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76" r:id="rId15"/>
    <p:sldId id="273" r:id="rId16"/>
    <p:sldId id="271" r:id="rId17"/>
    <p:sldId id="277" r:id="rId18"/>
    <p:sldId id="279" r:id="rId19"/>
    <p:sldId id="278" r:id="rId20"/>
    <p:sldId id="280" r:id="rId21"/>
    <p:sldId id="281" r:id="rId22"/>
    <p:sldId id="282" r:id="rId23"/>
    <p:sldId id="284" r:id="rId24"/>
    <p:sldId id="283" r:id="rId25"/>
    <p:sldId id="285" r:id="rId26"/>
    <p:sldId id="286" r:id="rId27"/>
    <p:sldId id="287" r:id="rId28"/>
    <p:sldId id="28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DF6C2-78EE-4CC6-8137-25B0E5E584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E21F43-591A-42B1-B2A6-216FDB7DDC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DCB130-7165-43C3-804F-354EACBEFEC6}"/>
              </a:ext>
            </a:extLst>
          </p:cNvPr>
          <p:cNvSpPr>
            <a:spLocks noGrp="1"/>
          </p:cNvSpPr>
          <p:nvPr>
            <p:ph type="dt" sz="half" idx="10"/>
          </p:nvPr>
        </p:nvSpPr>
        <p:spPr/>
        <p:txBody>
          <a:bodyPr/>
          <a:lstStyle/>
          <a:p>
            <a:fld id="{67958A5F-4D75-423D-A81B-F1734845E6AE}" type="datetimeFigureOut">
              <a:rPr lang="en-US" smtClean="0"/>
              <a:t>12/24/2021</a:t>
            </a:fld>
            <a:endParaRPr lang="en-US"/>
          </a:p>
        </p:txBody>
      </p:sp>
      <p:sp>
        <p:nvSpPr>
          <p:cNvPr id="5" name="Footer Placeholder 4">
            <a:extLst>
              <a:ext uri="{FF2B5EF4-FFF2-40B4-BE49-F238E27FC236}">
                <a16:creationId xmlns:a16="http://schemas.microsoft.com/office/drawing/2014/main" id="{5DD3EA42-C9A0-41E5-8619-450D7302C2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87575D-08E5-491A-9885-6E9E619E82CD}"/>
              </a:ext>
            </a:extLst>
          </p:cNvPr>
          <p:cNvSpPr>
            <a:spLocks noGrp="1"/>
          </p:cNvSpPr>
          <p:nvPr>
            <p:ph type="sldNum" sz="quarter" idx="12"/>
          </p:nvPr>
        </p:nvSpPr>
        <p:spPr/>
        <p:txBody>
          <a:bodyPr/>
          <a:lstStyle/>
          <a:p>
            <a:fld id="{06657F57-07E8-43D1-98A0-370E9016BE6A}" type="slidenum">
              <a:rPr lang="en-US" smtClean="0"/>
              <a:t>‹#›</a:t>
            </a:fld>
            <a:endParaRPr lang="en-US"/>
          </a:p>
        </p:txBody>
      </p:sp>
    </p:spTree>
    <p:extLst>
      <p:ext uri="{BB962C8B-B14F-4D97-AF65-F5344CB8AC3E}">
        <p14:creationId xmlns:p14="http://schemas.microsoft.com/office/powerpoint/2010/main" val="2950181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B0CE5-0459-4F07-BE56-C3CC074732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98AB78-90BB-4FB4-8BA9-15B765EA18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1B1047-9A7E-4CF6-9824-A1E6E87CA712}"/>
              </a:ext>
            </a:extLst>
          </p:cNvPr>
          <p:cNvSpPr>
            <a:spLocks noGrp="1"/>
          </p:cNvSpPr>
          <p:nvPr>
            <p:ph type="dt" sz="half" idx="10"/>
          </p:nvPr>
        </p:nvSpPr>
        <p:spPr/>
        <p:txBody>
          <a:bodyPr/>
          <a:lstStyle/>
          <a:p>
            <a:fld id="{67958A5F-4D75-423D-A81B-F1734845E6AE}" type="datetimeFigureOut">
              <a:rPr lang="en-US" smtClean="0"/>
              <a:t>12/24/2021</a:t>
            </a:fld>
            <a:endParaRPr lang="en-US"/>
          </a:p>
        </p:txBody>
      </p:sp>
      <p:sp>
        <p:nvSpPr>
          <p:cNvPr id="5" name="Footer Placeholder 4">
            <a:extLst>
              <a:ext uri="{FF2B5EF4-FFF2-40B4-BE49-F238E27FC236}">
                <a16:creationId xmlns:a16="http://schemas.microsoft.com/office/drawing/2014/main" id="{3F0245FC-7E70-4047-B999-BBA50D413E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5BFDFF-3AF2-470B-918C-02744DB11025}"/>
              </a:ext>
            </a:extLst>
          </p:cNvPr>
          <p:cNvSpPr>
            <a:spLocks noGrp="1"/>
          </p:cNvSpPr>
          <p:nvPr>
            <p:ph type="sldNum" sz="quarter" idx="12"/>
          </p:nvPr>
        </p:nvSpPr>
        <p:spPr/>
        <p:txBody>
          <a:bodyPr/>
          <a:lstStyle/>
          <a:p>
            <a:fld id="{06657F57-07E8-43D1-98A0-370E9016BE6A}" type="slidenum">
              <a:rPr lang="en-US" smtClean="0"/>
              <a:t>‹#›</a:t>
            </a:fld>
            <a:endParaRPr lang="en-US"/>
          </a:p>
        </p:txBody>
      </p:sp>
    </p:spTree>
    <p:extLst>
      <p:ext uri="{BB962C8B-B14F-4D97-AF65-F5344CB8AC3E}">
        <p14:creationId xmlns:p14="http://schemas.microsoft.com/office/powerpoint/2010/main" val="1366343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A0202B-8661-40B5-B2B6-73FB50D7B6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3FA98D-EFCF-4F79-A3A8-496DB28F05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87F319-6077-41C2-B73F-B0FC6A969840}"/>
              </a:ext>
            </a:extLst>
          </p:cNvPr>
          <p:cNvSpPr>
            <a:spLocks noGrp="1"/>
          </p:cNvSpPr>
          <p:nvPr>
            <p:ph type="dt" sz="half" idx="10"/>
          </p:nvPr>
        </p:nvSpPr>
        <p:spPr/>
        <p:txBody>
          <a:bodyPr/>
          <a:lstStyle/>
          <a:p>
            <a:fld id="{67958A5F-4D75-423D-A81B-F1734845E6AE}" type="datetimeFigureOut">
              <a:rPr lang="en-US" smtClean="0"/>
              <a:t>12/24/2021</a:t>
            </a:fld>
            <a:endParaRPr lang="en-US"/>
          </a:p>
        </p:txBody>
      </p:sp>
      <p:sp>
        <p:nvSpPr>
          <p:cNvPr id="5" name="Footer Placeholder 4">
            <a:extLst>
              <a:ext uri="{FF2B5EF4-FFF2-40B4-BE49-F238E27FC236}">
                <a16:creationId xmlns:a16="http://schemas.microsoft.com/office/drawing/2014/main" id="{64514DF5-0CA9-4608-840C-8D4CA1C5B8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6594B9-FE94-46FB-B777-0D0047EF9252}"/>
              </a:ext>
            </a:extLst>
          </p:cNvPr>
          <p:cNvSpPr>
            <a:spLocks noGrp="1"/>
          </p:cNvSpPr>
          <p:nvPr>
            <p:ph type="sldNum" sz="quarter" idx="12"/>
          </p:nvPr>
        </p:nvSpPr>
        <p:spPr/>
        <p:txBody>
          <a:bodyPr/>
          <a:lstStyle/>
          <a:p>
            <a:fld id="{06657F57-07E8-43D1-98A0-370E9016BE6A}" type="slidenum">
              <a:rPr lang="en-US" smtClean="0"/>
              <a:t>‹#›</a:t>
            </a:fld>
            <a:endParaRPr lang="en-US"/>
          </a:p>
        </p:txBody>
      </p:sp>
    </p:spTree>
    <p:extLst>
      <p:ext uri="{BB962C8B-B14F-4D97-AF65-F5344CB8AC3E}">
        <p14:creationId xmlns:p14="http://schemas.microsoft.com/office/powerpoint/2010/main" val="333859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C72F9-5824-4528-9CBC-E8CCBB403B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4B2DC5-7BC7-4BDF-8DF5-A24E823963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2C52DF-D98D-4A6B-AF2C-79834A49C2F2}"/>
              </a:ext>
            </a:extLst>
          </p:cNvPr>
          <p:cNvSpPr>
            <a:spLocks noGrp="1"/>
          </p:cNvSpPr>
          <p:nvPr>
            <p:ph type="dt" sz="half" idx="10"/>
          </p:nvPr>
        </p:nvSpPr>
        <p:spPr/>
        <p:txBody>
          <a:bodyPr/>
          <a:lstStyle/>
          <a:p>
            <a:fld id="{67958A5F-4D75-423D-A81B-F1734845E6AE}" type="datetimeFigureOut">
              <a:rPr lang="en-US" smtClean="0"/>
              <a:t>12/24/2021</a:t>
            </a:fld>
            <a:endParaRPr lang="en-US"/>
          </a:p>
        </p:txBody>
      </p:sp>
      <p:sp>
        <p:nvSpPr>
          <p:cNvPr id="5" name="Footer Placeholder 4">
            <a:extLst>
              <a:ext uri="{FF2B5EF4-FFF2-40B4-BE49-F238E27FC236}">
                <a16:creationId xmlns:a16="http://schemas.microsoft.com/office/drawing/2014/main" id="{0B2453EE-162A-46A2-B334-6CED42A8C7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599F86-099E-4688-B7AA-B11A9238ABB9}"/>
              </a:ext>
            </a:extLst>
          </p:cNvPr>
          <p:cNvSpPr>
            <a:spLocks noGrp="1"/>
          </p:cNvSpPr>
          <p:nvPr>
            <p:ph type="sldNum" sz="quarter" idx="12"/>
          </p:nvPr>
        </p:nvSpPr>
        <p:spPr/>
        <p:txBody>
          <a:bodyPr/>
          <a:lstStyle/>
          <a:p>
            <a:fld id="{06657F57-07E8-43D1-98A0-370E9016BE6A}" type="slidenum">
              <a:rPr lang="en-US" smtClean="0"/>
              <a:t>‹#›</a:t>
            </a:fld>
            <a:endParaRPr lang="en-US"/>
          </a:p>
        </p:txBody>
      </p:sp>
    </p:spTree>
    <p:extLst>
      <p:ext uri="{BB962C8B-B14F-4D97-AF65-F5344CB8AC3E}">
        <p14:creationId xmlns:p14="http://schemas.microsoft.com/office/powerpoint/2010/main" val="449381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695B9-7EE3-441C-A3D3-B3C7C55493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97A863-BB15-4AFA-8704-44FD14C62A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76237E-1D3E-4122-9BD3-66543AA99D98}"/>
              </a:ext>
            </a:extLst>
          </p:cNvPr>
          <p:cNvSpPr>
            <a:spLocks noGrp="1"/>
          </p:cNvSpPr>
          <p:nvPr>
            <p:ph type="dt" sz="half" idx="10"/>
          </p:nvPr>
        </p:nvSpPr>
        <p:spPr/>
        <p:txBody>
          <a:bodyPr/>
          <a:lstStyle/>
          <a:p>
            <a:fld id="{67958A5F-4D75-423D-A81B-F1734845E6AE}" type="datetimeFigureOut">
              <a:rPr lang="en-US" smtClean="0"/>
              <a:t>12/24/2021</a:t>
            </a:fld>
            <a:endParaRPr lang="en-US"/>
          </a:p>
        </p:txBody>
      </p:sp>
      <p:sp>
        <p:nvSpPr>
          <p:cNvPr id="5" name="Footer Placeholder 4">
            <a:extLst>
              <a:ext uri="{FF2B5EF4-FFF2-40B4-BE49-F238E27FC236}">
                <a16:creationId xmlns:a16="http://schemas.microsoft.com/office/drawing/2014/main" id="{27CA2DD2-E8B9-4E93-97E0-BB47525823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48E68D-3740-44FB-8B9F-978BA206EE53}"/>
              </a:ext>
            </a:extLst>
          </p:cNvPr>
          <p:cNvSpPr>
            <a:spLocks noGrp="1"/>
          </p:cNvSpPr>
          <p:nvPr>
            <p:ph type="sldNum" sz="quarter" idx="12"/>
          </p:nvPr>
        </p:nvSpPr>
        <p:spPr/>
        <p:txBody>
          <a:bodyPr/>
          <a:lstStyle/>
          <a:p>
            <a:fld id="{06657F57-07E8-43D1-98A0-370E9016BE6A}" type="slidenum">
              <a:rPr lang="en-US" smtClean="0"/>
              <a:t>‹#›</a:t>
            </a:fld>
            <a:endParaRPr lang="en-US"/>
          </a:p>
        </p:txBody>
      </p:sp>
    </p:spTree>
    <p:extLst>
      <p:ext uri="{BB962C8B-B14F-4D97-AF65-F5344CB8AC3E}">
        <p14:creationId xmlns:p14="http://schemas.microsoft.com/office/powerpoint/2010/main" val="662043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F6CA6-64B9-4A35-804D-A07A7AD6EC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629740-AF24-4E49-8B18-CF224103A8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76A01-A144-48EB-AE81-BC50CE96BA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C23D20-D849-4BE7-8656-DEEB58892A11}"/>
              </a:ext>
            </a:extLst>
          </p:cNvPr>
          <p:cNvSpPr>
            <a:spLocks noGrp="1"/>
          </p:cNvSpPr>
          <p:nvPr>
            <p:ph type="dt" sz="half" idx="10"/>
          </p:nvPr>
        </p:nvSpPr>
        <p:spPr/>
        <p:txBody>
          <a:bodyPr/>
          <a:lstStyle/>
          <a:p>
            <a:fld id="{67958A5F-4D75-423D-A81B-F1734845E6AE}" type="datetimeFigureOut">
              <a:rPr lang="en-US" smtClean="0"/>
              <a:t>12/24/2021</a:t>
            </a:fld>
            <a:endParaRPr lang="en-US"/>
          </a:p>
        </p:txBody>
      </p:sp>
      <p:sp>
        <p:nvSpPr>
          <p:cNvPr id="6" name="Footer Placeholder 5">
            <a:extLst>
              <a:ext uri="{FF2B5EF4-FFF2-40B4-BE49-F238E27FC236}">
                <a16:creationId xmlns:a16="http://schemas.microsoft.com/office/drawing/2014/main" id="{3AC3A439-E188-4325-B7B7-81238E17D1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6F6113-8528-47A1-9DE1-243651FDDB70}"/>
              </a:ext>
            </a:extLst>
          </p:cNvPr>
          <p:cNvSpPr>
            <a:spLocks noGrp="1"/>
          </p:cNvSpPr>
          <p:nvPr>
            <p:ph type="sldNum" sz="quarter" idx="12"/>
          </p:nvPr>
        </p:nvSpPr>
        <p:spPr/>
        <p:txBody>
          <a:bodyPr/>
          <a:lstStyle/>
          <a:p>
            <a:fld id="{06657F57-07E8-43D1-98A0-370E9016BE6A}" type="slidenum">
              <a:rPr lang="en-US" smtClean="0"/>
              <a:t>‹#›</a:t>
            </a:fld>
            <a:endParaRPr lang="en-US"/>
          </a:p>
        </p:txBody>
      </p:sp>
    </p:spTree>
    <p:extLst>
      <p:ext uri="{BB962C8B-B14F-4D97-AF65-F5344CB8AC3E}">
        <p14:creationId xmlns:p14="http://schemas.microsoft.com/office/powerpoint/2010/main" val="699941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D1D4B-C844-4314-A972-46F73362C6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694A12-D870-4EFD-8585-A585E8316F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304913-7752-497F-861B-FF51C6819C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DB663A-15C7-43F0-BD42-91AB917C68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97C857-0734-4210-8375-6CDF24BC23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3BB4A8-2A84-4493-A443-6746C8A467C8}"/>
              </a:ext>
            </a:extLst>
          </p:cNvPr>
          <p:cNvSpPr>
            <a:spLocks noGrp="1"/>
          </p:cNvSpPr>
          <p:nvPr>
            <p:ph type="dt" sz="half" idx="10"/>
          </p:nvPr>
        </p:nvSpPr>
        <p:spPr/>
        <p:txBody>
          <a:bodyPr/>
          <a:lstStyle/>
          <a:p>
            <a:fld id="{67958A5F-4D75-423D-A81B-F1734845E6AE}" type="datetimeFigureOut">
              <a:rPr lang="en-US" smtClean="0"/>
              <a:t>12/24/2021</a:t>
            </a:fld>
            <a:endParaRPr lang="en-US"/>
          </a:p>
        </p:txBody>
      </p:sp>
      <p:sp>
        <p:nvSpPr>
          <p:cNvPr id="8" name="Footer Placeholder 7">
            <a:extLst>
              <a:ext uri="{FF2B5EF4-FFF2-40B4-BE49-F238E27FC236}">
                <a16:creationId xmlns:a16="http://schemas.microsoft.com/office/drawing/2014/main" id="{7F5DE17B-E197-4871-BC61-274A9BECE8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AA5C1B-A830-4E76-8B1B-1E9FB6E80D5D}"/>
              </a:ext>
            </a:extLst>
          </p:cNvPr>
          <p:cNvSpPr>
            <a:spLocks noGrp="1"/>
          </p:cNvSpPr>
          <p:nvPr>
            <p:ph type="sldNum" sz="quarter" idx="12"/>
          </p:nvPr>
        </p:nvSpPr>
        <p:spPr/>
        <p:txBody>
          <a:bodyPr/>
          <a:lstStyle/>
          <a:p>
            <a:fld id="{06657F57-07E8-43D1-98A0-370E9016BE6A}" type="slidenum">
              <a:rPr lang="en-US" smtClean="0"/>
              <a:t>‹#›</a:t>
            </a:fld>
            <a:endParaRPr lang="en-US"/>
          </a:p>
        </p:txBody>
      </p:sp>
    </p:spTree>
    <p:extLst>
      <p:ext uri="{BB962C8B-B14F-4D97-AF65-F5344CB8AC3E}">
        <p14:creationId xmlns:p14="http://schemas.microsoft.com/office/powerpoint/2010/main" val="1785903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BD0DD-B925-43AB-97FC-664D5A3D4E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42C52F-05A3-44AD-A526-361BAB152B08}"/>
              </a:ext>
            </a:extLst>
          </p:cNvPr>
          <p:cNvSpPr>
            <a:spLocks noGrp="1"/>
          </p:cNvSpPr>
          <p:nvPr>
            <p:ph type="dt" sz="half" idx="10"/>
          </p:nvPr>
        </p:nvSpPr>
        <p:spPr/>
        <p:txBody>
          <a:bodyPr/>
          <a:lstStyle/>
          <a:p>
            <a:fld id="{67958A5F-4D75-423D-A81B-F1734845E6AE}" type="datetimeFigureOut">
              <a:rPr lang="en-US" smtClean="0"/>
              <a:t>12/24/2021</a:t>
            </a:fld>
            <a:endParaRPr lang="en-US"/>
          </a:p>
        </p:txBody>
      </p:sp>
      <p:sp>
        <p:nvSpPr>
          <p:cNvPr id="4" name="Footer Placeholder 3">
            <a:extLst>
              <a:ext uri="{FF2B5EF4-FFF2-40B4-BE49-F238E27FC236}">
                <a16:creationId xmlns:a16="http://schemas.microsoft.com/office/drawing/2014/main" id="{AD843F74-8A05-4A6F-B2A8-50ACD9F996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A18FA0-1529-495F-B4E7-8865372F70AD}"/>
              </a:ext>
            </a:extLst>
          </p:cNvPr>
          <p:cNvSpPr>
            <a:spLocks noGrp="1"/>
          </p:cNvSpPr>
          <p:nvPr>
            <p:ph type="sldNum" sz="quarter" idx="12"/>
          </p:nvPr>
        </p:nvSpPr>
        <p:spPr/>
        <p:txBody>
          <a:bodyPr/>
          <a:lstStyle/>
          <a:p>
            <a:fld id="{06657F57-07E8-43D1-98A0-370E9016BE6A}" type="slidenum">
              <a:rPr lang="en-US" smtClean="0"/>
              <a:t>‹#›</a:t>
            </a:fld>
            <a:endParaRPr lang="en-US"/>
          </a:p>
        </p:txBody>
      </p:sp>
    </p:spTree>
    <p:extLst>
      <p:ext uri="{BB962C8B-B14F-4D97-AF65-F5344CB8AC3E}">
        <p14:creationId xmlns:p14="http://schemas.microsoft.com/office/powerpoint/2010/main" val="1810318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580DCC-F431-430B-8217-29DB95ADA6E2}"/>
              </a:ext>
            </a:extLst>
          </p:cNvPr>
          <p:cNvSpPr>
            <a:spLocks noGrp="1"/>
          </p:cNvSpPr>
          <p:nvPr>
            <p:ph type="dt" sz="half" idx="10"/>
          </p:nvPr>
        </p:nvSpPr>
        <p:spPr/>
        <p:txBody>
          <a:bodyPr/>
          <a:lstStyle/>
          <a:p>
            <a:fld id="{67958A5F-4D75-423D-A81B-F1734845E6AE}" type="datetimeFigureOut">
              <a:rPr lang="en-US" smtClean="0"/>
              <a:t>12/24/2021</a:t>
            </a:fld>
            <a:endParaRPr lang="en-US"/>
          </a:p>
        </p:txBody>
      </p:sp>
      <p:sp>
        <p:nvSpPr>
          <p:cNvPr id="3" name="Footer Placeholder 2">
            <a:extLst>
              <a:ext uri="{FF2B5EF4-FFF2-40B4-BE49-F238E27FC236}">
                <a16:creationId xmlns:a16="http://schemas.microsoft.com/office/drawing/2014/main" id="{5457AE0E-A667-462A-891B-E7647B9290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132C4B-290B-497F-A17C-721EC4087D24}"/>
              </a:ext>
            </a:extLst>
          </p:cNvPr>
          <p:cNvSpPr>
            <a:spLocks noGrp="1"/>
          </p:cNvSpPr>
          <p:nvPr>
            <p:ph type="sldNum" sz="quarter" idx="12"/>
          </p:nvPr>
        </p:nvSpPr>
        <p:spPr/>
        <p:txBody>
          <a:bodyPr/>
          <a:lstStyle/>
          <a:p>
            <a:fld id="{06657F57-07E8-43D1-98A0-370E9016BE6A}" type="slidenum">
              <a:rPr lang="en-US" smtClean="0"/>
              <a:t>‹#›</a:t>
            </a:fld>
            <a:endParaRPr lang="en-US"/>
          </a:p>
        </p:txBody>
      </p:sp>
    </p:spTree>
    <p:extLst>
      <p:ext uri="{BB962C8B-B14F-4D97-AF65-F5344CB8AC3E}">
        <p14:creationId xmlns:p14="http://schemas.microsoft.com/office/powerpoint/2010/main" val="4225520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503C7-82D5-4E72-82C0-AE49FB850C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8C9C15-3493-4E0A-A00B-D5DCA12420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7D4C80-4AF3-49CC-BE23-64C33693FA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6123F-097A-4D8D-AE10-4AC40CBA5019}"/>
              </a:ext>
            </a:extLst>
          </p:cNvPr>
          <p:cNvSpPr>
            <a:spLocks noGrp="1"/>
          </p:cNvSpPr>
          <p:nvPr>
            <p:ph type="dt" sz="half" idx="10"/>
          </p:nvPr>
        </p:nvSpPr>
        <p:spPr/>
        <p:txBody>
          <a:bodyPr/>
          <a:lstStyle/>
          <a:p>
            <a:fld id="{67958A5F-4D75-423D-A81B-F1734845E6AE}" type="datetimeFigureOut">
              <a:rPr lang="en-US" smtClean="0"/>
              <a:t>12/24/2021</a:t>
            </a:fld>
            <a:endParaRPr lang="en-US"/>
          </a:p>
        </p:txBody>
      </p:sp>
      <p:sp>
        <p:nvSpPr>
          <p:cNvPr id="6" name="Footer Placeholder 5">
            <a:extLst>
              <a:ext uri="{FF2B5EF4-FFF2-40B4-BE49-F238E27FC236}">
                <a16:creationId xmlns:a16="http://schemas.microsoft.com/office/drawing/2014/main" id="{0930E854-4942-4A4D-B60B-36E3A406FA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FAE749-2742-495E-AE27-C9EDD331782F}"/>
              </a:ext>
            </a:extLst>
          </p:cNvPr>
          <p:cNvSpPr>
            <a:spLocks noGrp="1"/>
          </p:cNvSpPr>
          <p:nvPr>
            <p:ph type="sldNum" sz="quarter" idx="12"/>
          </p:nvPr>
        </p:nvSpPr>
        <p:spPr/>
        <p:txBody>
          <a:bodyPr/>
          <a:lstStyle/>
          <a:p>
            <a:fld id="{06657F57-07E8-43D1-98A0-370E9016BE6A}" type="slidenum">
              <a:rPr lang="en-US" smtClean="0"/>
              <a:t>‹#›</a:t>
            </a:fld>
            <a:endParaRPr lang="en-US"/>
          </a:p>
        </p:txBody>
      </p:sp>
    </p:spTree>
    <p:extLst>
      <p:ext uri="{BB962C8B-B14F-4D97-AF65-F5344CB8AC3E}">
        <p14:creationId xmlns:p14="http://schemas.microsoft.com/office/powerpoint/2010/main" val="979057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255AC-22F2-4ADA-AF7A-1E15280F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9F5219-DD01-4C5A-B293-814CD4C01B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8B8F25-9277-4F1A-96EF-8CE5F8B12C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73EF17-0B57-4D4C-B970-12428B7BF2C1}"/>
              </a:ext>
            </a:extLst>
          </p:cNvPr>
          <p:cNvSpPr>
            <a:spLocks noGrp="1"/>
          </p:cNvSpPr>
          <p:nvPr>
            <p:ph type="dt" sz="half" idx="10"/>
          </p:nvPr>
        </p:nvSpPr>
        <p:spPr/>
        <p:txBody>
          <a:bodyPr/>
          <a:lstStyle/>
          <a:p>
            <a:fld id="{67958A5F-4D75-423D-A81B-F1734845E6AE}" type="datetimeFigureOut">
              <a:rPr lang="en-US" smtClean="0"/>
              <a:t>12/24/2021</a:t>
            </a:fld>
            <a:endParaRPr lang="en-US"/>
          </a:p>
        </p:txBody>
      </p:sp>
      <p:sp>
        <p:nvSpPr>
          <p:cNvPr id="6" name="Footer Placeholder 5">
            <a:extLst>
              <a:ext uri="{FF2B5EF4-FFF2-40B4-BE49-F238E27FC236}">
                <a16:creationId xmlns:a16="http://schemas.microsoft.com/office/drawing/2014/main" id="{10259AF8-216B-4262-98AA-59FFC9750F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AAD9BD-62A1-4B20-82B8-A0A65FCD9908}"/>
              </a:ext>
            </a:extLst>
          </p:cNvPr>
          <p:cNvSpPr>
            <a:spLocks noGrp="1"/>
          </p:cNvSpPr>
          <p:nvPr>
            <p:ph type="sldNum" sz="quarter" idx="12"/>
          </p:nvPr>
        </p:nvSpPr>
        <p:spPr/>
        <p:txBody>
          <a:bodyPr/>
          <a:lstStyle/>
          <a:p>
            <a:fld id="{06657F57-07E8-43D1-98A0-370E9016BE6A}" type="slidenum">
              <a:rPr lang="en-US" smtClean="0"/>
              <a:t>‹#›</a:t>
            </a:fld>
            <a:endParaRPr lang="en-US"/>
          </a:p>
        </p:txBody>
      </p:sp>
    </p:spTree>
    <p:extLst>
      <p:ext uri="{BB962C8B-B14F-4D97-AF65-F5344CB8AC3E}">
        <p14:creationId xmlns:p14="http://schemas.microsoft.com/office/powerpoint/2010/main" val="2037412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CA3903-7755-4FC7-8208-97D34DDA50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4D1ADB-8F9E-4F08-9E75-0572FF743A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30C55F-BC30-409D-A439-E50811D03E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958A5F-4D75-423D-A81B-F1734845E6AE}" type="datetimeFigureOut">
              <a:rPr lang="en-US" smtClean="0"/>
              <a:t>12/24/2021</a:t>
            </a:fld>
            <a:endParaRPr lang="en-US"/>
          </a:p>
        </p:txBody>
      </p:sp>
      <p:sp>
        <p:nvSpPr>
          <p:cNvPr id="5" name="Footer Placeholder 4">
            <a:extLst>
              <a:ext uri="{FF2B5EF4-FFF2-40B4-BE49-F238E27FC236}">
                <a16:creationId xmlns:a16="http://schemas.microsoft.com/office/drawing/2014/main" id="{6CDFD4D2-6D97-49DD-8AA9-D06AAE53CA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730A86-1C57-436E-B197-AB3734B48B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657F57-07E8-43D1-98A0-370E9016BE6A}" type="slidenum">
              <a:rPr lang="en-US" smtClean="0"/>
              <a:t>‹#›</a:t>
            </a:fld>
            <a:endParaRPr lang="en-US"/>
          </a:p>
        </p:txBody>
      </p:sp>
    </p:spTree>
    <p:extLst>
      <p:ext uri="{BB962C8B-B14F-4D97-AF65-F5344CB8AC3E}">
        <p14:creationId xmlns:p14="http://schemas.microsoft.com/office/powerpoint/2010/main" val="1703081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5243A-576C-47B0-8D3F-07E51FBE3EBC}"/>
              </a:ext>
            </a:extLst>
          </p:cNvPr>
          <p:cNvSpPr>
            <a:spLocks noGrp="1"/>
          </p:cNvSpPr>
          <p:nvPr>
            <p:ph type="ctrTitle"/>
          </p:nvPr>
        </p:nvSpPr>
        <p:spPr/>
        <p:txBody>
          <a:bodyPr>
            <a:normAutofit fontScale="90000"/>
          </a:bodyPr>
          <a:lstStyle/>
          <a:p>
            <a:r>
              <a:rPr lang="en-US" dirty="0">
                <a:latin typeface="Times New Roman" panose="02020603050405020304" pitchFamily="18" charset="0"/>
                <a:ea typeface="Tahoma" panose="020B0604030504040204" pitchFamily="34" charset="0"/>
                <a:cs typeface="Times New Roman" panose="02020603050405020304" pitchFamily="18" charset="0"/>
              </a:rPr>
              <a:t>Machine Learning for Handwriting recognition and correction</a:t>
            </a:r>
          </a:p>
        </p:txBody>
      </p:sp>
      <p:sp>
        <p:nvSpPr>
          <p:cNvPr id="3" name="Subtitle 2">
            <a:extLst>
              <a:ext uri="{FF2B5EF4-FFF2-40B4-BE49-F238E27FC236}">
                <a16:creationId xmlns:a16="http://schemas.microsoft.com/office/drawing/2014/main" id="{FE2D397A-5BA9-4752-89D8-29E78C1E3520}"/>
              </a:ext>
            </a:extLst>
          </p:cNvPr>
          <p:cNvSpPr>
            <a:spLocks noGrp="1"/>
          </p:cNvSpPr>
          <p:nvPr>
            <p:ph type="subTitle" idx="1"/>
          </p:nvPr>
        </p:nvSpPr>
        <p:spPr/>
        <p:txBody>
          <a:bodyPr/>
          <a:lstStyle/>
          <a:p>
            <a:pPr marL="0" marR="0" algn="ctr">
              <a:spcBef>
                <a:spcPts val="0"/>
              </a:spcBef>
              <a:spcAft>
                <a:spcPts val="0"/>
              </a:spcAft>
              <a:tabLst>
                <a:tab pos="2971800" algn="ctr"/>
                <a:tab pos="5943600" algn="r"/>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Nasser  Mohsen Nasser  Saleh</a:t>
            </a:r>
          </a:p>
          <a:p>
            <a:pPr marL="0" marR="0" algn="ctr">
              <a:spcBef>
                <a:spcPts val="0"/>
              </a:spcBef>
              <a:spcAft>
                <a:spcPts val="0"/>
              </a:spcAft>
              <a:tabLst>
                <a:tab pos="2971800" algn="ctr"/>
                <a:tab pos="5943600" algn="r"/>
              </a:tabLst>
            </a:pP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Faculty of Artificial Intelligence in Education</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spcBef>
                <a:spcPts val="0"/>
              </a:spcBef>
              <a:spcAft>
                <a:spcPts val="0"/>
              </a:spcAft>
              <a:tabLst>
                <a:tab pos="2971800" algn="ctr"/>
                <a:tab pos="5943600" algn="r"/>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Central China Normal University, Wuhan, China</a:t>
            </a:r>
          </a:p>
          <a:p>
            <a:pPr marL="0" marR="0" algn="ctr">
              <a:spcBef>
                <a:spcPts val="0"/>
              </a:spcBef>
              <a:spcAft>
                <a:spcPts val="0"/>
              </a:spcAft>
              <a:tabLst>
                <a:tab pos="2971800" algn="ctr"/>
                <a:tab pos="5943600" algn="r"/>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Email: ennasseralfadly@gmail.com</a:t>
            </a:r>
          </a:p>
          <a:p>
            <a:endParaRPr lang="en-US" dirty="0"/>
          </a:p>
        </p:txBody>
      </p:sp>
    </p:spTree>
    <p:extLst>
      <p:ext uri="{BB962C8B-B14F-4D97-AF65-F5344CB8AC3E}">
        <p14:creationId xmlns:p14="http://schemas.microsoft.com/office/powerpoint/2010/main" val="1559947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0B1F5-8640-45C7-B0E6-21B6EF99DCF1}"/>
              </a:ext>
            </a:extLst>
          </p:cNvPr>
          <p:cNvSpPr>
            <a:spLocks noGrp="1"/>
          </p:cNvSpPr>
          <p:nvPr>
            <p:ph type="title"/>
          </p:nvPr>
        </p:nvSpPr>
        <p:spPr/>
        <p:txBody>
          <a:bodyPr/>
          <a:lstStyle/>
          <a:p>
            <a:r>
              <a:rPr lang="en-US" sz="4400" b="1" dirty="0">
                <a:effectLst/>
                <a:latin typeface="Times New Roman" panose="02020603050405020304" pitchFamily="18" charset="0"/>
                <a:ea typeface="Calibri" panose="020F0502020204030204" pitchFamily="34" charset="0"/>
              </a:rPr>
              <a:t>4.1.3 Segmentation</a:t>
            </a:r>
            <a:r>
              <a:rPr lang="en-US" sz="4400" dirty="0">
                <a:effectLst/>
                <a:latin typeface="Times New Roman" panose="02020603050405020304" pitchFamily="18" charset="0"/>
                <a:ea typeface="Calibri" panose="020F0502020204030204" pitchFamily="34" charset="0"/>
              </a:rPr>
              <a:t> </a:t>
            </a:r>
            <a:endParaRPr lang="en-US" dirty="0"/>
          </a:p>
        </p:txBody>
      </p:sp>
      <p:sp>
        <p:nvSpPr>
          <p:cNvPr id="3" name="Content Placeholder 2">
            <a:extLst>
              <a:ext uri="{FF2B5EF4-FFF2-40B4-BE49-F238E27FC236}">
                <a16:creationId xmlns:a16="http://schemas.microsoft.com/office/drawing/2014/main" id="{576BCA00-AF35-43F8-B251-1203F01142E8}"/>
              </a:ext>
            </a:extLst>
          </p:cNvPr>
          <p:cNvSpPr>
            <a:spLocks noGrp="1"/>
          </p:cNvSpPr>
          <p:nvPr>
            <p:ph idx="1"/>
          </p:nvPr>
        </p:nvSpPr>
        <p:spPr/>
        <p:txBody>
          <a:bodyPr/>
          <a:lstStyle/>
          <a:p>
            <a:pPr marL="0" indent="0">
              <a:buNone/>
            </a:pPr>
            <a:r>
              <a:rPr lang="en-US" sz="2800" b="1" dirty="0">
                <a:effectLst/>
                <a:latin typeface="Times New Roman" panose="02020603050405020304" pitchFamily="18" charset="0"/>
                <a:ea typeface="Calibri" panose="020F0502020204030204" pitchFamily="34" charset="0"/>
              </a:rPr>
              <a:t>Segmentation</a:t>
            </a:r>
            <a:r>
              <a:rPr lang="en-US" sz="2800" dirty="0">
                <a:effectLst/>
                <a:latin typeface="Times New Roman" panose="02020603050405020304" pitchFamily="18" charset="0"/>
                <a:ea typeface="Calibri" panose="020F0502020204030204" pitchFamily="34" charset="0"/>
              </a:rPr>
              <a:t>: the goal of a character segmentation algorithm is to partition a word image into regions, each containing an isolated complete character. The initial segmentation of characters can make the difference between very good and very poor results for recognition system. The operation starts by constructing a histogram done by counting the number of black pixels in each column.</a:t>
            </a:r>
            <a:endParaRPr lang="en-US" dirty="0"/>
          </a:p>
        </p:txBody>
      </p:sp>
    </p:spTree>
    <p:extLst>
      <p:ext uri="{BB962C8B-B14F-4D97-AF65-F5344CB8AC3E}">
        <p14:creationId xmlns:p14="http://schemas.microsoft.com/office/powerpoint/2010/main" val="3160933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48B42-3EEB-4C83-AFD1-3D4FAABE8F69}"/>
              </a:ext>
            </a:extLst>
          </p:cNvPr>
          <p:cNvSpPr>
            <a:spLocks noGrp="1"/>
          </p:cNvSpPr>
          <p:nvPr>
            <p:ph type="title"/>
          </p:nvPr>
        </p:nvSpPr>
        <p:spPr/>
        <p:txBody>
          <a:bodyPr/>
          <a:lstStyle/>
          <a:p>
            <a:r>
              <a:rPr lang="en-US" sz="4400" b="1" dirty="0">
                <a:effectLst/>
                <a:latin typeface="Times New Roman" panose="02020603050405020304" pitchFamily="18" charset="0"/>
                <a:ea typeface="Calibri" panose="020F0502020204030204" pitchFamily="34" charset="0"/>
              </a:rPr>
              <a:t>4.1.4 Feature-extraction</a:t>
            </a:r>
            <a:r>
              <a:rPr lang="en-US" sz="4400" dirty="0">
                <a:effectLst/>
                <a:latin typeface="Times New Roman" panose="02020603050405020304" pitchFamily="18" charset="0"/>
                <a:ea typeface="Calibri" panose="020F0502020204030204" pitchFamily="34" charset="0"/>
              </a:rPr>
              <a:t> </a:t>
            </a:r>
            <a:endParaRPr lang="en-US" dirty="0"/>
          </a:p>
        </p:txBody>
      </p:sp>
      <p:sp>
        <p:nvSpPr>
          <p:cNvPr id="3" name="Content Placeholder 2">
            <a:extLst>
              <a:ext uri="{FF2B5EF4-FFF2-40B4-BE49-F238E27FC236}">
                <a16:creationId xmlns:a16="http://schemas.microsoft.com/office/drawing/2014/main" id="{464CCE29-1FB1-4878-AAAC-24FB096F8434}"/>
              </a:ext>
            </a:extLst>
          </p:cNvPr>
          <p:cNvSpPr>
            <a:spLocks noGrp="1"/>
          </p:cNvSpPr>
          <p:nvPr>
            <p:ph idx="1"/>
          </p:nvPr>
        </p:nvSpPr>
        <p:spPr/>
        <p:txBody>
          <a:bodyPr>
            <a:normAutofit/>
          </a:bodyPr>
          <a:lstStyle/>
          <a:p>
            <a:pPr marL="0" indent="0">
              <a:buNone/>
            </a:pPr>
            <a:r>
              <a:rPr lang="en-US" sz="2800" b="1" dirty="0">
                <a:effectLst/>
                <a:latin typeface="Times New Roman" panose="02020603050405020304" pitchFamily="18" charset="0"/>
                <a:ea typeface="Calibri" panose="020F0502020204030204" pitchFamily="34" charset="0"/>
              </a:rPr>
              <a:t>Feature-extraction </a:t>
            </a:r>
            <a:r>
              <a:rPr lang="en-US" sz="2800" dirty="0">
                <a:effectLst/>
                <a:latin typeface="Times New Roman" panose="02020603050405020304" pitchFamily="18" charset="0"/>
                <a:ea typeface="Calibri" panose="020F0502020204030204" pitchFamily="34" charset="0"/>
              </a:rPr>
              <a:t>is the important phase in the recognition process, and the algorithm of recognition starts from here. Each character contains its own features. It contains group of rules where each rule explains feature of a character. Extraction of such features is done in this phase.</a:t>
            </a:r>
          </a:p>
          <a:p>
            <a:pPr marL="0" indent="0">
              <a:buNone/>
            </a:pPr>
            <a:endParaRPr lang="en-US" dirty="0"/>
          </a:p>
        </p:txBody>
      </p:sp>
    </p:spTree>
    <p:extLst>
      <p:ext uri="{BB962C8B-B14F-4D97-AF65-F5344CB8AC3E}">
        <p14:creationId xmlns:p14="http://schemas.microsoft.com/office/powerpoint/2010/main" val="3935018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BC143-4436-43EF-AF88-D03D657759C2}"/>
              </a:ext>
            </a:extLst>
          </p:cNvPr>
          <p:cNvSpPr>
            <a:spLocks noGrp="1"/>
          </p:cNvSpPr>
          <p:nvPr>
            <p:ph type="title"/>
          </p:nvPr>
        </p:nvSpPr>
        <p:spPr/>
        <p:txBody>
          <a:bodyPr/>
          <a:lstStyle/>
          <a:p>
            <a:r>
              <a:rPr lang="en-US" sz="4400" b="1" dirty="0">
                <a:effectLst/>
                <a:latin typeface="Times New Roman" panose="02020603050405020304" pitchFamily="18" charset="0"/>
                <a:ea typeface="Calibri" panose="020F0502020204030204" pitchFamily="34" charset="0"/>
              </a:rPr>
              <a:t>4.1.5 Classification</a:t>
            </a:r>
            <a:endParaRPr lang="en-US" dirty="0"/>
          </a:p>
        </p:txBody>
      </p:sp>
      <p:sp>
        <p:nvSpPr>
          <p:cNvPr id="3" name="Content Placeholder 2">
            <a:extLst>
              <a:ext uri="{FF2B5EF4-FFF2-40B4-BE49-F238E27FC236}">
                <a16:creationId xmlns:a16="http://schemas.microsoft.com/office/drawing/2014/main" id="{7C88B2BE-3AAE-4908-8C6A-8E1C5C688476}"/>
              </a:ext>
            </a:extLst>
          </p:cNvPr>
          <p:cNvSpPr>
            <a:spLocks noGrp="1"/>
          </p:cNvSpPr>
          <p:nvPr>
            <p:ph idx="1"/>
          </p:nvPr>
        </p:nvSpPr>
        <p:spPr/>
        <p:txBody>
          <a:bodyPr/>
          <a:lstStyle/>
          <a:p>
            <a:r>
              <a:rPr lang="en-US" sz="2800" b="1" dirty="0">
                <a:effectLst/>
                <a:latin typeface="Times New Roman" panose="02020603050405020304" pitchFamily="18" charset="0"/>
                <a:ea typeface="Calibri" panose="020F0502020204030204" pitchFamily="34" charset="0"/>
              </a:rPr>
              <a:t>Classification</a:t>
            </a:r>
            <a:r>
              <a:rPr lang="en-US" sz="2800" dirty="0">
                <a:effectLst/>
                <a:latin typeface="Times New Roman" panose="02020603050405020304" pitchFamily="18" charset="0"/>
                <a:ea typeface="Calibri" panose="020F0502020204030204" pitchFamily="34" charset="0"/>
              </a:rPr>
              <a:t> by this time, the training would have completed and the testing of input data starts. The testing data would pass all the above process and the varying probabilities are assigned to the matching rules. The rule with highest probability is selected and the corresponding class-label is made recognized character.</a:t>
            </a:r>
          </a:p>
          <a:p>
            <a:endParaRPr lang="en-US" dirty="0">
              <a:latin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219289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9639D-4B7C-491A-93A2-1261AA93433B}"/>
              </a:ext>
            </a:extLst>
          </p:cNvPr>
          <p:cNvSpPr>
            <a:spLocks noGrp="1"/>
          </p:cNvSpPr>
          <p:nvPr>
            <p:ph type="title"/>
          </p:nvPr>
        </p:nvSpPr>
        <p:spPr/>
        <p:txBody>
          <a:bodyPr/>
          <a:lstStyle/>
          <a:p>
            <a:r>
              <a:rPr lang="en-US" dirty="0"/>
              <a:t>CNN </a:t>
            </a:r>
          </a:p>
        </p:txBody>
      </p:sp>
      <p:sp>
        <p:nvSpPr>
          <p:cNvPr id="3" name="Content Placeholder 2">
            <a:extLst>
              <a:ext uri="{FF2B5EF4-FFF2-40B4-BE49-F238E27FC236}">
                <a16:creationId xmlns:a16="http://schemas.microsoft.com/office/drawing/2014/main" id="{311BDCD4-C586-4D11-BF5C-31CA91AFDE61}"/>
              </a:ext>
            </a:extLst>
          </p:cNvPr>
          <p:cNvSpPr>
            <a:spLocks noGrp="1"/>
          </p:cNvSpPr>
          <p:nvPr>
            <p:ph idx="1"/>
          </p:nvPr>
        </p:nvSpPr>
        <p:spPr/>
        <p:txBody>
          <a:bodyPr>
            <a:normAutofit/>
          </a:bodyPr>
          <a:lstStyle/>
          <a:p>
            <a:pPr marL="0" indent="0">
              <a:buNone/>
            </a:pPr>
            <a:r>
              <a:rPr lang="en-US" sz="3600" dirty="0"/>
              <a:t>CNN is abbreviated form of Convolution Neural Network. Convolution refers to twisted or coiled. Any neural network is similar to human brain. Neural networks are designed by taking inspiration from brain. CNN is mainly used for Image classification. CNN consists of many layers depending on the requirements. </a:t>
            </a:r>
          </a:p>
          <a:p>
            <a:pPr marL="0" indent="0">
              <a:buNone/>
            </a:pPr>
            <a:endParaRPr lang="en-US" dirty="0"/>
          </a:p>
        </p:txBody>
      </p:sp>
    </p:spTree>
    <p:extLst>
      <p:ext uri="{BB962C8B-B14F-4D97-AF65-F5344CB8AC3E}">
        <p14:creationId xmlns:p14="http://schemas.microsoft.com/office/powerpoint/2010/main" val="3976200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83D54-537C-416B-B02B-5A0896FF2A5D}"/>
              </a:ext>
            </a:extLst>
          </p:cNvPr>
          <p:cNvSpPr>
            <a:spLocks noGrp="1"/>
          </p:cNvSpPr>
          <p:nvPr>
            <p:ph type="title"/>
          </p:nvPr>
        </p:nvSpPr>
        <p:spPr/>
        <p:txBody>
          <a:bodyPr/>
          <a:lstStyle/>
          <a:p>
            <a:r>
              <a:rPr lang="en-US" dirty="0"/>
              <a:t>CNN</a:t>
            </a:r>
          </a:p>
        </p:txBody>
      </p:sp>
      <p:sp>
        <p:nvSpPr>
          <p:cNvPr id="4" name="Rectangle: Rounded Corners 3">
            <a:extLst>
              <a:ext uri="{FF2B5EF4-FFF2-40B4-BE49-F238E27FC236}">
                <a16:creationId xmlns:a16="http://schemas.microsoft.com/office/drawing/2014/main" id="{8E6F5685-18AB-478A-9825-4F897259C95E}"/>
              </a:ext>
            </a:extLst>
          </p:cNvPr>
          <p:cNvSpPr/>
          <p:nvPr/>
        </p:nvSpPr>
        <p:spPr>
          <a:xfrm>
            <a:off x="689316" y="1716261"/>
            <a:ext cx="1491175" cy="7596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Computer</a:t>
            </a:r>
          </a:p>
          <a:p>
            <a:pPr algn="ctr"/>
            <a:r>
              <a:rPr lang="en-US" dirty="0"/>
              <a:t>vision</a:t>
            </a:r>
          </a:p>
        </p:txBody>
      </p:sp>
      <p:sp>
        <p:nvSpPr>
          <p:cNvPr id="5" name="Arrow: Right 4">
            <a:extLst>
              <a:ext uri="{FF2B5EF4-FFF2-40B4-BE49-F238E27FC236}">
                <a16:creationId xmlns:a16="http://schemas.microsoft.com/office/drawing/2014/main" id="{DB17B872-2A48-45DC-B06B-41CF2258B4F0}"/>
              </a:ext>
            </a:extLst>
          </p:cNvPr>
          <p:cNvSpPr/>
          <p:nvPr/>
        </p:nvSpPr>
        <p:spPr>
          <a:xfrm>
            <a:off x="2335235" y="1955414"/>
            <a:ext cx="478302" cy="2954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A1D80932-5592-4AF2-B78F-A9886B2D6D6E}"/>
              </a:ext>
            </a:extLst>
          </p:cNvPr>
          <p:cNvSpPr/>
          <p:nvPr/>
        </p:nvSpPr>
        <p:spPr>
          <a:xfrm>
            <a:off x="2923735" y="1727981"/>
            <a:ext cx="1491175" cy="7596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Artificial</a:t>
            </a:r>
          </a:p>
          <a:p>
            <a:pPr algn="ctr"/>
            <a:r>
              <a:rPr lang="en-US" dirty="0"/>
              <a:t>Intelligence</a:t>
            </a:r>
          </a:p>
        </p:txBody>
      </p:sp>
      <p:sp>
        <p:nvSpPr>
          <p:cNvPr id="7" name="Arrow: Right 6">
            <a:extLst>
              <a:ext uri="{FF2B5EF4-FFF2-40B4-BE49-F238E27FC236}">
                <a16:creationId xmlns:a16="http://schemas.microsoft.com/office/drawing/2014/main" id="{0D9B4AF9-2C22-46F8-BC1A-B8FEC36642D6}"/>
              </a:ext>
            </a:extLst>
          </p:cNvPr>
          <p:cNvSpPr/>
          <p:nvPr/>
        </p:nvSpPr>
        <p:spPr>
          <a:xfrm>
            <a:off x="4569654" y="1967134"/>
            <a:ext cx="478302" cy="2954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299B768A-7ADE-4DDF-A39E-6CFBBF853A43}"/>
              </a:ext>
            </a:extLst>
          </p:cNvPr>
          <p:cNvSpPr/>
          <p:nvPr/>
        </p:nvSpPr>
        <p:spPr>
          <a:xfrm>
            <a:off x="5160500" y="1742049"/>
            <a:ext cx="1491175" cy="7596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a:t>
            </a:r>
          </a:p>
          <a:p>
            <a:pPr algn="ctr"/>
            <a:r>
              <a:rPr lang="en-US" dirty="0"/>
              <a:t>Learning</a:t>
            </a:r>
          </a:p>
        </p:txBody>
      </p:sp>
      <p:sp>
        <p:nvSpPr>
          <p:cNvPr id="9" name="Arrow: Right 8">
            <a:extLst>
              <a:ext uri="{FF2B5EF4-FFF2-40B4-BE49-F238E27FC236}">
                <a16:creationId xmlns:a16="http://schemas.microsoft.com/office/drawing/2014/main" id="{8C3AF074-3046-43E1-A325-574968D799DB}"/>
              </a:ext>
            </a:extLst>
          </p:cNvPr>
          <p:cNvSpPr/>
          <p:nvPr/>
        </p:nvSpPr>
        <p:spPr>
          <a:xfrm>
            <a:off x="6806419" y="1981202"/>
            <a:ext cx="478302" cy="2954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AD2BE9E9-DEB3-4A5D-A254-35D6CBB33F47}"/>
              </a:ext>
            </a:extLst>
          </p:cNvPr>
          <p:cNvSpPr/>
          <p:nvPr/>
        </p:nvSpPr>
        <p:spPr>
          <a:xfrm>
            <a:off x="7394919" y="1753769"/>
            <a:ext cx="1491175" cy="7596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Neural</a:t>
            </a:r>
          </a:p>
          <a:p>
            <a:pPr algn="ctr"/>
            <a:r>
              <a:rPr lang="en-US" dirty="0"/>
              <a:t>Network</a:t>
            </a:r>
          </a:p>
        </p:txBody>
      </p:sp>
      <p:sp>
        <p:nvSpPr>
          <p:cNvPr id="11" name="Arrow: Right 10">
            <a:extLst>
              <a:ext uri="{FF2B5EF4-FFF2-40B4-BE49-F238E27FC236}">
                <a16:creationId xmlns:a16="http://schemas.microsoft.com/office/drawing/2014/main" id="{AFB156C5-73A5-487E-B966-38B2DA0E93DE}"/>
              </a:ext>
            </a:extLst>
          </p:cNvPr>
          <p:cNvSpPr/>
          <p:nvPr/>
        </p:nvSpPr>
        <p:spPr>
          <a:xfrm>
            <a:off x="9040838" y="1992922"/>
            <a:ext cx="478302" cy="2954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EFB5C0E5-C3DD-4DF6-BEAA-01785BC41F3C}"/>
              </a:ext>
            </a:extLst>
          </p:cNvPr>
          <p:cNvSpPr/>
          <p:nvPr/>
        </p:nvSpPr>
        <p:spPr>
          <a:xfrm>
            <a:off x="9685606" y="1779560"/>
            <a:ext cx="1491175" cy="7596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Deep</a:t>
            </a:r>
          </a:p>
          <a:p>
            <a:pPr algn="ctr"/>
            <a:r>
              <a:rPr lang="en-US" dirty="0"/>
              <a:t>Learning</a:t>
            </a:r>
          </a:p>
        </p:txBody>
      </p:sp>
      <p:sp>
        <p:nvSpPr>
          <p:cNvPr id="13" name="Arrow: Right 12">
            <a:extLst>
              <a:ext uri="{FF2B5EF4-FFF2-40B4-BE49-F238E27FC236}">
                <a16:creationId xmlns:a16="http://schemas.microsoft.com/office/drawing/2014/main" id="{80664166-10E6-44AE-9085-A4849FB5EBD7}"/>
              </a:ext>
            </a:extLst>
          </p:cNvPr>
          <p:cNvSpPr/>
          <p:nvPr/>
        </p:nvSpPr>
        <p:spPr>
          <a:xfrm rot="5400000">
            <a:off x="10163908" y="2764300"/>
            <a:ext cx="478302" cy="2954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D2AF54BA-9E31-4FB4-AF44-9326515F7DC6}"/>
              </a:ext>
            </a:extLst>
          </p:cNvPr>
          <p:cNvSpPr/>
          <p:nvPr/>
        </p:nvSpPr>
        <p:spPr>
          <a:xfrm>
            <a:off x="2616591" y="3348107"/>
            <a:ext cx="8560190" cy="101287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t>Convolutional Neural Network (CNN)</a:t>
            </a:r>
          </a:p>
        </p:txBody>
      </p:sp>
      <p:sp>
        <p:nvSpPr>
          <p:cNvPr id="16" name="Rectangle: Rounded Corners 15">
            <a:extLst>
              <a:ext uri="{FF2B5EF4-FFF2-40B4-BE49-F238E27FC236}">
                <a16:creationId xmlns:a16="http://schemas.microsoft.com/office/drawing/2014/main" id="{270044C8-FD1C-4716-B6C2-8A5CAC9445B1}"/>
              </a:ext>
            </a:extLst>
          </p:cNvPr>
          <p:cNvSpPr/>
          <p:nvPr/>
        </p:nvSpPr>
        <p:spPr>
          <a:xfrm>
            <a:off x="9040838" y="5216769"/>
            <a:ext cx="2135943" cy="10128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Fully connected</a:t>
            </a:r>
          </a:p>
          <a:p>
            <a:pPr algn="ctr"/>
            <a:r>
              <a:rPr lang="en-US" dirty="0"/>
              <a:t>layer</a:t>
            </a:r>
          </a:p>
        </p:txBody>
      </p:sp>
      <p:sp>
        <p:nvSpPr>
          <p:cNvPr id="19" name="Arrow: Down 18">
            <a:extLst>
              <a:ext uri="{FF2B5EF4-FFF2-40B4-BE49-F238E27FC236}">
                <a16:creationId xmlns:a16="http://schemas.microsoft.com/office/drawing/2014/main" id="{22C03DA7-999B-4128-A330-8D3CFA247F8A}"/>
              </a:ext>
            </a:extLst>
          </p:cNvPr>
          <p:cNvSpPr/>
          <p:nvPr/>
        </p:nvSpPr>
        <p:spPr>
          <a:xfrm>
            <a:off x="9882554" y="4501662"/>
            <a:ext cx="423203" cy="6682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C0A62203-0E6B-4BD7-AAA8-1315755FC4EE}"/>
              </a:ext>
            </a:extLst>
          </p:cNvPr>
          <p:cNvSpPr/>
          <p:nvPr/>
        </p:nvSpPr>
        <p:spPr>
          <a:xfrm>
            <a:off x="6002220" y="5216769"/>
            <a:ext cx="2135943" cy="10128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Pooling</a:t>
            </a:r>
          </a:p>
          <a:p>
            <a:pPr algn="ctr"/>
            <a:r>
              <a:rPr lang="en-US" dirty="0"/>
              <a:t>layers</a:t>
            </a:r>
          </a:p>
        </p:txBody>
      </p:sp>
      <p:sp>
        <p:nvSpPr>
          <p:cNvPr id="21" name="Arrow: Down 20">
            <a:extLst>
              <a:ext uri="{FF2B5EF4-FFF2-40B4-BE49-F238E27FC236}">
                <a16:creationId xmlns:a16="http://schemas.microsoft.com/office/drawing/2014/main" id="{D945A0C2-8F3C-47E1-9715-77628709F0E3}"/>
              </a:ext>
            </a:extLst>
          </p:cNvPr>
          <p:cNvSpPr/>
          <p:nvPr/>
        </p:nvSpPr>
        <p:spPr>
          <a:xfrm>
            <a:off x="6847451" y="4499315"/>
            <a:ext cx="423203" cy="6682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65D2DFB1-6317-45BD-8530-0EFA193F5F3E}"/>
              </a:ext>
            </a:extLst>
          </p:cNvPr>
          <p:cNvSpPr/>
          <p:nvPr/>
        </p:nvSpPr>
        <p:spPr>
          <a:xfrm>
            <a:off x="2722095" y="5216769"/>
            <a:ext cx="2135943" cy="10128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Convolution</a:t>
            </a:r>
          </a:p>
          <a:p>
            <a:pPr algn="ctr"/>
            <a:r>
              <a:rPr lang="en-US" dirty="0"/>
              <a:t>layer</a:t>
            </a:r>
          </a:p>
        </p:txBody>
      </p:sp>
      <p:sp>
        <p:nvSpPr>
          <p:cNvPr id="23" name="Arrow: Down 22">
            <a:extLst>
              <a:ext uri="{FF2B5EF4-FFF2-40B4-BE49-F238E27FC236}">
                <a16:creationId xmlns:a16="http://schemas.microsoft.com/office/drawing/2014/main" id="{59D8461A-B293-442F-B5DB-7D4913BAF6BC}"/>
              </a:ext>
            </a:extLst>
          </p:cNvPr>
          <p:cNvSpPr/>
          <p:nvPr/>
        </p:nvSpPr>
        <p:spPr>
          <a:xfrm>
            <a:off x="3563811" y="4499317"/>
            <a:ext cx="423203" cy="6682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50049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ppt_x"/>
                                          </p:val>
                                        </p:tav>
                                        <p:tav tm="100000">
                                          <p:val>
                                            <p:strVal val="#ppt_x"/>
                                          </p:val>
                                        </p:tav>
                                      </p:tavLst>
                                    </p:anim>
                                    <p:anim calcmode="lin" valueType="num">
                                      <p:cBhvr additive="base">
                                        <p:cTn id="4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fade">
                                      <p:cBhvr>
                                        <p:cTn id="53" dur="500"/>
                                        <p:tgtEl>
                                          <p:spTgt spid="2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fade">
                                      <p:cBhvr>
                                        <p:cTn id="56" dur="500"/>
                                        <p:tgtEl>
                                          <p:spTgt spid="22"/>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fade">
                                      <p:cBhvr>
                                        <p:cTn id="64" dur="500"/>
                                        <p:tgtEl>
                                          <p:spTgt spid="20"/>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fade">
                                      <p:cBhvr>
                                        <p:cTn id="69" dur="500"/>
                                        <p:tgtEl>
                                          <p:spTgt spid="1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fade">
                                      <p:cBhvr>
                                        <p:cTn id="7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5" grpId="0" animBg="1"/>
      <p:bldP spid="16" grpId="0" animBg="1"/>
      <p:bldP spid="19" grpId="0" animBg="1"/>
      <p:bldP spid="20" grpId="0" animBg="1"/>
      <p:bldP spid="21" grpId="0" animBg="1"/>
      <p:bldP spid="22" grpId="0" animBg="1"/>
      <p:bldP spid="2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01CCC-7DED-49C9-999E-40DFAF2986E7}"/>
              </a:ext>
            </a:extLst>
          </p:cNvPr>
          <p:cNvSpPr>
            <a:spLocks noGrp="1"/>
          </p:cNvSpPr>
          <p:nvPr>
            <p:ph type="title"/>
          </p:nvPr>
        </p:nvSpPr>
        <p:spPr/>
        <p:txBody>
          <a:bodyPr/>
          <a:lstStyle/>
          <a:p>
            <a:r>
              <a:rPr lang="en-US" dirty="0"/>
              <a:t>Convolution layer </a:t>
            </a:r>
          </a:p>
        </p:txBody>
      </p:sp>
      <p:sp>
        <p:nvSpPr>
          <p:cNvPr id="3" name="Content Placeholder 2">
            <a:extLst>
              <a:ext uri="{FF2B5EF4-FFF2-40B4-BE49-F238E27FC236}">
                <a16:creationId xmlns:a16="http://schemas.microsoft.com/office/drawing/2014/main" id="{E9698169-D68B-4543-BAF1-90C734E3BD54}"/>
              </a:ext>
            </a:extLst>
          </p:cNvPr>
          <p:cNvSpPr>
            <a:spLocks noGrp="1"/>
          </p:cNvSpPr>
          <p:nvPr>
            <p:ph idx="1"/>
          </p:nvPr>
        </p:nvSpPr>
        <p:spPr/>
        <p:txBody>
          <a:bodyPr/>
          <a:lstStyle/>
          <a:p>
            <a:r>
              <a:rPr lang="en-US" dirty="0"/>
              <a:t>Convolution layer the idea of image classification is because of capability of pattern detection in convolution layer.  The input to this layer is the image matrix of form width*height*depth. Depth in the matrix refers to the number of channels in the image. For gray-scale image, number of channels would be one, where as for RGB image number of channels would be three. We can convert the RGB image to gray-scale image and perform CNN operation over it. </a:t>
            </a:r>
          </a:p>
          <a:p>
            <a:pPr marL="0" indent="0">
              <a:buNone/>
            </a:pPr>
            <a:endParaRPr lang="en-US" dirty="0"/>
          </a:p>
        </p:txBody>
      </p:sp>
    </p:spTree>
    <p:extLst>
      <p:ext uri="{BB962C8B-B14F-4D97-AF65-F5344CB8AC3E}">
        <p14:creationId xmlns:p14="http://schemas.microsoft.com/office/powerpoint/2010/main" val="1279743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AFB59-FAD9-4979-ACDB-DE0EA885C60B}"/>
              </a:ext>
            </a:extLst>
          </p:cNvPr>
          <p:cNvSpPr>
            <a:spLocks noGrp="1"/>
          </p:cNvSpPr>
          <p:nvPr>
            <p:ph type="title"/>
          </p:nvPr>
        </p:nvSpPr>
        <p:spPr/>
        <p:txBody>
          <a:bodyPr/>
          <a:lstStyle/>
          <a:p>
            <a:r>
              <a:rPr lang="en-US" dirty="0"/>
              <a:t>Convolution layer </a:t>
            </a:r>
          </a:p>
        </p:txBody>
      </p:sp>
      <p:sp>
        <p:nvSpPr>
          <p:cNvPr id="3" name="Content Placeholder 2">
            <a:extLst>
              <a:ext uri="{FF2B5EF4-FFF2-40B4-BE49-F238E27FC236}">
                <a16:creationId xmlns:a16="http://schemas.microsoft.com/office/drawing/2014/main" id="{11381C34-40AC-416F-83FC-C96F39EC6F36}"/>
              </a:ext>
            </a:extLst>
          </p:cNvPr>
          <p:cNvSpPr>
            <a:spLocks noGrp="1"/>
          </p:cNvSpPr>
          <p:nvPr>
            <p:ph idx="1"/>
          </p:nvPr>
        </p:nvSpPr>
        <p:spPr>
          <a:xfrm>
            <a:off x="838200" y="1825625"/>
            <a:ext cx="10515600" cy="4667250"/>
          </a:xfrm>
        </p:spPr>
        <p:txBody>
          <a:bodyPr>
            <a:normAutofit fontScale="92500" lnSpcReduction="10000"/>
          </a:bodyPr>
          <a:lstStyle/>
          <a:p>
            <a:pPr marL="0" indent="0">
              <a:buNone/>
            </a:pPr>
            <a:r>
              <a:rPr lang="en-US" dirty="0"/>
              <a:t>The convolution layer uses matrix called kernel or filter. This filter tells the pattern that we want to recognize. For recognizing the top horizontal edge, following filter is used as represented in below </a:t>
            </a:r>
            <a:r>
              <a:rPr lang="en-US" dirty="0" err="1"/>
              <a:t>table.The</a:t>
            </a:r>
            <a:r>
              <a:rPr lang="en-US" dirty="0"/>
              <a:t> matrix representation of character image is extracted. The pre-processing stage is performed on the image to remove noise and other unwanted data if present. We can also perform dimensionality reduction on the image as part of pre-processing. The filter is multiplied with a sub-matrix of same size in image. The multiplication starts from top left corner. The multiplication is dot product, not the usual matrix multiplication. The resultant of the dot product is stored in the top left corner and the filter is moved to next sub-matrix. The filter is multiplied with every possible sub-matrix in image.</a:t>
            </a:r>
          </a:p>
          <a:p>
            <a:pPr marL="0" indent="0">
              <a:buNone/>
            </a:pPr>
            <a:r>
              <a:rPr lang="en-US" dirty="0"/>
              <a:t>The role of the </a:t>
            </a:r>
            <a:r>
              <a:rPr lang="en-US" dirty="0" err="1"/>
              <a:t>ConvNet</a:t>
            </a:r>
            <a:r>
              <a:rPr lang="en-US" dirty="0"/>
              <a:t> is to reduce the images into a form which is easier to process, without losing features which are critical for getting a good prediction.</a:t>
            </a:r>
          </a:p>
        </p:txBody>
      </p:sp>
    </p:spTree>
    <p:extLst>
      <p:ext uri="{BB962C8B-B14F-4D97-AF65-F5344CB8AC3E}">
        <p14:creationId xmlns:p14="http://schemas.microsoft.com/office/powerpoint/2010/main" val="3376788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B60BD06-6850-4AE2-962E-500F4CC950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8479" y="450164"/>
            <a:ext cx="4360104" cy="3182876"/>
          </a:xfrm>
        </p:spPr>
      </p:pic>
      <p:sp>
        <p:nvSpPr>
          <p:cNvPr id="7" name="TextBox 6">
            <a:extLst>
              <a:ext uri="{FF2B5EF4-FFF2-40B4-BE49-F238E27FC236}">
                <a16:creationId xmlns:a16="http://schemas.microsoft.com/office/drawing/2014/main" id="{CB821903-C7CB-4BCD-BB8B-B9860142F06F}"/>
              </a:ext>
            </a:extLst>
          </p:cNvPr>
          <p:cNvSpPr txBox="1"/>
          <p:nvPr/>
        </p:nvSpPr>
        <p:spPr>
          <a:xfrm>
            <a:off x="4498141" y="3633040"/>
            <a:ext cx="2943666" cy="480131"/>
          </a:xfrm>
          <a:prstGeom prst="rect">
            <a:avLst/>
          </a:prstGeom>
          <a:noFill/>
        </p:spPr>
        <p:txBody>
          <a:bodyPr wrap="square">
            <a:spAutoFit/>
          </a:bodyPr>
          <a:lstStyle/>
          <a:p>
            <a:pPr marR="0" lvl="0" algn="l" defTabSz="914400" rtl="0" eaLnBrk="1" fontAlgn="auto" latinLnBrk="0" hangingPunct="1">
              <a:lnSpc>
                <a:spcPct val="90000"/>
              </a:lnSpc>
              <a:spcBef>
                <a:spcPts val="1000"/>
              </a:spcBef>
              <a:spcAft>
                <a:spcPts val="0"/>
              </a:spcAft>
              <a:buClrTx/>
              <a:buSzTx/>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Example for a filter </a:t>
            </a:r>
          </a:p>
        </p:txBody>
      </p:sp>
      <p:sp>
        <p:nvSpPr>
          <p:cNvPr id="9" name="TextBox 8">
            <a:extLst>
              <a:ext uri="{FF2B5EF4-FFF2-40B4-BE49-F238E27FC236}">
                <a16:creationId xmlns:a16="http://schemas.microsoft.com/office/drawing/2014/main" id="{AC002DB0-23D1-4EE3-A46E-8B3F396BFE0D}"/>
              </a:ext>
            </a:extLst>
          </p:cNvPr>
          <p:cNvSpPr txBox="1"/>
          <p:nvPr/>
        </p:nvSpPr>
        <p:spPr>
          <a:xfrm>
            <a:off x="900331" y="4316494"/>
            <a:ext cx="10832123" cy="2677656"/>
          </a:xfrm>
          <a:prstGeom prst="rect">
            <a:avLst/>
          </a:prstGeom>
          <a:noFill/>
        </p:spPr>
        <p:txBody>
          <a:bodyPr wrap="square">
            <a:spAutoFit/>
          </a:bodyPr>
          <a:lstStyle/>
          <a:p>
            <a:r>
              <a:rPr lang="en-US" sz="2400" dirty="0"/>
              <a:t>The filter moves to the right with a certain Stride Value till it parses the complete width. Moving on, it hops down to the beginning (left) of the image with the same Stride Value and repeats the process until the entire image is traversed.</a:t>
            </a:r>
          </a:p>
          <a:p>
            <a:r>
              <a:rPr lang="en-US" sz="2400" dirty="0"/>
              <a:t>The filter shifts 9 times because of Stride Length = 1 (Non-</a:t>
            </a:r>
            <a:r>
              <a:rPr lang="en-US" sz="2400" dirty="0" err="1"/>
              <a:t>Strided</a:t>
            </a:r>
            <a:r>
              <a:rPr lang="en-US" sz="2400" dirty="0"/>
              <a:t>), every time performing a matrix multiplication operation between f and the portion P of the image over which the filter is hovering.</a:t>
            </a:r>
          </a:p>
          <a:p>
            <a:endParaRPr lang="en-US" sz="2400" dirty="0"/>
          </a:p>
        </p:txBody>
      </p:sp>
      <p:sp>
        <p:nvSpPr>
          <p:cNvPr id="6" name="TextBox 5">
            <a:extLst>
              <a:ext uri="{FF2B5EF4-FFF2-40B4-BE49-F238E27FC236}">
                <a16:creationId xmlns:a16="http://schemas.microsoft.com/office/drawing/2014/main" id="{75B82D96-4D68-4225-B7F2-D88D82616DBE}"/>
              </a:ext>
            </a:extLst>
          </p:cNvPr>
          <p:cNvSpPr txBox="1"/>
          <p:nvPr/>
        </p:nvSpPr>
        <p:spPr>
          <a:xfrm>
            <a:off x="148883" y="1937611"/>
            <a:ext cx="2383302" cy="584775"/>
          </a:xfrm>
          <a:prstGeom prst="rect">
            <a:avLst/>
          </a:prstGeom>
          <a:noFill/>
        </p:spPr>
        <p:txBody>
          <a:bodyPr wrap="square">
            <a:spAutoFit/>
          </a:bodyPr>
          <a:lstStyle/>
          <a:p>
            <a:r>
              <a:rPr lang="en-US" sz="3200" dirty="0">
                <a:solidFill>
                  <a:srgbClr val="FF0000"/>
                </a:solidFill>
              </a:rPr>
              <a:t>n-f+1 * n-f+1</a:t>
            </a:r>
          </a:p>
        </p:txBody>
      </p:sp>
      <p:sp>
        <p:nvSpPr>
          <p:cNvPr id="8" name="TextBox 7">
            <a:extLst>
              <a:ext uri="{FF2B5EF4-FFF2-40B4-BE49-F238E27FC236}">
                <a16:creationId xmlns:a16="http://schemas.microsoft.com/office/drawing/2014/main" id="{D424EC9B-064B-4B87-AF56-1A2D60188041}"/>
              </a:ext>
            </a:extLst>
          </p:cNvPr>
          <p:cNvSpPr txBox="1"/>
          <p:nvPr/>
        </p:nvSpPr>
        <p:spPr>
          <a:xfrm>
            <a:off x="0" y="742551"/>
            <a:ext cx="4079631" cy="584775"/>
          </a:xfrm>
          <a:prstGeom prst="rect">
            <a:avLst/>
          </a:prstGeom>
          <a:noFill/>
        </p:spPr>
        <p:txBody>
          <a:bodyPr wrap="square">
            <a:spAutoFit/>
          </a:bodyPr>
          <a:lstStyle/>
          <a:p>
            <a:r>
              <a:rPr lang="en-US" sz="3200" dirty="0">
                <a:solidFill>
                  <a:srgbClr val="FF0000"/>
                </a:solidFill>
              </a:rPr>
              <a:t>Input image =n*n =5*5</a:t>
            </a:r>
          </a:p>
        </p:txBody>
      </p:sp>
      <p:sp>
        <p:nvSpPr>
          <p:cNvPr id="10" name="TextBox 9">
            <a:extLst>
              <a:ext uri="{FF2B5EF4-FFF2-40B4-BE49-F238E27FC236}">
                <a16:creationId xmlns:a16="http://schemas.microsoft.com/office/drawing/2014/main" id="{6B25B512-EFB9-438D-857C-AB4D12A03CAA}"/>
              </a:ext>
            </a:extLst>
          </p:cNvPr>
          <p:cNvSpPr txBox="1"/>
          <p:nvPr/>
        </p:nvSpPr>
        <p:spPr>
          <a:xfrm>
            <a:off x="31284" y="1372046"/>
            <a:ext cx="3040529" cy="584775"/>
          </a:xfrm>
          <a:prstGeom prst="rect">
            <a:avLst/>
          </a:prstGeom>
          <a:noFill/>
        </p:spPr>
        <p:txBody>
          <a:bodyPr wrap="square">
            <a:spAutoFit/>
          </a:bodyPr>
          <a:lstStyle/>
          <a:p>
            <a:r>
              <a:rPr lang="en-US" sz="3200" dirty="0">
                <a:solidFill>
                  <a:srgbClr val="FF0000"/>
                </a:solidFill>
              </a:rPr>
              <a:t>Filter =f*f =3*3</a:t>
            </a:r>
          </a:p>
        </p:txBody>
      </p:sp>
      <p:sp>
        <p:nvSpPr>
          <p:cNvPr id="11" name="TextBox 10">
            <a:extLst>
              <a:ext uri="{FF2B5EF4-FFF2-40B4-BE49-F238E27FC236}">
                <a16:creationId xmlns:a16="http://schemas.microsoft.com/office/drawing/2014/main" id="{40328961-0E8C-4322-90A1-E0110E3B4EA9}"/>
              </a:ext>
            </a:extLst>
          </p:cNvPr>
          <p:cNvSpPr txBox="1"/>
          <p:nvPr/>
        </p:nvSpPr>
        <p:spPr>
          <a:xfrm>
            <a:off x="160604" y="2596447"/>
            <a:ext cx="2498189" cy="584775"/>
          </a:xfrm>
          <a:prstGeom prst="rect">
            <a:avLst/>
          </a:prstGeom>
          <a:noFill/>
        </p:spPr>
        <p:txBody>
          <a:bodyPr wrap="square">
            <a:spAutoFit/>
          </a:bodyPr>
          <a:lstStyle/>
          <a:p>
            <a:r>
              <a:rPr lang="en-US" sz="3200" dirty="0">
                <a:solidFill>
                  <a:srgbClr val="FF0000"/>
                </a:solidFill>
              </a:rPr>
              <a:t>5-3+1 * 5-3+1</a:t>
            </a:r>
          </a:p>
        </p:txBody>
      </p:sp>
      <p:sp>
        <p:nvSpPr>
          <p:cNvPr id="12" name="TextBox 11">
            <a:extLst>
              <a:ext uri="{FF2B5EF4-FFF2-40B4-BE49-F238E27FC236}">
                <a16:creationId xmlns:a16="http://schemas.microsoft.com/office/drawing/2014/main" id="{B0A2E42E-580F-418F-930C-E3CEE1E40497}"/>
              </a:ext>
            </a:extLst>
          </p:cNvPr>
          <p:cNvSpPr txBox="1"/>
          <p:nvPr/>
        </p:nvSpPr>
        <p:spPr>
          <a:xfrm>
            <a:off x="8018583" y="1598902"/>
            <a:ext cx="3567040" cy="584775"/>
          </a:xfrm>
          <a:prstGeom prst="rect">
            <a:avLst/>
          </a:prstGeom>
          <a:noFill/>
        </p:spPr>
        <p:txBody>
          <a:bodyPr wrap="square">
            <a:spAutoFit/>
          </a:bodyPr>
          <a:lstStyle/>
          <a:p>
            <a:r>
              <a:rPr lang="en-US" sz="3200" dirty="0">
                <a:solidFill>
                  <a:srgbClr val="FF0000"/>
                </a:solidFill>
              </a:rPr>
              <a:t>Output image =3*3</a:t>
            </a:r>
          </a:p>
        </p:txBody>
      </p:sp>
    </p:spTree>
    <p:extLst>
      <p:ext uri="{BB962C8B-B14F-4D97-AF65-F5344CB8AC3E}">
        <p14:creationId xmlns:p14="http://schemas.microsoft.com/office/powerpoint/2010/main" val="1132423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1B9CF49-D44D-4775-BE7E-C5EB86665D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6305" y="353750"/>
            <a:ext cx="10739389" cy="6037958"/>
          </a:xfrm>
        </p:spPr>
      </p:pic>
      <p:sp>
        <p:nvSpPr>
          <p:cNvPr id="7" name="TextBox 6">
            <a:extLst>
              <a:ext uri="{FF2B5EF4-FFF2-40B4-BE49-F238E27FC236}">
                <a16:creationId xmlns:a16="http://schemas.microsoft.com/office/drawing/2014/main" id="{43B67435-9EC7-42F2-ADDB-1DA79E68D72E}"/>
              </a:ext>
            </a:extLst>
          </p:cNvPr>
          <p:cNvSpPr txBox="1"/>
          <p:nvPr/>
        </p:nvSpPr>
        <p:spPr>
          <a:xfrm>
            <a:off x="235634" y="5815204"/>
            <a:ext cx="5292970" cy="461665"/>
          </a:xfrm>
          <a:prstGeom prst="rect">
            <a:avLst/>
          </a:prstGeom>
          <a:noFill/>
        </p:spPr>
        <p:txBody>
          <a:bodyPr wrap="square">
            <a:spAutoFit/>
          </a:bodyPr>
          <a:lstStyle/>
          <a:p>
            <a:r>
              <a:rPr lang="en-US" sz="2400" dirty="0"/>
              <a:t>Loss of information about image corners</a:t>
            </a:r>
          </a:p>
        </p:txBody>
      </p:sp>
    </p:spTree>
    <p:extLst>
      <p:ext uri="{BB962C8B-B14F-4D97-AF65-F5344CB8AC3E}">
        <p14:creationId xmlns:p14="http://schemas.microsoft.com/office/powerpoint/2010/main" val="169382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444B2-B5E2-4074-B73D-9D7AA251C482}"/>
              </a:ext>
            </a:extLst>
          </p:cNvPr>
          <p:cNvSpPr>
            <a:spLocks noGrp="1"/>
          </p:cNvSpPr>
          <p:nvPr>
            <p:ph type="title"/>
          </p:nvPr>
        </p:nvSpPr>
        <p:spPr/>
        <p:txBody>
          <a:bodyPr/>
          <a:lstStyle/>
          <a:p>
            <a:r>
              <a:rPr lang="en-US" dirty="0"/>
              <a:t>Padding</a:t>
            </a:r>
          </a:p>
        </p:txBody>
      </p:sp>
      <p:sp>
        <p:nvSpPr>
          <p:cNvPr id="3" name="Content Placeholder 2">
            <a:extLst>
              <a:ext uri="{FF2B5EF4-FFF2-40B4-BE49-F238E27FC236}">
                <a16:creationId xmlns:a16="http://schemas.microsoft.com/office/drawing/2014/main" id="{4D8568E5-E88D-4DF0-A227-D03593A17139}"/>
              </a:ext>
            </a:extLst>
          </p:cNvPr>
          <p:cNvSpPr>
            <a:spLocks noGrp="1"/>
          </p:cNvSpPr>
          <p:nvPr>
            <p:ph idx="1"/>
          </p:nvPr>
        </p:nvSpPr>
        <p:spPr/>
        <p:txBody>
          <a:bodyPr/>
          <a:lstStyle/>
          <a:p>
            <a:r>
              <a:rPr lang="en-US" dirty="0"/>
              <a:t>Valid Padding (No additional layer) </a:t>
            </a:r>
          </a:p>
          <a:p>
            <a:pPr marL="0" indent="0">
              <a:buNone/>
            </a:pPr>
            <a:endParaRPr lang="en-US" dirty="0"/>
          </a:p>
          <a:p>
            <a:r>
              <a:rPr lang="en-US" dirty="0"/>
              <a:t>Same Padding  (adding layer)</a:t>
            </a:r>
          </a:p>
        </p:txBody>
      </p:sp>
      <p:pic>
        <p:nvPicPr>
          <p:cNvPr id="5" name="Picture 4">
            <a:extLst>
              <a:ext uri="{FF2B5EF4-FFF2-40B4-BE49-F238E27FC236}">
                <a16:creationId xmlns:a16="http://schemas.microsoft.com/office/drawing/2014/main" id="{5CD1F9F5-310A-467C-9370-D7AD15B5A2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16646"/>
            <a:ext cx="12192000" cy="3366716"/>
          </a:xfrm>
          <a:prstGeom prst="rect">
            <a:avLst/>
          </a:prstGeom>
        </p:spPr>
      </p:pic>
    </p:spTree>
    <p:extLst>
      <p:ext uri="{BB962C8B-B14F-4D97-AF65-F5344CB8AC3E}">
        <p14:creationId xmlns:p14="http://schemas.microsoft.com/office/powerpoint/2010/main" val="1591513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230A-21F4-4AFE-ABD1-2ACB6ABC48B0}"/>
              </a:ext>
            </a:extLst>
          </p:cNvPr>
          <p:cNvSpPr>
            <a:spLocks noGrp="1"/>
          </p:cNvSpPr>
          <p:nvPr>
            <p:ph type="title"/>
          </p:nvPr>
        </p:nvSpPr>
        <p:spPr/>
        <p:txBody>
          <a:bodyPr/>
          <a:lstStyle/>
          <a:p>
            <a:r>
              <a:rPr lang="en-US" sz="4400" b="1" dirty="0">
                <a:effectLst/>
                <a:latin typeface="Times New Roman" panose="02020603050405020304" pitchFamily="18" charset="0"/>
                <a:ea typeface="Calibri" panose="020F0502020204030204" pitchFamily="34" charset="0"/>
              </a:rPr>
              <a:t>Abstract</a:t>
            </a:r>
            <a:endParaRPr lang="en-US" dirty="0"/>
          </a:p>
        </p:txBody>
      </p:sp>
      <p:sp>
        <p:nvSpPr>
          <p:cNvPr id="3" name="Content Placeholder 2">
            <a:extLst>
              <a:ext uri="{FF2B5EF4-FFF2-40B4-BE49-F238E27FC236}">
                <a16:creationId xmlns:a16="http://schemas.microsoft.com/office/drawing/2014/main" id="{308A5664-6655-4591-8351-AB697C230192}"/>
              </a:ext>
            </a:extLst>
          </p:cNvPr>
          <p:cNvSpPr>
            <a:spLocks noGrp="1"/>
          </p:cNvSpPr>
          <p:nvPr>
            <p:ph idx="1"/>
          </p:nvPr>
        </p:nvSpPr>
        <p:spPr/>
        <p:txBody>
          <a:bodyPr>
            <a:normAutofit fontScale="92500" lnSpcReduction="20000"/>
          </a:bodyPr>
          <a:lstStyle/>
          <a:p>
            <a:pPr marL="0" marR="0" indent="0" algn="just">
              <a:lnSpc>
                <a:spcPct val="107000"/>
              </a:lnSpc>
              <a:spcBef>
                <a:spcPts val="0"/>
              </a:spcBef>
              <a:spcAft>
                <a:spcPts val="800"/>
              </a:spcAft>
              <a:buNone/>
            </a:pPr>
            <a:r>
              <a:rPr lang="en-US" sz="2800" dirty="0">
                <a:effectLst/>
                <a:latin typeface="Times New Roman" panose="02020603050405020304" pitchFamily="18" charset="0"/>
                <a:ea typeface="Calibri" panose="020F0502020204030204" pitchFamily="34" charset="0"/>
                <a:cs typeface="Arial" panose="020B0604020202020204" pitchFamily="34" charset="0"/>
              </a:rPr>
              <a:t>with the knowledge of current data about particular subject, machine learning tries to extract hidden information that lies in the data. By applying some mathematical functions and concepts to extract hidden information, machine learning can be achieved and we can predict output for unknown data. Patterns are usually recognized with the help of large image data-set, for the most part concentrating on the  pre-printed or handwritten characters space. Since some spelling mistakes when handwriting recognizing in some words, we need a system that corrects the spelling mistakes words. By using such concepts, we can train computers to read letters and numbers belonging to any language present in an image. There exists several methods by which we can recognize hand-written characters. We will be discussing some of the methods in this paper.</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4120166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EA1208E-DE22-4FB5-AA1A-CD770C7E5B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8178" y="664075"/>
            <a:ext cx="9835643" cy="5529849"/>
          </a:xfrm>
        </p:spPr>
      </p:pic>
    </p:spTree>
    <p:extLst>
      <p:ext uri="{BB962C8B-B14F-4D97-AF65-F5344CB8AC3E}">
        <p14:creationId xmlns:p14="http://schemas.microsoft.com/office/powerpoint/2010/main" val="2073269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AFC40C9-6780-4E37-9240-38EFD24D3E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8405" y="377468"/>
            <a:ext cx="10855190" cy="6103064"/>
          </a:xfrm>
        </p:spPr>
      </p:pic>
    </p:spTree>
    <p:extLst>
      <p:ext uri="{BB962C8B-B14F-4D97-AF65-F5344CB8AC3E}">
        <p14:creationId xmlns:p14="http://schemas.microsoft.com/office/powerpoint/2010/main" val="2341129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C5F875B-C362-4328-BD68-655FE6584F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3793" y="341141"/>
            <a:ext cx="10984413" cy="6175717"/>
          </a:xfrm>
        </p:spPr>
      </p:pic>
    </p:spTree>
    <p:extLst>
      <p:ext uri="{BB962C8B-B14F-4D97-AF65-F5344CB8AC3E}">
        <p14:creationId xmlns:p14="http://schemas.microsoft.com/office/powerpoint/2010/main" val="3574471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6FC77-4237-421F-A352-C8314DE82FF3}"/>
              </a:ext>
            </a:extLst>
          </p:cNvPr>
          <p:cNvSpPr>
            <a:spLocks noGrp="1"/>
          </p:cNvSpPr>
          <p:nvPr>
            <p:ph type="title"/>
          </p:nvPr>
        </p:nvSpPr>
        <p:spPr/>
        <p:txBody>
          <a:bodyPr>
            <a:normAutofit/>
          </a:bodyPr>
          <a:lstStyle/>
          <a:p>
            <a:pPr marL="0" marR="0" lvl="0" indent="0" defTabSz="914400" rtl="0" eaLnBrk="1" fontAlgn="auto" latinLnBrk="0" hangingPunct="1">
              <a:lnSpc>
                <a:spcPct val="90000"/>
              </a:lnSpc>
              <a:spcBef>
                <a:spcPts val="1000"/>
              </a:spcBef>
              <a:spcAft>
                <a:spcPts val="0"/>
              </a:spcAft>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Why would one use larger strides in convolutional NNs, as opposed to smaller strides?</a:t>
            </a:r>
            <a:endParaRPr lang="en-US" sz="6000" dirty="0"/>
          </a:p>
        </p:txBody>
      </p:sp>
      <p:sp>
        <p:nvSpPr>
          <p:cNvPr id="3" name="Content Placeholder 2">
            <a:extLst>
              <a:ext uri="{FF2B5EF4-FFF2-40B4-BE49-F238E27FC236}">
                <a16:creationId xmlns:a16="http://schemas.microsoft.com/office/drawing/2014/main" id="{8AE4ACF8-47FC-43AB-AA76-5DB2E74EAB50}"/>
              </a:ext>
            </a:extLst>
          </p:cNvPr>
          <p:cNvSpPr>
            <a:spLocks noGrp="1"/>
          </p:cNvSpPr>
          <p:nvPr>
            <p:ph idx="1"/>
          </p:nvPr>
        </p:nvSpPr>
        <p:spPr/>
        <p:txBody>
          <a:bodyPr>
            <a:normAutofit/>
          </a:bodyPr>
          <a:lstStyle/>
          <a:p>
            <a:pPr marL="0" indent="0">
              <a:buNone/>
            </a:pPr>
            <a:r>
              <a:rPr lang="en-US" dirty="0"/>
              <a:t>Smaller strides lead to large overlaps which means the Output Volume is high. Larger strides lead to lesser overlaps which means lower output volume . So these are the advantages of higher strides :</a:t>
            </a:r>
          </a:p>
          <a:p>
            <a:r>
              <a:rPr lang="en-US" dirty="0"/>
              <a:t>Lesser Memory needed for output</a:t>
            </a:r>
          </a:p>
          <a:p>
            <a:r>
              <a:rPr lang="en-US" dirty="0"/>
              <a:t>Processing of output is easier as the volume is smaller</a:t>
            </a:r>
          </a:p>
          <a:p>
            <a:r>
              <a:rPr lang="en-US" dirty="0"/>
              <a:t>The Output Spatial dimensions are smaller which when given as an input to the next layer simplify the model at least.</a:t>
            </a:r>
          </a:p>
          <a:p>
            <a:r>
              <a:rPr lang="en-US" dirty="0"/>
              <a:t>It avoids Overfitting especially in case of image processing having a large no. of attributes .</a:t>
            </a:r>
          </a:p>
        </p:txBody>
      </p:sp>
    </p:spTree>
    <p:extLst>
      <p:ext uri="{BB962C8B-B14F-4D97-AF65-F5344CB8AC3E}">
        <p14:creationId xmlns:p14="http://schemas.microsoft.com/office/powerpoint/2010/main" val="311823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5DC06-64D3-4E37-BBB3-7394DE3869BE}"/>
              </a:ext>
            </a:extLst>
          </p:cNvPr>
          <p:cNvSpPr>
            <a:spLocks noGrp="1"/>
          </p:cNvSpPr>
          <p:nvPr>
            <p:ph type="title"/>
          </p:nvPr>
        </p:nvSpPr>
        <p:spPr>
          <a:xfrm>
            <a:off x="838200" y="308854"/>
            <a:ext cx="10515600" cy="1325563"/>
          </a:xfrm>
        </p:spPr>
        <p:txBody>
          <a:bodyPr/>
          <a:lstStyle/>
          <a:p>
            <a:r>
              <a:rPr lang="en-US" dirty="0"/>
              <a:t>Strides</a:t>
            </a:r>
          </a:p>
        </p:txBody>
      </p:sp>
      <p:pic>
        <p:nvPicPr>
          <p:cNvPr id="5" name="Content Placeholder 4">
            <a:extLst>
              <a:ext uri="{FF2B5EF4-FFF2-40B4-BE49-F238E27FC236}">
                <a16:creationId xmlns:a16="http://schemas.microsoft.com/office/drawing/2014/main" id="{5BE85F8D-BBDC-44BE-A385-3A38BA99B3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14812" y="2186781"/>
            <a:ext cx="3762375" cy="3629025"/>
          </a:xfrm>
        </p:spPr>
      </p:pic>
      <p:sp>
        <p:nvSpPr>
          <p:cNvPr id="6" name="TextBox 5">
            <a:extLst>
              <a:ext uri="{FF2B5EF4-FFF2-40B4-BE49-F238E27FC236}">
                <a16:creationId xmlns:a16="http://schemas.microsoft.com/office/drawing/2014/main" id="{7A11809E-A9EA-4928-89F1-6E95EB5D4D73}"/>
              </a:ext>
            </a:extLst>
          </p:cNvPr>
          <p:cNvSpPr txBox="1"/>
          <p:nvPr/>
        </p:nvSpPr>
        <p:spPr>
          <a:xfrm>
            <a:off x="681110" y="3665590"/>
            <a:ext cx="2582595" cy="584775"/>
          </a:xfrm>
          <a:prstGeom prst="rect">
            <a:avLst/>
          </a:prstGeom>
          <a:noFill/>
        </p:spPr>
        <p:txBody>
          <a:bodyPr wrap="square">
            <a:spAutoFit/>
          </a:bodyPr>
          <a:lstStyle/>
          <a:p>
            <a:r>
              <a:rPr lang="en-US" sz="3200" dirty="0">
                <a:solidFill>
                  <a:srgbClr val="FF0000"/>
                </a:solidFill>
              </a:rPr>
              <a:t>Strides=(2,2)</a:t>
            </a:r>
          </a:p>
        </p:txBody>
      </p:sp>
    </p:spTree>
    <p:extLst>
      <p:ext uri="{BB962C8B-B14F-4D97-AF65-F5344CB8AC3E}">
        <p14:creationId xmlns:p14="http://schemas.microsoft.com/office/powerpoint/2010/main" val="5441192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07B13-BB5F-4A37-8431-EFD0F15EB2A6}"/>
              </a:ext>
            </a:extLst>
          </p:cNvPr>
          <p:cNvSpPr>
            <a:spLocks noGrp="1"/>
          </p:cNvSpPr>
          <p:nvPr>
            <p:ph type="title"/>
          </p:nvPr>
        </p:nvSpPr>
        <p:spPr/>
        <p:txBody>
          <a:bodyPr/>
          <a:lstStyle/>
          <a:p>
            <a:r>
              <a:rPr lang="en-US" dirty="0"/>
              <a:t>Strides</a:t>
            </a:r>
          </a:p>
        </p:txBody>
      </p:sp>
      <p:pic>
        <p:nvPicPr>
          <p:cNvPr id="5" name="Content Placeholder 4">
            <a:extLst>
              <a:ext uri="{FF2B5EF4-FFF2-40B4-BE49-F238E27FC236}">
                <a16:creationId xmlns:a16="http://schemas.microsoft.com/office/drawing/2014/main" id="{B4921D37-9AAD-4D73-8FE5-BD81D34DBB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6698" y="1825625"/>
            <a:ext cx="7858603" cy="4351338"/>
          </a:xfrm>
        </p:spPr>
      </p:pic>
    </p:spTree>
    <p:extLst>
      <p:ext uri="{BB962C8B-B14F-4D97-AF65-F5344CB8AC3E}">
        <p14:creationId xmlns:p14="http://schemas.microsoft.com/office/powerpoint/2010/main" val="13848319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8786866-3CA4-40D7-8343-6EB491256B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9005" y="1825625"/>
            <a:ext cx="7733318" cy="4351338"/>
          </a:xfrm>
        </p:spPr>
      </p:pic>
    </p:spTree>
    <p:extLst>
      <p:ext uri="{BB962C8B-B14F-4D97-AF65-F5344CB8AC3E}">
        <p14:creationId xmlns:p14="http://schemas.microsoft.com/office/powerpoint/2010/main" val="1817930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04ED573-7F44-419C-853C-48A6B2AF3B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5644" y="1825625"/>
            <a:ext cx="9160711" cy="4351338"/>
          </a:xfrm>
        </p:spPr>
      </p:pic>
    </p:spTree>
    <p:extLst>
      <p:ext uri="{BB962C8B-B14F-4D97-AF65-F5344CB8AC3E}">
        <p14:creationId xmlns:p14="http://schemas.microsoft.com/office/powerpoint/2010/main" val="10731628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D381AB-A199-4CE9-A821-E7C33E2D1F55}"/>
              </a:ext>
            </a:extLst>
          </p:cNvPr>
          <p:cNvSpPr>
            <a:spLocks noGrp="1"/>
          </p:cNvSpPr>
          <p:nvPr>
            <p:ph idx="1"/>
          </p:nvPr>
        </p:nvSpPr>
        <p:spPr>
          <a:xfrm>
            <a:off x="4355709" y="3005381"/>
            <a:ext cx="3480582" cy="847237"/>
          </a:xfrm>
        </p:spPr>
        <p:txBody>
          <a:bodyPr>
            <a:normAutofit lnSpcReduction="10000"/>
          </a:bodyPr>
          <a:lstStyle/>
          <a:p>
            <a:pPr marL="0" indent="0">
              <a:buNone/>
            </a:pPr>
            <a:r>
              <a:rPr lang="en-US" sz="6000" dirty="0"/>
              <a:t>Thank you</a:t>
            </a:r>
          </a:p>
        </p:txBody>
      </p:sp>
    </p:spTree>
    <p:extLst>
      <p:ext uri="{BB962C8B-B14F-4D97-AF65-F5344CB8AC3E}">
        <p14:creationId xmlns:p14="http://schemas.microsoft.com/office/powerpoint/2010/main" val="2959297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3036E-D202-493F-A1C1-3DE0E3F3666B}"/>
              </a:ext>
            </a:extLst>
          </p:cNvPr>
          <p:cNvSpPr>
            <a:spLocks noGrp="1"/>
          </p:cNvSpPr>
          <p:nvPr>
            <p:ph type="title"/>
          </p:nvPr>
        </p:nvSpPr>
        <p:spPr/>
        <p:txBody>
          <a:bodyPr/>
          <a:lstStyle/>
          <a:p>
            <a:r>
              <a:rPr lang="en-US" sz="4400" b="1" dirty="0">
                <a:effectLst/>
                <a:latin typeface="Times New Roman" panose="02020603050405020304" pitchFamily="18" charset="0"/>
                <a:ea typeface="Calibri" panose="020F0502020204030204" pitchFamily="34" charset="0"/>
              </a:rPr>
              <a:t>1-Introduction</a:t>
            </a:r>
            <a:endParaRPr lang="en-US" dirty="0"/>
          </a:p>
        </p:txBody>
      </p:sp>
      <p:sp>
        <p:nvSpPr>
          <p:cNvPr id="3" name="Content Placeholder 2">
            <a:extLst>
              <a:ext uri="{FF2B5EF4-FFF2-40B4-BE49-F238E27FC236}">
                <a16:creationId xmlns:a16="http://schemas.microsoft.com/office/drawing/2014/main" id="{1B8EA57D-3177-451A-997E-A737149E893F}"/>
              </a:ext>
            </a:extLst>
          </p:cNvPr>
          <p:cNvSpPr>
            <a:spLocks noGrp="1"/>
          </p:cNvSpPr>
          <p:nvPr>
            <p:ph idx="1"/>
          </p:nvPr>
        </p:nvSpPr>
        <p:spPr/>
        <p:txBody>
          <a:bodyPr>
            <a:normAutofit/>
          </a:bodyPr>
          <a:lstStyle/>
          <a:p>
            <a:pPr marL="0" marR="0" indent="0" algn="just">
              <a:lnSpc>
                <a:spcPct val="107000"/>
              </a:lnSpc>
              <a:spcBef>
                <a:spcPts val="0"/>
              </a:spcBef>
              <a:spcAft>
                <a:spcPts val="800"/>
              </a:spcAft>
              <a:buNone/>
            </a:pPr>
            <a:r>
              <a:rPr lang="en-US" sz="1400" dirty="0">
                <a:effectLst/>
                <a:latin typeface="Times New Roman" panose="02020603050405020304" pitchFamily="18" charset="0"/>
                <a:ea typeface="Calibri" panose="020F0502020204030204" pitchFamily="34" charset="0"/>
                <a:cs typeface="Arial" panose="020B0604020202020204" pitchFamily="34" charset="0"/>
              </a:rPr>
              <a:t>In the field of Machine Learning, recognition of objects has become most sought one. Some of the examples of object recognition are Face recognition, Hand write recognition, Disease detection etc. All these things can happen through large set of image data set. These image data set will contain both positive and negative data regarding that domain. This helps the algorithm to classify the unknown data in better ways. Hand write recognition is a new technology that will be useful in this 21st century. It can act as base functionality for the birth of new requirements. For example, a blind man cannot read newspaper unless braille format exists. In this case we can train the algorithm to recognize characters in the newspaper, store them as text and convert the text to speech. This can help lot of blind people to ease their daily work. The second application of hand write recognition could be language translation.</a:t>
            </a:r>
          </a:p>
          <a:p>
            <a:pPr marL="0" marR="0" indent="0" algn="just">
              <a:lnSpc>
                <a:spcPct val="107000"/>
              </a:lnSpc>
              <a:spcBef>
                <a:spcPts val="0"/>
              </a:spcBef>
              <a:spcAft>
                <a:spcPts val="800"/>
              </a:spcAft>
              <a:buNone/>
            </a:pPr>
            <a:r>
              <a:rPr lang="en-US" sz="1400" dirty="0">
                <a:effectLst/>
                <a:latin typeface="Times New Roman" panose="02020603050405020304" pitchFamily="18" charset="0"/>
                <a:ea typeface="Calibri" panose="020F0502020204030204" pitchFamily="34" charset="0"/>
                <a:cs typeface="Arial" panose="020B0604020202020204" pitchFamily="34" charset="0"/>
              </a:rPr>
              <a:t>In this case when a person is dealing with non-native language, he can just take a image of a document and send it to the hand write recognition algorithm. This algorithm can recognize the characters in image and convert them to text. Then the text can be converted to desired language of choice. This research can be divided into six main steps. The first step is image source, the second is  pre-processing stage, the third is segmentation, the fourth is feature extraction, the fifth is classification and the sixth is correction.</a:t>
            </a:r>
          </a:p>
          <a:p>
            <a:pPr marL="0" indent="0" algn="just">
              <a:lnSpc>
                <a:spcPct val="107000"/>
              </a:lnSpc>
              <a:spcBef>
                <a:spcPts val="0"/>
              </a:spcBef>
              <a:spcAft>
                <a:spcPts val="800"/>
              </a:spcAft>
              <a:buNone/>
            </a:pPr>
            <a:r>
              <a:rPr lang="en-US" sz="1400" dirty="0">
                <a:latin typeface="Times New Roman" panose="02020603050405020304" pitchFamily="18" charset="0"/>
                <a:cs typeface="Arial" panose="020B0604020202020204" pitchFamily="34" charset="0"/>
              </a:rPr>
              <a:t>Handwritten character recognition is challenging and researchers have been exploring different techniques in the pass few decades. Recently, deep neural networks have drawn the attention of many researchers due to their capability of solving computer vision problem such as object detection, classification, recognition, etc. undoubtedly well. CNN is one of the most popular type of deep neural network, it can learn and extract features from the 2D images. The CNN classifier can effectively recognize characters present in the image. The architecture of traditional CNN classifier consists of convolutional layers for extracting features and fully connected layers followed by a soft-max layer for classification. CNN is an </a:t>
            </a:r>
            <a:r>
              <a:rPr lang="en-US" sz="1400" dirty="0" err="1">
                <a:latin typeface="Times New Roman" panose="02020603050405020304" pitchFamily="18" charset="0"/>
                <a:cs typeface="Arial" panose="020B0604020202020204" pitchFamily="34" charset="0"/>
              </a:rPr>
              <a:t>effcient</a:t>
            </a:r>
            <a:r>
              <a:rPr lang="en-US" sz="1400" dirty="0">
                <a:latin typeface="Times New Roman" panose="02020603050405020304" pitchFamily="18" charset="0"/>
                <a:cs typeface="Arial" panose="020B0604020202020204" pitchFamily="34" charset="0"/>
              </a:rPr>
              <a:t> feature extractor.</a:t>
            </a:r>
          </a:p>
          <a:p>
            <a:pPr marL="0" marR="0" indent="0" algn="just">
              <a:lnSpc>
                <a:spcPct val="107000"/>
              </a:lnSpc>
              <a:spcBef>
                <a:spcPts val="0"/>
              </a:spcBef>
              <a:spcAft>
                <a:spcPts val="800"/>
              </a:spcAft>
              <a:buNone/>
            </a:pPr>
            <a:endParaRPr lang="en-US" sz="2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406290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6BBEB-F1BD-4271-85B8-E6125A53347E}"/>
              </a:ext>
            </a:extLst>
          </p:cNvPr>
          <p:cNvSpPr>
            <a:spLocks noGrp="1"/>
          </p:cNvSpPr>
          <p:nvPr>
            <p:ph type="title"/>
          </p:nvPr>
        </p:nvSpPr>
        <p:spPr>
          <a:xfrm>
            <a:off x="838200" y="308854"/>
            <a:ext cx="10515600" cy="1325563"/>
          </a:xfrm>
        </p:spPr>
        <p:txBody>
          <a:bodyPr>
            <a:normAutofit/>
          </a:bodyPr>
          <a:lstStyle/>
          <a:p>
            <a:pPr marL="0" marR="0">
              <a:lnSpc>
                <a:spcPct val="107000"/>
              </a:lnSpc>
              <a:spcBef>
                <a:spcPts val="0"/>
              </a:spcBef>
              <a:spcAft>
                <a:spcPts val="800"/>
              </a:spcAft>
            </a:pPr>
            <a:r>
              <a:rPr lang="en-US" sz="4400" b="1" dirty="0">
                <a:effectLst/>
                <a:latin typeface="Times New Roman" panose="02020603050405020304" pitchFamily="18" charset="0"/>
                <a:ea typeface="Calibri" panose="020F0502020204030204" pitchFamily="34" charset="0"/>
                <a:cs typeface="Arial" panose="020B0604020202020204" pitchFamily="34" charset="0"/>
              </a:rPr>
              <a:t>2-Problem statement</a:t>
            </a:r>
            <a:endParaRPr lang="en-US" dirty="0"/>
          </a:p>
        </p:txBody>
      </p:sp>
      <p:sp>
        <p:nvSpPr>
          <p:cNvPr id="3" name="Content Placeholder 2">
            <a:extLst>
              <a:ext uri="{FF2B5EF4-FFF2-40B4-BE49-F238E27FC236}">
                <a16:creationId xmlns:a16="http://schemas.microsoft.com/office/drawing/2014/main" id="{4C208169-250B-4993-9F2A-25F52B1E3F5F}"/>
              </a:ext>
            </a:extLst>
          </p:cNvPr>
          <p:cNvSpPr>
            <a:spLocks noGrp="1"/>
          </p:cNvSpPr>
          <p:nvPr>
            <p:ph idx="1"/>
          </p:nvPr>
        </p:nvSpPr>
        <p:spPr/>
        <p:txBody>
          <a:bodyPr/>
          <a:lstStyle/>
          <a:p>
            <a:pPr marL="0" marR="0" indent="0">
              <a:lnSpc>
                <a:spcPct val="107000"/>
              </a:lnSpc>
              <a:spcBef>
                <a:spcPts val="0"/>
              </a:spcBef>
              <a:spcAft>
                <a:spcPts val="800"/>
              </a:spcAft>
              <a:buNone/>
            </a:pPr>
            <a:r>
              <a:rPr lang="en-US" sz="2800" dirty="0">
                <a:effectLst/>
                <a:latin typeface="Times New Roman" panose="02020603050405020304" pitchFamily="18" charset="0"/>
                <a:ea typeface="Calibri" panose="020F0502020204030204" pitchFamily="34" charset="0"/>
                <a:cs typeface="Arial" panose="020B0604020202020204" pitchFamily="34" charset="0"/>
              </a:rPr>
              <a:t>The goal of this project is to create a system capable of handwriting recognizing with high accuracy with identifying and correcting spelling mistakes.</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104169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97E78-9D25-4D72-AE76-04B495744117}"/>
              </a:ext>
            </a:extLst>
          </p:cNvPr>
          <p:cNvSpPr>
            <a:spLocks noGrp="1"/>
          </p:cNvSpPr>
          <p:nvPr>
            <p:ph type="title"/>
          </p:nvPr>
        </p:nvSpPr>
        <p:spPr/>
        <p:txBody>
          <a:bodyPr/>
          <a:lstStyle/>
          <a:p>
            <a:r>
              <a:rPr lang="en-US" sz="4400" b="1" dirty="0">
                <a:effectLst/>
                <a:latin typeface="Times New Roman" panose="02020603050405020304" pitchFamily="18" charset="0"/>
                <a:ea typeface="Calibri" panose="020F0502020204030204" pitchFamily="34" charset="0"/>
              </a:rPr>
              <a:t>3-Research questions</a:t>
            </a:r>
            <a:endParaRPr lang="en-US" dirty="0"/>
          </a:p>
        </p:txBody>
      </p:sp>
      <p:sp>
        <p:nvSpPr>
          <p:cNvPr id="3" name="Content Placeholder 2">
            <a:extLst>
              <a:ext uri="{FF2B5EF4-FFF2-40B4-BE49-F238E27FC236}">
                <a16:creationId xmlns:a16="http://schemas.microsoft.com/office/drawing/2014/main" id="{9FC94241-06B0-48DB-B062-B19523E87C91}"/>
              </a:ext>
            </a:extLst>
          </p:cNvPr>
          <p:cNvSpPr>
            <a:spLocks noGrp="1"/>
          </p:cNvSpPr>
          <p:nvPr>
            <p:ph idx="1"/>
          </p:nvPr>
        </p:nvSpPr>
        <p:spPr/>
        <p:txBody>
          <a:bodyPr/>
          <a:lstStyle/>
          <a:p>
            <a:pPr marL="342900" marR="0" lvl="0" indent="-342900" rtl="0">
              <a:lnSpc>
                <a:spcPct val="107000"/>
              </a:lnSpc>
              <a:spcBef>
                <a:spcPts val="0"/>
              </a:spcBef>
              <a:spcAft>
                <a:spcPts val="0"/>
              </a:spcAft>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Arial" panose="020B0604020202020204" pitchFamily="34" charset="0"/>
              </a:rPr>
              <a:t>What are the pre-processing stages in handwriting recognition?</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Arial" panose="020B0604020202020204" pitchFamily="34" charset="0"/>
              </a:rPr>
              <a:t>How to detect handwriting recognition?</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Arial" panose="020B0604020202020204" pitchFamily="34" charset="0"/>
              </a:rPr>
              <a:t>How to correct spelling mistakes?</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443416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43A71-973E-4E90-A9E2-86228E7D6B70}"/>
              </a:ext>
            </a:extLst>
          </p:cNvPr>
          <p:cNvSpPr>
            <a:spLocks noGrp="1"/>
          </p:cNvSpPr>
          <p:nvPr>
            <p:ph type="title"/>
          </p:nvPr>
        </p:nvSpPr>
        <p:spPr/>
        <p:txBody>
          <a:bodyPr/>
          <a:lstStyle/>
          <a:p>
            <a:r>
              <a:rPr lang="en-US" sz="4400" b="1" dirty="0">
                <a:effectLst/>
                <a:latin typeface="Times New Roman" panose="02020603050405020304" pitchFamily="18" charset="0"/>
                <a:ea typeface="Calibri" panose="020F0502020204030204" pitchFamily="34" charset="0"/>
              </a:rPr>
              <a:t>4-Methodology</a:t>
            </a:r>
            <a:endParaRPr lang="en-US" dirty="0"/>
          </a:p>
        </p:txBody>
      </p:sp>
      <p:sp>
        <p:nvSpPr>
          <p:cNvPr id="3" name="Content Placeholder 2">
            <a:extLst>
              <a:ext uri="{FF2B5EF4-FFF2-40B4-BE49-F238E27FC236}">
                <a16:creationId xmlns:a16="http://schemas.microsoft.com/office/drawing/2014/main" id="{6F7EF224-A8F3-47BD-96BD-912EB0BC6A55}"/>
              </a:ext>
            </a:extLst>
          </p:cNvPr>
          <p:cNvSpPr>
            <a:spLocks noGrp="1"/>
          </p:cNvSpPr>
          <p:nvPr>
            <p:ph idx="1"/>
          </p:nvPr>
        </p:nvSpPr>
        <p:spPr/>
        <p:txBody>
          <a:bodyPr>
            <a:normAutofit lnSpcReduction="10000"/>
          </a:bodyPr>
          <a:lstStyle/>
          <a:p>
            <a:pPr marL="0" marR="0" indent="0" algn="just">
              <a:lnSpc>
                <a:spcPct val="107000"/>
              </a:lnSpc>
              <a:spcBef>
                <a:spcPts val="0"/>
              </a:spcBef>
              <a:spcAft>
                <a:spcPts val="800"/>
              </a:spcAft>
              <a:buNone/>
            </a:pPr>
            <a:r>
              <a:rPr lang="en-US" sz="2800" dirty="0">
                <a:effectLst/>
                <a:latin typeface="Times New Roman" panose="02020603050405020304" pitchFamily="18" charset="0"/>
                <a:ea typeface="Calibri" panose="020F0502020204030204" pitchFamily="34" charset="0"/>
                <a:cs typeface="Arial" panose="020B0604020202020204" pitchFamily="34" charset="0"/>
              </a:rPr>
              <a:t>Python is widely used for analyzing the data but the data need not be in the required format always. In such cases, we convert that format (like PDF or JPG etc.) to the text format, in order to analyze the data in better way. Python offers many libraries to do this task.</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just">
              <a:lnSpc>
                <a:spcPct val="107000"/>
              </a:lnSpc>
              <a:spcBef>
                <a:spcPts val="0"/>
              </a:spcBef>
              <a:spcAft>
                <a:spcPts val="800"/>
              </a:spcAft>
              <a:buNone/>
            </a:pPr>
            <a:r>
              <a:rPr lang="en-US" sz="2800" dirty="0">
                <a:effectLst/>
                <a:latin typeface="Times New Roman" panose="02020603050405020304" pitchFamily="18" charset="0"/>
                <a:ea typeface="Calibri" panose="020F0502020204030204" pitchFamily="34" charset="0"/>
                <a:cs typeface="Arial" panose="020B0604020202020204" pitchFamily="34" charset="0"/>
              </a:rPr>
              <a:t>Python-tesseract is an optical character recognition (OCR) tool for python. That is, it will recognize and “read” the text embedded in images.</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br>
              <a:rPr lang="en-US" sz="2800" dirty="0">
                <a:effectLst/>
                <a:latin typeface="Times New Roman" panose="02020603050405020304" pitchFamily="18" charset="0"/>
                <a:ea typeface="Calibri" panose="020F0502020204030204" pitchFamily="34" charset="0"/>
              </a:rPr>
            </a:br>
            <a:endParaRPr lang="en-US" dirty="0"/>
          </a:p>
        </p:txBody>
      </p:sp>
    </p:spTree>
    <p:extLst>
      <p:ext uri="{BB962C8B-B14F-4D97-AF65-F5344CB8AC3E}">
        <p14:creationId xmlns:p14="http://schemas.microsoft.com/office/powerpoint/2010/main" val="1057579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92E70-DD68-4B1E-AE61-813F9D689304}"/>
              </a:ext>
            </a:extLst>
          </p:cNvPr>
          <p:cNvSpPr>
            <a:spLocks noGrp="1"/>
          </p:cNvSpPr>
          <p:nvPr>
            <p:ph type="title"/>
          </p:nvPr>
        </p:nvSpPr>
        <p:spPr/>
        <p:txBody>
          <a:bodyPr>
            <a:normAutofit/>
          </a:bodyPr>
          <a:lstStyle/>
          <a:p>
            <a:pPr marL="0" marR="0">
              <a:lnSpc>
                <a:spcPct val="107000"/>
              </a:lnSpc>
              <a:spcBef>
                <a:spcPts val="0"/>
              </a:spcBef>
              <a:spcAft>
                <a:spcPts val="800"/>
              </a:spcAft>
            </a:pPr>
            <a:r>
              <a:rPr lang="en-US" sz="4400" b="1" dirty="0">
                <a:effectLst/>
                <a:latin typeface="Times New Roman" panose="02020603050405020304" pitchFamily="18" charset="0"/>
                <a:ea typeface="Calibri" panose="020F0502020204030204" pitchFamily="34" charset="0"/>
                <a:cs typeface="Arial" panose="020B0604020202020204" pitchFamily="34" charset="0"/>
              </a:rPr>
              <a:t>4.1 Optical Character Recognition (OCR)</a:t>
            </a:r>
            <a:endParaRPr lang="en-US" dirty="0"/>
          </a:p>
        </p:txBody>
      </p:sp>
      <p:sp>
        <p:nvSpPr>
          <p:cNvPr id="3" name="Content Placeholder 2">
            <a:extLst>
              <a:ext uri="{FF2B5EF4-FFF2-40B4-BE49-F238E27FC236}">
                <a16:creationId xmlns:a16="http://schemas.microsoft.com/office/drawing/2014/main" id="{BD91E1C2-824D-47E4-9702-1A1DB94AE14A}"/>
              </a:ext>
            </a:extLst>
          </p:cNvPr>
          <p:cNvSpPr>
            <a:spLocks noGrp="1"/>
          </p:cNvSpPr>
          <p:nvPr>
            <p:ph idx="1"/>
          </p:nvPr>
        </p:nvSpPr>
        <p:spPr/>
        <p:txBody>
          <a:bodyPr>
            <a:normAutofit fontScale="92500" lnSpcReduction="10000"/>
          </a:bodyPr>
          <a:lstStyle/>
          <a:p>
            <a:pPr marL="0" marR="0" indent="0" algn="just">
              <a:lnSpc>
                <a:spcPct val="107000"/>
              </a:lnSpc>
              <a:spcBef>
                <a:spcPts val="0"/>
              </a:spcBef>
              <a:spcAft>
                <a:spcPts val="800"/>
              </a:spcAft>
              <a:buNone/>
            </a:pPr>
            <a:r>
              <a:rPr lang="en-US" sz="2800" dirty="0">
                <a:effectLst/>
                <a:latin typeface="Times New Roman" panose="02020603050405020304" pitchFamily="18" charset="0"/>
                <a:ea typeface="Calibri" panose="020F0502020204030204" pitchFamily="34" charset="0"/>
                <a:cs typeface="Arial" panose="020B0604020202020204" pitchFamily="34" charset="0"/>
              </a:rPr>
              <a:t>OCR is Optical Character Recognition. In other words, OCR systems transform a two-dimensional image of text, that could contain machine printed or handwritten text from its image representation into machine-readable text. OCR as a process generally consists of several sub-processes to perform as accurately as possible. The subprocesses are:</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0"/>
              </a:spcAft>
              <a:buFont typeface="Symbol" panose="05050102010706020507" pitchFamily="18" charset="2"/>
              <a:buChar char=""/>
              <a:tabLst>
                <a:tab pos="457200" algn="l"/>
              </a:tabLst>
            </a:pPr>
            <a:r>
              <a:rPr lang="en-US" sz="2800" dirty="0">
                <a:effectLst/>
                <a:latin typeface="Times New Roman" panose="02020603050405020304" pitchFamily="18" charset="0"/>
                <a:ea typeface="Calibri" panose="020F0502020204030204" pitchFamily="34" charset="0"/>
                <a:cs typeface="Arial" panose="020B0604020202020204" pitchFamily="34" charset="0"/>
              </a:rPr>
              <a:t>Image source. </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0"/>
              </a:spcAft>
              <a:buFont typeface="Symbol" panose="05050102010706020507" pitchFamily="18" charset="2"/>
              <a:buChar char=""/>
              <a:tabLst>
                <a:tab pos="457200" algn="l"/>
              </a:tabLst>
            </a:pPr>
            <a:r>
              <a:rPr lang="en-US" sz="2800" dirty="0">
                <a:effectLst/>
                <a:latin typeface="Times New Roman" panose="02020603050405020304" pitchFamily="18" charset="0"/>
                <a:ea typeface="Calibri" panose="020F0502020204030204" pitchFamily="34" charset="0"/>
                <a:cs typeface="Arial" panose="020B0604020202020204" pitchFamily="34" charset="0"/>
              </a:rPr>
              <a:t>Pre-processing.</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0"/>
              </a:spcAft>
              <a:buFont typeface="Symbol" panose="05050102010706020507" pitchFamily="18" charset="2"/>
              <a:buChar char=""/>
              <a:tabLst>
                <a:tab pos="457200" algn="l"/>
              </a:tabLst>
            </a:pPr>
            <a:r>
              <a:rPr lang="en-US" sz="2800" dirty="0">
                <a:effectLst/>
                <a:latin typeface="Times New Roman" panose="02020603050405020304" pitchFamily="18" charset="0"/>
                <a:ea typeface="Calibri" panose="020F0502020204030204" pitchFamily="34" charset="0"/>
                <a:cs typeface="Arial" panose="020B0604020202020204" pitchFamily="34" charset="0"/>
              </a:rPr>
              <a:t>Segmentation.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0"/>
              </a:spcAft>
              <a:buFont typeface="Symbol" panose="05050102010706020507" pitchFamily="18" charset="2"/>
              <a:buChar char=""/>
              <a:tabLst>
                <a:tab pos="457200" algn="l"/>
              </a:tabLst>
            </a:pPr>
            <a:r>
              <a:rPr lang="en-US" sz="2800" dirty="0">
                <a:effectLst/>
                <a:latin typeface="Times New Roman" panose="02020603050405020304" pitchFamily="18" charset="0"/>
                <a:ea typeface="Calibri" panose="020F0502020204030204" pitchFamily="34" charset="0"/>
                <a:cs typeface="Arial" panose="020B0604020202020204" pitchFamily="34" charset="0"/>
              </a:rPr>
              <a:t>Feature extraction.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800"/>
              </a:spcAft>
              <a:buFont typeface="Symbol" panose="05050102010706020507" pitchFamily="18" charset="2"/>
              <a:buChar char=""/>
              <a:tabLst>
                <a:tab pos="457200" algn="l"/>
              </a:tabLst>
            </a:pPr>
            <a:r>
              <a:rPr lang="en-US" sz="2800" dirty="0">
                <a:effectLst/>
                <a:latin typeface="Times New Roman" panose="02020603050405020304" pitchFamily="18" charset="0"/>
                <a:ea typeface="Calibri" panose="020F0502020204030204" pitchFamily="34" charset="0"/>
                <a:cs typeface="Arial" panose="020B0604020202020204" pitchFamily="34" charset="0"/>
              </a:rPr>
              <a:t>Classification.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583434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5F436-DDCC-45E2-9BC2-F3F53B4123E6}"/>
              </a:ext>
            </a:extLst>
          </p:cNvPr>
          <p:cNvSpPr>
            <a:spLocks noGrp="1"/>
          </p:cNvSpPr>
          <p:nvPr>
            <p:ph type="title"/>
          </p:nvPr>
        </p:nvSpPr>
        <p:spPr/>
        <p:txBody>
          <a:bodyPr/>
          <a:lstStyle/>
          <a:p>
            <a:r>
              <a:rPr lang="en-US" sz="4400" b="1" dirty="0">
                <a:effectLst/>
                <a:latin typeface="Times New Roman" panose="02020603050405020304" pitchFamily="18" charset="0"/>
                <a:ea typeface="Calibri" panose="020F0502020204030204" pitchFamily="34" charset="0"/>
              </a:rPr>
              <a:t>4.1.1 Image source </a:t>
            </a:r>
            <a:endParaRPr lang="en-US" dirty="0"/>
          </a:p>
        </p:txBody>
      </p:sp>
      <p:sp>
        <p:nvSpPr>
          <p:cNvPr id="3" name="Content Placeholder 2">
            <a:extLst>
              <a:ext uri="{FF2B5EF4-FFF2-40B4-BE49-F238E27FC236}">
                <a16:creationId xmlns:a16="http://schemas.microsoft.com/office/drawing/2014/main" id="{5B1AFC91-EA1A-466A-AF58-03A5FE86561D}"/>
              </a:ext>
            </a:extLst>
          </p:cNvPr>
          <p:cNvSpPr>
            <a:spLocks noGrp="1"/>
          </p:cNvSpPr>
          <p:nvPr>
            <p:ph idx="1"/>
          </p:nvPr>
        </p:nvSpPr>
        <p:spPr/>
        <p:txBody>
          <a:bodyPr/>
          <a:lstStyle/>
          <a:p>
            <a:r>
              <a:rPr lang="en-US" sz="2800" b="1" dirty="0">
                <a:effectLst/>
                <a:latin typeface="Times New Roman" panose="02020603050405020304" pitchFamily="18" charset="0"/>
                <a:ea typeface="Calibri" panose="020F0502020204030204" pitchFamily="34" charset="0"/>
              </a:rPr>
              <a:t>Image source </a:t>
            </a:r>
            <a:r>
              <a:rPr lang="en-US" sz="2800" dirty="0">
                <a:effectLst/>
                <a:latin typeface="Times New Roman" panose="02020603050405020304" pitchFamily="18" charset="0"/>
                <a:ea typeface="Calibri" panose="020F0502020204030204" pitchFamily="34" charset="0"/>
              </a:rPr>
              <a:t>this is the first stage in the proposed system. Process starts with the collection of images from data entry form documents that had been filled by handwritten text. </a:t>
            </a:r>
            <a:endParaRPr lang="en-US" dirty="0"/>
          </a:p>
        </p:txBody>
      </p:sp>
    </p:spTree>
    <p:extLst>
      <p:ext uri="{BB962C8B-B14F-4D97-AF65-F5344CB8AC3E}">
        <p14:creationId xmlns:p14="http://schemas.microsoft.com/office/powerpoint/2010/main" val="87963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F764C-792D-4BD7-86F0-EBBF3C7655AC}"/>
              </a:ext>
            </a:extLst>
          </p:cNvPr>
          <p:cNvSpPr>
            <a:spLocks noGrp="1"/>
          </p:cNvSpPr>
          <p:nvPr>
            <p:ph type="title"/>
          </p:nvPr>
        </p:nvSpPr>
        <p:spPr/>
        <p:txBody>
          <a:bodyPr/>
          <a:lstStyle/>
          <a:p>
            <a:r>
              <a:rPr lang="en-US" sz="4400" b="1" dirty="0">
                <a:effectLst/>
                <a:latin typeface="Times New Roman" panose="02020603050405020304" pitchFamily="18" charset="0"/>
                <a:ea typeface="Calibri" panose="020F0502020204030204" pitchFamily="34" charset="0"/>
              </a:rPr>
              <a:t>4.1.2 Pre-processing</a:t>
            </a:r>
            <a:r>
              <a:rPr lang="en-US" sz="4400" dirty="0">
                <a:effectLst/>
                <a:latin typeface="Times New Roman" panose="02020603050405020304" pitchFamily="18" charset="0"/>
                <a:ea typeface="Calibri" panose="020F0502020204030204" pitchFamily="34" charset="0"/>
              </a:rPr>
              <a:t> </a:t>
            </a:r>
            <a:endParaRPr lang="en-US" dirty="0"/>
          </a:p>
        </p:txBody>
      </p:sp>
      <p:sp>
        <p:nvSpPr>
          <p:cNvPr id="3" name="Content Placeholder 2">
            <a:extLst>
              <a:ext uri="{FF2B5EF4-FFF2-40B4-BE49-F238E27FC236}">
                <a16:creationId xmlns:a16="http://schemas.microsoft.com/office/drawing/2014/main" id="{E140D9A7-2F09-4ED7-9EBC-78BC707F43C2}"/>
              </a:ext>
            </a:extLst>
          </p:cNvPr>
          <p:cNvSpPr>
            <a:spLocks noGrp="1"/>
          </p:cNvSpPr>
          <p:nvPr>
            <p:ph idx="1"/>
          </p:nvPr>
        </p:nvSpPr>
        <p:spPr/>
        <p:txBody>
          <a:bodyPr>
            <a:normAutofit fontScale="92500" lnSpcReduction="20000"/>
          </a:bodyPr>
          <a:lstStyle/>
          <a:p>
            <a:r>
              <a:rPr lang="en-US" sz="2800" b="1" dirty="0">
                <a:effectLst/>
                <a:latin typeface="Times New Roman" panose="02020603050405020304" pitchFamily="18" charset="0"/>
                <a:ea typeface="Calibri" panose="020F0502020204030204" pitchFamily="34" charset="0"/>
              </a:rPr>
              <a:t>Pre-processing</a:t>
            </a:r>
            <a:r>
              <a:rPr lang="en-US" sz="2800" dirty="0">
                <a:effectLst/>
                <a:latin typeface="Times New Roman" panose="02020603050405020304" pitchFamily="18" charset="0"/>
                <a:ea typeface="Calibri" panose="020F0502020204030204" pitchFamily="34" charset="0"/>
              </a:rPr>
              <a:t> is sequence of operation, that improves the quality of image and hence increases the accuracy of image. For the hand written character recognition process, the following pre-processing techniques are followed.</a:t>
            </a:r>
          </a:p>
          <a:p>
            <a:pPr marL="0" indent="0">
              <a:buNone/>
            </a:pPr>
            <a:r>
              <a:rPr lang="en-US" sz="2800" b="1" dirty="0">
                <a:effectLst/>
                <a:latin typeface="Times New Roman" panose="02020603050405020304" pitchFamily="18" charset="0"/>
                <a:ea typeface="Calibri" panose="020F0502020204030204" pitchFamily="34" charset="0"/>
              </a:rPr>
              <a:t>- Noise reduction</a:t>
            </a:r>
            <a:r>
              <a:rPr lang="en-US" sz="2800" dirty="0">
                <a:effectLst/>
                <a:latin typeface="Times New Roman" panose="02020603050405020304" pitchFamily="18" charset="0"/>
                <a:ea typeface="Calibri" panose="020F0502020204030204" pitchFamily="34" charset="0"/>
              </a:rPr>
              <a:t> It can be mostly eliminated by using median filter. Median filter is preserving edges in an images while decreasing random noise.</a:t>
            </a:r>
          </a:p>
          <a:p>
            <a:pPr marL="0" indent="0">
              <a:buNone/>
            </a:pPr>
            <a:r>
              <a:rPr lang="en-US" sz="2800" b="1" dirty="0">
                <a:effectLst/>
                <a:latin typeface="Times New Roman" panose="02020603050405020304" pitchFamily="18" charset="0"/>
                <a:ea typeface="Calibri" panose="020F0502020204030204" pitchFamily="34" charset="0"/>
              </a:rPr>
              <a:t>- Image binarization </a:t>
            </a:r>
            <a:r>
              <a:rPr lang="en-US" sz="2800" dirty="0">
                <a:effectLst/>
                <a:latin typeface="Times New Roman" panose="02020603050405020304" pitchFamily="18" charset="0"/>
                <a:ea typeface="Calibri" panose="020F0502020204030204" pitchFamily="34" charset="0"/>
              </a:rPr>
              <a:t>refers to the conversion of the gray scale images to a binary images. In our methodology, binarization is a function that turns the values of the pixels weights into two values. These values are black (weight 0) and white (weight 1).</a:t>
            </a:r>
          </a:p>
          <a:p>
            <a:pPr marL="0" marR="0" indent="0" algn="just">
              <a:lnSpc>
                <a:spcPct val="107000"/>
              </a:lnSpc>
              <a:spcBef>
                <a:spcPts val="0"/>
              </a:spcBef>
              <a:spcAft>
                <a:spcPts val="800"/>
              </a:spcAft>
              <a:buNone/>
            </a:pPr>
            <a:r>
              <a:rPr lang="en-US" sz="2800" b="1" dirty="0">
                <a:effectLst/>
                <a:latin typeface="Times New Roman" panose="02020603050405020304" pitchFamily="18" charset="0"/>
                <a:ea typeface="Calibri" panose="020F0502020204030204" pitchFamily="34" charset="0"/>
                <a:cs typeface="Arial" panose="020B0604020202020204" pitchFamily="34" charset="0"/>
              </a:rPr>
              <a:t>- Thinning</a:t>
            </a:r>
            <a:r>
              <a:rPr lang="en-US" sz="2800" dirty="0">
                <a:effectLst/>
                <a:latin typeface="Times New Roman" panose="02020603050405020304" pitchFamily="18" charset="0"/>
                <a:ea typeface="Calibri" panose="020F0502020204030204" pitchFamily="34" charset="0"/>
                <a:cs typeface="Arial" panose="020B0604020202020204" pitchFamily="34" charset="0"/>
              </a:rPr>
              <a:t> is a process which increases or thickens objects in the binary images. After applying binarization, another problem is appeared which is the erosion or broken characters.</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1921213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394</TotalTime>
  <Words>1734</Words>
  <Application>Microsoft Office PowerPoint</Application>
  <PresentationFormat>Widescreen</PresentationFormat>
  <Paragraphs>89</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Symbol</vt:lpstr>
      <vt:lpstr>Times New Roman</vt:lpstr>
      <vt:lpstr>Office Theme</vt:lpstr>
      <vt:lpstr>Machine Learning for Handwriting recognition and correction</vt:lpstr>
      <vt:lpstr>Abstract</vt:lpstr>
      <vt:lpstr>1-Introduction</vt:lpstr>
      <vt:lpstr>2-Problem statement</vt:lpstr>
      <vt:lpstr>3-Research questions</vt:lpstr>
      <vt:lpstr>4-Methodology</vt:lpstr>
      <vt:lpstr>4.1 Optical Character Recognition (OCR)</vt:lpstr>
      <vt:lpstr>4.1.1 Image source </vt:lpstr>
      <vt:lpstr>4.1.2 Pre-processing </vt:lpstr>
      <vt:lpstr>4.1.3 Segmentation </vt:lpstr>
      <vt:lpstr>4.1.4 Feature-extraction </vt:lpstr>
      <vt:lpstr>4.1.5 Classification</vt:lpstr>
      <vt:lpstr>CNN </vt:lpstr>
      <vt:lpstr>CNN</vt:lpstr>
      <vt:lpstr>Convolution layer </vt:lpstr>
      <vt:lpstr>Convolution layer </vt:lpstr>
      <vt:lpstr>PowerPoint Presentation</vt:lpstr>
      <vt:lpstr>PowerPoint Presentation</vt:lpstr>
      <vt:lpstr>Padding</vt:lpstr>
      <vt:lpstr>PowerPoint Presentation</vt:lpstr>
      <vt:lpstr>PowerPoint Presentation</vt:lpstr>
      <vt:lpstr>PowerPoint Presentation</vt:lpstr>
      <vt:lpstr>Why would one use larger strides in convolutional NNs, as opposed to smaller strides?</vt:lpstr>
      <vt:lpstr>Strides</vt:lpstr>
      <vt:lpstr>Strides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Handwriting recognition and correction</dc:title>
  <dc:creator>Nasser Mohsen</dc:creator>
  <cp:lastModifiedBy>Nasser Mohsen</cp:lastModifiedBy>
  <cp:revision>31</cp:revision>
  <dcterms:created xsi:type="dcterms:W3CDTF">2021-12-09T08:07:27Z</dcterms:created>
  <dcterms:modified xsi:type="dcterms:W3CDTF">2021-12-24T09:12:21Z</dcterms:modified>
</cp:coreProperties>
</file>