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71" r:id="rId5"/>
    <p:sldId id="263" r:id="rId6"/>
    <p:sldId id="264" r:id="rId7"/>
    <p:sldId id="265" r:id="rId8"/>
    <p:sldId id="266" r:id="rId9"/>
    <p:sldId id="267" r:id="rId10"/>
    <p:sldId id="269" r:id="rId11"/>
    <p:sldId id="270" r:id="rId12"/>
    <p:sldId id="268"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9A01-F0BD-4FA0-8427-9AF95C2732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042752-AD51-47B8-BF40-C381DA2557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D2F1FF-061B-4B88-A264-DDA1404B1018}"/>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5" name="Footer Placeholder 4">
            <a:extLst>
              <a:ext uri="{FF2B5EF4-FFF2-40B4-BE49-F238E27FC236}">
                <a16:creationId xmlns:a16="http://schemas.microsoft.com/office/drawing/2014/main" id="{F81D544D-27B8-4C20-963F-B8C9E06AB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06985-0B9D-4D8B-AF73-CFEA940F4248}"/>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340633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DA44-B472-4E3C-8E68-8833D9C95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D7729-904C-424A-A33C-8FC72E8113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3FD17D-E7C5-490E-82C7-A91A397E2267}"/>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5" name="Footer Placeholder 4">
            <a:extLst>
              <a:ext uri="{FF2B5EF4-FFF2-40B4-BE49-F238E27FC236}">
                <a16:creationId xmlns:a16="http://schemas.microsoft.com/office/drawing/2014/main" id="{AB23D089-4C3E-4E41-AAE1-D932F54AD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24FCE-2C89-439E-BD92-F717487A90AB}"/>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117925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72A8FA-229D-431D-8B22-4BAAADE88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A3354-D0E3-4DCF-B911-08777CBD3D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C3A3F-8713-422D-B8E8-0F0E561C40C5}"/>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5" name="Footer Placeholder 4">
            <a:extLst>
              <a:ext uri="{FF2B5EF4-FFF2-40B4-BE49-F238E27FC236}">
                <a16:creationId xmlns:a16="http://schemas.microsoft.com/office/drawing/2014/main" id="{8386779A-D9B6-458D-8563-6CCE0BCD0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D6B66-CA23-4879-BDFD-F06A6D35D378}"/>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1193633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3390-DFBE-400C-B481-0242F9B2AC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A37E5-605B-4678-91EF-FBB07B5F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72E7E-AFF6-4427-9A1C-4A583BF46EA6}"/>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5" name="Footer Placeholder 4">
            <a:extLst>
              <a:ext uri="{FF2B5EF4-FFF2-40B4-BE49-F238E27FC236}">
                <a16:creationId xmlns:a16="http://schemas.microsoft.com/office/drawing/2014/main" id="{BD930978-2DF2-4526-A7B6-0ECCD0DF6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DB470-94E7-45DC-835C-0270601FC1C9}"/>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84443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A045-BB26-4117-9AFF-2913BC39C5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97F600-E361-4F71-B0D1-75D06BDB7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34BAB1-60D5-4743-A8CA-FA53A0A9E707}"/>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5" name="Footer Placeholder 4">
            <a:extLst>
              <a:ext uri="{FF2B5EF4-FFF2-40B4-BE49-F238E27FC236}">
                <a16:creationId xmlns:a16="http://schemas.microsoft.com/office/drawing/2014/main" id="{054FB4F8-7563-43BC-8A92-C1BB8D565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ABFB3-4776-4FF8-AB95-0A1959AEAF72}"/>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234018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CB03-3348-42F8-A50B-244E48FA64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741C2-41F1-4D5C-AD6A-F1C152679C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DA7E6-19AD-4C78-9802-EE4ED691E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4939C2-E31F-4C5C-AAEC-01FA365403E3}"/>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6" name="Footer Placeholder 5">
            <a:extLst>
              <a:ext uri="{FF2B5EF4-FFF2-40B4-BE49-F238E27FC236}">
                <a16:creationId xmlns:a16="http://schemas.microsoft.com/office/drawing/2014/main" id="{009DE762-E298-48C9-99A9-9BEF2B64C8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ACDF4-5AFC-4AF0-A8FA-AE678FC508BF}"/>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239336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8106-22C5-49CA-AD37-5ABFDB7420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81264-ED16-4C19-B852-79891AEED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9B0E63-5E10-4379-9EB0-568078535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5EA13E-7C75-43A7-89E9-BC65390A4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F17DA-46C6-48E3-B7B3-3179A64C3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FE83B3-242F-4D41-A723-BA8B3F2F99AB}"/>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8" name="Footer Placeholder 7">
            <a:extLst>
              <a:ext uri="{FF2B5EF4-FFF2-40B4-BE49-F238E27FC236}">
                <a16:creationId xmlns:a16="http://schemas.microsoft.com/office/drawing/2014/main" id="{5637BA4B-AF53-455D-B5EA-B9E25EC0EC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15EA1F-C1CB-42C8-8F76-41E5D51009A6}"/>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4126488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CB6-A747-4741-AEEB-AC3CDDE119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885BE2-A1FB-41CF-A2C5-FC356E30B4A4}"/>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4" name="Footer Placeholder 3">
            <a:extLst>
              <a:ext uri="{FF2B5EF4-FFF2-40B4-BE49-F238E27FC236}">
                <a16:creationId xmlns:a16="http://schemas.microsoft.com/office/drawing/2014/main" id="{27657884-07C3-4F43-A953-066BD6F73E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AB076A-F809-4C36-AA20-8378C32124F1}"/>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87436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D775E-7AA6-48C6-B223-A90B27223995}"/>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3" name="Footer Placeholder 2">
            <a:extLst>
              <a:ext uri="{FF2B5EF4-FFF2-40B4-BE49-F238E27FC236}">
                <a16:creationId xmlns:a16="http://schemas.microsoft.com/office/drawing/2014/main" id="{A4613806-47FB-4FAC-8ABA-02B51D2F4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4F101D-F6D9-4FDC-88BB-008E4CAC9D6A}"/>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300875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A290-ED38-412F-9890-2579F182E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A64565-B240-44D7-B205-642B46158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0A3FC-2FC3-4751-90F7-D4F398A23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DC264-A239-4FA3-A301-4C8C9B310679}"/>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6" name="Footer Placeholder 5">
            <a:extLst>
              <a:ext uri="{FF2B5EF4-FFF2-40B4-BE49-F238E27FC236}">
                <a16:creationId xmlns:a16="http://schemas.microsoft.com/office/drawing/2014/main" id="{1868B773-895C-4BBD-B21F-624682B52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CC34DE-54BA-4F3E-8102-29542FC18AAB}"/>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419984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422A5-D1FF-484A-8EBD-F0B15322C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5D47D5-6842-45EB-A29C-7E2E9C950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35F6B2-CB5A-46CA-835B-7ABDD2CB7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07FDA-ED40-4558-BB59-DCAB5D12A4D3}"/>
              </a:ext>
            </a:extLst>
          </p:cNvPr>
          <p:cNvSpPr>
            <a:spLocks noGrp="1"/>
          </p:cNvSpPr>
          <p:nvPr>
            <p:ph type="dt" sz="half" idx="10"/>
          </p:nvPr>
        </p:nvSpPr>
        <p:spPr/>
        <p:txBody>
          <a:bodyPr/>
          <a:lstStyle/>
          <a:p>
            <a:fld id="{E2F5490D-E3B4-429B-B5CE-EA537A4FBD31}" type="datetimeFigureOut">
              <a:rPr lang="en-US" smtClean="0"/>
              <a:t>11/16/2021</a:t>
            </a:fld>
            <a:endParaRPr lang="en-US"/>
          </a:p>
        </p:txBody>
      </p:sp>
      <p:sp>
        <p:nvSpPr>
          <p:cNvPr id="6" name="Footer Placeholder 5">
            <a:extLst>
              <a:ext uri="{FF2B5EF4-FFF2-40B4-BE49-F238E27FC236}">
                <a16:creationId xmlns:a16="http://schemas.microsoft.com/office/drawing/2014/main" id="{034078CD-CA22-46E6-8960-4E1F8026D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1C2234-00D4-449C-ACCF-6BCA1385DD4E}"/>
              </a:ext>
            </a:extLst>
          </p:cNvPr>
          <p:cNvSpPr>
            <a:spLocks noGrp="1"/>
          </p:cNvSpPr>
          <p:nvPr>
            <p:ph type="sldNum" sz="quarter" idx="12"/>
          </p:nvPr>
        </p:nvSpPr>
        <p:spPr/>
        <p:txBody>
          <a:bodyPr/>
          <a:lstStyle/>
          <a:p>
            <a:fld id="{49D54EB1-165D-4106-A411-921D762EAAD0}" type="slidenum">
              <a:rPr lang="en-US" smtClean="0"/>
              <a:t>‹#›</a:t>
            </a:fld>
            <a:endParaRPr lang="en-US"/>
          </a:p>
        </p:txBody>
      </p:sp>
    </p:spTree>
    <p:extLst>
      <p:ext uri="{BB962C8B-B14F-4D97-AF65-F5344CB8AC3E}">
        <p14:creationId xmlns:p14="http://schemas.microsoft.com/office/powerpoint/2010/main" val="50431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EB04A-AC3B-462C-8A42-409B330742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022A6-064A-4E05-AD03-40E0420C4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22C65-C6BF-4FD7-AD9B-AB4FE2489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5490D-E3B4-429B-B5CE-EA537A4FBD31}" type="datetimeFigureOut">
              <a:rPr lang="en-US" smtClean="0"/>
              <a:t>11/16/2021</a:t>
            </a:fld>
            <a:endParaRPr lang="en-US"/>
          </a:p>
        </p:txBody>
      </p:sp>
      <p:sp>
        <p:nvSpPr>
          <p:cNvPr id="5" name="Footer Placeholder 4">
            <a:extLst>
              <a:ext uri="{FF2B5EF4-FFF2-40B4-BE49-F238E27FC236}">
                <a16:creationId xmlns:a16="http://schemas.microsoft.com/office/drawing/2014/main" id="{3D2DE369-5B8E-442D-9E07-13625627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1C9088-578E-4E93-AFA2-7D4D447B4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54EB1-165D-4106-A411-921D762EAAD0}" type="slidenum">
              <a:rPr lang="en-US" smtClean="0"/>
              <a:t>‹#›</a:t>
            </a:fld>
            <a:endParaRPr lang="en-US"/>
          </a:p>
        </p:txBody>
      </p:sp>
    </p:spTree>
    <p:extLst>
      <p:ext uri="{BB962C8B-B14F-4D97-AF65-F5344CB8AC3E}">
        <p14:creationId xmlns:p14="http://schemas.microsoft.com/office/powerpoint/2010/main" val="80581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2568" y="1169982"/>
            <a:ext cx="10530318" cy="2736390"/>
          </a:xfrm>
        </p:spPr>
        <p:txBody>
          <a:bodyPr anchor="b">
            <a:normAutofit/>
          </a:bodyPr>
          <a:lstStyle/>
          <a:p>
            <a:pPr algn="l"/>
            <a:r>
              <a:rPr lang="en-US" sz="6200" b="1" dirty="0">
                <a:solidFill>
                  <a:schemeClr val="tx2"/>
                </a:solidFill>
              </a:rPr>
              <a:t>HR Project</a:t>
            </a:r>
            <a:br>
              <a:rPr lang="en-US" sz="6200" b="1" dirty="0">
                <a:solidFill>
                  <a:schemeClr val="tx2"/>
                </a:solidFill>
              </a:rPr>
            </a:br>
            <a:r>
              <a:rPr lang="en-US" sz="6200" b="1" dirty="0">
                <a:solidFill>
                  <a:schemeClr val="tx2"/>
                </a:solidFill>
              </a:rPr>
              <a:t>EDA </a:t>
            </a:r>
            <a:br>
              <a:rPr lang="en-US" sz="6200" b="1" dirty="0">
                <a:solidFill>
                  <a:schemeClr val="tx2"/>
                </a:solidFill>
              </a:rPr>
            </a:br>
            <a:endParaRPr lang="en-US" sz="6200" b="1" dirty="0">
              <a:solidFill>
                <a:schemeClr val="tx2"/>
              </a:solidFill>
            </a:endParaRPr>
          </a:p>
        </p:txBody>
      </p:sp>
      <p:sp>
        <p:nvSpPr>
          <p:cNvPr id="3" name="Subtitle 2">
            <a:extLst>
              <a:ext uri="{FF2B5EF4-FFF2-40B4-BE49-F238E27FC236}">
                <a16:creationId xmlns:a16="http://schemas.microsoft.com/office/drawing/2014/main" id="{0920E5BF-E91E-49E5-AB3D-6C5FA2AEBC8F}"/>
              </a:ext>
            </a:extLst>
          </p:cNvPr>
          <p:cNvSpPr>
            <a:spLocks noGrp="1"/>
          </p:cNvSpPr>
          <p:nvPr>
            <p:ph type="subTitle" idx="1"/>
          </p:nvPr>
        </p:nvSpPr>
        <p:spPr>
          <a:xfrm>
            <a:off x="732567" y="4067745"/>
            <a:ext cx="10530318" cy="1949813"/>
          </a:xfrm>
        </p:spPr>
        <p:txBody>
          <a:bodyPr anchor="t">
            <a:normAutofit/>
          </a:bodyPr>
          <a:lstStyle/>
          <a:p>
            <a:pPr algn="l"/>
            <a:r>
              <a:rPr lang="en-US" sz="4500" b="1" dirty="0">
                <a:solidFill>
                  <a:schemeClr val="tx2"/>
                </a:solidFill>
              </a:rPr>
              <a:t>Presented By. Nasser Alqahtani</a:t>
            </a:r>
          </a:p>
        </p:txBody>
      </p:sp>
      <p:cxnSp>
        <p:nvCxnSpPr>
          <p:cNvPr id="44" name="Straight Connector 43">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49" name="Straight Connector 48">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909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2567" y="613841"/>
            <a:ext cx="10533888" cy="1294472"/>
          </a:xfrm>
        </p:spPr>
        <p:txBody>
          <a:bodyPr vert="horz" lIns="91440" tIns="45720" rIns="91440" bIns="45720" rtlCol="0" anchor="b">
            <a:normAutofit fontScale="90000"/>
          </a:bodyPr>
          <a:lstStyle/>
          <a:p>
            <a:pPr algn="l"/>
            <a:r>
              <a:rPr lang="en-US" sz="4600" b="1" dirty="0">
                <a:solidFill>
                  <a:schemeClr val="tx2"/>
                </a:solidFill>
              </a:rPr>
              <a:t>Compare of (Gender &amp; Years in company) for all States</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15E4E1BD-09DC-4474-8CDF-246A917EADB8}"/>
              </a:ext>
            </a:extLst>
          </p:cNvPr>
          <p:cNvPicPr>
            <a:picLocks noChangeAspect="1"/>
          </p:cNvPicPr>
          <p:nvPr/>
        </p:nvPicPr>
        <p:blipFill>
          <a:blip r:embed="rId3"/>
          <a:stretch>
            <a:fillRect/>
          </a:stretch>
        </p:blipFill>
        <p:spPr>
          <a:xfrm>
            <a:off x="732567" y="2306416"/>
            <a:ext cx="10825061" cy="4153480"/>
          </a:xfrm>
          <a:prstGeom prst="rect">
            <a:avLst/>
          </a:prstGeom>
        </p:spPr>
      </p:pic>
    </p:spTree>
    <p:extLst>
      <p:ext uri="{BB962C8B-B14F-4D97-AF65-F5344CB8AC3E}">
        <p14:creationId xmlns:p14="http://schemas.microsoft.com/office/powerpoint/2010/main" val="302014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2568" y="1281493"/>
            <a:ext cx="10533888" cy="686501"/>
          </a:xfrm>
        </p:spPr>
        <p:txBody>
          <a:bodyPr vert="horz" lIns="91440" tIns="45720" rIns="91440" bIns="45720" rtlCol="0" anchor="b">
            <a:noAutofit/>
          </a:bodyPr>
          <a:lstStyle/>
          <a:p>
            <a:pPr algn="l"/>
            <a:r>
              <a:rPr lang="en-US" sz="4400" b="1" dirty="0">
                <a:solidFill>
                  <a:schemeClr val="tx2"/>
                </a:solidFill>
              </a:rPr>
              <a:t>Compare between Males and Females in all years 1979-2017</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72E4C366-4CEB-4A75-AFFC-FEF9DFFB03E8}"/>
              </a:ext>
            </a:extLst>
          </p:cNvPr>
          <p:cNvPicPr>
            <a:picLocks noChangeAspect="1"/>
          </p:cNvPicPr>
          <p:nvPr/>
        </p:nvPicPr>
        <p:blipFill>
          <a:blip r:embed="rId3"/>
          <a:stretch>
            <a:fillRect/>
          </a:stretch>
        </p:blipFill>
        <p:spPr>
          <a:xfrm>
            <a:off x="655708" y="2074070"/>
            <a:ext cx="10880584" cy="4326730"/>
          </a:xfrm>
          <a:prstGeom prst="rect">
            <a:avLst/>
          </a:prstGeom>
        </p:spPr>
      </p:pic>
    </p:spTree>
    <p:extLst>
      <p:ext uri="{BB962C8B-B14F-4D97-AF65-F5344CB8AC3E}">
        <p14:creationId xmlns:p14="http://schemas.microsoft.com/office/powerpoint/2010/main" val="7439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1520" y="1170432"/>
            <a:ext cx="10533888" cy="1069185"/>
          </a:xfrm>
        </p:spPr>
        <p:txBody>
          <a:bodyPr vert="horz" lIns="91440" tIns="45720" rIns="91440" bIns="45720" rtlCol="0" anchor="b">
            <a:normAutofit fontScale="90000"/>
          </a:bodyPr>
          <a:lstStyle/>
          <a:p>
            <a:pPr algn="l"/>
            <a:r>
              <a:rPr lang="en-US" sz="8000" b="1" dirty="0">
                <a:solidFill>
                  <a:schemeClr val="tx2"/>
                </a:solidFill>
              </a:rPr>
              <a:t>Conclusion </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0E23A7-9915-498F-A625-EB02C77F9B95}"/>
              </a:ext>
            </a:extLst>
          </p:cNvPr>
          <p:cNvSpPr txBox="1"/>
          <p:nvPr/>
        </p:nvSpPr>
        <p:spPr>
          <a:xfrm>
            <a:off x="731520" y="2239617"/>
            <a:ext cx="3456167" cy="4161181"/>
          </a:xfrm>
          <a:prstGeom prst="rect">
            <a:avLst/>
          </a:prstGeom>
        </p:spPr>
        <p:txBody>
          <a:bodyPr vert="horz" lIns="91440" tIns="45720" rIns="91440" bIns="45720" rtlCol="0" anchor="t">
            <a:normAutofit lnSpcReduction="10000"/>
          </a:bodyPr>
          <a:lstStyle/>
          <a:p>
            <a:pPr>
              <a:lnSpc>
                <a:spcPct val="90000"/>
              </a:lnSpc>
              <a:spcAft>
                <a:spcPts val="600"/>
              </a:spcAft>
            </a:pPr>
            <a:r>
              <a:rPr lang="en-US" sz="2200" dirty="0"/>
              <a:t>The 3 highest paid employees:</a:t>
            </a:r>
          </a:p>
          <a:p>
            <a:pPr>
              <a:lnSpc>
                <a:spcPct val="90000"/>
              </a:lnSpc>
              <a:spcAft>
                <a:spcPts val="600"/>
              </a:spcAft>
            </a:pPr>
            <a:r>
              <a:rPr lang="en-US" sz="2200" dirty="0"/>
              <a:t>1- Mrs. Kenna Rothrock</a:t>
            </a:r>
          </a:p>
          <a:p>
            <a:pPr algn="ctr">
              <a:lnSpc>
                <a:spcPct val="90000"/>
              </a:lnSpc>
              <a:spcAft>
                <a:spcPts val="600"/>
              </a:spcAft>
            </a:pPr>
            <a:r>
              <a:rPr lang="en-US" sz="2200" dirty="0"/>
              <a:t>1985-2017</a:t>
            </a:r>
          </a:p>
          <a:p>
            <a:pPr>
              <a:lnSpc>
                <a:spcPct val="90000"/>
              </a:lnSpc>
              <a:spcAft>
                <a:spcPts val="600"/>
              </a:spcAft>
            </a:pPr>
            <a:r>
              <a:rPr lang="en-US" sz="2200" dirty="0"/>
              <a:t>Salary: 199971 $</a:t>
            </a:r>
          </a:p>
          <a:p>
            <a:pPr>
              <a:lnSpc>
                <a:spcPct val="90000"/>
              </a:lnSpc>
              <a:spcAft>
                <a:spcPts val="600"/>
              </a:spcAft>
            </a:pPr>
            <a:r>
              <a:rPr lang="en-US" sz="2200" dirty="0"/>
              <a:t>2- Mr. David Sun </a:t>
            </a:r>
          </a:p>
          <a:p>
            <a:pPr algn="ctr">
              <a:lnSpc>
                <a:spcPct val="90000"/>
              </a:lnSpc>
              <a:spcAft>
                <a:spcPts val="600"/>
              </a:spcAft>
            </a:pPr>
            <a:r>
              <a:rPr lang="en-US" sz="2200" dirty="0"/>
              <a:t>1987-2017</a:t>
            </a:r>
          </a:p>
          <a:p>
            <a:pPr>
              <a:lnSpc>
                <a:spcPct val="90000"/>
              </a:lnSpc>
              <a:spcAft>
                <a:spcPts val="600"/>
              </a:spcAft>
            </a:pPr>
            <a:r>
              <a:rPr lang="en-US" sz="2200" dirty="0"/>
              <a:t>Salary: 199969</a:t>
            </a:r>
          </a:p>
          <a:p>
            <a:pPr>
              <a:lnSpc>
                <a:spcPct val="90000"/>
              </a:lnSpc>
              <a:spcAft>
                <a:spcPts val="600"/>
              </a:spcAft>
            </a:pPr>
            <a:r>
              <a:rPr lang="en-US" sz="2200" dirty="0"/>
              <a:t>3-Mr. Sol Pellegrino</a:t>
            </a:r>
          </a:p>
          <a:p>
            <a:pPr algn="ctr">
              <a:lnSpc>
                <a:spcPct val="90000"/>
              </a:lnSpc>
              <a:spcAft>
                <a:spcPts val="600"/>
              </a:spcAft>
            </a:pPr>
            <a:r>
              <a:rPr lang="en-US" sz="2200" dirty="0"/>
              <a:t>2013-2017</a:t>
            </a:r>
          </a:p>
          <a:p>
            <a:pPr>
              <a:lnSpc>
                <a:spcPct val="90000"/>
              </a:lnSpc>
              <a:spcAft>
                <a:spcPts val="600"/>
              </a:spcAft>
            </a:pPr>
            <a:r>
              <a:rPr lang="en-US" sz="2200" dirty="0"/>
              <a:t>Salary: 199958</a:t>
            </a:r>
          </a:p>
          <a:p>
            <a:pPr>
              <a:lnSpc>
                <a:spcPct val="90000"/>
              </a:lnSpc>
              <a:spcAft>
                <a:spcPts val="600"/>
              </a:spcAft>
            </a:pPr>
            <a:endParaRPr lang="en-US" sz="2200" dirty="0"/>
          </a:p>
        </p:txBody>
      </p: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0BDBD48-71EC-48D0-ABD8-D137049D21D0}"/>
              </a:ext>
            </a:extLst>
          </p:cNvPr>
          <p:cNvSpPr txBox="1"/>
          <p:nvPr/>
        </p:nvSpPr>
        <p:spPr>
          <a:xfrm>
            <a:off x="4270380" y="2239617"/>
            <a:ext cx="3456167" cy="3477875"/>
          </a:xfrm>
          <a:prstGeom prst="rect">
            <a:avLst/>
          </a:prstGeom>
          <a:noFill/>
        </p:spPr>
        <p:txBody>
          <a:bodyPr wrap="square" rtlCol="0">
            <a:spAutoFit/>
          </a:bodyPr>
          <a:lstStyle/>
          <a:p>
            <a:r>
              <a:rPr lang="en-US" sz="2200" dirty="0"/>
              <a:t>Top 3 of states in hiring:</a:t>
            </a:r>
          </a:p>
          <a:p>
            <a:r>
              <a:rPr lang="en-US" sz="2200" dirty="0"/>
              <a:t>1- California</a:t>
            </a:r>
            <a:r>
              <a:rPr lang="ar-SA" sz="2200" dirty="0"/>
              <a:t> </a:t>
            </a:r>
            <a:r>
              <a:rPr lang="en-US" sz="2200" dirty="0"/>
              <a:t>(CA) </a:t>
            </a:r>
            <a:endParaRPr lang="ar-SA" sz="2200" dirty="0"/>
          </a:p>
          <a:p>
            <a:r>
              <a:rPr lang="en-US" sz="2200" dirty="0"/>
              <a:t>has been hired</a:t>
            </a:r>
            <a:r>
              <a:rPr lang="ar-SA" sz="2200" dirty="0"/>
              <a:t> = </a:t>
            </a:r>
            <a:r>
              <a:rPr lang="en-US" sz="2200" dirty="0"/>
              <a:t>618</a:t>
            </a:r>
          </a:p>
          <a:p>
            <a:endParaRPr lang="en-US" sz="2200" dirty="0"/>
          </a:p>
          <a:p>
            <a:r>
              <a:rPr lang="en-US" sz="2200" dirty="0"/>
              <a:t>2- Texas</a:t>
            </a:r>
            <a:r>
              <a:rPr lang="ar-SA" sz="2200" dirty="0"/>
              <a:t> </a:t>
            </a:r>
            <a:r>
              <a:rPr lang="en-US" sz="2200" dirty="0"/>
              <a:t>(TX)</a:t>
            </a:r>
          </a:p>
          <a:p>
            <a:r>
              <a:rPr lang="en-US" sz="2200" dirty="0"/>
              <a:t>has been hired</a:t>
            </a:r>
            <a:r>
              <a:rPr lang="ar-SA" sz="2200" dirty="0"/>
              <a:t> = </a:t>
            </a:r>
            <a:r>
              <a:rPr lang="en-US" sz="2200" dirty="0"/>
              <a:t>612</a:t>
            </a:r>
          </a:p>
          <a:p>
            <a:endParaRPr lang="en-US" sz="2200" dirty="0"/>
          </a:p>
          <a:p>
            <a:r>
              <a:rPr lang="en-US" sz="2200" dirty="0"/>
              <a:t>3- New</a:t>
            </a:r>
            <a:r>
              <a:rPr lang="ar-SA" sz="2200" dirty="0"/>
              <a:t> </a:t>
            </a:r>
            <a:r>
              <a:rPr lang="en-US" sz="2200" dirty="0"/>
              <a:t>York (NY)</a:t>
            </a:r>
          </a:p>
          <a:p>
            <a:r>
              <a:rPr lang="en-US" sz="2200" dirty="0"/>
              <a:t>has been hired</a:t>
            </a:r>
            <a:r>
              <a:rPr lang="ar-SA" sz="2200" dirty="0"/>
              <a:t> = </a:t>
            </a:r>
            <a:r>
              <a:rPr lang="en-US" sz="2200" dirty="0"/>
              <a:t>526</a:t>
            </a:r>
          </a:p>
          <a:p>
            <a:endParaRPr lang="en-US" sz="2200" dirty="0"/>
          </a:p>
        </p:txBody>
      </p:sp>
      <p:sp>
        <p:nvSpPr>
          <p:cNvPr id="6" name="TextBox 5">
            <a:extLst>
              <a:ext uri="{FF2B5EF4-FFF2-40B4-BE49-F238E27FC236}">
                <a16:creationId xmlns:a16="http://schemas.microsoft.com/office/drawing/2014/main" id="{E7672E74-CF9D-4E54-AC6F-2719355F4AE9}"/>
              </a:ext>
            </a:extLst>
          </p:cNvPr>
          <p:cNvSpPr txBox="1"/>
          <p:nvPr/>
        </p:nvSpPr>
        <p:spPr>
          <a:xfrm>
            <a:off x="7911548" y="2146852"/>
            <a:ext cx="3233530" cy="4493538"/>
          </a:xfrm>
          <a:prstGeom prst="rect">
            <a:avLst/>
          </a:prstGeom>
          <a:noFill/>
        </p:spPr>
        <p:txBody>
          <a:bodyPr wrap="square" rtlCol="0">
            <a:spAutoFit/>
          </a:bodyPr>
          <a:lstStyle/>
          <a:p>
            <a:r>
              <a:rPr lang="en-US" sz="2200" dirty="0"/>
              <a:t>Top 3 of years in hiring:</a:t>
            </a:r>
          </a:p>
          <a:p>
            <a:r>
              <a:rPr lang="en-US" sz="2200" dirty="0"/>
              <a:t>1- 2016</a:t>
            </a:r>
          </a:p>
          <a:p>
            <a:r>
              <a:rPr lang="en-US" sz="2200" dirty="0"/>
              <a:t>This year, 91</a:t>
            </a:r>
            <a:r>
              <a:rPr lang="ar-SA" sz="2200" dirty="0"/>
              <a:t>0</a:t>
            </a:r>
            <a:r>
              <a:rPr lang="en-US" sz="2200" dirty="0"/>
              <a:t> employees were hired</a:t>
            </a:r>
          </a:p>
          <a:p>
            <a:endParaRPr lang="en-US" sz="2200" dirty="0"/>
          </a:p>
          <a:p>
            <a:r>
              <a:rPr lang="en-US" sz="2200" dirty="0"/>
              <a:t>2-2017</a:t>
            </a:r>
          </a:p>
          <a:p>
            <a:r>
              <a:rPr lang="en-US" sz="2200" dirty="0"/>
              <a:t>This year, </a:t>
            </a:r>
            <a:r>
              <a:rPr lang="ar-SA" sz="2200" dirty="0"/>
              <a:t>764</a:t>
            </a:r>
            <a:r>
              <a:rPr lang="en-US" sz="2200" dirty="0"/>
              <a:t> employees were hired</a:t>
            </a:r>
          </a:p>
          <a:p>
            <a:endParaRPr lang="en-US" sz="2200" dirty="0"/>
          </a:p>
          <a:p>
            <a:r>
              <a:rPr lang="en-US" sz="2200" dirty="0"/>
              <a:t>3-2015</a:t>
            </a:r>
          </a:p>
          <a:p>
            <a:r>
              <a:rPr lang="en-US" sz="2200" dirty="0"/>
              <a:t>This year, </a:t>
            </a:r>
            <a:r>
              <a:rPr lang="ar-SA" sz="2200" dirty="0"/>
              <a:t>746</a:t>
            </a:r>
            <a:r>
              <a:rPr lang="en-US" sz="2200" dirty="0"/>
              <a:t> employees were hired</a:t>
            </a:r>
          </a:p>
          <a:p>
            <a:r>
              <a:rPr lang="en-US" sz="2200" dirty="0"/>
              <a:t> </a:t>
            </a:r>
          </a:p>
        </p:txBody>
      </p:sp>
    </p:spTree>
    <p:extLst>
      <p:ext uri="{BB962C8B-B14F-4D97-AF65-F5344CB8AC3E}">
        <p14:creationId xmlns:p14="http://schemas.microsoft.com/office/powerpoint/2010/main" val="132758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1520" y="1170432"/>
            <a:ext cx="10533888" cy="2734056"/>
          </a:xfrm>
        </p:spPr>
        <p:txBody>
          <a:bodyPr vert="horz" lIns="91440" tIns="45720" rIns="91440" bIns="45720" rtlCol="0" anchor="b">
            <a:normAutofit/>
          </a:bodyPr>
          <a:lstStyle/>
          <a:p>
            <a:r>
              <a:rPr lang="en-US" sz="8000" b="1" dirty="0">
                <a:solidFill>
                  <a:schemeClr val="tx2"/>
                </a:solidFill>
              </a:rPr>
              <a:t>Thank you.</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0E23A7-9915-498F-A625-EB02C77F9B95}"/>
              </a:ext>
            </a:extLst>
          </p:cNvPr>
          <p:cNvSpPr txBox="1"/>
          <p:nvPr/>
        </p:nvSpPr>
        <p:spPr>
          <a:xfrm>
            <a:off x="731520" y="4069080"/>
            <a:ext cx="10515600" cy="204260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106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1520" y="1170432"/>
            <a:ext cx="10533888" cy="1320976"/>
          </a:xfrm>
        </p:spPr>
        <p:txBody>
          <a:bodyPr vert="horz" lIns="91440" tIns="45720" rIns="91440" bIns="45720" rtlCol="0" anchor="b">
            <a:normAutofit/>
          </a:bodyPr>
          <a:lstStyle/>
          <a:p>
            <a:pPr algn="l"/>
            <a:r>
              <a:rPr lang="en-US" sz="8000" b="1" dirty="0">
                <a:solidFill>
                  <a:schemeClr val="tx2"/>
                </a:solidFill>
              </a:rPr>
              <a:t>Outlines</a:t>
            </a:r>
          </a:p>
        </p:txBody>
      </p:sp>
      <p:cxnSp>
        <p:nvCxnSpPr>
          <p:cNvPr id="36" name="Straight Connector 35">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0E23A7-9915-498F-A625-EB02C77F9B95}"/>
              </a:ext>
            </a:extLst>
          </p:cNvPr>
          <p:cNvSpPr txBox="1"/>
          <p:nvPr/>
        </p:nvSpPr>
        <p:spPr>
          <a:xfrm>
            <a:off x="731520" y="2491408"/>
            <a:ext cx="10515600" cy="362027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3600" dirty="0">
                <a:solidFill>
                  <a:schemeClr val="tx2"/>
                </a:solidFill>
              </a:rPr>
              <a:t>1- Introduction </a:t>
            </a:r>
          </a:p>
          <a:p>
            <a:pPr indent="-228600">
              <a:lnSpc>
                <a:spcPct val="90000"/>
              </a:lnSpc>
              <a:spcAft>
                <a:spcPts val="600"/>
              </a:spcAft>
              <a:buFont typeface="Arial" panose="020B0604020202020204" pitchFamily="34" charset="0"/>
              <a:buChar char="•"/>
            </a:pPr>
            <a:r>
              <a:rPr lang="en-US" sz="3600" dirty="0">
                <a:solidFill>
                  <a:schemeClr val="tx2"/>
                </a:solidFill>
              </a:rPr>
              <a:t>2- Data </a:t>
            </a:r>
          </a:p>
          <a:p>
            <a:pPr indent="-228600">
              <a:lnSpc>
                <a:spcPct val="90000"/>
              </a:lnSpc>
              <a:spcAft>
                <a:spcPts val="600"/>
              </a:spcAft>
              <a:buFont typeface="Arial" panose="020B0604020202020204" pitchFamily="34" charset="0"/>
              <a:buChar char="•"/>
            </a:pPr>
            <a:r>
              <a:rPr lang="en-US" sz="3600" dirty="0">
                <a:solidFill>
                  <a:schemeClr val="tx2"/>
                </a:solidFill>
              </a:rPr>
              <a:t>3- Data cleaning &amp; preparation</a:t>
            </a:r>
          </a:p>
          <a:p>
            <a:pPr indent="-228600">
              <a:lnSpc>
                <a:spcPct val="90000"/>
              </a:lnSpc>
              <a:spcAft>
                <a:spcPts val="600"/>
              </a:spcAft>
              <a:buFont typeface="Arial" panose="020B0604020202020204" pitchFamily="34" charset="0"/>
              <a:buChar char="•"/>
            </a:pPr>
            <a:r>
              <a:rPr lang="en-US" sz="3600" dirty="0">
                <a:solidFill>
                  <a:schemeClr val="tx2"/>
                </a:solidFill>
              </a:rPr>
              <a:t>4- Graphs </a:t>
            </a:r>
          </a:p>
          <a:p>
            <a:pPr indent="-228600">
              <a:lnSpc>
                <a:spcPct val="90000"/>
              </a:lnSpc>
              <a:spcAft>
                <a:spcPts val="600"/>
              </a:spcAft>
              <a:buFont typeface="Arial" panose="020B0604020202020204" pitchFamily="34" charset="0"/>
              <a:buChar char="•"/>
            </a:pPr>
            <a:r>
              <a:rPr lang="en-US" sz="3600" dirty="0">
                <a:solidFill>
                  <a:schemeClr val="tx2"/>
                </a:solidFill>
              </a:rPr>
              <a:t>5- Conclusion</a:t>
            </a:r>
          </a:p>
          <a:p>
            <a:pPr indent="-228600">
              <a:lnSpc>
                <a:spcPct val="90000"/>
              </a:lnSpc>
              <a:spcAft>
                <a:spcPts val="600"/>
              </a:spcAft>
              <a:buFont typeface="Arial" panose="020B0604020202020204" pitchFamily="34" charset="0"/>
              <a:buChar char="•"/>
            </a:pPr>
            <a:endParaRPr lang="en-US" sz="3600" dirty="0">
              <a:solidFill>
                <a:schemeClr val="tx2"/>
              </a:solidFill>
            </a:endParaRPr>
          </a:p>
          <a:p>
            <a:pPr indent="-228600">
              <a:lnSpc>
                <a:spcPct val="90000"/>
              </a:lnSpc>
              <a:spcAft>
                <a:spcPts val="600"/>
              </a:spcAft>
              <a:buFont typeface="Arial" panose="020B0604020202020204" pitchFamily="34" charset="0"/>
              <a:buChar char="•"/>
            </a:pPr>
            <a:endParaRPr lang="en-US" sz="3600" dirty="0">
              <a:solidFill>
                <a:schemeClr val="tx2"/>
              </a:solidFill>
            </a:endParaRPr>
          </a:p>
        </p:txBody>
      </p:sp>
      <p:cxnSp>
        <p:nvCxnSpPr>
          <p:cNvPr id="38" name="Straight Connector 37">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41" name="Straight Connector 40">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255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1520" y="1170432"/>
            <a:ext cx="10533888" cy="1506505"/>
          </a:xfrm>
        </p:spPr>
        <p:txBody>
          <a:bodyPr vert="horz" lIns="91440" tIns="45720" rIns="91440" bIns="45720" rtlCol="0" anchor="b">
            <a:normAutofit fontScale="90000"/>
          </a:bodyPr>
          <a:lstStyle/>
          <a:p>
            <a:pPr algn="l"/>
            <a:r>
              <a:rPr lang="en-US" sz="8000" b="1" dirty="0">
                <a:solidFill>
                  <a:schemeClr val="tx2"/>
                </a:solidFill>
              </a:rPr>
              <a:t>Introduction</a:t>
            </a:r>
            <a:br>
              <a:rPr lang="en-US" sz="8000" b="1" dirty="0">
                <a:solidFill>
                  <a:schemeClr val="tx2"/>
                </a:solidFill>
              </a:rPr>
            </a:br>
            <a:endParaRPr lang="en-US" sz="8000" b="1" dirty="0">
              <a:solidFill>
                <a:schemeClr val="tx2"/>
              </a:solidFill>
            </a:endParaRP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0E23A7-9915-498F-A625-EB02C77F9B95}"/>
              </a:ext>
            </a:extLst>
          </p:cNvPr>
          <p:cNvSpPr txBox="1"/>
          <p:nvPr/>
        </p:nvSpPr>
        <p:spPr>
          <a:xfrm>
            <a:off x="838200" y="2138459"/>
            <a:ext cx="10515600" cy="2499945"/>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sz="26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The main purpose of this analytical report is to provide clear insights into financial management about how to manage the company's budget and include nominations and rewards for employees. The first stage of analyzing the HR data is to clean, prepare, and handle data. The second stage is to apply the feature selection to the HR data frame and to reduce the compositional processing in such a way that we achieve the goals of this analysis. Lastly, provide a clear visualization to make the data easier to understand and pull insights from.</a:t>
            </a:r>
          </a:p>
          <a:p>
            <a:pPr>
              <a:lnSpc>
                <a:spcPct val="90000"/>
              </a:lnSpc>
              <a:spcAft>
                <a:spcPts val="600"/>
              </a:spcAft>
            </a:pPr>
            <a:endParaRPr lang="en-US" sz="2600" dirty="0">
              <a:solidFill>
                <a:schemeClr val="tx2"/>
              </a:solidFill>
            </a:endParaRPr>
          </a:p>
        </p:txBody>
      </p: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7527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1520" y="671402"/>
            <a:ext cx="10533888" cy="734406"/>
          </a:xfrm>
        </p:spPr>
        <p:txBody>
          <a:bodyPr vert="horz" lIns="91440" tIns="45720" rIns="91440" bIns="45720" rtlCol="0" anchor="b">
            <a:normAutofit/>
          </a:bodyPr>
          <a:lstStyle/>
          <a:p>
            <a:pPr algn="l"/>
            <a:r>
              <a:rPr lang="en-US" sz="4600" b="1" dirty="0">
                <a:solidFill>
                  <a:schemeClr val="tx2"/>
                </a:solidFill>
              </a:rPr>
              <a:t>Data </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80E23A7-9915-498F-A625-EB02C77F9B95}"/>
              </a:ext>
            </a:extLst>
          </p:cNvPr>
          <p:cNvSpPr txBox="1"/>
          <p:nvPr/>
        </p:nvSpPr>
        <p:spPr>
          <a:xfrm>
            <a:off x="731519" y="1386395"/>
            <a:ext cx="10515600" cy="2042605"/>
          </a:xfrm>
          <a:prstGeom prst="rect">
            <a:avLst/>
          </a:prstGeom>
        </p:spPr>
        <p:txBody>
          <a:bodyPr vert="horz" lIns="91440" tIns="45720" rIns="91440" bIns="45720" rtlCol="0" anchor="t">
            <a:noAutofit/>
          </a:bodyPr>
          <a:lstStyle/>
          <a:p>
            <a:pPr>
              <a:lnSpc>
                <a:spcPct val="90000"/>
              </a:lnSpc>
              <a:spcBef>
                <a:spcPts val="600"/>
              </a:spcBef>
              <a:spcAft>
                <a:spcPts val="1000"/>
              </a:spcAft>
            </a:pPr>
            <a:r>
              <a:rPr lang="en-US" sz="2400" dirty="0">
                <a:effectLst/>
                <a:latin typeface="Constantia" panose="02030602050306030303" pitchFamily="18" charset="0"/>
              </a:rPr>
              <a:t>Dataset for Human Resources. The datasets are generated through random logic in VBA. This data set categorized under "Human Resources" category. The dataset from E for Excel.</a:t>
            </a:r>
            <a:r>
              <a:rPr lang="en-US" sz="2400" dirty="0">
                <a:effectLst/>
                <a:latin typeface="Constantia" panose="02030602050306030303" pitchFamily="18" charset="0"/>
                <a:ea typeface="Constantia" panose="02030602050306030303" pitchFamily="18" charset="0"/>
                <a:cs typeface="Times New Roman" panose="02020603050405020304" pitchFamily="18" charset="0"/>
              </a:rPr>
              <a:t> In project data was collected, pre-processed, and Visualized for hiring in all years from 1979 to 2017, Comparison the mean salaries of each year from 1979 to 2017, The mean of Age in Company (Years) and Salary from 1979 to 2017, The percentage of Male &amp; Female in the company, top 10 States in hiring, and compare of Gender &amp; Years in the company for all States.</a:t>
            </a:r>
            <a:endParaRPr lang="en-US" sz="2400" dirty="0">
              <a:effectLst/>
              <a:latin typeface="Constantia" panose="02030602050306030303" pitchFamily="18" charset="0"/>
            </a:endParaRPr>
          </a:p>
          <a:p>
            <a:pPr indent="-228600">
              <a:lnSpc>
                <a:spcPct val="90000"/>
              </a:lnSpc>
              <a:spcAft>
                <a:spcPts val="600"/>
              </a:spcAft>
              <a:buFont typeface="Arial" panose="020B0604020202020204" pitchFamily="34" charset="0"/>
              <a:buChar char="•"/>
            </a:pPr>
            <a:r>
              <a:rPr lang="en-US" sz="4600" b="1" dirty="0">
                <a:solidFill>
                  <a:schemeClr val="tx2"/>
                </a:solidFill>
                <a:latin typeface="+mj-lt"/>
              </a:rPr>
              <a:t>Data cleaning &amp; preparation</a:t>
            </a:r>
          </a:p>
          <a:p>
            <a:pPr marL="342900" indent="-342900">
              <a:lnSpc>
                <a:spcPct val="90000"/>
              </a:lnSpc>
              <a:spcAft>
                <a:spcPts val="600"/>
              </a:spcAft>
              <a:buFont typeface="Arial" panose="020B0604020202020204" pitchFamily="34" charset="0"/>
              <a:buChar char="•"/>
            </a:pPr>
            <a:r>
              <a:rPr lang="en-US" sz="2400" dirty="0">
                <a:latin typeface="Constantia" panose="02030602050306030303" pitchFamily="18" charset="0"/>
              </a:rPr>
              <a:t>Check for null and duplicates.</a:t>
            </a:r>
          </a:p>
          <a:p>
            <a:pPr marL="342900" indent="-342900">
              <a:lnSpc>
                <a:spcPct val="90000"/>
              </a:lnSpc>
              <a:spcAft>
                <a:spcPts val="600"/>
              </a:spcAft>
              <a:buFont typeface="Arial" panose="020B0604020202020204" pitchFamily="34" charset="0"/>
              <a:buChar char="•"/>
            </a:pPr>
            <a:r>
              <a:rPr lang="en-US" sz="2400" dirty="0">
                <a:latin typeface="Constantia" panose="02030602050306030303" pitchFamily="18" charset="0"/>
              </a:rPr>
              <a:t>Find anomalies and features don't need it and drop it.</a:t>
            </a:r>
          </a:p>
          <a:p>
            <a:pPr indent="-228600">
              <a:lnSpc>
                <a:spcPct val="90000"/>
              </a:lnSpc>
              <a:spcAft>
                <a:spcPts val="600"/>
              </a:spcAft>
              <a:buFont typeface="Arial" panose="020B0604020202020204" pitchFamily="34" charset="0"/>
              <a:buChar char="•"/>
            </a:pPr>
            <a:endParaRPr lang="en-US" sz="2400" dirty="0">
              <a:latin typeface="Constantia" panose="02030602050306030303" pitchFamily="18" charset="0"/>
            </a:endParaRPr>
          </a:p>
        </p:txBody>
      </p: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5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2568" y="1169983"/>
            <a:ext cx="10530318" cy="791340"/>
          </a:xfrm>
        </p:spPr>
        <p:txBody>
          <a:bodyPr anchor="b">
            <a:normAutofit/>
          </a:bodyPr>
          <a:lstStyle/>
          <a:p>
            <a:pPr algn="l"/>
            <a:r>
              <a:rPr lang="en-US" sz="4500" b="1" dirty="0">
                <a:solidFill>
                  <a:schemeClr val="tx2"/>
                </a:solidFill>
              </a:rPr>
              <a:t>Numbers of Hiring from 1979-2017</a:t>
            </a:r>
          </a:p>
        </p:txBody>
      </p:sp>
      <p:cxnSp>
        <p:nvCxnSpPr>
          <p:cNvPr id="14" name="Straight Connector 13">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C312EC36-A8A4-4C4B-872A-70588BC00FF7}"/>
              </a:ext>
            </a:extLst>
          </p:cNvPr>
          <p:cNvPicPr>
            <a:picLocks noChangeAspect="1"/>
          </p:cNvPicPr>
          <p:nvPr/>
        </p:nvPicPr>
        <p:blipFill>
          <a:blip r:embed="rId3"/>
          <a:stretch>
            <a:fillRect/>
          </a:stretch>
        </p:blipFill>
        <p:spPr>
          <a:xfrm>
            <a:off x="1797766" y="2081937"/>
            <a:ext cx="8802535" cy="4320204"/>
          </a:xfrm>
          <a:prstGeom prst="rect">
            <a:avLst/>
          </a:prstGeom>
        </p:spPr>
      </p:pic>
    </p:spTree>
    <p:extLst>
      <p:ext uri="{BB962C8B-B14F-4D97-AF65-F5344CB8AC3E}">
        <p14:creationId xmlns:p14="http://schemas.microsoft.com/office/powerpoint/2010/main" val="59045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2567" y="272917"/>
            <a:ext cx="10530318" cy="1440694"/>
          </a:xfrm>
        </p:spPr>
        <p:txBody>
          <a:bodyPr anchor="b">
            <a:normAutofit/>
          </a:bodyPr>
          <a:lstStyle/>
          <a:p>
            <a:pPr algn="l"/>
            <a:r>
              <a:rPr lang="en-US" sz="4500" b="1" dirty="0">
                <a:solidFill>
                  <a:schemeClr val="tx2"/>
                </a:solidFill>
              </a:rPr>
              <a:t>Comparison the mean salaries of each year from 1979 to 2017.</a:t>
            </a:r>
          </a:p>
        </p:txBody>
      </p:sp>
      <p:cxnSp>
        <p:nvCxnSpPr>
          <p:cNvPr id="14" name="Straight Connector 13">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0F2D8921-0CF9-4F01-8D18-A0CA83FD09A0}"/>
              </a:ext>
            </a:extLst>
          </p:cNvPr>
          <p:cNvPicPr>
            <a:picLocks noChangeAspect="1"/>
          </p:cNvPicPr>
          <p:nvPr/>
        </p:nvPicPr>
        <p:blipFill>
          <a:blip r:embed="rId3"/>
          <a:stretch>
            <a:fillRect/>
          </a:stretch>
        </p:blipFill>
        <p:spPr>
          <a:xfrm>
            <a:off x="1765200" y="1842867"/>
            <a:ext cx="8867667" cy="4678019"/>
          </a:xfrm>
          <a:prstGeom prst="rect">
            <a:avLst/>
          </a:prstGeom>
        </p:spPr>
      </p:pic>
    </p:spTree>
    <p:extLst>
      <p:ext uri="{BB962C8B-B14F-4D97-AF65-F5344CB8AC3E}">
        <p14:creationId xmlns:p14="http://schemas.microsoft.com/office/powerpoint/2010/main" val="365708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13232" y="802310"/>
            <a:ext cx="10533888" cy="581722"/>
          </a:xfrm>
        </p:spPr>
        <p:txBody>
          <a:bodyPr vert="horz" lIns="91440" tIns="45720" rIns="91440" bIns="45720" rtlCol="0" anchor="b">
            <a:normAutofit fontScale="90000"/>
          </a:bodyPr>
          <a:lstStyle/>
          <a:p>
            <a:pPr algn="l"/>
            <a:r>
              <a:rPr lang="en-US" sz="4600" b="1" dirty="0">
                <a:solidFill>
                  <a:schemeClr val="tx2"/>
                </a:solidFill>
              </a:rPr>
              <a:t>The percentage of Male &amp; Female.</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CD6BC44A-8EED-4E22-9D79-A1E2ACFFCD77}"/>
              </a:ext>
            </a:extLst>
          </p:cNvPr>
          <p:cNvPicPr>
            <a:picLocks noChangeAspect="1"/>
          </p:cNvPicPr>
          <p:nvPr/>
        </p:nvPicPr>
        <p:blipFill>
          <a:blip r:embed="rId3"/>
          <a:stretch>
            <a:fillRect/>
          </a:stretch>
        </p:blipFill>
        <p:spPr>
          <a:xfrm>
            <a:off x="3472255" y="1960387"/>
            <a:ext cx="5453558" cy="3986013"/>
          </a:xfrm>
          <a:prstGeom prst="rect">
            <a:avLst/>
          </a:prstGeom>
        </p:spPr>
      </p:pic>
    </p:spTree>
    <p:extLst>
      <p:ext uri="{BB962C8B-B14F-4D97-AF65-F5344CB8AC3E}">
        <p14:creationId xmlns:p14="http://schemas.microsoft.com/office/powerpoint/2010/main" val="359161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1519" y="792587"/>
            <a:ext cx="10533888" cy="1024126"/>
          </a:xfrm>
        </p:spPr>
        <p:txBody>
          <a:bodyPr vert="horz" lIns="91440" tIns="45720" rIns="91440" bIns="45720" rtlCol="0" anchor="b">
            <a:normAutofit fontScale="90000"/>
          </a:bodyPr>
          <a:lstStyle/>
          <a:p>
            <a:pPr algn="l"/>
            <a:r>
              <a:rPr lang="en-US" sz="4600" b="1" dirty="0">
                <a:solidFill>
                  <a:schemeClr val="tx2"/>
                </a:solidFill>
              </a:rPr>
              <a:t>How many years the employees have been in the company?</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9D134F01-C50C-47B8-9DB0-69ACF5BF4835}"/>
              </a:ext>
            </a:extLst>
          </p:cNvPr>
          <p:cNvPicPr>
            <a:picLocks noChangeAspect="1"/>
          </p:cNvPicPr>
          <p:nvPr/>
        </p:nvPicPr>
        <p:blipFill>
          <a:blip r:embed="rId3"/>
          <a:stretch>
            <a:fillRect/>
          </a:stretch>
        </p:blipFill>
        <p:spPr>
          <a:xfrm>
            <a:off x="731520" y="2206762"/>
            <a:ext cx="4545370" cy="3843210"/>
          </a:xfrm>
          <a:prstGeom prst="rect">
            <a:avLst/>
          </a:prstGeom>
        </p:spPr>
      </p:pic>
      <p:pic>
        <p:nvPicPr>
          <p:cNvPr id="8" name="Picture 7">
            <a:extLst>
              <a:ext uri="{FF2B5EF4-FFF2-40B4-BE49-F238E27FC236}">
                <a16:creationId xmlns:a16="http://schemas.microsoft.com/office/drawing/2014/main" id="{72869D3E-4481-444C-8CAE-26E0B6A1B6C9}"/>
              </a:ext>
            </a:extLst>
          </p:cNvPr>
          <p:cNvPicPr>
            <a:picLocks noChangeAspect="1"/>
          </p:cNvPicPr>
          <p:nvPr/>
        </p:nvPicPr>
        <p:blipFill>
          <a:blip r:embed="rId4"/>
          <a:stretch>
            <a:fillRect/>
          </a:stretch>
        </p:blipFill>
        <p:spPr>
          <a:xfrm>
            <a:off x="6427304" y="2206761"/>
            <a:ext cx="5130324" cy="3843210"/>
          </a:xfrm>
          <a:prstGeom prst="rect">
            <a:avLst/>
          </a:prstGeom>
        </p:spPr>
      </p:pic>
    </p:spTree>
    <p:extLst>
      <p:ext uri="{BB962C8B-B14F-4D97-AF65-F5344CB8AC3E}">
        <p14:creationId xmlns:p14="http://schemas.microsoft.com/office/powerpoint/2010/main" val="270987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F6D742-5E27-4770-815C-34A8054FD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8A981E-6C01-464B-9B2A-810AFEC27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AEB59346-999D-487C-B19C-FB160B99148C}"/>
              </a:ext>
            </a:extLst>
          </p:cNvPr>
          <p:cNvPicPr>
            <a:picLocks noChangeAspect="1"/>
          </p:cNvPicPr>
          <p:nvPr/>
        </p:nvPicPr>
        <p:blipFill rotWithShape="1">
          <a:blip r:embed="rId2">
            <a:duotone>
              <a:prstClr val="black"/>
              <a:schemeClr val="bg1">
                <a:tint val="45000"/>
                <a:satMod val="400000"/>
              </a:schemeClr>
            </a:duotone>
            <a:alphaModFix amt="10000"/>
          </a:blip>
          <a:srcRect t="3674" b="6326"/>
          <a:stretch/>
        </p:blipFill>
        <p:spPr>
          <a:xfrm>
            <a:off x="20" y="10"/>
            <a:ext cx="12191981" cy="6857989"/>
          </a:xfrm>
          <a:prstGeom prst="rect">
            <a:avLst/>
          </a:prstGeom>
        </p:spPr>
      </p:pic>
      <p:sp>
        <p:nvSpPr>
          <p:cNvPr id="2" name="Title 1">
            <a:extLst>
              <a:ext uri="{FF2B5EF4-FFF2-40B4-BE49-F238E27FC236}">
                <a16:creationId xmlns:a16="http://schemas.microsoft.com/office/drawing/2014/main" id="{6C5149FC-9624-49C9-9356-08F69795D9CF}"/>
              </a:ext>
            </a:extLst>
          </p:cNvPr>
          <p:cNvSpPr>
            <a:spLocks noGrp="1"/>
          </p:cNvSpPr>
          <p:nvPr>
            <p:ph type="ctrTitle"/>
          </p:nvPr>
        </p:nvSpPr>
        <p:spPr>
          <a:xfrm>
            <a:off x="731520" y="531634"/>
            <a:ext cx="10533888" cy="857148"/>
          </a:xfrm>
        </p:spPr>
        <p:txBody>
          <a:bodyPr vert="horz" lIns="91440" tIns="45720" rIns="91440" bIns="45720" rtlCol="0" anchor="b">
            <a:normAutofit/>
          </a:bodyPr>
          <a:lstStyle/>
          <a:p>
            <a:pPr algn="l"/>
            <a:r>
              <a:rPr lang="en-US" sz="4600" b="1" dirty="0">
                <a:solidFill>
                  <a:schemeClr val="tx2"/>
                </a:solidFill>
              </a:rPr>
              <a:t>Top 10 States in hiring</a:t>
            </a:r>
          </a:p>
        </p:txBody>
      </p:sp>
      <p:cxnSp>
        <p:nvCxnSpPr>
          <p:cNvPr id="14" name="Straight Connector 13">
            <a:extLst>
              <a:ext uri="{FF2B5EF4-FFF2-40B4-BE49-F238E27FC236}">
                <a16:creationId xmlns:a16="http://schemas.microsoft.com/office/drawing/2014/main" id="{2A9A8322-122E-4010-9D4B-392D0496DB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105340-22AC-40E0-8167-915C9267AF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A7CA12E-1C57-4ACE-A7E7-D354C3A86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9" name="Straight Connector 18">
              <a:extLst>
                <a:ext uri="{FF2B5EF4-FFF2-40B4-BE49-F238E27FC236}">
                  <a16:creationId xmlns:a16="http://schemas.microsoft.com/office/drawing/2014/main" id="{F1BC7BA3-237F-487F-9ED7-B4FA6FFEF7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7EF731D-772B-4739-912F-450E4BB21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89925A4F-01C0-4668-94F0-EF3B18F40A3B}"/>
              </a:ext>
            </a:extLst>
          </p:cNvPr>
          <p:cNvPicPr>
            <a:picLocks noChangeAspect="1"/>
          </p:cNvPicPr>
          <p:nvPr/>
        </p:nvPicPr>
        <p:blipFill>
          <a:blip r:embed="rId3"/>
          <a:stretch>
            <a:fillRect/>
          </a:stretch>
        </p:blipFill>
        <p:spPr>
          <a:xfrm>
            <a:off x="1663594" y="1796344"/>
            <a:ext cx="8669740" cy="4726407"/>
          </a:xfrm>
          <a:prstGeom prst="rect">
            <a:avLst/>
          </a:prstGeom>
        </p:spPr>
      </p:pic>
    </p:spTree>
    <p:extLst>
      <p:ext uri="{BB962C8B-B14F-4D97-AF65-F5344CB8AC3E}">
        <p14:creationId xmlns:p14="http://schemas.microsoft.com/office/powerpoint/2010/main" val="302548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427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Constantia</vt:lpstr>
      <vt:lpstr>Office Theme</vt:lpstr>
      <vt:lpstr>HR Project EDA  </vt:lpstr>
      <vt:lpstr>Outlines</vt:lpstr>
      <vt:lpstr>Introduction </vt:lpstr>
      <vt:lpstr>Data </vt:lpstr>
      <vt:lpstr>Numbers of Hiring from 1979-2017</vt:lpstr>
      <vt:lpstr>Comparison the mean salaries of each year from 1979 to 2017.</vt:lpstr>
      <vt:lpstr>The percentage of Male &amp; Female.</vt:lpstr>
      <vt:lpstr>How many years the employees have been in the company?</vt:lpstr>
      <vt:lpstr>Top 10 States in hiring</vt:lpstr>
      <vt:lpstr>Compare of (Gender &amp; Years in company) for all States</vt:lpstr>
      <vt:lpstr>Compare between Males and Females in all years 1979-2017</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Project EDA  </dc:title>
  <dc:creator>ناصر القحطاني</dc:creator>
  <cp:lastModifiedBy>ناصر القحطاني</cp:lastModifiedBy>
  <cp:revision>2</cp:revision>
  <dcterms:created xsi:type="dcterms:W3CDTF">2021-11-15T18:16:04Z</dcterms:created>
  <dcterms:modified xsi:type="dcterms:W3CDTF">2021-11-16T19:00:28Z</dcterms:modified>
</cp:coreProperties>
</file>