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88" r:id="rId4"/>
    <p:sldId id="290" r:id="rId5"/>
    <p:sldId id="289" r:id="rId6"/>
    <p:sldId id="296" r:id="rId7"/>
    <p:sldId id="303" r:id="rId8"/>
    <p:sldId id="304" r:id="rId9"/>
    <p:sldId id="275" r:id="rId10"/>
    <p:sldId id="259" r:id="rId11"/>
    <p:sldId id="300" r:id="rId12"/>
    <p:sldId id="298" r:id="rId13"/>
    <p:sldId id="295" r:id="rId14"/>
    <p:sldId id="292" r:id="rId15"/>
    <p:sldId id="302" r:id="rId16"/>
    <p:sldId id="305" r:id="rId17"/>
    <p:sldId id="291" r:id="rId18"/>
    <p:sldId id="260" r:id="rId19"/>
    <p:sldId id="293" r:id="rId20"/>
    <p:sldId id="287" r:id="rId21"/>
    <p:sldId id="307" r:id="rId22"/>
    <p:sldId id="308" r:id="rId23"/>
    <p:sldId id="261" r:id="rId24"/>
    <p:sldId id="285" r:id="rId25"/>
    <p:sldId id="263" r:id="rId26"/>
    <p:sldId id="294" r:id="rId27"/>
    <p:sldId id="306" r:id="rId28"/>
    <p:sldId id="267" r:id="rId29"/>
    <p:sldId id="26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05" autoAdjust="0"/>
    <p:restoredTop sz="68665" autoAdjust="0"/>
  </p:normalViewPr>
  <p:slideViewPr>
    <p:cSldViewPr>
      <p:cViewPr>
        <p:scale>
          <a:sx n="67" d="100"/>
          <a:sy n="67" d="100"/>
        </p:scale>
        <p:origin x="-5004" y="-4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83A242-7230-4070-B2AF-A33EB304C08D}" type="datetimeFigureOut">
              <a:rPr lang="en-US" smtClean="0"/>
              <a:t>12/2/2015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75FDF9-2A53-4261-A0AF-3B6A9698D365}" type="slidenum">
              <a:rPr lang="en-US" smtClean="0"/>
              <a:t>‹#›</a:t>
            </a:fld>
            <a:endParaRPr lang="en-US"/>
          </a:p>
        </p:txBody>
      </p:sp>
    </p:spTree>
    <p:extLst>
      <p:ext uri="{BB962C8B-B14F-4D97-AF65-F5344CB8AC3E}">
        <p14:creationId xmlns:p14="http://schemas.microsoft.com/office/powerpoint/2010/main" val="784320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75FDF9-2A53-4261-A0AF-3B6A9698D365}" type="slidenum">
              <a:rPr lang="en-US" smtClean="0"/>
              <a:t>1</a:t>
            </a:fld>
            <a:endParaRPr lang="en-US"/>
          </a:p>
        </p:txBody>
      </p:sp>
    </p:spTree>
    <p:extLst>
      <p:ext uri="{BB962C8B-B14F-4D97-AF65-F5344CB8AC3E}">
        <p14:creationId xmlns:p14="http://schemas.microsoft.com/office/powerpoint/2010/main" val="3175496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smtClean="0"/>
              <a:t>Functional</a:t>
            </a:r>
            <a:r>
              <a:rPr lang="de-DE" dirty="0" smtClean="0"/>
              <a:t> </a:t>
            </a:r>
            <a:r>
              <a:rPr lang="de-DE" dirty="0" err="1" smtClean="0"/>
              <a:t>Creep</a:t>
            </a:r>
            <a:endParaRPr lang="de-DE" dirty="0" smtClean="0"/>
          </a:p>
          <a:p>
            <a:endParaRPr lang="de-DE" dirty="0" smtClean="0"/>
          </a:p>
          <a:p>
            <a:endParaRPr lang="de-D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OO Unzulänglichkeiten: Noch mehr Frameworks, vielversprechende</a:t>
            </a:r>
            <a:r>
              <a:rPr lang="de-DE" baseline="0" dirty="0" smtClean="0"/>
              <a:t> Ansätze erweisen sich als äußerst schwierig wie Test-</a:t>
            </a:r>
            <a:r>
              <a:rPr lang="de-DE" baseline="0" dirty="0" err="1" smtClean="0"/>
              <a:t>Driven</a:t>
            </a:r>
            <a:r>
              <a:rPr lang="de-DE" baseline="0" dirty="0" smtClean="0"/>
              <a:t>-Development, Domain </a:t>
            </a:r>
            <a:r>
              <a:rPr lang="de-DE" baseline="0" dirty="0" err="1" smtClean="0"/>
              <a:t>Driven</a:t>
            </a:r>
            <a:r>
              <a:rPr lang="de-DE" baseline="0" dirty="0" smtClean="0"/>
              <a:t> Development</a:t>
            </a:r>
          </a:p>
          <a:p>
            <a:pPr marL="0" marR="0" indent="0" algn="l" defTabSz="914400" rtl="0" eaLnBrk="1" fontAlgn="auto" latinLnBrk="0" hangingPunct="1">
              <a:lnSpc>
                <a:spcPct val="100000"/>
              </a:lnSpc>
              <a:spcBef>
                <a:spcPts val="0"/>
              </a:spcBef>
              <a:spcAft>
                <a:spcPts val="0"/>
              </a:spcAft>
              <a:buClrTx/>
              <a:buSzTx/>
              <a:buFontTx/>
              <a:buNone/>
              <a:tabLst/>
              <a:defRPr/>
            </a:pPr>
            <a:endParaRPr lang="de-D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baseline="0" dirty="0" smtClean="0"/>
              <a:t>FEHLT: Weniger </a:t>
            </a:r>
            <a:r>
              <a:rPr lang="de-DE" baseline="0" dirty="0" err="1" smtClean="0"/>
              <a:t>Bullets</a:t>
            </a:r>
            <a:r>
              <a:rPr lang="de-DE" baseline="0" dirty="0" smtClean="0"/>
              <a:t>, Pro Bullet eine Folie</a:t>
            </a:r>
            <a:endParaRPr lang="de-DE" dirty="0" smtClean="0"/>
          </a:p>
          <a:p>
            <a:endParaRPr lang="de-DE" dirty="0"/>
          </a:p>
        </p:txBody>
      </p:sp>
      <p:sp>
        <p:nvSpPr>
          <p:cNvPr id="4" name="Slide Number Placeholder 3"/>
          <p:cNvSpPr>
            <a:spLocks noGrp="1"/>
          </p:cNvSpPr>
          <p:nvPr>
            <p:ph type="sldNum" sz="quarter" idx="10"/>
          </p:nvPr>
        </p:nvSpPr>
        <p:spPr/>
        <p:txBody>
          <a:bodyPr/>
          <a:lstStyle/>
          <a:p>
            <a:fld id="{4775FDF9-2A53-4261-A0AF-3B6A9698D365}" type="slidenum">
              <a:rPr lang="en-US" smtClean="0"/>
              <a:t>12</a:t>
            </a:fld>
            <a:endParaRPr lang="en-US"/>
          </a:p>
        </p:txBody>
      </p:sp>
    </p:spTree>
    <p:extLst>
      <p:ext uri="{BB962C8B-B14F-4D97-AF65-F5344CB8AC3E}">
        <p14:creationId xmlns:p14="http://schemas.microsoft.com/office/powerpoint/2010/main" val="1139320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Variable </a:t>
            </a:r>
            <a:r>
              <a:rPr lang="de-DE" dirty="0" err="1" smtClean="0"/>
              <a:t>result</a:t>
            </a:r>
            <a:r>
              <a:rPr lang="de-DE" dirty="0" smtClean="0"/>
              <a:t> muss außerhalb der Anweisung definiert werden,</a:t>
            </a:r>
            <a:r>
              <a:rPr lang="de-DE" baseline="0" dirty="0" smtClean="0"/>
              <a:t> wird jedoch davon berührt: das ist eine Nebenwirkung, also Side </a:t>
            </a:r>
            <a:r>
              <a:rPr lang="de-DE" baseline="0" dirty="0" err="1" smtClean="0"/>
              <a:t>Effect</a:t>
            </a:r>
            <a:r>
              <a:rPr lang="de-DE" baseline="0" dirty="0" smtClean="0"/>
              <a:t>.</a:t>
            </a:r>
          </a:p>
          <a:p>
            <a:r>
              <a:rPr lang="de-DE" baseline="0" dirty="0" err="1" smtClean="0"/>
              <a:t>If</a:t>
            </a:r>
            <a:r>
              <a:rPr lang="de-DE" baseline="0" dirty="0" smtClean="0"/>
              <a:t> in C# ist eine Anweisung die NUR Nebenwirkungen erzeugt.  Ich kann IF nicht binden zu einem Bezeichner.</a:t>
            </a:r>
          </a:p>
          <a:p>
            <a:r>
              <a:rPr lang="de-DE" baseline="0" dirty="0" smtClean="0"/>
              <a:t>In einem Ausdruck gibt es keine Nebenwirkung da die </a:t>
            </a:r>
            <a:r>
              <a:rPr lang="de-DE" baseline="0" dirty="0" smtClean="0"/>
              <a:t>Ausdruck den </a:t>
            </a:r>
            <a:r>
              <a:rPr lang="de-DE" baseline="0" dirty="0" smtClean="0"/>
              <a:t>Wert erhält sobald sie deklariert wird.  In einer FP Sprache wäre </a:t>
            </a:r>
            <a:r>
              <a:rPr lang="de-DE" baseline="0" dirty="0" err="1" smtClean="0"/>
              <a:t>result</a:t>
            </a:r>
            <a:r>
              <a:rPr lang="de-DE" baseline="0" dirty="0" smtClean="0"/>
              <a:t> auch noch </a:t>
            </a:r>
            <a:r>
              <a:rPr lang="de-DE" baseline="0" dirty="0" err="1" smtClean="0"/>
              <a:t>immutable</a:t>
            </a:r>
            <a:r>
              <a:rPr lang="de-DE" baseline="0" dirty="0" smtClean="0"/>
              <a:t>.</a:t>
            </a:r>
          </a:p>
          <a:p>
            <a:endParaRPr lang="de-DE" baseline="0" dirty="0" smtClean="0"/>
          </a:p>
          <a:p>
            <a:r>
              <a:rPr lang="de-DE" baseline="0" dirty="0" smtClean="0"/>
              <a:t>ACHTUNG: Bertrand Meyer (Eifel, CQS) hat diese Prinzipien auch für OO gefordert.  Eifel implementiert auch eine Art </a:t>
            </a:r>
            <a:r>
              <a:rPr lang="de-DE" baseline="0" dirty="0" err="1" smtClean="0"/>
              <a:t>Pre</a:t>
            </a:r>
            <a:r>
              <a:rPr lang="de-DE" baseline="0" dirty="0" smtClean="0"/>
              <a:t> und Post </a:t>
            </a:r>
            <a:r>
              <a:rPr lang="de-DE" baseline="0" dirty="0" err="1" smtClean="0"/>
              <a:t>Condition</a:t>
            </a:r>
            <a:r>
              <a:rPr lang="de-DE" baseline="0" dirty="0" smtClean="0"/>
              <a:t> für Methoden (aber auch </a:t>
            </a:r>
            <a:r>
              <a:rPr lang="de-DE" baseline="0" dirty="0" err="1" smtClean="0"/>
              <a:t>mehrfachvererbung</a:t>
            </a:r>
            <a:r>
              <a:rPr lang="de-DE" baseline="0" dirty="0" smtClean="0"/>
              <a:t>)</a:t>
            </a:r>
          </a:p>
          <a:p>
            <a:endParaRPr lang="de-DE" baseline="0" dirty="0" smtClean="0"/>
          </a:p>
          <a:p>
            <a:r>
              <a:rPr lang="de-DE" baseline="0" dirty="0" smtClean="0"/>
              <a:t>Reine Funktionen haben keine Nebenwirkung und sind daher „beherrschbarer“.  Das Geheimnis ist es soviel wie möglich vom eignen Code als Pure </a:t>
            </a:r>
            <a:r>
              <a:rPr lang="de-DE" baseline="0" dirty="0" err="1" smtClean="0"/>
              <a:t>Funktions</a:t>
            </a:r>
            <a:r>
              <a:rPr lang="de-DE" baseline="0" dirty="0" smtClean="0"/>
              <a:t> darzustellen</a:t>
            </a:r>
          </a:p>
          <a:p>
            <a:endParaRPr lang="de-DE" baseline="0" dirty="0" smtClean="0"/>
          </a:p>
        </p:txBody>
      </p:sp>
      <p:sp>
        <p:nvSpPr>
          <p:cNvPr id="4" name="Slide Number Placeholder 3"/>
          <p:cNvSpPr>
            <a:spLocks noGrp="1"/>
          </p:cNvSpPr>
          <p:nvPr>
            <p:ph type="sldNum" sz="quarter" idx="10"/>
          </p:nvPr>
        </p:nvSpPr>
        <p:spPr/>
        <p:txBody>
          <a:bodyPr/>
          <a:lstStyle/>
          <a:p>
            <a:fld id="{4775FDF9-2A53-4261-A0AF-3B6A9698D365}" type="slidenum">
              <a:rPr lang="en-US" smtClean="0"/>
              <a:t>13</a:t>
            </a:fld>
            <a:endParaRPr lang="en-US"/>
          </a:p>
        </p:txBody>
      </p:sp>
    </p:spTree>
    <p:extLst>
      <p:ext uri="{BB962C8B-B14F-4D97-AF65-F5344CB8AC3E}">
        <p14:creationId xmlns:p14="http://schemas.microsoft.com/office/powerpoint/2010/main" val="12700291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err="1" smtClean="0"/>
              <a:t>Immutability</a:t>
            </a:r>
            <a:endParaRPr lang="de-D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de-D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Keine Variablen: (Slot im Speicher wo ich etwas pushen und poppen kann). </a:t>
            </a:r>
          </a:p>
          <a:p>
            <a:pPr marL="0" marR="0" indent="0" algn="l" defTabSz="914400" rtl="0" eaLnBrk="1" fontAlgn="auto" latinLnBrk="0" hangingPunct="1">
              <a:lnSpc>
                <a:spcPct val="100000"/>
              </a:lnSpc>
              <a:spcBef>
                <a:spcPts val="0"/>
              </a:spcBef>
              <a:spcAft>
                <a:spcPts val="0"/>
              </a:spcAft>
              <a:buClrTx/>
              <a:buSzTx/>
              <a:buFontTx/>
              <a:buNone/>
              <a:tabLst/>
              <a:defRPr/>
            </a:pPr>
            <a:endParaRPr lang="de-D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baseline="0" dirty="0" smtClean="0"/>
              <a:t>Simple </a:t>
            </a:r>
            <a:r>
              <a:rPr lang="de-DE" baseline="0" dirty="0" err="1" smtClean="0"/>
              <a:t>to</a:t>
            </a:r>
            <a:r>
              <a:rPr lang="de-DE" baseline="0" dirty="0" smtClean="0"/>
              <a:t> </a:t>
            </a:r>
            <a:r>
              <a:rPr lang="de-DE" baseline="0" dirty="0" err="1" smtClean="0"/>
              <a:t>reason</a:t>
            </a:r>
            <a:r>
              <a:rPr lang="de-DE" baseline="0" dirty="0" smtClean="0"/>
              <a:t> </a:t>
            </a:r>
            <a:r>
              <a:rPr lang="de-DE" baseline="0" dirty="0" err="1" smtClean="0"/>
              <a:t>about</a:t>
            </a:r>
            <a:r>
              <a:rPr lang="de-DE" baseline="0" dirty="0" smtClean="0"/>
              <a:t>. Die Frage „Wann hat sich der Wert geändert?“ stellt sich gar nicht mehr, der Wert kann nur zugewiesen werden</a:t>
            </a:r>
          </a:p>
          <a:p>
            <a:pPr marL="0" marR="0" indent="0" algn="l" defTabSz="914400" rtl="0" eaLnBrk="1" fontAlgn="auto" latinLnBrk="0" hangingPunct="1">
              <a:lnSpc>
                <a:spcPct val="100000"/>
              </a:lnSpc>
              <a:spcBef>
                <a:spcPts val="0"/>
              </a:spcBef>
              <a:spcAft>
                <a:spcPts val="0"/>
              </a:spcAft>
              <a:buClrTx/>
              <a:buSzTx/>
              <a:buFontTx/>
              <a:buNone/>
              <a:tabLst/>
              <a:defRPr/>
            </a:pPr>
            <a:endParaRPr lang="de-D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Multicore </a:t>
            </a:r>
            <a:r>
              <a:rPr lang="de-DE" dirty="0" err="1" smtClean="0"/>
              <a:t>ready</a:t>
            </a:r>
            <a:r>
              <a:rPr lang="de-DE" dirty="0" smtClean="0"/>
              <a:t>: Kein </a:t>
            </a:r>
            <a:r>
              <a:rPr lang="de-DE" dirty="0" err="1" smtClean="0"/>
              <a:t>Mutex</a:t>
            </a:r>
            <a:r>
              <a:rPr lang="de-DE" dirty="0" smtClean="0"/>
              <a:t>, Semaphore, Monitor! (Sagen!)</a:t>
            </a:r>
          </a:p>
          <a:p>
            <a:pPr marL="0" marR="0" indent="0" algn="l" defTabSz="914400" rtl="0" eaLnBrk="1" fontAlgn="auto" latinLnBrk="0" hangingPunct="1">
              <a:lnSpc>
                <a:spcPct val="100000"/>
              </a:lnSpc>
              <a:spcBef>
                <a:spcPts val="0"/>
              </a:spcBef>
              <a:spcAft>
                <a:spcPts val="0"/>
              </a:spcAft>
              <a:buClrTx/>
              <a:buSzTx/>
              <a:buFontTx/>
              <a:buNone/>
              <a:tabLst/>
              <a:defRPr/>
            </a:pPr>
            <a:endParaRPr lang="de-DE" dirty="0" smtClean="0"/>
          </a:p>
          <a:p>
            <a:r>
              <a:rPr lang="de-DE" dirty="0" smtClean="0"/>
              <a:t>Konsequenz: State muss neugedacht werden, hierfür haben die FP Sprachen eigne Konstrukte die z.B.</a:t>
            </a:r>
            <a:r>
              <a:rPr lang="de-DE" baseline="0" dirty="0" smtClean="0"/>
              <a:t> auf Messaging basieren (Back </a:t>
            </a:r>
            <a:r>
              <a:rPr lang="de-DE" baseline="0" dirty="0" err="1" smtClean="0"/>
              <a:t>to</a:t>
            </a:r>
            <a:r>
              <a:rPr lang="de-DE" baseline="0" dirty="0" smtClean="0"/>
              <a:t> </a:t>
            </a:r>
            <a:r>
              <a:rPr lang="de-DE" baseline="0" dirty="0" err="1" smtClean="0"/>
              <a:t>the</a:t>
            </a:r>
            <a:r>
              <a:rPr lang="de-DE" baseline="0" dirty="0" smtClean="0"/>
              <a:t> </a:t>
            </a:r>
            <a:r>
              <a:rPr lang="de-DE" baseline="0" dirty="0" err="1" smtClean="0"/>
              <a:t>future</a:t>
            </a:r>
            <a:r>
              <a:rPr lang="de-DE" baseline="0" dirty="0" smtClean="0"/>
              <a:t> </a:t>
            </a:r>
            <a:r>
              <a:rPr lang="de-DE" baseline="0" dirty="0" err="1" smtClean="0"/>
              <a:t>SmallTalk</a:t>
            </a:r>
            <a:r>
              <a:rPr lang="de-DE" baseline="0" dirty="0" smtClean="0"/>
              <a:t>)</a:t>
            </a:r>
            <a:endParaRPr lang="de-D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de-DE" dirty="0" smtClean="0"/>
          </a:p>
          <a:p>
            <a:endParaRPr lang="de-DE" baseline="0" dirty="0" smtClean="0"/>
          </a:p>
          <a:p>
            <a:endParaRPr lang="de-DE" baseline="0" dirty="0" smtClean="0"/>
          </a:p>
          <a:p>
            <a:r>
              <a:rPr lang="de-DE" baseline="0" dirty="0" err="1" smtClean="0"/>
              <a:t>Immutability</a:t>
            </a:r>
            <a:r>
              <a:rPr lang="de-DE" baseline="0" dirty="0" smtClean="0"/>
              <a:t>. Grundsätzlich: Es gibt keine Variablen (Slot im Speicher wo ich etwas pushen und poppen kann). Einmal zugewiesen, bleibt es da für immer! Zwei Vorteile:</a:t>
            </a:r>
          </a:p>
          <a:p>
            <a:pPr marL="171450" indent="-171450">
              <a:buFontTx/>
              <a:buChar char="-"/>
            </a:pPr>
            <a:r>
              <a:rPr lang="de-DE" baseline="0" dirty="0" smtClean="0"/>
              <a:t>Simple </a:t>
            </a:r>
            <a:r>
              <a:rPr lang="de-DE" baseline="0" dirty="0" err="1" smtClean="0"/>
              <a:t>to</a:t>
            </a:r>
            <a:r>
              <a:rPr lang="de-DE" baseline="0" dirty="0" smtClean="0"/>
              <a:t> </a:t>
            </a:r>
            <a:r>
              <a:rPr lang="de-DE" baseline="0" dirty="0" err="1" smtClean="0"/>
              <a:t>reason</a:t>
            </a:r>
            <a:r>
              <a:rPr lang="de-DE" baseline="0" dirty="0" smtClean="0"/>
              <a:t> </a:t>
            </a:r>
            <a:r>
              <a:rPr lang="de-DE" baseline="0" dirty="0" err="1" smtClean="0"/>
              <a:t>about</a:t>
            </a:r>
            <a:r>
              <a:rPr lang="de-DE" baseline="0" dirty="0" smtClean="0"/>
              <a:t>. Die Frage „Wann hat sich der Wert geändert?“ stellt sich gar nicht mehr, der Wert kann nur zugewiesen werden</a:t>
            </a:r>
          </a:p>
          <a:p>
            <a:pPr marL="171450" indent="-171450">
              <a:buFontTx/>
              <a:buChar char="-"/>
            </a:pPr>
            <a:r>
              <a:rPr lang="de-DE" baseline="0" dirty="0" smtClean="0"/>
              <a:t>Multi Core </a:t>
            </a:r>
            <a:r>
              <a:rPr lang="de-DE" baseline="0" dirty="0" err="1" smtClean="0"/>
              <a:t>ready</a:t>
            </a:r>
            <a:r>
              <a:rPr lang="de-DE" baseline="0" dirty="0" smtClean="0"/>
              <a:t>: Kein </a:t>
            </a:r>
            <a:r>
              <a:rPr lang="de-DE" baseline="0" dirty="0" err="1" smtClean="0"/>
              <a:t>Mutex</a:t>
            </a:r>
            <a:r>
              <a:rPr lang="de-DE" baseline="0" dirty="0" smtClean="0"/>
              <a:t>, kein Semaphore, kein Monitor!</a:t>
            </a:r>
          </a:p>
          <a:p>
            <a:pPr marL="171450" indent="-171450">
              <a:buFontTx/>
              <a:buChar char="-"/>
            </a:pPr>
            <a:r>
              <a:rPr lang="de-DE" baseline="0" dirty="0" smtClean="0"/>
              <a:t>Man muss State neudenken, besser neulernen, die FP Leute haben das schon gemacht. Und übrigens, </a:t>
            </a:r>
            <a:r>
              <a:rPr lang="de-DE" baseline="0" dirty="0" err="1" smtClean="0"/>
              <a:t>SmallTalk</a:t>
            </a:r>
            <a:r>
              <a:rPr lang="de-DE" baseline="0" dirty="0" smtClean="0"/>
              <a:t> war auch </a:t>
            </a:r>
            <a:r>
              <a:rPr lang="de-DE" baseline="0" dirty="0" err="1" smtClean="0"/>
              <a:t>immutable</a:t>
            </a:r>
            <a:r>
              <a:rPr lang="de-DE" baseline="0" dirty="0" smtClean="0"/>
              <a:t>, State war nur mittels eines Messaging Untersystem möglich.</a:t>
            </a:r>
          </a:p>
          <a:p>
            <a:pPr marL="171450" indent="-171450">
              <a:buFontTx/>
              <a:buChar char="-"/>
            </a:pPr>
            <a:endParaRPr lang="de-D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Eventuell</a:t>
            </a:r>
            <a:r>
              <a:rPr lang="de-DE" baseline="0" dirty="0" smtClean="0"/>
              <a:t> noch zusammenfassen – was sind die Vorteile? Nicht unbedingt hier, sondern als </a:t>
            </a:r>
            <a:r>
              <a:rPr lang="de-DE" baseline="0" dirty="0" err="1" smtClean="0"/>
              <a:t>Zusammenfasung</a:t>
            </a:r>
            <a:r>
              <a:rPr lang="de-DE" baseline="0" dirty="0" smtClean="0"/>
              <a:t> am Ende? FEHLT</a:t>
            </a:r>
            <a:endParaRPr lang="de-DE" dirty="0" smtClean="0"/>
          </a:p>
          <a:p>
            <a:pPr marL="0" indent="0">
              <a:buFontTx/>
              <a:buNone/>
            </a:pPr>
            <a:endParaRPr lang="de-DE" baseline="0" dirty="0" smtClean="0"/>
          </a:p>
          <a:p>
            <a:r>
              <a:rPr lang="en-US" sz="1200" kern="1200" dirty="0" smtClean="0">
                <a:solidFill>
                  <a:schemeClr val="tx1"/>
                </a:solidFill>
                <a:latin typeface="+mn-lt"/>
                <a:ea typeface="+mn-ea"/>
                <a:cs typeface="+mn-cs"/>
              </a:rPr>
              <a:t>type S = { Name : string; </a:t>
            </a:r>
            <a:r>
              <a:rPr lang="en-US" sz="1200" kern="1200" dirty="0" err="1" smtClean="0">
                <a:solidFill>
                  <a:schemeClr val="tx1"/>
                </a:solidFill>
                <a:latin typeface="+mn-lt"/>
                <a:ea typeface="+mn-ea"/>
                <a:cs typeface="+mn-cs"/>
              </a:rPr>
              <a:t>Tun</a:t>
            </a:r>
            <a:r>
              <a:rPr lang="en-US" sz="1200" kern="1200" dirty="0" smtClean="0">
                <a:solidFill>
                  <a:schemeClr val="tx1"/>
                </a:solidFill>
                <a:latin typeface="+mn-lt"/>
                <a:ea typeface="+mn-ea"/>
                <a:cs typeface="+mn-cs"/>
              </a:rPr>
              <a:t> : string -&gt; string; };;</a:t>
            </a:r>
          </a:p>
          <a:p>
            <a:r>
              <a:rPr lang="de-DE" sz="1200" kern="1200" dirty="0" err="1" smtClean="0">
                <a:solidFill>
                  <a:schemeClr val="tx1"/>
                </a:solidFill>
                <a:latin typeface="+mn-lt"/>
                <a:ea typeface="+mn-ea"/>
                <a:cs typeface="+mn-cs"/>
              </a:rPr>
              <a:t>let</a:t>
            </a:r>
            <a:r>
              <a:rPr lang="de-DE" sz="1200" kern="1200" baseline="0" dirty="0" smtClean="0">
                <a:solidFill>
                  <a:schemeClr val="tx1"/>
                </a:solidFill>
                <a:latin typeface="+mn-lt"/>
                <a:ea typeface="+mn-ea"/>
                <a:cs typeface="+mn-cs"/>
              </a:rPr>
              <a:t> f g x = g x;;</a:t>
            </a:r>
          </a:p>
          <a:p>
            <a:r>
              <a:rPr lang="de-DE" sz="1200" kern="1200" baseline="0" dirty="0" err="1" smtClean="0">
                <a:solidFill>
                  <a:schemeClr val="tx1"/>
                </a:solidFill>
                <a:latin typeface="+mn-lt"/>
                <a:ea typeface="+mn-ea"/>
                <a:cs typeface="+mn-cs"/>
              </a:rPr>
              <a:t>let</a:t>
            </a:r>
            <a:r>
              <a:rPr lang="de-DE" sz="1200" kern="1200" baseline="0" dirty="0" smtClean="0">
                <a:solidFill>
                  <a:schemeClr val="tx1"/>
                </a:solidFill>
                <a:latin typeface="+mn-lt"/>
                <a:ea typeface="+mn-ea"/>
                <a:cs typeface="+mn-cs"/>
              </a:rPr>
              <a:t> </a:t>
            </a:r>
            <a:r>
              <a:rPr lang="de-DE" sz="1200" kern="1200" baseline="0" dirty="0" err="1" smtClean="0">
                <a:solidFill>
                  <a:schemeClr val="tx1"/>
                </a:solidFill>
                <a:latin typeface="+mn-lt"/>
                <a:ea typeface="+mn-ea"/>
                <a:cs typeface="+mn-cs"/>
              </a:rPr>
              <a:t>addFive</a:t>
            </a:r>
            <a:r>
              <a:rPr lang="de-DE" sz="1200" kern="1200" baseline="0" dirty="0" smtClean="0">
                <a:solidFill>
                  <a:schemeClr val="tx1"/>
                </a:solidFill>
                <a:latin typeface="+mn-lt"/>
                <a:ea typeface="+mn-ea"/>
                <a:cs typeface="+mn-cs"/>
              </a:rPr>
              <a:t> x = (+) x 5;;</a:t>
            </a:r>
            <a:endParaRPr lang="de-DE" dirty="0" smtClean="0"/>
          </a:p>
          <a:p>
            <a:pPr marL="0" indent="0">
              <a:buFontTx/>
              <a:buNone/>
            </a:pPr>
            <a:endParaRPr lang="de-DE" baseline="0" dirty="0" smtClean="0"/>
          </a:p>
          <a:p>
            <a:endParaRPr lang="de-DE" baseline="0" dirty="0" smtClean="0"/>
          </a:p>
          <a:p>
            <a:endParaRPr lang="en-US" dirty="0"/>
          </a:p>
        </p:txBody>
      </p:sp>
      <p:sp>
        <p:nvSpPr>
          <p:cNvPr id="4" name="Slide Number Placeholder 3"/>
          <p:cNvSpPr>
            <a:spLocks noGrp="1"/>
          </p:cNvSpPr>
          <p:nvPr>
            <p:ph type="sldNum" sz="quarter" idx="10"/>
          </p:nvPr>
        </p:nvSpPr>
        <p:spPr/>
        <p:txBody>
          <a:bodyPr/>
          <a:lstStyle/>
          <a:p>
            <a:fld id="{4775FDF9-2A53-4261-A0AF-3B6A9698D365}" type="slidenum">
              <a:rPr lang="en-US" smtClean="0"/>
              <a:t>14</a:t>
            </a:fld>
            <a:endParaRPr lang="en-US"/>
          </a:p>
        </p:txBody>
      </p:sp>
    </p:spTree>
    <p:extLst>
      <p:ext uri="{BB962C8B-B14F-4D97-AF65-F5344CB8AC3E}">
        <p14:creationId xmlns:p14="http://schemas.microsoft.com/office/powerpoint/2010/main" val="1782259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C# 6.0 Bringt viel mehr</a:t>
            </a:r>
            <a:r>
              <a:rPr lang="de-DE" baseline="0" dirty="0" smtClean="0"/>
              <a:t> davon noch, bleibt jedoch hinter F# für erste da in C# die </a:t>
            </a:r>
            <a:r>
              <a:rPr lang="de-DE" baseline="0" dirty="0" err="1" smtClean="0"/>
              <a:t>Backward</a:t>
            </a:r>
            <a:r>
              <a:rPr lang="de-DE" baseline="0" dirty="0" smtClean="0"/>
              <a:t> </a:t>
            </a:r>
            <a:r>
              <a:rPr lang="de-DE" baseline="0" dirty="0" err="1" smtClean="0"/>
              <a:t>Compatibility</a:t>
            </a:r>
            <a:r>
              <a:rPr lang="de-DE" baseline="0" dirty="0" smtClean="0"/>
              <a:t> </a:t>
            </a:r>
            <a:r>
              <a:rPr lang="de-DE" baseline="0" dirty="0" err="1" smtClean="0"/>
              <a:t>überste</a:t>
            </a:r>
            <a:r>
              <a:rPr lang="de-DE" baseline="0" dirty="0" smtClean="0"/>
              <a:t> Priorität ist.</a:t>
            </a:r>
          </a:p>
          <a:p>
            <a:r>
              <a:rPr lang="de-DE" baseline="0" dirty="0" smtClean="0"/>
              <a:t>Manches (Exhaustivness) wird wahrscheinlich in C# so nicht vorhanden sein (Neben andere schöne Sachen wie Type Provider und </a:t>
            </a:r>
            <a:r>
              <a:rPr lang="de-DE" baseline="0" dirty="0" err="1" smtClean="0"/>
              <a:t>Measure</a:t>
            </a:r>
            <a:r>
              <a:rPr lang="de-DE" baseline="0" dirty="0" smtClean="0"/>
              <a:t>)</a:t>
            </a:r>
            <a:endParaRPr lang="de-DE" dirty="0"/>
          </a:p>
        </p:txBody>
      </p:sp>
      <p:sp>
        <p:nvSpPr>
          <p:cNvPr id="4" name="Slide Number Placeholder 3"/>
          <p:cNvSpPr>
            <a:spLocks noGrp="1"/>
          </p:cNvSpPr>
          <p:nvPr>
            <p:ph type="sldNum" sz="quarter" idx="10"/>
          </p:nvPr>
        </p:nvSpPr>
        <p:spPr/>
        <p:txBody>
          <a:bodyPr/>
          <a:lstStyle/>
          <a:p>
            <a:fld id="{4775FDF9-2A53-4261-A0AF-3B6A9698D365}" type="slidenum">
              <a:rPr lang="en-US" smtClean="0"/>
              <a:t>15</a:t>
            </a:fld>
            <a:endParaRPr lang="en-US"/>
          </a:p>
        </p:txBody>
      </p:sp>
    </p:spTree>
    <p:extLst>
      <p:ext uri="{BB962C8B-B14F-4D97-AF65-F5344CB8AC3E}">
        <p14:creationId xmlns:p14="http://schemas.microsoft.com/office/powerpoint/2010/main" val="1139320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Mit </a:t>
            </a:r>
            <a:r>
              <a:rPr lang="de-DE" dirty="0" err="1" smtClean="0"/>
              <a:t>Immutability</a:t>
            </a:r>
            <a:r>
              <a:rPr lang="de-DE" baseline="0" dirty="0" smtClean="0"/>
              <a:t> </a:t>
            </a:r>
            <a:r>
              <a:rPr lang="de-DE" dirty="0" smtClean="0"/>
              <a:t>(und die Einhaltung der Spielregeln!) gibt es keine </a:t>
            </a:r>
            <a:r>
              <a:rPr lang="de-DE" dirty="0" err="1" smtClean="0"/>
              <a:t>NullReferenceExceptions</a:t>
            </a:r>
            <a:r>
              <a:rPr lang="de-DE" dirty="0" smtClean="0"/>
              <a:t>.  Es können keine entstehen</a:t>
            </a:r>
          </a:p>
          <a:p>
            <a:endParaRPr lang="de-DE" dirty="0" smtClean="0"/>
          </a:p>
          <a:p>
            <a:r>
              <a:rPr lang="de-DE" dirty="0" smtClean="0"/>
              <a:t>Dies ergibt sich aus </a:t>
            </a:r>
            <a:r>
              <a:rPr lang="de-DE" dirty="0" err="1" smtClean="0"/>
              <a:t>Immutability</a:t>
            </a:r>
            <a:r>
              <a:rPr lang="de-DE" dirty="0" smtClean="0"/>
              <a:t> und der Vermeidung von Anweisungen</a:t>
            </a:r>
            <a:endParaRPr lang="de-DE" dirty="0"/>
          </a:p>
        </p:txBody>
      </p:sp>
      <p:sp>
        <p:nvSpPr>
          <p:cNvPr id="4" name="Slide Number Placeholder 3"/>
          <p:cNvSpPr>
            <a:spLocks noGrp="1"/>
          </p:cNvSpPr>
          <p:nvPr>
            <p:ph type="sldNum" sz="quarter" idx="10"/>
          </p:nvPr>
        </p:nvSpPr>
        <p:spPr/>
        <p:txBody>
          <a:bodyPr/>
          <a:lstStyle/>
          <a:p>
            <a:fld id="{4775FDF9-2A53-4261-A0AF-3B6A9698D365}" type="slidenum">
              <a:rPr lang="en-US" smtClean="0"/>
              <a:t>16</a:t>
            </a:fld>
            <a:endParaRPr lang="en-US"/>
          </a:p>
        </p:txBody>
      </p:sp>
    </p:spTree>
    <p:extLst>
      <p:ext uri="{BB962C8B-B14F-4D97-AF65-F5344CB8AC3E}">
        <p14:creationId xmlns:p14="http://schemas.microsoft.com/office/powerpoint/2010/main" val="1139320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ADT</a:t>
            </a:r>
          </a:p>
          <a:p>
            <a:endParaRPr lang="de-DE" dirty="0" smtClean="0"/>
          </a:p>
          <a:p>
            <a:r>
              <a:rPr lang="de-DE" dirty="0" smtClean="0"/>
              <a:t>Typ &lt;&gt; Klasse: </a:t>
            </a:r>
          </a:p>
          <a:p>
            <a:r>
              <a:rPr lang="de-DE" dirty="0" smtClean="0"/>
              <a:t>Kein Verhalten,</a:t>
            </a:r>
            <a:r>
              <a:rPr lang="de-DE" baseline="0" dirty="0" smtClean="0"/>
              <a:t> Reine Datenstruktur.  Aber Achtung: Ich kann in F# da ein bisschen schummeln, F# ist </a:t>
            </a:r>
            <a:r>
              <a:rPr lang="de-DE" baseline="0" dirty="0" err="1" smtClean="0"/>
              <a:t>Functional</a:t>
            </a:r>
            <a:r>
              <a:rPr lang="de-DE" baseline="0" dirty="0" smtClean="0"/>
              <a:t> </a:t>
            </a:r>
            <a:r>
              <a:rPr lang="de-DE" baseline="0" dirty="0" err="1" smtClean="0"/>
              <a:t>first</a:t>
            </a:r>
            <a:r>
              <a:rPr lang="de-DE" baseline="0" dirty="0" smtClean="0"/>
              <a:t> und erlaubt die Verwendung von OO Konstrukte.</a:t>
            </a:r>
          </a:p>
          <a:p>
            <a:endParaRPr lang="de-DE" baseline="0" dirty="0" smtClean="0"/>
          </a:p>
          <a:p>
            <a:pPr marL="0" indent="0">
              <a:buFontTx/>
              <a:buNone/>
            </a:pPr>
            <a:endParaRPr lang="de-DE" baseline="0" dirty="0" smtClean="0"/>
          </a:p>
          <a:p>
            <a:pPr marL="0" indent="0">
              <a:buFontTx/>
              <a:buNone/>
            </a:pPr>
            <a:r>
              <a:rPr lang="de-DE" baseline="0" dirty="0" smtClean="0"/>
              <a:t>Komposition: aus klein mach groß und dann großer</a:t>
            </a:r>
          </a:p>
          <a:p>
            <a:endParaRPr lang="de-DE" baseline="0" dirty="0" smtClean="0"/>
          </a:p>
          <a:p>
            <a:endParaRPr lang="en-US" dirty="0"/>
          </a:p>
        </p:txBody>
      </p:sp>
      <p:sp>
        <p:nvSpPr>
          <p:cNvPr id="4" name="Slide Number Placeholder 3"/>
          <p:cNvSpPr>
            <a:spLocks noGrp="1"/>
          </p:cNvSpPr>
          <p:nvPr>
            <p:ph type="sldNum" sz="quarter" idx="10"/>
          </p:nvPr>
        </p:nvSpPr>
        <p:spPr/>
        <p:txBody>
          <a:bodyPr/>
          <a:lstStyle/>
          <a:p>
            <a:fld id="{4775FDF9-2A53-4261-A0AF-3B6A9698D365}" type="slidenum">
              <a:rPr lang="en-US" smtClean="0"/>
              <a:t>17</a:t>
            </a:fld>
            <a:endParaRPr lang="en-US"/>
          </a:p>
        </p:txBody>
      </p:sp>
    </p:spTree>
    <p:extLst>
      <p:ext uri="{BB962C8B-B14F-4D97-AF65-F5344CB8AC3E}">
        <p14:creationId xmlns:p14="http://schemas.microsoft.com/office/powerpoint/2010/main" val="17822595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Annotation: entweder tut der Programmierer dies oder,</a:t>
            </a:r>
            <a:r>
              <a:rPr lang="de-DE" baseline="0" dirty="0" smtClean="0"/>
              <a:t> im Falle von F#, das Type </a:t>
            </a:r>
            <a:r>
              <a:rPr lang="de-DE" baseline="0" dirty="0" err="1" smtClean="0"/>
              <a:t>inference</a:t>
            </a:r>
            <a:endParaRPr lang="de-DE" baseline="0" dirty="0" smtClean="0"/>
          </a:p>
          <a:p>
            <a:endParaRPr lang="de-DE" dirty="0" smtClean="0"/>
          </a:p>
          <a:p>
            <a:r>
              <a:rPr lang="de-DE" dirty="0" smtClean="0"/>
              <a:t>Mehr Reden,</a:t>
            </a:r>
            <a:r>
              <a:rPr lang="de-DE" baseline="0" dirty="0" smtClean="0"/>
              <a:t> oder gar nur die nächste Folie zeigen und diesen Text als Notiz verwenden</a:t>
            </a:r>
          </a:p>
          <a:p>
            <a:endParaRPr lang="de-DE" baseline="0" dirty="0" smtClean="0"/>
          </a:p>
          <a:p>
            <a:endParaRPr lang="de-DE" baseline="0" dirty="0" smtClean="0"/>
          </a:p>
          <a:p>
            <a:endParaRPr lang="de-DE" dirty="0" smtClean="0"/>
          </a:p>
        </p:txBody>
      </p:sp>
      <p:sp>
        <p:nvSpPr>
          <p:cNvPr id="4" name="Slide Number Placeholder 3"/>
          <p:cNvSpPr>
            <a:spLocks noGrp="1"/>
          </p:cNvSpPr>
          <p:nvPr>
            <p:ph type="sldNum" sz="quarter" idx="10"/>
          </p:nvPr>
        </p:nvSpPr>
        <p:spPr/>
        <p:txBody>
          <a:bodyPr/>
          <a:lstStyle/>
          <a:p>
            <a:fld id="{4775FDF9-2A53-4261-A0AF-3B6A9698D365}" type="slidenum">
              <a:rPr lang="en-US" smtClean="0"/>
              <a:t>18</a:t>
            </a:fld>
            <a:endParaRPr lang="en-US"/>
          </a:p>
        </p:txBody>
      </p:sp>
    </p:spTree>
    <p:extLst>
      <p:ext uri="{BB962C8B-B14F-4D97-AF65-F5344CB8AC3E}">
        <p14:creationId xmlns:p14="http://schemas.microsoft.com/office/powerpoint/2010/main" val="21025697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Ist am besten erkennbar wenn man die Möglichkeiten einer schwachen Typisierung betrachtet</a:t>
            </a:r>
          </a:p>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Copyright </a:t>
            </a:r>
            <a:r>
              <a:rPr lang="en-US" sz="1200" b="1" i="0" kern="1200" dirty="0" err="1" smtClean="0">
                <a:solidFill>
                  <a:schemeClr val="tx1"/>
                </a:solidFill>
                <a:effectLst/>
                <a:latin typeface="+mn-lt"/>
                <a:ea typeface="+mn-ea"/>
                <a:cs typeface="+mn-cs"/>
              </a:rPr>
              <a:t>Karlkim</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Suwanmongkol</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kimsk</a:t>
            </a:r>
            <a:r>
              <a:rPr lang="en-US" sz="1200" b="1" i="0" kern="1200" dirty="0" smtClean="0">
                <a:solidFill>
                  <a:schemeClr val="tx1"/>
                </a:solidFill>
                <a:effectLst/>
                <a:latin typeface="+mn-lt"/>
                <a:ea typeface="+mn-ea"/>
                <a:cs typeface="+mn-cs"/>
              </a:rPr>
              <a:t>) | Twitter</a:t>
            </a:r>
          </a:p>
          <a:p>
            <a:endParaRPr lang="de-DE" baseline="0" dirty="0" smtClean="0"/>
          </a:p>
          <a:p>
            <a:endParaRPr lang="de-DE" baseline="0" dirty="0" smtClean="0"/>
          </a:p>
          <a:p>
            <a:endParaRPr lang="en-US" dirty="0"/>
          </a:p>
        </p:txBody>
      </p:sp>
      <p:sp>
        <p:nvSpPr>
          <p:cNvPr id="4" name="Slide Number Placeholder 3"/>
          <p:cNvSpPr>
            <a:spLocks noGrp="1"/>
          </p:cNvSpPr>
          <p:nvPr>
            <p:ph type="sldNum" sz="quarter" idx="10"/>
          </p:nvPr>
        </p:nvSpPr>
        <p:spPr/>
        <p:txBody>
          <a:bodyPr/>
          <a:lstStyle/>
          <a:p>
            <a:fld id="{4775FDF9-2A53-4261-A0AF-3B6A9698D365}" type="slidenum">
              <a:rPr lang="en-US" smtClean="0"/>
              <a:t>19</a:t>
            </a:fld>
            <a:endParaRPr lang="en-US"/>
          </a:p>
        </p:txBody>
      </p:sp>
    </p:spTree>
    <p:extLst>
      <p:ext uri="{BB962C8B-B14F-4D97-AF65-F5344CB8AC3E}">
        <p14:creationId xmlns:p14="http://schemas.microsoft.com/office/powerpoint/2010/main" val="21025697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F# ist „</a:t>
            </a:r>
            <a:r>
              <a:rPr lang="de-DE" dirty="0" err="1" smtClean="0"/>
              <a:t>functional</a:t>
            </a:r>
            <a:r>
              <a:rPr lang="de-DE" dirty="0" smtClean="0"/>
              <a:t> </a:t>
            </a:r>
            <a:r>
              <a:rPr lang="de-DE" dirty="0" err="1" smtClean="0"/>
              <a:t>first</a:t>
            </a:r>
            <a:r>
              <a:rPr lang="de-DE" dirty="0" smtClean="0"/>
              <a:t>“, die Konstrukte der IL, der OO Welt und die gesamte .net Bibliothek stehen mir weiterhin zur</a:t>
            </a:r>
            <a:r>
              <a:rPr lang="de-DE" baseline="0" dirty="0" smtClean="0"/>
              <a:t> Verfügung in F#. </a:t>
            </a:r>
            <a:r>
              <a:rPr lang="de-DE" baseline="0" dirty="0" err="1" smtClean="0"/>
              <a:t>Interoperability</a:t>
            </a:r>
            <a:r>
              <a:rPr lang="de-DE" baseline="0" dirty="0" smtClean="0"/>
              <a:t> ist </a:t>
            </a:r>
            <a:r>
              <a:rPr lang="de-DE" baseline="0" dirty="0" err="1" smtClean="0"/>
              <a:t>ebefalls</a:t>
            </a:r>
            <a:r>
              <a:rPr lang="de-DE" baseline="0" dirty="0" smtClean="0"/>
              <a:t> gewährleistet, hierfür gibt es Handbücher und </a:t>
            </a:r>
            <a:r>
              <a:rPr lang="de-DE" baseline="0" smtClean="0"/>
              <a:t>viele </a:t>
            </a:r>
            <a:r>
              <a:rPr lang="de-DE" baseline="0" smtClean="0"/>
              <a:t>Beispiele.</a:t>
            </a:r>
            <a:endParaRPr lang="de-D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de-D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baseline="0" dirty="0" smtClean="0"/>
              <a:t>ML ist die Muttersprache von F# und </a:t>
            </a:r>
            <a:r>
              <a:rPr lang="de-DE" baseline="0" dirty="0" err="1" smtClean="0"/>
              <a:t>OCaml</a:t>
            </a:r>
            <a:endParaRPr lang="de-D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de-D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baseline="0" dirty="0" smtClean="0"/>
              <a:t>Stärker betonen, dass (sobald funktionale Konstrukte in der Sprache bereitstehen), diese den Code vereinfachen können</a:t>
            </a:r>
          </a:p>
          <a:p>
            <a:pPr marL="0" marR="0" indent="0" algn="l" defTabSz="914400" rtl="0" eaLnBrk="1" fontAlgn="auto" latinLnBrk="0" hangingPunct="1">
              <a:lnSpc>
                <a:spcPct val="100000"/>
              </a:lnSpc>
              <a:spcBef>
                <a:spcPts val="0"/>
              </a:spcBef>
              <a:spcAft>
                <a:spcPts val="0"/>
              </a:spcAft>
              <a:buClrTx/>
              <a:buSzTx/>
              <a:buFontTx/>
              <a:buNone/>
              <a:tabLst/>
              <a:defRPr/>
            </a:pPr>
            <a:endParaRPr lang="de-D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baseline="0" dirty="0" smtClean="0"/>
              <a:t>Direkt die Frage beantworten – Warum FP? -&gt; </a:t>
            </a:r>
            <a:r>
              <a:rPr lang="de-DE" baseline="0" dirty="0" err="1" smtClean="0"/>
              <a:t>Immutability</a:t>
            </a:r>
            <a:r>
              <a:rPr lang="de-DE" baseline="0" dirty="0" smtClean="0"/>
              <a:t>, Making invalid </a:t>
            </a:r>
            <a:r>
              <a:rPr lang="de-DE" baseline="0" dirty="0" err="1" smtClean="0"/>
              <a:t>state</a:t>
            </a:r>
            <a:r>
              <a:rPr lang="de-DE" baseline="0" dirty="0" smtClean="0"/>
              <a:t> </a:t>
            </a:r>
            <a:r>
              <a:rPr lang="de-DE" baseline="0" dirty="0" err="1" smtClean="0"/>
              <a:t>un-representable</a:t>
            </a:r>
            <a:r>
              <a:rPr lang="de-DE" baseline="0" dirty="0" smtClean="0"/>
              <a:t> (Muss ich mir für das Beispiel mit DDD aufheben!), high-oder </a:t>
            </a:r>
            <a:r>
              <a:rPr lang="de-DE" baseline="0" dirty="0" err="1" smtClean="0"/>
              <a:t>functions</a:t>
            </a:r>
            <a:r>
              <a:rPr lang="de-DE"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de-D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baseline="0" dirty="0" smtClean="0"/>
              <a:t>Unterschiedliche Personengruppen haben unterschiedliche Sichten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de-DE" baseline="0" dirty="0" smtClean="0"/>
              <a:t>Manager: Schnellere, sicherere Entwicklung, geringere Kosten? (laut Yan Cui), geringe Einstiegshürden (Infrastruktur, VS)</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de-DE" baseline="0" dirty="0" smtClean="0"/>
              <a:t>Programmierer: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de-DE" baseline="0" dirty="0" smtClean="0"/>
              <a:t>1. „Besser“ (Korrektheit, …) </a:t>
            </a:r>
            <a:r>
              <a:rPr lang="de-DE" dirty="0" smtClean="0"/>
              <a:t>IF IT COMPILES, IT IS LIKELY TO RUN! </a:t>
            </a:r>
            <a:r>
              <a:rPr lang="de-DE" baseline="0" dirty="0" smtClean="0"/>
              <a:t>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de-DE" baseline="0" dirty="0" smtClean="0"/>
              <a:t>2. Funktional muss man können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de-DE" baseline="0" dirty="0" smtClean="0"/>
              <a:t>3. F# ist für .NET Entwickler ein guter Einstieg</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de-DE" baseline="0" dirty="0" smtClean="0"/>
              <a:t>Modellierer: dazu kommen wir noch mit dem DDD Beispiel</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de-D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baseline="0" dirty="0" smtClean="0"/>
              <a:t>Visual Studio Unterstützung, F# Powertools</a:t>
            </a:r>
            <a:endParaRPr lang="de-DE" dirty="0" smtClean="0"/>
          </a:p>
        </p:txBody>
      </p:sp>
      <p:sp>
        <p:nvSpPr>
          <p:cNvPr id="4" name="Slide Number Placeholder 3"/>
          <p:cNvSpPr>
            <a:spLocks noGrp="1"/>
          </p:cNvSpPr>
          <p:nvPr>
            <p:ph type="sldNum" sz="quarter" idx="10"/>
          </p:nvPr>
        </p:nvSpPr>
        <p:spPr/>
        <p:txBody>
          <a:bodyPr/>
          <a:lstStyle/>
          <a:p>
            <a:fld id="{4775FDF9-2A53-4261-A0AF-3B6A9698D365}" type="slidenum">
              <a:rPr lang="en-US" smtClean="0"/>
              <a:t>20</a:t>
            </a:fld>
            <a:endParaRPr lang="en-US"/>
          </a:p>
        </p:txBody>
      </p:sp>
    </p:spTree>
    <p:extLst>
      <p:ext uri="{BB962C8B-B14F-4D97-AF65-F5344CB8AC3E}">
        <p14:creationId xmlns:p14="http://schemas.microsoft.com/office/powerpoint/2010/main" val="33589267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Für die die sich an Silverlight oder andere Entwicklungen erinnern</a:t>
            </a:r>
          </a:p>
        </p:txBody>
      </p:sp>
      <p:sp>
        <p:nvSpPr>
          <p:cNvPr id="4" name="Slide Number Placeholder 3"/>
          <p:cNvSpPr>
            <a:spLocks noGrp="1"/>
          </p:cNvSpPr>
          <p:nvPr>
            <p:ph type="sldNum" sz="quarter" idx="10"/>
          </p:nvPr>
        </p:nvSpPr>
        <p:spPr/>
        <p:txBody>
          <a:bodyPr/>
          <a:lstStyle/>
          <a:p>
            <a:fld id="{4775FDF9-2A53-4261-A0AF-3B6A9698D365}" type="slidenum">
              <a:rPr lang="en-US" smtClean="0"/>
              <a:t>21</a:t>
            </a:fld>
            <a:endParaRPr lang="en-US"/>
          </a:p>
        </p:txBody>
      </p:sp>
    </p:spTree>
    <p:extLst>
      <p:ext uri="{BB962C8B-B14F-4D97-AF65-F5344CB8AC3E}">
        <p14:creationId xmlns:p14="http://schemas.microsoft.com/office/powerpoint/2010/main" val="3358926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Kein Hipster, nicht metrosexual!</a:t>
            </a:r>
            <a:endParaRPr lang="en-US" dirty="0"/>
          </a:p>
        </p:txBody>
      </p:sp>
      <p:sp>
        <p:nvSpPr>
          <p:cNvPr id="4" name="Slide Number Placeholder 3"/>
          <p:cNvSpPr>
            <a:spLocks noGrp="1"/>
          </p:cNvSpPr>
          <p:nvPr>
            <p:ph type="sldNum" sz="quarter" idx="10"/>
          </p:nvPr>
        </p:nvSpPr>
        <p:spPr/>
        <p:txBody>
          <a:bodyPr/>
          <a:lstStyle/>
          <a:p>
            <a:fld id="{4775FDF9-2A53-4261-A0AF-3B6A9698D365}" type="slidenum">
              <a:rPr lang="en-US" smtClean="0"/>
              <a:t>3</a:t>
            </a:fld>
            <a:endParaRPr lang="en-US"/>
          </a:p>
        </p:txBody>
      </p:sp>
    </p:spTree>
    <p:extLst>
      <p:ext uri="{BB962C8B-B14F-4D97-AF65-F5344CB8AC3E}">
        <p14:creationId xmlns:p14="http://schemas.microsoft.com/office/powerpoint/2010/main" val="9559902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Es</a:t>
            </a:r>
            <a:r>
              <a:rPr lang="de-DE" baseline="0" dirty="0" smtClean="0"/>
              <a:t> geht nicht nur um die Sprache sondern auch darum wie eine Sprache entsteht.</a:t>
            </a:r>
            <a:endParaRPr lang="de-DE" dirty="0" smtClean="0"/>
          </a:p>
        </p:txBody>
      </p:sp>
      <p:sp>
        <p:nvSpPr>
          <p:cNvPr id="4" name="Slide Number Placeholder 3"/>
          <p:cNvSpPr>
            <a:spLocks noGrp="1"/>
          </p:cNvSpPr>
          <p:nvPr>
            <p:ph type="sldNum" sz="quarter" idx="10"/>
          </p:nvPr>
        </p:nvSpPr>
        <p:spPr/>
        <p:txBody>
          <a:bodyPr/>
          <a:lstStyle/>
          <a:p>
            <a:fld id="{4775FDF9-2A53-4261-A0AF-3B6A9698D365}" type="slidenum">
              <a:rPr lang="en-US" smtClean="0"/>
              <a:t>22</a:t>
            </a:fld>
            <a:endParaRPr lang="en-US"/>
          </a:p>
        </p:txBody>
      </p:sp>
    </p:spTree>
    <p:extLst>
      <p:ext uri="{BB962C8B-B14F-4D97-AF65-F5344CB8AC3E}">
        <p14:creationId xmlns:p14="http://schemas.microsoft.com/office/powerpoint/2010/main" val="33589267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Tuple</a:t>
            </a:r>
            <a:r>
              <a:rPr lang="de-DE" dirty="0" smtClean="0"/>
              <a:t> (Ja!)</a:t>
            </a:r>
          </a:p>
          <a:p>
            <a:r>
              <a:rPr lang="de-DE" dirty="0" err="1" smtClean="0"/>
              <a:t>Record</a:t>
            </a:r>
            <a:r>
              <a:rPr lang="de-DE" dirty="0" smtClean="0"/>
              <a:t> (Ja!)</a:t>
            </a:r>
          </a:p>
          <a:p>
            <a:r>
              <a:rPr lang="de-DE" dirty="0" err="1" smtClean="0"/>
              <a:t>Discriminated</a:t>
            </a:r>
            <a:r>
              <a:rPr lang="de-DE" dirty="0" smtClean="0"/>
              <a:t> </a:t>
            </a:r>
            <a:r>
              <a:rPr lang="de-DE" dirty="0" err="1" smtClean="0"/>
              <a:t>Unions</a:t>
            </a:r>
            <a:r>
              <a:rPr lang="de-DE" dirty="0" smtClean="0"/>
              <a:t> (Ja!)</a:t>
            </a:r>
          </a:p>
          <a:p>
            <a:r>
              <a:rPr lang="de-DE" dirty="0" smtClean="0"/>
              <a:t>Option </a:t>
            </a:r>
            <a:r>
              <a:rPr lang="de-DE" dirty="0" err="1" smtClean="0"/>
              <a:t>types</a:t>
            </a:r>
            <a:r>
              <a:rPr lang="de-DE" dirty="0" smtClean="0"/>
              <a:t> (Ja!)</a:t>
            </a:r>
          </a:p>
          <a:p>
            <a:r>
              <a:rPr lang="de-DE" dirty="0" err="1" smtClean="0"/>
              <a:t>Functions</a:t>
            </a:r>
            <a:endParaRPr lang="de-DE" dirty="0" smtClean="0"/>
          </a:p>
          <a:p>
            <a:r>
              <a:rPr lang="de-DE" dirty="0" smtClean="0"/>
              <a:t>Listenwesen</a:t>
            </a:r>
          </a:p>
          <a:p>
            <a:r>
              <a:rPr lang="de-DE" dirty="0" smtClean="0"/>
              <a:t>Einheiten</a:t>
            </a:r>
          </a:p>
          <a:p>
            <a:r>
              <a:rPr lang="de-DE" dirty="0" smtClean="0"/>
              <a:t>Type Provider</a:t>
            </a:r>
          </a:p>
          <a:p>
            <a:r>
              <a:rPr lang="de-DE" dirty="0" smtClean="0"/>
              <a:t>Berechnungsausdrucke</a:t>
            </a:r>
          </a:p>
          <a:p>
            <a:endParaRPr lang="de-DE" dirty="0"/>
          </a:p>
        </p:txBody>
      </p:sp>
      <p:sp>
        <p:nvSpPr>
          <p:cNvPr id="4" name="Foliennummernplatzhalter 3"/>
          <p:cNvSpPr>
            <a:spLocks noGrp="1"/>
          </p:cNvSpPr>
          <p:nvPr>
            <p:ph type="sldNum" sz="quarter" idx="10"/>
          </p:nvPr>
        </p:nvSpPr>
        <p:spPr/>
        <p:txBody>
          <a:bodyPr/>
          <a:lstStyle/>
          <a:p>
            <a:fld id="{4775FDF9-2A53-4261-A0AF-3B6A9698D365}" type="slidenum">
              <a:rPr lang="en-US" smtClean="0"/>
              <a:t>23</a:t>
            </a:fld>
            <a:endParaRPr lang="en-US"/>
          </a:p>
        </p:txBody>
      </p:sp>
    </p:spTree>
    <p:extLst>
      <p:ext uri="{BB962C8B-B14F-4D97-AF65-F5344CB8AC3E}">
        <p14:creationId xmlns:p14="http://schemas.microsoft.com/office/powerpoint/2010/main" val="23055885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Warum dieses Thema? I</a:t>
            </a:r>
            <a:r>
              <a:rPr lang="de-DE" baseline="0" dirty="0" smtClean="0"/>
              <a:t>n meinen F# Arbeiten habe ich da das meiste gefunden was geholfen hat meinen Code „korrekter“ zu machen.</a:t>
            </a:r>
          </a:p>
          <a:p>
            <a:endParaRPr lang="de-DE" baseline="0" dirty="0" smtClean="0"/>
          </a:p>
          <a:p>
            <a:r>
              <a:rPr lang="de-DE" dirty="0" smtClean="0"/>
              <a:t>Viele mögliche Themen </a:t>
            </a:r>
          </a:p>
          <a:p>
            <a:pPr lvl="1"/>
            <a:r>
              <a:rPr lang="de-DE" dirty="0" smtClean="0"/>
              <a:t>Higher </a:t>
            </a:r>
            <a:r>
              <a:rPr lang="de-DE" dirty="0" err="1" smtClean="0"/>
              <a:t>order</a:t>
            </a:r>
            <a:r>
              <a:rPr lang="de-DE" dirty="0" smtClean="0"/>
              <a:t> </a:t>
            </a:r>
            <a:r>
              <a:rPr lang="de-DE" dirty="0" err="1" smtClean="0"/>
              <a:t>functions</a:t>
            </a:r>
            <a:endParaRPr lang="de-DE" dirty="0" smtClean="0"/>
          </a:p>
          <a:p>
            <a:pPr lvl="1"/>
            <a:r>
              <a:rPr lang="de-DE" dirty="0" smtClean="0"/>
              <a:t>Type Provider	</a:t>
            </a:r>
          </a:p>
          <a:p>
            <a:pPr lvl="1"/>
            <a:r>
              <a:rPr lang="de-DE" dirty="0" smtClean="0"/>
              <a:t>Cloud</a:t>
            </a:r>
          </a:p>
          <a:p>
            <a:pPr lvl="1"/>
            <a:r>
              <a:rPr lang="de-DE" dirty="0" err="1" smtClean="0"/>
              <a:t>Machine</a:t>
            </a:r>
            <a:r>
              <a:rPr lang="de-DE" dirty="0" smtClean="0"/>
              <a:t> Learning</a:t>
            </a:r>
          </a:p>
          <a:p>
            <a:endParaRPr lang="de-DE" dirty="0" smtClean="0"/>
          </a:p>
          <a:p>
            <a:r>
              <a:rPr lang="de-DE" dirty="0" smtClean="0"/>
              <a:t>Heute nur ein Thema, das aber ausführlich:</a:t>
            </a:r>
          </a:p>
          <a:p>
            <a:pPr lvl="1"/>
            <a:r>
              <a:rPr lang="de-DE" dirty="0" smtClean="0"/>
              <a:t>Data </a:t>
            </a:r>
            <a:r>
              <a:rPr lang="de-DE" dirty="0" err="1" smtClean="0"/>
              <a:t>Types</a:t>
            </a:r>
            <a:endParaRPr lang="de-DE" dirty="0" smtClean="0"/>
          </a:p>
          <a:p>
            <a:endParaRPr lang="de-DE" baseline="0" dirty="0" smtClean="0"/>
          </a:p>
          <a:p>
            <a:endParaRPr lang="de-DE" baseline="0" dirty="0" smtClean="0"/>
          </a:p>
          <a:p>
            <a:endParaRPr lang="de-DE" dirty="0"/>
          </a:p>
        </p:txBody>
      </p:sp>
      <p:sp>
        <p:nvSpPr>
          <p:cNvPr id="4" name="Foliennummernplatzhalter 3"/>
          <p:cNvSpPr>
            <a:spLocks noGrp="1"/>
          </p:cNvSpPr>
          <p:nvPr>
            <p:ph type="sldNum" sz="quarter" idx="10"/>
          </p:nvPr>
        </p:nvSpPr>
        <p:spPr/>
        <p:txBody>
          <a:bodyPr/>
          <a:lstStyle/>
          <a:p>
            <a:fld id="{4775FDF9-2A53-4261-A0AF-3B6A9698D365}" type="slidenum">
              <a:rPr lang="en-US" smtClean="0"/>
              <a:t>24</a:t>
            </a:fld>
            <a:endParaRPr lang="en-US"/>
          </a:p>
        </p:txBody>
      </p:sp>
    </p:spTree>
    <p:extLst>
      <p:ext uri="{BB962C8B-B14F-4D97-AF65-F5344CB8AC3E}">
        <p14:creationId xmlns:p14="http://schemas.microsoft.com/office/powerpoint/2010/main" val="30229858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smtClean="0"/>
              <a:t>Types</a:t>
            </a:r>
            <a:r>
              <a:rPr lang="de-DE" dirty="0" smtClean="0"/>
              <a:t> werden immer aus kleineren Einheiten zusammen erstellt, die kleinsten sind die Primitives der</a:t>
            </a:r>
            <a:r>
              <a:rPr lang="de-DE" baseline="0" dirty="0" smtClean="0"/>
              <a:t> Sprache.</a:t>
            </a:r>
            <a:endParaRPr lang="de-DE" dirty="0" smtClean="0"/>
          </a:p>
          <a:p>
            <a:r>
              <a:rPr lang="de-DE" dirty="0" smtClean="0"/>
              <a:t>Dies bedingt dass ich sowohl aus einfachen Einheiten einen komplexeren Typ</a:t>
            </a:r>
            <a:r>
              <a:rPr lang="de-DE" baseline="0" dirty="0" smtClean="0"/>
              <a:t> erstellen kann, </a:t>
            </a:r>
          </a:p>
          <a:p>
            <a:r>
              <a:rPr lang="de-DE" baseline="0" dirty="0" smtClean="0"/>
              <a:t>oder aus einem komplexeren die konstituierende einfachere Typen „heraus“ holen kann, oder „Zerlegen“</a:t>
            </a:r>
          </a:p>
          <a:p>
            <a:endParaRPr lang="de-DE" baseline="0" dirty="0" smtClean="0"/>
          </a:p>
          <a:p>
            <a:r>
              <a:rPr lang="de-DE" baseline="0" dirty="0" smtClean="0"/>
              <a:t>WICHTIG</a:t>
            </a:r>
          </a:p>
          <a:p>
            <a:r>
              <a:rPr lang="de-DE" baseline="0" dirty="0" smtClean="0"/>
              <a:t>Unterschied zu OO:</a:t>
            </a:r>
          </a:p>
          <a:p>
            <a:r>
              <a:rPr lang="de-DE" baseline="0" dirty="0" smtClean="0"/>
              <a:t>In OO kann ich eine Klasse erst „Leer“ erstellen, dann nach und nach Properties zuweisen/ändern.</a:t>
            </a:r>
          </a:p>
          <a:p>
            <a:r>
              <a:rPr lang="de-DE" baseline="0" dirty="0" smtClean="0"/>
              <a:t>In FP nicht.  </a:t>
            </a:r>
            <a:r>
              <a:rPr lang="de-DE" baseline="0" dirty="0" err="1" smtClean="0"/>
              <a:t>Immutability</a:t>
            </a:r>
            <a:r>
              <a:rPr lang="de-DE" baseline="0" dirty="0" smtClean="0"/>
              <a:t> heißt einmal erstellt, unveränderbar. Alle Daten müssen bei der Erstellung verfügbar sein</a:t>
            </a:r>
          </a:p>
          <a:p>
            <a:endParaRPr lang="de-DE" baseline="0" dirty="0" smtClean="0"/>
          </a:p>
        </p:txBody>
      </p:sp>
      <p:sp>
        <p:nvSpPr>
          <p:cNvPr id="4" name="Slide Number Placeholder 3"/>
          <p:cNvSpPr>
            <a:spLocks noGrp="1"/>
          </p:cNvSpPr>
          <p:nvPr>
            <p:ph type="sldNum" sz="quarter" idx="10"/>
          </p:nvPr>
        </p:nvSpPr>
        <p:spPr/>
        <p:txBody>
          <a:bodyPr/>
          <a:lstStyle/>
          <a:p>
            <a:fld id="{4775FDF9-2A53-4261-A0AF-3B6A9698D365}" type="slidenum">
              <a:rPr lang="en-US" smtClean="0"/>
              <a:t>25</a:t>
            </a:fld>
            <a:endParaRPr lang="en-US"/>
          </a:p>
        </p:txBody>
      </p:sp>
    </p:spTree>
    <p:extLst>
      <p:ext uri="{BB962C8B-B14F-4D97-AF65-F5344CB8AC3E}">
        <p14:creationId xmlns:p14="http://schemas.microsoft.com/office/powerpoint/2010/main" val="10562298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Flow</a:t>
            </a:r>
            <a:r>
              <a:rPr lang="de-DE" baseline="0" dirty="0" smtClean="0"/>
              <a:t> </a:t>
            </a:r>
            <a:r>
              <a:rPr lang="de-DE" baseline="0" dirty="0" err="1" smtClean="0"/>
              <a:t>control</a:t>
            </a:r>
            <a:r>
              <a:rPr lang="de-DE" baseline="0" dirty="0" smtClean="0"/>
              <a:t> (IF, </a:t>
            </a:r>
            <a:r>
              <a:rPr lang="de-DE" baseline="0" dirty="0" err="1" smtClean="0"/>
              <a:t>loops</a:t>
            </a:r>
            <a:r>
              <a:rPr lang="de-DE" baseline="0" dirty="0" smtClean="0"/>
              <a:t>)</a:t>
            </a:r>
            <a:endParaRPr lang="de-DE" dirty="0" smtClean="0"/>
          </a:p>
          <a:p>
            <a:endParaRPr lang="de-DE" dirty="0" smtClean="0"/>
          </a:p>
          <a:p>
            <a:r>
              <a:rPr lang="de-DE" dirty="0" smtClean="0"/>
              <a:t>Ist</a:t>
            </a:r>
            <a:r>
              <a:rPr lang="de-DE" baseline="0" dirty="0" smtClean="0"/>
              <a:t> ein mal implementiert in .net bis her: </a:t>
            </a:r>
            <a:r>
              <a:rPr lang="de-DE" baseline="0" dirty="0" err="1" smtClean="0"/>
              <a:t>Exception</a:t>
            </a:r>
            <a:r>
              <a:rPr lang="de-DE" baseline="0" dirty="0" smtClean="0"/>
              <a:t> Handling</a:t>
            </a:r>
          </a:p>
          <a:p>
            <a:r>
              <a:rPr lang="de-DE" baseline="0" dirty="0" smtClean="0"/>
              <a:t>Die angegebenen Fälle werden in der </a:t>
            </a:r>
            <a:r>
              <a:rPr lang="de-DE" baseline="0" dirty="0" err="1" smtClean="0"/>
              <a:t>Reihnfolge</a:t>
            </a:r>
            <a:r>
              <a:rPr lang="de-DE" baseline="0" dirty="0" smtClean="0"/>
              <a:t> abgearbeitet.  Der erste Erfolgsfall wird behandelt</a:t>
            </a:r>
          </a:p>
          <a:p>
            <a:endParaRPr lang="de-DE" baseline="0" dirty="0" smtClean="0"/>
          </a:p>
          <a:p>
            <a:r>
              <a:rPr lang="de-DE" baseline="0" dirty="0" smtClean="0"/>
              <a:t>Kein Scherz, haben Leute schon mal benutzt um Pattern </a:t>
            </a:r>
            <a:r>
              <a:rPr lang="de-DE" baseline="0" dirty="0" err="1" smtClean="0"/>
              <a:t>Matching</a:t>
            </a:r>
            <a:r>
              <a:rPr lang="de-DE" baseline="0" dirty="0" smtClean="0"/>
              <a:t> in C# zu implementieren</a:t>
            </a:r>
            <a:r>
              <a:rPr lang="de-DE" baseline="0" dirty="0" smtClean="0"/>
              <a:t>.</a:t>
            </a:r>
          </a:p>
          <a:p>
            <a:endParaRPr lang="de-DE" baseline="0" dirty="0" smtClean="0"/>
          </a:p>
          <a:p>
            <a:r>
              <a:rPr lang="de-DE" baseline="0" dirty="0" smtClean="0"/>
              <a:t>Catch </a:t>
            </a:r>
            <a:r>
              <a:rPr lang="de-DE" baseline="0" dirty="0" err="1" smtClean="0"/>
              <a:t>when</a:t>
            </a:r>
            <a:r>
              <a:rPr lang="de-DE" baseline="0" dirty="0" smtClean="0"/>
              <a:t> in C# 6.0 ist auch in Pattern </a:t>
            </a:r>
            <a:r>
              <a:rPr lang="de-DE" baseline="0" dirty="0" err="1" smtClean="0"/>
              <a:t>Matching</a:t>
            </a:r>
            <a:endParaRPr lang="de-DE" dirty="0" smtClean="0"/>
          </a:p>
        </p:txBody>
      </p:sp>
      <p:sp>
        <p:nvSpPr>
          <p:cNvPr id="4" name="Slide Number Placeholder 3"/>
          <p:cNvSpPr>
            <a:spLocks noGrp="1"/>
          </p:cNvSpPr>
          <p:nvPr>
            <p:ph type="sldNum" sz="quarter" idx="10"/>
          </p:nvPr>
        </p:nvSpPr>
        <p:spPr/>
        <p:txBody>
          <a:bodyPr/>
          <a:lstStyle/>
          <a:p>
            <a:fld id="{4775FDF9-2A53-4261-A0AF-3B6A9698D365}" type="slidenum">
              <a:rPr lang="en-US" smtClean="0"/>
              <a:t>26</a:t>
            </a:fld>
            <a:endParaRPr lang="en-US"/>
          </a:p>
        </p:txBody>
      </p:sp>
    </p:spTree>
    <p:extLst>
      <p:ext uri="{BB962C8B-B14F-4D97-AF65-F5344CB8AC3E}">
        <p14:creationId xmlns:p14="http://schemas.microsoft.com/office/powerpoint/2010/main" val="10562298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IF </a:t>
            </a:r>
            <a:r>
              <a:rPr lang="de-DE" dirty="0" err="1" smtClean="0"/>
              <a:t>and</a:t>
            </a:r>
            <a:r>
              <a:rPr lang="de-DE" dirty="0" smtClean="0"/>
              <a:t> SWITCH on STERIODS</a:t>
            </a:r>
          </a:p>
          <a:p>
            <a:endParaRPr lang="de-DE" dirty="0" smtClean="0"/>
          </a:p>
          <a:p>
            <a:r>
              <a:rPr lang="de-DE" dirty="0" smtClean="0"/>
              <a:t>Der F# Compiler ist in der Lage fehlende oder fehlerhafte Fälle</a:t>
            </a:r>
            <a:r>
              <a:rPr lang="de-DE" baseline="0" dirty="0" smtClean="0"/>
              <a:t> zu entdecken.  Dies ist bedingt durch die </a:t>
            </a:r>
            <a:r>
              <a:rPr lang="de-DE" baseline="0" dirty="0" err="1" smtClean="0"/>
              <a:t>Hindley-Milner</a:t>
            </a:r>
            <a:r>
              <a:rPr lang="de-DE" baseline="0" dirty="0" smtClean="0"/>
              <a:t> Type </a:t>
            </a:r>
            <a:r>
              <a:rPr lang="de-DE" baseline="0" dirty="0" err="1" smtClean="0"/>
              <a:t>Inference</a:t>
            </a:r>
            <a:r>
              <a:rPr lang="de-DE" baseline="0" dirty="0" smtClean="0"/>
              <a:t>, C# wird dies nicht können ohne dass „</a:t>
            </a:r>
            <a:r>
              <a:rPr lang="de-DE" baseline="0" dirty="0" err="1" smtClean="0"/>
              <a:t>breaking</a:t>
            </a:r>
            <a:r>
              <a:rPr lang="de-DE" baseline="0" dirty="0" smtClean="0"/>
              <a:t> </a:t>
            </a:r>
            <a:r>
              <a:rPr lang="de-DE" baseline="0" dirty="0" err="1" smtClean="0"/>
              <a:t>changes</a:t>
            </a:r>
            <a:r>
              <a:rPr lang="de-DE" baseline="0" dirty="0" smtClean="0"/>
              <a:t>“ eingeführt werden.</a:t>
            </a:r>
            <a:endParaRPr lang="en-US" dirty="0"/>
          </a:p>
        </p:txBody>
      </p:sp>
      <p:sp>
        <p:nvSpPr>
          <p:cNvPr id="4" name="Slide Number Placeholder 3"/>
          <p:cNvSpPr>
            <a:spLocks noGrp="1"/>
          </p:cNvSpPr>
          <p:nvPr>
            <p:ph type="sldNum" sz="quarter" idx="10"/>
          </p:nvPr>
        </p:nvSpPr>
        <p:spPr/>
        <p:txBody>
          <a:bodyPr/>
          <a:lstStyle/>
          <a:p>
            <a:fld id="{4775FDF9-2A53-4261-A0AF-3B6A9698D365}" type="slidenum">
              <a:rPr lang="en-US" smtClean="0"/>
              <a:t>27</a:t>
            </a:fld>
            <a:endParaRPr lang="en-US"/>
          </a:p>
        </p:txBody>
      </p:sp>
    </p:spTree>
    <p:extLst>
      <p:ext uri="{BB962C8B-B14F-4D97-AF65-F5344CB8AC3E}">
        <p14:creationId xmlns:p14="http://schemas.microsoft.com/office/powerpoint/2010/main" val="10562298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Zwei im</a:t>
            </a:r>
            <a:r>
              <a:rPr lang="de-DE" baseline="0" dirty="0" smtClean="0"/>
              <a:t> Sinne des Domains gleichwertige Instanzen „Kunde 123“ sind nicht identisch.</a:t>
            </a:r>
          </a:p>
          <a:p>
            <a:endParaRPr lang="de-DE" baseline="0" dirty="0" smtClean="0"/>
          </a:p>
          <a:p>
            <a:endParaRPr lang="de-DE" baseline="0" dirty="0" smtClean="0"/>
          </a:p>
          <a:p>
            <a:endParaRPr lang="de-DE" baseline="0" dirty="0" smtClean="0"/>
          </a:p>
          <a:p>
            <a:r>
              <a:rPr lang="de-DE" baseline="0" dirty="0" smtClean="0"/>
              <a:t>ODER ich implementiere die </a:t>
            </a:r>
            <a:r>
              <a:rPr lang="de-DE" baseline="0" dirty="0" err="1" smtClean="0"/>
              <a:t>Overloads</a:t>
            </a:r>
            <a:r>
              <a:rPr lang="de-DE" baseline="0" dirty="0" smtClean="0"/>
              <a:t> von </a:t>
            </a:r>
            <a:r>
              <a:rPr lang="de-DE" baseline="0" dirty="0" err="1" smtClean="0"/>
              <a:t>Equals</a:t>
            </a:r>
            <a:r>
              <a:rPr lang="de-DE" baseline="0" dirty="0" smtClean="0"/>
              <a:t> selber, und dann vergesse nicht diese anzupassen wenn sich die Klasse ändert</a:t>
            </a:r>
          </a:p>
          <a:p>
            <a:r>
              <a:rPr lang="de-DE" baseline="0" dirty="0" smtClean="0"/>
              <a:t>UND</a:t>
            </a:r>
          </a:p>
          <a:p>
            <a:r>
              <a:rPr lang="de-DE" baseline="0" dirty="0" smtClean="0"/>
              <a:t>Wie ist es in der einen oder in der anderen implementiert/nicht implementiert</a:t>
            </a:r>
          </a:p>
          <a:p>
            <a:endParaRPr lang="de-DE" baseline="0" dirty="0" smtClean="0"/>
          </a:p>
          <a:p>
            <a:pPr marL="0" indent="0">
              <a:buNone/>
            </a:pPr>
            <a:r>
              <a:rPr lang="de-DE" dirty="0" smtClean="0"/>
              <a:t>In C# (und OO) wenn ich zwei Werte vergleiche geschieht folgendes:</a:t>
            </a:r>
          </a:p>
          <a:p>
            <a:r>
              <a:rPr lang="de-DE" dirty="0" err="1" smtClean="0"/>
              <a:t>Werttyp</a:t>
            </a:r>
            <a:r>
              <a:rPr lang="de-DE" dirty="0" smtClean="0"/>
              <a:t> (</a:t>
            </a:r>
            <a:r>
              <a:rPr lang="de-DE" dirty="0" err="1" smtClean="0"/>
              <a:t>int</a:t>
            </a:r>
            <a:r>
              <a:rPr lang="de-DE" dirty="0" smtClean="0"/>
              <a:t>): Werte abgleichen 0 == 0</a:t>
            </a:r>
          </a:p>
          <a:p>
            <a:r>
              <a:rPr lang="de-DE" dirty="0" err="1" smtClean="0"/>
              <a:t>Struct</a:t>
            </a:r>
            <a:r>
              <a:rPr lang="de-DE" dirty="0" smtClean="0"/>
              <a:t>: Keine Unterstützung für ==, muss einen Operator </a:t>
            </a:r>
            <a:r>
              <a:rPr lang="de-DE" dirty="0" err="1" smtClean="0"/>
              <a:t>overload</a:t>
            </a:r>
            <a:r>
              <a:rPr lang="de-DE" dirty="0" smtClean="0"/>
              <a:t> machen</a:t>
            </a:r>
          </a:p>
          <a:p>
            <a:r>
              <a:rPr lang="de-DE" dirty="0" smtClean="0"/>
              <a:t>Instanzen: Referenzen werden abgeglichen</a:t>
            </a:r>
            <a:endParaRPr lang="en-US" dirty="0" smtClean="0"/>
          </a:p>
          <a:p>
            <a:endParaRPr lang="en-US" dirty="0"/>
          </a:p>
        </p:txBody>
      </p:sp>
      <p:sp>
        <p:nvSpPr>
          <p:cNvPr id="4" name="Slide Number Placeholder 3"/>
          <p:cNvSpPr>
            <a:spLocks noGrp="1"/>
          </p:cNvSpPr>
          <p:nvPr>
            <p:ph type="sldNum" sz="quarter" idx="10"/>
          </p:nvPr>
        </p:nvSpPr>
        <p:spPr/>
        <p:txBody>
          <a:bodyPr/>
          <a:lstStyle/>
          <a:p>
            <a:fld id="{4775FDF9-2A53-4261-A0AF-3B6A9698D365}" type="slidenum">
              <a:rPr lang="en-US" smtClean="0"/>
              <a:t>28</a:t>
            </a:fld>
            <a:endParaRPr lang="en-US"/>
          </a:p>
        </p:txBody>
      </p:sp>
    </p:spTree>
    <p:extLst>
      <p:ext uri="{BB962C8B-B14F-4D97-AF65-F5344CB8AC3E}">
        <p14:creationId xmlns:p14="http://schemas.microsoft.com/office/powerpoint/2010/main" val="8368328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Es ist möglich das generierte</a:t>
            </a:r>
            <a:r>
              <a:rPr lang="de-DE" baseline="0" dirty="0" smtClean="0"/>
              <a:t> Code in einem Decompiler zu sehen, nur die PDB Datei entfernen damit das IL Code als C# dekompiliert wird, manche </a:t>
            </a:r>
            <a:r>
              <a:rPr lang="de-DE" baseline="0" dirty="0" err="1" smtClean="0"/>
              <a:t>decompiler</a:t>
            </a:r>
            <a:r>
              <a:rPr lang="de-DE" baseline="0" dirty="0" smtClean="0"/>
              <a:t> sind schlau und nehmen die Info aus der PDB heraus.  Dann sieht man was der Compiler alles erzeugt.</a:t>
            </a:r>
            <a:endParaRPr lang="en-US" dirty="0"/>
          </a:p>
        </p:txBody>
      </p:sp>
      <p:sp>
        <p:nvSpPr>
          <p:cNvPr id="4" name="Slide Number Placeholder 3"/>
          <p:cNvSpPr>
            <a:spLocks noGrp="1"/>
          </p:cNvSpPr>
          <p:nvPr>
            <p:ph type="sldNum" sz="quarter" idx="10"/>
          </p:nvPr>
        </p:nvSpPr>
        <p:spPr/>
        <p:txBody>
          <a:bodyPr/>
          <a:lstStyle/>
          <a:p>
            <a:fld id="{4775FDF9-2A53-4261-A0AF-3B6A9698D365}" type="slidenum">
              <a:rPr lang="en-US" smtClean="0"/>
              <a:t>29</a:t>
            </a:fld>
            <a:endParaRPr lang="en-US"/>
          </a:p>
        </p:txBody>
      </p:sp>
    </p:spTree>
    <p:extLst>
      <p:ext uri="{BB962C8B-B14F-4D97-AF65-F5344CB8AC3E}">
        <p14:creationId xmlns:p14="http://schemas.microsoft.com/office/powerpoint/2010/main" val="3165246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FP kommt aus der Zeit des ENIAC First Electronic General-</a:t>
            </a:r>
            <a:r>
              <a:rPr lang="de-DE" dirty="0" err="1" smtClean="0"/>
              <a:t>Purpose</a:t>
            </a:r>
            <a:r>
              <a:rPr lang="de-DE" dirty="0" smtClean="0"/>
              <a:t> Computer.  </a:t>
            </a:r>
          </a:p>
          <a:p>
            <a:r>
              <a:rPr lang="de-DE" dirty="0" err="1" smtClean="0"/>
              <a:t>Men</a:t>
            </a:r>
            <a:r>
              <a:rPr lang="de-DE" dirty="0" smtClean="0"/>
              <a:t> </a:t>
            </a:r>
            <a:r>
              <a:rPr lang="de-DE" dirty="0" err="1" smtClean="0"/>
              <a:t>did</a:t>
            </a:r>
            <a:r>
              <a:rPr lang="de-DE" dirty="0" smtClean="0"/>
              <a:t> </a:t>
            </a:r>
            <a:r>
              <a:rPr lang="de-DE" dirty="0" err="1" smtClean="0"/>
              <a:t>the</a:t>
            </a:r>
            <a:r>
              <a:rPr lang="de-DE" dirty="0" smtClean="0"/>
              <a:t> </a:t>
            </a:r>
            <a:r>
              <a:rPr lang="de-DE" dirty="0" err="1" smtClean="0"/>
              <a:t>hardware</a:t>
            </a:r>
            <a:r>
              <a:rPr lang="de-DE" dirty="0" smtClean="0"/>
              <a:t>, </a:t>
            </a:r>
            <a:r>
              <a:rPr lang="de-DE" dirty="0" err="1" smtClean="0"/>
              <a:t>women</a:t>
            </a:r>
            <a:r>
              <a:rPr lang="de-DE" dirty="0" smtClean="0"/>
              <a:t> </a:t>
            </a:r>
            <a:r>
              <a:rPr lang="de-DE" dirty="0" err="1" smtClean="0"/>
              <a:t>the</a:t>
            </a:r>
            <a:r>
              <a:rPr lang="de-DE" dirty="0" smtClean="0"/>
              <a:t> </a:t>
            </a:r>
            <a:r>
              <a:rPr lang="de-DE" dirty="0" err="1" smtClean="0"/>
              <a:t>wiring</a:t>
            </a:r>
            <a:r>
              <a:rPr lang="de-DE" dirty="0" smtClean="0"/>
              <a:t> </a:t>
            </a:r>
            <a:r>
              <a:rPr lang="de-DE" dirty="0" err="1" smtClean="0"/>
              <a:t>and</a:t>
            </a:r>
            <a:r>
              <a:rPr lang="de-DE" dirty="0" smtClean="0"/>
              <a:t> </a:t>
            </a:r>
            <a:r>
              <a:rPr lang="de-DE" dirty="0" err="1" smtClean="0"/>
              <a:t>computation</a:t>
            </a:r>
            <a:r>
              <a:rPr lang="de-DE" dirty="0" smtClean="0"/>
              <a:t>!</a:t>
            </a:r>
          </a:p>
          <a:p>
            <a:r>
              <a:rPr lang="de-DE" dirty="0" smtClean="0"/>
              <a:t>Bild zeigt die Entwicklung der Hardware hinsichtlich</a:t>
            </a:r>
            <a:r>
              <a:rPr lang="de-DE" baseline="0" dirty="0" smtClean="0"/>
              <a:t> der Größe!</a:t>
            </a:r>
            <a:endParaRPr lang="en-US" dirty="0"/>
          </a:p>
        </p:txBody>
      </p:sp>
      <p:sp>
        <p:nvSpPr>
          <p:cNvPr id="4" name="Slide Number Placeholder 3"/>
          <p:cNvSpPr>
            <a:spLocks noGrp="1"/>
          </p:cNvSpPr>
          <p:nvPr>
            <p:ph type="sldNum" sz="quarter" idx="10"/>
          </p:nvPr>
        </p:nvSpPr>
        <p:spPr/>
        <p:txBody>
          <a:bodyPr/>
          <a:lstStyle/>
          <a:p>
            <a:fld id="{4775FDF9-2A53-4261-A0AF-3B6A9698D365}" type="slidenum">
              <a:rPr lang="en-US" smtClean="0"/>
              <a:t>4</a:t>
            </a:fld>
            <a:endParaRPr lang="en-US"/>
          </a:p>
        </p:txBody>
      </p:sp>
    </p:spTree>
    <p:extLst>
      <p:ext uri="{BB962C8B-B14F-4D97-AF65-F5344CB8AC3E}">
        <p14:creationId xmlns:p14="http://schemas.microsoft.com/office/powerpoint/2010/main" val="3915220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Alan Turing, Erfinder der Turing Maschine, Grundlagen Forschung zum Thema Berechenbarkeit</a:t>
            </a:r>
          </a:p>
          <a:p>
            <a:r>
              <a:rPr lang="de-DE" dirty="0" smtClean="0"/>
              <a:t>Alonzo Church, hat an Lambda Kalkül</a:t>
            </a:r>
            <a:r>
              <a:rPr lang="de-DE" baseline="0" dirty="0" smtClean="0"/>
              <a:t> gearbeitet, die Basis für eine Turing Maschine. "formale Sprache zur Untersuchung von Funktionen". Mathematische Analyse von Funktionen und deren gebundenen Parameter.</a:t>
            </a:r>
          </a:p>
          <a:p>
            <a:r>
              <a:rPr lang="de-DE" baseline="0" dirty="0" smtClean="0"/>
              <a:t>Konrad Zuse hat Ideen aus dem Lambda-Kalkül 1942 bis 1946 in seinen Plankalkül (eine der ersten höheren Programmiersprachen) einfließen lassen.</a:t>
            </a:r>
          </a:p>
          <a:p>
            <a:r>
              <a:rPr lang="de-DE" baseline="0" dirty="0" smtClean="0"/>
              <a:t>John McCarthy, hat die Spezifikation und das erste Compiler für LISP geschrieben, die zweit älteste und noch gebräuchliche Programmiersprache (FORTRAN ist die erste!)</a:t>
            </a:r>
          </a:p>
          <a:p>
            <a:endParaRPr lang="de-DE" baseline="0" dirty="0" smtClean="0"/>
          </a:p>
          <a:p>
            <a:endParaRPr lang="de-DE" baseline="0" dirty="0" smtClean="0"/>
          </a:p>
          <a:p>
            <a:r>
              <a:rPr lang="de-DE" baseline="0" dirty="0" smtClean="0"/>
              <a:t>Bilder aus </a:t>
            </a:r>
            <a:r>
              <a:rPr lang="de-DE" baseline="0" dirty="0" err="1" smtClean="0"/>
              <a:t>WikiMedia</a:t>
            </a:r>
            <a:endParaRPr lang="de-DE" baseline="0" dirty="0" smtClean="0"/>
          </a:p>
          <a:p>
            <a:endParaRPr lang="en-US" dirty="0"/>
          </a:p>
        </p:txBody>
      </p:sp>
      <p:sp>
        <p:nvSpPr>
          <p:cNvPr id="4" name="Slide Number Placeholder 3"/>
          <p:cNvSpPr>
            <a:spLocks noGrp="1"/>
          </p:cNvSpPr>
          <p:nvPr>
            <p:ph type="sldNum" sz="quarter" idx="10"/>
          </p:nvPr>
        </p:nvSpPr>
        <p:spPr/>
        <p:txBody>
          <a:bodyPr/>
          <a:lstStyle/>
          <a:p>
            <a:fld id="{4775FDF9-2A53-4261-A0AF-3B6A9698D365}" type="slidenum">
              <a:rPr lang="en-US" smtClean="0"/>
              <a:t>5</a:t>
            </a:fld>
            <a:endParaRPr lang="en-US"/>
          </a:p>
        </p:txBody>
      </p:sp>
    </p:spTree>
    <p:extLst>
      <p:ext uri="{BB962C8B-B14F-4D97-AF65-F5344CB8AC3E}">
        <p14:creationId xmlns:p14="http://schemas.microsoft.com/office/powerpoint/2010/main" val="3312605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Seit Mitte</a:t>
            </a:r>
            <a:r>
              <a:rPr lang="de-DE" baseline="0" dirty="0" smtClean="0"/>
              <a:t> der 2000er Jahre haben die führenden Laufzeitumgebungen neue Konstrukte eingeführt die funktionale Sprachen begünstigen</a:t>
            </a:r>
          </a:p>
          <a:p>
            <a:pPr marL="171450" indent="-171450">
              <a:buFontTx/>
              <a:buChar char="-"/>
            </a:pPr>
            <a:r>
              <a:rPr lang="de-DE" baseline="0" dirty="0" smtClean="0"/>
              <a:t>Lambdas -&gt; anonyme Funktionen</a:t>
            </a:r>
          </a:p>
          <a:p>
            <a:pPr marL="171450" indent="-171450">
              <a:buFontTx/>
              <a:buChar char="-"/>
            </a:pPr>
            <a:r>
              <a:rPr lang="de-DE" baseline="0" dirty="0" smtClean="0"/>
              <a:t>Endrekursion (</a:t>
            </a:r>
            <a:r>
              <a:rPr lang="de-DE" baseline="0" dirty="0" err="1" smtClean="0"/>
              <a:t>Tail</a:t>
            </a:r>
            <a:r>
              <a:rPr lang="de-DE" baseline="0" dirty="0" smtClean="0"/>
              <a:t> </a:t>
            </a:r>
            <a:r>
              <a:rPr lang="de-DE" baseline="0" dirty="0" err="1" smtClean="0"/>
              <a:t>Recursion</a:t>
            </a:r>
            <a:r>
              <a:rPr lang="de-DE" baseline="0" dirty="0" smtClean="0"/>
              <a:t>)</a:t>
            </a:r>
          </a:p>
          <a:p>
            <a:pPr marL="0" indent="0">
              <a:buFontTx/>
              <a:buNone/>
            </a:pPr>
            <a:endParaRPr lang="de-DE" baseline="0" dirty="0" smtClean="0"/>
          </a:p>
          <a:p>
            <a:pPr marL="0" indent="0">
              <a:buFontTx/>
              <a:buNone/>
            </a:pPr>
            <a:r>
              <a:rPr lang="de-DE" baseline="0" dirty="0" smtClean="0"/>
              <a:t>Hinzu kommen andere Sprachen die eigne </a:t>
            </a:r>
            <a:r>
              <a:rPr lang="de-DE" baseline="0" dirty="0" err="1" smtClean="0"/>
              <a:t>Runtimes</a:t>
            </a:r>
            <a:r>
              <a:rPr lang="de-DE" baseline="0" dirty="0" smtClean="0"/>
              <a:t> mitbringen </a:t>
            </a:r>
            <a:r>
              <a:rPr lang="de-DE" baseline="0" dirty="0" err="1" smtClean="0"/>
              <a:t>OCaml</a:t>
            </a:r>
            <a:r>
              <a:rPr lang="de-DE" baseline="0" dirty="0" smtClean="0"/>
              <a:t> / Ihr Code wird in C umgesetzt wird </a:t>
            </a:r>
            <a:r>
              <a:rPr lang="de-DE" baseline="0" dirty="0" err="1" smtClean="0"/>
              <a:t>Haskell</a:t>
            </a:r>
            <a:endParaRPr lang="de-DE" baseline="0" dirty="0" smtClean="0"/>
          </a:p>
          <a:p>
            <a:pPr marL="0" indent="0">
              <a:buFontTx/>
              <a:buNone/>
            </a:pPr>
            <a:endParaRPr lang="de-DE" baseline="0" dirty="0" smtClean="0"/>
          </a:p>
          <a:p>
            <a:r>
              <a:rPr lang="de-DE" dirty="0" err="1" smtClean="0"/>
              <a:t>Functional</a:t>
            </a:r>
            <a:r>
              <a:rPr lang="de-DE" dirty="0" smtClean="0"/>
              <a:t> </a:t>
            </a:r>
            <a:r>
              <a:rPr lang="de-DE" dirty="0" err="1" smtClean="0"/>
              <a:t>Creep</a:t>
            </a:r>
            <a:endParaRPr lang="de-DE" dirty="0" smtClean="0"/>
          </a:p>
          <a:p>
            <a:endParaRPr lang="de-DE" dirty="0" smtClean="0"/>
          </a:p>
          <a:p>
            <a:r>
              <a:rPr lang="de-DE" dirty="0" smtClean="0"/>
              <a:t>Kein Hype, kein neuer Trend, sondern endlich auch im Enterprise-Umfeld angekommen (Scala/</a:t>
            </a:r>
            <a:r>
              <a:rPr lang="de-DE" dirty="0" err="1" smtClean="0"/>
              <a:t>Clojure</a:t>
            </a:r>
            <a:r>
              <a:rPr lang="de-DE" baseline="0" dirty="0" smtClean="0"/>
              <a:t> auf JVM, F# auf .NET, funktionale Ansätze in JavaScript)</a:t>
            </a:r>
          </a:p>
          <a:p>
            <a:r>
              <a:rPr lang="de-DE" baseline="0" dirty="0" smtClean="0"/>
              <a:t>Prognose: In den 2020ern wird genau so erwartet, dass man funktional programmieren kann, wie heute mit OOP (Zitat R.B.!)</a:t>
            </a:r>
          </a:p>
          <a:p>
            <a:endParaRPr lang="de-D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OO Unzulänglichkeiten: Noch mehr Frameworks, vielversprechende</a:t>
            </a:r>
            <a:r>
              <a:rPr lang="de-DE" baseline="0" dirty="0" smtClean="0"/>
              <a:t> Ansätze erweisen sich als äußerst schwierig wie Test-</a:t>
            </a:r>
            <a:r>
              <a:rPr lang="de-DE" baseline="0" dirty="0" err="1" smtClean="0"/>
              <a:t>Driven</a:t>
            </a:r>
            <a:r>
              <a:rPr lang="de-DE" baseline="0" dirty="0" smtClean="0"/>
              <a:t>-Development, Domain </a:t>
            </a:r>
            <a:r>
              <a:rPr lang="de-DE" baseline="0" dirty="0" err="1" smtClean="0"/>
              <a:t>Driven</a:t>
            </a:r>
            <a:r>
              <a:rPr lang="de-DE" baseline="0" dirty="0" smtClean="0"/>
              <a:t> Development</a:t>
            </a:r>
          </a:p>
        </p:txBody>
      </p:sp>
      <p:sp>
        <p:nvSpPr>
          <p:cNvPr id="4" name="Slide Number Placeholder 3"/>
          <p:cNvSpPr>
            <a:spLocks noGrp="1"/>
          </p:cNvSpPr>
          <p:nvPr>
            <p:ph type="sldNum" sz="quarter" idx="10"/>
          </p:nvPr>
        </p:nvSpPr>
        <p:spPr/>
        <p:txBody>
          <a:bodyPr/>
          <a:lstStyle/>
          <a:p>
            <a:fld id="{4775FDF9-2A53-4261-A0AF-3B6A9698D365}" type="slidenum">
              <a:rPr lang="en-US" smtClean="0"/>
              <a:t>6</a:t>
            </a:fld>
            <a:endParaRPr lang="en-US"/>
          </a:p>
        </p:txBody>
      </p:sp>
    </p:spTree>
    <p:extLst>
      <p:ext uri="{BB962C8B-B14F-4D97-AF65-F5344CB8AC3E}">
        <p14:creationId xmlns:p14="http://schemas.microsoft.com/office/powerpoint/2010/main" val="948069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Serveranwendung in Erlang geschrieben</a:t>
            </a:r>
          </a:p>
          <a:p>
            <a:r>
              <a:rPr lang="de-DE" dirty="0" smtClean="0"/>
              <a:t>Massive </a:t>
            </a:r>
            <a:r>
              <a:rPr lang="de-DE" dirty="0" err="1" smtClean="0"/>
              <a:t>Scaling</a:t>
            </a:r>
            <a:endParaRPr lang="de-DE" dirty="0" smtClean="0"/>
          </a:p>
          <a:p>
            <a:r>
              <a:rPr lang="de-DE" dirty="0" smtClean="0"/>
              <a:t>Weniger als 30 Entwickler halten die Infrastruktur am Laufen</a:t>
            </a:r>
          </a:p>
          <a:p>
            <a:r>
              <a:rPr lang="de-DE" dirty="0" smtClean="0"/>
              <a:t>Verglichen</a:t>
            </a:r>
            <a:r>
              <a:rPr lang="de-DE" baseline="0" dirty="0" smtClean="0"/>
              <a:t> mit den früheren Erfahrungen mit Messaging Anwendungen (MSN, etc.) ein schlagender Erfolg</a:t>
            </a:r>
            <a:endParaRPr lang="de-DE" dirty="0"/>
          </a:p>
        </p:txBody>
      </p:sp>
      <p:sp>
        <p:nvSpPr>
          <p:cNvPr id="4" name="Slide Number Placeholder 3"/>
          <p:cNvSpPr>
            <a:spLocks noGrp="1"/>
          </p:cNvSpPr>
          <p:nvPr>
            <p:ph type="sldNum" sz="quarter" idx="10"/>
          </p:nvPr>
        </p:nvSpPr>
        <p:spPr/>
        <p:txBody>
          <a:bodyPr/>
          <a:lstStyle/>
          <a:p>
            <a:fld id="{4775FDF9-2A53-4261-A0AF-3B6A9698D365}" type="slidenum">
              <a:rPr lang="en-US" smtClean="0"/>
              <a:t>7</a:t>
            </a:fld>
            <a:endParaRPr lang="en-US"/>
          </a:p>
        </p:txBody>
      </p:sp>
    </p:spTree>
    <p:extLst>
      <p:ext uri="{BB962C8B-B14F-4D97-AF65-F5344CB8AC3E}">
        <p14:creationId xmlns:p14="http://schemas.microsoft.com/office/powerpoint/2010/main" val="1139320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Around 95% of the code in these projects has been developed in F#. F# allowed for rapid development of prototypes, and thus also rapid verification or falsification of the underlying mathematical models. Complex algorithms, for example to compute Nash equilibria in game theory, can be expressed succinctly. Units of measure reduced the chance of errors dramatically: Prices, probabilities, derivatives, etc. can already be kept apart at compile time.</a:t>
            </a:r>
          </a:p>
          <a:p>
            <a:endParaRPr lang="de-DE" sz="1200" b="0" i="0" kern="1200" dirty="0" smtClean="0">
              <a:solidFill>
                <a:schemeClr val="tx1"/>
              </a:solidFill>
              <a:effectLst/>
              <a:latin typeface="+mn-lt"/>
              <a:ea typeface="+mn-ea"/>
              <a:cs typeface="+mn-cs"/>
            </a:endParaRPr>
          </a:p>
          <a:p>
            <a:r>
              <a:rPr lang="de-DE" sz="1200" b="0" i="0" kern="1200" dirty="0" smtClean="0">
                <a:solidFill>
                  <a:schemeClr val="tx1"/>
                </a:solidFill>
                <a:effectLst/>
                <a:latin typeface="+mn-lt"/>
                <a:ea typeface="+mn-ea"/>
                <a:cs typeface="+mn-cs"/>
              </a:rPr>
              <a:t>Und dann gibt es</a:t>
            </a:r>
          </a:p>
          <a:p>
            <a:r>
              <a:rPr lang="de-DE" sz="1200" b="0" i="0" kern="1200" dirty="0" err="1" smtClean="0">
                <a:solidFill>
                  <a:schemeClr val="tx1"/>
                </a:solidFill>
                <a:effectLst/>
                <a:latin typeface="+mn-lt"/>
                <a:ea typeface="+mn-ea"/>
                <a:cs typeface="+mn-cs"/>
              </a:rPr>
              <a:t>JaneStreet</a:t>
            </a:r>
            <a:endParaRPr lang="de-DE" sz="1200" b="0" i="0" kern="1200" dirty="0" smtClean="0">
              <a:solidFill>
                <a:schemeClr val="tx1"/>
              </a:solidFill>
              <a:effectLst/>
              <a:latin typeface="+mn-lt"/>
              <a:ea typeface="+mn-ea"/>
              <a:cs typeface="+mn-cs"/>
            </a:endParaRPr>
          </a:p>
          <a:p>
            <a:r>
              <a:rPr lang="en-US" sz="1200" b="1" i="0" u="none" strike="noStrike" kern="1200" dirty="0" smtClean="0">
                <a:solidFill>
                  <a:schemeClr val="tx1"/>
                </a:solidFill>
                <a:effectLst/>
                <a:latin typeface="+mn-lt"/>
                <a:ea typeface="+mn-ea"/>
                <a:cs typeface="+mn-cs"/>
              </a:rPr>
              <a:t> </a:t>
            </a:r>
            <a:endParaRPr lang="en-US" sz="1200" b="1" i="0" kern="1200" dirty="0" smtClean="0">
              <a:solidFill>
                <a:schemeClr val="tx1"/>
              </a:solidFill>
              <a:effectLst/>
              <a:latin typeface="+mn-lt"/>
              <a:ea typeface="+mn-ea"/>
              <a:cs typeface="+mn-cs"/>
            </a:endParaRPr>
          </a:p>
          <a:p>
            <a:endParaRPr lang="de-DE" dirty="0"/>
          </a:p>
        </p:txBody>
      </p:sp>
      <p:sp>
        <p:nvSpPr>
          <p:cNvPr id="4" name="Slide Number Placeholder 3"/>
          <p:cNvSpPr>
            <a:spLocks noGrp="1"/>
          </p:cNvSpPr>
          <p:nvPr>
            <p:ph type="sldNum" sz="quarter" idx="10"/>
          </p:nvPr>
        </p:nvSpPr>
        <p:spPr/>
        <p:txBody>
          <a:bodyPr/>
          <a:lstStyle/>
          <a:p>
            <a:fld id="{4775FDF9-2A53-4261-A0AF-3B6A9698D365}" type="slidenum">
              <a:rPr lang="en-US" smtClean="0"/>
              <a:t>8</a:t>
            </a:fld>
            <a:endParaRPr lang="en-US"/>
          </a:p>
        </p:txBody>
      </p:sp>
    </p:spTree>
    <p:extLst>
      <p:ext uri="{BB962C8B-B14F-4D97-AF65-F5344CB8AC3E}">
        <p14:creationId xmlns:p14="http://schemas.microsoft.com/office/powerpoint/2010/main" val="1139320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ACHTUNG: Meine Sicht,</a:t>
            </a:r>
            <a:r>
              <a:rPr lang="de-DE" baseline="0" dirty="0" smtClean="0"/>
              <a:t> mein Verständnis!</a:t>
            </a:r>
            <a:endParaRPr lang="de-DE" dirty="0" smtClean="0"/>
          </a:p>
          <a:p>
            <a:endParaRPr lang="de-DE" dirty="0" smtClean="0"/>
          </a:p>
          <a:p>
            <a:r>
              <a:rPr lang="de-DE" dirty="0" smtClean="0"/>
              <a:t>Viele der Gestaltungselemente die man von OO kennt haben Alternativen</a:t>
            </a:r>
            <a:r>
              <a:rPr lang="de-DE" baseline="0" dirty="0" smtClean="0"/>
              <a:t> in der Funktionalen Welt.  </a:t>
            </a:r>
            <a:r>
              <a:rPr lang="de-DE" baseline="0" dirty="0" err="1" smtClean="0"/>
              <a:t>Currying</a:t>
            </a:r>
            <a:r>
              <a:rPr lang="de-DE" baseline="0" dirty="0" smtClean="0"/>
              <a:t>, Partial </a:t>
            </a:r>
            <a:r>
              <a:rPr lang="de-DE" baseline="0" dirty="0" err="1" smtClean="0"/>
              <a:t>Application</a:t>
            </a:r>
            <a:r>
              <a:rPr lang="de-DE" baseline="0" dirty="0" smtClean="0"/>
              <a:t> anstelle von Interfaces, diese Fähigkeiten sind in C# z.B. nur sehr umständlich möglich.</a:t>
            </a:r>
          </a:p>
          <a:p>
            <a:r>
              <a:rPr lang="de-DE" baseline="0" dirty="0" smtClean="0"/>
              <a:t>Die algebraischen Datentypen werden ich heute vorstellen</a:t>
            </a:r>
          </a:p>
          <a:p>
            <a:endParaRPr lang="de-DE" baseline="0" dirty="0" smtClean="0"/>
          </a:p>
          <a:p>
            <a:r>
              <a:rPr lang="de-DE" baseline="0" dirty="0" smtClean="0"/>
              <a:t>Funktionale Entwicklungsmuster stammen anders als die in OO üblichen aus der höheren reinen Mathematik.  </a:t>
            </a:r>
          </a:p>
          <a:p>
            <a:r>
              <a:rPr lang="de-DE" baseline="0" dirty="0" smtClean="0"/>
              <a:t>Führen Konzepte wie Beweisbarkeit, Vollständigkeit ein.  </a:t>
            </a:r>
          </a:p>
          <a:p>
            <a:r>
              <a:rPr lang="de-DE" baseline="0" dirty="0" smtClean="0"/>
              <a:t>OO Muster hingegen sind aus der Praxis entstanden (</a:t>
            </a:r>
            <a:r>
              <a:rPr lang="de-DE" baseline="0" dirty="0" err="1" smtClean="0"/>
              <a:t>IoF</a:t>
            </a:r>
            <a:r>
              <a:rPr lang="de-DE" baseline="0" dirty="0" smtClean="0"/>
              <a:t>), stellen oft Lösungen für Probleme die sich aus den Unzulänglichkeiten der Sprachen ergeben.</a:t>
            </a:r>
          </a:p>
          <a:p>
            <a:endParaRPr lang="de-DE" baseline="0" dirty="0" smtClean="0"/>
          </a:p>
          <a:p>
            <a:r>
              <a:rPr lang="de-DE" baseline="0" dirty="0" smtClean="0"/>
              <a:t>C# und Java haben über die Jahre viele Elemente übernommen, auch deren </a:t>
            </a:r>
            <a:r>
              <a:rPr lang="de-DE" baseline="0" dirty="0" err="1" smtClean="0"/>
              <a:t>Runtimes</a:t>
            </a:r>
            <a:r>
              <a:rPr lang="de-DE" baseline="0" dirty="0" smtClean="0"/>
              <a:t> (was eine Voraussetzung ist, z.B. </a:t>
            </a:r>
            <a:r>
              <a:rPr lang="de-DE" baseline="0" dirty="0" err="1" smtClean="0"/>
              <a:t>Generics</a:t>
            </a:r>
            <a:r>
              <a:rPr lang="de-DE" baseline="0" dirty="0" smtClean="0"/>
              <a:t>).</a:t>
            </a:r>
          </a:p>
          <a:p>
            <a:endParaRPr lang="de-DE" baseline="0" dirty="0" smtClean="0"/>
          </a:p>
          <a:p>
            <a:r>
              <a:rPr lang="de-DE" baseline="0" dirty="0" smtClean="0"/>
              <a:t>Trotzdem, bleiben diese </a:t>
            </a:r>
            <a:r>
              <a:rPr lang="de-DE" baseline="0" dirty="0" err="1" smtClean="0"/>
              <a:t>functional</a:t>
            </a:r>
            <a:r>
              <a:rPr lang="de-DE" baseline="0" dirty="0" smtClean="0"/>
              <a:t>-on a </a:t>
            </a:r>
            <a:r>
              <a:rPr lang="de-DE" baseline="0" dirty="0" err="1" smtClean="0"/>
              <a:t>second</a:t>
            </a:r>
            <a:r>
              <a:rPr lang="de-DE" baseline="0" dirty="0" smtClean="0"/>
              <a:t> </a:t>
            </a:r>
            <a:r>
              <a:rPr lang="de-DE" baseline="0" dirty="0" err="1" smtClean="0"/>
              <a:t>thought</a:t>
            </a:r>
            <a:r>
              <a:rPr lang="de-DE" baseline="0" dirty="0" smtClean="0"/>
              <a:t> Sprachen</a:t>
            </a:r>
          </a:p>
          <a:p>
            <a:endParaRPr lang="de-DE" dirty="0"/>
          </a:p>
        </p:txBody>
      </p:sp>
      <p:sp>
        <p:nvSpPr>
          <p:cNvPr id="4" name="Slide Number Placeholder 3"/>
          <p:cNvSpPr>
            <a:spLocks noGrp="1"/>
          </p:cNvSpPr>
          <p:nvPr>
            <p:ph type="sldNum" sz="quarter" idx="10"/>
          </p:nvPr>
        </p:nvSpPr>
        <p:spPr/>
        <p:txBody>
          <a:bodyPr/>
          <a:lstStyle/>
          <a:p>
            <a:fld id="{4775FDF9-2A53-4261-A0AF-3B6A9698D365}" type="slidenum">
              <a:rPr lang="en-US" smtClean="0"/>
              <a:t>9</a:t>
            </a:fld>
            <a:endParaRPr lang="en-US"/>
          </a:p>
        </p:txBody>
      </p:sp>
    </p:spTree>
    <p:extLst>
      <p:ext uri="{BB962C8B-B14F-4D97-AF65-F5344CB8AC3E}">
        <p14:creationId xmlns:p14="http://schemas.microsoft.com/office/powerpoint/2010/main" val="1139320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kern="1200" dirty="0" smtClean="0">
                <a:solidFill>
                  <a:schemeClr val="tx1"/>
                </a:solidFill>
                <a:latin typeface="+mn-lt"/>
                <a:ea typeface="+mn-ea"/>
                <a:cs typeface="+mn-cs"/>
              </a:rPr>
              <a:t>Signatur einer Funktion ist ihr Typ</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type S = { Name : string; </a:t>
            </a:r>
            <a:r>
              <a:rPr lang="en-US" sz="1200" kern="1200" dirty="0" err="1" smtClean="0">
                <a:solidFill>
                  <a:schemeClr val="tx1"/>
                </a:solidFill>
                <a:latin typeface="+mn-lt"/>
                <a:ea typeface="+mn-ea"/>
                <a:cs typeface="+mn-cs"/>
              </a:rPr>
              <a:t>Tun</a:t>
            </a:r>
            <a:r>
              <a:rPr lang="en-US" sz="1200" kern="1200" dirty="0" smtClean="0">
                <a:solidFill>
                  <a:schemeClr val="tx1"/>
                </a:solidFill>
                <a:latin typeface="+mn-lt"/>
                <a:ea typeface="+mn-ea"/>
                <a:cs typeface="+mn-cs"/>
              </a:rPr>
              <a:t> : string -&gt; string; };;</a:t>
            </a:r>
          </a:p>
          <a:p>
            <a:r>
              <a:rPr lang="de-DE" sz="1200" kern="1200" dirty="0" err="1" smtClean="0">
                <a:solidFill>
                  <a:schemeClr val="tx1"/>
                </a:solidFill>
                <a:latin typeface="+mn-lt"/>
                <a:ea typeface="+mn-ea"/>
                <a:cs typeface="+mn-cs"/>
              </a:rPr>
              <a:t>let</a:t>
            </a:r>
            <a:r>
              <a:rPr lang="de-DE" sz="1200" kern="1200" baseline="0" dirty="0" smtClean="0">
                <a:solidFill>
                  <a:schemeClr val="tx1"/>
                </a:solidFill>
                <a:latin typeface="+mn-lt"/>
                <a:ea typeface="+mn-ea"/>
                <a:cs typeface="+mn-cs"/>
              </a:rPr>
              <a:t> f g x = g x;;</a:t>
            </a:r>
          </a:p>
          <a:p>
            <a:r>
              <a:rPr lang="de-DE" sz="1200" kern="1200" baseline="0" dirty="0" err="1" smtClean="0">
                <a:solidFill>
                  <a:schemeClr val="tx1"/>
                </a:solidFill>
                <a:latin typeface="+mn-lt"/>
                <a:ea typeface="+mn-ea"/>
                <a:cs typeface="+mn-cs"/>
              </a:rPr>
              <a:t>let</a:t>
            </a:r>
            <a:r>
              <a:rPr lang="de-DE" sz="1200" kern="1200" baseline="0" dirty="0" smtClean="0">
                <a:solidFill>
                  <a:schemeClr val="tx1"/>
                </a:solidFill>
                <a:latin typeface="+mn-lt"/>
                <a:ea typeface="+mn-ea"/>
                <a:cs typeface="+mn-cs"/>
              </a:rPr>
              <a:t> </a:t>
            </a:r>
            <a:r>
              <a:rPr lang="de-DE" sz="1200" kern="1200" baseline="0" dirty="0" err="1" smtClean="0">
                <a:solidFill>
                  <a:schemeClr val="tx1"/>
                </a:solidFill>
                <a:latin typeface="+mn-lt"/>
                <a:ea typeface="+mn-ea"/>
                <a:cs typeface="+mn-cs"/>
              </a:rPr>
              <a:t>addFive</a:t>
            </a:r>
            <a:r>
              <a:rPr lang="de-DE" sz="1200" kern="1200" baseline="0" dirty="0" smtClean="0">
                <a:solidFill>
                  <a:schemeClr val="tx1"/>
                </a:solidFill>
                <a:latin typeface="+mn-lt"/>
                <a:ea typeface="+mn-ea"/>
                <a:cs typeface="+mn-cs"/>
              </a:rPr>
              <a:t> x = (+) x 5;;</a:t>
            </a:r>
            <a:endParaRPr lang="de-DE" dirty="0" smtClean="0"/>
          </a:p>
          <a:p>
            <a:endParaRPr lang="de-DE" dirty="0" smtClean="0"/>
          </a:p>
          <a:p>
            <a:pPr marL="0" indent="0">
              <a:buFontTx/>
              <a:buNone/>
            </a:pPr>
            <a:r>
              <a:rPr lang="de-DE" baseline="0" dirty="0" smtClean="0"/>
              <a:t>Eine Funktion wird zu einem Ausdruck gebunden und gibt diesem einen Wert.  Diesen Wert kann ich dann auch als </a:t>
            </a:r>
            <a:r>
              <a:rPr lang="de-DE" baseline="0" dirty="0" err="1" smtClean="0"/>
              <a:t>Paramter</a:t>
            </a:r>
            <a:r>
              <a:rPr lang="de-DE" baseline="0" dirty="0" smtClean="0"/>
              <a:t> angeben</a:t>
            </a:r>
          </a:p>
          <a:p>
            <a:pPr marL="0" indent="0">
              <a:buFontTx/>
              <a:buNone/>
            </a:pPr>
            <a:endParaRPr lang="de-DE" baseline="0" dirty="0" smtClean="0"/>
          </a:p>
          <a:p>
            <a:pPr marL="0" indent="0">
              <a:buFontTx/>
              <a:buNone/>
            </a:pPr>
            <a:r>
              <a:rPr lang="de-DE" baseline="0" dirty="0" smtClean="0"/>
              <a:t>Nebenwirkung ist aber dass was wir machen!</a:t>
            </a:r>
          </a:p>
          <a:p>
            <a:pPr marL="0" indent="0">
              <a:buFontTx/>
              <a:buNone/>
            </a:pPr>
            <a:endParaRPr lang="de-DE" baseline="0" dirty="0" smtClean="0"/>
          </a:p>
          <a:p>
            <a:pPr marL="0" indent="0">
              <a:buFontTx/>
              <a:buNone/>
            </a:pPr>
            <a:r>
              <a:rPr lang="de-DE" baseline="0" dirty="0" smtClean="0"/>
              <a:t>Die höhere Kunst ist es in der Sprache Funktionen mit Nebenwirkung so zu gestalten dass diese Nebenwirkung nicht zum Vorschein kommt, sondern dass die Funktion sich so verhält als wäre diese pure. Das heißt dass Domain und Range soweit es geht wohl definiert bleiben.</a:t>
            </a:r>
          </a:p>
          <a:p>
            <a:endParaRPr lang="de-DE" baseline="0" dirty="0" smtClean="0"/>
          </a:p>
          <a:p>
            <a:endParaRPr lang="en-US" dirty="0"/>
          </a:p>
        </p:txBody>
      </p:sp>
      <p:sp>
        <p:nvSpPr>
          <p:cNvPr id="4" name="Slide Number Placeholder 3"/>
          <p:cNvSpPr>
            <a:spLocks noGrp="1"/>
          </p:cNvSpPr>
          <p:nvPr>
            <p:ph type="sldNum" sz="quarter" idx="10"/>
          </p:nvPr>
        </p:nvSpPr>
        <p:spPr/>
        <p:txBody>
          <a:bodyPr/>
          <a:lstStyle/>
          <a:p>
            <a:fld id="{4775FDF9-2A53-4261-A0AF-3B6A9698D365}" type="slidenum">
              <a:rPr lang="en-US" smtClean="0"/>
              <a:t>10</a:t>
            </a:fld>
            <a:endParaRPr lang="en-US"/>
          </a:p>
        </p:txBody>
      </p:sp>
    </p:spTree>
    <p:extLst>
      <p:ext uri="{BB962C8B-B14F-4D97-AF65-F5344CB8AC3E}">
        <p14:creationId xmlns:p14="http://schemas.microsoft.com/office/powerpoint/2010/main" val="1782259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8CA3B8B-C56F-4663-93D1-BECEDA7EAF67}"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DCAE-AC27-44DA-9659-0200D1120197}" type="slidenum">
              <a:rPr lang="en-US" smtClean="0"/>
              <a:t>‹#›</a:t>
            </a:fld>
            <a:endParaRPr lang="en-US"/>
          </a:p>
        </p:txBody>
      </p:sp>
    </p:spTree>
    <p:extLst>
      <p:ext uri="{BB962C8B-B14F-4D97-AF65-F5344CB8AC3E}">
        <p14:creationId xmlns:p14="http://schemas.microsoft.com/office/powerpoint/2010/main" val="1926951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CA3B8B-C56F-4663-93D1-BECEDA7EAF67}"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DCAE-AC27-44DA-9659-0200D1120197}" type="slidenum">
              <a:rPr lang="en-US" smtClean="0"/>
              <a:t>‹#›</a:t>
            </a:fld>
            <a:endParaRPr lang="en-US"/>
          </a:p>
        </p:txBody>
      </p:sp>
    </p:spTree>
    <p:extLst>
      <p:ext uri="{BB962C8B-B14F-4D97-AF65-F5344CB8AC3E}">
        <p14:creationId xmlns:p14="http://schemas.microsoft.com/office/powerpoint/2010/main" val="3137946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CA3B8B-C56F-4663-93D1-BECEDA7EAF67}"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DCAE-AC27-44DA-9659-0200D1120197}" type="slidenum">
              <a:rPr lang="en-US" smtClean="0"/>
              <a:t>‹#›</a:t>
            </a:fld>
            <a:endParaRPr lang="en-US"/>
          </a:p>
        </p:txBody>
      </p:sp>
    </p:spTree>
    <p:extLst>
      <p:ext uri="{BB962C8B-B14F-4D97-AF65-F5344CB8AC3E}">
        <p14:creationId xmlns:p14="http://schemas.microsoft.com/office/powerpoint/2010/main" val="536966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CA3B8B-C56F-4663-93D1-BECEDA7EAF67}"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DCAE-AC27-44DA-9659-0200D1120197}" type="slidenum">
              <a:rPr lang="en-US" smtClean="0"/>
              <a:t>‹#›</a:t>
            </a:fld>
            <a:endParaRPr lang="en-US"/>
          </a:p>
        </p:txBody>
      </p:sp>
    </p:spTree>
    <p:extLst>
      <p:ext uri="{BB962C8B-B14F-4D97-AF65-F5344CB8AC3E}">
        <p14:creationId xmlns:p14="http://schemas.microsoft.com/office/powerpoint/2010/main" val="2002421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CA3B8B-C56F-4663-93D1-BECEDA7EAF67}"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DCAE-AC27-44DA-9659-0200D1120197}" type="slidenum">
              <a:rPr lang="en-US" smtClean="0"/>
              <a:t>‹#›</a:t>
            </a:fld>
            <a:endParaRPr lang="en-US"/>
          </a:p>
        </p:txBody>
      </p:sp>
    </p:spTree>
    <p:extLst>
      <p:ext uri="{BB962C8B-B14F-4D97-AF65-F5344CB8AC3E}">
        <p14:creationId xmlns:p14="http://schemas.microsoft.com/office/powerpoint/2010/main" val="3417416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8CA3B8B-C56F-4663-93D1-BECEDA7EAF67}" type="datetimeFigureOut">
              <a:rPr lang="en-US" smtClean="0"/>
              <a:t>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BDCAE-AC27-44DA-9659-0200D1120197}" type="slidenum">
              <a:rPr lang="en-US" smtClean="0"/>
              <a:t>‹#›</a:t>
            </a:fld>
            <a:endParaRPr lang="en-US"/>
          </a:p>
        </p:txBody>
      </p:sp>
    </p:spTree>
    <p:extLst>
      <p:ext uri="{BB962C8B-B14F-4D97-AF65-F5344CB8AC3E}">
        <p14:creationId xmlns:p14="http://schemas.microsoft.com/office/powerpoint/2010/main" val="2991116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8CA3B8B-C56F-4663-93D1-BECEDA7EAF67}" type="datetimeFigureOut">
              <a:rPr lang="en-US" smtClean="0"/>
              <a:t>12/2/2015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7BDCAE-AC27-44DA-9659-0200D1120197}" type="slidenum">
              <a:rPr lang="en-US" smtClean="0"/>
              <a:t>‹#›</a:t>
            </a:fld>
            <a:endParaRPr lang="en-US"/>
          </a:p>
        </p:txBody>
      </p:sp>
    </p:spTree>
    <p:extLst>
      <p:ext uri="{BB962C8B-B14F-4D97-AF65-F5344CB8AC3E}">
        <p14:creationId xmlns:p14="http://schemas.microsoft.com/office/powerpoint/2010/main" val="1782825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CA3B8B-C56F-4663-93D1-BECEDA7EAF67}" type="datetimeFigureOut">
              <a:rPr lang="en-US" smtClean="0"/>
              <a:t>12/2/2015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7BDCAE-AC27-44DA-9659-0200D1120197}" type="slidenum">
              <a:rPr lang="en-US" smtClean="0"/>
              <a:t>‹#›</a:t>
            </a:fld>
            <a:endParaRPr lang="en-US"/>
          </a:p>
        </p:txBody>
      </p:sp>
    </p:spTree>
    <p:extLst>
      <p:ext uri="{BB962C8B-B14F-4D97-AF65-F5344CB8AC3E}">
        <p14:creationId xmlns:p14="http://schemas.microsoft.com/office/powerpoint/2010/main" val="2241940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CA3B8B-C56F-4663-93D1-BECEDA7EAF67}" type="datetimeFigureOut">
              <a:rPr lang="en-US" smtClean="0"/>
              <a:t>12/2/2015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7BDCAE-AC27-44DA-9659-0200D1120197}" type="slidenum">
              <a:rPr lang="en-US" smtClean="0"/>
              <a:t>‹#›</a:t>
            </a:fld>
            <a:endParaRPr lang="en-US"/>
          </a:p>
        </p:txBody>
      </p:sp>
    </p:spTree>
    <p:extLst>
      <p:ext uri="{BB962C8B-B14F-4D97-AF65-F5344CB8AC3E}">
        <p14:creationId xmlns:p14="http://schemas.microsoft.com/office/powerpoint/2010/main" val="313796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CA3B8B-C56F-4663-93D1-BECEDA7EAF67}" type="datetimeFigureOut">
              <a:rPr lang="en-US" smtClean="0"/>
              <a:t>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BDCAE-AC27-44DA-9659-0200D1120197}" type="slidenum">
              <a:rPr lang="en-US" smtClean="0"/>
              <a:t>‹#›</a:t>
            </a:fld>
            <a:endParaRPr lang="en-US"/>
          </a:p>
        </p:txBody>
      </p:sp>
    </p:spTree>
    <p:extLst>
      <p:ext uri="{BB962C8B-B14F-4D97-AF65-F5344CB8AC3E}">
        <p14:creationId xmlns:p14="http://schemas.microsoft.com/office/powerpoint/2010/main" val="1490424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CA3B8B-C56F-4663-93D1-BECEDA7EAF67}" type="datetimeFigureOut">
              <a:rPr lang="en-US" smtClean="0"/>
              <a:t>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BDCAE-AC27-44DA-9659-0200D1120197}" type="slidenum">
              <a:rPr lang="en-US" smtClean="0"/>
              <a:t>‹#›</a:t>
            </a:fld>
            <a:endParaRPr lang="en-US"/>
          </a:p>
        </p:txBody>
      </p:sp>
    </p:spTree>
    <p:extLst>
      <p:ext uri="{BB962C8B-B14F-4D97-AF65-F5344CB8AC3E}">
        <p14:creationId xmlns:p14="http://schemas.microsoft.com/office/powerpoint/2010/main" val="729348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CA3B8B-C56F-4663-93D1-BECEDA7EAF67}" type="datetimeFigureOut">
              <a:rPr lang="en-US" smtClean="0"/>
              <a:t>12/2/2015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7BDCAE-AC27-44DA-9659-0200D1120197}" type="slidenum">
              <a:rPr lang="en-US" smtClean="0"/>
              <a:t>‹#›</a:t>
            </a:fld>
            <a:endParaRPr lang="en-US"/>
          </a:p>
        </p:txBody>
      </p:sp>
    </p:spTree>
    <p:extLst>
      <p:ext uri="{BB962C8B-B14F-4D97-AF65-F5344CB8AC3E}">
        <p14:creationId xmlns:p14="http://schemas.microsoft.com/office/powerpoint/2010/main" val="4169726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08920"/>
            <a:ext cx="7772400" cy="891530"/>
          </a:xfrm>
        </p:spPr>
        <p:txBody>
          <a:bodyPr>
            <a:normAutofit fontScale="90000"/>
          </a:bodyPr>
          <a:lstStyle/>
          <a:p>
            <a:r>
              <a:rPr lang="de-DE" dirty="0" smtClean="0"/>
              <a:t/>
            </a:r>
            <a:br>
              <a:rPr lang="de-DE" dirty="0" smtClean="0"/>
            </a:br>
            <a:r>
              <a:rPr lang="de-DE" dirty="0"/>
              <a:t>Das F# </a:t>
            </a:r>
            <a:r>
              <a:rPr lang="de-DE" dirty="0" smtClean="0"/>
              <a:t>Typsystem</a:t>
            </a:r>
            <a:endParaRPr lang="en-US" dirty="0"/>
          </a:p>
        </p:txBody>
      </p:sp>
      <p:sp>
        <p:nvSpPr>
          <p:cNvPr id="4" name="TextBox 3"/>
          <p:cNvSpPr txBox="1"/>
          <p:nvPr/>
        </p:nvSpPr>
        <p:spPr>
          <a:xfrm>
            <a:off x="3716034" y="4372392"/>
            <a:ext cx="1395575" cy="369332"/>
          </a:xfrm>
          <a:prstGeom prst="rect">
            <a:avLst/>
          </a:prstGeom>
          <a:noFill/>
        </p:spPr>
        <p:txBody>
          <a:bodyPr wrap="none" rtlCol="0">
            <a:spAutoFit/>
          </a:bodyPr>
          <a:lstStyle/>
          <a:p>
            <a:pPr algn="ctr"/>
            <a:r>
              <a:rPr lang="de-DE" dirty="0" smtClean="0"/>
              <a:t>Nasser Brake</a:t>
            </a:r>
            <a:endParaRPr lang="en-US" dirty="0"/>
          </a:p>
        </p:txBody>
      </p:sp>
      <p:sp>
        <p:nvSpPr>
          <p:cNvPr id="5" name="TextBox 4"/>
          <p:cNvSpPr txBox="1"/>
          <p:nvPr/>
        </p:nvSpPr>
        <p:spPr>
          <a:xfrm>
            <a:off x="2987823" y="4941168"/>
            <a:ext cx="2851999" cy="369332"/>
          </a:xfrm>
          <a:prstGeom prst="rect">
            <a:avLst/>
          </a:prstGeom>
          <a:noFill/>
        </p:spPr>
        <p:txBody>
          <a:bodyPr wrap="none" rtlCol="0">
            <a:spAutoFit/>
          </a:bodyPr>
          <a:lstStyle/>
          <a:p>
            <a:pPr algn="ctr"/>
            <a:r>
              <a:rPr lang="de-DE" dirty="0" smtClean="0"/>
              <a:t>http://www.nasser-brake.de</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4621" y="404664"/>
            <a:ext cx="2438400"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830411" y="5507940"/>
            <a:ext cx="3166829" cy="369332"/>
          </a:xfrm>
          <a:prstGeom prst="rect">
            <a:avLst/>
          </a:prstGeom>
          <a:noFill/>
        </p:spPr>
        <p:txBody>
          <a:bodyPr wrap="none" rtlCol="0">
            <a:spAutoFit/>
          </a:bodyPr>
          <a:lstStyle/>
          <a:p>
            <a:pPr algn="ctr"/>
            <a:r>
              <a:rPr lang="de-DE" dirty="0" smtClean="0"/>
              <a:t>http://github.com/nasserbrake</a:t>
            </a:r>
            <a:endParaRPr lang="en-US" dirty="0"/>
          </a:p>
        </p:txBody>
      </p:sp>
    </p:spTree>
    <p:extLst>
      <p:ext uri="{BB962C8B-B14F-4D97-AF65-F5344CB8AC3E}">
        <p14:creationId xmlns:p14="http://schemas.microsoft.com/office/powerpoint/2010/main" val="3285266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de-DE" dirty="0"/>
              <a:t>Ideen aus der FP Welt</a:t>
            </a:r>
          </a:p>
        </p:txBody>
      </p:sp>
      <p:sp>
        <p:nvSpPr>
          <p:cNvPr id="3" name="Content Placeholder 2"/>
          <p:cNvSpPr>
            <a:spLocks noGrp="1"/>
          </p:cNvSpPr>
          <p:nvPr>
            <p:ph idx="1"/>
          </p:nvPr>
        </p:nvSpPr>
        <p:spPr/>
        <p:txBody>
          <a:bodyPr>
            <a:normAutofit/>
          </a:bodyPr>
          <a:lstStyle/>
          <a:p>
            <a:pPr marL="0" indent="0">
              <a:buNone/>
            </a:pPr>
            <a:r>
              <a:rPr lang="de-DE" dirty="0" smtClean="0"/>
              <a:t>Funktionen sind auch nur Typen</a:t>
            </a:r>
          </a:p>
          <a:p>
            <a:r>
              <a:rPr lang="de-DE" dirty="0" smtClean="0"/>
              <a:t>Haben Bezeichner</a:t>
            </a:r>
          </a:p>
          <a:p>
            <a:r>
              <a:rPr lang="de-DE" dirty="0" smtClean="0"/>
              <a:t>Können zu Listen zusammen gefasst werden</a:t>
            </a:r>
          </a:p>
          <a:p>
            <a:r>
              <a:rPr lang="de-DE" dirty="0" smtClean="0"/>
              <a:t>Können als Parameter verwendet werden</a:t>
            </a:r>
          </a:p>
          <a:p>
            <a:r>
              <a:rPr lang="de-DE" dirty="0" smtClean="0"/>
              <a:t>Können als Ergebnis einer Funktionen zurückgegeben werden</a:t>
            </a:r>
          </a:p>
        </p:txBody>
      </p:sp>
    </p:spTree>
    <p:extLst>
      <p:ext uri="{BB962C8B-B14F-4D97-AF65-F5344CB8AC3E}">
        <p14:creationId xmlns:p14="http://schemas.microsoft.com/office/powerpoint/2010/main" val="4140518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Ideen aus der FP Welt</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1" y="2276872"/>
            <a:ext cx="8618917" cy="331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755576" y="1484784"/>
            <a:ext cx="6912768" cy="584775"/>
          </a:xfrm>
          <a:prstGeom prst="rect">
            <a:avLst/>
          </a:prstGeom>
        </p:spPr>
        <p:txBody>
          <a:bodyPr wrap="square">
            <a:spAutoFit/>
          </a:bodyPr>
          <a:lstStyle/>
          <a:p>
            <a:r>
              <a:rPr lang="de-DE" sz="3200" dirty="0"/>
              <a:t>C# ab 3.5: Funktionale Elemente</a:t>
            </a:r>
            <a:endParaRPr lang="en-US" sz="3200" dirty="0"/>
          </a:p>
        </p:txBody>
      </p:sp>
    </p:spTree>
    <p:extLst>
      <p:ext uri="{BB962C8B-B14F-4D97-AF65-F5344CB8AC3E}">
        <p14:creationId xmlns:p14="http://schemas.microsoft.com/office/powerpoint/2010/main" val="370807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Ideen aus der FP Welt</a:t>
            </a:r>
            <a:endParaRPr lang="en-US" dirty="0"/>
          </a:p>
        </p:txBody>
      </p:sp>
      <p:sp>
        <p:nvSpPr>
          <p:cNvPr id="5" name="Rectangle 4"/>
          <p:cNvSpPr/>
          <p:nvPr/>
        </p:nvSpPr>
        <p:spPr>
          <a:xfrm>
            <a:off x="755576" y="1484784"/>
            <a:ext cx="6912768" cy="584775"/>
          </a:xfrm>
          <a:prstGeom prst="rect">
            <a:avLst/>
          </a:prstGeom>
        </p:spPr>
        <p:txBody>
          <a:bodyPr wrap="square">
            <a:spAutoFit/>
          </a:bodyPr>
          <a:lstStyle/>
          <a:p>
            <a:r>
              <a:rPr lang="de-DE" sz="3200" dirty="0" err="1" smtClean="0"/>
              <a:t>JQuery</a:t>
            </a:r>
            <a:r>
              <a:rPr lang="de-DE" sz="3200" dirty="0" smtClean="0"/>
              <a:t>: Callback Funktionen</a:t>
            </a:r>
            <a:endParaRPr lang="en-US" sz="3200"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311722"/>
            <a:ext cx="8248207" cy="33495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68492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Ideen aus der FP Welt</a:t>
            </a:r>
            <a:endParaRPr lang="en-US" dirty="0"/>
          </a:p>
        </p:txBody>
      </p:sp>
      <p:sp>
        <p:nvSpPr>
          <p:cNvPr id="3" name="Content Placeholder 2"/>
          <p:cNvSpPr>
            <a:spLocks noGrp="1"/>
          </p:cNvSpPr>
          <p:nvPr>
            <p:ph idx="1"/>
          </p:nvPr>
        </p:nvSpPr>
        <p:spPr>
          <a:xfrm>
            <a:off x="457200" y="1600201"/>
            <a:ext cx="8229600" cy="604664"/>
          </a:xfrm>
        </p:spPr>
        <p:txBody>
          <a:bodyPr/>
          <a:lstStyle/>
          <a:p>
            <a:pPr marL="0" indent="0">
              <a:buNone/>
            </a:pPr>
            <a:r>
              <a:rPr lang="de-DE" dirty="0" smtClean="0"/>
              <a:t>Anweisungen vs. Ausdrücke</a:t>
            </a:r>
            <a:endParaRPr lang="en-US"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204864"/>
            <a:ext cx="4410075"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127" y="4971876"/>
            <a:ext cx="4552950"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290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de-DE" dirty="0"/>
              <a:t>Ideen aus der FP Welt</a:t>
            </a:r>
          </a:p>
        </p:txBody>
      </p:sp>
      <p:sp>
        <p:nvSpPr>
          <p:cNvPr id="3" name="Content Placeholder 2"/>
          <p:cNvSpPr>
            <a:spLocks noGrp="1"/>
          </p:cNvSpPr>
          <p:nvPr>
            <p:ph idx="1"/>
          </p:nvPr>
        </p:nvSpPr>
        <p:spPr/>
        <p:txBody>
          <a:bodyPr>
            <a:normAutofit/>
          </a:bodyPr>
          <a:lstStyle/>
          <a:p>
            <a:pPr marL="0" indent="0">
              <a:buNone/>
            </a:pPr>
            <a:r>
              <a:rPr lang="de-DE" dirty="0" err="1" smtClean="0"/>
              <a:t>Immutability</a:t>
            </a:r>
            <a:endParaRPr lang="de-DE" dirty="0" smtClean="0"/>
          </a:p>
          <a:p>
            <a:r>
              <a:rPr lang="de-DE" dirty="0" smtClean="0"/>
              <a:t>Keine Variablen, nur Ausdrücke. </a:t>
            </a:r>
            <a:r>
              <a:rPr lang="de-DE" dirty="0"/>
              <a:t>Einmal zugewiesen, bleibt </a:t>
            </a:r>
            <a:r>
              <a:rPr lang="de-DE" dirty="0" smtClean="0"/>
              <a:t>der Wert</a:t>
            </a:r>
          </a:p>
          <a:p>
            <a:r>
              <a:rPr lang="de-DE" dirty="0" smtClean="0"/>
              <a:t>„Wann/Wie </a:t>
            </a:r>
            <a:r>
              <a:rPr lang="de-DE" dirty="0"/>
              <a:t>hat sich der Wert geändert</a:t>
            </a:r>
            <a:r>
              <a:rPr lang="de-DE" dirty="0" smtClean="0"/>
              <a:t>?“</a:t>
            </a:r>
          </a:p>
          <a:p>
            <a:r>
              <a:rPr lang="de-DE" dirty="0" smtClean="0"/>
              <a:t>Multi-Core Fähigkeit</a:t>
            </a:r>
          </a:p>
          <a:p>
            <a:pPr marL="0" indent="0">
              <a:buNone/>
            </a:pPr>
            <a:endParaRPr lang="de-DE" dirty="0"/>
          </a:p>
        </p:txBody>
      </p:sp>
    </p:spTree>
    <p:extLst>
      <p:ext uri="{BB962C8B-B14F-4D97-AF65-F5344CB8AC3E}">
        <p14:creationId xmlns:p14="http://schemas.microsoft.com/office/powerpoint/2010/main" val="114558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Ideen aus der FP Welt</a:t>
            </a:r>
            <a:endParaRPr lang="en-US" dirty="0"/>
          </a:p>
        </p:txBody>
      </p:sp>
      <p:sp>
        <p:nvSpPr>
          <p:cNvPr id="6" name="Content Placeholder 2"/>
          <p:cNvSpPr>
            <a:spLocks noGrp="1"/>
          </p:cNvSpPr>
          <p:nvPr>
            <p:ph idx="1"/>
          </p:nvPr>
        </p:nvSpPr>
        <p:spPr>
          <a:xfrm>
            <a:off x="457200" y="1600201"/>
            <a:ext cx="8229600" cy="676672"/>
          </a:xfrm>
        </p:spPr>
        <p:txBody>
          <a:bodyPr>
            <a:normAutofit/>
          </a:bodyPr>
          <a:lstStyle/>
          <a:p>
            <a:r>
              <a:rPr lang="de-DE" dirty="0" err="1" smtClean="0"/>
              <a:t>Immutability</a:t>
            </a:r>
            <a:r>
              <a:rPr lang="de-DE" dirty="0" smtClean="0"/>
              <a:t> (Default in FP)</a:t>
            </a:r>
          </a:p>
          <a:p>
            <a:pPr marL="0" indent="0">
              <a:buNone/>
            </a:pPr>
            <a:endParaRPr lang="de-DE" dirty="0"/>
          </a:p>
          <a:p>
            <a:pPr marL="0" indent="0">
              <a:buNone/>
            </a:pPr>
            <a:endParaRPr lang="en-US" dirty="0"/>
          </a:p>
        </p:txBody>
      </p:sp>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348880"/>
            <a:ext cx="8084898"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descr="http://www.ecanarys.com/sites/default/files/styles/300x/public/Blog-image/csharp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096" y="4869160"/>
            <a:ext cx="285750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847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Ideen aus der FP Welt</a:t>
            </a:r>
            <a:endParaRPr lang="en-US" dirty="0"/>
          </a:p>
        </p:txBody>
      </p:sp>
      <p:sp>
        <p:nvSpPr>
          <p:cNvPr id="6" name="Content Placeholder 2"/>
          <p:cNvSpPr>
            <a:spLocks noGrp="1"/>
          </p:cNvSpPr>
          <p:nvPr>
            <p:ph idx="1"/>
          </p:nvPr>
        </p:nvSpPr>
        <p:spPr>
          <a:xfrm>
            <a:off x="457200" y="1600201"/>
            <a:ext cx="8229600" cy="676672"/>
          </a:xfrm>
        </p:spPr>
        <p:txBody>
          <a:bodyPr>
            <a:normAutofit/>
          </a:bodyPr>
          <a:lstStyle/>
          <a:p>
            <a:r>
              <a:rPr lang="de-DE" dirty="0" err="1" smtClean="0"/>
              <a:t>Immutability</a:t>
            </a:r>
            <a:endParaRPr lang="de-DE" dirty="0" smtClean="0"/>
          </a:p>
          <a:p>
            <a:pPr marL="0" indent="0">
              <a:buNone/>
            </a:pPr>
            <a:endParaRPr lang="de-DE" dirty="0"/>
          </a:p>
          <a:p>
            <a:pPr marL="0" indent="0">
              <a:buNone/>
            </a:pPr>
            <a:endParaRPr lang="en-US" dirty="0"/>
          </a:p>
        </p:txBody>
      </p:sp>
      <p:pic>
        <p:nvPicPr>
          <p:cNvPr id="8194" name="Picture 2" descr="http://static2.orf.at/fm4/img/2002-38/12191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348880"/>
            <a:ext cx="6408712" cy="3897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355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de-DE" dirty="0"/>
              <a:t>Ideen aus der FP Welt</a:t>
            </a:r>
          </a:p>
        </p:txBody>
      </p:sp>
      <p:sp>
        <p:nvSpPr>
          <p:cNvPr id="3" name="Content Placeholder 2"/>
          <p:cNvSpPr>
            <a:spLocks noGrp="1"/>
          </p:cNvSpPr>
          <p:nvPr>
            <p:ph idx="1"/>
          </p:nvPr>
        </p:nvSpPr>
        <p:spPr/>
        <p:txBody>
          <a:bodyPr>
            <a:normAutofit/>
          </a:bodyPr>
          <a:lstStyle/>
          <a:p>
            <a:pPr marL="0" indent="0">
              <a:buNone/>
            </a:pPr>
            <a:r>
              <a:rPr lang="de-DE" dirty="0" smtClean="0"/>
              <a:t>FP Datentyp (ADT) </a:t>
            </a:r>
            <a:r>
              <a:rPr lang="de-DE" dirty="0"/>
              <a:t>&lt;&gt; </a:t>
            </a:r>
            <a:r>
              <a:rPr lang="de-DE" dirty="0" smtClean="0"/>
              <a:t>Klasse (Daten + Verhalten)</a:t>
            </a:r>
          </a:p>
          <a:p>
            <a:r>
              <a:rPr lang="de-DE" dirty="0" smtClean="0"/>
              <a:t>Datenstruktur OHNE Verhalten</a:t>
            </a:r>
          </a:p>
          <a:p>
            <a:r>
              <a:rPr lang="de-DE" dirty="0" smtClean="0"/>
              <a:t>ADTs sind </a:t>
            </a:r>
            <a:r>
              <a:rPr lang="de-DE" dirty="0" err="1" smtClean="0"/>
              <a:t>immutable</a:t>
            </a:r>
            <a:endParaRPr lang="de-DE" dirty="0" smtClean="0"/>
          </a:p>
          <a:p>
            <a:r>
              <a:rPr lang="de-DE" dirty="0" smtClean="0"/>
              <a:t>Komposition</a:t>
            </a:r>
            <a:r>
              <a:rPr lang="de-DE" dirty="0"/>
              <a:t>: </a:t>
            </a:r>
            <a:endParaRPr lang="de-DE" dirty="0" smtClean="0"/>
          </a:p>
          <a:p>
            <a:pPr lvl="1"/>
            <a:r>
              <a:rPr lang="de-DE" dirty="0" smtClean="0"/>
              <a:t>Primitives (</a:t>
            </a:r>
            <a:r>
              <a:rPr lang="de-DE" dirty="0" err="1" smtClean="0"/>
              <a:t>Runtime</a:t>
            </a:r>
            <a:r>
              <a:rPr lang="de-DE" dirty="0" smtClean="0"/>
              <a:t> native Typen)</a:t>
            </a:r>
          </a:p>
          <a:p>
            <a:pPr lvl="1"/>
            <a:r>
              <a:rPr lang="de-DE" dirty="0" smtClean="0"/>
              <a:t>light-</a:t>
            </a:r>
            <a:r>
              <a:rPr lang="de-DE" dirty="0" err="1" smtClean="0"/>
              <a:t>weight</a:t>
            </a:r>
            <a:r>
              <a:rPr lang="de-DE" dirty="0" smtClean="0"/>
              <a:t> </a:t>
            </a:r>
            <a:r>
              <a:rPr lang="de-DE" dirty="0" err="1" smtClean="0"/>
              <a:t>types</a:t>
            </a:r>
            <a:r>
              <a:rPr lang="de-DE" dirty="0" smtClean="0"/>
              <a:t> </a:t>
            </a:r>
          </a:p>
          <a:p>
            <a:pPr lvl="1"/>
            <a:r>
              <a:rPr lang="de-DE" dirty="0" smtClean="0"/>
              <a:t>verbinden </a:t>
            </a:r>
            <a:r>
              <a:rPr lang="de-DE" dirty="0"/>
              <a:t>zu neuen </a:t>
            </a:r>
            <a:r>
              <a:rPr lang="de-DE" dirty="0" err="1"/>
              <a:t>composite</a:t>
            </a:r>
            <a:r>
              <a:rPr lang="de-DE" dirty="0"/>
              <a:t> </a:t>
            </a:r>
            <a:r>
              <a:rPr lang="de-DE" dirty="0" err="1"/>
              <a:t>types</a:t>
            </a:r>
            <a:r>
              <a:rPr lang="de-DE" dirty="0"/>
              <a:t>. </a:t>
            </a:r>
          </a:p>
          <a:p>
            <a:pPr marL="0" indent="0">
              <a:buNone/>
            </a:pPr>
            <a:endParaRPr lang="de-DE" dirty="0"/>
          </a:p>
        </p:txBody>
      </p:sp>
    </p:spTree>
    <p:extLst>
      <p:ext uri="{BB962C8B-B14F-4D97-AF65-F5344CB8AC3E}">
        <p14:creationId xmlns:p14="http://schemas.microsoft.com/office/powerpoint/2010/main" val="30428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Wofür ist ein (statischer) Typ gut?</a:t>
            </a:r>
            <a:endParaRPr lang="en-US" dirty="0"/>
          </a:p>
        </p:txBody>
      </p:sp>
      <p:sp>
        <p:nvSpPr>
          <p:cNvPr id="3" name="Content Placeholder 2"/>
          <p:cNvSpPr>
            <a:spLocks noGrp="1"/>
          </p:cNvSpPr>
          <p:nvPr>
            <p:ph idx="1"/>
          </p:nvPr>
        </p:nvSpPr>
        <p:spPr/>
        <p:txBody>
          <a:bodyPr>
            <a:normAutofit/>
          </a:bodyPr>
          <a:lstStyle/>
          <a:p>
            <a:r>
              <a:rPr lang="de-DE" dirty="0" err="1" smtClean="0"/>
              <a:t>Compile</a:t>
            </a:r>
            <a:r>
              <a:rPr lang="de-DE" dirty="0" smtClean="0"/>
              <a:t>-time check</a:t>
            </a:r>
          </a:p>
          <a:p>
            <a:r>
              <a:rPr lang="de-DE" dirty="0" smtClean="0"/>
              <a:t>Annotation eines Wertes</a:t>
            </a:r>
          </a:p>
          <a:p>
            <a:r>
              <a:rPr lang="de-DE" dirty="0" smtClean="0"/>
              <a:t>Kontrolle der Interaktion mit anderen Werten</a:t>
            </a:r>
          </a:p>
          <a:p>
            <a:r>
              <a:rPr lang="de-DE" dirty="0" smtClean="0"/>
              <a:t>Beschränkung von Funktionsdomänen: </a:t>
            </a:r>
          </a:p>
          <a:p>
            <a:pPr lvl="1">
              <a:buFont typeface="Arial" panose="020B0604020202020204" pitchFamily="34" charset="0"/>
              <a:buChar char="•"/>
            </a:pPr>
            <a:r>
              <a:rPr lang="de-DE" dirty="0" smtClean="0"/>
              <a:t>Nur bestimmte Werte sind zulässig als Input</a:t>
            </a:r>
          </a:p>
          <a:p>
            <a:pPr lvl="1">
              <a:buFont typeface="Arial" panose="020B0604020202020204" pitchFamily="34" charset="0"/>
              <a:buChar char="•"/>
            </a:pPr>
            <a:r>
              <a:rPr lang="de-DE" dirty="0" smtClean="0"/>
              <a:t>Nur bestimmte Werte sind zu erwarten als Output</a:t>
            </a:r>
          </a:p>
          <a:p>
            <a:pPr marL="0" indent="0">
              <a:buNone/>
            </a:pPr>
            <a:r>
              <a:rPr lang="de-DE" dirty="0" smtClean="0"/>
              <a:t>Zum Vergleich: dynamische Sprachen können nur </a:t>
            </a:r>
            <a:r>
              <a:rPr lang="de-DE" dirty="0" err="1" smtClean="0"/>
              <a:t>runtime</a:t>
            </a:r>
            <a:r>
              <a:rPr lang="de-DE" dirty="0" smtClean="0"/>
              <a:t> </a:t>
            </a:r>
            <a:r>
              <a:rPr lang="de-DE" dirty="0" err="1" smtClean="0"/>
              <a:t>checks</a:t>
            </a:r>
            <a:r>
              <a:rPr lang="de-DE" dirty="0" smtClean="0"/>
              <a:t> ausführen</a:t>
            </a:r>
          </a:p>
        </p:txBody>
      </p:sp>
    </p:spTree>
    <p:extLst>
      <p:ext uri="{BB962C8B-B14F-4D97-AF65-F5344CB8AC3E}">
        <p14:creationId xmlns:p14="http://schemas.microsoft.com/office/powerpoint/2010/main" val="3364966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Wofür ist ein (statischer) Typ gut?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1124742"/>
            <a:ext cx="7488832" cy="5193101"/>
          </a:xfrm>
          <a:prstGeom prst="rect">
            <a:avLst/>
          </a:prstGeom>
        </p:spPr>
      </p:pic>
    </p:spTree>
    <p:extLst>
      <p:ext uri="{BB962C8B-B14F-4D97-AF65-F5344CB8AC3E}">
        <p14:creationId xmlns:p14="http://schemas.microsoft.com/office/powerpoint/2010/main" val="194337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de-DE" dirty="0"/>
              <a:t>Wo komme ich her</a:t>
            </a:r>
            <a:endParaRPr lang="en-US" dirty="0"/>
          </a:p>
        </p:txBody>
      </p:sp>
      <p:sp>
        <p:nvSpPr>
          <p:cNvPr id="3" name="Content Placeholder 2"/>
          <p:cNvSpPr>
            <a:spLocks noGrp="1"/>
          </p:cNvSpPr>
          <p:nvPr>
            <p:ph idx="1"/>
          </p:nvPr>
        </p:nvSpPr>
        <p:spPr/>
        <p:txBody>
          <a:bodyPr/>
          <a:lstStyle/>
          <a:p>
            <a:pPr marL="0" indent="0">
              <a:buNone/>
            </a:pPr>
            <a:r>
              <a:rPr lang="de-DE" dirty="0"/>
              <a:t>Anfänge mit Cobol und </a:t>
            </a:r>
            <a:r>
              <a:rPr lang="de-DE" dirty="0" smtClean="0"/>
              <a:t>OS/390</a:t>
            </a:r>
          </a:p>
          <a:p>
            <a:pPr marL="0" indent="0">
              <a:buNone/>
            </a:pPr>
            <a:r>
              <a:rPr lang="en-US" dirty="0"/>
              <a:t>Visual Basic 6 SP </a:t>
            </a:r>
            <a:r>
              <a:rPr lang="en-US" dirty="0" smtClean="0"/>
              <a:t>4</a:t>
            </a:r>
          </a:p>
          <a:p>
            <a:pPr marL="0" indent="0">
              <a:buNone/>
            </a:pPr>
            <a:r>
              <a:rPr lang="en-US" dirty="0"/>
              <a:t>Visual </a:t>
            </a:r>
            <a:r>
              <a:rPr lang="en-US" dirty="0" err="1"/>
              <a:t>Basic.Net</a:t>
            </a:r>
            <a:r>
              <a:rPr lang="en-US" dirty="0"/>
              <a:t> </a:t>
            </a:r>
            <a:r>
              <a:rPr lang="en-US" dirty="0" smtClean="0"/>
              <a:t>1.0</a:t>
            </a:r>
          </a:p>
          <a:p>
            <a:pPr marL="0" indent="0">
              <a:buNone/>
            </a:pPr>
            <a:r>
              <a:rPr lang="de-DE" dirty="0"/>
              <a:t>C# ab 2.0 (Welcome </a:t>
            </a:r>
            <a:r>
              <a:rPr lang="de-DE" dirty="0" err="1"/>
              <a:t>Generics</a:t>
            </a:r>
            <a:r>
              <a:rPr lang="de-DE" dirty="0" smtClean="0"/>
              <a:t>!)</a:t>
            </a:r>
          </a:p>
          <a:p>
            <a:pPr marL="0" indent="0">
              <a:buNone/>
            </a:pPr>
            <a:r>
              <a:rPr lang="en-US" dirty="0"/>
              <a:t>MVC und MVVM </a:t>
            </a:r>
            <a:endParaRPr lang="en-US" dirty="0" smtClean="0"/>
          </a:p>
          <a:p>
            <a:pPr marL="0" indent="0">
              <a:buNone/>
            </a:pPr>
            <a:r>
              <a:rPr lang="de-DE" dirty="0" smtClean="0"/>
              <a:t>REST und WCF</a:t>
            </a:r>
            <a:endParaRPr lang="en-US" dirty="0"/>
          </a:p>
        </p:txBody>
      </p:sp>
    </p:spTree>
    <p:extLst>
      <p:ext uri="{BB962C8B-B14F-4D97-AF65-F5344CB8AC3E}">
        <p14:creationId xmlns:p14="http://schemas.microsoft.com/office/powerpoint/2010/main" val="2481868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Warum F#?</a:t>
            </a:r>
            <a:endParaRPr lang="en-US" dirty="0"/>
          </a:p>
        </p:txBody>
      </p:sp>
      <p:sp>
        <p:nvSpPr>
          <p:cNvPr id="3" name="Content Placeholder 2"/>
          <p:cNvSpPr>
            <a:spLocks noGrp="1"/>
          </p:cNvSpPr>
          <p:nvPr>
            <p:ph idx="1"/>
          </p:nvPr>
        </p:nvSpPr>
        <p:spPr/>
        <p:txBody>
          <a:bodyPr>
            <a:normAutofit/>
          </a:bodyPr>
          <a:lstStyle/>
          <a:p>
            <a:r>
              <a:rPr lang="de-DE" dirty="0"/>
              <a:t>F# ist eine </a:t>
            </a:r>
            <a:r>
              <a:rPr lang="de-DE" dirty="0" err="1"/>
              <a:t>functional</a:t>
            </a:r>
            <a:r>
              <a:rPr lang="de-DE" dirty="0"/>
              <a:t>-first .net </a:t>
            </a:r>
            <a:r>
              <a:rPr lang="de-DE" dirty="0" smtClean="0"/>
              <a:t>Sprache </a:t>
            </a:r>
          </a:p>
          <a:p>
            <a:r>
              <a:rPr lang="de-DE" dirty="0" smtClean="0"/>
              <a:t>ML Syntax: reduziert </a:t>
            </a:r>
            <a:r>
              <a:rPr lang="de-DE" dirty="0"/>
              <a:t>LOC </a:t>
            </a:r>
            <a:r>
              <a:rPr lang="de-DE" dirty="0" smtClean="0"/>
              <a:t>Zahl und die </a:t>
            </a:r>
            <a:r>
              <a:rPr lang="de-DE" dirty="0" err="1" smtClean="0"/>
              <a:t>Func</a:t>
            </a:r>
            <a:r>
              <a:rPr lang="de-DE" dirty="0" smtClean="0"/>
              <a:t>&lt;&gt; Syntax </a:t>
            </a:r>
          </a:p>
          <a:p>
            <a:r>
              <a:rPr lang="de-DE" dirty="0" smtClean="0"/>
              <a:t>Vereinfachung </a:t>
            </a:r>
            <a:r>
              <a:rPr lang="de-DE" dirty="0"/>
              <a:t>(</a:t>
            </a:r>
            <a:r>
              <a:rPr lang="de-DE" dirty="0" err="1"/>
              <a:t>Reason</a:t>
            </a:r>
            <a:r>
              <a:rPr lang="de-DE" dirty="0"/>
              <a:t> </a:t>
            </a:r>
            <a:r>
              <a:rPr lang="de-DE" dirty="0" err="1"/>
              <a:t>about</a:t>
            </a:r>
            <a:r>
              <a:rPr lang="de-DE" dirty="0"/>
              <a:t> </a:t>
            </a:r>
            <a:r>
              <a:rPr lang="de-DE" dirty="0" err="1"/>
              <a:t>code</a:t>
            </a:r>
            <a:r>
              <a:rPr lang="de-DE" dirty="0"/>
              <a:t>)</a:t>
            </a:r>
          </a:p>
          <a:p>
            <a:r>
              <a:rPr lang="de-DE" dirty="0"/>
              <a:t>Vereinfachung (Asynchron, Parallel, Strategie</a:t>
            </a:r>
            <a:r>
              <a:rPr lang="de-DE" dirty="0" smtClean="0"/>
              <a:t>)</a:t>
            </a:r>
          </a:p>
          <a:p>
            <a:r>
              <a:rPr lang="de-DE" dirty="0" err="1" smtClean="0"/>
              <a:t>Multiplatform</a:t>
            </a:r>
            <a:r>
              <a:rPr lang="de-DE" dirty="0" smtClean="0"/>
              <a:t> (Debian, Xamarin)</a:t>
            </a:r>
          </a:p>
          <a:p>
            <a:r>
              <a:rPr lang="de-DE" dirty="0" err="1" smtClean="0"/>
              <a:t>Tooling</a:t>
            </a:r>
            <a:endParaRPr lang="de-DE" dirty="0" smtClean="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en-US" dirty="0"/>
          </a:p>
        </p:txBody>
      </p:sp>
    </p:spTree>
    <p:extLst>
      <p:ext uri="{BB962C8B-B14F-4D97-AF65-F5344CB8AC3E}">
        <p14:creationId xmlns:p14="http://schemas.microsoft.com/office/powerpoint/2010/main" val="1568790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F# </a:t>
            </a:r>
            <a:r>
              <a:rPr lang="de-DE" dirty="0" err="1" smtClean="0"/>
              <a:t>Foundation</a:t>
            </a:r>
            <a:endParaRPr lang="en-US" dirty="0"/>
          </a:p>
        </p:txBody>
      </p:sp>
      <p:sp>
        <p:nvSpPr>
          <p:cNvPr id="3" name="Content Placeholder 2"/>
          <p:cNvSpPr>
            <a:spLocks noGrp="1"/>
          </p:cNvSpPr>
          <p:nvPr>
            <p:ph idx="1"/>
          </p:nvPr>
        </p:nvSpPr>
        <p:spPr/>
        <p:txBody>
          <a:bodyPr>
            <a:normAutofit/>
          </a:bodyPr>
          <a:lstStyle/>
          <a:p>
            <a:r>
              <a:rPr lang="de-DE" dirty="0" smtClean="0"/>
              <a:t>F# </a:t>
            </a:r>
            <a:r>
              <a:rPr lang="de-DE" dirty="0" err="1" smtClean="0"/>
              <a:t>Foundation</a:t>
            </a:r>
            <a:r>
              <a:rPr lang="de-DE" dirty="0" smtClean="0"/>
              <a:t> ist eine gemeinnütziger Verein</a:t>
            </a:r>
          </a:p>
          <a:p>
            <a:r>
              <a:rPr lang="de-DE" dirty="0" smtClean="0"/>
              <a:t>Die </a:t>
            </a:r>
            <a:r>
              <a:rPr lang="de-DE" dirty="0" err="1" smtClean="0"/>
              <a:t>Foundation</a:t>
            </a:r>
            <a:r>
              <a:rPr lang="de-DE" dirty="0" smtClean="0"/>
              <a:t> kontrolliert die Entwicklung der Sprache</a:t>
            </a:r>
          </a:p>
          <a:p>
            <a:r>
              <a:rPr lang="de-DE" dirty="0" smtClean="0"/>
              <a:t>Es ist hier um zu bleiben</a:t>
            </a:r>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en-US" dirty="0"/>
          </a:p>
        </p:txBody>
      </p:sp>
    </p:spTree>
    <p:extLst>
      <p:ext uri="{BB962C8B-B14F-4D97-AF65-F5344CB8AC3E}">
        <p14:creationId xmlns:p14="http://schemas.microsoft.com/office/powerpoint/2010/main" val="279111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F# ist open </a:t>
            </a:r>
            <a:r>
              <a:rPr lang="de-DE" dirty="0" err="1"/>
              <a:t>source</a:t>
            </a:r>
            <a:endParaRPr lang="en-US" dirty="0"/>
          </a:p>
        </p:txBody>
      </p:sp>
      <p:sp>
        <p:nvSpPr>
          <p:cNvPr id="3" name="Content Placeholder 2"/>
          <p:cNvSpPr>
            <a:spLocks noGrp="1"/>
          </p:cNvSpPr>
          <p:nvPr>
            <p:ph idx="1"/>
          </p:nvPr>
        </p:nvSpPr>
        <p:spPr/>
        <p:txBody>
          <a:bodyPr>
            <a:normAutofit/>
          </a:bodyPr>
          <a:lstStyle/>
          <a:p>
            <a:r>
              <a:rPr lang="de-DE" dirty="0" smtClean="0"/>
              <a:t>Das Quellcode ist auf </a:t>
            </a:r>
            <a:r>
              <a:rPr lang="de-DE" dirty="0" err="1" smtClean="0"/>
              <a:t>GitHub</a:t>
            </a:r>
            <a:r>
              <a:rPr lang="de-DE" dirty="0" smtClean="0"/>
              <a:t> zu finden</a:t>
            </a:r>
          </a:p>
          <a:p>
            <a:r>
              <a:rPr lang="de-DE" dirty="0" smtClean="0"/>
              <a:t>Das Ökosystem F# ist lebendig</a:t>
            </a:r>
          </a:p>
          <a:p>
            <a:r>
              <a:rPr lang="de-DE" dirty="0" smtClean="0"/>
              <a:t>Sehr viele FSO Projekte in vielen Bereichen (Data, Web, </a:t>
            </a:r>
            <a:r>
              <a:rPr lang="de-DE" dirty="0" err="1" smtClean="0"/>
              <a:t>Machine</a:t>
            </a:r>
            <a:r>
              <a:rPr lang="de-DE" dirty="0" smtClean="0"/>
              <a:t> Learning, Finanzen)</a:t>
            </a:r>
            <a:endParaRPr lang="de-DE" dirty="0"/>
          </a:p>
          <a:p>
            <a:r>
              <a:rPr lang="de-DE" dirty="0" smtClean="0"/>
              <a:t>Hilfreiche Autoren der </a:t>
            </a:r>
            <a:r>
              <a:rPr lang="de-DE" dirty="0" err="1" smtClean="0"/>
              <a:t>Bilbliotheken</a:t>
            </a:r>
            <a:endParaRPr lang="de-DE" dirty="0" smtClean="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en-US" dirty="0"/>
          </a:p>
        </p:txBody>
      </p:sp>
    </p:spTree>
    <p:extLst>
      <p:ext uri="{BB962C8B-B14F-4D97-AF65-F5344CB8AC3E}">
        <p14:creationId xmlns:p14="http://schemas.microsoft.com/office/powerpoint/2010/main" val="3896142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Themen</a:t>
            </a:r>
            <a:endParaRPr lang="en-US" dirty="0"/>
          </a:p>
        </p:txBody>
      </p:sp>
      <p:sp>
        <p:nvSpPr>
          <p:cNvPr id="3" name="Content Placeholder 2"/>
          <p:cNvSpPr>
            <a:spLocks noGrp="1"/>
          </p:cNvSpPr>
          <p:nvPr>
            <p:ph idx="1"/>
          </p:nvPr>
        </p:nvSpPr>
        <p:spPr/>
        <p:txBody>
          <a:bodyPr>
            <a:normAutofit fontScale="92500" lnSpcReduction="20000"/>
          </a:bodyPr>
          <a:lstStyle/>
          <a:p>
            <a:r>
              <a:rPr lang="de-DE" dirty="0" err="1" smtClean="0"/>
              <a:t>Tuple</a:t>
            </a:r>
            <a:r>
              <a:rPr lang="de-DE" dirty="0" smtClean="0"/>
              <a:t> (Ja!)</a:t>
            </a:r>
          </a:p>
          <a:p>
            <a:r>
              <a:rPr lang="de-DE" dirty="0" err="1"/>
              <a:t>Record</a:t>
            </a:r>
            <a:r>
              <a:rPr lang="de-DE" dirty="0"/>
              <a:t> (Ja!)</a:t>
            </a:r>
            <a:endParaRPr lang="de-DE" dirty="0" smtClean="0"/>
          </a:p>
          <a:p>
            <a:r>
              <a:rPr lang="de-DE" dirty="0" err="1" smtClean="0"/>
              <a:t>Discriminated</a:t>
            </a:r>
            <a:r>
              <a:rPr lang="de-DE" dirty="0" smtClean="0"/>
              <a:t> </a:t>
            </a:r>
            <a:r>
              <a:rPr lang="de-DE" dirty="0" err="1" smtClean="0"/>
              <a:t>Unions</a:t>
            </a:r>
            <a:r>
              <a:rPr lang="de-DE" dirty="0"/>
              <a:t> (Ja!)</a:t>
            </a:r>
            <a:endParaRPr lang="de-DE" dirty="0" smtClean="0"/>
          </a:p>
          <a:p>
            <a:r>
              <a:rPr lang="de-DE" dirty="0" smtClean="0"/>
              <a:t>Option </a:t>
            </a:r>
            <a:r>
              <a:rPr lang="de-DE" dirty="0" err="1" smtClean="0"/>
              <a:t>types</a:t>
            </a:r>
            <a:r>
              <a:rPr lang="de-DE" dirty="0"/>
              <a:t> (Ja</a:t>
            </a:r>
            <a:r>
              <a:rPr lang="de-DE" dirty="0" smtClean="0"/>
              <a:t>!)</a:t>
            </a:r>
          </a:p>
          <a:p>
            <a:r>
              <a:rPr lang="de-DE" dirty="0" err="1" smtClean="0"/>
              <a:t>Functions</a:t>
            </a:r>
            <a:endParaRPr lang="de-DE" dirty="0" smtClean="0"/>
          </a:p>
          <a:p>
            <a:r>
              <a:rPr lang="de-DE" dirty="0" smtClean="0"/>
              <a:t>Listenwesen</a:t>
            </a:r>
          </a:p>
          <a:p>
            <a:r>
              <a:rPr lang="de-DE" dirty="0" smtClean="0"/>
              <a:t>Einheiten</a:t>
            </a:r>
          </a:p>
          <a:p>
            <a:r>
              <a:rPr lang="de-DE" dirty="0" smtClean="0"/>
              <a:t>Type Provider</a:t>
            </a:r>
          </a:p>
          <a:p>
            <a:r>
              <a:rPr lang="de-DE" dirty="0" smtClean="0"/>
              <a:t>Berechnungsausdrucke</a:t>
            </a:r>
            <a:endParaRPr lang="de-DE" dirty="0"/>
          </a:p>
          <a:p>
            <a:pPr marL="0" indent="0">
              <a:buNone/>
            </a:pPr>
            <a:endParaRPr lang="en-US" dirty="0"/>
          </a:p>
        </p:txBody>
      </p:sp>
    </p:spTree>
    <p:extLst>
      <p:ext uri="{BB962C8B-B14F-4D97-AF65-F5344CB8AC3E}">
        <p14:creationId xmlns:p14="http://schemas.microsoft.com/office/powerpoint/2010/main" val="1326804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Fokus des Vortrags</a:t>
            </a:r>
            <a:endParaRPr lang="de-DE" dirty="0"/>
          </a:p>
        </p:txBody>
      </p:sp>
      <p:sp>
        <p:nvSpPr>
          <p:cNvPr id="3" name="Inhaltsplatzhalter 2"/>
          <p:cNvSpPr>
            <a:spLocks noGrp="1"/>
          </p:cNvSpPr>
          <p:nvPr>
            <p:ph idx="1"/>
          </p:nvPr>
        </p:nvSpPr>
        <p:spPr/>
        <p:txBody>
          <a:bodyPr>
            <a:normAutofit/>
          </a:bodyPr>
          <a:lstStyle/>
          <a:p>
            <a:r>
              <a:rPr lang="de-DE" dirty="0" smtClean="0"/>
              <a:t>Viele mögliche Themen </a:t>
            </a:r>
          </a:p>
          <a:p>
            <a:pPr lvl="1"/>
            <a:r>
              <a:rPr lang="de-DE" dirty="0" smtClean="0"/>
              <a:t>Higher </a:t>
            </a:r>
            <a:r>
              <a:rPr lang="de-DE" dirty="0" err="1" smtClean="0"/>
              <a:t>order</a:t>
            </a:r>
            <a:r>
              <a:rPr lang="de-DE" dirty="0" smtClean="0"/>
              <a:t> </a:t>
            </a:r>
            <a:r>
              <a:rPr lang="de-DE" dirty="0" err="1" smtClean="0"/>
              <a:t>functions</a:t>
            </a:r>
            <a:endParaRPr lang="de-DE" dirty="0" smtClean="0"/>
          </a:p>
          <a:p>
            <a:pPr lvl="1"/>
            <a:r>
              <a:rPr lang="de-DE" dirty="0" smtClean="0"/>
              <a:t>Type Provider	</a:t>
            </a:r>
          </a:p>
          <a:p>
            <a:pPr lvl="1"/>
            <a:r>
              <a:rPr lang="de-DE" dirty="0" smtClean="0"/>
              <a:t>Cloud</a:t>
            </a:r>
          </a:p>
          <a:p>
            <a:pPr lvl="1"/>
            <a:r>
              <a:rPr lang="de-DE" dirty="0" err="1" smtClean="0"/>
              <a:t>Machine</a:t>
            </a:r>
            <a:r>
              <a:rPr lang="de-DE" dirty="0" smtClean="0"/>
              <a:t> Learning</a:t>
            </a:r>
          </a:p>
          <a:p>
            <a:endParaRPr lang="de-DE" dirty="0"/>
          </a:p>
          <a:p>
            <a:r>
              <a:rPr lang="de-DE" dirty="0" smtClean="0"/>
              <a:t>Heute nur ein Thema, das aber ausführlich:</a:t>
            </a:r>
          </a:p>
          <a:p>
            <a:pPr lvl="1"/>
            <a:r>
              <a:rPr lang="de-DE" dirty="0" smtClean="0"/>
              <a:t>Data </a:t>
            </a:r>
            <a:r>
              <a:rPr lang="de-DE" dirty="0" err="1" smtClean="0"/>
              <a:t>Types</a:t>
            </a:r>
            <a:endParaRPr lang="de-DE" dirty="0"/>
          </a:p>
        </p:txBody>
      </p:sp>
    </p:spTree>
    <p:extLst>
      <p:ext uri="{BB962C8B-B14F-4D97-AF65-F5344CB8AC3E}">
        <p14:creationId xmlns:p14="http://schemas.microsoft.com/office/powerpoint/2010/main" val="1568360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Data </a:t>
            </a:r>
            <a:r>
              <a:rPr lang="de-DE" dirty="0" err="1" smtClean="0"/>
              <a:t>Types</a:t>
            </a:r>
            <a:endParaRPr lang="en-US" dirty="0"/>
          </a:p>
        </p:txBody>
      </p:sp>
      <p:sp>
        <p:nvSpPr>
          <p:cNvPr id="3" name="Content Placeholder 2"/>
          <p:cNvSpPr>
            <a:spLocks noGrp="1"/>
          </p:cNvSpPr>
          <p:nvPr>
            <p:ph idx="1"/>
          </p:nvPr>
        </p:nvSpPr>
        <p:spPr/>
        <p:txBody>
          <a:bodyPr/>
          <a:lstStyle/>
          <a:p>
            <a:r>
              <a:rPr lang="de-DE" dirty="0" err="1" smtClean="0"/>
              <a:t>Construction</a:t>
            </a:r>
            <a:endParaRPr lang="de-DE" dirty="0" smtClean="0"/>
          </a:p>
          <a:p>
            <a:r>
              <a:rPr lang="de-DE" dirty="0" err="1" smtClean="0"/>
              <a:t>Deconstruction</a:t>
            </a:r>
            <a:endParaRPr lang="de-DE" dirty="0" smtClean="0"/>
          </a:p>
          <a:p>
            <a:r>
              <a:rPr lang="de-DE" dirty="0" smtClean="0"/>
              <a:t>Pattern </a:t>
            </a:r>
            <a:r>
              <a:rPr lang="de-DE" dirty="0" err="1" smtClean="0"/>
              <a:t>Matching</a:t>
            </a:r>
            <a:endParaRPr lang="de-DE" dirty="0" smtClean="0"/>
          </a:p>
          <a:p>
            <a:r>
              <a:rPr lang="de-DE" dirty="0" err="1" smtClean="0"/>
              <a:t>Structural</a:t>
            </a:r>
            <a:r>
              <a:rPr lang="de-DE" dirty="0" smtClean="0"/>
              <a:t> </a:t>
            </a:r>
            <a:r>
              <a:rPr lang="de-DE" dirty="0" err="1" smtClean="0"/>
              <a:t>Equality</a:t>
            </a:r>
            <a:r>
              <a:rPr lang="de-DE" dirty="0" smtClean="0"/>
              <a:t> vs. Reference </a:t>
            </a:r>
            <a:r>
              <a:rPr lang="de-DE" dirty="0" err="1" smtClean="0"/>
              <a:t>Euqality</a:t>
            </a:r>
            <a:endParaRPr lang="en-US" dirty="0"/>
          </a:p>
        </p:txBody>
      </p:sp>
    </p:spTree>
    <p:extLst>
      <p:ext uri="{BB962C8B-B14F-4D97-AF65-F5344CB8AC3E}">
        <p14:creationId xmlns:p14="http://schemas.microsoft.com/office/powerpoint/2010/main" val="4095920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Data </a:t>
            </a:r>
            <a:r>
              <a:rPr lang="de-DE" dirty="0" err="1" smtClean="0"/>
              <a:t>Types</a:t>
            </a:r>
            <a:r>
              <a:rPr lang="de-DE" dirty="0" smtClean="0"/>
              <a:t>: Pattern </a:t>
            </a:r>
            <a:r>
              <a:rPr lang="de-DE" dirty="0" err="1" smtClean="0"/>
              <a:t>Matching</a:t>
            </a:r>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221904"/>
            <a:ext cx="7463748" cy="4799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4980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Data </a:t>
            </a:r>
            <a:r>
              <a:rPr lang="de-DE" dirty="0" err="1" smtClean="0"/>
              <a:t>Types</a:t>
            </a:r>
            <a:r>
              <a:rPr lang="de-DE" dirty="0" smtClean="0"/>
              <a:t>: Pattern </a:t>
            </a:r>
            <a:r>
              <a:rPr lang="de-DE" dirty="0" err="1" smtClean="0"/>
              <a:t>Matching</a:t>
            </a:r>
            <a:endParaRPr lang="en-US" dirty="0"/>
          </a:p>
        </p:txBody>
      </p:sp>
      <p:sp>
        <p:nvSpPr>
          <p:cNvPr id="4" name="TextBox 3"/>
          <p:cNvSpPr txBox="1"/>
          <p:nvPr/>
        </p:nvSpPr>
        <p:spPr>
          <a:xfrm>
            <a:off x="947639" y="3933056"/>
            <a:ext cx="3791872" cy="461665"/>
          </a:xfrm>
          <a:prstGeom prst="rect">
            <a:avLst/>
          </a:prstGeom>
          <a:noFill/>
          <a:ln>
            <a:solidFill>
              <a:schemeClr val="accent1"/>
            </a:solidFill>
          </a:ln>
        </p:spPr>
        <p:txBody>
          <a:bodyPr wrap="none" rtlCol="0">
            <a:spAutoFit/>
          </a:bodyPr>
          <a:lstStyle/>
          <a:p>
            <a:pPr marL="285750" indent="-285750">
              <a:buFont typeface="Arial" panose="020B0604020202020204" pitchFamily="34" charset="0"/>
              <a:buChar char="•"/>
            </a:pPr>
            <a:r>
              <a:rPr lang="de-DE" sz="2400" dirty="0" smtClean="0"/>
              <a:t>Kreuzung aus </a:t>
            </a:r>
            <a:r>
              <a:rPr lang="de-DE" sz="2400" dirty="0" err="1" smtClean="0"/>
              <a:t>if</a:t>
            </a:r>
            <a:r>
              <a:rPr lang="de-DE" sz="2400" dirty="0" smtClean="0"/>
              <a:t> und </a:t>
            </a:r>
            <a:r>
              <a:rPr lang="de-DE" sz="2400" dirty="0" err="1" smtClean="0"/>
              <a:t>switch</a:t>
            </a:r>
            <a:endParaRPr lang="de-DE" sz="2400" dirty="0" smtClean="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484784"/>
            <a:ext cx="5543550" cy="2343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947639" y="4725144"/>
            <a:ext cx="7668446" cy="461665"/>
          </a:xfrm>
          <a:prstGeom prst="rect">
            <a:avLst/>
          </a:prstGeom>
          <a:noFill/>
        </p:spPr>
        <p:txBody>
          <a:bodyPr wrap="none" rtlCol="0">
            <a:spAutoFit/>
          </a:bodyPr>
          <a:lstStyle/>
          <a:p>
            <a:pPr marL="285750" indent="-285750">
              <a:buFont typeface="Arial" panose="020B0604020202020204" pitchFamily="34" charset="0"/>
              <a:buChar char="•"/>
            </a:pPr>
            <a:r>
              <a:rPr lang="de-DE" sz="2400" dirty="0" smtClean="0"/>
              <a:t>Erlaubt die </a:t>
            </a:r>
            <a:r>
              <a:rPr lang="de-DE" sz="2400" dirty="0" err="1" smtClean="0"/>
              <a:t>Deconstruction</a:t>
            </a:r>
            <a:r>
              <a:rPr lang="de-DE" sz="2400" dirty="0" smtClean="0"/>
              <a:t> von Werten aus F# Datentypen</a:t>
            </a:r>
          </a:p>
        </p:txBody>
      </p:sp>
      <p:sp>
        <p:nvSpPr>
          <p:cNvPr id="6" name="TextBox 5"/>
          <p:cNvSpPr txBox="1"/>
          <p:nvPr/>
        </p:nvSpPr>
        <p:spPr>
          <a:xfrm>
            <a:off x="947638" y="5559623"/>
            <a:ext cx="4291624" cy="461665"/>
          </a:xfrm>
          <a:prstGeom prst="rect">
            <a:avLst/>
          </a:prstGeom>
          <a:noFill/>
        </p:spPr>
        <p:txBody>
          <a:bodyPr wrap="none" rtlCol="0">
            <a:spAutoFit/>
          </a:bodyPr>
          <a:lstStyle/>
          <a:p>
            <a:pPr marL="285750" indent="-285750">
              <a:buFont typeface="Arial" panose="020B0604020202020204" pitchFamily="34" charset="0"/>
              <a:buChar char="•"/>
            </a:pPr>
            <a:r>
              <a:rPr lang="de-DE" sz="2400" dirty="0" smtClean="0"/>
              <a:t>(Vollständigkeit) Exhaustivness</a:t>
            </a:r>
          </a:p>
        </p:txBody>
      </p:sp>
      <p:sp>
        <p:nvSpPr>
          <p:cNvPr id="7" name="TextBox 6"/>
          <p:cNvSpPr txBox="1"/>
          <p:nvPr/>
        </p:nvSpPr>
        <p:spPr>
          <a:xfrm>
            <a:off x="971600" y="4309645"/>
            <a:ext cx="5183855" cy="461665"/>
          </a:xfrm>
          <a:prstGeom prst="rect">
            <a:avLst/>
          </a:prstGeom>
          <a:noFill/>
        </p:spPr>
        <p:txBody>
          <a:bodyPr wrap="none" rtlCol="0">
            <a:spAutoFit/>
          </a:bodyPr>
          <a:lstStyle/>
          <a:p>
            <a:pPr marL="285750" indent="-285750">
              <a:buFont typeface="Arial" panose="020B0604020202020204" pitchFamily="34" charset="0"/>
              <a:buChar char="•"/>
            </a:pPr>
            <a:r>
              <a:rPr lang="de-DE" sz="2400" dirty="0" smtClean="0"/>
              <a:t>Ist ein Ausdruck und keine Anweisung</a:t>
            </a:r>
          </a:p>
        </p:txBody>
      </p:sp>
      <p:sp>
        <p:nvSpPr>
          <p:cNvPr id="8" name="TextBox 7"/>
          <p:cNvSpPr txBox="1"/>
          <p:nvPr/>
        </p:nvSpPr>
        <p:spPr>
          <a:xfrm>
            <a:off x="971600" y="5127575"/>
            <a:ext cx="6605142" cy="461665"/>
          </a:xfrm>
          <a:prstGeom prst="rect">
            <a:avLst/>
          </a:prstGeom>
          <a:noFill/>
        </p:spPr>
        <p:txBody>
          <a:bodyPr wrap="none" rtlCol="0">
            <a:spAutoFit/>
          </a:bodyPr>
          <a:lstStyle/>
          <a:p>
            <a:pPr marL="285750" indent="-285750">
              <a:buFont typeface="Arial" panose="020B0604020202020204" pitchFamily="34" charset="0"/>
              <a:buChar char="•"/>
            </a:pPr>
            <a:r>
              <a:rPr lang="de-DE" sz="2400" dirty="0" smtClean="0"/>
              <a:t>Angepasst </a:t>
            </a:r>
            <a:r>
              <a:rPr lang="de-DE" sz="2400" dirty="0"/>
              <a:t>für die F# Datentypen, weniger für </a:t>
            </a:r>
            <a:r>
              <a:rPr lang="de-DE" sz="2400" dirty="0" smtClean="0"/>
              <a:t>OO</a:t>
            </a:r>
          </a:p>
        </p:txBody>
      </p:sp>
    </p:spTree>
    <p:extLst>
      <p:ext uri="{BB962C8B-B14F-4D97-AF65-F5344CB8AC3E}">
        <p14:creationId xmlns:p14="http://schemas.microsoft.com/office/powerpoint/2010/main" val="4139651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err="1"/>
              <a:t>Structural</a:t>
            </a:r>
            <a:r>
              <a:rPr lang="de-DE" dirty="0"/>
              <a:t> </a:t>
            </a:r>
            <a:r>
              <a:rPr lang="de-DE" dirty="0" err="1"/>
              <a:t>Equality</a:t>
            </a:r>
            <a:r>
              <a:rPr lang="de-DE" dirty="0"/>
              <a:t> / </a:t>
            </a:r>
            <a:r>
              <a:rPr lang="de-DE" dirty="0" err="1" smtClean="0"/>
              <a:t>Comparison</a:t>
            </a:r>
            <a:endParaRPr lang="en-US" dirty="0"/>
          </a:p>
        </p:txBody>
      </p:sp>
      <p:sp>
        <p:nvSpPr>
          <p:cNvPr id="3" name="Content Placeholder 2"/>
          <p:cNvSpPr>
            <a:spLocks noGrp="1"/>
          </p:cNvSpPr>
          <p:nvPr>
            <p:ph idx="1"/>
          </p:nvPr>
        </p:nvSpPr>
        <p:spPr>
          <a:xfrm>
            <a:off x="457200" y="1600201"/>
            <a:ext cx="8229600" cy="3484984"/>
          </a:xfrm>
        </p:spPr>
        <p:txBody>
          <a:bodyPr/>
          <a:lstStyle/>
          <a:p>
            <a:pPr marL="0" indent="0">
              <a:buNone/>
            </a:pPr>
            <a:r>
              <a:rPr lang="de-DE" dirty="0" smtClean="0"/>
              <a:t>In C# (und OO) wenn ich zwei Werte vergleiche geschieht folgendes:</a:t>
            </a:r>
          </a:p>
          <a:p>
            <a:r>
              <a:rPr lang="de-DE" dirty="0" err="1" smtClean="0"/>
              <a:t>Werttyp</a:t>
            </a:r>
            <a:r>
              <a:rPr lang="de-DE" dirty="0" smtClean="0"/>
              <a:t> (</a:t>
            </a:r>
            <a:r>
              <a:rPr lang="de-DE" dirty="0" err="1" smtClean="0"/>
              <a:t>int</a:t>
            </a:r>
            <a:r>
              <a:rPr lang="de-DE" dirty="0" smtClean="0"/>
              <a:t>): Werte abgleichen 0 == 0</a:t>
            </a:r>
          </a:p>
          <a:p>
            <a:r>
              <a:rPr lang="de-DE" dirty="0" err="1" smtClean="0"/>
              <a:t>Struct</a:t>
            </a:r>
            <a:r>
              <a:rPr lang="de-DE" dirty="0" smtClean="0"/>
              <a:t>: Keine Unterstützung für ==, muss einen Operator </a:t>
            </a:r>
            <a:r>
              <a:rPr lang="de-DE" dirty="0" err="1" smtClean="0"/>
              <a:t>overload</a:t>
            </a:r>
            <a:r>
              <a:rPr lang="de-DE" dirty="0" smtClean="0"/>
              <a:t> machen</a:t>
            </a:r>
          </a:p>
          <a:p>
            <a:r>
              <a:rPr lang="de-DE" dirty="0" smtClean="0"/>
              <a:t>Instanzen: Referenzen werden abgeglichen</a:t>
            </a:r>
            <a:endParaRPr lang="en-US" dirty="0"/>
          </a:p>
        </p:txBody>
      </p:sp>
    </p:spTree>
    <p:extLst>
      <p:ext uri="{BB962C8B-B14F-4D97-AF65-F5344CB8AC3E}">
        <p14:creationId xmlns:p14="http://schemas.microsoft.com/office/powerpoint/2010/main" val="42310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err="1"/>
              <a:t>Structural</a:t>
            </a:r>
            <a:r>
              <a:rPr lang="de-DE" dirty="0"/>
              <a:t> </a:t>
            </a:r>
            <a:r>
              <a:rPr lang="de-DE" dirty="0" err="1"/>
              <a:t>Equality</a:t>
            </a:r>
            <a:r>
              <a:rPr lang="de-DE" dirty="0"/>
              <a:t> / </a:t>
            </a:r>
            <a:r>
              <a:rPr lang="de-DE" dirty="0" err="1" smtClean="0"/>
              <a:t>Comparison</a:t>
            </a:r>
            <a:endParaRPr lang="en-US" dirty="0"/>
          </a:p>
        </p:txBody>
      </p:sp>
      <p:sp>
        <p:nvSpPr>
          <p:cNvPr id="3" name="Content Placeholder 2"/>
          <p:cNvSpPr>
            <a:spLocks noGrp="1"/>
          </p:cNvSpPr>
          <p:nvPr>
            <p:ph idx="1"/>
          </p:nvPr>
        </p:nvSpPr>
        <p:spPr>
          <a:xfrm>
            <a:off x="457200" y="1600201"/>
            <a:ext cx="8229600" cy="2188840"/>
          </a:xfrm>
        </p:spPr>
        <p:txBody>
          <a:bodyPr/>
          <a:lstStyle/>
          <a:p>
            <a:pPr marL="0" indent="0">
              <a:buNone/>
            </a:pPr>
            <a:r>
              <a:rPr lang="de-DE" dirty="0" smtClean="0"/>
              <a:t>In F# wird </a:t>
            </a:r>
            <a:r>
              <a:rPr lang="de-DE" dirty="0" err="1" smtClean="0"/>
              <a:t>Structural</a:t>
            </a:r>
            <a:r>
              <a:rPr lang="de-DE" dirty="0" smtClean="0"/>
              <a:t> </a:t>
            </a:r>
            <a:r>
              <a:rPr lang="de-DE" dirty="0" err="1" smtClean="0"/>
              <a:t>Equality</a:t>
            </a:r>
            <a:r>
              <a:rPr lang="de-DE" dirty="0" smtClean="0"/>
              <a:t> vom Compiler für ADTs </a:t>
            </a:r>
            <a:r>
              <a:rPr lang="de-DE" dirty="0" err="1" smtClean="0"/>
              <a:t>imlementiert</a:t>
            </a:r>
            <a:r>
              <a:rPr lang="de-DE" dirty="0" smtClean="0"/>
              <a:t>.</a:t>
            </a:r>
          </a:p>
          <a:p>
            <a:pPr marL="0" indent="0">
              <a:buNone/>
            </a:pPr>
            <a:r>
              <a:rPr lang="de-DE" dirty="0" smtClean="0"/>
              <a:t>Es werden keine Referenzen abgeglichen sondern Werte</a:t>
            </a:r>
          </a:p>
          <a:p>
            <a:pPr marL="0" indent="0">
              <a:buNone/>
            </a:pP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3826345"/>
            <a:ext cx="6408712" cy="2733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02630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Funktional ist kein Trend</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9655" y="1340768"/>
            <a:ext cx="3384689" cy="4736592"/>
          </a:xfrm>
          <a:prstGeom prst="rect">
            <a:avLst/>
          </a:prstGeom>
        </p:spPr>
      </p:pic>
      <p:sp>
        <p:nvSpPr>
          <p:cNvPr id="3" name="TextBox 2"/>
          <p:cNvSpPr txBox="1"/>
          <p:nvPr/>
        </p:nvSpPr>
        <p:spPr>
          <a:xfrm>
            <a:off x="395536" y="6525344"/>
            <a:ext cx="6731843" cy="369332"/>
          </a:xfrm>
          <a:prstGeom prst="rect">
            <a:avLst/>
          </a:prstGeom>
          <a:noFill/>
        </p:spPr>
        <p:txBody>
          <a:bodyPr wrap="none" rtlCol="0">
            <a:spAutoFit/>
          </a:bodyPr>
          <a:lstStyle/>
          <a:p>
            <a:r>
              <a:rPr lang="en-US" dirty="0" smtClean="0"/>
              <a:t>Photo </a:t>
            </a:r>
            <a:r>
              <a:rPr lang="en-US" dirty="0" err="1" smtClean="0"/>
              <a:t>erhalten</a:t>
            </a:r>
            <a:r>
              <a:rPr lang="en-US" dirty="0" smtClean="0"/>
              <a:t> </a:t>
            </a:r>
            <a:r>
              <a:rPr lang="en-US" dirty="0" err="1" smtClean="0"/>
              <a:t>aus</a:t>
            </a:r>
            <a:r>
              <a:rPr lang="en-US" dirty="0" smtClean="0"/>
              <a:t> https</a:t>
            </a:r>
            <a:r>
              <a:rPr lang="en-US" dirty="0"/>
              <a:t>://pixabay.com/de/users/zeradodich-275489/</a:t>
            </a:r>
          </a:p>
        </p:txBody>
      </p:sp>
    </p:spTree>
    <p:extLst>
      <p:ext uri="{BB962C8B-B14F-4D97-AF65-F5344CB8AC3E}">
        <p14:creationId xmlns:p14="http://schemas.microsoft.com/office/powerpoint/2010/main" val="266540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Funktional ist alt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1686179"/>
            <a:ext cx="6227064" cy="4105970"/>
          </a:xfrm>
          <a:prstGeom prst="rect">
            <a:avLst/>
          </a:prstGeom>
        </p:spPr>
      </p:pic>
      <p:sp>
        <p:nvSpPr>
          <p:cNvPr id="3" name="Rectangle 2"/>
          <p:cNvSpPr/>
          <p:nvPr/>
        </p:nvSpPr>
        <p:spPr>
          <a:xfrm>
            <a:off x="251520" y="6237312"/>
            <a:ext cx="1897314" cy="369332"/>
          </a:xfrm>
          <a:prstGeom prst="rect">
            <a:avLst/>
          </a:prstGeom>
        </p:spPr>
        <p:txBody>
          <a:bodyPr wrap="none">
            <a:spAutoFit/>
          </a:bodyPr>
          <a:lstStyle/>
          <a:p>
            <a:r>
              <a:rPr lang="en-US" dirty="0"/>
              <a:t>"U.S. Army Photo"</a:t>
            </a:r>
          </a:p>
        </p:txBody>
      </p:sp>
    </p:spTree>
    <p:extLst>
      <p:ext uri="{BB962C8B-B14F-4D97-AF65-F5344CB8AC3E}">
        <p14:creationId xmlns:p14="http://schemas.microsoft.com/office/powerpoint/2010/main" val="145297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Funktional ist alt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5031" y="1276289"/>
            <a:ext cx="2148840" cy="2871216"/>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51920" y="4437112"/>
            <a:ext cx="3029523" cy="2016224"/>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1560" y="1276289"/>
            <a:ext cx="2637980" cy="3429000"/>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40152" y="1276289"/>
            <a:ext cx="2160240" cy="2880320"/>
          </a:xfrm>
          <a:prstGeom prst="rect">
            <a:avLst/>
          </a:prstGeom>
        </p:spPr>
      </p:pic>
    </p:spTree>
    <p:extLst>
      <p:ext uri="{BB962C8B-B14F-4D97-AF65-F5344CB8AC3E}">
        <p14:creationId xmlns:p14="http://schemas.microsoft.com/office/powerpoint/2010/main" val="71617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Funktional ist überall</a:t>
            </a:r>
            <a:endParaRPr lang="en-US" dirty="0"/>
          </a:p>
        </p:txBody>
      </p:sp>
      <p:sp>
        <p:nvSpPr>
          <p:cNvPr id="4" name="Rectangle 3"/>
          <p:cNvSpPr/>
          <p:nvPr/>
        </p:nvSpPr>
        <p:spPr>
          <a:xfrm>
            <a:off x="971600" y="2368873"/>
            <a:ext cx="3096344" cy="15641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600" dirty="0" smtClean="0"/>
              <a:t>.net</a:t>
            </a:r>
            <a:endParaRPr lang="en-US" sz="9600" dirty="0"/>
          </a:p>
        </p:txBody>
      </p:sp>
      <p:sp>
        <p:nvSpPr>
          <p:cNvPr id="5" name="Rectangle 4"/>
          <p:cNvSpPr/>
          <p:nvPr/>
        </p:nvSpPr>
        <p:spPr>
          <a:xfrm>
            <a:off x="4572000" y="2368873"/>
            <a:ext cx="3816424" cy="15641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600" dirty="0" smtClean="0"/>
              <a:t>Java</a:t>
            </a:r>
            <a:endParaRPr lang="en-US" sz="9600" dirty="0"/>
          </a:p>
        </p:txBody>
      </p:sp>
      <p:sp>
        <p:nvSpPr>
          <p:cNvPr id="6" name="Rectangle 5"/>
          <p:cNvSpPr/>
          <p:nvPr/>
        </p:nvSpPr>
        <p:spPr>
          <a:xfrm>
            <a:off x="971600" y="1504777"/>
            <a:ext cx="2232248" cy="7200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sz="4800" dirty="0" smtClean="0"/>
              <a:t>F#</a:t>
            </a:r>
            <a:endParaRPr lang="en-US" sz="4800" dirty="0"/>
          </a:p>
        </p:txBody>
      </p:sp>
      <p:sp>
        <p:nvSpPr>
          <p:cNvPr id="7" name="Rectangle 6"/>
          <p:cNvSpPr/>
          <p:nvPr/>
        </p:nvSpPr>
        <p:spPr>
          <a:xfrm>
            <a:off x="4572000" y="1504777"/>
            <a:ext cx="1548172" cy="7200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sz="4800" dirty="0" smtClean="0"/>
              <a:t>Scala</a:t>
            </a:r>
            <a:endParaRPr lang="en-US" sz="4800" dirty="0"/>
          </a:p>
        </p:txBody>
      </p:sp>
      <p:sp>
        <p:nvSpPr>
          <p:cNvPr id="8" name="Rectangle 7"/>
          <p:cNvSpPr/>
          <p:nvPr/>
        </p:nvSpPr>
        <p:spPr>
          <a:xfrm>
            <a:off x="6228184" y="1504777"/>
            <a:ext cx="2160240" cy="7200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sz="4800" dirty="0" err="1" smtClean="0"/>
              <a:t>Closure</a:t>
            </a:r>
            <a:endParaRPr lang="en-US" sz="4800" dirty="0"/>
          </a:p>
        </p:txBody>
      </p:sp>
      <p:sp>
        <p:nvSpPr>
          <p:cNvPr id="9" name="Rectangle 8"/>
          <p:cNvSpPr/>
          <p:nvPr/>
        </p:nvSpPr>
        <p:spPr>
          <a:xfrm>
            <a:off x="3131840" y="1484784"/>
            <a:ext cx="936104" cy="7200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DE" sz="4800" dirty="0" smtClean="0"/>
              <a:t>C#</a:t>
            </a:r>
            <a:endParaRPr lang="en-US" sz="4800" dirty="0"/>
          </a:p>
        </p:txBody>
      </p:sp>
      <p:sp>
        <p:nvSpPr>
          <p:cNvPr id="10" name="Rectangle 9"/>
          <p:cNvSpPr/>
          <p:nvPr/>
        </p:nvSpPr>
        <p:spPr>
          <a:xfrm>
            <a:off x="971600" y="4077072"/>
            <a:ext cx="7416824"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600" dirty="0" err="1" smtClean="0"/>
              <a:t>python</a:t>
            </a:r>
            <a:endParaRPr lang="en-US" sz="9600" dirty="0"/>
          </a:p>
        </p:txBody>
      </p:sp>
      <p:sp>
        <p:nvSpPr>
          <p:cNvPr id="11" name="Rectangle 10"/>
          <p:cNvSpPr/>
          <p:nvPr/>
        </p:nvSpPr>
        <p:spPr>
          <a:xfrm>
            <a:off x="971600" y="5589240"/>
            <a:ext cx="7416824" cy="1268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600" dirty="0" smtClean="0"/>
              <a:t>Lisp/</a:t>
            </a:r>
            <a:r>
              <a:rPr lang="de-DE" sz="9600" dirty="0" err="1" smtClean="0"/>
              <a:t>Haskell</a:t>
            </a:r>
            <a:endParaRPr lang="en-US" sz="9600" dirty="0"/>
          </a:p>
        </p:txBody>
      </p:sp>
    </p:spTree>
    <p:extLst>
      <p:ext uri="{BB962C8B-B14F-4D97-AF65-F5344CB8AC3E}">
        <p14:creationId xmlns:p14="http://schemas.microsoft.com/office/powerpoint/2010/main" val="3461314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Funktionale Erfolge</a:t>
            </a:r>
            <a:endParaRPr lang="en-US"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9712" y="2192287"/>
            <a:ext cx="4477036" cy="3494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79010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Funktionale Erfolge</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7975" y="2767013"/>
            <a:ext cx="3448050"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78078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Was ist FP?*</a:t>
            </a:r>
            <a:endParaRPr lang="en-US" dirty="0"/>
          </a:p>
        </p:txBody>
      </p:sp>
      <p:sp>
        <p:nvSpPr>
          <p:cNvPr id="9" name="Content Placeholder 2"/>
          <p:cNvSpPr txBox="1">
            <a:spLocks/>
          </p:cNvSpPr>
          <p:nvPr/>
        </p:nvSpPr>
        <p:spPr>
          <a:xfrm>
            <a:off x="2483768" y="2996952"/>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de-DE" dirty="0" smtClean="0"/>
          </a:p>
          <a:p>
            <a:pPr marL="0" indent="0">
              <a:buFont typeface="Arial" panose="020B0604020202020204" pitchFamily="34" charset="0"/>
              <a:buNone/>
            </a:pPr>
            <a:endParaRPr lang="en-US" dirty="0"/>
          </a:p>
        </p:txBody>
      </p:sp>
      <p:sp>
        <p:nvSpPr>
          <p:cNvPr id="7" name="Content Placeholder 6"/>
          <p:cNvSpPr>
            <a:spLocks noGrp="1"/>
          </p:cNvSpPr>
          <p:nvPr>
            <p:ph idx="1"/>
          </p:nvPr>
        </p:nvSpPr>
        <p:spPr/>
        <p:txBody>
          <a:bodyPr/>
          <a:lstStyle/>
          <a:p>
            <a:r>
              <a:rPr lang="de-DE" dirty="0"/>
              <a:t>Funktionen die benannt oder anonym sind</a:t>
            </a:r>
          </a:p>
          <a:p>
            <a:r>
              <a:rPr lang="de-DE" dirty="0" smtClean="0"/>
              <a:t>Algebraische Datentypen</a:t>
            </a:r>
          </a:p>
          <a:p>
            <a:r>
              <a:rPr lang="de-DE" dirty="0" smtClean="0"/>
              <a:t>Funktionale Entwicklungsmuster</a:t>
            </a:r>
            <a:endParaRPr lang="en-US" dirty="0"/>
          </a:p>
        </p:txBody>
      </p:sp>
    </p:spTree>
    <p:extLst>
      <p:ext uri="{BB962C8B-B14F-4D97-AF65-F5344CB8AC3E}">
        <p14:creationId xmlns:p14="http://schemas.microsoft.com/office/powerpoint/2010/main" val="427652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1999</TotalTime>
  <Words>2385</Words>
  <Application>Microsoft Office PowerPoint</Application>
  <PresentationFormat>On-screen Show (4:3)</PresentationFormat>
  <Paragraphs>338</Paragraphs>
  <Slides>29</Slides>
  <Notes>27</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 Das F# Typsystem</vt:lpstr>
      <vt:lpstr>Wo komme ich her</vt:lpstr>
      <vt:lpstr>Funktional ist kein Trend</vt:lpstr>
      <vt:lpstr>Funktional ist alt</vt:lpstr>
      <vt:lpstr>Funktional ist alt</vt:lpstr>
      <vt:lpstr>Funktional ist überall</vt:lpstr>
      <vt:lpstr>Funktionale Erfolge</vt:lpstr>
      <vt:lpstr>Funktionale Erfolge</vt:lpstr>
      <vt:lpstr>Was ist FP?*</vt:lpstr>
      <vt:lpstr>Ideen aus der FP Welt</vt:lpstr>
      <vt:lpstr>Ideen aus der FP Welt</vt:lpstr>
      <vt:lpstr>Ideen aus der FP Welt</vt:lpstr>
      <vt:lpstr>Ideen aus der FP Welt</vt:lpstr>
      <vt:lpstr>Ideen aus der FP Welt</vt:lpstr>
      <vt:lpstr>Ideen aus der FP Welt</vt:lpstr>
      <vt:lpstr>Ideen aus der FP Welt</vt:lpstr>
      <vt:lpstr>Ideen aus der FP Welt</vt:lpstr>
      <vt:lpstr>Wofür ist ein (statischer) Typ gut?</vt:lpstr>
      <vt:lpstr>Wofür ist ein (statischer) Typ gut?</vt:lpstr>
      <vt:lpstr>Warum F#?</vt:lpstr>
      <vt:lpstr>F# Foundation</vt:lpstr>
      <vt:lpstr>F# ist open source</vt:lpstr>
      <vt:lpstr>Themen</vt:lpstr>
      <vt:lpstr>Fokus des Vortrags</vt:lpstr>
      <vt:lpstr>Data Types</vt:lpstr>
      <vt:lpstr>Data Types: Pattern Matching</vt:lpstr>
      <vt:lpstr>Data Types: Pattern Matching</vt:lpstr>
      <vt:lpstr>Structural Equality / Comparison</vt:lpstr>
      <vt:lpstr>Structural Equality / Comparison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Nasser Brake</dc:creator>
  <cp:lastModifiedBy>Nasser Brake</cp:lastModifiedBy>
  <cp:revision>315</cp:revision>
  <dcterms:created xsi:type="dcterms:W3CDTF">2015-10-28T14:00:25Z</dcterms:created>
  <dcterms:modified xsi:type="dcterms:W3CDTF">2015-12-02T12:23:34Z</dcterms:modified>
</cp:coreProperties>
</file>