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8" r:id="rId4"/>
    <p:sldId id="290" r:id="rId5"/>
    <p:sldId id="289" r:id="rId6"/>
    <p:sldId id="296" r:id="rId7"/>
    <p:sldId id="303" r:id="rId8"/>
    <p:sldId id="304" r:id="rId9"/>
    <p:sldId id="275" r:id="rId10"/>
    <p:sldId id="259" r:id="rId11"/>
    <p:sldId id="300" r:id="rId12"/>
    <p:sldId id="298" r:id="rId13"/>
    <p:sldId id="295" r:id="rId14"/>
    <p:sldId id="292" r:id="rId15"/>
    <p:sldId id="302" r:id="rId16"/>
    <p:sldId id="305" r:id="rId17"/>
    <p:sldId id="291" r:id="rId18"/>
    <p:sldId id="287" r:id="rId19"/>
    <p:sldId id="285" r:id="rId20"/>
    <p:sldId id="260" r:id="rId21"/>
    <p:sldId id="293" r:id="rId22"/>
    <p:sldId id="261" r:id="rId23"/>
    <p:sldId id="263" r:id="rId24"/>
    <p:sldId id="294" r:id="rId25"/>
    <p:sldId id="306" r:id="rId26"/>
    <p:sldId id="267"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65" autoAdjust="0"/>
  </p:normalViewPr>
  <p:slideViewPr>
    <p:cSldViewPr>
      <p:cViewPr>
        <p:scale>
          <a:sx n="67" d="100"/>
          <a:sy n="67" d="100"/>
        </p:scale>
        <p:origin x="-4824"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3A242-7230-4070-B2AF-A33EB304C08D}" type="datetimeFigureOut">
              <a:rPr lang="en-US" smtClean="0"/>
              <a:t>11/27/2015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5FDF9-2A53-4261-A0AF-3B6A9698D365}" type="slidenum">
              <a:rPr lang="en-US" smtClean="0"/>
              <a:t>‹#›</a:t>
            </a:fld>
            <a:endParaRPr lang="en-US"/>
          </a:p>
        </p:txBody>
      </p:sp>
    </p:spTree>
    <p:extLst>
      <p:ext uri="{BB962C8B-B14F-4D97-AF65-F5344CB8AC3E}">
        <p14:creationId xmlns:p14="http://schemas.microsoft.com/office/powerpoint/2010/main" val="78432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a:t>
            </a:fld>
            <a:endParaRPr lang="en-US"/>
          </a:p>
        </p:txBody>
      </p:sp>
    </p:spTree>
    <p:extLst>
      <p:ext uri="{BB962C8B-B14F-4D97-AF65-F5344CB8AC3E}">
        <p14:creationId xmlns:p14="http://schemas.microsoft.com/office/powerpoint/2010/main" val="31754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Functional</a:t>
            </a:r>
            <a:r>
              <a:rPr lang="de-DE" dirty="0" smtClean="0"/>
              <a:t> </a:t>
            </a:r>
            <a:r>
              <a:rPr lang="de-DE" dirty="0" err="1" smtClean="0"/>
              <a:t>Creep</a:t>
            </a:r>
            <a:endParaRPr lang="de-DE" dirty="0" smtClean="0"/>
          </a:p>
          <a:p>
            <a:endParaRPr lang="de-DE"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FEHLT: Weniger </a:t>
            </a:r>
            <a:r>
              <a:rPr lang="de-DE" baseline="0" dirty="0" err="1" smtClean="0"/>
              <a:t>Bullets</a:t>
            </a:r>
            <a:r>
              <a:rPr lang="de-DE" baseline="0" dirty="0" smtClean="0"/>
              <a:t>, Pro Bullet eine Folie</a:t>
            </a:r>
            <a:endParaRPr lang="de-DE" dirty="0" smtClean="0"/>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12</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Variable </a:t>
            </a:r>
            <a:r>
              <a:rPr lang="de-DE" dirty="0" err="1" smtClean="0"/>
              <a:t>result</a:t>
            </a:r>
            <a:r>
              <a:rPr lang="de-DE" dirty="0" smtClean="0"/>
              <a:t> muss außerhalb der Anweisung definiert werden,</a:t>
            </a:r>
            <a:r>
              <a:rPr lang="de-DE" baseline="0" dirty="0" smtClean="0"/>
              <a:t> wird jedoch davon berührt: das ist eine Nebenwirkung, also Side </a:t>
            </a:r>
            <a:r>
              <a:rPr lang="de-DE" baseline="0" dirty="0" err="1" smtClean="0"/>
              <a:t>Effect</a:t>
            </a:r>
            <a:r>
              <a:rPr lang="de-DE" baseline="0" dirty="0" smtClean="0"/>
              <a:t>.</a:t>
            </a:r>
          </a:p>
          <a:p>
            <a:r>
              <a:rPr lang="de-DE" baseline="0" dirty="0" err="1" smtClean="0"/>
              <a:t>If</a:t>
            </a:r>
            <a:r>
              <a:rPr lang="de-DE" baseline="0" dirty="0" smtClean="0"/>
              <a:t> in C# ist eine Anweisung die NUR Nebenwirkungen erzeugt.  Ich kann IF nicht binden zu einem Bezeichner.</a:t>
            </a:r>
          </a:p>
          <a:p>
            <a:r>
              <a:rPr lang="de-DE" baseline="0" dirty="0" smtClean="0"/>
              <a:t>In einem Ausdruck gibt es keine Nebenwirkung da die Variable den Wert erhält sobald sie deklariert wird.  In einer FP Sprache wäre </a:t>
            </a:r>
            <a:r>
              <a:rPr lang="de-DE" baseline="0" dirty="0" err="1" smtClean="0"/>
              <a:t>result</a:t>
            </a:r>
            <a:r>
              <a:rPr lang="de-DE" baseline="0" dirty="0" smtClean="0"/>
              <a:t> auch noch </a:t>
            </a:r>
            <a:r>
              <a:rPr lang="de-DE" baseline="0" dirty="0" err="1" smtClean="0"/>
              <a:t>immutable</a:t>
            </a:r>
            <a:r>
              <a:rPr lang="de-DE" baseline="0" dirty="0" smtClean="0"/>
              <a:t>.</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13</a:t>
            </a:fld>
            <a:endParaRPr lang="en-US"/>
          </a:p>
        </p:txBody>
      </p:sp>
    </p:spTree>
    <p:extLst>
      <p:ext uri="{BB962C8B-B14F-4D97-AF65-F5344CB8AC3E}">
        <p14:creationId xmlns:p14="http://schemas.microsoft.com/office/powerpoint/2010/main" val="127002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Keine Variablen: (Slot im Speicher wo ich etwas pushen und poppen kann).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Multicore </a:t>
            </a:r>
            <a:r>
              <a:rPr lang="de-DE" dirty="0" err="1" smtClean="0"/>
              <a:t>ready</a:t>
            </a:r>
            <a:r>
              <a:rPr lang="de-DE" dirty="0" smtClean="0"/>
              <a:t>: Kein </a:t>
            </a:r>
            <a:r>
              <a:rPr lang="de-DE" dirty="0" err="1" smtClean="0"/>
              <a:t>Mutex</a:t>
            </a:r>
            <a:r>
              <a:rPr lang="de-DE" dirty="0" smtClean="0"/>
              <a:t>, Semaphore, Monitor! (Sagen!)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smtClean="0"/>
              <a:t>Konsequenz: State muss neugedacht werden, hierfür haben die FP Sprachen eigne Konstrukte die z.B.</a:t>
            </a:r>
            <a:r>
              <a:rPr lang="de-DE" baseline="0" dirty="0" smtClean="0"/>
              <a:t> auf Messaging basieren (Back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SmallTalk</a:t>
            </a:r>
            <a:r>
              <a:rPr lang="de-DE" baseline="0" dirty="0" smtClean="0"/>
              <a:t>)</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endParaRPr lang="de-DE" baseline="0" dirty="0" smtClean="0"/>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Eventuell</a:t>
            </a:r>
            <a:r>
              <a:rPr lang="de-DE" baseline="0" dirty="0" smtClean="0"/>
              <a:t> noch zusammenfassen – was sind die Vorteile? Nicht unbedingt hier, sondern als </a:t>
            </a:r>
            <a:r>
              <a:rPr lang="de-DE" baseline="0" dirty="0" err="1" smtClean="0"/>
              <a:t>Zusammenfasung</a:t>
            </a:r>
            <a:r>
              <a:rPr lang="de-DE" baseline="0" dirty="0" smtClean="0"/>
              <a:t> am Ende? FEHLT</a:t>
            </a:r>
            <a:endParaRPr lang="de-DE" dirty="0" smtClean="0"/>
          </a:p>
          <a:p>
            <a:pPr marL="0" indent="0">
              <a:buFontTx/>
              <a:buNone/>
            </a:pPr>
            <a:endParaRPr lang="de-DE" baseline="0" dirty="0" smtClean="0"/>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pPr marL="0" indent="0">
              <a:buFontTx/>
              <a:buNone/>
            </a:pP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14</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 6.0 Bringt viel mehr</a:t>
            </a:r>
            <a:r>
              <a:rPr lang="de-DE" baseline="0" dirty="0" smtClean="0"/>
              <a:t> davon noch </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15</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Mit </a:t>
            </a:r>
            <a:r>
              <a:rPr lang="de-DE" dirty="0" err="1" smtClean="0"/>
              <a:t>Immutability</a:t>
            </a:r>
            <a:r>
              <a:rPr lang="de-DE" baseline="0" dirty="0" smtClean="0"/>
              <a:t> </a:t>
            </a:r>
            <a:r>
              <a:rPr lang="de-DE" dirty="0" smtClean="0"/>
              <a:t>(und die Einhaltung der Spielregeln!) gibt es keine </a:t>
            </a:r>
            <a:r>
              <a:rPr lang="de-DE" dirty="0" err="1" smtClean="0"/>
              <a:t>NullReferenceExceptions</a:t>
            </a:r>
            <a:r>
              <a:rPr lang="de-DE" dirty="0" smtClean="0"/>
              <a:t>.  Es können keine entstehen</a:t>
            </a:r>
          </a:p>
          <a:p>
            <a:endParaRPr lang="de-DE" dirty="0" smtClean="0"/>
          </a:p>
          <a:p>
            <a:r>
              <a:rPr lang="de-DE" dirty="0" smtClean="0"/>
              <a:t>Dies ergibt sich aus </a:t>
            </a:r>
            <a:r>
              <a:rPr lang="de-DE" dirty="0" err="1" smtClean="0"/>
              <a:t>Immutability</a:t>
            </a:r>
            <a:r>
              <a:rPr lang="de-DE" dirty="0" smtClean="0"/>
              <a:t> und der Vermeidung von Anweisungen</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16</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Typ &lt;&gt; Klasse: 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r>
              <a:rPr lang="de-DE" baseline="0" dirty="0" smtClean="0"/>
              <a:t>type Name = { Vor : </a:t>
            </a:r>
            <a:r>
              <a:rPr lang="de-DE" baseline="0" dirty="0" err="1" smtClean="0"/>
              <a:t>string</a:t>
            </a:r>
            <a:r>
              <a:rPr lang="de-DE" baseline="0" dirty="0" smtClean="0"/>
              <a:t>; Nach : </a:t>
            </a:r>
            <a:r>
              <a:rPr lang="de-DE" baseline="0" dirty="0" err="1" smtClean="0"/>
              <a:t>string</a:t>
            </a:r>
            <a:r>
              <a:rPr lang="de-DE" baseline="0" dirty="0" smtClean="0"/>
              <a:t>; }</a:t>
            </a:r>
          </a:p>
          <a:p>
            <a:r>
              <a:rPr lang="de-DE" baseline="0" dirty="0" smtClean="0"/>
              <a:t>type Name‘ = { Name : Name; Title : </a:t>
            </a:r>
            <a:r>
              <a:rPr lang="de-DE" baseline="0" dirty="0" err="1" smtClean="0"/>
              <a:t>string</a:t>
            </a:r>
            <a:r>
              <a:rPr lang="de-DE" baseline="0" dirty="0" smtClean="0"/>
              <a:t>; Zusatz : </a:t>
            </a:r>
            <a:r>
              <a:rPr lang="de-DE" baseline="0" dirty="0" err="1" smtClean="0"/>
              <a:t>string</a:t>
            </a:r>
            <a:r>
              <a:rPr lang="de-DE" baseline="0" dirty="0" smtClean="0"/>
              <a:t>; }</a:t>
            </a:r>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17</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 ist „</a:t>
            </a:r>
            <a:r>
              <a:rPr lang="de-DE" dirty="0" err="1" smtClean="0"/>
              <a:t>functional</a:t>
            </a:r>
            <a:r>
              <a:rPr lang="de-DE" dirty="0" smtClean="0"/>
              <a:t> </a:t>
            </a:r>
            <a:r>
              <a:rPr lang="de-DE" dirty="0" err="1" smtClean="0"/>
              <a:t>first</a:t>
            </a:r>
            <a:r>
              <a:rPr lang="de-DE" dirty="0" smtClean="0"/>
              <a:t>“, die Konstrukte der IL, der OO Welt und die gesamte .net Bibliothek stehen mir weiterhin zur</a:t>
            </a:r>
            <a:r>
              <a:rPr lang="de-DE" baseline="0" dirty="0" smtClean="0"/>
              <a:t> Verfügung in F#. </a:t>
            </a:r>
            <a:r>
              <a:rPr lang="de-DE" baseline="0" dirty="0" err="1" smtClean="0"/>
              <a:t>Interoperability</a:t>
            </a:r>
            <a:r>
              <a:rPr lang="de-DE" baseline="0" dirty="0" smtClean="0"/>
              <a:t> ist </a:t>
            </a:r>
            <a:r>
              <a:rPr lang="de-DE" baseline="0" dirty="0" err="1" smtClean="0"/>
              <a:t>ebefalls</a:t>
            </a:r>
            <a:r>
              <a:rPr lang="de-DE" baseline="0" dirty="0" smtClean="0"/>
              <a:t> gewährleistet, hierfür gibt es Handbücher und viele Beispiele</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ML ist die Muttersprache von F# und </a:t>
            </a:r>
            <a:r>
              <a:rPr lang="de-DE" baseline="0" dirty="0" err="1" smtClean="0"/>
              <a:t>OCaml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Stärker betonen, dass (sobald funktionale Konstrukte in der Sprache bereitstehen), diese den Code vereinfachen können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Direkt die Frage beantworten – Warum FP? -&gt; </a:t>
            </a:r>
            <a:r>
              <a:rPr lang="de-DE" baseline="0" dirty="0" err="1" smtClean="0"/>
              <a:t>Immutability</a:t>
            </a:r>
            <a:r>
              <a:rPr lang="de-DE" baseline="0" dirty="0" smtClean="0"/>
              <a:t>, Making invalid </a:t>
            </a:r>
            <a:r>
              <a:rPr lang="de-DE" baseline="0" dirty="0" err="1" smtClean="0"/>
              <a:t>state</a:t>
            </a:r>
            <a:r>
              <a:rPr lang="de-DE" baseline="0" dirty="0" smtClean="0"/>
              <a:t> </a:t>
            </a:r>
            <a:r>
              <a:rPr lang="de-DE" baseline="0" dirty="0" err="1" smtClean="0"/>
              <a:t>un-representable</a:t>
            </a:r>
            <a:r>
              <a:rPr lang="de-DE" baseline="0" dirty="0" smtClean="0"/>
              <a:t> (Muss ich mir für das Beispiel mit DDD aufheben!), high-oder </a:t>
            </a:r>
            <a:r>
              <a:rPr lang="de-DE" baseline="0" dirty="0" err="1" smtClean="0"/>
              <a:t>functions</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Unterschiedliche Personengruppen haben unterschiedliche Sichten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Manager: Schnellere, sicherere Entwicklung, geringere Kosten? (laut Yan Cui), geringe Einstiegshürden (Infrastruktur, VS)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Programmierer: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1. „Besser“ (Korrektheit, …) </a:t>
            </a:r>
            <a:r>
              <a:rPr lang="de-DE" dirty="0" smtClean="0"/>
              <a:t>IF IT COMPILES, IT IS LIKELY TO RUN! </a:t>
            </a:r>
            <a:r>
              <a:rPr lang="de-DE"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2. Funktional muss man können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3. F# ist für .NET Entwickler ein guter Einstieg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Modellierer: dazu kommen wir noch mit dem DDD Beispiel</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18</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Warum dieses Thema? Weil es überraschend viel</a:t>
            </a:r>
            <a:r>
              <a:rPr lang="de-DE" baseline="0" dirty="0" smtClean="0"/>
              <a:t> Nutzen brachte und weil es mit DDD gut zusammenpasst</a:t>
            </a:r>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19</a:t>
            </a:fld>
            <a:endParaRPr lang="en-US"/>
          </a:p>
        </p:txBody>
      </p:sp>
    </p:spTree>
    <p:extLst>
      <p:ext uri="{BB962C8B-B14F-4D97-AF65-F5344CB8AC3E}">
        <p14:creationId xmlns:p14="http://schemas.microsoft.com/office/powerpoint/2010/main" val="302298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Annotation: entweder tut der Programmierer dies oder,</a:t>
            </a:r>
            <a:r>
              <a:rPr lang="de-DE" baseline="0" dirty="0" smtClean="0"/>
              <a:t> im Falle von F#, das Type </a:t>
            </a:r>
            <a:r>
              <a:rPr lang="de-DE" baseline="0" dirty="0" err="1" smtClean="0"/>
              <a:t>inference</a:t>
            </a:r>
            <a:endParaRPr lang="de-DE" baseline="0" dirty="0" smtClean="0"/>
          </a:p>
          <a:p>
            <a:endParaRPr lang="de-DE" dirty="0" smtClean="0"/>
          </a:p>
          <a:p>
            <a:r>
              <a:rPr lang="de-DE" dirty="0" smtClean="0"/>
              <a:t>Mehr Reden,</a:t>
            </a:r>
            <a:r>
              <a:rPr lang="de-DE" baseline="0" dirty="0" smtClean="0"/>
              <a:t> oder gar nur die nächste Folie zeigen und diesen Text als Notiz verwenden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20</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am besten erkennbar wenn man die Möglichkeiten einer schwachen Typisierung betrachtet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Copyright </a:t>
            </a:r>
            <a:r>
              <a:rPr lang="en-US" sz="1200" b="1" i="0" kern="1200" dirty="0" err="1" smtClean="0">
                <a:solidFill>
                  <a:schemeClr val="tx1"/>
                </a:solidFill>
                <a:effectLst/>
                <a:latin typeface="+mn-lt"/>
                <a:ea typeface="+mn-ea"/>
                <a:cs typeface="+mn-cs"/>
              </a:rPr>
              <a:t>Karlkim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Suwanmongkol</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kimsk</a:t>
            </a:r>
            <a:r>
              <a:rPr lang="en-US" sz="1200" b="1" i="0" kern="1200" dirty="0" smtClean="0">
                <a:solidFill>
                  <a:schemeClr val="tx1"/>
                </a:solidFill>
                <a:effectLst/>
                <a:latin typeface="+mn-lt"/>
                <a:ea typeface="+mn-ea"/>
                <a:cs typeface="+mn-cs"/>
              </a:rPr>
              <a:t>) | Twitter</a:t>
            </a:r>
          </a:p>
          <a:p>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21</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Kein Hipster, nicht metrosexual!</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3</a:t>
            </a:fld>
            <a:endParaRPr lang="en-US"/>
          </a:p>
        </p:txBody>
      </p:sp>
    </p:spTree>
    <p:extLst>
      <p:ext uri="{BB962C8B-B14F-4D97-AF65-F5344CB8AC3E}">
        <p14:creationId xmlns:p14="http://schemas.microsoft.com/office/powerpoint/2010/main" val="95599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22</a:t>
            </a:fld>
            <a:endParaRPr lang="en-US"/>
          </a:p>
        </p:txBody>
      </p:sp>
    </p:spTree>
    <p:extLst>
      <p:ext uri="{BB962C8B-B14F-4D97-AF65-F5344CB8AC3E}">
        <p14:creationId xmlns:p14="http://schemas.microsoft.com/office/powerpoint/2010/main" val="2305588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Types</a:t>
            </a:r>
            <a:r>
              <a:rPr lang="de-DE" dirty="0" smtClean="0"/>
              <a:t> werden immer aus kleineren Einheiten zusammen erstellt, die kleinsten sind die Primitives der</a:t>
            </a:r>
            <a:r>
              <a:rPr lang="de-DE" baseline="0" dirty="0" smtClean="0"/>
              <a:t> Sprache.</a:t>
            </a:r>
            <a:endParaRPr lang="de-DE" dirty="0" smtClean="0"/>
          </a:p>
          <a:p>
            <a:r>
              <a:rPr lang="de-DE" dirty="0" smtClean="0"/>
              <a:t>Dies bedingt dass ich sowohl aus einfachen Einheiten einen komplexeren Typ</a:t>
            </a:r>
            <a:r>
              <a:rPr lang="de-DE" baseline="0" dirty="0" smtClean="0"/>
              <a:t> erstellen kann, </a:t>
            </a:r>
          </a:p>
          <a:p>
            <a:r>
              <a:rPr lang="de-DE" baseline="0" dirty="0" smtClean="0"/>
              <a:t>oder aus einem komplexeren die konstituierende einfachere Typen „heraus“ holen kann, oder „Zerlegen“</a:t>
            </a:r>
          </a:p>
          <a:p>
            <a:endParaRPr lang="de-DE" baseline="0" dirty="0" smtClean="0"/>
          </a:p>
          <a:p>
            <a:r>
              <a:rPr lang="de-DE" baseline="0" dirty="0" smtClean="0"/>
              <a:t>WICHTIG</a:t>
            </a:r>
          </a:p>
          <a:p>
            <a:r>
              <a:rPr lang="de-DE" baseline="0" dirty="0" smtClean="0"/>
              <a:t>Unterschied zu OO:</a:t>
            </a:r>
          </a:p>
          <a:p>
            <a:r>
              <a:rPr lang="de-DE" baseline="0" dirty="0" smtClean="0"/>
              <a:t>In OO kann ich eine Klasse erst „Leer“ erstellen, dann nach und nach Properties zuweisen/ändern.</a:t>
            </a:r>
          </a:p>
          <a:p>
            <a:r>
              <a:rPr lang="de-DE" baseline="0" dirty="0" smtClean="0"/>
              <a:t>In FP nicht.  </a:t>
            </a:r>
            <a:r>
              <a:rPr lang="de-DE" baseline="0" dirty="0" err="1" smtClean="0"/>
              <a:t>Immutability</a:t>
            </a:r>
            <a:r>
              <a:rPr lang="de-DE" baseline="0" dirty="0" smtClean="0"/>
              <a:t> heißt einmal erstellt, unveränderbar. Alle Daten müssen bei der Erstellung verfügbar sein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23</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Flow</a:t>
            </a:r>
            <a:r>
              <a:rPr lang="de-DE" baseline="0" dirty="0" smtClean="0"/>
              <a:t> </a:t>
            </a:r>
            <a:r>
              <a:rPr lang="de-DE" baseline="0" dirty="0" err="1" smtClean="0"/>
              <a:t>control</a:t>
            </a:r>
            <a:r>
              <a:rPr lang="de-DE" baseline="0" dirty="0" smtClean="0"/>
              <a:t> (IF, </a:t>
            </a:r>
            <a:r>
              <a:rPr lang="de-DE" baseline="0" dirty="0" err="1" smtClean="0"/>
              <a:t>loops</a:t>
            </a:r>
            <a:r>
              <a:rPr lang="de-DE" baseline="0" dirty="0" smtClean="0"/>
              <a:t>)</a:t>
            </a:r>
            <a:endParaRPr lang="de-DE" dirty="0" smtClean="0"/>
          </a:p>
          <a:p>
            <a:endParaRPr lang="de-DE" dirty="0" smtClean="0"/>
          </a:p>
          <a:p>
            <a:r>
              <a:rPr lang="de-DE" dirty="0" smtClean="0"/>
              <a:t>Ist</a:t>
            </a:r>
            <a:r>
              <a:rPr lang="de-DE" baseline="0" dirty="0" smtClean="0"/>
              <a:t> ein mal implementiert in .net bis her: </a:t>
            </a:r>
            <a:r>
              <a:rPr lang="de-DE" baseline="0" dirty="0" err="1" smtClean="0"/>
              <a:t>Exception</a:t>
            </a:r>
            <a:r>
              <a:rPr lang="de-DE" baseline="0" dirty="0" smtClean="0"/>
              <a:t> Handling</a:t>
            </a:r>
          </a:p>
          <a:p>
            <a:r>
              <a:rPr lang="de-DE" baseline="0" dirty="0" smtClean="0"/>
              <a:t>Die angegebenen Fälle werden in der </a:t>
            </a:r>
            <a:r>
              <a:rPr lang="de-DE" baseline="0" dirty="0" err="1" smtClean="0"/>
              <a:t>Reihnfolge</a:t>
            </a:r>
            <a:r>
              <a:rPr lang="de-DE" baseline="0" dirty="0" smtClean="0"/>
              <a:t> abgearbeitet.  Der erste Erfolgsfall wird behandelt</a:t>
            </a:r>
          </a:p>
          <a:p>
            <a:endParaRPr lang="de-DE" baseline="0" dirty="0" smtClean="0"/>
          </a:p>
          <a:p>
            <a:r>
              <a:rPr lang="de-DE" baseline="0" dirty="0" smtClean="0"/>
              <a:t>Kein Scherz, haben Leute schon mal benutzt um Pattern </a:t>
            </a:r>
            <a:r>
              <a:rPr lang="de-DE" baseline="0" dirty="0" err="1" smtClean="0"/>
              <a:t>Matching</a:t>
            </a:r>
            <a:r>
              <a:rPr lang="de-DE" baseline="0" dirty="0" smtClean="0"/>
              <a:t> in C# zu implementieren.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24</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a:t>
            </a:r>
            <a:r>
              <a:rPr lang="de-DE" dirty="0" err="1" smtClean="0"/>
              <a:t>and</a:t>
            </a:r>
            <a:r>
              <a:rPr lang="de-DE" dirty="0" smtClean="0"/>
              <a:t> SWITCH on STERIODS</a:t>
            </a:r>
          </a:p>
          <a:p>
            <a:endParaRPr lang="de-DE" dirty="0" smtClean="0"/>
          </a:p>
          <a:p>
            <a:r>
              <a:rPr lang="de-DE" dirty="0" smtClean="0"/>
              <a:t>Der F# Compiler ist in der Lage fehlende oder fehlerhafte Fälle</a:t>
            </a:r>
            <a:r>
              <a:rPr lang="de-DE" baseline="0" dirty="0" smtClean="0"/>
              <a:t> zu entdecken.  Dies ist bedingt durch die </a:t>
            </a:r>
            <a:r>
              <a:rPr lang="de-DE" baseline="0" dirty="0" err="1" smtClean="0"/>
              <a:t>Hindley-Milner</a:t>
            </a:r>
            <a:r>
              <a:rPr lang="de-DE" baseline="0" dirty="0" smtClean="0"/>
              <a:t> Type </a:t>
            </a:r>
            <a:r>
              <a:rPr lang="de-DE" baseline="0" dirty="0" err="1" smtClean="0"/>
              <a:t>Inference</a:t>
            </a:r>
            <a:r>
              <a:rPr lang="de-DE" baseline="0" dirty="0" smtClean="0"/>
              <a:t>, C# wird dies nicht können ohne dass „</a:t>
            </a:r>
            <a:r>
              <a:rPr lang="de-DE" baseline="0" dirty="0" err="1" smtClean="0"/>
              <a:t>breaking</a:t>
            </a:r>
            <a:r>
              <a:rPr lang="de-DE" baseline="0" dirty="0" smtClean="0"/>
              <a:t> </a:t>
            </a:r>
            <a:r>
              <a:rPr lang="de-DE" baseline="0" dirty="0" err="1" smtClean="0"/>
              <a:t>changes</a:t>
            </a:r>
            <a:r>
              <a:rPr lang="de-DE" baseline="0" dirty="0" smtClean="0"/>
              <a:t>“ eingeführt werden.</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25</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Zwei im</a:t>
            </a:r>
            <a:r>
              <a:rPr lang="de-DE" baseline="0" dirty="0" smtClean="0"/>
              <a:t> Sinne des Domains gleichwertige Instanzen „Kunde 123“ sind nicht identisch.</a:t>
            </a:r>
          </a:p>
          <a:p>
            <a:endParaRPr lang="de-DE" baseline="0" dirty="0" smtClean="0"/>
          </a:p>
          <a:p>
            <a:r>
              <a:rPr lang="de-DE" baseline="0" dirty="0" smtClean="0"/>
              <a:t>ODER ich implementiere die </a:t>
            </a:r>
            <a:r>
              <a:rPr lang="de-DE" baseline="0" dirty="0" err="1" smtClean="0"/>
              <a:t>Overloads</a:t>
            </a:r>
            <a:r>
              <a:rPr lang="de-DE" baseline="0" dirty="0" smtClean="0"/>
              <a:t> von </a:t>
            </a:r>
            <a:r>
              <a:rPr lang="de-DE" baseline="0" dirty="0" err="1" smtClean="0"/>
              <a:t>Equals</a:t>
            </a:r>
            <a:r>
              <a:rPr lang="de-DE" baseline="0" dirty="0" smtClean="0"/>
              <a:t> selber, und dann vergesse nicht diese anzupassen wenn sich die Klasse ändert</a:t>
            </a:r>
          </a:p>
          <a:p>
            <a:r>
              <a:rPr lang="de-DE" baseline="0" dirty="0" smtClean="0"/>
              <a:t>UND</a:t>
            </a:r>
          </a:p>
          <a:p>
            <a:r>
              <a:rPr lang="de-DE" baseline="0" dirty="0" smtClean="0"/>
              <a:t>Wie ist es in der einen oder in der anderen </a:t>
            </a:r>
            <a:r>
              <a:rPr lang="de-DE" baseline="0" smtClean="0"/>
              <a:t>implementiert/nicht implementiert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26</a:t>
            </a:fld>
            <a:endParaRPr lang="en-US"/>
          </a:p>
        </p:txBody>
      </p:sp>
    </p:spTree>
    <p:extLst>
      <p:ext uri="{BB962C8B-B14F-4D97-AF65-F5344CB8AC3E}">
        <p14:creationId xmlns:p14="http://schemas.microsoft.com/office/powerpoint/2010/main" val="836832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Es ist möglich das generierte</a:t>
            </a:r>
            <a:r>
              <a:rPr lang="de-DE" baseline="0" dirty="0" smtClean="0"/>
              <a:t> Code in einem Decompiler zu sehen, nur die PDB Datei entfernen damit das IL Code als C# dekompiliert wird, manche </a:t>
            </a:r>
            <a:r>
              <a:rPr lang="de-DE" baseline="0" dirty="0" err="1" smtClean="0"/>
              <a:t>decompiler</a:t>
            </a:r>
            <a:r>
              <a:rPr lang="de-DE" baseline="0" dirty="0" smtClean="0"/>
              <a:t> sind schlau und nehmen die Info aus der PDB heraus.  Dann sieht man was der Compiler alles erzeugt.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27</a:t>
            </a:fld>
            <a:endParaRPr lang="en-US"/>
          </a:p>
        </p:txBody>
      </p:sp>
    </p:spTree>
    <p:extLst>
      <p:ext uri="{BB962C8B-B14F-4D97-AF65-F5344CB8AC3E}">
        <p14:creationId xmlns:p14="http://schemas.microsoft.com/office/powerpoint/2010/main" val="316524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FP kommt aus der Zeit des ENIAC First Electronic General-</a:t>
            </a:r>
            <a:r>
              <a:rPr lang="de-DE" dirty="0" err="1" smtClean="0"/>
              <a:t>Purpose</a:t>
            </a:r>
            <a:r>
              <a:rPr lang="de-DE" dirty="0" smtClean="0"/>
              <a:t> Computer.  </a:t>
            </a:r>
          </a:p>
          <a:p>
            <a:r>
              <a:rPr lang="de-DE" dirty="0" err="1" smtClean="0"/>
              <a:t>Men</a:t>
            </a:r>
            <a:r>
              <a:rPr lang="de-DE" dirty="0" smtClean="0"/>
              <a:t> </a:t>
            </a:r>
            <a:r>
              <a:rPr lang="de-DE" dirty="0" err="1" smtClean="0"/>
              <a:t>did</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women</a:t>
            </a:r>
            <a:r>
              <a:rPr lang="de-DE" dirty="0" smtClean="0"/>
              <a:t> </a:t>
            </a:r>
            <a:r>
              <a:rPr lang="de-DE" dirty="0" err="1" smtClean="0"/>
              <a:t>the</a:t>
            </a:r>
            <a:r>
              <a:rPr lang="de-DE" dirty="0" smtClean="0"/>
              <a:t> </a:t>
            </a:r>
            <a:r>
              <a:rPr lang="de-DE" dirty="0" err="1" smtClean="0"/>
              <a:t>wiring</a:t>
            </a:r>
            <a:r>
              <a:rPr lang="de-DE" dirty="0" smtClean="0"/>
              <a:t> </a:t>
            </a:r>
            <a:r>
              <a:rPr lang="de-DE" dirty="0" err="1" smtClean="0"/>
              <a:t>and</a:t>
            </a:r>
            <a:r>
              <a:rPr lang="de-DE" dirty="0" smtClean="0"/>
              <a:t> </a:t>
            </a:r>
            <a:r>
              <a:rPr lang="de-DE" dirty="0" err="1" smtClean="0"/>
              <a:t>computation</a:t>
            </a:r>
            <a:r>
              <a:rPr lang="de-DE" dirty="0" smtClean="0"/>
              <a:t>!</a:t>
            </a:r>
          </a:p>
          <a:p>
            <a:r>
              <a:rPr lang="de-DE" dirty="0" smtClean="0"/>
              <a:t>Bild zeigt die Entwicklung der Hardware hinsichtlich</a:t>
            </a:r>
            <a:r>
              <a:rPr lang="de-DE" baseline="0" dirty="0" smtClean="0"/>
              <a:t> der Größe!</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4</a:t>
            </a:fld>
            <a:endParaRPr lang="en-US"/>
          </a:p>
        </p:txBody>
      </p:sp>
    </p:spTree>
    <p:extLst>
      <p:ext uri="{BB962C8B-B14F-4D97-AF65-F5344CB8AC3E}">
        <p14:creationId xmlns:p14="http://schemas.microsoft.com/office/powerpoint/2010/main" val="391522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Alan Turing, Erfinder der Turing Maschine, Grundlagen Forschung zum Thema Berechenbarkeit</a:t>
            </a:r>
          </a:p>
          <a:p>
            <a:r>
              <a:rPr lang="de-DE" dirty="0" smtClean="0"/>
              <a:t>Alonzo Church, hat an Lambda Kalkül</a:t>
            </a:r>
            <a:r>
              <a:rPr lang="de-DE" baseline="0" dirty="0" smtClean="0"/>
              <a:t> gearbeitet, die Basis für eine Turing Maschine. "formale Sprache zur Untersuchung von Funktionen". Mathematische Analyse von Funktionen und deren gebundenen Parameter.</a:t>
            </a:r>
          </a:p>
          <a:p>
            <a:r>
              <a:rPr lang="de-DE" baseline="0" dirty="0" smtClean="0"/>
              <a:t>Konrad Zuse hat Ideen aus dem Lambda-Kalkül 1942 bis 1946 in seinen Plankalkül (eine der ersten höheren Programmiersprachen) einfließen lassen.</a:t>
            </a:r>
          </a:p>
          <a:p>
            <a:r>
              <a:rPr lang="de-DE" baseline="0" dirty="0" smtClean="0"/>
              <a:t>John McCarthy, hat die Spezifikation und das erste Compiler für LISP geschrieben, die zweit älteste und noch gebräuchliche Programmiersprache (FORTRAN ist die erste!)</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5</a:t>
            </a:fld>
            <a:endParaRPr lang="en-US"/>
          </a:p>
        </p:txBody>
      </p:sp>
    </p:spTree>
    <p:extLst>
      <p:ext uri="{BB962C8B-B14F-4D97-AF65-F5344CB8AC3E}">
        <p14:creationId xmlns:p14="http://schemas.microsoft.com/office/powerpoint/2010/main" val="331260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Seit Mitte</a:t>
            </a:r>
            <a:r>
              <a:rPr lang="de-DE" baseline="0" dirty="0" smtClean="0"/>
              <a:t> der 2000er Jahre haben die führenden Laufzeitumgebungen neue Konstrukte eingeführt die funktionale Sprachen begünstigen</a:t>
            </a:r>
          </a:p>
          <a:p>
            <a:pPr marL="171450" indent="-171450">
              <a:buFontTx/>
              <a:buChar char="-"/>
            </a:pPr>
            <a:r>
              <a:rPr lang="de-DE" baseline="0" dirty="0" smtClean="0"/>
              <a:t>Lambdas</a:t>
            </a:r>
          </a:p>
          <a:p>
            <a:pPr marL="171450" indent="-171450">
              <a:buFontTx/>
              <a:buChar char="-"/>
            </a:pPr>
            <a:r>
              <a:rPr lang="de-DE" baseline="0" dirty="0" smtClean="0"/>
              <a:t>Endrekursion (</a:t>
            </a:r>
            <a:r>
              <a:rPr lang="de-DE" baseline="0" dirty="0" err="1" smtClean="0"/>
              <a:t>Tail</a:t>
            </a:r>
            <a:r>
              <a:rPr lang="de-DE" baseline="0" dirty="0" smtClean="0"/>
              <a:t> </a:t>
            </a:r>
            <a:r>
              <a:rPr lang="de-DE" baseline="0" dirty="0" err="1" smtClean="0"/>
              <a:t>Recursion</a:t>
            </a:r>
            <a:r>
              <a:rPr lang="de-DE" baseline="0" dirty="0" smtClean="0"/>
              <a:t>)</a:t>
            </a:r>
          </a:p>
          <a:p>
            <a:pPr marL="0" indent="0">
              <a:buFontTx/>
              <a:buNone/>
            </a:pPr>
            <a:endParaRPr lang="de-DE" baseline="0" dirty="0" smtClean="0"/>
          </a:p>
          <a:p>
            <a:pPr marL="0" indent="0">
              <a:buFontTx/>
              <a:buNone/>
            </a:pPr>
            <a:r>
              <a:rPr lang="de-DE" baseline="0" dirty="0" smtClean="0"/>
              <a:t>Hinzu kommen andere Sprachen die eigne </a:t>
            </a:r>
            <a:r>
              <a:rPr lang="de-DE" baseline="0" dirty="0" err="1" smtClean="0"/>
              <a:t>Runtimes</a:t>
            </a:r>
            <a:r>
              <a:rPr lang="de-DE" baseline="0" dirty="0" smtClean="0"/>
              <a:t> mitbringen </a:t>
            </a:r>
            <a:r>
              <a:rPr lang="de-DE" baseline="0" dirty="0" err="1" smtClean="0"/>
              <a:t>OCaml</a:t>
            </a:r>
            <a:r>
              <a:rPr lang="de-DE" baseline="0" dirty="0" smtClean="0"/>
              <a:t> / Ihr Code wird in C umgesetzt wird </a:t>
            </a:r>
            <a:r>
              <a:rPr lang="de-DE" baseline="0" dirty="0" err="1" smtClean="0"/>
              <a:t>Haskell</a:t>
            </a:r>
            <a:endParaRPr lang="de-DE" baseline="0" dirty="0" smtClean="0"/>
          </a:p>
          <a:p>
            <a:pPr marL="0" indent="0">
              <a:buFontTx/>
              <a:buNone/>
            </a:pPr>
            <a:endParaRPr lang="de-DE" baseline="0" dirty="0" smtClean="0"/>
          </a:p>
          <a:p>
            <a:r>
              <a:rPr lang="de-DE" dirty="0" err="1" smtClean="0"/>
              <a:t>Functional</a:t>
            </a:r>
            <a:r>
              <a:rPr lang="de-DE" dirty="0" smtClean="0"/>
              <a:t> </a:t>
            </a:r>
            <a:r>
              <a:rPr lang="de-DE" dirty="0" err="1" smtClean="0"/>
              <a:t>Creep</a:t>
            </a:r>
            <a:endParaRPr lang="de-DE" dirty="0" smtClean="0"/>
          </a:p>
          <a:p>
            <a:endParaRPr lang="de-DE" dirty="0" smtClean="0"/>
          </a:p>
          <a:p>
            <a:r>
              <a:rPr lang="de-DE" dirty="0" smtClean="0"/>
              <a:t>Kein Hype, kein neuer Trend, sondern endlich auch im Enterprise-Umfeld angekommen (Scala/</a:t>
            </a:r>
            <a:r>
              <a:rPr lang="de-DE" dirty="0" err="1" smtClean="0"/>
              <a:t>Clojure</a:t>
            </a:r>
            <a:r>
              <a:rPr lang="de-DE" baseline="0" dirty="0" smtClean="0"/>
              <a:t> auf JVM, F# auf .NET, funktionale Ansätze in JavaScript)</a:t>
            </a:r>
          </a:p>
          <a:p>
            <a:r>
              <a:rPr lang="de-DE" baseline="0" dirty="0" smtClean="0"/>
              <a:t>Prognose: In den 2020ern wird genau so erwartet, dass man funktional programmieren kann, wie heute mit OOP (Zitat R.B.!)</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p:txBody>
      </p:sp>
      <p:sp>
        <p:nvSpPr>
          <p:cNvPr id="4" name="Slide Number Placeholder 3"/>
          <p:cNvSpPr>
            <a:spLocks noGrp="1"/>
          </p:cNvSpPr>
          <p:nvPr>
            <p:ph type="sldNum" sz="quarter" idx="10"/>
          </p:nvPr>
        </p:nvSpPr>
        <p:spPr/>
        <p:txBody>
          <a:bodyPr/>
          <a:lstStyle/>
          <a:p>
            <a:fld id="{4775FDF9-2A53-4261-A0AF-3B6A9698D365}" type="slidenum">
              <a:rPr lang="en-US" smtClean="0"/>
              <a:t>6</a:t>
            </a:fld>
            <a:endParaRPr lang="en-US"/>
          </a:p>
        </p:txBody>
      </p:sp>
    </p:spTree>
    <p:extLst>
      <p:ext uri="{BB962C8B-B14F-4D97-AF65-F5344CB8AC3E}">
        <p14:creationId xmlns:p14="http://schemas.microsoft.com/office/powerpoint/2010/main" val="94806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Serveranwendung in Erlang geschrieben</a:t>
            </a:r>
          </a:p>
          <a:p>
            <a:r>
              <a:rPr lang="de-DE" dirty="0" smtClean="0"/>
              <a:t>Massive </a:t>
            </a:r>
            <a:r>
              <a:rPr lang="de-DE" dirty="0" err="1" smtClean="0"/>
              <a:t>Scaling</a:t>
            </a:r>
            <a:endParaRPr lang="de-DE" dirty="0" smtClean="0"/>
          </a:p>
          <a:p>
            <a:r>
              <a:rPr lang="de-DE" dirty="0" smtClean="0"/>
              <a:t>Weniger als 30 Entwickler halten die Infrastruktur am Laufen</a:t>
            </a:r>
          </a:p>
          <a:p>
            <a:r>
              <a:rPr lang="de-DE" dirty="0" smtClean="0"/>
              <a:t>Verglichen</a:t>
            </a:r>
            <a:r>
              <a:rPr lang="de-DE" baseline="0" dirty="0" smtClean="0"/>
              <a:t> mit den früheren Erfahrungen mit Messaging Anwendungen (MSN, etc.) ein schlagender Erfolg</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7</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Around 95% of the code in these projects has been developed in F#. F# allowed for rapid development of prototypes, and thus also rapid verification or falsification of the underlying mathematical models. Complex algorithms, for example to compute Nash equilibria in game theory, can be expressed succinctly. Units of measure reduced the chance of errors dramatically: Prices, probabilities, derivatives, etc. can already be kept apart at compile time.</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Und dann gibt es</a:t>
            </a:r>
          </a:p>
          <a:p>
            <a:r>
              <a:rPr lang="de-DE" sz="1200" b="0" i="0" kern="1200" dirty="0" err="1" smtClean="0">
                <a:solidFill>
                  <a:schemeClr val="tx1"/>
                </a:solidFill>
                <a:effectLst/>
                <a:latin typeface="+mn-lt"/>
                <a:ea typeface="+mn-ea"/>
                <a:cs typeface="+mn-cs"/>
              </a:rPr>
              <a:t>JaneStreet</a:t>
            </a:r>
            <a:endParaRPr lang="de-DE"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8</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ACHTUNG: Meine Sicht,</a:t>
            </a:r>
            <a:r>
              <a:rPr lang="de-DE" baseline="0" dirty="0" smtClean="0"/>
              <a:t> mein Verständnis!</a:t>
            </a:r>
            <a:endParaRPr lang="de-DE" dirty="0" smtClean="0"/>
          </a:p>
          <a:p>
            <a:endParaRPr lang="de-DE" dirty="0" smtClean="0"/>
          </a:p>
          <a:p>
            <a:r>
              <a:rPr lang="de-DE" dirty="0" smtClean="0"/>
              <a:t>Viele der Gestaltungselemente die man von OO kennt haben Alternativen</a:t>
            </a:r>
            <a:r>
              <a:rPr lang="de-DE" baseline="0" dirty="0" smtClean="0"/>
              <a:t> in der Funktionalen Welt.  </a:t>
            </a:r>
            <a:r>
              <a:rPr lang="de-DE" baseline="0" dirty="0" err="1" smtClean="0"/>
              <a:t>Currying</a:t>
            </a:r>
            <a:r>
              <a:rPr lang="de-DE" baseline="0" dirty="0" smtClean="0"/>
              <a:t>, Partial </a:t>
            </a:r>
            <a:r>
              <a:rPr lang="de-DE" baseline="0" dirty="0" err="1" smtClean="0"/>
              <a:t>Application</a:t>
            </a:r>
            <a:r>
              <a:rPr lang="de-DE" baseline="0" dirty="0" smtClean="0"/>
              <a:t> anstelle von Interfaces, diese Fähigkeiten sind in C# z.B. nur sehr umständlich möglich.</a:t>
            </a:r>
          </a:p>
          <a:p>
            <a:r>
              <a:rPr lang="de-DE" baseline="0" dirty="0" smtClean="0"/>
              <a:t>Die algebraischen Datentypen werden ich heute vorstellen</a:t>
            </a:r>
          </a:p>
          <a:p>
            <a:endParaRPr lang="de-DE" baseline="0" dirty="0" smtClean="0"/>
          </a:p>
          <a:p>
            <a:r>
              <a:rPr lang="de-DE" baseline="0" dirty="0" smtClean="0"/>
              <a:t>Funktionale Entwicklungsmuster stammen anders als die in OO üblichen aus der höheren reinen Mathematik.  </a:t>
            </a:r>
          </a:p>
          <a:p>
            <a:r>
              <a:rPr lang="de-DE" baseline="0" dirty="0" smtClean="0"/>
              <a:t>Führen Konzepte wie Beweisbarkeit, Vollständigkeit ein.  </a:t>
            </a:r>
          </a:p>
          <a:p>
            <a:r>
              <a:rPr lang="de-DE" baseline="0" dirty="0" smtClean="0"/>
              <a:t>OO Muster hingegen sind aus der Praxis entstanden (</a:t>
            </a:r>
            <a:r>
              <a:rPr lang="de-DE" baseline="0" dirty="0" err="1" smtClean="0"/>
              <a:t>IoF</a:t>
            </a:r>
            <a:r>
              <a:rPr lang="de-DE" baseline="0" dirty="0" smtClean="0"/>
              <a:t>), stellen oft Lösungen für Probleme die sich aus den Unzulänglichkeiten der Sprachen ergeben.</a:t>
            </a:r>
          </a:p>
          <a:p>
            <a:endParaRPr lang="de-DE" baseline="0" dirty="0" smtClean="0"/>
          </a:p>
          <a:p>
            <a:r>
              <a:rPr lang="de-DE" baseline="0" dirty="0" smtClean="0"/>
              <a:t>C# und Java haben über die Jahre viele Elemente übernommen, auch deren </a:t>
            </a:r>
            <a:r>
              <a:rPr lang="de-DE" baseline="0" dirty="0" err="1" smtClean="0"/>
              <a:t>Runtimes</a:t>
            </a:r>
            <a:r>
              <a:rPr lang="de-DE" baseline="0" dirty="0" smtClean="0"/>
              <a:t> (was eine Voraussetzung ist, z.B. </a:t>
            </a:r>
            <a:r>
              <a:rPr lang="de-DE" baseline="0" dirty="0" err="1" smtClean="0"/>
              <a:t>Generics</a:t>
            </a:r>
            <a:r>
              <a:rPr lang="de-DE" baseline="0" dirty="0" smtClean="0"/>
              <a:t>).</a:t>
            </a:r>
          </a:p>
          <a:p>
            <a:endParaRPr lang="de-DE" baseline="0" dirty="0" smtClean="0"/>
          </a:p>
          <a:p>
            <a:r>
              <a:rPr lang="de-DE" baseline="0" dirty="0" smtClean="0"/>
              <a:t>Trotzdem, bleiben diese </a:t>
            </a:r>
            <a:r>
              <a:rPr lang="de-DE" baseline="0" dirty="0" err="1" smtClean="0"/>
              <a:t>functional</a:t>
            </a:r>
            <a:r>
              <a:rPr lang="de-DE" baseline="0" dirty="0" smtClean="0"/>
              <a:t>-on a </a:t>
            </a:r>
            <a:r>
              <a:rPr lang="de-DE" baseline="0" dirty="0" err="1" smtClean="0"/>
              <a:t>second</a:t>
            </a:r>
            <a:r>
              <a:rPr lang="de-DE" baseline="0" dirty="0" smtClean="0"/>
              <a:t> </a:t>
            </a:r>
            <a:r>
              <a:rPr lang="de-DE" baseline="0" dirty="0" err="1" smtClean="0"/>
              <a:t>thought</a:t>
            </a:r>
            <a:r>
              <a:rPr lang="de-DE" baseline="0" dirty="0" smtClean="0"/>
              <a:t> Sprachen</a:t>
            </a: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9</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endParaRPr lang="de-DE" dirty="0" smtClean="0"/>
          </a:p>
          <a:p>
            <a:r>
              <a:rPr lang="de-DE" dirty="0" smtClean="0"/>
              <a:t>Typ &lt;&gt; Klasse: 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r>
              <a:rPr lang="de-DE" baseline="0" dirty="0" smtClean="0"/>
              <a:t>type Name = { Vor : </a:t>
            </a:r>
            <a:r>
              <a:rPr lang="de-DE" baseline="0" dirty="0" err="1" smtClean="0"/>
              <a:t>string</a:t>
            </a:r>
            <a:r>
              <a:rPr lang="de-DE" baseline="0" dirty="0" smtClean="0"/>
              <a:t>; Nach : </a:t>
            </a:r>
            <a:r>
              <a:rPr lang="de-DE" baseline="0" dirty="0" err="1" smtClean="0"/>
              <a:t>string</a:t>
            </a:r>
            <a:r>
              <a:rPr lang="de-DE" baseline="0" dirty="0" smtClean="0"/>
              <a:t>; }</a:t>
            </a:r>
          </a:p>
          <a:p>
            <a:r>
              <a:rPr lang="de-DE" baseline="0" dirty="0" smtClean="0"/>
              <a:t>type Name‘ = { Name : Name; Title : </a:t>
            </a:r>
            <a:r>
              <a:rPr lang="de-DE" baseline="0" dirty="0" err="1" smtClean="0"/>
              <a:t>string</a:t>
            </a:r>
            <a:r>
              <a:rPr lang="de-DE" baseline="0" dirty="0" smtClean="0"/>
              <a:t>; Zusatz : </a:t>
            </a:r>
            <a:r>
              <a:rPr lang="de-DE" baseline="0" dirty="0" err="1" smtClean="0"/>
              <a:t>string</a:t>
            </a:r>
            <a:r>
              <a:rPr lang="de-DE" baseline="0" dirty="0" smtClean="0"/>
              <a:t>; }</a:t>
            </a:r>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indent="0">
              <a:buFontTx/>
              <a:buNone/>
            </a:pPr>
            <a:r>
              <a:rPr lang="de-DE" baseline="0" dirty="0" smtClean="0"/>
              <a:t>Eine Funktion wird zu einem Ausdruck gebunden und gibt diesem einen Wert.</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10</a:t>
            </a:fld>
            <a:endParaRPr lang="en-US"/>
          </a:p>
        </p:txBody>
      </p:sp>
    </p:spTree>
    <p:extLst>
      <p:ext uri="{BB962C8B-B14F-4D97-AF65-F5344CB8AC3E}">
        <p14:creationId xmlns:p14="http://schemas.microsoft.com/office/powerpoint/2010/main" val="178225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9269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5369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0024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3B8B-C56F-4663-93D1-BECEDA7EAF67}" type="datetimeFigureOut">
              <a:rPr lang="en-US" smtClean="0"/>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4174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A3B8B-C56F-4663-93D1-BECEDA7EAF67}" type="datetimeFigureOut">
              <a:rPr lang="en-US" smtClean="0"/>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9911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A3B8B-C56F-4663-93D1-BECEDA7EAF67}" type="datetimeFigureOut">
              <a:rPr lang="en-US" smtClean="0"/>
              <a:t>11/27/2015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7828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A3B8B-C56F-4663-93D1-BECEDA7EAF67}" type="datetimeFigureOut">
              <a:rPr lang="en-US" smtClean="0"/>
              <a:t>11/27/2015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2419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3B8B-C56F-4663-93D1-BECEDA7EAF67}" type="datetimeFigureOut">
              <a:rPr lang="en-US" smtClean="0"/>
              <a:t>11/27/2015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4904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7293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3B8B-C56F-4663-93D1-BECEDA7EAF67}" type="datetimeFigureOut">
              <a:rPr lang="en-US" smtClean="0"/>
              <a:t>11/27/2015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CAE-AC27-44DA-9659-0200D1120197}" type="slidenum">
              <a:rPr lang="en-US" smtClean="0"/>
              <a:t>‹#›</a:t>
            </a:fld>
            <a:endParaRPr lang="en-US"/>
          </a:p>
        </p:txBody>
      </p:sp>
    </p:spTree>
    <p:extLst>
      <p:ext uri="{BB962C8B-B14F-4D97-AF65-F5344CB8AC3E}">
        <p14:creationId xmlns:p14="http://schemas.microsoft.com/office/powerpoint/2010/main" val="416972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8920"/>
            <a:ext cx="7772400" cy="891530"/>
          </a:xfrm>
        </p:spPr>
        <p:txBody>
          <a:bodyPr>
            <a:normAutofit fontScale="90000"/>
          </a:bodyPr>
          <a:lstStyle/>
          <a:p>
            <a:r>
              <a:rPr lang="de-DE" dirty="0" smtClean="0"/>
              <a:t/>
            </a:r>
            <a:br>
              <a:rPr lang="de-DE" dirty="0" smtClean="0"/>
            </a:br>
            <a:r>
              <a:rPr lang="de-DE" dirty="0"/>
              <a:t>Das F# </a:t>
            </a:r>
            <a:r>
              <a:rPr lang="de-DE" dirty="0" smtClean="0"/>
              <a:t>Typsystem</a:t>
            </a:r>
            <a:endParaRPr lang="en-US" dirty="0"/>
          </a:p>
        </p:txBody>
      </p:sp>
      <p:sp>
        <p:nvSpPr>
          <p:cNvPr id="4" name="TextBox 3"/>
          <p:cNvSpPr txBox="1"/>
          <p:nvPr/>
        </p:nvSpPr>
        <p:spPr>
          <a:xfrm>
            <a:off x="3716034" y="4372392"/>
            <a:ext cx="1395575" cy="369332"/>
          </a:xfrm>
          <a:prstGeom prst="rect">
            <a:avLst/>
          </a:prstGeom>
          <a:noFill/>
        </p:spPr>
        <p:txBody>
          <a:bodyPr wrap="none" rtlCol="0">
            <a:spAutoFit/>
          </a:bodyPr>
          <a:lstStyle/>
          <a:p>
            <a:pPr algn="ctr"/>
            <a:r>
              <a:rPr lang="de-DE" dirty="0" smtClean="0"/>
              <a:t>Nasser Brake</a:t>
            </a:r>
            <a:endParaRPr lang="en-US" dirty="0"/>
          </a:p>
        </p:txBody>
      </p:sp>
      <p:sp>
        <p:nvSpPr>
          <p:cNvPr id="5" name="TextBox 4"/>
          <p:cNvSpPr txBox="1"/>
          <p:nvPr/>
        </p:nvSpPr>
        <p:spPr>
          <a:xfrm>
            <a:off x="2987823" y="4941168"/>
            <a:ext cx="2851999" cy="369332"/>
          </a:xfrm>
          <a:prstGeom prst="rect">
            <a:avLst/>
          </a:prstGeom>
          <a:noFill/>
        </p:spPr>
        <p:txBody>
          <a:bodyPr wrap="none" rtlCol="0">
            <a:spAutoFit/>
          </a:bodyPr>
          <a:lstStyle/>
          <a:p>
            <a:pPr algn="ctr"/>
            <a:r>
              <a:rPr lang="de-DE" dirty="0" smtClean="0"/>
              <a:t>http://www.nasser-brake.de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404664"/>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30411" y="5507940"/>
            <a:ext cx="3166829" cy="369332"/>
          </a:xfrm>
          <a:prstGeom prst="rect">
            <a:avLst/>
          </a:prstGeom>
          <a:noFill/>
        </p:spPr>
        <p:txBody>
          <a:bodyPr wrap="none" rtlCol="0">
            <a:spAutoFit/>
          </a:bodyPr>
          <a:lstStyle/>
          <a:p>
            <a:pPr algn="ctr"/>
            <a:r>
              <a:rPr lang="de-DE" dirty="0" smtClean="0"/>
              <a:t>http://github.com/nasserbrake</a:t>
            </a:r>
            <a:endParaRPr lang="en-US" dirty="0"/>
          </a:p>
        </p:txBody>
      </p:sp>
    </p:spTree>
    <p:extLst>
      <p:ext uri="{BB962C8B-B14F-4D97-AF65-F5344CB8AC3E}">
        <p14:creationId xmlns:p14="http://schemas.microsoft.com/office/powerpoint/2010/main" val="32852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Funktionen sind auch nur Typen</a:t>
            </a:r>
          </a:p>
          <a:p>
            <a:r>
              <a:rPr lang="de-DE" dirty="0" smtClean="0"/>
              <a:t>Haben Bezeichner</a:t>
            </a:r>
          </a:p>
          <a:p>
            <a:r>
              <a:rPr lang="de-DE" dirty="0" smtClean="0"/>
              <a:t>Können zu Listen zusammen gefasst werden</a:t>
            </a:r>
          </a:p>
          <a:p>
            <a:r>
              <a:rPr lang="de-DE" dirty="0" smtClean="0"/>
              <a:t>Können als Parameter verwendet werden</a:t>
            </a:r>
          </a:p>
          <a:p>
            <a:r>
              <a:rPr lang="de-DE" dirty="0" smtClean="0"/>
              <a:t>Können als Ergebnis einer Funktionen zurückgegeben werden</a:t>
            </a:r>
          </a:p>
          <a:p>
            <a:r>
              <a:rPr lang="de-DE" dirty="0" smtClean="0"/>
              <a:t>„Reine“ (pure) Funktionen haben keine Nebenwirkung</a:t>
            </a:r>
          </a:p>
        </p:txBody>
      </p:sp>
    </p:spTree>
    <p:extLst>
      <p:ext uri="{BB962C8B-B14F-4D97-AF65-F5344CB8AC3E}">
        <p14:creationId xmlns:p14="http://schemas.microsoft.com/office/powerpoint/2010/main" val="41405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76872"/>
            <a:ext cx="861891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1484784"/>
            <a:ext cx="6912768" cy="584775"/>
          </a:xfrm>
          <a:prstGeom prst="rect">
            <a:avLst/>
          </a:prstGeom>
        </p:spPr>
        <p:txBody>
          <a:bodyPr wrap="square">
            <a:spAutoFit/>
          </a:bodyPr>
          <a:lstStyle/>
          <a:p>
            <a:r>
              <a:rPr lang="de-DE" sz="3200" dirty="0"/>
              <a:t>C# ab 3.5: Funktionale Elemente</a:t>
            </a:r>
            <a:endParaRPr lang="en-US" sz="3200" dirty="0"/>
          </a:p>
        </p:txBody>
      </p:sp>
    </p:spTree>
    <p:extLst>
      <p:ext uri="{BB962C8B-B14F-4D97-AF65-F5344CB8AC3E}">
        <p14:creationId xmlns:p14="http://schemas.microsoft.com/office/powerpoint/2010/main" val="3708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5" name="Rectangle 4"/>
          <p:cNvSpPr/>
          <p:nvPr/>
        </p:nvSpPr>
        <p:spPr>
          <a:xfrm>
            <a:off x="755576" y="1484784"/>
            <a:ext cx="6912768" cy="584775"/>
          </a:xfrm>
          <a:prstGeom prst="rect">
            <a:avLst/>
          </a:prstGeom>
        </p:spPr>
        <p:txBody>
          <a:bodyPr wrap="square">
            <a:spAutoFit/>
          </a:bodyPr>
          <a:lstStyle/>
          <a:p>
            <a:r>
              <a:rPr lang="de-DE" sz="3200" dirty="0" err="1" smtClean="0"/>
              <a:t>JQuery</a:t>
            </a:r>
            <a:r>
              <a:rPr lang="de-DE" sz="3200" dirty="0" smtClean="0"/>
              <a:t>: Callback Funktionen</a:t>
            </a:r>
            <a:endParaRPr 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1722"/>
            <a:ext cx="8248207" cy="334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8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Ideen aus der FP Welt</a:t>
            </a:r>
            <a:endParaRPr lang="en-US" dirty="0"/>
          </a:p>
        </p:txBody>
      </p:sp>
      <p:sp>
        <p:nvSpPr>
          <p:cNvPr id="3" name="Content Placeholder 2"/>
          <p:cNvSpPr>
            <a:spLocks noGrp="1"/>
          </p:cNvSpPr>
          <p:nvPr>
            <p:ph idx="1"/>
          </p:nvPr>
        </p:nvSpPr>
        <p:spPr>
          <a:xfrm>
            <a:off x="457200" y="1600201"/>
            <a:ext cx="8229600" cy="604664"/>
          </a:xfrm>
        </p:spPr>
        <p:txBody>
          <a:bodyPr/>
          <a:lstStyle/>
          <a:p>
            <a:pPr marL="0" indent="0">
              <a:buNone/>
            </a:pPr>
            <a:r>
              <a:rPr lang="de-DE" dirty="0" smtClean="0"/>
              <a:t>Anweisungen vs. Ausdrücke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4410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27" y="4971876"/>
            <a:ext cx="4552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err="1" smtClean="0"/>
              <a:t>Immutability</a:t>
            </a:r>
            <a:endParaRPr lang="de-DE" dirty="0" smtClean="0"/>
          </a:p>
          <a:p>
            <a:r>
              <a:rPr lang="de-DE" dirty="0" smtClean="0"/>
              <a:t>Keine Variablen, nur Ausdrücke. </a:t>
            </a:r>
            <a:r>
              <a:rPr lang="de-DE" dirty="0"/>
              <a:t>Einmal zugewiesen, bleibt </a:t>
            </a:r>
            <a:r>
              <a:rPr lang="de-DE" dirty="0" smtClean="0"/>
              <a:t>der Wert</a:t>
            </a:r>
          </a:p>
          <a:p>
            <a:r>
              <a:rPr lang="de-DE" dirty="0" smtClean="0"/>
              <a:t>„Wann/Wie </a:t>
            </a:r>
            <a:r>
              <a:rPr lang="de-DE" dirty="0"/>
              <a:t>hat sich der Wert geändert</a:t>
            </a:r>
            <a:r>
              <a:rPr lang="de-DE" dirty="0" smtClean="0"/>
              <a:t>?“</a:t>
            </a:r>
          </a:p>
          <a:p>
            <a:r>
              <a:rPr lang="de-DE" dirty="0" smtClean="0"/>
              <a:t>Multi-Core Fähigkeit</a:t>
            </a:r>
          </a:p>
          <a:p>
            <a:pPr marL="0" indent="0">
              <a:buNone/>
            </a:pPr>
            <a:endParaRPr lang="de-DE" dirty="0"/>
          </a:p>
        </p:txBody>
      </p:sp>
    </p:spTree>
    <p:extLst>
      <p:ext uri="{BB962C8B-B14F-4D97-AF65-F5344CB8AC3E}">
        <p14:creationId xmlns:p14="http://schemas.microsoft.com/office/powerpoint/2010/main" val="11455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r>
              <a:rPr lang="de-DE" dirty="0" smtClean="0"/>
              <a:t> (Default in FP)</a:t>
            </a:r>
          </a:p>
          <a:p>
            <a:pPr marL="0" indent="0">
              <a:buNone/>
            </a:pPr>
            <a:endParaRPr lang="de-DE" dirty="0"/>
          </a:p>
          <a:p>
            <a:pPr marL="0" indent="0">
              <a:buNone/>
            </a:pPr>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08489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www.ecanarys.com/sites/default/files/styles/300x/public/Blog-image/cshar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869160"/>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endParaRPr lang="de-DE" dirty="0" smtClean="0"/>
          </a:p>
          <a:p>
            <a:pPr marL="0" indent="0">
              <a:buNone/>
            </a:pPr>
            <a:endParaRPr lang="de-DE" dirty="0"/>
          </a:p>
          <a:p>
            <a:pPr marL="0" indent="0">
              <a:buNone/>
            </a:pPr>
            <a:endParaRPr lang="en-US" dirty="0"/>
          </a:p>
        </p:txBody>
      </p:sp>
      <p:pic>
        <p:nvPicPr>
          <p:cNvPr id="8194" name="Picture 2" descr="http://static2.orf.at/fm4/img/2002-38/1219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6408712" cy="389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FP Datentyp </a:t>
            </a:r>
            <a:r>
              <a:rPr lang="de-DE" dirty="0"/>
              <a:t>&lt;&gt; </a:t>
            </a:r>
            <a:r>
              <a:rPr lang="de-DE" dirty="0" smtClean="0"/>
              <a:t>Klasse (Daten + Verhalten)</a:t>
            </a:r>
          </a:p>
          <a:p>
            <a:r>
              <a:rPr lang="de-DE" dirty="0" smtClean="0"/>
              <a:t>Datenstruktur OHNE Verhalten</a:t>
            </a:r>
          </a:p>
          <a:p>
            <a:r>
              <a:rPr lang="de-DE" dirty="0" err="1" smtClean="0"/>
              <a:t>Immutability</a:t>
            </a:r>
            <a:endParaRPr lang="de-DE" dirty="0" smtClean="0"/>
          </a:p>
          <a:p>
            <a:r>
              <a:rPr lang="de-DE" dirty="0" smtClean="0"/>
              <a:t>Komposition</a:t>
            </a:r>
            <a:r>
              <a:rPr lang="de-DE" dirty="0"/>
              <a:t>: </a:t>
            </a:r>
            <a:endParaRPr lang="de-DE" dirty="0" smtClean="0"/>
          </a:p>
          <a:p>
            <a:pPr lvl="1"/>
            <a:r>
              <a:rPr lang="de-DE" dirty="0" smtClean="0"/>
              <a:t>Primitives (</a:t>
            </a:r>
            <a:r>
              <a:rPr lang="de-DE" dirty="0" err="1" smtClean="0"/>
              <a:t>Runtime</a:t>
            </a:r>
            <a:r>
              <a:rPr lang="de-DE" dirty="0" smtClean="0"/>
              <a:t> native Typen)</a:t>
            </a:r>
          </a:p>
          <a:p>
            <a:pPr lvl="1"/>
            <a:r>
              <a:rPr lang="de-DE" dirty="0" smtClean="0"/>
              <a:t>light-</a:t>
            </a:r>
            <a:r>
              <a:rPr lang="de-DE" dirty="0" err="1" smtClean="0"/>
              <a:t>weight</a:t>
            </a:r>
            <a:r>
              <a:rPr lang="de-DE" dirty="0" smtClean="0"/>
              <a:t> </a:t>
            </a:r>
            <a:r>
              <a:rPr lang="de-DE" dirty="0" err="1" smtClean="0"/>
              <a:t>types</a:t>
            </a:r>
            <a:r>
              <a:rPr lang="de-DE" dirty="0" smtClean="0"/>
              <a:t> </a:t>
            </a:r>
          </a:p>
          <a:p>
            <a:pPr lvl="1"/>
            <a:r>
              <a:rPr lang="de-DE" dirty="0" smtClean="0"/>
              <a:t>verbinden </a:t>
            </a:r>
            <a:r>
              <a:rPr lang="de-DE" dirty="0"/>
              <a:t>zu neuen </a:t>
            </a:r>
            <a:r>
              <a:rPr lang="de-DE" dirty="0" err="1"/>
              <a:t>composite</a:t>
            </a:r>
            <a:r>
              <a:rPr lang="de-DE" dirty="0"/>
              <a:t> </a:t>
            </a:r>
            <a:r>
              <a:rPr lang="de-DE" dirty="0" err="1"/>
              <a:t>types</a:t>
            </a:r>
            <a:r>
              <a:rPr lang="de-DE" dirty="0"/>
              <a:t>. </a:t>
            </a:r>
          </a:p>
          <a:p>
            <a:pPr marL="0" indent="0">
              <a:buNone/>
            </a:pPr>
            <a:endParaRPr lang="de-DE" dirty="0"/>
          </a:p>
        </p:txBody>
      </p:sp>
    </p:spTree>
    <p:extLst>
      <p:ext uri="{BB962C8B-B14F-4D97-AF65-F5344CB8AC3E}">
        <p14:creationId xmlns:p14="http://schemas.microsoft.com/office/powerpoint/2010/main" val="30428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F#?</a:t>
            </a:r>
            <a:endParaRPr lang="en-US" dirty="0"/>
          </a:p>
        </p:txBody>
      </p:sp>
      <p:sp>
        <p:nvSpPr>
          <p:cNvPr id="3" name="Content Placeholder 2"/>
          <p:cNvSpPr>
            <a:spLocks noGrp="1"/>
          </p:cNvSpPr>
          <p:nvPr>
            <p:ph idx="1"/>
          </p:nvPr>
        </p:nvSpPr>
        <p:spPr/>
        <p:txBody>
          <a:bodyPr>
            <a:normAutofit/>
          </a:bodyPr>
          <a:lstStyle/>
          <a:p>
            <a:r>
              <a:rPr lang="de-DE" dirty="0"/>
              <a:t>F# ist eine </a:t>
            </a:r>
            <a:r>
              <a:rPr lang="de-DE" dirty="0" err="1"/>
              <a:t>functional</a:t>
            </a:r>
            <a:r>
              <a:rPr lang="de-DE" dirty="0"/>
              <a:t>-first .net </a:t>
            </a:r>
            <a:r>
              <a:rPr lang="de-DE" dirty="0" smtClean="0"/>
              <a:t>Sprache </a:t>
            </a:r>
          </a:p>
          <a:p>
            <a:r>
              <a:rPr lang="de-DE" dirty="0" smtClean="0"/>
              <a:t>ML Syntax: reduziert </a:t>
            </a:r>
            <a:r>
              <a:rPr lang="de-DE" dirty="0"/>
              <a:t>LOC </a:t>
            </a:r>
            <a:r>
              <a:rPr lang="de-DE" dirty="0" smtClean="0"/>
              <a:t>Zahl und die </a:t>
            </a:r>
            <a:r>
              <a:rPr lang="de-DE" dirty="0" err="1" smtClean="0"/>
              <a:t>Func</a:t>
            </a:r>
            <a:r>
              <a:rPr lang="de-DE" dirty="0" smtClean="0"/>
              <a:t>&lt;&gt; Syntax </a:t>
            </a:r>
          </a:p>
          <a:p>
            <a:r>
              <a:rPr lang="de-DE" dirty="0" smtClean="0"/>
              <a:t>Vereinfachung </a:t>
            </a:r>
            <a:r>
              <a:rPr lang="de-DE" dirty="0"/>
              <a:t>(</a:t>
            </a:r>
            <a:r>
              <a:rPr lang="de-DE" dirty="0" err="1"/>
              <a:t>Reason</a:t>
            </a:r>
            <a:r>
              <a:rPr lang="de-DE" dirty="0"/>
              <a:t> </a:t>
            </a:r>
            <a:r>
              <a:rPr lang="de-DE" dirty="0" err="1"/>
              <a:t>about</a:t>
            </a:r>
            <a:r>
              <a:rPr lang="de-DE" dirty="0"/>
              <a:t> </a:t>
            </a:r>
            <a:r>
              <a:rPr lang="de-DE" dirty="0" err="1"/>
              <a:t>code</a:t>
            </a:r>
            <a:r>
              <a:rPr lang="de-DE" dirty="0"/>
              <a:t>)</a:t>
            </a:r>
          </a:p>
          <a:p>
            <a:r>
              <a:rPr lang="de-DE" dirty="0"/>
              <a:t>Vereinfachung (Asynchron, Parallel, Strategie</a:t>
            </a:r>
            <a:r>
              <a:rPr lang="de-DE" dirty="0" smtClean="0"/>
              <a:t>)</a:t>
            </a:r>
          </a:p>
          <a:p>
            <a:r>
              <a:rPr lang="de-DE" dirty="0" err="1" smtClean="0"/>
              <a:t>Multiplatform</a:t>
            </a:r>
            <a:r>
              <a:rPr lang="de-DE" dirty="0" smtClean="0"/>
              <a:t> (Debian, Xamarin)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5687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des Vortrags</a:t>
            </a:r>
            <a:endParaRPr lang="de-DE" dirty="0"/>
          </a:p>
        </p:txBody>
      </p:sp>
      <p:sp>
        <p:nvSpPr>
          <p:cNvPr id="3" name="Inhaltsplatzhalter 2"/>
          <p:cNvSpPr>
            <a:spLocks noGrp="1"/>
          </p:cNvSpPr>
          <p:nvPr>
            <p:ph idx="1"/>
          </p:nvPr>
        </p:nvSpPr>
        <p:spPr/>
        <p:txBody>
          <a:bodyPr>
            <a:normAutofit/>
          </a:bodyPr>
          <a:lstStyle/>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a:p>
          <a:p>
            <a:r>
              <a:rPr lang="de-DE" dirty="0" smtClean="0"/>
              <a:t>Heute nur ein Thema, das aber ausführlich:</a:t>
            </a:r>
          </a:p>
          <a:p>
            <a:pPr lvl="1"/>
            <a:r>
              <a:rPr lang="de-DE" dirty="0" smtClean="0"/>
              <a:t>Data </a:t>
            </a:r>
            <a:r>
              <a:rPr lang="de-DE" dirty="0" err="1" smtClean="0"/>
              <a:t>Types</a:t>
            </a:r>
            <a:endParaRPr lang="de-DE" dirty="0"/>
          </a:p>
        </p:txBody>
      </p:sp>
    </p:spTree>
    <p:extLst>
      <p:ext uri="{BB962C8B-B14F-4D97-AF65-F5344CB8AC3E}">
        <p14:creationId xmlns:p14="http://schemas.microsoft.com/office/powerpoint/2010/main" val="15683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Wo komme ich her</a:t>
            </a:r>
            <a:endParaRPr lang="en-US" dirty="0"/>
          </a:p>
        </p:txBody>
      </p:sp>
      <p:sp>
        <p:nvSpPr>
          <p:cNvPr id="3" name="Content Placeholder 2"/>
          <p:cNvSpPr>
            <a:spLocks noGrp="1"/>
          </p:cNvSpPr>
          <p:nvPr>
            <p:ph idx="1"/>
          </p:nvPr>
        </p:nvSpPr>
        <p:spPr/>
        <p:txBody>
          <a:bodyPr/>
          <a:lstStyle/>
          <a:p>
            <a:pPr marL="0" indent="0">
              <a:buNone/>
            </a:pPr>
            <a:r>
              <a:rPr lang="de-DE" dirty="0"/>
              <a:t>Anfänge mit Cobol und </a:t>
            </a:r>
            <a:r>
              <a:rPr lang="de-DE" dirty="0" smtClean="0"/>
              <a:t>OS/390</a:t>
            </a:r>
          </a:p>
          <a:p>
            <a:pPr marL="0" indent="0">
              <a:buNone/>
            </a:pPr>
            <a:r>
              <a:rPr lang="en-US" dirty="0"/>
              <a:t>Visual Basic 6 SP </a:t>
            </a:r>
            <a:r>
              <a:rPr lang="en-US" dirty="0" smtClean="0"/>
              <a:t>4</a:t>
            </a:r>
          </a:p>
          <a:p>
            <a:pPr marL="0" indent="0">
              <a:buNone/>
            </a:pPr>
            <a:r>
              <a:rPr lang="en-US" dirty="0"/>
              <a:t>Visual </a:t>
            </a:r>
            <a:r>
              <a:rPr lang="en-US" dirty="0" err="1"/>
              <a:t>Basic.Net</a:t>
            </a:r>
            <a:r>
              <a:rPr lang="en-US" dirty="0"/>
              <a:t> </a:t>
            </a:r>
            <a:r>
              <a:rPr lang="en-US" dirty="0" smtClean="0"/>
              <a:t>1.0</a:t>
            </a:r>
          </a:p>
          <a:p>
            <a:pPr marL="0" indent="0">
              <a:buNone/>
            </a:pPr>
            <a:r>
              <a:rPr lang="de-DE" dirty="0"/>
              <a:t>C# ab 2.0 (Welcome </a:t>
            </a:r>
            <a:r>
              <a:rPr lang="de-DE" dirty="0" err="1"/>
              <a:t>Generics</a:t>
            </a:r>
            <a:r>
              <a:rPr lang="de-DE" dirty="0" smtClean="0"/>
              <a:t>!)</a:t>
            </a:r>
          </a:p>
          <a:p>
            <a:pPr marL="0" indent="0">
              <a:buNone/>
            </a:pPr>
            <a:r>
              <a:rPr lang="en-US" dirty="0"/>
              <a:t>MVC und MVVM </a:t>
            </a:r>
            <a:endParaRPr lang="en-US" dirty="0" smtClean="0"/>
          </a:p>
          <a:p>
            <a:pPr marL="0" indent="0">
              <a:buNone/>
            </a:pPr>
            <a:r>
              <a:rPr lang="de-DE" dirty="0" smtClean="0"/>
              <a:t>REST und WCF</a:t>
            </a:r>
            <a:endParaRPr lang="en-US" dirty="0"/>
          </a:p>
        </p:txBody>
      </p:sp>
    </p:spTree>
    <p:extLst>
      <p:ext uri="{BB962C8B-B14F-4D97-AF65-F5344CB8AC3E}">
        <p14:creationId xmlns:p14="http://schemas.microsoft.com/office/powerpoint/2010/main" val="24818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sp>
        <p:nvSpPr>
          <p:cNvPr id="3" name="Content Placeholder 2"/>
          <p:cNvSpPr>
            <a:spLocks noGrp="1"/>
          </p:cNvSpPr>
          <p:nvPr>
            <p:ph idx="1"/>
          </p:nvPr>
        </p:nvSpPr>
        <p:spPr/>
        <p:txBody>
          <a:bodyPr>
            <a:normAutofit/>
          </a:bodyPr>
          <a:lstStyle/>
          <a:p>
            <a:r>
              <a:rPr lang="de-DE" dirty="0" err="1" smtClean="0"/>
              <a:t>Compile</a:t>
            </a:r>
            <a:r>
              <a:rPr lang="de-DE" dirty="0" smtClean="0"/>
              <a:t>-time check</a:t>
            </a:r>
          </a:p>
          <a:p>
            <a:r>
              <a:rPr lang="de-DE" dirty="0" smtClean="0"/>
              <a:t>Annotation eines Wertes</a:t>
            </a:r>
          </a:p>
          <a:p>
            <a:r>
              <a:rPr lang="de-DE" dirty="0" smtClean="0"/>
              <a:t>Kontrolle der Interaktion mit anderen Werten</a:t>
            </a:r>
          </a:p>
          <a:p>
            <a:r>
              <a:rPr lang="de-DE" dirty="0" smtClean="0"/>
              <a:t>Beschränkung von Funktionsdomänen: </a:t>
            </a:r>
          </a:p>
          <a:p>
            <a:pPr lvl="1">
              <a:buFont typeface="Arial" panose="020B0604020202020204" pitchFamily="34" charset="0"/>
              <a:buChar char="•"/>
            </a:pPr>
            <a:r>
              <a:rPr lang="de-DE" dirty="0" smtClean="0"/>
              <a:t>Nur bestimmte Werte sind zulässig als Input</a:t>
            </a:r>
          </a:p>
          <a:p>
            <a:pPr lvl="1">
              <a:buFont typeface="Arial" panose="020B0604020202020204" pitchFamily="34" charset="0"/>
              <a:buChar char="•"/>
            </a:pPr>
            <a:r>
              <a:rPr lang="de-DE" dirty="0" smtClean="0"/>
              <a:t>Nur bestimmte Werte sind zu erwarten als Output</a:t>
            </a:r>
          </a:p>
          <a:p>
            <a:pPr marL="0" indent="0">
              <a:buNone/>
            </a:pPr>
            <a:r>
              <a:rPr lang="de-DE" dirty="0" smtClean="0"/>
              <a:t>Zum Vergleich: dynamische Sprachen können nur </a:t>
            </a:r>
            <a:r>
              <a:rPr lang="de-DE" dirty="0" err="1" smtClean="0"/>
              <a:t>runtime</a:t>
            </a:r>
            <a:r>
              <a:rPr lang="de-DE" dirty="0" smtClean="0"/>
              <a:t> </a:t>
            </a:r>
            <a:r>
              <a:rPr lang="de-DE" dirty="0" err="1" smtClean="0"/>
              <a:t>checks</a:t>
            </a:r>
            <a:r>
              <a:rPr lang="de-DE" dirty="0" smtClean="0"/>
              <a:t> ausführen</a:t>
            </a:r>
          </a:p>
        </p:txBody>
      </p:sp>
    </p:spTree>
    <p:extLst>
      <p:ext uri="{BB962C8B-B14F-4D97-AF65-F5344CB8AC3E}">
        <p14:creationId xmlns:p14="http://schemas.microsoft.com/office/powerpoint/2010/main" val="3364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2"/>
            <a:ext cx="7488832" cy="5193101"/>
          </a:xfrm>
          <a:prstGeom prst="rect">
            <a:avLst/>
          </a:prstGeom>
        </p:spPr>
      </p:pic>
    </p:spTree>
    <p:extLst>
      <p:ext uri="{BB962C8B-B14F-4D97-AF65-F5344CB8AC3E}">
        <p14:creationId xmlns:p14="http://schemas.microsoft.com/office/powerpoint/2010/main" val="1943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Themen</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Tuple</a:t>
            </a:r>
            <a:r>
              <a:rPr lang="de-DE" dirty="0" smtClean="0"/>
              <a:t> (Ja!)</a:t>
            </a:r>
          </a:p>
          <a:p>
            <a:r>
              <a:rPr lang="de-DE" dirty="0" err="1"/>
              <a:t>Record</a:t>
            </a:r>
            <a:r>
              <a:rPr lang="de-DE" dirty="0"/>
              <a:t> (Ja!)</a:t>
            </a:r>
            <a:endParaRPr lang="de-DE" dirty="0" smtClean="0"/>
          </a:p>
          <a:p>
            <a:r>
              <a:rPr lang="de-DE" dirty="0" err="1" smtClean="0"/>
              <a:t>Discriminated</a:t>
            </a:r>
            <a:r>
              <a:rPr lang="de-DE" dirty="0" smtClean="0"/>
              <a:t> </a:t>
            </a:r>
            <a:r>
              <a:rPr lang="de-DE" dirty="0" err="1" smtClean="0"/>
              <a:t>Unions</a:t>
            </a:r>
            <a:r>
              <a:rPr lang="de-DE" dirty="0"/>
              <a:t> (Ja!)</a:t>
            </a:r>
            <a:endParaRPr lang="de-DE" dirty="0" smtClean="0"/>
          </a:p>
          <a:p>
            <a:r>
              <a:rPr lang="de-DE" dirty="0" smtClean="0"/>
              <a:t>Option </a:t>
            </a:r>
            <a:r>
              <a:rPr lang="de-DE" dirty="0" err="1" smtClean="0"/>
              <a:t>types</a:t>
            </a:r>
            <a:r>
              <a:rPr lang="de-DE" dirty="0"/>
              <a:t> (Ja</a:t>
            </a:r>
            <a:r>
              <a:rPr lang="de-DE" dirty="0" smtClean="0"/>
              <a:t>!)</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endParaRPr lang="de-DE" dirty="0"/>
          </a:p>
          <a:p>
            <a:pPr marL="0" indent="0">
              <a:buNone/>
            </a:pPr>
            <a:endParaRPr lang="en-US" dirty="0"/>
          </a:p>
        </p:txBody>
      </p:sp>
    </p:spTree>
    <p:extLst>
      <p:ext uri="{BB962C8B-B14F-4D97-AF65-F5344CB8AC3E}">
        <p14:creationId xmlns:p14="http://schemas.microsoft.com/office/powerpoint/2010/main" val="13268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endParaRPr lang="en-US" dirty="0"/>
          </a:p>
        </p:txBody>
      </p:sp>
      <p:sp>
        <p:nvSpPr>
          <p:cNvPr id="3" name="Content Placeholder 2"/>
          <p:cNvSpPr>
            <a:spLocks noGrp="1"/>
          </p:cNvSpPr>
          <p:nvPr>
            <p:ph idx="1"/>
          </p:nvPr>
        </p:nvSpPr>
        <p:spPr/>
        <p:txBody>
          <a:bodyPr/>
          <a:lstStyle/>
          <a:p>
            <a:r>
              <a:rPr lang="de-DE" dirty="0" err="1" smtClean="0"/>
              <a:t>Construction</a:t>
            </a:r>
            <a:endParaRPr lang="de-DE" dirty="0" smtClean="0"/>
          </a:p>
          <a:p>
            <a:r>
              <a:rPr lang="de-DE" dirty="0" err="1" smtClean="0"/>
              <a:t>Deconstruction</a:t>
            </a:r>
            <a:endParaRPr lang="de-DE" dirty="0" smtClean="0"/>
          </a:p>
          <a:p>
            <a:r>
              <a:rPr lang="de-DE" dirty="0" smtClean="0"/>
              <a:t>Pattern </a:t>
            </a:r>
            <a:r>
              <a:rPr lang="de-DE" dirty="0" err="1" smtClean="0"/>
              <a:t>Matching</a:t>
            </a:r>
            <a:endParaRPr lang="de-DE" dirty="0" smtClean="0"/>
          </a:p>
          <a:p>
            <a:r>
              <a:rPr lang="de-DE" dirty="0" err="1" smtClean="0"/>
              <a:t>Structural</a:t>
            </a:r>
            <a:r>
              <a:rPr lang="de-DE" dirty="0" smtClean="0"/>
              <a:t> </a:t>
            </a:r>
            <a:r>
              <a:rPr lang="de-DE" dirty="0" err="1" smtClean="0"/>
              <a:t>Equality</a:t>
            </a:r>
            <a:r>
              <a:rPr lang="de-DE" dirty="0" smtClean="0"/>
              <a:t> vs. Reference </a:t>
            </a:r>
            <a:r>
              <a:rPr lang="de-DE" dirty="0" err="1" smtClean="0"/>
              <a:t>Euqality</a:t>
            </a:r>
            <a:endParaRPr lang="en-US" dirty="0"/>
          </a:p>
        </p:txBody>
      </p:sp>
    </p:spTree>
    <p:extLst>
      <p:ext uri="{BB962C8B-B14F-4D97-AF65-F5344CB8AC3E}">
        <p14:creationId xmlns:p14="http://schemas.microsoft.com/office/powerpoint/2010/main" val="4095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21904"/>
            <a:ext cx="7463748" cy="479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sp>
        <p:nvSpPr>
          <p:cNvPr id="4" name="TextBox 3"/>
          <p:cNvSpPr txBox="1"/>
          <p:nvPr/>
        </p:nvSpPr>
        <p:spPr>
          <a:xfrm>
            <a:off x="947639" y="3933056"/>
            <a:ext cx="379187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Kreuzung aus </a:t>
            </a:r>
            <a:r>
              <a:rPr lang="de-DE" sz="2400" dirty="0" err="1" smtClean="0"/>
              <a:t>if</a:t>
            </a:r>
            <a:r>
              <a:rPr lang="de-DE" sz="2400" dirty="0" smtClean="0"/>
              <a:t> und </a:t>
            </a:r>
            <a:r>
              <a:rPr lang="de-DE" sz="2400" dirty="0" err="1" smtClean="0"/>
              <a:t>switch</a:t>
            </a:r>
            <a:endParaRPr lang="de-D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5543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639" y="4725144"/>
            <a:ext cx="7668446"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Erlaubt die </a:t>
            </a:r>
            <a:r>
              <a:rPr lang="de-DE" sz="2400" dirty="0" err="1" smtClean="0"/>
              <a:t>Deconstruction</a:t>
            </a:r>
            <a:r>
              <a:rPr lang="de-DE" sz="2400" dirty="0" smtClean="0"/>
              <a:t> von Werten aus F# Datentypen</a:t>
            </a:r>
          </a:p>
        </p:txBody>
      </p:sp>
      <p:sp>
        <p:nvSpPr>
          <p:cNvPr id="6" name="TextBox 5"/>
          <p:cNvSpPr txBox="1"/>
          <p:nvPr/>
        </p:nvSpPr>
        <p:spPr>
          <a:xfrm>
            <a:off x="947638" y="5559623"/>
            <a:ext cx="4291624"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(Vollständigkeit) Exhaustivness</a:t>
            </a:r>
          </a:p>
        </p:txBody>
      </p:sp>
      <p:sp>
        <p:nvSpPr>
          <p:cNvPr id="7" name="TextBox 6"/>
          <p:cNvSpPr txBox="1"/>
          <p:nvPr/>
        </p:nvSpPr>
        <p:spPr>
          <a:xfrm>
            <a:off x="971600" y="4309645"/>
            <a:ext cx="5183855"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Ist ein Ausdruck und keine Anweisung</a:t>
            </a:r>
          </a:p>
        </p:txBody>
      </p:sp>
      <p:sp>
        <p:nvSpPr>
          <p:cNvPr id="8" name="TextBox 7"/>
          <p:cNvSpPr txBox="1"/>
          <p:nvPr/>
        </p:nvSpPr>
        <p:spPr>
          <a:xfrm>
            <a:off x="971600" y="5127575"/>
            <a:ext cx="660514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Angepasst </a:t>
            </a:r>
            <a:r>
              <a:rPr lang="de-DE" sz="2400" dirty="0"/>
              <a:t>für die F# Datentypen, weniger für </a:t>
            </a:r>
            <a:r>
              <a:rPr lang="de-DE" sz="2400" dirty="0" smtClean="0"/>
              <a:t>OO</a:t>
            </a:r>
          </a:p>
        </p:txBody>
      </p:sp>
    </p:spTree>
    <p:extLst>
      <p:ext uri="{BB962C8B-B14F-4D97-AF65-F5344CB8AC3E}">
        <p14:creationId xmlns:p14="http://schemas.microsoft.com/office/powerpoint/2010/main" val="41396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3484984"/>
          </a:xfrm>
        </p:spPr>
        <p:txBody>
          <a:bodyPr/>
          <a:lstStyle/>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a:p>
        </p:txBody>
      </p:sp>
    </p:spTree>
    <p:extLst>
      <p:ext uri="{BB962C8B-B14F-4D97-AF65-F5344CB8AC3E}">
        <p14:creationId xmlns:p14="http://schemas.microsoft.com/office/powerpoint/2010/main" val="4231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2188840"/>
          </a:xfrm>
        </p:spPr>
        <p:txBody>
          <a:bodyPr/>
          <a:lstStyle/>
          <a:p>
            <a:pPr marL="0" indent="0">
              <a:buNone/>
            </a:pPr>
            <a:r>
              <a:rPr lang="de-DE" dirty="0" smtClean="0"/>
              <a:t>In F# wird </a:t>
            </a:r>
            <a:r>
              <a:rPr lang="de-DE" dirty="0" err="1" smtClean="0"/>
              <a:t>Structural</a:t>
            </a:r>
            <a:r>
              <a:rPr lang="de-DE" dirty="0" smtClean="0"/>
              <a:t> </a:t>
            </a:r>
            <a:r>
              <a:rPr lang="de-DE" dirty="0" err="1" smtClean="0"/>
              <a:t>Equality</a:t>
            </a:r>
            <a:r>
              <a:rPr lang="de-DE" dirty="0" smtClean="0"/>
              <a:t> vom Compiler für ADTs </a:t>
            </a:r>
            <a:r>
              <a:rPr lang="de-DE" dirty="0" err="1" smtClean="0"/>
              <a:t>imlementiert</a:t>
            </a:r>
            <a:r>
              <a:rPr lang="de-DE" dirty="0" smtClean="0"/>
              <a:t>.</a:t>
            </a:r>
          </a:p>
          <a:p>
            <a:pPr marL="0" indent="0">
              <a:buNone/>
            </a:pPr>
            <a:r>
              <a:rPr lang="de-DE" dirty="0" smtClean="0"/>
              <a:t>Es werden keine Referenzen abgeglichen sondern Werte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26345"/>
            <a:ext cx="6408712" cy="273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263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kein Trend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778" y="1340768"/>
            <a:ext cx="3552444" cy="4736592"/>
          </a:xfrm>
          <a:prstGeom prst="rect">
            <a:avLst/>
          </a:prstGeom>
        </p:spPr>
      </p:pic>
    </p:spTree>
    <p:extLst>
      <p:ext uri="{BB962C8B-B14F-4D97-AF65-F5344CB8AC3E}">
        <p14:creationId xmlns:p14="http://schemas.microsoft.com/office/powerpoint/2010/main" val="266540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1268760"/>
            <a:ext cx="6227064" cy="4940808"/>
          </a:xfrm>
          <a:prstGeom prst="rect">
            <a:avLst/>
          </a:prstGeom>
        </p:spPr>
      </p:pic>
    </p:spTree>
    <p:extLst>
      <p:ext uri="{BB962C8B-B14F-4D97-AF65-F5344CB8AC3E}">
        <p14:creationId xmlns:p14="http://schemas.microsoft.com/office/powerpoint/2010/main" val="145297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031" y="1276289"/>
            <a:ext cx="2148840" cy="28712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437112"/>
            <a:ext cx="3029523" cy="201622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276289"/>
            <a:ext cx="2637980" cy="3429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1276289"/>
            <a:ext cx="2160240" cy="2880320"/>
          </a:xfrm>
          <a:prstGeom prst="rect">
            <a:avLst/>
          </a:prstGeom>
        </p:spPr>
      </p:pic>
    </p:spTree>
    <p:extLst>
      <p:ext uri="{BB962C8B-B14F-4D97-AF65-F5344CB8AC3E}">
        <p14:creationId xmlns:p14="http://schemas.microsoft.com/office/powerpoint/2010/main" val="716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überall</a:t>
            </a:r>
            <a:endParaRPr lang="en-US" dirty="0"/>
          </a:p>
        </p:txBody>
      </p:sp>
      <p:sp>
        <p:nvSpPr>
          <p:cNvPr id="4" name="Rectangle 3"/>
          <p:cNvSpPr/>
          <p:nvPr/>
        </p:nvSpPr>
        <p:spPr>
          <a:xfrm>
            <a:off x="971600" y="2368873"/>
            <a:ext cx="309634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.net</a:t>
            </a:r>
            <a:endParaRPr lang="en-US" sz="9600" dirty="0"/>
          </a:p>
        </p:txBody>
      </p:sp>
      <p:sp>
        <p:nvSpPr>
          <p:cNvPr id="5" name="Rectangle 4"/>
          <p:cNvSpPr/>
          <p:nvPr/>
        </p:nvSpPr>
        <p:spPr>
          <a:xfrm>
            <a:off x="4572000" y="2368873"/>
            <a:ext cx="381642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Java</a:t>
            </a:r>
            <a:endParaRPr lang="en-US" sz="9600" dirty="0"/>
          </a:p>
        </p:txBody>
      </p:sp>
      <p:sp>
        <p:nvSpPr>
          <p:cNvPr id="6" name="Rectangle 5"/>
          <p:cNvSpPr/>
          <p:nvPr/>
        </p:nvSpPr>
        <p:spPr>
          <a:xfrm>
            <a:off x="971600" y="1504777"/>
            <a:ext cx="223224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F#</a:t>
            </a:r>
            <a:endParaRPr lang="en-US" sz="4800" dirty="0"/>
          </a:p>
        </p:txBody>
      </p:sp>
      <p:sp>
        <p:nvSpPr>
          <p:cNvPr id="7" name="Rectangle 6"/>
          <p:cNvSpPr/>
          <p:nvPr/>
        </p:nvSpPr>
        <p:spPr>
          <a:xfrm>
            <a:off x="4572000" y="1504777"/>
            <a:ext cx="154817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Scala</a:t>
            </a:r>
            <a:endParaRPr lang="en-US" sz="4800" dirty="0"/>
          </a:p>
        </p:txBody>
      </p:sp>
      <p:sp>
        <p:nvSpPr>
          <p:cNvPr id="8" name="Rectangle 7"/>
          <p:cNvSpPr/>
          <p:nvPr/>
        </p:nvSpPr>
        <p:spPr>
          <a:xfrm>
            <a:off x="6228184" y="1504777"/>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err="1" smtClean="0"/>
              <a:t>Closure</a:t>
            </a:r>
            <a:endParaRPr lang="en-US" sz="4800" dirty="0"/>
          </a:p>
        </p:txBody>
      </p:sp>
      <p:sp>
        <p:nvSpPr>
          <p:cNvPr id="9" name="Rectangle 8"/>
          <p:cNvSpPr/>
          <p:nvPr/>
        </p:nvSpPr>
        <p:spPr>
          <a:xfrm>
            <a:off x="3131840" y="1484784"/>
            <a:ext cx="936104"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sz="4800" dirty="0" smtClean="0"/>
              <a:t>C#</a:t>
            </a:r>
            <a:endParaRPr lang="en-US" sz="4800" dirty="0"/>
          </a:p>
        </p:txBody>
      </p:sp>
      <p:sp>
        <p:nvSpPr>
          <p:cNvPr id="10" name="Rectangle 9"/>
          <p:cNvSpPr/>
          <p:nvPr/>
        </p:nvSpPr>
        <p:spPr>
          <a:xfrm>
            <a:off x="971600" y="4077072"/>
            <a:ext cx="74168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err="1" smtClean="0"/>
              <a:t>python</a:t>
            </a:r>
            <a:endParaRPr lang="en-US" sz="9600" dirty="0"/>
          </a:p>
        </p:txBody>
      </p:sp>
      <p:sp>
        <p:nvSpPr>
          <p:cNvPr id="11" name="Rectangle 10"/>
          <p:cNvSpPr/>
          <p:nvPr/>
        </p:nvSpPr>
        <p:spPr>
          <a:xfrm>
            <a:off x="971600" y="5589240"/>
            <a:ext cx="7416824"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Lisp/</a:t>
            </a:r>
            <a:r>
              <a:rPr lang="de-DE" sz="9600" dirty="0" err="1" smtClean="0"/>
              <a:t>Haskell</a:t>
            </a:r>
            <a:endParaRPr lang="en-US" sz="9600" dirty="0"/>
          </a:p>
        </p:txBody>
      </p:sp>
    </p:spTree>
    <p:extLst>
      <p:ext uri="{BB962C8B-B14F-4D97-AF65-F5344CB8AC3E}">
        <p14:creationId xmlns:p14="http://schemas.microsoft.com/office/powerpoint/2010/main" val="346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192287"/>
            <a:ext cx="4477036" cy="34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0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2767013"/>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80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Was ist Funktionale Programmierung?</a:t>
            </a:r>
            <a:endParaRPr lang="en-US" dirty="0"/>
          </a:p>
        </p:txBody>
      </p:sp>
      <p:sp>
        <p:nvSpPr>
          <p:cNvPr id="9" name="Content Placeholder 2"/>
          <p:cNvSpPr txBox="1">
            <a:spLocks/>
          </p:cNvSpPr>
          <p:nvPr/>
        </p:nvSpPr>
        <p:spPr>
          <a:xfrm>
            <a:off x="2483768" y="29969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de-DE" dirty="0" smtClean="0"/>
          </a:p>
          <a:p>
            <a:pPr marL="0" indent="0">
              <a:buFont typeface="Arial" panose="020B0604020202020204" pitchFamily="34" charset="0"/>
              <a:buNone/>
            </a:pPr>
            <a:endParaRPr lang="en-US" dirty="0"/>
          </a:p>
        </p:txBody>
      </p:sp>
      <p:sp>
        <p:nvSpPr>
          <p:cNvPr id="7" name="Content Placeholder 6"/>
          <p:cNvSpPr>
            <a:spLocks noGrp="1"/>
          </p:cNvSpPr>
          <p:nvPr>
            <p:ph idx="1"/>
          </p:nvPr>
        </p:nvSpPr>
        <p:spPr/>
        <p:txBody>
          <a:bodyPr/>
          <a:lstStyle/>
          <a:p>
            <a:r>
              <a:rPr lang="de-DE" dirty="0"/>
              <a:t>Funktionen die benannt oder anonym sind</a:t>
            </a:r>
          </a:p>
          <a:p>
            <a:r>
              <a:rPr lang="de-DE" dirty="0" smtClean="0"/>
              <a:t>Algebraische Datentypen</a:t>
            </a:r>
          </a:p>
          <a:p>
            <a:r>
              <a:rPr lang="de-DE" dirty="0" smtClean="0"/>
              <a:t>Funktionale Entwicklungsmuster</a:t>
            </a:r>
            <a:endParaRPr lang="en-US" dirty="0"/>
          </a:p>
        </p:txBody>
      </p:sp>
    </p:spTree>
    <p:extLst>
      <p:ext uri="{BB962C8B-B14F-4D97-AF65-F5344CB8AC3E}">
        <p14:creationId xmlns:p14="http://schemas.microsoft.com/office/powerpoint/2010/main" val="42765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2281</Words>
  <Application>Microsoft Office PowerPoint</Application>
  <PresentationFormat>On-screen Show (4:3)</PresentationFormat>
  <Paragraphs>282</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Das F# Typsystem</vt:lpstr>
      <vt:lpstr>Wo komme ich her</vt:lpstr>
      <vt:lpstr>Funktional ist kein Trend</vt:lpstr>
      <vt:lpstr>Funktional ist alt</vt:lpstr>
      <vt:lpstr>Funktional ist alt</vt:lpstr>
      <vt:lpstr>Funktional ist überall</vt:lpstr>
      <vt:lpstr>Funktionale Erfolge</vt:lpstr>
      <vt:lpstr>Funktionale Erfolge</vt:lpstr>
      <vt:lpstr>Was ist Funktionale Programmierung?</vt:lpstr>
      <vt:lpstr>Ideen aus der FP Welt</vt:lpstr>
      <vt:lpstr>Ideen aus der FP Welt</vt:lpstr>
      <vt:lpstr>Ideen aus der FP Welt</vt:lpstr>
      <vt:lpstr>Ideen aus der FP Welt</vt:lpstr>
      <vt:lpstr>Ideen aus der FP Welt</vt:lpstr>
      <vt:lpstr>Ideen aus der FP Welt</vt:lpstr>
      <vt:lpstr>Ideen aus der FP Welt</vt:lpstr>
      <vt:lpstr>Ideen aus der FP Welt</vt:lpstr>
      <vt:lpstr>Warum F#?</vt:lpstr>
      <vt:lpstr>Fokus des Vortrags</vt:lpstr>
      <vt:lpstr>Wofür ist ein (statischer) Typ gut?</vt:lpstr>
      <vt:lpstr>Wofür ist ein (statischer) Typ gut?</vt:lpstr>
      <vt:lpstr>Themen</vt:lpstr>
      <vt:lpstr>Data Types</vt:lpstr>
      <vt:lpstr>Data Types: Pattern Matching</vt:lpstr>
      <vt:lpstr>Data Types: Pattern Matching</vt:lpstr>
      <vt:lpstr>Structural Equality / Comparison</vt:lpstr>
      <vt:lpstr>Structural Equality /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Nasser Brake</dc:creator>
  <cp:lastModifiedBy>Nasser Brake</cp:lastModifiedBy>
  <cp:revision>283</cp:revision>
  <dcterms:created xsi:type="dcterms:W3CDTF">2015-10-28T14:00:25Z</dcterms:created>
  <dcterms:modified xsi:type="dcterms:W3CDTF">2015-11-27T15:31:03Z</dcterms:modified>
</cp:coreProperties>
</file>