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1"/>
  </p:normalViewPr>
  <p:slideViewPr>
    <p:cSldViewPr snapToGrid="0">
      <p:cViewPr varScale="1">
        <p:scale>
          <a:sx n="120" d="100"/>
          <a:sy n="120" d="100"/>
        </p:scale>
        <p:origin x="200"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sz="1500" dirty="0">
                <a:solidFill>
                  <a:srgbClr val="000000"/>
                </a:solidFill>
                <a:effectLst/>
                <a:latin typeface="Arial" panose="020B0604020202020204" pitchFamily="34" charset="0"/>
              </a:rPr>
              <a:t>This distribution show us the TOP 10 Artists the most recording </a:t>
            </a:r>
            <a:r>
              <a:rPr lang="en-US" sz="1500" dirty="0">
                <a:solidFill>
                  <a:srgbClr val="000000"/>
                </a:solidFill>
                <a:latin typeface="Arial" panose="020B0604020202020204" pitchFamily="34" charset="0"/>
              </a:rPr>
              <a:t>Albums Iron Maiden" at the top with 21 albums, followed by "Led Zeppelin" with 14 albums, "Deep Purple" with 11 albums, "Metallica" and "U2" both with 10 albums, "Ozzy Osbourne" with 6 albums, "Pearl Jam" with 5 albums, and "Various Artists," "Van Halen," and "Lost" all with 4 albums each. </a:t>
            </a:r>
            <a:endParaRPr sz="1500" dirty="0">
              <a:solidFill>
                <a:srgbClr val="000000"/>
              </a:solidFill>
              <a:latin typeface="Arial" panose="020B0604020202020204" pitchFamily="34" charset="0"/>
              <a:sym typeface="Open Sans"/>
            </a:endParaRPr>
          </a:p>
        </p:txBody>
      </p:sp>
      <p:sp>
        <p:nvSpPr>
          <p:cNvPr id="55" name="Shape 5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T</a:t>
            </a:r>
            <a:r>
              <a:rPr lang="en-US" dirty="0">
                <a:solidFill>
                  <a:srgbClr val="FFFFFF"/>
                </a:solidFill>
                <a:latin typeface="Open Sans"/>
                <a:ea typeface="Open Sans"/>
                <a:cs typeface="Open Sans"/>
                <a:sym typeface="Open Sans"/>
              </a:rPr>
              <a:t>he TOP 10 Artist who recorded most Albums</a:t>
            </a:r>
            <a:endParaRPr dirty="0">
              <a:solidFill>
                <a:srgbClr val="FFFFFF"/>
              </a:solidFill>
              <a:latin typeface="Open Sans"/>
              <a:ea typeface="Open Sans"/>
              <a:cs typeface="Open Sans"/>
              <a:sym typeface="Open Sans"/>
            </a:endParaRPr>
          </a:p>
        </p:txBody>
      </p:sp>
      <p:pic>
        <p:nvPicPr>
          <p:cNvPr id="3" name="Picture 2" descr="A chart with green bars&#10;&#10;Description automatically generated">
            <a:extLst>
              <a:ext uri="{FF2B5EF4-FFF2-40B4-BE49-F238E27FC236}">
                <a16:creationId xmlns:a16="http://schemas.microsoft.com/office/drawing/2014/main" id="{EFC422C6-B09A-C3C9-76C0-ED9975205DED}"/>
              </a:ext>
            </a:extLst>
          </p:cNvPr>
          <p:cNvPicPr>
            <a:picLocks noChangeAspect="1"/>
          </p:cNvPicPr>
          <p:nvPr/>
        </p:nvPicPr>
        <p:blipFill>
          <a:blip r:embed="rId3"/>
          <a:stretch>
            <a:fillRect/>
          </a:stretch>
        </p:blipFill>
        <p:spPr>
          <a:xfrm>
            <a:off x="394499" y="1525999"/>
            <a:ext cx="4399443" cy="28595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dirty="0">
                <a:solidFill>
                  <a:srgbClr val="000000"/>
                </a:solidFill>
                <a:effectLst/>
                <a:latin typeface="Arial" panose="020B0604020202020204" pitchFamily="34" charset="0"/>
              </a:rPr>
              <a:t>The </a:t>
            </a:r>
            <a:r>
              <a:rPr lang="en-US" sz="1400" dirty="0">
                <a:solidFill>
                  <a:srgbClr val="000000"/>
                </a:solidFill>
                <a:effectLst/>
                <a:latin typeface="Arial" panose="020B0604020202020204" pitchFamily="34" charset="0"/>
              </a:rPr>
              <a:t>distribution show us </a:t>
            </a:r>
            <a:r>
              <a:rPr lang="en-US" sz="1400" dirty="0">
                <a:solidFill>
                  <a:srgbClr val="000000"/>
                </a:solidFill>
                <a:latin typeface="Arial" panose="020B0604020202020204" pitchFamily="34" charset="0"/>
              </a:rPr>
              <a:t>a</a:t>
            </a:r>
            <a:r>
              <a:rPr lang="en-US" dirty="0">
                <a:solidFill>
                  <a:srgbClr val="000000"/>
                </a:solidFill>
                <a:effectLst/>
                <a:latin typeface="Arial" panose="020B0604020202020204" pitchFamily="34" charset="0"/>
              </a:rPr>
              <a:t>rtists with the most having track, </a:t>
            </a:r>
            <a:r>
              <a:rPr lang="en-US" dirty="0">
                <a:solidFill>
                  <a:srgbClr val="000000"/>
                </a:solidFill>
                <a:latin typeface="Arial" panose="020B0604020202020204" pitchFamily="34" charset="0"/>
              </a:rPr>
              <a:t>its </a:t>
            </a:r>
            <a:r>
              <a:rPr lang="en-US" dirty="0">
                <a:solidFill>
                  <a:srgbClr val="000000"/>
                </a:solidFill>
                <a:effectLst/>
                <a:latin typeface="Arial" panose="020B0604020202020204" pitchFamily="34" charset="0"/>
              </a:rPr>
              <a:t>shows the Artist Iron Maiden is the most with 213 tracks. </a:t>
            </a:r>
            <a:r>
              <a:rPr lang="en-US" dirty="0">
                <a:solidFill>
                  <a:srgbClr val="000000"/>
                </a:solidFill>
                <a:latin typeface="Arial" panose="020B0604020202020204" pitchFamily="34" charset="0"/>
              </a:rPr>
              <a:t>In the other hand,</a:t>
            </a:r>
            <a:r>
              <a:rPr lang="en-US" dirty="0">
                <a:solidFill>
                  <a:srgbClr val="000000"/>
                </a:solidFill>
                <a:effectLst/>
                <a:latin typeface="Arial" panose="020B0604020202020204" pitchFamily="34" charset="0"/>
              </a:rPr>
              <a:t> the lowest among them is Ozzy Osbourne with 32 of tracks.</a:t>
            </a:r>
          </a:p>
        </p:txBody>
      </p:sp>
      <p:sp>
        <p:nvSpPr>
          <p:cNvPr id="62" name="Shape 62"/>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Total numbers of Track for each Artist in the TOP 10?</a:t>
            </a:r>
            <a:endParaRPr dirty="0">
              <a:solidFill>
                <a:srgbClr val="FFFFFF"/>
              </a:solidFill>
              <a:latin typeface="Open Sans"/>
              <a:ea typeface="Open Sans"/>
              <a:cs typeface="Open Sans"/>
              <a:sym typeface="Open Sans"/>
            </a:endParaRPr>
          </a:p>
        </p:txBody>
      </p:sp>
      <p:pic>
        <p:nvPicPr>
          <p:cNvPr id="5" name="Picture 4" descr="A graph of different types of music&#10;&#10;Description automatically generated">
            <a:extLst>
              <a:ext uri="{FF2B5EF4-FFF2-40B4-BE49-F238E27FC236}">
                <a16:creationId xmlns:a16="http://schemas.microsoft.com/office/drawing/2014/main" id="{242E28D0-CC29-B2EE-4615-31F80E91DD9D}"/>
              </a:ext>
            </a:extLst>
          </p:cNvPr>
          <p:cNvPicPr>
            <a:picLocks noChangeAspect="1"/>
          </p:cNvPicPr>
          <p:nvPr/>
        </p:nvPicPr>
        <p:blipFill>
          <a:blip r:embed="rId3"/>
          <a:stretch>
            <a:fillRect/>
          </a:stretch>
        </p:blipFill>
        <p:spPr>
          <a:xfrm>
            <a:off x="394500" y="1526000"/>
            <a:ext cx="4510500" cy="2857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dirty="0">
                <a:solidFill>
                  <a:srgbClr val="000000"/>
                </a:solidFill>
                <a:effectLst/>
                <a:latin typeface="Arial" panose="020B0604020202020204" pitchFamily="34" charset="0"/>
              </a:rPr>
              <a:t>The </a:t>
            </a:r>
            <a:r>
              <a:rPr lang="en-US" sz="1400" dirty="0">
                <a:solidFill>
                  <a:srgbClr val="000000"/>
                </a:solidFill>
                <a:effectLst/>
                <a:latin typeface="Arial" panose="020B0604020202020204" pitchFamily="34" charset="0"/>
              </a:rPr>
              <a:t>distribution show us </a:t>
            </a:r>
            <a:r>
              <a:rPr lang="en-US" sz="1400" dirty="0">
                <a:solidFill>
                  <a:srgbClr val="000000"/>
                </a:solidFill>
                <a:latin typeface="Arial" panose="020B0604020202020204" pitchFamily="34" charset="0"/>
              </a:rPr>
              <a:t>a</a:t>
            </a:r>
            <a:r>
              <a:rPr lang="en-US" dirty="0">
                <a:solidFill>
                  <a:srgbClr val="000000"/>
                </a:solidFill>
                <a:effectLst/>
                <a:latin typeface="Arial" panose="020B0604020202020204" pitchFamily="34" charset="0"/>
              </a:rPr>
              <a:t>rtists with most total unit price of track, its shows the Artist Iron Maiden is the most with  210.87. </a:t>
            </a:r>
            <a:r>
              <a:rPr lang="en-US" dirty="0">
                <a:solidFill>
                  <a:srgbClr val="000000"/>
                </a:solidFill>
                <a:latin typeface="Arial" panose="020B0604020202020204" pitchFamily="34" charset="0"/>
              </a:rPr>
              <a:t>in the other hand,</a:t>
            </a:r>
            <a:r>
              <a:rPr lang="en-US" dirty="0">
                <a:solidFill>
                  <a:srgbClr val="000000"/>
                </a:solidFill>
                <a:effectLst/>
                <a:latin typeface="Arial" panose="020B0604020202020204" pitchFamily="34" charset="0"/>
              </a:rPr>
              <a:t> the lowest among them is Ozzy Osbourne with 31.68 .</a:t>
            </a:r>
          </a:p>
          <a:p>
            <a:pPr marL="0" lvl="0" indent="0" rtl="0">
              <a:spcBef>
                <a:spcPts val="0"/>
              </a:spcBef>
              <a:spcAft>
                <a:spcPts val="1600"/>
              </a:spcAft>
              <a:buNone/>
            </a:pPr>
            <a:endParaRPr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The total price of tracks for each Artist in the TOP 10</a:t>
            </a:r>
            <a:endParaRPr dirty="0">
              <a:solidFill>
                <a:srgbClr val="FFFFFF"/>
              </a:solidFill>
              <a:latin typeface="Open Sans"/>
              <a:ea typeface="Open Sans"/>
              <a:cs typeface="Open Sans"/>
              <a:sym typeface="Open Sans"/>
            </a:endParaRPr>
          </a:p>
        </p:txBody>
      </p:sp>
      <p:pic>
        <p:nvPicPr>
          <p:cNvPr id="5" name="Picture 4" descr="A graph of different types of music&#10;&#10;Description automatically generated">
            <a:extLst>
              <a:ext uri="{FF2B5EF4-FFF2-40B4-BE49-F238E27FC236}">
                <a16:creationId xmlns:a16="http://schemas.microsoft.com/office/drawing/2014/main" id="{AB08B6A4-10DE-706F-A00C-E81472971335}"/>
              </a:ext>
            </a:extLst>
          </p:cNvPr>
          <p:cNvPicPr>
            <a:picLocks noChangeAspect="1"/>
          </p:cNvPicPr>
          <p:nvPr/>
        </p:nvPicPr>
        <p:blipFill>
          <a:blip r:embed="rId3"/>
          <a:stretch>
            <a:fillRect/>
          </a:stretch>
        </p:blipFill>
        <p:spPr>
          <a:xfrm>
            <a:off x="520800" y="1510938"/>
            <a:ext cx="4217700" cy="29801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dirty="0">
                <a:solidFill>
                  <a:srgbClr val="000000"/>
                </a:solidFill>
                <a:effectLst/>
                <a:latin typeface="Arial" panose="020B0604020202020204" pitchFamily="34" charset="0"/>
              </a:rPr>
              <a:t>The </a:t>
            </a:r>
            <a:r>
              <a:rPr lang="en-US" sz="1400" dirty="0">
                <a:solidFill>
                  <a:srgbClr val="000000"/>
                </a:solidFill>
                <a:effectLst/>
                <a:latin typeface="Arial" panose="020B0604020202020204" pitchFamily="34" charset="0"/>
              </a:rPr>
              <a:t>distribution show us </a:t>
            </a:r>
            <a:r>
              <a:rPr lang="en-US" sz="1400" dirty="0">
                <a:solidFill>
                  <a:srgbClr val="000000"/>
                </a:solidFill>
                <a:latin typeface="Arial" panose="020B0604020202020204" pitchFamily="34" charset="0"/>
              </a:rPr>
              <a:t>a</a:t>
            </a:r>
            <a:r>
              <a:rPr lang="en-US" dirty="0">
                <a:solidFill>
                  <a:srgbClr val="000000"/>
                </a:solidFill>
                <a:effectLst/>
                <a:latin typeface="Arial" panose="020B0604020202020204" pitchFamily="34" charset="0"/>
              </a:rPr>
              <a:t>rtists with average Milliseconds of track, its shows the Artist Lost is</a:t>
            </a:r>
            <a:r>
              <a:rPr lang="en-US" dirty="0">
                <a:solidFill>
                  <a:srgbClr val="000000"/>
                </a:solidFill>
                <a:latin typeface="Arial" panose="020B0604020202020204" pitchFamily="34" charset="0"/>
              </a:rPr>
              <a:t> </a:t>
            </a:r>
            <a:r>
              <a:rPr lang="en-US" dirty="0">
                <a:solidFill>
                  <a:srgbClr val="000000"/>
                </a:solidFill>
                <a:effectLst/>
                <a:latin typeface="Arial" panose="020B0604020202020204" pitchFamily="34" charset="0"/>
              </a:rPr>
              <a:t>the most with </a:t>
            </a:r>
            <a:r>
              <a:rPr lang="en-SA" dirty="0">
                <a:solidFill>
                  <a:srgbClr val="000000"/>
                </a:solidFill>
                <a:effectLst/>
                <a:latin typeface=".SF NS"/>
              </a:rPr>
              <a:t>2589984.58695652</a:t>
            </a:r>
            <a:r>
              <a:rPr lang="en-US" dirty="0">
                <a:solidFill>
                  <a:srgbClr val="000000"/>
                </a:solidFill>
                <a:effectLst/>
                <a:latin typeface="Arial" panose="020B0604020202020204" pitchFamily="34" charset="0"/>
              </a:rPr>
              <a:t> Milliseconds. In the other hand the lowest among them is Van </a:t>
            </a:r>
            <a:r>
              <a:rPr lang="en-US" dirty="0" err="1">
                <a:solidFill>
                  <a:srgbClr val="000000"/>
                </a:solidFill>
                <a:effectLst/>
                <a:latin typeface="Arial" panose="020B0604020202020204" pitchFamily="34" charset="0"/>
              </a:rPr>
              <a:t>halen</a:t>
            </a:r>
            <a:r>
              <a:rPr lang="en-US" dirty="0">
                <a:solidFill>
                  <a:srgbClr val="000000"/>
                </a:solidFill>
                <a:effectLst/>
                <a:latin typeface="Arial" panose="020B0604020202020204" pitchFamily="34" charset="0"/>
              </a:rPr>
              <a:t> with </a:t>
            </a:r>
            <a:r>
              <a:rPr lang="en-SA" dirty="0">
                <a:solidFill>
                  <a:srgbClr val="000000"/>
                </a:solidFill>
                <a:effectLst/>
                <a:latin typeface=".SF NS"/>
              </a:rPr>
              <a:t>236484.980769231</a:t>
            </a:r>
          </a:p>
          <a:p>
            <a:pPr marL="139700" indent="0">
              <a:buNone/>
            </a:pPr>
            <a:r>
              <a:rPr lang="en-US" dirty="0">
                <a:solidFill>
                  <a:srgbClr val="000000"/>
                </a:solidFill>
                <a:effectLst/>
                <a:latin typeface="Arial" panose="020B0604020202020204" pitchFamily="34" charset="0"/>
              </a:rPr>
              <a:t>Milliseconds.</a:t>
            </a:r>
          </a:p>
          <a:p>
            <a:pPr marL="0" lvl="0" indent="0" rtl="0">
              <a:spcBef>
                <a:spcPts val="0"/>
              </a:spcBef>
              <a:spcAft>
                <a:spcPts val="1600"/>
              </a:spcAft>
              <a:buNone/>
            </a:pP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The average Milliseconds of a track for Albums for each Artist in the TOP 10</a:t>
            </a:r>
            <a:endParaRPr dirty="0">
              <a:solidFill>
                <a:srgbClr val="FFFFFF"/>
              </a:solidFill>
              <a:latin typeface="Open Sans"/>
              <a:ea typeface="Open Sans"/>
              <a:cs typeface="Open Sans"/>
              <a:sym typeface="Open Sans"/>
            </a:endParaRPr>
          </a:p>
        </p:txBody>
      </p:sp>
      <p:pic>
        <p:nvPicPr>
          <p:cNvPr id="5" name="Picture 4" descr="A graph with orange bars&#10;&#10;Description automatically generated">
            <a:extLst>
              <a:ext uri="{FF2B5EF4-FFF2-40B4-BE49-F238E27FC236}">
                <a16:creationId xmlns:a16="http://schemas.microsoft.com/office/drawing/2014/main" id="{693303D5-F8B0-F01E-D3FC-4A87C4C1A37C}"/>
              </a:ext>
            </a:extLst>
          </p:cNvPr>
          <p:cNvPicPr>
            <a:picLocks noChangeAspect="1"/>
          </p:cNvPicPr>
          <p:nvPr/>
        </p:nvPicPr>
        <p:blipFill>
          <a:blip r:embed="rId3"/>
          <a:stretch>
            <a:fillRect/>
          </a:stretch>
        </p:blipFill>
        <p:spPr>
          <a:xfrm>
            <a:off x="520800" y="1510938"/>
            <a:ext cx="4217700" cy="298011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Words>
  <Application>Microsoft Macintosh PowerPoint</Application>
  <PresentationFormat>On-screen Show (16:9)</PresentationFormat>
  <Paragraphs>13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Open Sans</vt:lpstr>
      <vt:lpstr>.SF NS</vt:lpstr>
      <vt:lpstr>Arial</vt:lpstr>
      <vt:lpstr>Simple Light</vt:lpstr>
      <vt:lpstr> The TOP 10 Artist who recorded most Albums</vt:lpstr>
      <vt:lpstr> Total numbers of Track for each Artist in the TOP 10?</vt:lpstr>
      <vt:lpstr> The total price of tracks for each Artist in the TOP 10</vt:lpstr>
      <vt:lpstr> The average Milliseconds of a track for Albums for each Artist in the TOP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TOP 10 Artist who recorded most Albums</dc:title>
  <cp:lastModifiedBy>NASSER FAHAD Nasser ALNUKHILAN</cp:lastModifiedBy>
  <cp:revision>2</cp:revision>
  <dcterms:modified xsi:type="dcterms:W3CDTF">2024-01-11T17:07:18Z</dcterms:modified>
</cp:coreProperties>
</file>