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6A62-DD65-40E3-A288-2911B544CA80}" type="datetimeFigureOut">
              <a:rPr lang="en-MY" smtClean="0"/>
              <a:t>24/4/2019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B337-F1BA-4116-8776-0870A3E7FD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124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6A62-DD65-40E3-A288-2911B544CA80}" type="datetimeFigureOut">
              <a:rPr lang="en-MY" smtClean="0"/>
              <a:t>24/4/2019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B337-F1BA-4116-8776-0870A3E7FD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47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6A62-DD65-40E3-A288-2911B544CA80}" type="datetimeFigureOut">
              <a:rPr lang="en-MY" smtClean="0"/>
              <a:t>24/4/2019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B337-F1BA-4116-8776-0870A3E7FD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6210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6A62-DD65-40E3-A288-2911B544CA80}" type="datetimeFigureOut">
              <a:rPr lang="en-MY" smtClean="0"/>
              <a:t>24/4/2019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B337-F1BA-4116-8776-0870A3E7FD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723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6A62-DD65-40E3-A288-2911B544CA80}" type="datetimeFigureOut">
              <a:rPr lang="en-MY" smtClean="0"/>
              <a:t>24/4/2019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B337-F1BA-4116-8776-0870A3E7FD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276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6A62-DD65-40E3-A288-2911B544CA80}" type="datetimeFigureOut">
              <a:rPr lang="en-MY" smtClean="0"/>
              <a:t>24/4/2019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B337-F1BA-4116-8776-0870A3E7FD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1498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6A62-DD65-40E3-A288-2911B544CA80}" type="datetimeFigureOut">
              <a:rPr lang="en-MY" smtClean="0"/>
              <a:t>24/4/2019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B337-F1BA-4116-8776-0870A3E7FD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443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6A62-DD65-40E3-A288-2911B544CA80}" type="datetimeFigureOut">
              <a:rPr lang="en-MY" smtClean="0"/>
              <a:t>24/4/2019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B337-F1BA-4116-8776-0870A3E7FD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869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6A62-DD65-40E3-A288-2911B544CA80}" type="datetimeFigureOut">
              <a:rPr lang="en-MY" smtClean="0"/>
              <a:t>24/4/2019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B337-F1BA-4116-8776-0870A3E7FD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7025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6A62-DD65-40E3-A288-2911B544CA80}" type="datetimeFigureOut">
              <a:rPr lang="en-MY" smtClean="0"/>
              <a:t>24/4/2019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B337-F1BA-4116-8776-0870A3E7FD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453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6A62-DD65-40E3-A288-2911B544CA80}" type="datetimeFigureOut">
              <a:rPr lang="en-MY" smtClean="0"/>
              <a:t>24/4/2019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DB337-F1BA-4116-8776-0870A3E7FD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226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36A62-DD65-40E3-A288-2911B544CA80}" type="datetimeFigureOut">
              <a:rPr lang="en-MY" smtClean="0"/>
              <a:t>24/4/2019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DB337-F1BA-4116-8776-0870A3E7FD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355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6"/>
          <p:cNvSpPr>
            <a:spLocks noChangeArrowheads="1"/>
          </p:cNvSpPr>
          <p:nvPr/>
        </p:nvSpPr>
        <p:spPr bwMode="auto">
          <a:xfrm>
            <a:off x="4099791" y="510540"/>
            <a:ext cx="1358900" cy="482600"/>
          </a:xfrm>
          <a:prstGeom prst="flowChartTerminator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   Start  </a:t>
            </a:r>
            <a:endParaRPr lang="en-US" altLang="en-US" dirty="0"/>
          </a:p>
        </p:txBody>
      </p:sp>
      <p:sp>
        <p:nvSpPr>
          <p:cNvPr id="8" name="AutoShape 90"/>
          <p:cNvSpPr>
            <a:spLocks noChangeArrowheads="1"/>
          </p:cNvSpPr>
          <p:nvPr/>
        </p:nvSpPr>
        <p:spPr bwMode="auto">
          <a:xfrm>
            <a:off x="4099791" y="1692333"/>
            <a:ext cx="1193800" cy="520700"/>
          </a:xfrm>
          <a:prstGeom prst="flowChartInputOutpu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 smtClean="0"/>
              <a:t>Int</a:t>
            </a:r>
            <a:r>
              <a:rPr lang="en-US" altLang="en-US" dirty="0" smtClean="0"/>
              <a:t> c </a:t>
            </a:r>
            <a:endParaRPr lang="en-US" altLang="en-US" dirty="0"/>
          </a:p>
        </p:txBody>
      </p:sp>
      <p:sp>
        <p:nvSpPr>
          <p:cNvPr id="10" name="Line 92"/>
          <p:cNvSpPr>
            <a:spLocks noChangeShapeType="1"/>
          </p:cNvSpPr>
          <p:nvPr/>
        </p:nvSpPr>
        <p:spPr bwMode="auto">
          <a:xfrm>
            <a:off x="4832466" y="993140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" name="AutoShape 94"/>
          <p:cNvSpPr>
            <a:spLocks noChangeArrowheads="1"/>
          </p:cNvSpPr>
          <p:nvPr/>
        </p:nvSpPr>
        <p:spPr bwMode="auto">
          <a:xfrm>
            <a:off x="4375249" y="4549335"/>
            <a:ext cx="448888" cy="486526"/>
          </a:xfrm>
          <a:prstGeom prst="flowChartConnector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13" name="AutoShape 96"/>
          <p:cNvSpPr>
            <a:spLocks noChangeArrowheads="1"/>
          </p:cNvSpPr>
          <p:nvPr/>
        </p:nvSpPr>
        <p:spPr bwMode="auto">
          <a:xfrm>
            <a:off x="3945082" y="2770736"/>
            <a:ext cx="1668318" cy="968086"/>
          </a:xfrm>
          <a:prstGeom prst="flowChartPreparati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Start(c=1)</a:t>
            </a:r>
          </a:p>
          <a:p>
            <a:pPr eaLnBrk="1" hangingPunct="1"/>
            <a:r>
              <a:rPr lang="en-US" altLang="en-US" dirty="0" smtClean="0"/>
              <a:t>step(c&lt;=8)</a:t>
            </a:r>
          </a:p>
          <a:p>
            <a:pPr eaLnBrk="1" hangingPunct="1"/>
            <a:r>
              <a:rPr lang="en-US" altLang="en-US" dirty="0" smtClean="0"/>
              <a:t>Stop(c=1)</a:t>
            </a:r>
            <a:endParaRPr lang="en-US" altLang="en-US" dirty="0"/>
          </a:p>
        </p:txBody>
      </p:sp>
      <p:sp>
        <p:nvSpPr>
          <p:cNvPr id="14" name="Line 92"/>
          <p:cNvSpPr>
            <a:spLocks noChangeShapeType="1"/>
          </p:cNvSpPr>
          <p:nvPr/>
        </p:nvSpPr>
        <p:spPr bwMode="auto">
          <a:xfrm>
            <a:off x="4832466" y="219848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5" name="Line 92"/>
          <p:cNvSpPr>
            <a:spLocks noChangeShapeType="1"/>
          </p:cNvSpPr>
          <p:nvPr/>
        </p:nvSpPr>
        <p:spPr bwMode="auto">
          <a:xfrm>
            <a:off x="4610794" y="3797011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6" name="Line 92"/>
          <p:cNvSpPr>
            <a:spLocks noChangeShapeType="1"/>
          </p:cNvSpPr>
          <p:nvPr/>
        </p:nvSpPr>
        <p:spPr bwMode="auto">
          <a:xfrm flipV="1">
            <a:off x="5123757" y="4745094"/>
            <a:ext cx="979285" cy="1183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cxnSp>
        <p:nvCxnSpPr>
          <p:cNvPr id="37" name="Line 92"/>
          <p:cNvCxnSpPr/>
          <p:nvPr/>
        </p:nvCxnSpPr>
        <p:spPr bwMode="auto">
          <a:xfrm flipV="1">
            <a:off x="6028721" y="3920459"/>
            <a:ext cx="0" cy="82463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Line 92"/>
          <p:cNvCxnSpPr/>
          <p:nvPr/>
        </p:nvCxnSpPr>
        <p:spPr bwMode="auto">
          <a:xfrm flipH="1" flipV="1">
            <a:off x="6028721" y="3241878"/>
            <a:ext cx="3936" cy="77316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Line 92"/>
          <p:cNvCxnSpPr>
            <a:endCxn id="13" idx="3"/>
          </p:cNvCxnSpPr>
          <p:nvPr/>
        </p:nvCxnSpPr>
        <p:spPr bwMode="auto">
          <a:xfrm flipH="1">
            <a:off x="5613400" y="3254779"/>
            <a:ext cx="48964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AutoShape 96"/>
          <p:cNvSpPr>
            <a:spLocks noChangeArrowheads="1"/>
          </p:cNvSpPr>
          <p:nvPr/>
        </p:nvSpPr>
        <p:spPr bwMode="auto">
          <a:xfrm>
            <a:off x="8220134" y="2220927"/>
            <a:ext cx="1668318" cy="968086"/>
          </a:xfrm>
          <a:prstGeom prst="flowChartPreparati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Start(r=1)</a:t>
            </a:r>
          </a:p>
          <a:p>
            <a:pPr eaLnBrk="1" hangingPunct="1"/>
            <a:r>
              <a:rPr lang="en-US" altLang="en-US" dirty="0" smtClean="0"/>
              <a:t>Stop(r&lt;=24)</a:t>
            </a:r>
          </a:p>
          <a:p>
            <a:pPr eaLnBrk="1" hangingPunct="1"/>
            <a:r>
              <a:rPr lang="en-US" altLang="en-US" dirty="0" smtClean="0"/>
              <a:t>Step(r=1)</a:t>
            </a:r>
            <a:endParaRPr lang="en-US" altLang="en-US" dirty="0"/>
          </a:p>
        </p:txBody>
      </p:sp>
      <p:sp>
        <p:nvSpPr>
          <p:cNvPr id="53" name="AutoShape 90"/>
          <p:cNvSpPr>
            <a:spLocks noChangeArrowheads="1"/>
          </p:cNvSpPr>
          <p:nvPr/>
        </p:nvSpPr>
        <p:spPr bwMode="auto">
          <a:xfrm>
            <a:off x="8220134" y="1072746"/>
            <a:ext cx="1193800" cy="520700"/>
          </a:xfrm>
          <a:prstGeom prst="flowChartInputOutpu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 smtClean="0"/>
              <a:t>Int</a:t>
            </a:r>
            <a:r>
              <a:rPr lang="en-US" altLang="en-US" dirty="0" smtClean="0"/>
              <a:t> r</a:t>
            </a:r>
            <a:endParaRPr lang="en-US" altLang="en-US" dirty="0"/>
          </a:p>
        </p:txBody>
      </p:sp>
      <p:sp>
        <p:nvSpPr>
          <p:cNvPr id="54" name="AutoShape 94"/>
          <p:cNvSpPr>
            <a:spLocks noChangeArrowheads="1"/>
          </p:cNvSpPr>
          <p:nvPr/>
        </p:nvSpPr>
        <p:spPr bwMode="auto">
          <a:xfrm>
            <a:off x="8575964" y="0"/>
            <a:ext cx="435032" cy="412636"/>
          </a:xfrm>
          <a:prstGeom prst="flowChartConnector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55" name="Line 92"/>
          <p:cNvSpPr>
            <a:spLocks noChangeShapeType="1"/>
          </p:cNvSpPr>
          <p:nvPr/>
        </p:nvSpPr>
        <p:spPr bwMode="auto">
          <a:xfrm>
            <a:off x="8817034" y="41263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6" name="Line 92"/>
          <p:cNvSpPr>
            <a:spLocks noChangeShapeType="1"/>
          </p:cNvSpPr>
          <p:nvPr/>
        </p:nvSpPr>
        <p:spPr bwMode="auto">
          <a:xfrm>
            <a:off x="8966662" y="165423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8" name="Line 92"/>
          <p:cNvSpPr>
            <a:spLocks noChangeShapeType="1"/>
          </p:cNvSpPr>
          <p:nvPr/>
        </p:nvSpPr>
        <p:spPr bwMode="auto">
          <a:xfrm>
            <a:off x="9054293" y="318901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4" name="AutoShape 94"/>
          <p:cNvSpPr>
            <a:spLocks noChangeArrowheads="1"/>
          </p:cNvSpPr>
          <p:nvPr/>
        </p:nvSpPr>
        <p:spPr bwMode="auto">
          <a:xfrm>
            <a:off x="8829849" y="5397730"/>
            <a:ext cx="448888" cy="486526"/>
          </a:xfrm>
          <a:prstGeom prst="flowChartConnector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A</a:t>
            </a:r>
            <a:endParaRPr lang="en-US" altLang="en-US" dirty="0"/>
          </a:p>
        </p:txBody>
      </p:sp>
      <p:sp>
        <p:nvSpPr>
          <p:cNvPr id="65" name="Line 92"/>
          <p:cNvSpPr>
            <a:spLocks noChangeShapeType="1"/>
          </p:cNvSpPr>
          <p:nvPr/>
        </p:nvSpPr>
        <p:spPr bwMode="auto">
          <a:xfrm>
            <a:off x="9038893" y="4740124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6" name="AutoShape 96"/>
          <p:cNvSpPr>
            <a:spLocks noChangeArrowheads="1"/>
          </p:cNvSpPr>
          <p:nvPr/>
        </p:nvSpPr>
        <p:spPr bwMode="auto">
          <a:xfrm>
            <a:off x="8119241" y="3802163"/>
            <a:ext cx="1839305" cy="968086"/>
          </a:xfrm>
          <a:prstGeom prst="flowChartPreparati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Start(c=1)</a:t>
            </a:r>
          </a:p>
          <a:p>
            <a:pPr eaLnBrk="1" hangingPunct="1"/>
            <a:r>
              <a:rPr lang="en-US" altLang="en-US" dirty="0" smtClean="0"/>
              <a:t>step(c&lt;=8)</a:t>
            </a:r>
          </a:p>
          <a:p>
            <a:pPr eaLnBrk="1" hangingPunct="1"/>
            <a:r>
              <a:rPr lang="en-US" altLang="en-US" dirty="0" smtClean="0"/>
              <a:t>Stop(c=1)</a:t>
            </a:r>
            <a:endParaRPr lang="en-US" altLang="en-US" dirty="0"/>
          </a:p>
        </p:txBody>
      </p:sp>
      <p:sp>
        <p:nvSpPr>
          <p:cNvPr id="67" name="Line 92"/>
          <p:cNvSpPr>
            <a:spLocks noChangeShapeType="1"/>
          </p:cNvSpPr>
          <p:nvPr/>
        </p:nvSpPr>
        <p:spPr bwMode="auto">
          <a:xfrm flipH="1" flipV="1">
            <a:off x="7446648" y="4256116"/>
            <a:ext cx="639342" cy="250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cxnSp>
        <p:nvCxnSpPr>
          <p:cNvPr id="135" name="Elbow Connector 134"/>
          <p:cNvCxnSpPr>
            <a:endCxn id="52" idx="3"/>
          </p:cNvCxnSpPr>
          <p:nvPr/>
        </p:nvCxnSpPr>
        <p:spPr>
          <a:xfrm flipV="1">
            <a:off x="9444182" y="2704970"/>
            <a:ext cx="444270" cy="2871137"/>
          </a:xfrm>
          <a:prstGeom prst="bentConnector3">
            <a:avLst>
              <a:gd name="adj1" fmla="val 151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AutoShape 90"/>
          <p:cNvSpPr>
            <a:spLocks noChangeArrowheads="1"/>
          </p:cNvSpPr>
          <p:nvPr/>
        </p:nvSpPr>
        <p:spPr bwMode="auto">
          <a:xfrm>
            <a:off x="6416414" y="3920459"/>
            <a:ext cx="1193800" cy="520700"/>
          </a:xfrm>
          <a:prstGeom prst="flowChartInputOutpu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Print f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045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90"/>
          <p:cNvSpPr>
            <a:spLocks noChangeArrowheads="1"/>
          </p:cNvSpPr>
          <p:nvPr/>
        </p:nvSpPr>
        <p:spPr bwMode="auto">
          <a:xfrm>
            <a:off x="5519382" y="4316627"/>
            <a:ext cx="1999481" cy="770227"/>
          </a:xfrm>
          <a:prstGeom prst="flowChartInputOutpu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Input</a:t>
            </a:r>
          </a:p>
          <a:p>
            <a:pPr eaLnBrk="1" hangingPunct="1"/>
            <a:r>
              <a:rPr lang="en-US" altLang="en-US" dirty="0" smtClean="0"/>
              <a:t>error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10" name="Line 92"/>
          <p:cNvSpPr>
            <a:spLocks noChangeShapeType="1"/>
          </p:cNvSpPr>
          <p:nvPr/>
        </p:nvSpPr>
        <p:spPr bwMode="auto">
          <a:xfrm>
            <a:off x="1532430" y="246450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3" name="AutoShape 96"/>
          <p:cNvSpPr>
            <a:spLocks noChangeArrowheads="1"/>
          </p:cNvSpPr>
          <p:nvPr/>
        </p:nvSpPr>
        <p:spPr bwMode="auto">
          <a:xfrm>
            <a:off x="698271" y="1476043"/>
            <a:ext cx="1668318" cy="968086"/>
          </a:xfrm>
          <a:prstGeom prst="flowChartPreparati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Start(c=1)</a:t>
            </a:r>
          </a:p>
          <a:p>
            <a:pPr eaLnBrk="1" hangingPunct="1"/>
            <a:r>
              <a:rPr lang="en-US" altLang="en-US" dirty="0" smtClean="0"/>
              <a:t>step(c&lt;=5)</a:t>
            </a:r>
          </a:p>
          <a:p>
            <a:pPr eaLnBrk="1" hangingPunct="1"/>
            <a:r>
              <a:rPr lang="en-US" altLang="en-US" dirty="0" smtClean="0"/>
              <a:t>Stop(c=1)</a:t>
            </a:r>
            <a:endParaRPr lang="en-US" altLang="en-US" dirty="0"/>
          </a:p>
        </p:txBody>
      </p:sp>
      <p:sp>
        <p:nvSpPr>
          <p:cNvPr id="14" name="Line 92"/>
          <p:cNvSpPr>
            <a:spLocks noChangeShapeType="1"/>
          </p:cNvSpPr>
          <p:nvPr/>
        </p:nvSpPr>
        <p:spPr bwMode="auto">
          <a:xfrm>
            <a:off x="1433447" y="4878311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5" name="Line 92"/>
          <p:cNvSpPr>
            <a:spLocks noChangeShapeType="1"/>
          </p:cNvSpPr>
          <p:nvPr/>
        </p:nvSpPr>
        <p:spPr bwMode="auto">
          <a:xfrm flipV="1">
            <a:off x="1923475" y="3316778"/>
            <a:ext cx="1160547" cy="248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6" name="AutoShape 90"/>
          <p:cNvSpPr>
            <a:spLocks noChangeArrowheads="1"/>
          </p:cNvSpPr>
          <p:nvPr/>
        </p:nvSpPr>
        <p:spPr bwMode="auto">
          <a:xfrm>
            <a:off x="824159" y="3114137"/>
            <a:ext cx="1193800" cy="520700"/>
          </a:xfrm>
          <a:prstGeom prst="flowChartInputOutpu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Print f</a:t>
            </a:r>
          </a:p>
          <a:p>
            <a:pPr eaLnBrk="1" hangingPunct="1"/>
            <a:r>
              <a:rPr lang="en-US" altLang="en-US" dirty="0" smtClean="0"/>
              <a:t>X[c] </a:t>
            </a:r>
            <a:endParaRPr lang="en-US" altLang="en-US" dirty="0"/>
          </a:p>
        </p:txBody>
      </p:sp>
      <p:sp>
        <p:nvSpPr>
          <p:cNvPr id="36" name="Line 92"/>
          <p:cNvSpPr>
            <a:spLocks noChangeShapeType="1"/>
          </p:cNvSpPr>
          <p:nvPr/>
        </p:nvSpPr>
        <p:spPr bwMode="auto">
          <a:xfrm flipV="1">
            <a:off x="4455622" y="133011"/>
            <a:ext cx="979285" cy="1183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cxnSp>
        <p:nvCxnSpPr>
          <p:cNvPr id="37" name="Line 92"/>
          <p:cNvCxnSpPr/>
          <p:nvPr/>
        </p:nvCxnSpPr>
        <p:spPr bwMode="auto">
          <a:xfrm flipV="1">
            <a:off x="2511059" y="5984088"/>
            <a:ext cx="1951874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Line 92"/>
          <p:cNvCxnSpPr/>
          <p:nvPr/>
        </p:nvCxnSpPr>
        <p:spPr bwMode="auto">
          <a:xfrm flipV="1">
            <a:off x="3114892" y="1952683"/>
            <a:ext cx="2383" cy="135903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Line 92"/>
          <p:cNvCxnSpPr/>
          <p:nvPr/>
        </p:nvCxnSpPr>
        <p:spPr bwMode="auto">
          <a:xfrm flipH="1">
            <a:off x="2589819" y="1952683"/>
            <a:ext cx="48964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Line 92"/>
          <p:cNvSpPr>
            <a:spLocks noChangeShapeType="1"/>
          </p:cNvSpPr>
          <p:nvPr/>
        </p:nvSpPr>
        <p:spPr bwMode="auto">
          <a:xfrm>
            <a:off x="5513763" y="1774948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2" name="AutoShape 96"/>
          <p:cNvSpPr>
            <a:spLocks noChangeArrowheads="1"/>
          </p:cNvSpPr>
          <p:nvPr/>
        </p:nvSpPr>
        <p:spPr bwMode="auto">
          <a:xfrm>
            <a:off x="698271" y="5500046"/>
            <a:ext cx="1668318" cy="968086"/>
          </a:xfrm>
          <a:prstGeom prst="flowChartPreparati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Start(r=1)</a:t>
            </a:r>
          </a:p>
          <a:p>
            <a:pPr eaLnBrk="1" hangingPunct="1"/>
            <a:r>
              <a:rPr lang="en-US" altLang="en-US" dirty="0" smtClean="0"/>
              <a:t>Stop(r&lt;=24)</a:t>
            </a:r>
          </a:p>
          <a:p>
            <a:pPr eaLnBrk="1" hangingPunct="1"/>
            <a:r>
              <a:rPr lang="en-US" altLang="en-US" dirty="0" smtClean="0"/>
              <a:t>Step(r=1)</a:t>
            </a:r>
            <a:endParaRPr lang="en-US" altLang="en-US" dirty="0"/>
          </a:p>
        </p:txBody>
      </p:sp>
      <p:sp>
        <p:nvSpPr>
          <p:cNvPr id="53" name="AutoShape 90"/>
          <p:cNvSpPr>
            <a:spLocks noChangeArrowheads="1"/>
          </p:cNvSpPr>
          <p:nvPr/>
        </p:nvSpPr>
        <p:spPr bwMode="auto">
          <a:xfrm>
            <a:off x="842088" y="4332776"/>
            <a:ext cx="1193800" cy="520700"/>
          </a:xfrm>
          <a:prstGeom prst="flowChartInputOutpu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d,I</a:t>
            </a:r>
            <a:endParaRPr lang="en-US" altLang="en-US" dirty="0" smtClean="0"/>
          </a:p>
          <a:p>
            <a:pPr eaLnBrk="1" hangingPunct="1"/>
            <a:endParaRPr lang="en-US" altLang="en-US" dirty="0"/>
          </a:p>
        </p:txBody>
      </p:sp>
      <p:sp>
        <p:nvSpPr>
          <p:cNvPr id="55" name="Line 92"/>
          <p:cNvSpPr>
            <a:spLocks noChangeShapeType="1"/>
          </p:cNvSpPr>
          <p:nvPr/>
        </p:nvSpPr>
        <p:spPr bwMode="auto">
          <a:xfrm>
            <a:off x="5440450" y="17739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6" name="Line 92"/>
          <p:cNvSpPr>
            <a:spLocks noChangeShapeType="1"/>
          </p:cNvSpPr>
          <p:nvPr/>
        </p:nvSpPr>
        <p:spPr bwMode="auto">
          <a:xfrm>
            <a:off x="1421059" y="373587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8" name="Line 92"/>
          <p:cNvSpPr>
            <a:spLocks noChangeShapeType="1"/>
          </p:cNvSpPr>
          <p:nvPr/>
        </p:nvSpPr>
        <p:spPr bwMode="auto">
          <a:xfrm flipV="1">
            <a:off x="4442652" y="133010"/>
            <a:ext cx="20281" cy="5769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0" name="AutoShape 89"/>
          <p:cNvSpPr>
            <a:spLocks noChangeArrowheads="1"/>
          </p:cNvSpPr>
          <p:nvPr/>
        </p:nvSpPr>
        <p:spPr bwMode="auto">
          <a:xfrm>
            <a:off x="4702952" y="2354045"/>
            <a:ext cx="3159249" cy="1280792"/>
          </a:xfrm>
          <a:prstGeom prst="flowChartProcess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</a:t>
            </a:r>
            <a:r>
              <a:rPr lang="en-US" dirty="0"/>
              <a:t>=√(x2-x1)²+(</a:t>
            </a:r>
            <a:r>
              <a:rPr lang="en-US" dirty="0" smtClean="0"/>
              <a:t>y2-y1)²</a:t>
            </a:r>
          </a:p>
          <a:p>
            <a:pPr eaLnBrk="1" hangingPunct="1"/>
            <a:r>
              <a:rPr lang="en-US" dirty="0" err="1" smtClean="0"/>
              <a:t>i</a:t>
            </a:r>
            <a:r>
              <a:rPr lang="en-US" dirty="0" smtClean="0"/>
              <a:t>=w/2*pi*d</a:t>
            </a:r>
            <a:r>
              <a:rPr lang="en-US" dirty="0" smtClean="0"/>
              <a:t>²</a:t>
            </a:r>
          </a:p>
          <a:p>
            <a:pPr eaLnBrk="1" hangingPunct="1"/>
            <a:r>
              <a:rPr lang="en-US" dirty="0" smtClean="0"/>
              <a:t>L=10log10(</a:t>
            </a:r>
            <a:r>
              <a:rPr lang="en-US" dirty="0" err="1" smtClean="0"/>
              <a:t>i</a:t>
            </a:r>
            <a:r>
              <a:rPr lang="en-US" dirty="0" smtClean="0"/>
              <a:t>/10^-12)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 </a:t>
            </a:r>
            <a:endParaRPr lang="en-US" altLang="en-US" dirty="0"/>
          </a:p>
        </p:txBody>
      </p:sp>
      <p:sp>
        <p:nvSpPr>
          <p:cNvPr id="64" name="AutoShape 94"/>
          <p:cNvSpPr>
            <a:spLocks noChangeArrowheads="1"/>
          </p:cNvSpPr>
          <p:nvPr/>
        </p:nvSpPr>
        <p:spPr bwMode="auto">
          <a:xfrm>
            <a:off x="1366057" y="267277"/>
            <a:ext cx="448888" cy="486526"/>
          </a:xfrm>
          <a:prstGeom prst="flowChartConnector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A</a:t>
            </a:r>
          </a:p>
        </p:txBody>
      </p:sp>
      <p:sp>
        <p:nvSpPr>
          <p:cNvPr id="65" name="Line 92"/>
          <p:cNvSpPr>
            <a:spLocks noChangeShapeType="1"/>
          </p:cNvSpPr>
          <p:nvPr/>
        </p:nvSpPr>
        <p:spPr bwMode="auto">
          <a:xfrm>
            <a:off x="6504978" y="370467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6" name="AutoShape 96"/>
          <p:cNvSpPr>
            <a:spLocks noChangeArrowheads="1"/>
          </p:cNvSpPr>
          <p:nvPr/>
        </p:nvSpPr>
        <p:spPr bwMode="auto">
          <a:xfrm>
            <a:off x="4573705" y="774296"/>
            <a:ext cx="1839305" cy="968086"/>
          </a:xfrm>
          <a:prstGeom prst="flowChartPreparati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Start(c=1)</a:t>
            </a:r>
          </a:p>
          <a:p>
            <a:pPr eaLnBrk="1" hangingPunct="1"/>
            <a:r>
              <a:rPr lang="en-US" altLang="en-US" dirty="0" smtClean="0"/>
              <a:t>step(c&lt;=8)</a:t>
            </a:r>
          </a:p>
          <a:p>
            <a:pPr eaLnBrk="1" hangingPunct="1"/>
            <a:r>
              <a:rPr lang="en-US" altLang="en-US" dirty="0" smtClean="0"/>
              <a:t>Stop(c=1)</a:t>
            </a:r>
            <a:endParaRPr lang="en-US" altLang="en-US" dirty="0"/>
          </a:p>
        </p:txBody>
      </p:sp>
      <p:sp>
        <p:nvSpPr>
          <p:cNvPr id="67" name="Line 92"/>
          <p:cNvSpPr>
            <a:spLocks noChangeShapeType="1"/>
          </p:cNvSpPr>
          <p:nvPr/>
        </p:nvSpPr>
        <p:spPr bwMode="auto">
          <a:xfrm>
            <a:off x="1590501" y="77429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490452" y="-70190"/>
            <a:ext cx="131704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35" name="Line 92"/>
          <p:cNvSpPr>
            <a:spLocks noChangeShapeType="1"/>
          </p:cNvSpPr>
          <p:nvPr/>
        </p:nvSpPr>
        <p:spPr bwMode="auto">
          <a:xfrm>
            <a:off x="6425018" y="5086854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8" name="AutoShape 94"/>
          <p:cNvSpPr>
            <a:spLocks noChangeArrowheads="1"/>
          </p:cNvSpPr>
          <p:nvPr/>
        </p:nvSpPr>
        <p:spPr bwMode="auto">
          <a:xfrm>
            <a:off x="6200574" y="5613818"/>
            <a:ext cx="448888" cy="486526"/>
          </a:xfrm>
          <a:prstGeom prst="flowChartConnector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B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855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9"/>
          <p:cNvSpPr>
            <a:spLocks noChangeArrowheads="1"/>
          </p:cNvSpPr>
          <p:nvPr/>
        </p:nvSpPr>
        <p:spPr bwMode="auto">
          <a:xfrm>
            <a:off x="8592490" y="2045191"/>
            <a:ext cx="1155256" cy="768550"/>
          </a:xfrm>
          <a:prstGeom prst="flowChartProcess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L=l-L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8" name="AutoShape 90"/>
          <p:cNvSpPr>
            <a:spLocks noChangeArrowheads="1"/>
          </p:cNvSpPr>
          <p:nvPr/>
        </p:nvSpPr>
        <p:spPr bwMode="auto">
          <a:xfrm>
            <a:off x="5231420" y="4309767"/>
            <a:ext cx="1656206" cy="440597"/>
          </a:xfrm>
          <a:prstGeom prst="flowChartInputOutpu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Intput</a:t>
            </a:r>
            <a:r>
              <a:rPr lang="en-US" altLang="en-US" dirty="0" smtClean="0"/>
              <a:t> M</a:t>
            </a:r>
            <a:endParaRPr lang="en-US" altLang="en-US" dirty="0"/>
          </a:p>
        </p:txBody>
      </p:sp>
      <p:sp>
        <p:nvSpPr>
          <p:cNvPr id="10" name="Line 92"/>
          <p:cNvSpPr>
            <a:spLocks noChangeShapeType="1"/>
          </p:cNvSpPr>
          <p:nvPr/>
        </p:nvSpPr>
        <p:spPr bwMode="auto">
          <a:xfrm>
            <a:off x="1532430" y="246450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3" name="AutoShape 96"/>
          <p:cNvSpPr>
            <a:spLocks noChangeArrowheads="1"/>
          </p:cNvSpPr>
          <p:nvPr/>
        </p:nvSpPr>
        <p:spPr bwMode="auto">
          <a:xfrm>
            <a:off x="698271" y="1476043"/>
            <a:ext cx="1668318" cy="968086"/>
          </a:xfrm>
          <a:prstGeom prst="flowChartPreparati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Start(c=1)</a:t>
            </a:r>
          </a:p>
          <a:p>
            <a:pPr eaLnBrk="1" hangingPunct="1"/>
            <a:r>
              <a:rPr lang="en-US" altLang="en-US" dirty="0" smtClean="0"/>
              <a:t>step(c&lt;=5)</a:t>
            </a:r>
          </a:p>
          <a:p>
            <a:pPr eaLnBrk="1" hangingPunct="1"/>
            <a:r>
              <a:rPr lang="en-US" altLang="en-US" dirty="0" smtClean="0"/>
              <a:t>Stop(c=1)</a:t>
            </a:r>
            <a:endParaRPr lang="en-US" altLang="en-US" dirty="0"/>
          </a:p>
        </p:txBody>
      </p:sp>
      <p:sp>
        <p:nvSpPr>
          <p:cNvPr id="14" name="Line 92"/>
          <p:cNvSpPr>
            <a:spLocks noChangeShapeType="1"/>
          </p:cNvSpPr>
          <p:nvPr/>
        </p:nvSpPr>
        <p:spPr bwMode="auto">
          <a:xfrm>
            <a:off x="1433447" y="4878311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5" name="Line 92"/>
          <p:cNvSpPr>
            <a:spLocks noChangeShapeType="1"/>
          </p:cNvSpPr>
          <p:nvPr/>
        </p:nvSpPr>
        <p:spPr bwMode="auto">
          <a:xfrm flipV="1">
            <a:off x="1923475" y="3316778"/>
            <a:ext cx="1160547" cy="248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6" name="AutoShape 90"/>
          <p:cNvSpPr>
            <a:spLocks noChangeArrowheads="1"/>
          </p:cNvSpPr>
          <p:nvPr/>
        </p:nvSpPr>
        <p:spPr bwMode="auto">
          <a:xfrm>
            <a:off x="824159" y="3114137"/>
            <a:ext cx="1193800" cy="520700"/>
          </a:xfrm>
          <a:prstGeom prst="flowChartInputOutpu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Print f</a:t>
            </a:r>
          </a:p>
          <a:p>
            <a:pPr eaLnBrk="1" hangingPunct="1"/>
            <a:r>
              <a:rPr lang="en-US" altLang="en-US" dirty="0" smtClean="0"/>
              <a:t>X[c] </a:t>
            </a:r>
            <a:endParaRPr lang="en-US" altLang="en-US" dirty="0"/>
          </a:p>
        </p:txBody>
      </p:sp>
      <p:sp>
        <p:nvSpPr>
          <p:cNvPr id="36" name="Line 92"/>
          <p:cNvSpPr>
            <a:spLocks noChangeShapeType="1"/>
          </p:cNvSpPr>
          <p:nvPr/>
        </p:nvSpPr>
        <p:spPr bwMode="auto">
          <a:xfrm flipV="1">
            <a:off x="4455622" y="133011"/>
            <a:ext cx="979285" cy="1183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cxnSp>
        <p:nvCxnSpPr>
          <p:cNvPr id="37" name="Line 92"/>
          <p:cNvCxnSpPr/>
          <p:nvPr/>
        </p:nvCxnSpPr>
        <p:spPr bwMode="auto">
          <a:xfrm flipV="1">
            <a:off x="2511059" y="5984088"/>
            <a:ext cx="1951874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Line 92"/>
          <p:cNvCxnSpPr/>
          <p:nvPr/>
        </p:nvCxnSpPr>
        <p:spPr bwMode="auto">
          <a:xfrm flipV="1">
            <a:off x="3114892" y="1952683"/>
            <a:ext cx="2383" cy="135903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Line 92"/>
          <p:cNvCxnSpPr/>
          <p:nvPr/>
        </p:nvCxnSpPr>
        <p:spPr bwMode="auto">
          <a:xfrm flipH="1">
            <a:off x="2589819" y="1952683"/>
            <a:ext cx="48964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Line 92"/>
          <p:cNvSpPr>
            <a:spLocks noChangeShapeType="1"/>
          </p:cNvSpPr>
          <p:nvPr/>
        </p:nvSpPr>
        <p:spPr bwMode="auto">
          <a:xfrm>
            <a:off x="5513763" y="1774948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2" name="AutoShape 96"/>
          <p:cNvSpPr>
            <a:spLocks noChangeArrowheads="1"/>
          </p:cNvSpPr>
          <p:nvPr/>
        </p:nvSpPr>
        <p:spPr bwMode="auto">
          <a:xfrm>
            <a:off x="698271" y="5500046"/>
            <a:ext cx="1668318" cy="968086"/>
          </a:xfrm>
          <a:prstGeom prst="flowChartPreparati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Start(r=1)</a:t>
            </a:r>
          </a:p>
          <a:p>
            <a:pPr eaLnBrk="1" hangingPunct="1"/>
            <a:r>
              <a:rPr lang="en-US" altLang="en-US" dirty="0" smtClean="0"/>
              <a:t>Stop(r&lt;=24)</a:t>
            </a:r>
          </a:p>
          <a:p>
            <a:pPr eaLnBrk="1" hangingPunct="1"/>
            <a:r>
              <a:rPr lang="en-US" altLang="en-US" dirty="0" smtClean="0"/>
              <a:t>Step(r=1)</a:t>
            </a:r>
            <a:endParaRPr lang="en-US" altLang="en-US" dirty="0"/>
          </a:p>
        </p:txBody>
      </p:sp>
      <p:sp>
        <p:nvSpPr>
          <p:cNvPr id="53" name="AutoShape 90"/>
          <p:cNvSpPr>
            <a:spLocks noChangeArrowheads="1"/>
          </p:cNvSpPr>
          <p:nvPr/>
        </p:nvSpPr>
        <p:spPr bwMode="auto">
          <a:xfrm>
            <a:off x="842088" y="4332776"/>
            <a:ext cx="1193800" cy="520700"/>
          </a:xfrm>
          <a:prstGeom prst="flowChartInputOutpu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d,I</a:t>
            </a:r>
            <a:endParaRPr lang="en-US" altLang="en-US" dirty="0" smtClean="0"/>
          </a:p>
          <a:p>
            <a:pPr eaLnBrk="1" hangingPunct="1"/>
            <a:endParaRPr lang="en-US" altLang="en-US" dirty="0"/>
          </a:p>
        </p:txBody>
      </p:sp>
      <p:sp>
        <p:nvSpPr>
          <p:cNvPr id="55" name="Line 92"/>
          <p:cNvSpPr>
            <a:spLocks noChangeShapeType="1"/>
          </p:cNvSpPr>
          <p:nvPr/>
        </p:nvSpPr>
        <p:spPr bwMode="auto">
          <a:xfrm>
            <a:off x="5440450" y="17739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6" name="Line 92"/>
          <p:cNvSpPr>
            <a:spLocks noChangeShapeType="1"/>
          </p:cNvSpPr>
          <p:nvPr/>
        </p:nvSpPr>
        <p:spPr bwMode="auto">
          <a:xfrm>
            <a:off x="1421059" y="373587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8" name="Line 92"/>
          <p:cNvSpPr>
            <a:spLocks noChangeShapeType="1"/>
          </p:cNvSpPr>
          <p:nvPr/>
        </p:nvSpPr>
        <p:spPr bwMode="auto">
          <a:xfrm flipV="1">
            <a:off x="4442652" y="133010"/>
            <a:ext cx="20281" cy="5769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0" name="AutoShape 89"/>
          <p:cNvSpPr>
            <a:spLocks noChangeArrowheads="1"/>
          </p:cNvSpPr>
          <p:nvPr/>
        </p:nvSpPr>
        <p:spPr bwMode="auto">
          <a:xfrm>
            <a:off x="4702952" y="2354045"/>
            <a:ext cx="3159249" cy="1280792"/>
          </a:xfrm>
          <a:prstGeom prst="flowChartProcess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</a:t>
            </a:r>
            <a:r>
              <a:rPr lang="en-US" dirty="0"/>
              <a:t>=√(x2-x1)²+(</a:t>
            </a:r>
            <a:r>
              <a:rPr lang="en-US" dirty="0" smtClean="0"/>
              <a:t>y2-y1)²</a:t>
            </a:r>
          </a:p>
          <a:p>
            <a:pPr eaLnBrk="1" hangingPunct="1"/>
            <a:r>
              <a:rPr lang="en-US" dirty="0" err="1" smtClean="0"/>
              <a:t>i</a:t>
            </a:r>
            <a:r>
              <a:rPr lang="en-US" dirty="0" smtClean="0"/>
              <a:t>=w/2*pi*d</a:t>
            </a:r>
            <a:r>
              <a:rPr lang="en-US" dirty="0" smtClean="0"/>
              <a:t>²</a:t>
            </a:r>
          </a:p>
          <a:p>
            <a:pPr eaLnBrk="1" hangingPunct="1"/>
            <a:r>
              <a:rPr lang="en-US" dirty="0" smtClean="0"/>
              <a:t>L=10log10(</a:t>
            </a:r>
            <a:r>
              <a:rPr lang="en-US" dirty="0" err="1" smtClean="0"/>
              <a:t>i</a:t>
            </a:r>
            <a:r>
              <a:rPr lang="en-US" dirty="0" smtClean="0"/>
              <a:t>/10^-12)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 </a:t>
            </a:r>
            <a:endParaRPr lang="en-US" altLang="en-US" dirty="0"/>
          </a:p>
        </p:txBody>
      </p:sp>
      <p:sp>
        <p:nvSpPr>
          <p:cNvPr id="63" name="AutoShape 94"/>
          <p:cNvSpPr>
            <a:spLocks noChangeArrowheads="1"/>
          </p:cNvSpPr>
          <p:nvPr/>
        </p:nvSpPr>
        <p:spPr bwMode="auto">
          <a:xfrm>
            <a:off x="10802539" y="696078"/>
            <a:ext cx="364721" cy="536056"/>
          </a:xfrm>
          <a:prstGeom prst="flowChartConnector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C</a:t>
            </a:r>
            <a:endParaRPr lang="en-US" altLang="en-US" dirty="0"/>
          </a:p>
        </p:txBody>
      </p:sp>
      <p:sp>
        <p:nvSpPr>
          <p:cNvPr id="64" name="AutoShape 94"/>
          <p:cNvSpPr>
            <a:spLocks noChangeArrowheads="1"/>
          </p:cNvSpPr>
          <p:nvPr/>
        </p:nvSpPr>
        <p:spPr bwMode="auto">
          <a:xfrm>
            <a:off x="1366057" y="267277"/>
            <a:ext cx="448888" cy="486526"/>
          </a:xfrm>
          <a:prstGeom prst="flowChartConnector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B</a:t>
            </a:r>
            <a:endParaRPr lang="en-US" altLang="en-US" dirty="0"/>
          </a:p>
        </p:txBody>
      </p:sp>
      <p:sp>
        <p:nvSpPr>
          <p:cNvPr id="65" name="Line 92"/>
          <p:cNvSpPr>
            <a:spLocks noChangeShapeType="1"/>
          </p:cNvSpPr>
          <p:nvPr/>
        </p:nvSpPr>
        <p:spPr bwMode="auto">
          <a:xfrm>
            <a:off x="5914029" y="3688974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6" name="AutoShape 96"/>
          <p:cNvSpPr>
            <a:spLocks noChangeArrowheads="1"/>
          </p:cNvSpPr>
          <p:nvPr/>
        </p:nvSpPr>
        <p:spPr bwMode="auto">
          <a:xfrm>
            <a:off x="4573705" y="774296"/>
            <a:ext cx="1839305" cy="968086"/>
          </a:xfrm>
          <a:prstGeom prst="flowChartPreparati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Start(c=1)</a:t>
            </a:r>
          </a:p>
          <a:p>
            <a:pPr eaLnBrk="1" hangingPunct="1"/>
            <a:r>
              <a:rPr lang="en-US" altLang="en-US" dirty="0" smtClean="0"/>
              <a:t>step(c&lt;=8)</a:t>
            </a:r>
          </a:p>
          <a:p>
            <a:pPr eaLnBrk="1" hangingPunct="1"/>
            <a:r>
              <a:rPr lang="en-US" altLang="en-US" dirty="0" smtClean="0"/>
              <a:t>Stop(c=1)</a:t>
            </a:r>
            <a:endParaRPr lang="en-US" altLang="en-US" dirty="0"/>
          </a:p>
        </p:txBody>
      </p:sp>
      <p:sp>
        <p:nvSpPr>
          <p:cNvPr id="67" name="Line 92"/>
          <p:cNvSpPr>
            <a:spLocks noChangeShapeType="1"/>
          </p:cNvSpPr>
          <p:nvPr/>
        </p:nvSpPr>
        <p:spPr bwMode="auto">
          <a:xfrm>
            <a:off x="1590501" y="77429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490452" y="-70190"/>
            <a:ext cx="131704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31" name="AutoShape 96"/>
          <p:cNvSpPr>
            <a:spLocks noChangeArrowheads="1"/>
          </p:cNvSpPr>
          <p:nvPr/>
        </p:nvSpPr>
        <p:spPr bwMode="auto">
          <a:xfrm>
            <a:off x="5009833" y="5455786"/>
            <a:ext cx="1668318" cy="968086"/>
          </a:xfrm>
          <a:prstGeom prst="flowChartPreparati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Start(r=1)</a:t>
            </a:r>
          </a:p>
          <a:p>
            <a:pPr eaLnBrk="1" hangingPunct="1"/>
            <a:r>
              <a:rPr lang="en-US" altLang="en-US" dirty="0" smtClean="0"/>
              <a:t>Stop(r&lt;=24)</a:t>
            </a:r>
          </a:p>
          <a:p>
            <a:pPr eaLnBrk="1" hangingPunct="1"/>
            <a:r>
              <a:rPr lang="en-US" altLang="en-US" dirty="0" smtClean="0"/>
              <a:t>Step(r=1)</a:t>
            </a:r>
            <a:endParaRPr lang="en-US" altLang="en-US" dirty="0"/>
          </a:p>
        </p:txBody>
      </p:sp>
      <p:sp>
        <p:nvSpPr>
          <p:cNvPr id="32" name="Line 92"/>
          <p:cNvSpPr>
            <a:spLocks noChangeShapeType="1"/>
          </p:cNvSpPr>
          <p:nvPr/>
        </p:nvSpPr>
        <p:spPr bwMode="auto">
          <a:xfrm>
            <a:off x="9135289" y="1476498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3" name="Line 92"/>
          <p:cNvSpPr>
            <a:spLocks noChangeShapeType="1"/>
          </p:cNvSpPr>
          <p:nvPr/>
        </p:nvSpPr>
        <p:spPr bwMode="auto">
          <a:xfrm flipH="1">
            <a:off x="6678151" y="6083050"/>
            <a:ext cx="1317694" cy="4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4" name="Line 92"/>
          <p:cNvSpPr>
            <a:spLocks noChangeShapeType="1"/>
          </p:cNvSpPr>
          <p:nvPr/>
        </p:nvSpPr>
        <p:spPr bwMode="auto">
          <a:xfrm>
            <a:off x="5843992" y="4830467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cxnSp>
        <p:nvCxnSpPr>
          <p:cNvPr id="3" name="Elbow Connector 2"/>
          <p:cNvCxnSpPr/>
          <p:nvPr/>
        </p:nvCxnSpPr>
        <p:spPr>
          <a:xfrm>
            <a:off x="1590501" y="5818909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utoShape 96"/>
          <p:cNvSpPr>
            <a:spLocks noChangeArrowheads="1"/>
          </p:cNvSpPr>
          <p:nvPr/>
        </p:nvSpPr>
        <p:spPr bwMode="auto">
          <a:xfrm>
            <a:off x="8290228" y="540420"/>
            <a:ext cx="1668318" cy="968086"/>
          </a:xfrm>
          <a:prstGeom prst="flowChartPreparati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Start(c=1)</a:t>
            </a:r>
          </a:p>
          <a:p>
            <a:pPr eaLnBrk="1" hangingPunct="1"/>
            <a:r>
              <a:rPr lang="en-US" altLang="en-US" dirty="0" smtClean="0"/>
              <a:t>step(c&lt;=5)</a:t>
            </a:r>
          </a:p>
          <a:p>
            <a:pPr eaLnBrk="1" hangingPunct="1"/>
            <a:r>
              <a:rPr lang="en-US" altLang="en-US" dirty="0" smtClean="0"/>
              <a:t>Stop(++c)</a:t>
            </a:r>
            <a:endParaRPr lang="en-US" altLang="en-US" dirty="0"/>
          </a:p>
        </p:txBody>
      </p:sp>
      <p:cxnSp>
        <p:nvCxnSpPr>
          <p:cNvPr id="9" name="Elbow Connector 8"/>
          <p:cNvCxnSpPr/>
          <p:nvPr/>
        </p:nvCxnSpPr>
        <p:spPr>
          <a:xfrm rot="5400000" flipH="1" flipV="1">
            <a:off x="6336401" y="2831354"/>
            <a:ext cx="4906300" cy="16069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ine 92"/>
          <p:cNvSpPr>
            <a:spLocks noChangeShapeType="1"/>
          </p:cNvSpPr>
          <p:nvPr/>
        </p:nvSpPr>
        <p:spPr bwMode="auto">
          <a:xfrm flipV="1">
            <a:off x="9980950" y="1022466"/>
            <a:ext cx="821589" cy="115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666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92"/>
          <p:cNvSpPr>
            <a:spLocks noChangeShapeType="1"/>
          </p:cNvSpPr>
          <p:nvPr/>
        </p:nvSpPr>
        <p:spPr bwMode="auto">
          <a:xfrm flipH="1">
            <a:off x="1674111" y="2732950"/>
            <a:ext cx="2888" cy="75543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3" name="AutoShape 96"/>
          <p:cNvSpPr>
            <a:spLocks noChangeArrowheads="1"/>
          </p:cNvSpPr>
          <p:nvPr/>
        </p:nvSpPr>
        <p:spPr bwMode="auto">
          <a:xfrm>
            <a:off x="909754" y="5040326"/>
            <a:ext cx="1668318" cy="968086"/>
          </a:xfrm>
          <a:prstGeom prst="flowChartPreparati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Start(c=1)</a:t>
            </a:r>
          </a:p>
          <a:p>
            <a:pPr eaLnBrk="1" hangingPunct="1"/>
            <a:r>
              <a:rPr lang="en-US" altLang="en-US" dirty="0" smtClean="0"/>
              <a:t>step(c&lt;=5)</a:t>
            </a:r>
          </a:p>
          <a:p>
            <a:pPr eaLnBrk="1" hangingPunct="1"/>
            <a:r>
              <a:rPr lang="en-US" altLang="en-US" dirty="0" smtClean="0"/>
              <a:t>Stop(c=1)</a:t>
            </a:r>
            <a:endParaRPr lang="en-US" altLang="en-US" dirty="0"/>
          </a:p>
        </p:txBody>
      </p:sp>
      <p:sp>
        <p:nvSpPr>
          <p:cNvPr id="14" name="Line 92"/>
          <p:cNvSpPr>
            <a:spLocks noChangeShapeType="1"/>
          </p:cNvSpPr>
          <p:nvPr/>
        </p:nvSpPr>
        <p:spPr bwMode="auto">
          <a:xfrm>
            <a:off x="1674111" y="4468270"/>
            <a:ext cx="0" cy="5580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6" name="AutoShape 90"/>
          <p:cNvSpPr>
            <a:spLocks noChangeArrowheads="1"/>
          </p:cNvSpPr>
          <p:nvPr/>
        </p:nvSpPr>
        <p:spPr bwMode="auto">
          <a:xfrm>
            <a:off x="426538" y="1394929"/>
            <a:ext cx="2475269" cy="1393017"/>
          </a:xfrm>
          <a:prstGeom prst="flowChartInputOutpu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Input,</a:t>
            </a:r>
          </a:p>
          <a:p>
            <a:pPr eaLnBrk="1" hangingPunct="1"/>
            <a:r>
              <a:rPr lang="en-US" altLang="en-US" dirty="0" smtClean="0"/>
              <a:t>Minimum</a:t>
            </a:r>
          </a:p>
          <a:p>
            <a:pPr eaLnBrk="1" hangingPunct="1"/>
            <a:r>
              <a:rPr lang="en-US" altLang="en-US" dirty="0" err="1" smtClean="0"/>
              <a:t>Minimum_x</a:t>
            </a:r>
            <a:endParaRPr lang="en-US" altLang="en-US" dirty="0" smtClean="0"/>
          </a:p>
          <a:p>
            <a:pPr eaLnBrk="1" hangingPunct="1"/>
            <a:r>
              <a:rPr lang="en-US" altLang="en-US" dirty="0" err="1" smtClean="0"/>
              <a:t>Minimum_y</a:t>
            </a:r>
            <a:endParaRPr lang="en-US" altLang="en-US" dirty="0" smtClean="0"/>
          </a:p>
          <a:p>
            <a:pPr eaLnBrk="1" hangingPunct="1"/>
            <a:endParaRPr lang="en-US" altLang="en-US" dirty="0"/>
          </a:p>
        </p:txBody>
      </p:sp>
      <p:sp>
        <p:nvSpPr>
          <p:cNvPr id="36" name="Line 92"/>
          <p:cNvSpPr>
            <a:spLocks noChangeShapeType="1"/>
          </p:cNvSpPr>
          <p:nvPr/>
        </p:nvSpPr>
        <p:spPr bwMode="auto">
          <a:xfrm flipV="1">
            <a:off x="4455622" y="140707"/>
            <a:ext cx="1284086" cy="4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cxnSp>
        <p:nvCxnSpPr>
          <p:cNvPr id="37" name="Line 92"/>
          <p:cNvCxnSpPr/>
          <p:nvPr/>
        </p:nvCxnSpPr>
        <p:spPr bwMode="auto">
          <a:xfrm flipV="1">
            <a:off x="2511059" y="5984088"/>
            <a:ext cx="1951874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Line 92"/>
          <p:cNvSpPr>
            <a:spLocks noChangeShapeType="1"/>
          </p:cNvSpPr>
          <p:nvPr/>
        </p:nvSpPr>
        <p:spPr bwMode="auto">
          <a:xfrm>
            <a:off x="5933079" y="1683768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en-US" dirty="0" smtClean="0"/>
              <a:t>yes</a:t>
            </a:r>
            <a:endParaRPr lang="en-MY" dirty="0"/>
          </a:p>
        </p:txBody>
      </p:sp>
      <p:sp>
        <p:nvSpPr>
          <p:cNvPr id="52" name="AutoShape 96"/>
          <p:cNvSpPr>
            <a:spLocks noChangeArrowheads="1"/>
          </p:cNvSpPr>
          <p:nvPr/>
        </p:nvSpPr>
        <p:spPr bwMode="auto">
          <a:xfrm>
            <a:off x="788222" y="3526765"/>
            <a:ext cx="1668318" cy="968086"/>
          </a:xfrm>
          <a:prstGeom prst="flowChartPreparati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Start(r=1)</a:t>
            </a:r>
          </a:p>
          <a:p>
            <a:pPr eaLnBrk="1" hangingPunct="1"/>
            <a:r>
              <a:rPr lang="en-US" altLang="en-US" dirty="0" smtClean="0"/>
              <a:t>Stop(r&lt;=24)</a:t>
            </a:r>
          </a:p>
          <a:p>
            <a:pPr eaLnBrk="1" hangingPunct="1"/>
            <a:r>
              <a:rPr lang="en-US" altLang="en-US" dirty="0" smtClean="0"/>
              <a:t>Step(r=1)</a:t>
            </a:r>
            <a:endParaRPr lang="en-US" altLang="en-US" dirty="0"/>
          </a:p>
        </p:txBody>
      </p:sp>
      <p:sp>
        <p:nvSpPr>
          <p:cNvPr id="55" name="Line 92"/>
          <p:cNvSpPr>
            <a:spLocks noChangeShapeType="1"/>
          </p:cNvSpPr>
          <p:nvPr/>
        </p:nvSpPr>
        <p:spPr bwMode="auto">
          <a:xfrm>
            <a:off x="5739708" y="17739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8" name="Line 92"/>
          <p:cNvSpPr>
            <a:spLocks noChangeShapeType="1"/>
          </p:cNvSpPr>
          <p:nvPr/>
        </p:nvSpPr>
        <p:spPr bwMode="auto">
          <a:xfrm flipV="1">
            <a:off x="4442652" y="133010"/>
            <a:ext cx="20281" cy="5769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0" name="AutoShape 89"/>
          <p:cNvSpPr>
            <a:spLocks noChangeArrowheads="1"/>
          </p:cNvSpPr>
          <p:nvPr/>
        </p:nvSpPr>
        <p:spPr bwMode="auto">
          <a:xfrm>
            <a:off x="4702952" y="2354045"/>
            <a:ext cx="3159249" cy="1280792"/>
          </a:xfrm>
          <a:prstGeom prst="flowChartProcess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smtClean="0"/>
              <a:t>Minimum=M</a:t>
            </a:r>
          </a:p>
          <a:p>
            <a:pPr eaLnBrk="1" hangingPunct="1"/>
            <a:r>
              <a:rPr lang="en-US" dirty="0" err="1" smtClean="0"/>
              <a:t>Minimum_x</a:t>
            </a:r>
            <a:r>
              <a:rPr lang="en-US" dirty="0" smtClean="0"/>
              <a:t>=x</a:t>
            </a:r>
          </a:p>
          <a:p>
            <a:pPr eaLnBrk="1" hangingPunct="1"/>
            <a:r>
              <a:rPr lang="en-US" dirty="0" err="1" smtClean="0"/>
              <a:t>Minimum_y</a:t>
            </a:r>
            <a:r>
              <a:rPr lang="en-US" dirty="0" smtClean="0"/>
              <a:t>=y</a:t>
            </a:r>
          </a:p>
          <a:p>
            <a:pPr eaLnBrk="1" hangingPunct="1"/>
            <a:r>
              <a:rPr lang="en-US" dirty="0" smtClean="0"/>
              <a:t> </a:t>
            </a:r>
            <a:endParaRPr lang="en-US" altLang="en-US" dirty="0"/>
          </a:p>
        </p:txBody>
      </p:sp>
      <p:sp>
        <p:nvSpPr>
          <p:cNvPr id="64" name="AutoShape 94"/>
          <p:cNvSpPr>
            <a:spLocks noChangeArrowheads="1"/>
          </p:cNvSpPr>
          <p:nvPr/>
        </p:nvSpPr>
        <p:spPr bwMode="auto">
          <a:xfrm>
            <a:off x="1421059" y="224589"/>
            <a:ext cx="448888" cy="486526"/>
          </a:xfrm>
          <a:prstGeom prst="flowChartConnector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C</a:t>
            </a:r>
            <a:endParaRPr lang="en-US" altLang="en-US" dirty="0"/>
          </a:p>
        </p:txBody>
      </p:sp>
      <p:sp>
        <p:nvSpPr>
          <p:cNvPr id="65" name="Line 92"/>
          <p:cNvSpPr>
            <a:spLocks noChangeShapeType="1"/>
          </p:cNvSpPr>
          <p:nvPr/>
        </p:nvSpPr>
        <p:spPr bwMode="auto">
          <a:xfrm flipH="1">
            <a:off x="3012293" y="1222103"/>
            <a:ext cx="1786683" cy="5350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7" name="Line 92"/>
          <p:cNvSpPr>
            <a:spLocks noChangeShapeType="1"/>
          </p:cNvSpPr>
          <p:nvPr/>
        </p:nvSpPr>
        <p:spPr bwMode="auto">
          <a:xfrm>
            <a:off x="1664172" y="77429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490452" y="-70190"/>
            <a:ext cx="131704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sp>
        <p:nvSpPr>
          <p:cNvPr id="39" name="AutoShape 95"/>
          <p:cNvSpPr>
            <a:spLocks noChangeArrowheads="1"/>
          </p:cNvSpPr>
          <p:nvPr/>
        </p:nvSpPr>
        <p:spPr bwMode="auto">
          <a:xfrm>
            <a:off x="4822677" y="802169"/>
            <a:ext cx="2209917" cy="803463"/>
          </a:xfrm>
          <a:prstGeom prst="flowChartDecisi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M&lt;minimum</a:t>
            </a:r>
            <a:endParaRPr lang="en-US" altLang="en-US" dirty="0"/>
          </a:p>
        </p:txBody>
      </p:sp>
      <p:sp>
        <p:nvSpPr>
          <p:cNvPr id="42" name="Line 92"/>
          <p:cNvSpPr>
            <a:spLocks noChangeShapeType="1"/>
          </p:cNvSpPr>
          <p:nvPr/>
        </p:nvSpPr>
        <p:spPr bwMode="auto">
          <a:xfrm flipH="1">
            <a:off x="2970553" y="1735187"/>
            <a:ext cx="41738" cy="137377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en-US" dirty="0" smtClean="0"/>
              <a:t>no</a:t>
            </a:r>
            <a:endParaRPr lang="en-MY" dirty="0"/>
          </a:p>
        </p:txBody>
      </p:sp>
      <p:sp>
        <p:nvSpPr>
          <p:cNvPr id="43" name="Line 92"/>
          <p:cNvSpPr>
            <a:spLocks noChangeShapeType="1"/>
          </p:cNvSpPr>
          <p:nvPr/>
        </p:nvSpPr>
        <p:spPr bwMode="auto">
          <a:xfrm flipH="1">
            <a:off x="1605365" y="3187186"/>
            <a:ext cx="1312661" cy="20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5" name="AutoShape 90"/>
          <p:cNvSpPr>
            <a:spLocks noChangeArrowheads="1"/>
          </p:cNvSpPr>
          <p:nvPr/>
        </p:nvSpPr>
        <p:spPr bwMode="auto">
          <a:xfrm>
            <a:off x="4915993" y="4329854"/>
            <a:ext cx="2475269" cy="1393017"/>
          </a:xfrm>
          <a:prstGeom prst="flowChartInputOutpu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Input,</a:t>
            </a:r>
          </a:p>
          <a:p>
            <a:pPr eaLnBrk="1" hangingPunct="1"/>
            <a:r>
              <a:rPr lang="en-US" altLang="en-US" dirty="0" smtClean="0"/>
              <a:t>Max</a:t>
            </a:r>
          </a:p>
          <a:p>
            <a:pPr eaLnBrk="1" hangingPunct="1"/>
            <a:r>
              <a:rPr lang="en-US" altLang="en-US" dirty="0" err="1" smtClean="0"/>
              <a:t>Max_x</a:t>
            </a:r>
            <a:endParaRPr lang="en-US" altLang="en-US" dirty="0" smtClean="0"/>
          </a:p>
          <a:p>
            <a:pPr eaLnBrk="1" hangingPunct="1"/>
            <a:r>
              <a:rPr lang="en-US" altLang="en-US" dirty="0" err="1" smtClean="0"/>
              <a:t>Max_y</a:t>
            </a:r>
            <a:endParaRPr lang="en-US" altLang="en-US" dirty="0" smtClean="0"/>
          </a:p>
          <a:p>
            <a:pPr eaLnBrk="1" hangingPunct="1"/>
            <a:endParaRPr lang="en-US" altLang="en-US" dirty="0"/>
          </a:p>
        </p:txBody>
      </p:sp>
      <p:sp>
        <p:nvSpPr>
          <p:cNvPr id="47" name="Line 92"/>
          <p:cNvSpPr>
            <a:spLocks noChangeShapeType="1"/>
          </p:cNvSpPr>
          <p:nvPr/>
        </p:nvSpPr>
        <p:spPr bwMode="auto">
          <a:xfrm>
            <a:off x="6094753" y="3617260"/>
            <a:ext cx="1186" cy="741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 dirty="0"/>
          </a:p>
        </p:txBody>
      </p:sp>
      <p:sp>
        <p:nvSpPr>
          <p:cNvPr id="48" name="AutoShape 95"/>
          <p:cNvSpPr>
            <a:spLocks noChangeArrowheads="1"/>
          </p:cNvSpPr>
          <p:nvPr/>
        </p:nvSpPr>
        <p:spPr bwMode="auto">
          <a:xfrm>
            <a:off x="7668908" y="1201498"/>
            <a:ext cx="2481439" cy="803463"/>
          </a:xfrm>
          <a:prstGeom prst="flowChartDecisi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M&gt;max</a:t>
            </a:r>
            <a:endParaRPr lang="en-US" altLang="en-US" dirty="0"/>
          </a:p>
        </p:txBody>
      </p:sp>
      <p:sp>
        <p:nvSpPr>
          <p:cNvPr id="50" name="Line 92"/>
          <p:cNvSpPr>
            <a:spLocks noChangeShapeType="1"/>
          </p:cNvSpPr>
          <p:nvPr/>
        </p:nvSpPr>
        <p:spPr bwMode="auto">
          <a:xfrm>
            <a:off x="7192960" y="4969934"/>
            <a:ext cx="1032394" cy="564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4" name="AutoShape 96"/>
          <p:cNvSpPr>
            <a:spLocks noChangeArrowheads="1"/>
          </p:cNvSpPr>
          <p:nvPr/>
        </p:nvSpPr>
        <p:spPr bwMode="auto">
          <a:xfrm>
            <a:off x="8094404" y="2861136"/>
            <a:ext cx="1839305" cy="968086"/>
          </a:xfrm>
          <a:prstGeom prst="flowChartPreparati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Start(c=1</a:t>
            </a:r>
            <a:r>
              <a:rPr lang="en-US" altLang="en-US" u="sng" dirty="0" smtClean="0"/>
              <a:t>)</a:t>
            </a:r>
          </a:p>
          <a:p>
            <a:pPr eaLnBrk="1" hangingPunct="1"/>
            <a:r>
              <a:rPr lang="en-US" altLang="en-US" dirty="0" smtClean="0"/>
              <a:t>step(c&lt;=8)</a:t>
            </a:r>
          </a:p>
          <a:p>
            <a:pPr eaLnBrk="1" hangingPunct="1"/>
            <a:r>
              <a:rPr lang="en-US" altLang="en-US" dirty="0" smtClean="0"/>
              <a:t>Stop(c=1)</a:t>
            </a:r>
            <a:endParaRPr lang="en-US" altLang="en-US" dirty="0"/>
          </a:p>
        </p:txBody>
      </p:sp>
      <p:sp>
        <p:nvSpPr>
          <p:cNvPr id="57" name="AutoShape 96"/>
          <p:cNvSpPr>
            <a:spLocks noChangeArrowheads="1"/>
          </p:cNvSpPr>
          <p:nvPr/>
        </p:nvSpPr>
        <p:spPr bwMode="auto">
          <a:xfrm>
            <a:off x="8265391" y="4556283"/>
            <a:ext cx="1668318" cy="968086"/>
          </a:xfrm>
          <a:prstGeom prst="flowChartPreparati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Start(r=1)</a:t>
            </a:r>
          </a:p>
          <a:p>
            <a:pPr eaLnBrk="1" hangingPunct="1"/>
            <a:r>
              <a:rPr lang="en-US" altLang="en-US" dirty="0" smtClean="0"/>
              <a:t>Stop(r&lt;=24)</a:t>
            </a:r>
          </a:p>
          <a:p>
            <a:pPr eaLnBrk="1" hangingPunct="1"/>
            <a:r>
              <a:rPr lang="en-US" altLang="en-US" dirty="0" smtClean="0"/>
              <a:t>Step(r=1)</a:t>
            </a:r>
            <a:endParaRPr lang="en-US" altLang="en-US" dirty="0"/>
          </a:p>
        </p:txBody>
      </p:sp>
      <p:sp>
        <p:nvSpPr>
          <p:cNvPr id="59" name="Line 92"/>
          <p:cNvSpPr>
            <a:spLocks noChangeShapeType="1"/>
          </p:cNvSpPr>
          <p:nvPr/>
        </p:nvSpPr>
        <p:spPr bwMode="auto">
          <a:xfrm flipV="1">
            <a:off x="9023082" y="3859938"/>
            <a:ext cx="4576" cy="634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1" name="Line 92"/>
          <p:cNvSpPr>
            <a:spLocks noChangeShapeType="1"/>
          </p:cNvSpPr>
          <p:nvPr/>
        </p:nvSpPr>
        <p:spPr bwMode="auto">
          <a:xfrm flipV="1">
            <a:off x="8909628" y="2066394"/>
            <a:ext cx="21404" cy="71135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2" name="Line 92"/>
          <p:cNvSpPr>
            <a:spLocks noChangeShapeType="1"/>
          </p:cNvSpPr>
          <p:nvPr/>
        </p:nvSpPr>
        <p:spPr bwMode="auto">
          <a:xfrm>
            <a:off x="10181981" y="1582650"/>
            <a:ext cx="1239705" cy="2298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en-US" dirty="0" smtClean="0"/>
              <a:t>no</a:t>
            </a:r>
            <a:endParaRPr lang="en-MY" dirty="0"/>
          </a:p>
        </p:txBody>
      </p:sp>
      <p:sp>
        <p:nvSpPr>
          <p:cNvPr id="68" name="Line 92"/>
          <p:cNvSpPr>
            <a:spLocks noChangeShapeType="1"/>
          </p:cNvSpPr>
          <p:nvPr/>
        </p:nvSpPr>
        <p:spPr bwMode="auto">
          <a:xfrm>
            <a:off x="11421686" y="1653113"/>
            <a:ext cx="0" cy="352571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9" name="Line 92"/>
          <p:cNvSpPr>
            <a:spLocks noChangeShapeType="1"/>
          </p:cNvSpPr>
          <p:nvPr/>
        </p:nvSpPr>
        <p:spPr bwMode="auto">
          <a:xfrm flipH="1" flipV="1">
            <a:off x="10033461" y="5040325"/>
            <a:ext cx="1321722" cy="6368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70" name="Line 92"/>
          <p:cNvSpPr>
            <a:spLocks noChangeShapeType="1"/>
          </p:cNvSpPr>
          <p:nvPr/>
        </p:nvSpPr>
        <p:spPr bwMode="auto">
          <a:xfrm flipH="1">
            <a:off x="7332865" y="1603933"/>
            <a:ext cx="367894" cy="16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en-US" dirty="0" smtClean="0"/>
              <a:t>yes</a:t>
            </a:r>
            <a:endParaRPr lang="en-MY" dirty="0"/>
          </a:p>
        </p:txBody>
      </p:sp>
      <p:sp>
        <p:nvSpPr>
          <p:cNvPr id="71" name="AutoShape 94"/>
          <p:cNvSpPr>
            <a:spLocks noChangeArrowheads="1"/>
          </p:cNvSpPr>
          <p:nvPr/>
        </p:nvSpPr>
        <p:spPr bwMode="auto">
          <a:xfrm>
            <a:off x="6803191" y="1297163"/>
            <a:ext cx="448888" cy="486526"/>
          </a:xfrm>
          <a:prstGeom prst="flowChartConnector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6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86"/>
          <p:cNvSpPr>
            <a:spLocks noChangeArrowheads="1"/>
          </p:cNvSpPr>
          <p:nvPr/>
        </p:nvSpPr>
        <p:spPr bwMode="auto">
          <a:xfrm>
            <a:off x="6876574" y="4218946"/>
            <a:ext cx="1358900" cy="482600"/>
          </a:xfrm>
          <a:prstGeom prst="flowChartTerminator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stop</a:t>
            </a:r>
            <a:endParaRPr lang="en-US" altLang="en-US" dirty="0"/>
          </a:p>
        </p:txBody>
      </p:sp>
      <p:sp>
        <p:nvSpPr>
          <p:cNvPr id="5" name="AutoShape 90"/>
          <p:cNvSpPr>
            <a:spLocks noChangeArrowheads="1"/>
          </p:cNvSpPr>
          <p:nvPr/>
        </p:nvSpPr>
        <p:spPr bwMode="auto">
          <a:xfrm>
            <a:off x="607284" y="1144419"/>
            <a:ext cx="9085356" cy="1100971"/>
          </a:xfrm>
          <a:prstGeom prst="flowChartInputOutpu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Input, Mean, Variance, SD, Sum=0, Differ, </a:t>
            </a:r>
            <a:r>
              <a:rPr lang="en-US" altLang="en-US" dirty="0" err="1" smtClean="0"/>
              <a:t>Varsum</a:t>
            </a:r>
            <a:r>
              <a:rPr lang="en-US" altLang="en-US" dirty="0" smtClean="0"/>
              <a:t>=0;</a:t>
            </a:r>
            <a:endParaRPr lang="en-US" altLang="en-US" dirty="0"/>
          </a:p>
        </p:txBody>
      </p:sp>
      <p:sp>
        <p:nvSpPr>
          <p:cNvPr id="6" name="Line 92"/>
          <p:cNvSpPr>
            <a:spLocks noChangeShapeType="1"/>
          </p:cNvSpPr>
          <p:nvPr/>
        </p:nvSpPr>
        <p:spPr bwMode="auto">
          <a:xfrm>
            <a:off x="5003685" y="551297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9" name="Line 92"/>
          <p:cNvSpPr>
            <a:spLocks noChangeShapeType="1"/>
          </p:cNvSpPr>
          <p:nvPr/>
        </p:nvSpPr>
        <p:spPr bwMode="auto">
          <a:xfrm>
            <a:off x="4978170" y="2245390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0" name="Line 92"/>
          <p:cNvSpPr>
            <a:spLocks noChangeShapeType="1"/>
          </p:cNvSpPr>
          <p:nvPr/>
        </p:nvSpPr>
        <p:spPr bwMode="auto">
          <a:xfrm>
            <a:off x="4610794" y="3797011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" name="Line 92"/>
          <p:cNvSpPr>
            <a:spLocks noChangeShapeType="1"/>
          </p:cNvSpPr>
          <p:nvPr/>
        </p:nvSpPr>
        <p:spPr bwMode="auto">
          <a:xfrm flipV="1">
            <a:off x="5702646" y="6204395"/>
            <a:ext cx="979285" cy="1183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5" name="AutoShape 96"/>
          <p:cNvSpPr>
            <a:spLocks noChangeArrowheads="1"/>
          </p:cNvSpPr>
          <p:nvPr/>
        </p:nvSpPr>
        <p:spPr bwMode="auto">
          <a:xfrm>
            <a:off x="4034328" y="5732186"/>
            <a:ext cx="1668318" cy="968086"/>
          </a:xfrm>
          <a:prstGeom prst="flowChartPreparati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Start(r=1)</a:t>
            </a:r>
          </a:p>
          <a:p>
            <a:pPr eaLnBrk="1" hangingPunct="1"/>
            <a:r>
              <a:rPr lang="en-US" altLang="en-US" dirty="0" smtClean="0"/>
              <a:t>Stop(r&lt;=24)</a:t>
            </a:r>
          </a:p>
          <a:p>
            <a:pPr eaLnBrk="1" hangingPunct="1"/>
            <a:r>
              <a:rPr lang="en-US" altLang="en-US" dirty="0" smtClean="0"/>
              <a:t>Step(r=1)</a:t>
            </a:r>
            <a:endParaRPr lang="en-US" altLang="en-US" dirty="0"/>
          </a:p>
        </p:txBody>
      </p:sp>
      <p:sp>
        <p:nvSpPr>
          <p:cNvPr id="19" name="Line 92"/>
          <p:cNvSpPr>
            <a:spLocks noChangeShapeType="1"/>
          </p:cNvSpPr>
          <p:nvPr/>
        </p:nvSpPr>
        <p:spPr bwMode="auto">
          <a:xfrm>
            <a:off x="4868487" y="513528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1" name="AutoShape 94"/>
          <p:cNvSpPr>
            <a:spLocks noChangeArrowheads="1"/>
          </p:cNvSpPr>
          <p:nvPr/>
        </p:nvSpPr>
        <p:spPr bwMode="auto">
          <a:xfrm>
            <a:off x="4779241" y="35963"/>
            <a:ext cx="448888" cy="486526"/>
          </a:xfrm>
          <a:prstGeom prst="flowChartConnector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D</a:t>
            </a:r>
          </a:p>
        </p:txBody>
      </p:sp>
      <p:sp>
        <p:nvSpPr>
          <p:cNvPr id="22" name="Line 92"/>
          <p:cNvSpPr>
            <a:spLocks noChangeShapeType="1"/>
          </p:cNvSpPr>
          <p:nvPr/>
        </p:nvSpPr>
        <p:spPr bwMode="auto">
          <a:xfrm flipH="1" flipV="1">
            <a:off x="7547955" y="4702989"/>
            <a:ext cx="8069" cy="10991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3" name="AutoShape 96"/>
          <p:cNvSpPr>
            <a:spLocks noChangeArrowheads="1"/>
          </p:cNvSpPr>
          <p:nvPr/>
        </p:nvSpPr>
        <p:spPr bwMode="auto">
          <a:xfrm>
            <a:off x="4090588" y="2880648"/>
            <a:ext cx="1839305" cy="968086"/>
          </a:xfrm>
          <a:prstGeom prst="flowChartPreparati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Start(c=1)</a:t>
            </a:r>
          </a:p>
          <a:p>
            <a:pPr eaLnBrk="1" hangingPunct="1"/>
            <a:r>
              <a:rPr lang="en-US" altLang="en-US" dirty="0" smtClean="0"/>
              <a:t>step(c&lt;=8)</a:t>
            </a:r>
          </a:p>
          <a:p>
            <a:pPr eaLnBrk="1" hangingPunct="1"/>
            <a:r>
              <a:rPr lang="en-US" altLang="en-US" dirty="0" smtClean="0"/>
              <a:t>Stop(c=1)</a:t>
            </a:r>
            <a:endParaRPr lang="en-US" altLang="en-US" dirty="0"/>
          </a:p>
        </p:txBody>
      </p:sp>
      <p:sp>
        <p:nvSpPr>
          <p:cNvPr id="27" name="AutoShape 89"/>
          <p:cNvSpPr>
            <a:spLocks noChangeArrowheads="1"/>
          </p:cNvSpPr>
          <p:nvPr/>
        </p:nvSpPr>
        <p:spPr bwMode="auto">
          <a:xfrm>
            <a:off x="4141296" y="4366736"/>
            <a:ext cx="1334358" cy="768550"/>
          </a:xfrm>
          <a:prstGeom prst="flowChartProcess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Number++</a:t>
            </a:r>
            <a:endParaRPr lang="en-US" altLang="en-US" dirty="0"/>
          </a:p>
        </p:txBody>
      </p:sp>
      <p:sp>
        <p:nvSpPr>
          <p:cNvPr id="28" name="AutoShape 89"/>
          <p:cNvSpPr>
            <a:spLocks noChangeArrowheads="1"/>
          </p:cNvSpPr>
          <p:nvPr/>
        </p:nvSpPr>
        <p:spPr bwMode="auto">
          <a:xfrm>
            <a:off x="6720440" y="5828243"/>
            <a:ext cx="1608795" cy="752303"/>
          </a:xfrm>
          <a:prstGeom prst="flowChartProcess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Sum=</a:t>
            </a:r>
            <a:r>
              <a:rPr lang="en-US" altLang="en-US" dirty="0" err="1" smtClean="0"/>
              <a:t>sum+p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Number++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638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239</Words>
  <Application>Microsoft Office PowerPoint</Application>
  <PresentationFormat>Widescreen</PresentationFormat>
  <Paragraphs>110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</dc:title>
  <dc:creator>ACER</dc:creator>
  <cp:lastModifiedBy>ACER</cp:lastModifiedBy>
  <cp:revision>21</cp:revision>
  <dcterms:created xsi:type="dcterms:W3CDTF">2019-04-24T01:18:46Z</dcterms:created>
  <dcterms:modified xsi:type="dcterms:W3CDTF">2019-04-24T04:42:15Z</dcterms:modified>
</cp:coreProperties>
</file>