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Ubuntu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Ubuntu-bold.fntdata"/><Relationship Id="rId25" Type="http://schemas.openxmlformats.org/officeDocument/2006/relationships/font" Target="fonts/Ubuntu-regular.fntdata"/><Relationship Id="rId28" Type="http://schemas.openxmlformats.org/officeDocument/2006/relationships/font" Target="fonts/Ubuntu-boldItalic.fntdata"/><Relationship Id="rId27" Type="http://schemas.openxmlformats.org/officeDocument/2006/relationships/font" Target="fonts/Ubuntu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5f45a15c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115f45a15c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5f45a15cb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115f45a15cb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5f45a15cb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115f45a15c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5f45a15cb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115f45a15cb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5f45a15cb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115f45a15cb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5f45a15cb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115f45a15cb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5f45a15cb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115f45a15cb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5f45a15cb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115f45a15cb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5f45a15cb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115f45a15cb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5f45a15cb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115f45a15cb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5f45a15c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115f45a15c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5f45a15cb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115f45a15cb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5f45a15cb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115f45a15cb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5f45a15cb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115f45a15cb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5f45a15cb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115f45a15c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5f45a15cb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115f45a15cb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5f45a15c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115f45a15c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5f45a15cb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115f45a15cb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58" name="Google Shape;58;p14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Google Shape;59;p14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64" name="Google Shape;64;p1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cxnSp>
        <p:nvCxnSpPr>
          <p:cNvPr id="68" name="Google Shape;68;p16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74" name="Google Shape;74;p17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78" name="Google Shape;78;p18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oogle Shape;83;p20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2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Ubuntu"/>
              <a:buNone/>
              <a:defRPr b="1" i="0" sz="3600" u="none" cap="none" strike="noStrike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Char char="●"/>
              <a:defRPr b="0" i="0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Char char="○"/>
              <a:defRPr b="0" i="0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Char char="■"/>
              <a:defRPr b="0" i="0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Char char="●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Char char="○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Char char="■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Char char="●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Char char="○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Char char="■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cxnSp>
        <p:nvCxnSpPr>
          <p:cNvPr id="53" name="Google Shape;53;p13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cplusplus.com/reference/string/string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vjudge.net/problem/CodeForces-71A" TargetMode="External"/><Relationship Id="rId4" Type="http://schemas.openxmlformats.org/officeDocument/2006/relationships/hyperlink" Target="https://vjudge.net/problem/AtCoder-abc198_b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"/>
              <a:t>Strings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"/>
              <a:t>String C++ class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String C++ class</a:t>
            </a:r>
            <a:endParaRPr/>
          </a:p>
        </p:txBody>
      </p:sp>
      <p:sp>
        <p:nvSpPr>
          <p:cNvPr id="147" name="Google Shape;147;p3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Standard C++ includes a new class called string. This class improves on the traditional C-string in many ways. 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 need to worry about the size and </a:t>
            </a:r>
            <a:r>
              <a:rPr lang="en" sz="2000"/>
              <a:t>memory</a:t>
            </a:r>
            <a:r>
              <a:rPr lang="en" sz="2000"/>
              <a:t> management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More </a:t>
            </a:r>
            <a:r>
              <a:rPr lang="en" sz="2000"/>
              <a:t>flexibility</a:t>
            </a:r>
            <a:r>
              <a:rPr lang="en" sz="2000"/>
              <a:t> and </a:t>
            </a:r>
            <a:r>
              <a:rPr lang="en" sz="2000"/>
              <a:t>functionality. Such as concatenating two string with plus sign (s3=s1+s2)</a:t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More efficient and safer to use than C-strings</a:t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 most situations it is the preferred approach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String C++ class</a:t>
            </a:r>
            <a:endParaRPr sz="3400"/>
          </a:p>
        </p:txBody>
      </p:sp>
      <p:sp>
        <p:nvSpPr>
          <p:cNvPr id="153" name="Google Shape;153;p3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highlight>
                  <a:schemeClr val="lt1"/>
                </a:highlight>
              </a:rPr>
              <a:t>To include: 				</a:t>
            </a:r>
            <a:endParaRPr sz="1600">
              <a:highlight>
                <a:schemeClr val="lt1"/>
              </a:highlight>
            </a:endParaRPr>
          </a:p>
          <a:p>
            <a:pPr indent="457200" lvl="0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A0002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#include &lt;string&gt;</a:t>
            </a:r>
            <a:endParaRPr sz="1400">
              <a:solidFill>
                <a:srgbClr val="DA0002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highlight>
                  <a:schemeClr val="lt1"/>
                </a:highlight>
              </a:rPr>
              <a:t>To Define:</a:t>
            </a:r>
            <a:endParaRPr sz="1400">
              <a:solidFill>
                <a:srgbClr val="DA0002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string s1(“Man”);</a:t>
            </a:r>
            <a:endParaRPr sz="14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string s2 = “Beast”;</a:t>
            </a:r>
            <a:endParaRPr sz="140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string s3;</a:t>
            </a:r>
            <a:endParaRPr sz="140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string s4(3,’a’);		</a:t>
            </a:r>
            <a:r>
              <a:rPr lang="en" sz="14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 aaa</a:t>
            </a:r>
            <a:endParaRPr sz="14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highlight>
                  <a:schemeClr val="lt1"/>
                </a:highlight>
              </a:rPr>
              <a:t>To Assign:</a:t>
            </a:r>
            <a:endParaRPr sz="140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s3 = s1;</a:t>
            </a:r>
            <a:endParaRPr sz="140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highlight>
                  <a:schemeClr val="lt1"/>
                </a:highlight>
              </a:rPr>
              <a:t>To concatenate:</a:t>
            </a:r>
            <a:endParaRPr sz="1600">
              <a:highlight>
                <a:schemeClr val="lt1"/>
              </a:highlight>
            </a:endParaRPr>
          </a:p>
          <a:p>
            <a:pPr indent="457200" lvl="0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s3 = “Neither “ + s1 + “ nor “;</a:t>
            </a:r>
            <a:endParaRPr sz="1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String C++ class</a:t>
            </a:r>
            <a:endParaRPr sz="3400"/>
          </a:p>
        </p:txBody>
      </p:sp>
      <p:sp>
        <p:nvSpPr>
          <p:cNvPr id="159" name="Google Shape;159;p3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highlight>
                  <a:schemeClr val="lt1"/>
                </a:highlight>
              </a:rPr>
              <a:t>cin</a:t>
            </a:r>
            <a:r>
              <a:rPr lang="en" sz="1600">
                <a:highlight>
                  <a:schemeClr val="lt1"/>
                </a:highlight>
              </a:rPr>
              <a:t>:</a:t>
            </a:r>
            <a:endParaRPr sz="1600">
              <a:highlight>
                <a:schemeClr val="lt1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cin &gt;&gt; s; 	</a:t>
            </a:r>
            <a:r>
              <a:rPr lang="en" sz="14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//terminated by spaces or end of line</a:t>
            </a:r>
            <a:endParaRPr sz="14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getline (cin, s); 	</a:t>
            </a:r>
            <a:r>
              <a:rPr lang="en" sz="14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//terminated by end of line</a:t>
            </a:r>
            <a:endParaRPr sz="14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getline (cin, s, ’$’); 	</a:t>
            </a:r>
            <a:r>
              <a:rPr lang="en" sz="14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//multiple lines</a:t>
            </a:r>
            <a:endParaRPr sz="14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highlight>
                  <a:schemeClr val="lt1"/>
                </a:highlight>
              </a:rPr>
              <a:t>cout</a:t>
            </a:r>
            <a:r>
              <a:rPr lang="en" sz="1600">
                <a:highlight>
                  <a:schemeClr val="lt1"/>
                </a:highlight>
              </a:rPr>
              <a:t>:</a:t>
            </a:r>
            <a:endParaRPr sz="1400">
              <a:solidFill>
                <a:srgbClr val="DA0002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cout &lt;&lt; s;</a:t>
            </a:r>
            <a:endParaRPr sz="140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highlight>
                  <a:schemeClr val="lt1"/>
                </a:highlight>
              </a:rPr>
              <a:t>Access a char</a:t>
            </a:r>
            <a:r>
              <a:rPr lang="en" sz="1600">
                <a:highlight>
                  <a:schemeClr val="lt1"/>
                </a:highlight>
              </a:rPr>
              <a:t>:</a:t>
            </a:r>
            <a:endParaRPr sz="140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cin &gt;&gt; s[5];</a:t>
            </a:r>
            <a:endParaRPr sz="140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s[3] = ’c’;</a:t>
            </a:r>
            <a:endParaRPr sz="140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highlight>
                  <a:schemeClr val="lt1"/>
                </a:highlight>
              </a:rPr>
              <a:t>Access a char (exception if out-of-bounds):</a:t>
            </a:r>
            <a:endParaRPr sz="140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cin &gt;&gt; s.at(5);</a:t>
            </a:r>
            <a:endParaRPr sz="140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s.at(5) = ’c’;</a:t>
            </a:r>
            <a:endParaRPr sz="1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String C++ class</a:t>
            </a:r>
            <a:endParaRPr sz="3400"/>
          </a:p>
        </p:txBody>
      </p:sp>
      <p:sp>
        <p:nvSpPr>
          <p:cNvPr id="165" name="Google Shape;165;p3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highlight>
                  <a:schemeClr val="lt1"/>
                </a:highlight>
              </a:rPr>
              <a:t>length: </a:t>
            </a:r>
            <a:endParaRPr sz="1600">
              <a:highlight>
                <a:schemeClr val="lt1"/>
              </a:highlight>
            </a:endParaRPr>
          </a:p>
          <a:p>
            <a:pPr indent="457200" lvl="0" marL="2743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s.length();</a:t>
            </a:r>
            <a:r>
              <a:rPr lang="en" sz="14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OR </a:t>
            </a:r>
            <a:r>
              <a:rPr lang="en" sz="14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s.size();</a:t>
            </a:r>
            <a:endParaRPr sz="140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highlight>
                  <a:schemeClr val="lt1"/>
                </a:highlight>
              </a:rPr>
              <a:t>check if it’s empty: </a:t>
            </a:r>
            <a:endParaRPr sz="1600">
              <a:highlight>
                <a:schemeClr val="lt1"/>
              </a:highlight>
            </a:endParaRPr>
          </a:p>
          <a:p>
            <a:pPr indent="457200" lvl="0" marL="2743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s.empty();</a:t>
            </a:r>
            <a:endParaRPr sz="140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highlight>
                  <a:schemeClr val="lt1"/>
                </a:highlight>
              </a:rPr>
              <a:t>clear a string: </a:t>
            </a:r>
            <a:endParaRPr sz="1600">
              <a:highlight>
                <a:schemeClr val="lt1"/>
              </a:highlight>
            </a:endParaRPr>
          </a:p>
          <a:p>
            <a:pPr indent="457200" lvl="0" marL="2743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s.clear();</a:t>
            </a:r>
            <a:r>
              <a:rPr lang="en" sz="14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OR </a:t>
            </a:r>
            <a:r>
              <a:rPr lang="en" sz="14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s=””;</a:t>
            </a:r>
            <a:endParaRPr sz="140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highlight>
                  <a:schemeClr val="lt1"/>
                </a:highlight>
              </a:rPr>
              <a:t>First char:</a:t>
            </a:r>
            <a:endParaRPr sz="1600">
              <a:highlight>
                <a:schemeClr val="lt1"/>
              </a:highlight>
            </a:endParaRPr>
          </a:p>
          <a:p>
            <a:pPr indent="457200" lvl="0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s.front()</a:t>
            </a:r>
            <a:r>
              <a:rPr lang="en" sz="14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highlight>
                  <a:schemeClr val="lt1"/>
                </a:highlight>
              </a:rPr>
              <a:t>Last char:</a:t>
            </a:r>
            <a:endParaRPr sz="140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2743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s.back(); </a:t>
            </a:r>
            <a:endParaRPr sz="13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String C++ class</a:t>
            </a:r>
            <a:endParaRPr sz="3400"/>
          </a:p>
        </p:txBody>
      </p:sp>
      <p:sp>
        <p:nvSpPr>
          <p:cNvPr id="171" name="Google Shape;171;p3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highlight>
                  <a:schemeClr val="lt1"/>
                </a:highlight>
              </a:rPr>
              <a:t>Append a char:</a:t>
            </a:r>
            <a:endParaRPr sz="1400">
              <a:solidFill>
                <a:srgbClr val="DA0002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s.push_back(‘e’);</a:t>
            </a:r>
            <a:endParaRPr sz="140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highlight>
                  <a:schemeClr val="lt1"/>
                </a:highlight>
              </a:rPr>
              <a:t>Remove a char from the end:</a:t>
            </a:r>
            <a:endParaRPr sz="140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s.pop_back();</a:t>
            </a:r>
            <a:endParaRPr sz="140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highlight>
                  <a:schemeClr val="lt1"/>
                </a:highlight>
              </a:rPr>
              <a:t>To append a string:</a:t>
            </a:r>
            <a:endParaRPr sz="1600">
              <a:highlight>
                <a:schemeClr val="lt1"/>
              </a:highlight>
            </a:endParaRPr>
          </a:p>
          <a:p>
            <a:pPr indent="457200" lvl="0" marL="2743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s1 += s2;</a:t>
            </a:r>
            <a:r>
              <a:rPr lang="en" sz="14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OR </a:t>
            </a:r>
            <a:r>
              <a:rPr lang="en" sz="14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s1.append(s2);</a:t>
            </a:r>
            <a:endParaRPr sz="140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highlight>
                  <a:schemeClr val="lt1"/>
                </a:highlight>
              </a:rPr>
              <a:t>Reverse a string: </a:t>
            </a:r>
            <a:endParaRPr sz="1600">
              <a:highlight>
                <a:schemeClr val="lt1"/>
              </a:highlight>
            </a:endParaRPr>
          </a:p>
          <a:p>
            <a:pPr indent="457200" lvl="0" marL="2743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reverse(s.begin(), s.end()); </a:t>
            </a:r>
            <a:endParaRPr sz="140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highlight>
                  <a:schemeClr val="lt1"/>
                </a:highlight>
              </a:rPr>
              <a:t>Generate a substring:</a:t>
            </a:r>
            <a:endParaRPr sz="140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s2=s1.substr(5,3);	</a:t>
            </a:r>
            <a:r>
              <a:rPr lang="en" sz="14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//(startIndex, Len)</a:t>
            </a:r>
            <a:endParaRPr sz="14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highlight>
                  <a:schemeClr val="lt1"/>
                </a:highlight>
              </a:rPr>
              <a:t>Check if two strings are the same:</a:t>
            </a:r>
            <a:endParaRPr sz="140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if(s1==s2){}</a:t>
            </a:r>
            <a:endParaRPr sz="140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String C++ class</a:t>
            </a:r>
            <a:endParaRPr sz="3400"/>
          </a:p>
        </p:txBody>
      </p:sp>
      <p:sp>
        <p:nvSpPr>
          <p:cNvPr id="177" name="Google Shape;177;p3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highlight>
                  <a:schemeClr val="lt1"/>
                </a:highlight>
              </a:rPr>
              <a:t>Erase from a string:</a:t>
            </a:r>
            <a:endParaRPr sz="130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43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string s=”Ali Khaled”;</a:t>
            </a:r>
            <a:endParaRPr sz="130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22860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s.erase(2,4);	</a:t>
            </a:r>
            <a:r>
              <a:rPr lang="en" sz="13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 (startIndex, Len)</a:t>
            </a:r>
            <a:endParaRPr sz="13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22860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cout&lt;&lt;s;</a:t>
            </a:r>
            <a:r>
              <a:rPr lang="en" sz="13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		// “Alaled”</a:t>
            </a:r>
            <a:endParaRPr sz="13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highlight>
                  <a:schemeClr val="lt1"/>
                </a:highlight>
              </a:rPr>
              <a:t>Insert in a string:</a:t>
            </a:r>
            <a:endParaRPr sz="130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43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string s=”Alaled”;</a:t>
            </a:r>
            <a:endParaRPr sz="130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22860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s.insert(2,”i Kh”);	</a:t>
            </a:r>
            <a:r>
              <a:rPr lang="en" sz="13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 (startIndex, string)</a:t>
            </a:r>
            <a:endParaRPr sz="13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22860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cout&lt;&lt;s;</a:t>
            </a:r>
            <a:r>
              <a:rPr lang="en" sz="13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		// “Ali Khaled”</a:t>
            </a:r>
            <a:endParaRPr sz="13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highlight>
                  <a:schemeClr val="lt1"/>
                </a:highlight>
              </a:rPr>
              <a:t>Replace in a string:</a:t>
            </a:r>
            <a:endParaRPr sz="130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22860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string s=”Ali Khaled”;</a:t>
            </a:r>
            <a:endParaRPr sz="130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43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s.replace(0,3,”Noha”);</a:t>
            </a:r>
            <a:endParaRPr sz="130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 (startIndex, Len to be erased, String to be inserted)</a:t>
            </a:r>
            <a:endParaRPr sz="13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22860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cout&lt;&lt;s;</a:t>
            </a:r>
            <a:r>
              <a:rPr lang="en" sz="13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		// “Noha Khaled”</a:t>
            </a:r>
            <a:endParaRPr sz="13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String C++ class</a:t>
            </a:r>
            <a:endParaRPr sz="3400"/>
          </a:p>
        </p:txBody>
      </p:sp>
      <p:sp>
        <p:nvSpPr>
          <p:cNvPr id="183" name="Google Shape;183;p3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chemeClr val="lt1"/>
              </a:highlight>
            </a:endParaRPr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highlight>
                  <a:schemeClr val="lt1"/>
                </a:highlight>
              </a:rPr>
              <a:t>Find first </a:t>
            </a:r>
            <a:r>
              <a:rPr lang="en" sz="1500">
                <a:highlight>
                  <a:schemeClr val="lt1"/>
                </a:highlight>
              </a:rPr>
              <a:t>occurrence</a:t>
            </a:r>
            <a:r>
              <a:rPr lang="en" sz="1500">
                <a:highlight>
                  <a:schemeClr val="lt1"/>
                </a:highlight>
              </a:rPr>
              <a:t> of </a:t>
            </a:r>
            <a:r>
              <a:rPr lang="en" sz="1500">
                <a:highlight>
                  <a:schemeClr val="lt1"/>
                </a:highlight>
              </a:rPr>
              <a:t>string </a:t>
            </a:r>
            <a:r>
              <a:rPr lang="en" sz="1500">
                <a:highlight>
                  <a:schemeClr val="lt1"/>
                </a:highlight>
              </a:rPr>
              <a:t>in a string:</a:t>
            </a:r>
            <a:endParaRPr sz="130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3716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string s="Ali Khaled al-naggar";</a:t>
            </a:r>
            <a:endParaRPr sz="130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3716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int index=s.find("al");</a:t>
            </a:r>
            <a:endParaRPr sz="130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3716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if(index==string::npos)</a:t>
            </a:r>
            <a:endParaRPr sz="130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8288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cout&lt;&lt;"Not found\n";</a:t>
            </a:r>
            <a:endParaRPr sz="130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3716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30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8288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cout&lt;&lt;index&lt;&lt;'\n';			</a:t>
            </a:r>
            <a:r>
              <a:rPr lang="en" sz="13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 6</a:t>
            </a:r>
            <a:endParaRPr sz="13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highlight>
                  <a:schemeClr val="lt1"/>
                </a:highlight>
              </a:rPr>
              <a:t>For more about strings and its functions description: </a:t>
            </a:r>
            <a:r>
              <a:rPr lang="en" sz="1500" u="sng">
                <a:solidFill>
                  <a:schemeClr val="hlink"/>
                </a:solidFill>
                <a:highlight>
                  <a:schemeClr val="lt1"/>
                </a:highlight>
                <a:hlinkClick r:id="rId3"/>
              </a:rPr>
              <a:t>string - C++ Ref</a:t>
            </a:r>
            <a:endParaRPr sz="130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To Solve</a:t>
            </a:r>
            <a:endParaRPr sz="3400"/>
          </a:p>
        </p:txBody>
      </p:sp>
      <p:sp>
        <p:nvSpPr>
          <p:cNvPr id="189" name="Google Shape;189;p3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sz="2400" u="sng">
                <a:solidFill>
                  <a:schemeClr val="hlink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Way Too Long Words</a:t>
            </a:r>
            <a:endParaRPr sz="24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sz="2400" u="sng">
                <a:solidFill>
                  <a:schemeClr val="hlink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Palindrome with leading zeros</a:t>
            </a:r>
            <a:endParaRPr sz="24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5" name="Google Shape;95;p2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08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500"/>
              <a:buChar char="●"/>
            </a:pPr>
            <a:r>
              <a:rPr lang="en" sz="3500"/>
              <a:t>C-String</a:t>
            </a:r>
            <a:endParaRPr sz="35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  <a:p>
            <a:pPr indent="-4508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500"/>
              <a:buChar char="●"/>
            </a:pPr>
            <a:r>
              <a:rPr lang="en" sz="3500"/>
              <a:t>String C++ Class</a:t>
            </a:r>
            <a:endParaRPr sz="35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"/>
              <a:t>C-String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Types of array declaration</a:t>
            </a:r>
            <a:endParaRPr/>
          </a:p>
        </p:txBody>
      </p:sp>
      <p:sp>
        <p:nvSpPr>
          <p:cNvPr id="106" name="Google Shape;106;p2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 sz="2200">
                <a:highlight>
                  <a:schemeClr val="lt1"/>
                </a:highlight>
              </a:rPr>
              <a:t>It’s </a:t>
            </a:r>
            <a:r>
              <a:rPr lang="en" sz="2200">
                <a:highlight>
                  <a:schemeClr val="lt1"/>
                </a:highlight>
              </a:rPr>
              <a:t>simply </a:t>
            </a:r>
            <a:r>
              <a:rPr lang="en" sz="2200">
                <a:highlight>
                  <a:schemeClr val="lt1"/>
                </a:highlight>
              </a:rPr>
              <a:t>an array of char</a:t>
            </a:r>
            <a:endParaRPr sz="22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20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22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char str[80]; </a:t>
            </a:r>
            <a:r>
              <a:rPr lang="en" sz="2200"/>
              <a:t>	// string of 79 char.	 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22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char str[] = “Farewell! art”;</a:t>
            </a:r>
            <a:endParaRPr sz="220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22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char str[] = { ‘M’, ‘y’, ‘ ‘, ‘I’, ‘D’};</a:t>
            </a:r>
            <a:endParaRPr sz="220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NULL Character</a:t>
            </a:r>
            <a:endParaRPr/>
          </a:p>
        </p:txBody>
      </p:sp>
      <p:pic>
        <p:nvPicPr>
          <p:cNvPr id="112" name="Google Shape;11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0072" y="1215150"/>
            <a:ext cx="4551478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cin &amp; cout a c-string</a:t>
            </a:r>
            <a:endParaRPr/>
          </a:p>
        </p:txBody>
      </p:sp>
      <p:sp>
        <p:nvSpPr>
          <p:cNvPr id="118" name="Google Shape;118;p2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24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cin &gt;&gt; str;</a:t>
            </a:r>
            <a:r>
              <a:rPr lang="en" sz="2400"/>
              <a:t>		// space or end of line terminator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24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cin.get(str, MAX_SIZE);</a:t>
            </a:r>
            <a:endParaRPr sz="240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24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cin.get(str, MAX_SIZE, ‘$’);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/>
              <a:t>// terminate with ‘$’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24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cout &lt;&lt; str;</a:t>
            </a:r>
            <a:endParaRPr sz="240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Copying a String</a:t>
            </a:r>
            <a:endParaRPr/>
          </a:p>
        </p:txBody>
      </p:sp>
      <p:sp>
        <p:nvSpPr>
          <p:cNvPr id="124" name="Google Shape;124;p2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DA0002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#include &lt;cstring&gt;</a:t>
            </a:r>
            <a:r>
              <a:rPr lang="en" sz="15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					</a:t>
            </a:r>
            <a:r>
              <a:rPr lang="en" sz="15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//for strlen()</a:t>
            </a:r>
            <a:endParaRPr sz="15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int main() { 						</a:t>
            </a:r>
            <a:r>
              <a:rPr lang="en" sz="15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//initialized string</a:t>
            </a:r>
            <a:endParaRPr sz="15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char str1[] = “Oh, Captain, my Captain! our fearful trip is done”;</a:t>
            </a:r>
            <a:endParaRPr sz="150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const int MAX = 80; 				</a:t>
            </a:r>
            <a:r>
              <a:rPr lang="en" sz="15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//size of str2</a:t>
            </a:r>
            <a:endParaRPr sz="15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5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char str2[MAX]; 				</a:t>
            </a:r>
            <a:r>
              <a:rPr lang="en" sz="15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//empty string</a:t>
            </a:r>
            <a:endParaRPr sz="15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5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nt n = </a:t>
            </a:r>
            <a:r>
              <a:rPr lang="en" sz="1500">
                <a:solidFill>
                  <a:srgbClr val="DA0002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strlen</a:t>
            </a:r>
            <a:r>
              <a:rPr lang="en" sz="15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(str1), j;</a:t>
            </a:r>
            <a:endParaRPr sz="150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for(j=0; j&lt;n; j++) 		</a:t>
            </a:r>
            <a:endParaRPr sz="150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str2[j] = str1[j]; 			</a:t>
            </a:r>
            <a:r>
              <a:rPr lang="en" sz="15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 from str1 to str2</a:t>
            </a:r>
            <a:endParaRPr sz="15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str2[j] = ‘\0’; 					</a:t>
            </a:r>
            <a:r>
              <a:rPr lang="en" sz="15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//insert NULL at end</a:t>
            </a:r>
            <a:endParaRPr sz="15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cout &lt;&lt; str2 &lt;&lt; endl; 			</a:t>
            </a:r>
            <a:r>
              <a:rPr lang="en" sz="15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//display str2</a:t>
            </a:r>
            <a:endParaRPr sz="15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return 0;</a:t>
            </a:r>
            <a:endParaRPr sz="150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Arrays of Strings</a:t>
            </a:r>
            <a:endParaRPr/>
          </a:p>
        </p:txBody>
      </p:sp>
      <p:sp>
        <p:nvSpPr>
          <p:cNvPr id="130" name="Google Shape;130;p2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 sz="140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 sz="140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 sz="140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const int DAYS = 7; 			</a:t>
            </a:r>
            <a:r>
              <a:rPr lang="en" sz="14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//number of strings in array</a:t>
            </a:r>
            <a:endParaRPr sz="14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const int MAX = 10; 			</a:t>
            </a:r>
            <a:r>
              <a:rPr lang="en" sz="14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//maximum size of each string</a:t>
            </a:r>
            <a:endParaRPr sz="14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char star[DAYS][MAX] = { “Sunday”, “Monday”, “Tuesday”, “Wednesday”, “Thursday”, “Friday”, “Saturday” };	</a:t>
            </a:r>
            <a:r>
              <a:rPr lang="en" sz="14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//array of strings</a:t>
            </a:r>
            <a:endParaRPr sz="14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									</a:t>
            </a:r>
            <a:endParaRPr sz="140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for(int j=0; j&lt;DAYS; j++) 		</a:t>
            </a:r>
            <a:r>
              <a:rPr lang="en" sz="14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//display every string</a:t>
            </a:r>
            <a:endParaRPr sz="14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cout &lt;&lt; star[j] &lt;&lt; endl;</a:t>
            </a:r>
            <a:endParaRPr sz="140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return 0;</a:t>
            </a:r>
            <a:endParaRPr sz="140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Arrays of Strings</a:t>
            </a:r>
            <a:endParaRPr/>
          </a:p>
        </p:txBody>
      </p:sp>
      <p:pic>
        <p:nvPicPr>
          <p:cNvPr id="136" name="Google Shape;13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4500" y="1286875"/>
            <a:ext cx="5715000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