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" y="0"/>
            <a:ext cx="752475" cy="5143500"/>
          </a:xfrm>
          <a:prstGeom prst="rect">
            <a:avLst/>
          </a:prstGeom>
          <a:gradFill>
            <a:gsLst>
              <a:gs pos="0">
                <a:srgbClr val="A7C5CF"/>
              </a:gs>
              <a:gs pos="50000">
                <a:schemeClr val="accent1"/>
              </a:gs>
              <a:gs pos="100000">
                <a:srgbClr val="5D626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216153" y="950614"/>
            <a:ext cx="7235981" cy="384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Calibri"/>
              <a:buNone/>
              <a:defRPr sz="1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216152" y="151277"/>
            <a:ext cx="6189583" cy="71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 sz="2400">
                <a:solidFill>
                  <a:srgbClr val="898989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150470" y="177312"/>
            <a:ext cx="7853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400" b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7467600" y="157163"/>
            <a:ext cx="657226" cy="323850"/>
            <a:chOff x="7467600" y="209550"/>
            <a:chExt cx="657226" cy="431800"/>
          </a:xfrm>
        </p:grpSpPr>
        <p:sp>
          <p:nvSpPr>
            <p:cNvPr id="26" name="Google Shape;26;p2"/>
            <p:cNvSpPr/>
            <p:nvPr/>
          </p:nvSpPr>
          <p:spPr>
            <a:xfrm>
              <a:off x="7467600" y="209550"/>
              <a:ext cx="242887" cy="431800"/>
            </a:xfrm>
            <a:custGeom>
              <a:avLst/>
              <a:gdLst/>
              <a:ahLst/>
              <a:cxnLst/>
              <a:rect l="l" t="t" r="r" b="b"/>
              <a:pathLst>
                <a:path w="153" h="272" extrusionOk="0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77151" y="209550"/>
              <a:ext cx="242887" cy="431800"/>
            </a:xfrm>
            <a:custGeom>
              <a:avLst/>
              <a:gdLst/>
              <a:ahLst/>
              <a:cxnLst/>
              <a:rect l="l" t="t" r="r" b="b"/>
              <a:pathLst>
                <a:path w="153" h="272" extrusionOk="0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81939" y="209550"/>
              <a:ext cx="242887" cy="431800"/>
            </a:xfrm>
            <a:custGeom>
              <a:avLst/>
              <a:gdLst/>
              <a:ahLst/>
              <a:cxnLst/>
              <a:rect l="l" t="t" r="r" b="b"/>
              <a:pathLst>
                <a:path w="153" h="272" extrusionOk="0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295650" y="-1447800"/>
            <a:ext cx="3314700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˃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&gt;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˃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&gt;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219200" y="628650"/>
            <a:ext cx="74676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»"/>
              <a:defRPr sz="2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˃"/>
              <a:defRPr sz="1800">
                <a:solidFill>
                  <a:schemeClr val="dk1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 sz="1800">
                <a:solidFill>
                  <a:schemeClr val="dk1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&gt;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219200" y="3363060"/>
            <a:ext cx="7239001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216152" y="630936"/>
            <a:ext cx="3730752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˃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&gt;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102352" y="630936"/>
            <a:ext cx="3730752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˃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&gt;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219200" y="630936"/>
            <a:ext cx="3733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5105401" y="630936"/>
            <a:ext cx="373526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1216152" y="1035558"/>
            <a:ext cx="3730752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˃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&gt;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5102352" y="1035557"/>
            <a:ext cx="3730752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˃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&gt;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715001" y="296465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7605"/>
              </a:buClr>
              <a:buSzPts val="2000"/>
              <a:buFont typeface="Calibri"/>
              <a:buNone/>
              <a:defRPr sz="2000" b="1">
                <a:solidFill>
                  <a:srgbClr val="FF760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5715001" y="1168003"/>
            <a:ext cx="3008313" cy="328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914400" y="285750"/>
            <a:ext cx="48006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˃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&gt;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1219200" y="3468565"/>
            <a:ext cx="5486400" cy="3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1323975" y="285750"/>
            <a:ext cx="5867400" cy="3061097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219200" y="3771900"/>
            <a:ext cx="4038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2286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rgbClr val="5D626A"/>
              </a:gs>
              <a:gs pos="100000">
                <a:srgbClr val="3E414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228600" cy="5143500"/>
          </a:xfrm>
          <a:prstGeom prst="rect">
            <a:avLst/>
          </a:prstGeom>
          <a:gradFill>
            <a:gsLst>
              <a:gs pos="0">
                <a:srgbClr val="A7C5CF"/>
              </a:gs>
              <a:gs pos="50000">
                <a:schemeClr val="accent1"/>
              </a:gs>
              <a:gs pos="100000">
                <a:srgbClr val="5D626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19200" y="628650"/>
            <a:ext cx="74676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˃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+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&gt;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+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−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453439" y="4286250"/>
            <a:ext cx="242887" cy="323850"/>
          </a:xfrm>
          <a:custGeom>
            <a:avLst/>
            <a:gdLst/>
            <a:ahLst/>
            <a:cxnLst/>
            <a:rect l="l" t="t" r="r" b="b"/>
            <a:pathLst>
              <a:path w="153" h="272" extrusionOk="0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 rot="-5400000">
            <a:off x="-870436" y="3587262"/>
            <a:ext cx="196947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061489" y="3491668"/>
            <a:ext cx="22569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Travail réalisé:</a:t>
            </a:r>
            <a:endParaRPr/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-"/>
            </a:pPr>
            <a:r>
              <a:rPr lang="fr-FR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MATOUK Nassim</a:t>
            </a:r>
            <a:endParaRPr/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683478" y="2274375"/>
            <a:ext cx="8424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Projet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CONCEPTION D’UNE APPLICATION DE GESTION D’UN LABORATOIRE D’ANALYSES MÉDICALES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67544" y="195486"/>
            <a:ext cx="3672408" cy="523220"/>
          </a:xfrm>
          <a:prstGeom prst="rect">
            <a:avLst/>
          </a:prstGeom>
          <a:gradFill>
            <a:gsLst>
              <a:gs pos="0">
                <a:srgbClr val="5A6068"/>
              </a:gs>
              <a:gs pos="80000">
                <a:srgbClr val="767E8A"/>
              </a:gs>
              <a:gs pos="100000">
                <a:srgbClr val="777F8B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BD8D7"/>
              </a:buClr>
              <a:buSzPts val="2800"/>
              <a:buFont typeface="Arial"/>
              <a:buNone/>
            </a:pPr>
            <a:r>
              <a:rPr lang="fr-FR" sz="2800" b="1">
                <a:solidFill>
                  <a:srgbClr val="DBD8D7"/>
                </a:solidFill>
                <a:latin typeface="Calibri"/>
                <a:ea typeface="Calibri"/>
                <a:cs typeface="Calibri"/>
                <a:sym typeface="Calibri"/>
              </a:rPr>
              <a:t>Délimitation du projet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67544" y="843558"/>
            <a:ext cx="8208911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19944" y="1419622"/>
            <a:ext cx="8208911" cy="324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39551" y="1335834"/>
            <a:ext cx="8260265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laboratoire doit faire face à beaucoup de contraintes lors de son fonctionnement: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nombre élevé de clients donc un grand volume de données à traiter.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Difficulté de stockage et recherche dans les archives manuscrites.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Erreurs lors des traitements qui peuvent causer un grand nombre de complications.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Difficulté dans gestion des stocks d’équipement et de réactifs.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suivi des finances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19944" y="852023"/>
            <a:ext cx="2173993" cy="400110"/>
          </a:xfrm>
          <a:prstGeom prst="rect">
            <a:avLst/>
          </a:prstGeom>
          <a:gradFill>
            <a:gsLst>
              <a:gs pos="0">
                <a:srgbClr val="B1DFF1"/>
              </a:gs>
              <a:gs pos="35000">
                <a:srgbClr val="C7E6F5"/>
              </a:gs>
              <a:gs pos="100000">
                <a:srgbClr val="E9F7FB"/>
              </a:gs>
            </a:gsLst>
            <a:lin ang="16200000" scaled="0"/>
          </a:gradFill>
          <a:ln w="9525" cap="flat" cmpd="sng">
            <a:solidFill>
              <a:srgbClr val="699CA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63432"/>
              </a:buClr>
              <a:buSzPts val="2000"/>
              <a:buFont typeface="Noto Sans Symbols"/>
              <a:buChar char="❑"/>
            </a:pPr>
            <a:r>
              <a:rPr lang="fr-FR" sz="2000" b="1" i="1" u="sng">
                <a:solidFill>
                  <a:srgbClr val="363432"/>
                </a:solidFill>
                <a:latin typeface="Calibri"/>
                <a:ea typeface="Calibri"/>
                <a:cs typeface="Calibri"/>
                <a:sym typeface="Calibri"/>
              </a:rPr>
              <a:t>Problématique :</a:t>
            </a:r>
            <a:endParaRPr sz="2000" b="1" i="1" u="sng">
              <a:solidFill>
                <a:srgbClr val="363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67544" y="195486"/>
            <a:ext cx="3672408" cy="523220"/>
          </a:xfrm>
          <a:prstGeom prst="rect">
            <a:avLst/>
          </a:prstGeom>
          <a:gradFill>
            <a:gsLst>
              <a:gs pos="0">
                <a:srgbClr val="5A6068"/>
              </a:gs>
              <a:gs pos="80000">
                <a:srgbClr val="767E8A"/>
              </a:gs>
              <a:gs pos="100000">
                <a:srgbClr val="777F8B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BD8D7"/>
              </a:buClr>
              <a:buSzPts val="2800"/>
              <a:buFont typeface="Arial"/>
              <a:buNone/>
            </a:pPr>
            <a:r>
              <a:rPr lang="fr-FR" sz="2800" b="1">
                <a:solidFill>
                  <a:srgbClr val="DBD8D7"/>
                </a:solidFill>
                <a:latin typeface="Calibri"/>
                <a:ea typeface="Calibri"/>
                <a:cs typeface="Calibri"/>
                <a:sym typeface="Calibri"/>
              </a:rPr>
              <a:t>Délimitation du projet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67544" y="843558"/>
            <a:ext cx="8208911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19944" y="1419622"/>
            <a:ext cx="8208911" cy="324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39551" y="1335834"/>
            <a:ext cx="8289304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régler les problèmes cités nous devons réaliser une solution qui consiste en une application de gestion de laboratoire avec lequel il pourra être possible de : 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Automatiser la saisie des données et réduire les erreurs avec des contrôles 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Stocker des archives dans des base de données.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Décentraliser le traitement de l’information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Suivi en temps réel des stocks et des finances du laboratoire</a:t>
            </a:r>
            <a:endParaRPr/>
          </a:p>
          <a:p>
            <a:pPr marL="28575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19944" y="852023"/>
            <a:ext cx="1480855" cy="400110"/>
          </a:xfrm>
          <a:prstGeom prst="rect">
            <a:avLst/>
          </a:prstGeom>
          <a:gradFill>
            <a:gsLst>
              <a:gs pos="0">
                <a:srgbClr val="B1DFF1"/>
              </a:gs>
              <a:gs pos="35000">
                <a:srgbClr val="C7E6F5"/>
              </a:gs>
              <a:gs pos="100000">
                <a:srgbClr val="E9F7FB"/>
              </a:gs>
            </a:gsLst>
            <a:lin ang="16200000" scaled="0"/>
          </a:gradFill>
          <a:ln w="9525" cap="flat" cmpd="sng">
            <a:solidFill>
              <a:srgbClr val="699CA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63432"/>
              </a:buClr>
              <a:buSzPts val="2000"/>
              <a:buFont typeface="Noto Sans Symbols"/>
              <a:buChar char="❑"/>
            </a:pPr>
            <a:r>
              <a:rPr lang="fr-FR" sz="2000" b="1" i="1" u="sng">
                <a:solidFill>
                  <a:srgbClr val="363432"/>
                </a:solidFill>
                <a:latin typeface="Calibri"/>
                <a:ea typeface="Calibri"/>
                <a:cs typeface="Calibri"/>
                <a:sym typeface="Calibri"/>
              </a:rPr>
              <a:t>Objectifs:</a:t>
            </a:r>
            <a:endParaRPr sz="2000" b="1" i="1" u="sng">
              <a:solidFill>
                <a:srgbClr val="363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467544" y="195486"/>
            <a:ext cx="2880320" cy="523220"/>
          </a:xfrm>
          <a:prstGeom prst="rect">
            <a:avLst/>
          </a:prstGeom>
          <a:gradFill>
            <a:gsLst>
              <a:gs pos="0">
                <a:srgbClr val="5A6068"/>
              </a:gs>
              <a:gs pos="80000">
                <a:srgbClr val="767E8A"/>
              </a:gs>
              <a:gs pos="100000">
                <a:srgbClr val="777F8B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BD8D7"/>
              </a:buClr>
              <a:buSzPts val="2800"/>
              <a:buFont typeface="Arial"/>
              <a:buNone/>
            </a:pPr>
            <a:r>
              <a:rPr lang="fr-FR" sz="2800" b="1">
                <a:solidFill>
                  <a:srgbClr val="DBD8D7"/>
                </a:solidFill>
                <a:latin typeface="Calibri"/>
                <a:ea typeface="Calibri"/>
                <a:cs typeface="Calibri"/>
                <a:sym typeface="Calibri"/>
              </a:rPr>
              <a:t>Etude Existant </a:t>
            </a:r>
            <a:endParaRPr sz="2800" b="1">
              <a:solidFill>
                <a:srgbClr val="DBD8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67544" y="843558"/>
            <a:ext cx="8208911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19944" y="1419622"/>
            <a:ext cx="8208911" cy="324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39551" y="1335834"/>
            <a:ext cx="8289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 allons prendre comme exemple un laboratoire existant afin de faciliter notre étude, après étude prémilitaire nous pouvons découper celui-ci contient 03 services au tâches distinctes</a:t>
            </a:r>
            <a:endParaRPr/>
          </a:p>
          <a:p>
            <a:pPr marL="28575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19944" y="852023"/>
            <a:ext cx="1896096" cy="400110"/>
          </a:xfrm>
          <a:prstGeom prst="rect">
            <a:avLst/>
          </a:prstGeom>
          <a:gradFill>
            <a:gsLst>
              <a:gs pos="0">
                <a:srgbClr val="B1DFF1"/>
              </a:gs>
              <a:gs pos="35000">
                <a:srgbClr val="C7E6F5"/>
              </a:gs>
              <a:gs pos="100000">
                <a:srgbClr val="E9F7FB"/>
              </a:gs>
            </a:gsLst>
            <a:lin ang="16200000" scaled="0"/>
          </a:gradFill>
          <a:ln w="9525" cap="flat" cmpd="sng">
            <a:solidFill>
              <a:srgbClr val="699CA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63432"/>
              </a:buClr>
              <a:buSzPts val="2000"/>
              <a:buFont typeface="Noto Sans Symbols"/>
              <a:buChar char="❑"/>
            </a:pPr>
            <a:r>
              <a:rPr lang="fr-FR" sz="2000" b="1" i="1" u="sng">
                <a:solidFill>
                  <a:srgbClr val="363432"/>
                </a:solidFill>
                <a:latin typeface="Calibri"/>
                <a:ea typeface="Calibri"/>
                <a:cs typeface="Calibri"/>
                <a:sym typeface="Calibri"/>
              </a:rPr>
              <a:t>Presentation:</a:t>
            </a:r>
            <a:endParaRPr sz="2000" b="1" i="1" u="sng">
              <a:solidFill>
                <a:srgbClr val="363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39551" y="2586794"/>
            <a:ext cx="2016224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Réception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228184" y="2571208"/>
            <a:ext cx="2016224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Gestion des stocks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445105" y="2586794"/>
            <a:ext cx="2016224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Biochimie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4458008" y="1967757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67544" y="195486"/>
            <a:ext cx="2880320" cy="523220"/>
          </a:xfrm>
          <a:prstGeom prst="rect">
            <a:avLst/>
          </a:prstGeom>
          <a:gradFill>
            <a:gsLst>
              <a:gs pos="0">
                <a:srgbClr val="5A6068"/>
              </a:gs>
              <a:gs pos="80000">
                <a:srgbClr val="767E8A"/>
              </a:gs>
              <a:gs pos="100000">
                <a:srgbClr val="777F8B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BD8D7"/>
              </a:buClr>
              <a:buSzPts val="2800"/>
              <a:buFont typeface="Arial"/>
              <a:buNone/>
            </a:pPr>
            <a:r>
              <a:rPr lang="fr-FR" sz="2800" b="1">
                <a:solidFill>
                  <a:srgbClr val="DBD8D7"/>
                </a:solidFill>
                <a:latin typeface="Calibri"/>
                <a:ea typeface="Calibri"/>
                <a:cs typeface="Calibri"/>
                <a:sym typeface="Calibri"/>
              </a:rPr>
              <a:t>Etude Existant </a:t>
            </a:r>
            <a:endParaRPr sz="2800" b="1">
              <a:solidFill>
                <a:srgbClr val="DBD8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67544" y="843558"/>
            <a:ext cx="8208911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19944" y="852023"/>
            <a:ext cx="2324804" cy="400110"/>
          </a:xfrm>
          <a:prstGeom prst="rect">
            <a:avLst/>
          </a:prstGeom>
          <a:gradFill>
            <a:gsLst>
              <a:gs pos="0">
                <a:srgbClr val="B1DFF1"/>
              </a:gs>
              <a:gs pos="35000">
                <a:srgbClr val="C7E6F5"/>
              </a:gs>
              <a:gs pos="100000">
                <a:srgbClr val="E9F7FB"/>
              </a:gs>
            </a:gsLst>
            <a:lin ang="16200000" scaled="0"/>
          </a:gradFill>
          <a:ln w="9525" cap="flat" cmpd="sng">
            <a:solidFill>
              <a:srgbClr val="699CA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63432"/>
              </a:buClr>
              <a:buSzPts val="2000"/>
              <a:buFont typeface="Noto Sans Symbols"/>
              <a:buChar char="❑"/>
            </a:pPr>
            <a:r>
              <a:rPr lang="fr-FR" sz="2000" b="1" i="1" u="sng">
                <a:solidFill>
                  <a:srgbClr val="363432"/>
                </a:solidFill>
                <a:latin typeface="Calibri"/>
                <a:ea typeface="Calibri"/>
                <a:cs typeface="Calibri"/>
                <a:sym typeface="Calibri"/>
              </a:rPr>
              <a:t>Fonctionnement :</a:t>
            </a:r>
            <a:endParaRPr sz="2000" b="1" i="1" u="sng">
              <a:solidFill>
                <a:srgbClr val="363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158334" y="2458550"/>
            <a:ext cx="1418456" cy="54479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87888"/>
              </a:gs>
              <a:gs pos="80000">
                <a:srgbClr val="609EB3"/>
              </a:gs>
              <a:gs pos="100000">
                <a:srgbClr val="5EA0B6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Réception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771319" y="2502279"/>
            <a:ext cx="504056" cy="457336"/>
          </a:xfrm>
          <a:prstGeom prst="smileyFace">
            <a:avLst>
              <a:gd name="adj" fmla="val 108"/>
            </a:avLst>
          </a:prstGeom>
          <a:gradFill>
            <a:gsLst>
              <a:gs pos="0">
                <a:srgbClr val="487888"/>
              </a:gs>
              <a:gs pos="80000">
                <a:srgbClr val="609EB3"/>
              </a:gs>
              <a:gs pos="100000">
                <a:srgbClr val="5EA0B6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447726" y="2380874"/>
            <a:ext cx="1584176" cy="721722"/>
          </a:xfrm>
          <a:prstGeom prst="stripedRightArrow">
            <a:avLst>
              <a:gd name="adj1" fmla="val 67277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Ordonnance + échantillons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85870" y="2002323"/>
            <a:ext cx="848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188302" y="1659950"/>
            <a:ext cx="1393588" cy="670586"/>
          </a:xfrm>
          <a:prstGeom prst="foldedCorner">
            <a:avLst>
              <a:gd name="adj" fmla="val 32162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Infos patient + liste analyse 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932040" y="2380874"/>
            <a:ext cx="1584176" cy="721722"/>
          </a:xfrm>
          <a:prstGeom prst="stripedRightArrow">
            <a:avLst>
              <a:gd name="adj1" fmla="val 55759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Infos patient + liste analyse 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876256" y="2423350"/>
            <a:ext cx="1418456" cy="54479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87888"/>
              </a:gs>
              <a:gs pos="80000">
                <a:srgbClr val="609EB3"/>
              </a:gs>
              <a:gs pos="100000">
                <a:srgbClr val="5EA0B6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Laborantin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876256" y="1676834"/>
            <a:ext cx="1418456" cy="534876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571130" y="945809"/>
            <a:ext cx="2138536" cy="612648"/>
          </a:xfrm>
          <a:prstGeom prst="flowChartDocument">
            <a:avLst/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Génération des résultats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 rot="10800000">
            <a:off x="3901340" y="3113408"/>
            <a:ext cx="3739057" cy="104251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860032" y="4299942"/>
            <a:ext cx="2138536" cy="612648"/>
          </a:xfrm>
          <a:prstGeom prst="flowChartDocument">
            <a:avLst/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Envoi des résultats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 rot="10800000">
            <a:off x="719825" y="3201964"/>
            <a:ext cx="3039978" cy="95396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209328" y="4293968"/>
            <a:ext cx="2138536" cy="612648"/>
          </a:xfrm>
          <a:prstGeom prst="flowChartDocument">
            <a:avLst/>
          </a:prstGeom>
          <a:solidFill>
            <a:schemeClr val="accent1"/>
          </a:solidFill>
          <a:ln w="15875" cap="flat" cmpd="sng">
            <a:solidFill>
              <a:srgbClr val="5074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Remise des résultats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67544" y="195486"/>
            <a:ext cx="4256855" cy="523220"/>
          </a:xfrm>
          <a:prstGeom prst="rect">
            <a:avLst/>
          </a:prstGeom>
          <a:gradFill>
            <a:gsLst>
              <a:gs pos="0">
                <a:srgbClr val="5A6068"/>
              </a:gs>
              <a:gs pos="80000">
                <a:srgbClr val="767E8A"/>
              </a:gs>
              <a:gs pos="100000">
                <a:srgbClr val="777F8B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BD8D7"/>
              </a:buClr>
              <a:buSzPts val="2800"/>
              <a:buFont typeface="Arial"/>
              <a:buNone/>
            </a:pPr>
            <a:r>
              <a:rPr lang="fr-FR" sz="2800" b="1">
                <a:solidFill>
                  <a:srgbClr val="DBD8D7"/>
                </a:solidFill>
                <a:latin typeface="Calibri"/>
                <a:ea typeface="Calibri"/>
                <a:cs typeface="Calibri"/>
                <a:sym typeface="Calibri"/>
              </a:rPr>
              <a:t>Analyse et conception</a:t>
            </a:r>
            <a:endParaRPr sz="2800" b="1">
              <a:solidFill>
                <a:srgbClr val="DBD8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67544" y="843558"/>
            <a:ext cx="8208911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19944" y="1419622"/>
            <a:ext cx="8208911" cy="324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19944" y="852023"/>
            <a:ext cx="3542958" cy="400110"/>
          </a:xfrm>
          <a:prstGeom prst="rect">
            <a:avLst/>
          </a:prstGeom>
          <a:gradFill>
            <a:gsLst>
              <a:gs pos="0">
                <a:srgbClr val="B1DFF1"/>
              </a:gs>
              <a:gs pos="35000">
                <a:srgbClr val="C7E6F5"/>
              </a:gs>
              <a:gs pos="100000">
                <a:srgbClr val="E9F7FB"/>
              </a:gs>
            </a:gsLst>
            <a:lin ang="16200000" scaled="0"/>
          </a:gradFill>
          <a:ln w="9525" cap="flat" cmpd="sng">
            <a:solidFill>
              <a:srgbClr val="699CA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63432"/>
              </a:buClr>
              <a:buSzPts val="2000"/>
              <a:buFont typeface="Noto Sans Symbols"/>
              <a:buChar char="❑"/>
            </a:pPr>
            <a:r>
              <a:rPr lang="fr-FR" sz="2000" b="1" i="1" u="sng">
                <a:solidFill>
                  <a:srgbClr val="363432"/>
                </a:solidFill>
                <a:latin typeface="Calibri"/>
                <a:ea typeface="Calibri"/>
                <a:cs typeface="Calibri"/>
                <a:sym typeface="Calibri"/>
              </a:rPr>
              <a:t>Diagrammes Cas Utilisation :</a:t>
            </a:r>
            <a:endParaRPr sz="2000" b="1" i="1" u="sng">
              <a:solidFill>
                <a:srgbClr val="363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8" descr="C:\Users\Malik\Desktop\PFE\Rapport\Diagrammes\Cas ut\Administrateu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2823" y="1653698"/>
            <a:ext cx="4216554" cy="2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descr="C:\Users\Malik\Desktop\PFE\Rapport\Diagrammes\Cas ut\Reception 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772" y="1671750"/>
            <a:ext cx="4019121" cy="24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467544" y="195486"/>
            <a:ext cx="4256855" cy="523220"/>
          </a:xfrm>
          <a:prstGeom prst="rect">
            <a:avLst/>
          </a:prstGeom>
          <a:gradFill>
            <a:gsLst>
              <a:gs pos="0">
                <a:srgbClr val="5A6068"/>
              </a:gs>
              <a:gs pos="80000">
                <a:srgbClr val="767E8A"/>
              </a:gs>
              <a:gs pos="100000">
                <a:srgbClr val="777F8B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BD8D7"/>
              </a:buClr>
              <a:buSzPts val="2800"/>
              <a:buFont typeface="Arial"/>
              <a:buNone/>
            </a:pPr>
            <a:r>
              <a:rPr lang="fr-FR" sz="2800" b="1">
                <a:solidFill>
                  <a:srgbClr val="DBD8D7"/>
                </a:solidFill>
                <a:latin typeface="Calibri"/>
                <a:ea typeface="Calibri"/>
                <a:cs typeface="Calibri"/>
                <a:sym typeface="Calibri"/>
              </a:rPr>
              <a:t>Analyse et conception</a:t>
            </a:r>
            <a:endParaRPr sz="2800" b="1">
              <a:solidFill>
                <a:srgbClr val="DBD8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67544" y="843558"/>
            <a:ext cx="8208911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19944" y="1419622"/>
            <a:ext cx="8208911" cy="324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19944" y="852023"/>
            <a:ext cx="4271682" cy="400110"/>
          </a:xfrm>
          <a:prstGeom prst="rect">
            <a:avLst/>
          </a:prstGeom>
          <a:gradFill>
            <a:gsLst>
              <a:gs pos="0">
                <a:srgbClr val="B1DFF1"/>
              </a:gs>
              <a:gs pos="35000">
                <a:srgbClr val="C7E6F5"/>
              </a:gs>
              <a:gs pos="100000">
                <a:srgbClr val="E9F7FB"/>
              </a:gs>
            </a:gsLst>
            <a:lin ang="16200000" scaled="0"/>
          </a:gradFill>
          <a:ln w="9525" cap="flat" cmpd="sng">
            <a:solidFill>
              <a:srgbClr val="699CA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63432"/>
              </a:buClr>
              <a:buSzPts val="2000"/>
              <a:buFont typeface="Noto Sans Symbols"/>
              <a:buChar char="❑"/>
            </a:pPr>
            <a:r>
              <a:rPr lang="fr-FR" sz="2000" b="1" i="1" u="sng">
                <a:solidFill>
                  <a:srgbClr val="363432"/>
                </a:solidFill>
                <a:latin typeface="Calibri"/>
                <a:ea typeface="Calibri"/>
                <a:cs typeface="Calibri"/>
                <a:sym typeface="Calibri"/>
              </a:rPr>
              <a:t>Diagrammes Cas Utilisation (suite) :</a:t>
            </a:r>
            <a:endParaRPr sz="2000" b="1" i="1" u="sng">
              <a:solidFill>
                <a:srgbClr val="363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 descr="C:\Users\Malik\Desktop\PFE\Rapport\Diagrammes\Cas ut\Laboranti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254" y="1800163"/>
            <a:ext cx="4230359" cy="235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 descr="C:\Users\Malik\Desktop\PFE\Rapport\Diagrammes\Cas ut\Gestionnair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8091" y="1802349"/>
            <a:ext cx="4175806" cy="235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690783" y="195486"/>
            <a:ext cx="4256855" cy="523220"/>
          </a:xfrm>
          <a:prstGeom prst="rect">
            <a:avLst/>
          </a:prstGeom>
          <a:gradFill>
            <a:gsLst>
              <a:gs pos="0">
                <a:srgbClr val="5A6068"/>
              </a:gs>
              <a:gs pos="80000">
                <a:srgbClr val="767E8A"/>
              </a:gs>
              <a:gs pos="100000">
                <a:srgbClr val="777F8B"/>
              </a:gs>
            </a:gsLst>
            <a:lin ang="16200000" scaled="0"/>
          </a:gradFill>
          <a:ln>
            <a:noFill/>
          </a:ln>
          <a:effectLst>
            <a:outerShdw blurRad="101600" dist="63500" dir="81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BD8D7"/>
              </a:buClr>
              <a:buSzPts val="2800"/>
              <a:buFont typeface="Arial"/>
              <a:buNone/>
            </a:pPr>
            <a:r>
              <a:rPr lang="fr-FR" sz="2800" b="1">
                <a:solidFill>
                  <a:srgbClr val="DBD8D7"/>
                </a:solidFill>
                <a:latin typeface="Calibri"/>
                <a:ea typeface="Calibri"/>
                <a:cs typeface="Calibri"/>
                <a:sym typeface="Calibri"/>
              </a:rPr>
              <a:t>Analyse et conception</a:t>
            </a:r>
            <a:endParaRPr sz="2800" b="1">
              <a:solidFill>
                <a:srgbClr val="DBD8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67544" y="843558"/>
            <a:ext cx="8208911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259680" y="4914900"/>
            <a:ext cx="7162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619944" y="1419622"/>
            <a:ext cx="8208911" cy="324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01882" y="318596"/>
            <a:ext cx="2969083" cy="400110"/>
          </a:xfrm>
          <a:prstGeom prst="rect">
            <a:avLst/>
          </a:prstGeom>
          <a:gradFill>
            <a:gsLst>
              <a:gs pos="0">
                <a:srgbClr val="B1DFF1"/>
              </a:gs>
              <a:gs pos="35000">
                <a:srgbClr val="C7E6F5"/>
              </a:gs>
              <a:gs pos="100000">
                <a:srgbClr val="E9F7FB"/>
              </a:gs>
            </a:gsLst>
            <a:lin ang="16200000" scaled="0"/>
          </a:gradFill>
          <a:ln w="9525" cap="flat" cmpd="sng">
            <a:solidFill>
              <a:srgbClr val="699CA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63432"/>
              </a:buClr>
              <a:buSzPts val="2000"/>
              <a:buFont typeface="Noto Sans Symbols"/>
              <a:buChar char="❑"/>
            </a:pPr>
            <a:r>
              <a:rPr lang="fr-FR" sz="2000" b="1" i="1" u="sng">
                <a:solidFill>
                  <a:srgbClr val="363432"/>
                </a:solidFill>
                <a:latin typeface="Calibri"/>
                <a:ea typeface="Calibri"/>
                <a:cs typeface="Calibri"/>
                <a:sym typeface="Calibri"/>
              </a:rPr>
              <a:t>Diagrammes de classe :</a:t>
            </a:r>
            <a:endParaRPr sz="2000" b="1" i="1" u="sng">
              <a:solidFill>
                <a:srgbClr val="363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0" descr="C:\Users\Malik\Desktop\PFE\Rapport\Diagrammes\class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869534"/>
            <a:ext cx="5976664" cy="407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03964" y="1882487"/>
            <a:ext cx="3179618" cy="1595005"/>
          </a:xfrm>
        </p:spPr>
        <p:txBody>
          <a:bodyPr/>
          <a:lstStyle/>
          <a:p>
            <a:pPr marL="50800" indent="0">
              <a:buNone/>
            </a:pPr>
            <a:r>
              <a:rPr lang="fr-FR" dirty="0" smtClean="0"/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1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rmique">
  <a:themeElements>
    <a:clrScheme name="Technique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253</Words>
  <Application>Microsoft Office PowerPoint</Application>
  <PresentationFormat>Affichage à l'écran (16:9)</PresentationFormat>
  <Paragraphs>60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Noto Sans Symbols</vt:lpstr>
      <vt:lpstr>thermique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pc</cp:lastModifiedBy>
  <cp:revision>2</cp:revision>
  <dcterms:modified xsi:type="dcterms:W3CDTF">2024-12-11T08:55:38Z</dcterms:modified>
</cp:coreProperties>
</file>