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handoutMasterIdLst>
    <p:handoutMasterId r:id="rId27"/>
  </p:handoutMasterIdLst>
  <p:sldIdLst>
    <p:sldId id="256" r:id="rId2"/>
    <p:sldId id="295" r:id="rId3"/>
    <p:sldId id="272"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8989"/>
    <a:srgbClr val="FFFFCC"/>
    <a:srgbClr val="FFEDC5"/>
    <a:srgbClr val="FF6730"/>
    <a:srgbClr val="FFA72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713" autoAdjust="0"/>
  </p:normalViewPr>
  <p:slideViewPr>
    <p:cSldViewPr>
      <p:cViewPr>
        <p:scale>
          <a:sx n="80" d="100"/>
          <a:sy n="80" d="100"/>
        </p:scale>
        <p:origin x="-480" y="546"/>
      </p:cViewPr>
      <p:guideLst>
        <p:guide orient="horz" pos="2160"/>
        <p:guide pos="2880"/>
      </p:guideLst>
    </p:cSldViewPr>
  </p:slideViewPr>
  <p:outlineViewPr>
    <p:cViewPr>
      <p:scale>
        <a:sx n="33" d="100"/>
        <a:sy n="33" d="100"/>
      </p:scale>
      <p:origin x="24" y="23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C5B3C-8752-9F47-A6CF-8320B088C494}" type="datetimeFigureOut">
              <a:rPr lang="en-US" smtClean="0"/>
              <a:pPr/>
              <a:t>6/18/2012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FEAE6-3074-814B-BEA8-46A5969D6ADA}" type="slidenum">
              <a:rPr lang="en-US" smtClean="0"/>
              <a:pPr/>
              <a:t>‹#›</a:t>
            </a:fld>
            <a:endParaRPr lang="en-US"/>
          </a:p>
        </p:txBody>
      </p:sp>
    </p:spTree>
    <p:extLst>
      <p:ext uri="{BB962C8B-B14F-4D97-AF65-F5344CB8AC3E}">
        <p14:creationId xmlns:p14="http://schemas.microsoft.com/office/powerpoint/2010/main" xmlns="" val="12838269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chemeClr val="accent2">
                <a:lumMod val="75000"/>
              </a:schemeClr>
            </a:gs>
            <a:gs pos="100000">
              <a:srgbClr val="FFFF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629400"/>
            <a:ext cx="9144000" cy="228600"/>
          </a:xfrm>
          <a:prstGeom prst="rect">
            <a:avLst/>
          </a:prstGeom>
          <a:solidFill>
            <a:srgbClr val="969182"/>
          </a:solidFill>
          <a:ln w="9525">
            <a:noFill/>
            <a:miter lim="800000"/>
            <a:headEnd/>
            <a:tailEnd/>
          </a:ln>
          <a:effectLst/>
        </p:spPr>
        <p:txBody>
          <a:bodyPr wrap="none" anchor="ctr"/>
          <a:lstStyle/>
          <a:p>
            <a:pPr>
              <a:defRPr/>
            </a:pPr>
            <a:endParaRPr lang="es-SV">
              <a:ea typeface="+mn-ea"/>
            </a:endParaRPr>
          </a:p>
        </p:txBody>
      </p:sp>
      <p:sp>
        <p:nvSpPr>
          <p:cNvPr id="12290" name="Rectangle 2"/>
          <p:cNvSpPr>
            <a:spLocks noGrp="1" noChangeArrowheads="1"/>
          </p:cNvSpPr>
          <p:nvPr>
            <p:ph type="subTitle" idx="1"/>
          </p:nvPr>
        </p:nvSpPr>
        <p:spPr>
          <a:xfrm>
            <a:off x="251520" y="188640"/>
            <a:ext cx="8280920" cy="5688632"/>
          </a:xfrm>
          <a:solidFill>
            <a:schemeClr val="bg2">
              <a:lumMod val="50000"/>
              <a:alpha val="73000"/>
            </a:schemeClr>
          </a:solidFill>
          <a:ln>
            <a:noFill/>
          </a:ln>
        </p:spPr>
        <p:txBody>
          <a:bodyPr/>
          <a:lstStyle>
            <a:lvl1pPr marL="0" indent="0" algn="ctr">
              <a:buFontTx/>
              <a:buNone/>
              <a:defRPr>
                <a:solidFill>
                  <a:schemeClr val="bg1"/>
                </a:solidFill>
                <a:latin typeface="Calibri"/>
              </a:defRPr>
            </a:lvl1pPr>
          </a:lstStyle>
          <a:p>
            <a:r>
              <a:rPr lang="x-none" dirty="0" smtClean="0"/>
              <a:t>Click to edit Master subtitle style</a:t>
            </a:r>
            <a:endParaRPr lang="es-ES" dirty="0"/>
          </a:p>
        </p:txBody>
      </p:sp>
      <p:sp>
        <p:nvSpPr>
          <p:cNvPr id="12296" name="Rectangle 8"/>
          <p:cNvSpPr>
            <a:spLocks noGrp="1" noChangeArrowheads="1"/>
          </p:cNvSpPr>
          <p:nvPr>
            <p:ph type="ctrTitle"/>
          </p:nvPr>
        </p:nvSpPr>
        <p:spPr>
          <a:xfrm>
            <a:off x="1371600" y="4869160"/>
            <a:ext cx="7772400" cy="1470025"/>
          </a:xfrm>
          <a:gradFill flip="none" rotWithShape="1">
            <a:gsLst>
              <a:gs pos="0">
                <a:schemeClr val="tx1">
                  <a:alpha val="55000"/>
                </a:schemeClr>
              </a:gs>
              <a:gs pos="100000">
                <a:srgbClr val="FFFFFF">
                  <a:alpha val="55000"/>
                </a:srgbClr>
              </a:gs>
            </a:gsLst>
            <a:path path="rect">
              <a:fillToRect l="100000" t="100000"/>
            </a:path>
            <a:tileRect r="-100000" b="-100000"/>
          </a:gradFill>
          <a:ln>
            <a:noFill/>
          </a:ln>
        </p:spPr>
        <p:txBody>
          <a:bodyPr/>
          <a:lstStyle>
            <a:lvl1pPr>
              <a:defRPr>
                <a:solidFill>
                  <a:schemeClr val="bg1"/>
                </a:solidFill>
              </a:defRPr>
            </a:lvl1pPr>
          </a:lstStyle>
          <a:p>
            <a:r>
              <a:rPr lang="x-none" dirty="0" smtClean="0"/>
              <a:t>Click to edit Master title style</a:t>
            </a:r>
            <a:endParaRPr lang="es-ES" dirty="0"/>
          </a:p>
        </p:txBody>
      </p:sp>
    </p:spTree>
    <p:extLst>
      <p:ext uri="{BB962C8B-B14F-4D97-AF65-F5344CB8AC3E}">
        <p14:creationId xmlns:p14="http://schemas.microsoft.com/office/powerpoint/2010/main" xmlns="" val="349989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texto vertical"/>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31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2171700" cy="6126163"/>
          </a:xfrm>
        </p:spPr>
        <p:txBody>
          <a:bodyPr vert="eaVert"/>
          <a:lstStyle/>
          <a:p>
            <a:r>
              <a:rPr lang="x-none" smtClean="0"/>
              <a:t>Click to edit Master title style</a:t>
            </a:r>
            <a:endParaRPr lang="es-SV"/>
          </a:p>
        </p:txBody>
      </p:sp>
      <p:sp>
        <p:nvSpPr>
          <p:cNvPr id="3" name="2 Marcador de texto vertical"/>
          <p:cNvSpPr>
            <a:spLocks noGrp="1"/>
          </p:cNvSpPr>
          <p:nvPr>
            <p:ph type="body" orient="vert" idx="1"/>
          </p:nvPr>
        </p:nvSpPr>
        <p:spPr>
          <a:xfrm>
            <a:off x="0" y="0"/>
            <a:ext cx="6362700" cy="612616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15896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14691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1561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78202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7"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41598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381320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99687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6614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smtClean="0"/>
              <a:t>Drag picture to placeholder or click icon to add</a:t>
            </a:r>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253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fld id="{161363D4-0F2A-43FF-9CF7-CACB7C09B622}" type="datetimeFigureOut">
              <a:rPr lang="en-US" smtClean="0"/>
              <a:pPr/>
              <a:t>6/18/2012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Verdana" charset="0"/>
              </a:defRPr>
            </a:lvl1pPr>
          </a:lstStyle>
          <a:p>
            <a:fld id="{29CEDE2B-02E2-4320-A3F8-CF51328BA5B5}" type="slidenum">
              <a:rPr lang="en-US" smtClean="0"/>
              <a:pPr/>
              <a:t>‹#›</a:t>
            </a:fld>
            <a:endParaRPr lang="en-US"/>
          </a:p>
        </p:txBody>
      </p:sp>
      <p:sp>
        <p:nvSpPr>
          <p:cNvPr id="1031" name="Rectangle 7"/>
          <p:cNvSpPr>
            <a:spLocks noChangeArrowheads="1"/>
          </p:cNvSpPr>
          <p:nvPr/>
        </p:nvSpPr>
        <p:spPr bwMode="auto">
          <a:xfrm>
            <a:off x="0" y="6629400"/>
            <a:ext cx="9144000" cy="228600"/>
          </a:xfrm>
          <a:prstGeom prst="rect">
            <a:avLst/>
          </a:prstGeom>
          <a:solidFill>
            <a:schemeClr val="accent2">
              <a:lumMod val="50000"/>
            </a:schemeClr>
          </a:solidFill>
          <a:ln w="9525">
            <a:noFill/>
            <a:miter lim="800000"/>
            <a:headEnd/>
            <a:tailEnd/>
          </a:ln>
          <a:effectLst/>
        </p:spPr>
        <p:txBody>
          <a:bodyPr wrap="none" anchor="ctr"/>
          <a:lstStyle/>
          <a:p>
            <a:pPr>
              <a:defRPr/>
            </a:pPr>
            <a:endParaRPr lang="es-SV">
              <a:ea typeface="+mn-ea"/>
            </a:endParaRPr>
          </a:p>
        </p:txBody>
      </p:sp>
      <p:sp>
        <p:nvSpPr>
          <p:cNvPr id="1032" name="Rectangle 8"/>
          <p:cNvSpPr>
            <a:spLocks noChangeArrowheads="1"/>
          </p:cNvSpPr>
          <p:nvPr/>
        </p:nvSpPr>
        <p:spPr bwMode="auto">
          <a:xfrm>
            <a:off x="0" y="0"/>
            <a:ext cx="2743200" cy="1371600"/>
          </a:xfrm>
          <a:prstGeom prst="rect">
            <a:avLst/>
          </a:prstGeom>
          <a:solidFill>
            <a:schemeClr val="bg2">
              <a:lumMod val="50000"/>
            </a:schemeClr>
          </a:solidFill>
          <a:ln w="9525">
            <a:noFill/>
            <a:miter lim="800000"/>
            <a:headEnd/>
            <a:tailEnd/>
          </a:ln>
          <a:effectLst/>
        </p:spPr>
        <p:txBody>
          <a:bodyPr wrap="none" anchor="ctr"/>
          <a:lstStyle/>
          <a:p>
            <a:pPr>
              <a:defRPr/>
            </a:pPr>
            <a:endParaRPr lang="es-SV">
              <a:ea typeface="+mn-ea"/>
            </a:endParaRPr>
          </a:p>
        </p:txBody>
      </p:sp>
      <p:sp>
        <p:nvSpPr>
          <p:cNvPr id="2" name="Rectangle 2"/>
          <p:cNvSpPr>
            <a:spLocks noGrp="1" noChangeArrowheads="1"/>
          </p:cNvSpPr>
          <p:nvPr>
            <p:ph type="title"/>
          </p:nvPr>
        </p:nvSpPr>
        <p:spPr bwMode="auto">
          <a:xfrm>
            <a:off x="0" y="116632"/>
            <a:ext cx="2699792"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33" name="Rectangle 9"/>
          <p:cNvSpPr>
            <a:spLocks noChangeArrowheads="1"/>
          </p:cNvSpPr>
          <p:nvPr/>
        </p:nvSpPr>
        <p:spPr bwMode="auto">
          <a:xfrm>
            <a:off x="2743200" y="0"/>
            <a:ext cx="6400800" cy="1371600"/>
          </a:xfrm>
          <a:prstGeom prst="rect">
            <a:avLst/>
          </a:prstGeom>
          <a:solidFill>
            <a:schemeClr val="bg2">
              <a:lumMod val="25000"/>
            </a:schemeClr>
          </a:solidFill>
          <a:ln w="9525">
            <a:noFill/>
            <a:miter lim="800000"/>
            <a:headEnd/>
            <a:tailEnd/>
          </a:ln>
          <a:effectLst/>
        </p:spPr>
        <p:txBody>
          <a:bodyPr wrap="none" anchor="ctr"/>
          <a:lstStyle/>
          <a:p>
            <a:pPr>
              <a:defRPr/>
            </a:pPr>
            <a:endParaRPr lang="es-SV">
              <a:ea typeface="+mn-ea"/>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2000">
          <a:solidFill>
            <a:schemeClr val="bg1">
              <a:lumMod val="95000"/>
            </a:schemeClr>
          </a:solidFill>
          <a:latin typeface="Calibri"/>
          <a:ea typeface="ＭＳ Ｐゴシック" charset="0"/>
          <a:cs typeface="+mj-cs"/>
        </a:defRPr>
      </a:lvl1pPr>
      <a:lvl2pPr algn="l" rtl="0" eaLnBrk="1" fontAlgn="base" hangingPunct="1">
        <a:spcBef>
          <a:spcPct val="0"/>
        </a:spcBef>
        <a:spcAft>
          <a:spcPct val="0"/>
        </a:spcAft>
        <a:defRPr sz="2000">
          <a:solidFill>
            <a:srgbClr val="969182"/>
          </a:solidFill>
          <a:latin typeface="Verdana" pitchFamily="34" charset="0"/>
          <a:ea typeface="ＭＳ Ｐゴシック" charset="0"/>
        </a:defRPr>
      </a:lvl2pPr>
      <a:lvl3pPr algn="l" rtl="0" eaLnBrk="1" fontAlgn="base" hangingPunct="1">
        <a:spcBef>
          <a:spcPct val="0"/>
        </a:spcBef>
        <a:spcAft>
          <a:spcPct val="0"/>
        </a:spcAft>
        <a:defRPr sz="2000">
          <a:solidFill>
            <a:srgbClr val="969182"/>
          </a:solidFill>
          <a:latin typeface="Verdana" pitchFamily="34" charset="0"/>
          <a:ea typeface="ＭＳ Ｐゴシック" charset="0"/>
        </a:defRPr>
      </a:lvl3pPr>
      <a:lvl4pPr algn="l" rtl="0" eaLnBrk="1" fontAlgn="base" hangingPunct="1">
        <a:spcBef>
          <a:spcPct val="0"/>
        </a:spcBef>
        <a:spcAft>
          <a:spcPct val="0"/>
        </a:spcAft>
        <a:defRPr sz="2000">
          <a:solidFill>
            <a:srgbClr val="969182"/>
          </a:solidFill>
          <a:latin typeface="Verdana" pitchFamily="34" charset="0"/>
          <a:ea typeface="ＭＳ Ｐゴシック" charset="0"/>
        </a:defRPr>
      </a:lvl4pPr>
      <a:lvl5pPr algn="l" rtl="0" eaLnBrk="1" fontAlgn="base" hangingPunct="1">
        <a:spcBef>
          <a:spcPct val="0"/>
        </a:spcBef>
        <a:spcAft>
          <a:spcPct val="0"/>
        </a:spcAft>
        <a:defRPr sz="2000">
          <a:solidFill>
            <a:srgbClr val="969182"/>
          </a:solidFill>
          <a:latin typeface="Verdana" pitchFamily="34" charset="0"/>
          <a:ea typeface="ＭＳ Ｐゴシック" charset="0"/>
        </a:defRPr>
      </a:lvl5pPr>
      <a:lvl6pPr marL="457200" algn="l" rtl="0" eaLnBrk="1" fontAlgn="base" hangingPunct="1">
        <a:spcBef>
          <a:spcPct val="0"/>
        </a:spcBef>
        <a:spcAft>
          <a:spcPct val="0"/>
        </a:spcAft>
        <a:defRPr sz="2000">
          <a:solidFill>
            <a:srgbClr val="969182"/>
          </a:solidFill>
          <a:latin typeface="Verdana" pitchFamily="34" charset="0"/>
        </a:defRPr>
      </a:lvl6pPr>
      <a:lvl7pPr marL="914400" algn="l" rtl="0" eaLnBrk="1" fontAlgn="base" hangingPunct="1">
        <a:spcBef>
          <a:spcPct val="0"/>
        </a:spcBef>
        <a:spcAft>
          <a:spcPct val="0"/>
        </a:spcAft>
        <a:defRPr sz="2000">
          <a:solidFill>
            <a:srgbClr val="969182"/>
          </a:solidFill>
          <a:latin typeface="Verdana" pitchFamily="34" charset="0"/>
        </a:defRPr>
      </a:lvl7pPr>
      <a:lvl8pPr marL="1371600" algn="l" rtl="0" eaLnBrk="1" fontAlgn="base" hangingPunct="1">
        <a:spcBef>
          <a:spcPct val="0"/>
        </a:spcBef>
        <a:spcAft>
          <a:spcPct val="0"/>
        </a:spcAft>
        <a:defRPr sz="2000">
          <a:solidFill>
            <a:srgbClr val="969182"/>
          </a:solidFill>
          <a:latin typeface="Verdana" pitchFamily="34" charset="0"/>
        </a:defRPr>
      </a:lvl8pPr>
      <a:lvl9pPr marL="1828800" algn="l" rtl="0" eaLnBrk="1" fontAlgn="base" hangingPunct="1">
        <a:spcBef>
          <a:spcPct val="0"/>
        </a:spcBef>
        <a:spcAft>
          <a:spcPct val="0"/>
        </a:spcAft>
        <a:defRPr sz="2000">
          <a:solidFill>
            <a:srgbClr val="96918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Calibri"/>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Calibri"/>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Calibri"/>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Calibri"/>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xs4all.nl/~pot/scifi/byhisbootstraps.pdf" TargetMode="External"/><Relationship Id="rId2" Type="http://schemas.openxmlformats.org/officeDocument/2006/relationships/hyperlink" Target="http://www.onebee.com/writing/2005/07/sound_of_thund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lato.stanford.edu/entries/logic-modal/" TargetMode="External"/><Relationship Id="rId2" Type="http://schemas.openxmlformats.org/officeDocument/2006/relationships/hyperlink" Target="http://www.skepdic.com/russel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uri.edu/personal/szunjic/philos/whystudy.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rry.jpg"/>
          <p:cNvPicPr>
            <a:picLocks noChangeAspect="1"/>
          </p:cNvPicPr>
          <p:nvPr/>
        </p:nvPicPr>
        <p:blipFill>
          <a:blip r:embed="rId2" cstate="print">
            <a:duotone>
              <a:schemeClr val="accent5">
                <a:shade val="45000"/>
                <a:satMod val="135000"/>
              </a:schemeClr>
              <a:prstClr val="white"/>
            </a:duotone>
            <a:lum bright="22000"/>
          </a:blip>
          <a:stretch>
            <a:fillRect/>
          </a:stretch>
        </p:blipFill>
        <p:spPr>
          <a:xfrm>
            <a:off x="0" y="-1"/>
            <a:ext cx="9144000" cy="6540963"/>
          </a:xfrm>
          <a:prstGeom prst="rect">
            <a:avLst/>
          </a:prstGeom>
        </p:spPr>
      </p:pic>
      <p:sp>
        <p:nvSpPr>
          <p:cNvPr id="3" name="Subtitle 2"/>
          <p:cNvSpPr>
            <a:spLocks noGrp="1"/>
          </p:cNvSpPr>
          <p:nvPr>
            <p:ph type="subTitle" idx="1"/>
          </p:nvPr>
        </p:nvSpPr>
        <p:spPr>
          <a:xfrm>
            <a:off x="683568" y="5157192"/>
            <a:ext cx="7772400" cy="1296144"/>
          </a:xfrm>
          <a:solidFill>
            <a:schemeClr val="tx1">
              <a:lumMod val="85000"/>
              <a:lumOff val="15000"/>
              <a:alpha val="73000"/>
            </a:schemeClr>
          </a:solidFill>
        </p:spPr>
        <p:txBody>
          <a:bodyPr>
            <a:normAutofit/>
          </a:bodyPr>
          <a:lstStyle/>
          <a:p>
            <a:r>
              <a:rPr lang="en-US" sz="2400" dirty="0" smtClean="0"/>
              <a:t>Cathy Legg</a:t>
            </a:r>
          </a:p>
          <a:p>
            <a:r>
              <a:rPr lang="en-US" sz="2400" dirty="0" smtClean="0"/>
              <a:t>University of Waikato</a:t>
            </a:r>
            <a:endParaRPr lang="en-US" sz="2400" dirty="0"/>
          </a:p>
        </p:txBody>
      </p:sp>
      <p:sp>
        <p:nvSpPr>
          <p:cNvPr id="2" name="Title 1"/>
          <p:cNvSpPr>
            <a:spLocks noGrp="1"/>
          </p:cNvSpPr>
          <p:nvPr>
            <p:ph type="ctrTitle"/>
          </p:nvPr>
        </p:nvSpPr>
        <p:spPr>
          <a:xfrm>
            <a:off x="1547664" y="0"/>
            <a:ext cx="6286544" cy="642942"/>
          </a:xfrm>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NZ" sz="3200" b="1" dirty="0" smtClean="0"/>
              <a:t>Possible Worlds</a:t>
            </a:r>
            <a:endParaRPr lang="en-US" sz="3200" b="1" dirty="0"/>
          </a:p>
        </p:txBody>
      </p:sp>
      <p:pic>
        <p:nvPicPr>
          <p:cNvPr id="6" name="Picture 5" descr="WaikatoCrest.jpg"/>
          <p:cNvPicPr>
            <a:picLocks noChangeAspect="1"/>
          </p:cNvPicPr>
          <p:nvPr/>
        </p:nvPicPr>
        <p:blipFill>
          <a:blip r:embed="rId3" cstate="print"/>
          <a:stretch>
            <a:fillRect/>
          </a:stretch>
        </p:blipFill>
        <p:spPr>
          <a:xfrm>
            <a:off x="7518400" y="4941168"/>
            <a:ext cx="1625600" cy="1625600"/>
          </a:xfrm>
          <a:prstGeom prst="rect">
            <a:avLst/>
          </a:prstGeom>
        </p:spPr>
      </p:pic>
      <p:pic>
        <p:nvPicPr>
          <p:cNvPr id="1026" name="il_fi" descr="Possible%20Worlds"/>
          <p:cNvPicPr>
            <a:picLocks noChangeAspect="1" noChangeArrowheads="1"/>
          </p:cNvPicPr>
          <p:nvPr/>
        </p:nvPicPr>
        <p:blipFill>
          <a:blip r:embed="rId4" cstate="print"/>
          <a:srcRect/>
          <a:stretch>
            <a:fillRect/>
          </a:stretch>
        </p:blipFill>
        <p:spPr bwMode="auto">
          <a:xfrm>
            <a:off x="2051720" y="692696"/>
            <a:ext cx="5112568" cy="437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1619672" y="1628801"/>
            <a:ext cx="7272808" cy="4176463"/>
          </a:xfrm>
        </p:spPr>
        <p:txBody>
          <a:bodyPr>
            <a:normAutofit/>
          </a:bodyPr>
          <a:lstStyle/>
          <a:p>
            <a:pPr hangingPunct="0">
              <a:buNone/>
            </a:pPr>
            <a:r>
              <a:rPr lang="en-US" sz="2400" dirty="0" smtClean="0"/>
              <a:t> </a:t>
            </a:r>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rgbClr val="FF6730"/>
                </a:solidFill>
              </a:rPr>
              <a:t>Defining Time</a:t>
            </a:r>
            <a:endParaRPr lang="en-US" sz="1600" dirty="0" smtClean="0">
              <a:solidFill>
                <a:srgbClr val="FF6730"/>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0" y="1412776"/>
            <a:ext cx="3923928" cy="646331"/>
          </a:xfrm>
          <a:prstGeom prst="rect">
            <a:avLst/>
          </a:prstGeom>
          <a:noFill/>
        </p:spPr>
        <p:txBody>
          <a:bodyPr wrap="square" rtlCol="0">
            <a:spAutoFit/>
          </a:bodyPr>
          <a:lstStyle/>
          <a:p>
            <a:pPr hangingPunct="0"/>
            <a:r>
              <a:rPr lang="en-US" b="1" dirty="0" smtClean="0"/>
              <a:t>What St Augustine (famously) said about time:</a:t>
            </a:r>
            <a:endParaRPr lang="en-US" b="1" dirty="0"/>
          </a:p>
        </p:txBody>
      </p:sp>
      <p:sp>
        <p:nvSpPr>
          <p:cNvPr id="11" name="TextBox 10"/>
          <p:cNvSpPr txBox="1"/>
          <p:nvPr/>
        </p:nvSpPr>
        <p:spPr>
          <a:xfrm>
            <a:off x="3851920" y="1700808"/>
            <a:ext cx="4392488" cy="4524315"/>
          </a:xfrm>
          <a:prstGeom prst="rect">
            <a:avLst/>
          </a:prstGeom>
          <a:solidFill>
            <a:schemeClr val="bg1">
              <a:lumMod val="85000"/>
            </a:schemeClr>
          </a:solidFill>
          <a:ln>
            <a:solidFill>
              <a:schemeClr val="accent2"/>
            </a:solidFill>
          </a:ln>
        </p:spPr>
        <p:txBody>
          <a:bodyPr wrap="square" rtlCol="0">
            <a:spAutoFit/>
          </a:bodyPr>
          <a:lstStyle/>
          <a:p>
            <a:r>
              <a:rPr lang="en-US" sz="2400" dirty="0" smtClean="0"/>
              <a:t>“What then is time? If no one asks me, I know: if I wish to explain it to one that asks, I know not.” </a:t>
            </a:r>
            <a:r>
              <a:rPr lang="en-US" sz="2400" i="1" dirty="0" smtClean="0"/>
              <a:t>Confessions</a:t>
            </a:r>
            <a:r>
              <a:rPr lang="en-US" sz="2400" dirty="0" smtClean="0"/>
              <a:t>, 11.14.17</a:t>
            </a:r>
          </a:p>
          <a:p>
            <a:endParaRPr lang="en-NZ" sz="2400" dirty="0" smtClean="0"/>
          </a:p>
          <a:p>
            <a:r>
              <a:rPr lang="en-NZ" sz="2400" i="1" dirty="0" smtClean="0"/>
              <a:t>…or, in other words…</a:t>
            </a:r>
          </a:p>
          <a:p>
            <a:endParaRPr lang="en-NZ" sz="2400" dirty="0" smtClean="0"/>
          </a:p>
          <a:p>
            <a:r>
              <a:rPr lang="en-NZ" sz="2400" dirty="0" smtClean="0"/>
              <a:t>I always used the concept before with no trouble, but now I try to define it, I find I can’t – WTH?</a:t>
            </a:r>
            <a:endParaRPr lang="en-US" sz="2400" dirty="0"/>
          </a:p>
        </p:txBody>
      </p:sp>
      <p:pic>
        <p:nvPicPr>
          <p:cNvPr id="27650" name="il_fi" descr="augustine-bottic"/>
          <p:cNvPicPr>
            <a:picLocks noChangeAspect="1" noChangeArrowheads="1"/>
          </p:cNvPicPr>
          <p:nvPr/>
        </p:nvPicPr>
        <p:blipFill>
          <a:blip r:embed="rId2" cstate="print"/>
          <a:srcRect/>
          <a:stretch>
            <a:fillRect/>
          </a:stretch>
        </p:blipFill>
        <p:spPr bwMode="auto">
          <a:xfrm>
            <a:off x="179512" y="2132856"/>
            <a:ext cx="2736304" cy="43833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linds(horizontal)">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39552" y="4149080"/>
            <a:ext cx="6696744" cy="400110"/>
          </a:xfrm>
          <a:prstGeom prst="rect">
            <a:avLst/>
          </a:prstGeom>
          <a:solidFill>
            <a:srgbClr val="FFFFCC"/>
          </a:solidFill>
          <a:ln>
            <a:solidFill>
              <a:srgbClr val="FFC000"/>
            </a:solidFill>
          </a:ln>
        </p:spPr>
        <p:txBody>
          <a:bodyPr wrap="square" rtlCol="0">
            <a:spAutoFit/>
          </a:bodyPr>
          <a:lstStyle/>
          <a:p>
            <a:pPr hangingPunct="0"/>
            <a:r>
              <a:rPr lang="en-US" sz="2000" dirty="0" smtClean="0"/>
              <a:t>Logic link: Logical structure P1: </a:t>
            </a:r>
            <a:r>
              <a:rPr lang="en-US" sz="2000" b="1" dirty="0" smtClean="0"/>
              <a:t>(p &amp; ~p)</a:t>
            </a:r>
            <a:endParaRPr lang="en-US" sz="2000" dirty="0" smtClean="0"/>
          </a:p>
        </p:txBody>
      </p:sp>
      <p:sp>
        <p:nvSpPr>
          <p:cNvPr id="11" name="TextBox 10"/>
          <p:cNvSpPr txBox="1"/>
          <p:nvPr/>
        </p:nvSpPr>
        <p:spPr>
          <a:xfrm>
            <a:off x="323528" y="1484784"/>
            <a:ext cx="8604448" cy="4247317"/>
          </a:xfrm>
          <a:prstGeom prst="rect">
            <a:avLst/>
          </a:prstGeom>
          <a:noFill/>
        </p:spPr>
        <p:txBody>
          <a:bodyPr wrap="square" rtlCol="0">
            <a:spAutoFit/>
          </a:bodyPr>
          <a:lstStyle/>
          <a:p>
            <a:pPr hangingPunct="0"/>
            <a:r>
              <a:rPr lang="en-US" dirty="0" smtClean="0"/>
              <a:t>The word ‘possible’ has been found by philosophers to have more than one meaning. We begin with:</a:t>
            </a:r>
          </a:p>
          <a:p>
            <a:pPr hangingPunct="0"/>
            <a:endParaRPr lang="en-US" dirty="0" smtClean="0"/>
          </a:p>
          <a:p>
            <a:pPr hangingPunct="0"/>
            <a:r>
              <a:rPr lang="en-US" b="1" i="1" u="sng" dirty="0" smtClean="0"/>
              <a:t>Logical Possibility</a:t>
            </a:r>
            <a:endParaRPr lang="en-US" b="1" dirty="0" smtClean="0"/>
          </a:p>
          <a:p>
            <a:pPr hangingPunct="0"/>
            <a:r>
              <a:rPr lang="en-US" dirty="0" smtClean="0"/>
              <a:t>To say that </a:t>
            </a:r>
            <a:r>
              <a:rPr lang="en-US" i="1" dirty="0" smtClean="0"/>
              <a:t>p </a:t>
            </a:r>
            <a:r>
              <a:rPr lang="en-US" dirty="0" smtClean="0"/>
              <a:t>(i.e. some proposition) represents a situation which is logically possible, is to say that </a:t>
            </a:r>
            <a:r>
              <a:rPr lang="en-US" i="1" dirty="0" smtClean="0"/>
              <a:t>p</a:t>
            </a:r>
            <a:r>
              <a:rPr lang="en-US" dirty="0" smtClean="0"/>
              <a:t> </a:t>
            </a:r>
            <a:r>
              <a:rPr lang="en-US" dirty="0" smtClean="0">
                <a:solidFill>
                  <a:srgbClr val="C00000"/>
                </a:solidFill>
              </a:rPr>
              <a:t>contains no logical contradiction</a:t>
            </a:r>
            <a:r>
              <a:rPr lang="en-US" dirty="0" smtClean="0"/>
              <a:t>. Logical contradictions may be very obvious: e.g.:</a:t>
            </a:r>
          </a:p>
          <a:p>
            <a:pPr hangingPunct="0"/>
            <a:endParaRPr lang="en-US" dirty="0" smtClean="0"/>
          </a:p>
          <a:p>
            <a:pPr hangingPunct="0"/>
            <a:r>
              <a:rPr lang="en-US" b="1" dirty="0" smtClean="0"/>
              <a:t>P1:</a:t>
            </a:r>
            <a:r>
              <a:rPr lang="en-US" dirty="0" smtClean="0"/>
              <a:t> Paris is the capital of France and Paris is not the capital of France.”  </a:t>
            </a:r>
          </a:p>
          <a:p>
            <a:pPr hangingPunct="0"/>
            <a:endParaRPr lang="en-NZ" dirty="0" smtClean="0"/>
          </a:p>
          <a:p>
            <a:pPr hangingPunct="0"/>
            <a:endParaRPr lang="en-NZ" dirty="0" smtClean="0"/>
          </a:p>
          <a:p>
            <a:pPr hangingPunct="0"/>
            <a:endParaRPr lang="en-US" dirty="0" smtClean="0"/>
          </a:p>
          <a:p>
            <a:pPr hangingPunct="0"/>
            <a:r>
              <a:rPr lang="en-US" dirty="0" smtClean="0"/>
              <a:t>Or contradictions may be not so obvious, e.g.:</a:t>
            </a:r>
          </a:p>
          <a:p>
            <a:pPr hangingPunct="0"/>
            <a:endParaRPr lang="en-US" dirty="0" smtClean="0"/>
          </a:p>
          <a:p>
            <a:pPr hangingPunct="0"/>
            <a:r>
              <a:rPr lang="en-US" b="1" dirty="0" smtClean="0"/>
              <a:t>P2:</a:t>
            </a:r>
            <a:r>
              <a:rPr lang="en-US" dirty="0" smtClean="0"/>
              <a:t> No kittens are black and Fluffy is black and Fluffy is a kitten.</a:t>
            </a:r>
          </a:p>
        </p:txBody>
      </p:sp>
      <p:sp>
        <p:nvSpPr>
          <p:cNvPr id="12" name="TextBox 11"/>
          <p:cNvSpPr txBox="1"/>
          <p:nvPr/>
        </p:nvSpPr>
        <p:spPr>
          <a:xfrm>
            <a:off x="611560" y="5877272"/>
            <a:ext cx="6696744" cy="400110"/>
          </a:xfrm>
          <a:prstGeom prst="rect">
            <a:avLst/>
          </a:prstGeom>
          <a:solidFill>
            <a:srgbClr val="FFFFCC"/>
          </a:solidFill>
          <a:ln>
            <a:solidFill>
              <a:srgbClr val="FFC000"/>
            </a:solidFill>
          </a:ln>
        </p:spPr>
        <p:txBody>
          <a:bodyPr wrap="square" rtlCol="0">
            <a:spAutoFit/>
          </a:bodyPr>
          <a:lstStyle/>
          <a:p>
            <a:pPr hangingPunct="0"/>
            <a:r>
              <a:rPr lang="en-US" sz="2000" dirty="0" smtClean="0"/>
              <a:t>Logic link: What is the logical structure of P2?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linds(horizontal)">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blinds(horizontal)">
                                      <p:cBhvr>
                                        <p:cTn id="20" dur="500"/>
                                        <p:tgtEl>
                                          <p:spTgt spid="1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animEffect transition="in" filter="blinds(horizontal)">
                                      <p:cBhvr>
                                        <p:cTn id="25" dur="500"/>
                                        <p:tgtEl>
                                          <p:spTgt spid="11">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11" end="11"/>
                                            </p:txEl>
                                          </p:spTgt>
                                        </p:tgtEl>
                                        <p:attrNameLst>
                                          <p:attrName>style.visibility</p:attrName>
                                        </p:attrNameLst>
                                      </p:cBhvr>
                                      <p:to>
                                        <p:strVal val="visible"/>
                                      </p:to>
                                    </p:set>
                                    <p:animEffect transition="in" filter="blinds(horizontal)">
                                      <p:cBhvr>
                                        <p:cTn id="30" dur="500"/>
                                        <p:tgtEl>
                                          <p:spTgt spid="11">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827584" y="4725144"/>
            <a:ext cx="6696744" cy="400110"/>
          </a:xfrm>
          <a:prstGeom prst="rect">
            <a:avLst/>
          </a:prstGeom>
          <a:solidFill>
            <a:srgbClr val="FFFFCC"/>
          </a:solidFill>
          <a:ln>
            <a:solidFill>
              <a:srgbClr val="FFC000"/>
            </a:solidFill>
          </a:ln>
        </p:spPr>
        <p:txBody>
          <a:bodyPr wrap="square" rtlCol="0">
            <a:spAutoFit/>
          </a:bodyPr>
          <a:lstStyle/>
          <a:p>
            <a:pPr hangingPunct="0"/>
            <a:r>
              <a:rPr lang="en-US" sz="2000" dirty="0" smtClean="0"/>
              <a:t>Logic link: represent P3 in formal logic</a:t>
            </a:r>
          </a:p>
        </p:txBody>
      </p:sp>
      <p:sp>
        <p:nvSpPr>
          <p:cNvPr id="11" name="TextBox 10"/>
          <p:cNvSpPr txBox="1"/>
          <p:nvPr/>
        </p:nvSpPr>
        <p:spPr>
          <a:xfrm>
            <a:off x="179512" y="1412776"/>
            <a:ext cx="8604448" cy="3447098"/>
          </a:xfrm>
          <a:prstGeom prst="rect">
            <a:avLst/>
          </a:prstGeom>
          <a:noFill/>
        </p:spPr>
        <p:txBody>
          <a:bodyPr wrap="square" rtlCol="0">
            <a:spAutoFit/>
          </a:bodyPr>
          <a:lstStyle/>
          <a:p>
            <a:pPr hangingPunct="0"/>
            <a:r>
              <a:rPr lang="en-US" sz="2000" dirty="0" smtClean="0"/>
              <a:t>A philosopher who is trained in formal logic can sometimes do useful work in pointing out logical contradictions that are not immediately obvious.</a:t>
            </a:r>
          </a:p>
          <a:p>
            <a:pPr hangingPunct="0"/>
            <a:r>
              <a:rPr lang="en-US" sz="2000" dirty="0" smtClean="0"/>
              <a:t> </a:t>
            </a:r>
          </a:p>
          <a:p>
            <a:pPr hangingPunct="0"/>
            <a:r>
              <a:rPr lang="en-US" sz="2000" dirty="0" smtClean="0"/>
              <a:t>Sometimes, in order to expose the logical contradiction, you need to make explicit the </a:t>
            </a:r>
            <a:r>
              <a:rPr lang="en-US" sz="2000" i="1" dirty="0" smtClean="0"/>
              <a:t>meanings</a:t>
            </a:r>
            <a:r>
              <a:rPr lang="en-US" sz="2000" dirty="0" smtClean="0"/>
              <a:t> of some of the words in the propositions. E.g. the following represents a situation which is not logically possible:</a:t>
            </a:r>
          </a:p>
          <a:p>
            <a:pPr hangingPunct="0"/>
            <a:endParaRPr lang="en-US" sz="2000" dirty="0" smtClean="0"/>
          </a:p>
          <a:p>
            <a:pPr hangingPunct="0"/>
            <a:r>
              <a:rPr lang="en-US" sz="2000" b="1" dirty="0" smtClean="0"/>
              <a:t>P3: </a:t>
            </a:r>
            <a:r>
              <a:rPr lang="en-US" sz="2000" dirty="0" err="1" smtClean="0"/>
              <a:t>Trista</a:t>
            </a:r>
            <a:r>
              <a:rPr lang="en-US" sz="2000" dirty="0" smtClean="0"/>
              <a:t> is a bachelorette and </a:t>
            </a:r>
            <a:r>
              <a:rPr lang="en-US" sz="2000" dirty="0" err="1" smtClean="0"/>
              <a:t>Trista</a:t>
            </a:r>
            <a:r>
              <a:rPr lang="en-US" sz="2000" dirty="0" smtClean="0"/>
              <a:t> is married. </a:t>
            </a:r>
          </a:p>
          <a:p>
            <a:pPr hangingPunct="0"/>
            <a:endParaRPr lang="en-US" dirty="0" smtClean="0"/>
          </a:p>
        </p:txBody>
      </p:sp>
      <p:sp>
        <p:nvSpPr>
          <p:cNvPr id="13" name="TextBox 12"/>
          <p:cNvSpPr txBox="1"/>
          <p:nvPr/>
        </p:nvSpPr>
        <p:spPr>
          <a:xfrm>
            <a:off x="251520" y="5301208"/>
            <a:ext cx="8712968" cy="1477328"/>
          </a:xfrm>
          <a:prstGeom prst="rect">
            <a:avLst/>
          </a:prstGeom>
          <a:noFill/>
        </p:spPr>
        <p:txBody>
          <a:bodyPr wrap="square" rtlCol="0">
            <a:spAutoFit/>
          </a:bodyPr>
          <a:lstStyle/>
          <a:p>
            <a:r>
              <a:rPr lang="en-US" dirty="0" smtClean="0"/>
              <a:t>The </a:t>
            </a:r>
            <a:r>
              <a:rPr lang="en-US" i="1" dirty="0" smtClean="0"/>
              <a:t>logical</a:t>
            </a:r>
            <a:r>
              <a:rPr lang="en-US" dirty="0" smtClean="0"/>
              <a:t> </a:t>
            </a:r>
            <a:r>
              <a:rPr lang="en-US" i="1" dirty="0" smtClean="0"/>
              <a:t>structure</a:t>
            </a:r>
            <a:r>
              <a:rPr lang="en-US" dirty="0" smtClean="0"/>
              <a:t> here does not seem to be contradictory. But it is part of the </a:t>
            </a:r>
            <a:r>
              <a:rPr lang="en-US" i="1" dirty="0" smtClean="0"/>
              <a:t>meaning</a:t>
            </a:r>
            <a:r>
              <a:rPr lang="en-US" dirty="0" smtClean="0"/>
              <a:t> of ‘bachelorette’ that the person isn’t married. We could add to our logical system a rule which exposes the contradiction, if we wanted. </a:t>
            </a:r>
            <a:r>
              <a:rPr lang="en-US" i="1" dirty="0" smtClean="0"/>
              <a:t>(How?)</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blinds(horizontal)">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blinds(horizontal)">
                                      <p:cBhvr>
                                        <p:cTn id="2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1331640" y="1700808"/>
            <a:ext cx="7344816" cy="4247317"/>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b="1" i="1" dirty="0" smtClean="0"/>
              <a:t>Exercise: Do the following propositions represent logically possible situations?</a:t>
            </a:r>
          </a:p>
          <a:p>
            <a:pPr hangingPunct="0"/>
            <a:endParaRPr lang="en-US" sz="2000" dirty="0" smtClean="0"/>
          </a:p>
          <a:p>
            <a:pPr hangingPunct="0">
              <a:spcAft>
                <a:spcPts val="200"/>
              </a:spcAft>
            </a:pPr>
            <a:r>
              <a:rPr lang="en-US" sz="2000" i="1" dirty="0" err="1" smtClean="0"/>
              <a:t>i</a:t>
            </a:r>
            <a:r>
              <a:rPr lang="en-US" sz="2000" i="1" dirty="0" smtClean="0"/>
              <a:t>) Wellington is the capital of New Zealand.</a:t>
            </a:r>
            <a:endParaRPr lang="en-US" sz="2000" dirty="0" smtClean="0"/>
          </a:p>
          <a:p>
            <a:pPr hangingPunct="0">
              <a:spcAft>
                <a:spcPts val="200"/>
              </a:spcAft>
            </a:pPr>
            <a:r>
              <a:rPr lang="en-US" sz="2000" i="1" dirty="0" smtClean="0"/>
              <a:t>ii) Auckland is the capital of New Zealand.</a:t>
            </a:r>
            <a:endParaRPr lang="en-US" sz="2000" dirty="0" smtClean="0"/>
          </a:p>
          <a:p>
            <a:pPr hangingPunct="0">
              <a:spcAft>
                <a:spcPts val="200"/>
              </a:spcAft>
            </a:pPr>
            <a:r>
              <a:rPr lang="en-US" sz="2000" i="1" dirty="0" smtClean="0"/>
              <a:t>iii) Pigs fly.</a:t>
            </a:r>
            <a:endParaRPr lang="en-US" sz="2000" dirty="0" smtClean="0"/>
          </a:p>
          <a:p>
            <a:pPr hangingPunct="0">
              <a:spcAft>
                <a:spcPts val="200"/>
              </a:spcAft>
            </a:pPr>
            <a:r>
              <a:rPr lang="en-US" sz="2000" i="1" dirty="0" smtClean="0"/>
              <a:t>iv) At exactly 3 p.m. on 4</a:t>
            </a:r>
            <a:r>
              <a:rPr lang="en-US" sz="2000" i="1" baseline="30000" dirty="0" smtClean="0"/>
              <a:t>th</a:t>
            </a:r>
            <a:r>
              <a:rPr lang="en-US" sz="2000" i="1" dirty="0" smtClean="0"/>
              <a:t> March 2003, Bob was in Hamilton and at exactly 3 p.m. 14</a:t>
            </a:r>
            <a:r>
              <a:rPr lang="en-US" sz="2000" i="1" baseline="30000" dirty="0" smtClean="0"/>
              <a:t>th</a:t>
            </a:r>
            <a:r>
              <a:rPr lang="en-US" sz="2000" i="1" dirty="0" smtClean="0"/>
              <a:t> March 2003, Bob was in Shanghai.</a:t>
            </a:r>
            <a:endParaRPr lang="en-US" sz="2000" dirty="0" smtClean="0"/>
          </a:p>
          <a:p>
            <a:pPr hangingPunct="0">
              <a:spcAft>
                <a:spcPts val="200"/>
              </a:spcAft>
            </a:pPr>
            <a:r>
              <a:rPr lang="en-US" sz="2000" i="1" dirty="0" smtClean="0"/>
              <a:t>v) At exactly 3 p.m. on 4</a:t>
            </a:r>
            <a:r>
              <a:rPr lang="en-US" sz="2000" i="1" baseline="30000" dirty="0" smtClean="0"/>
              <a:t>th</a:t>
            </a:r>
            <a:r>
              <a:rPr lang="en-US" sz="2000" i="1" dirty="0" smtClean="0"/>
              <a:t> March 2003, Bob was in Hamilton and Bob was in Shanghai.</a:t>
            </a:r>
            <a:endParaRPr lang="en-US" sz="2000" dirty="0" smtClean="0"/>
          </a:p>
          <a:p>
            <a:pPr hangingPunct="0">
              <a:spcAft>
                <a:spcPts val="200"/>
              </a:spcAft>
            </a:pPr>
            <a:r>
              <a:rPr lang="en-US" sz="2000" i="1" dirty="0" smtClean="0"/>
              <a:t>vi) [hard] Water is not H2O.</a:t>
            </a:r>
            <a:endParaRPr lang="en-US" sz="2000" dirty="0" smtClean="0"/>
          </a:p>
          <a:p>
            <a:pPr hangingPunct="0">
              <a:spcAft>
                <a:spcPts val="200"/>
              </a:spcAft>
            </a:pPr>
            <a:r>
              <a:rPr lang="en-US" sz="2000" i="1" dirty="0" smtClean="0"/>
              <a:t>vii) [hard] Parallel lines meet each other.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79512" y="1556792"/>
            <a:ext cx="8280920" cy="5365765"/>
          </a:xfrm>
          <a:prstGeom prst="rect">
            <a:avLst/>
          </a:prstGeom>
          <a:noFill/>
        </p:spPr>
        <p:txBody>
          <a:bodyPr wrap="square" rtlCol="0">
            <a:spAutoFit/>
          </a:bodyPr>
          <a:lstStyle/>
          <a:p>
            <a:pPr hangingPunct="0"/>
            <a:r>
              <a:rPr lang="en-US" sz="2000" b="1" i="1" u="sng" dirty="0" smtClean="0"/>
              <a:t>Physical Possibility</a:t>
            </a:r>
            <a:endParaRPr lang="en-US" sz="2000" b="1" dirty="0" smtClean="0"/>
          </a:p>
          <a:p>
            <a:pPr hangingPunct="0"/>
            <a:endParaRPr lang="en-US" sz="2000" dirty="0" smtClean="0"/>
          </a:p>
          <a:p>
            <a:pPr hangingPunct="0"/>
            <a:r>
              <a:rPr lang="en-US" sz="2000" dirty="0" smtClean="0"/>
              <a:t>To say that </a:t>
            </a:r>
            <a:r>
              <a:rPr lang="en-US" sz="2000" i="1" dirty="0" smtClean="0"/>
              <a:t>p </a:t>
            </a:r>
            <a:r>
              <a:rPr lang="en-US" sz="2000" dirty="0" smtClean="0"/>
              <a:t>(i.e. some proposition) represents a situation which is physically possible, is to say that </a:t>
            </a:r>
            <a:r>
              <a:rPr lang="en-US" sz="2000" i="1" dirty="0" smtClean="0"/>
              <a:t>p </a:t>
            </a:r>
            <a:r>
              <a:rPr lang="en-US" sz="2000" dirty="0" smtClean="0"/>
              <a:t>is </a:t>
            </a:r>
            <a:r>
              <a:rPr lang="en-US" sz="2000" dirty="0" smtClean="0">
                <a:solidFill>
                  <a:srgbClr val="C00000"/>
                </a:solidFill>
              </a:rPr>
              <a:t>consistent with the laws of nature</a:t>
            </a:r>
            <a:r>
              <a:rPr lang="en-US" sz="2000" dirty="0" smtClean="0"/>
              <a:t>. </a:t>
            </a:r>
          </a:p>
          <a:p>
            <a:pPr hangingPunct="0"/>
            <a:r>
              <a:rPr lang="en-US" sz="2000" dirty="0" smtClean="0"/>
              <a:t>Thus, the following is physically possible:</a:t>
            </a:r>
          </a:p>
          <a:p>
            <a:pPr hangingPunct="0"/>
            <a:endParaRPr lang="en-US" sz="2000" dirty="0" smtClean="0"/>
          </a:p>
          <a:p>
            <a:pPr hangingPunct="0"/>
            <a:r>
              <a:rPr lang="en-US" sz="2000" b="1" dirty="0" smtClean="0"/>
              <a:t>P4:</a:t>
            </a:r>
            <a:r>
              <a:rPr lang="en-US" sz="2000" dirty="0" smtClean="0"/>
              <a:t> Cathy drops a pen in her bedroom under normal conditions and it falls to the floor.</a:t>
            </a:r>
          </a:p>
          <a:p>
            <a:pPr hangingPunct="0"/>
            <a:r>
              <a:rPr lang="en-US" sz="2000" dirty="0" smtClean="0"/>
              <a:t> </a:t>
            </a:r>
          </a:p>
          <a:p>
            <a:pPr hangingPunct="0"/>
            <a:r>
              <a:rPr lang="en-US" sz="2000" dirty="0" smtClean="0"/>
              <a:t>The following is not physically possible:</a:t>
            </a:r>
          </a:p>
          <a:p>
            <a:pPr hangingPunct="0"/>
            <a:endParaRPr lang="en-US" sz="2000" dirty="0" smtClean="0"/>
          </a:p>
          <a:p>
            <a:pPr hangingPunct="0"/>
            <a:r>
              <a:rPr lang="en-US" sz="2000" b="1" dirty="0" smtClean="0"/>
              <a:t>P5:</a:t>
            </a:r>
            <a:r>
              <a:rPr lang="en-US" sz="2000" dirty="0" smtClean="0"/>
              <a:t> Cathy drops a pen in her bedroom under normal conditions and it flies up to the ceiling.</a:t>
            </a:r>
          </a:p>
          <a:p>
            <a:pPr hangingPunct="0"/>
            <a:endParaRPr lang="en-US" sz="2000" dirty="0" smtClean="0"/>
          </a:p>
          <a:p>
            <a:pPr hangingPunct="0"/>
            <a:r>
              <a:rPr lang="en-US" sz="2000" b="1" dirty="0" smtClean="0"/>
              <a:t>P5</a:t>
            </a:r>
            <a:r>
              <a:rPr lang="en-US" sz="2000" dirty="0" smtClean="0"/>
              <a:t> is inconsistent with </a:t>
            </a:r>
            <a:r>
              <a:rPr lang="en-US" sz="2000" b="1" dirty="0" smtClean="0"/>
              <a:t>Newton’s 2</a:t>
            </a:r>
            <a:r>
              <a:rPr lang="en-US" sz="2000" b="1" baseline="30000" dirty="0" smtClean="0"/>
              <a:t>nd</a:t>
            </a:r>
            <a:r>
              <a:rPr lang="en-US" sz="2000" b="1" dirty="0" smtClean="0"/>
              <a:t> law of gravity</a:t>
            </a:r>
            <a:r>
              <a:rPr lang="en-US" sz="2000" dirty="0" smtClean="0"/>
              <a:t>.</a:t>
            </a:r>
          </a:p>
          <a:p>
            <a:pPr hangingPunct="0"/>
            <a:endParaRPr lang="en-US" dirty="0" smtClean="0"/>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blinds(horizontal)">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blinds(horizontal)">
                                      <p:cBhvr>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animEffect transition="in" filter="blinds(horizontal)">
                                      <p:cBhvr>
                                        <p:cTn id="37" dur="500"/>
                                        <p:tgtEl>
                                          <p:spTgt spid="1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11" end="11"/>
                                            </p:txEl>
                                          </p:spTgt>
                                        </p:tgtEl>
                                        <p:attrNameLst>
                                          <p:attrName>style.visibility</p:attrName>
                                        </p:attrNameLst>
                                      </p:cBhvr>
                                      <p:to>
                                        <p:strVal val="visible"/>
                                      </p:to>
                                    </p:set>
                                    <p:animEffect transition="in" filter="blinds(horizontal)">
                                      <p:cBhvr>
                                        <p:cTn id="4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79512" y="1556792"/>
            <a:ext cx="8280920" cy="3754874"/>
          </a:xfrm>
          <a:prstGeom prst="rect">
            <a:avLst/>
          </a:prstGeom>
          <a:noFill/>
        </p:spPr>
        <p:txBody>
          <a:bodyPr wrap="square" rtlCol="0">
            <a:spAutoFit/>
          </a:bodyPr>
          <a:lstStyle/>
          <a:p>
            <a:pPr hangingPunct="0"/>
            <a:r>
              <a:rPr lang="en-US" sz="2000" dirty="0" smtClean="0"/>
              <a:t>So a proposition can describe a situation that is </a:t>
            </a:r>
            <a:r>
              <a:rPr lang="en-US" sz="2000" i="1" u="sng" dirty="0" smtClean="0"/>
              <a:t>logically possible</a:t>
            </a:r>
            <a:r>
              <a:rPr lang="en-US" sz="2000" dirty="0" smtClean="0"/>
              <a:t> (because it contains no internal logical contradiction) but is </a:t>
            </a:r>
            <a:r>
              <a:rPr lang="en-US" sz="2000" i="1" u="sng" dirty="0" smtClean="0"/>
              <a:t>physically impossible</a:t>
            </a:r>
            <a:r>
              <a:rPr lang="en-US" sz="2000" dirty="0" smtClean="0"/>
              <a:t> (because it is inconsistent with a law of nature). E.g.:</a:t>
            </a:r>
          </a:p>
          <a:p>
            <a:pPr hangingPunct="0"/>
            <a:endParaRPr lang="en-US" sz="2000" dirty="0" smtClean="0"/>
          </a:p>
          <a:p>
            <a:pPr hangingPunct="0"/>
            <a:r>
              <a:rPr lang="en-US" sz="2000" b="1" dirty="0" smtClean="0"/>
              <a:t>P6:</a:t>
            </a:r>
            <a:r>
              <a:rPr lang="en-US" sz="2000" dirty="0" smtClean="0"/>
              <a:t> Mel Gibson jumps out of a tenth story window, lands on the ground, and is uninjured.</a:t>
            </a:r>
          </a:p>
          <a:p>
            <a:pPr hangingPunct="0"/>
            <a:endParaRPr lang="en-US" sz="2000" dirty="0" smtClean="0"/>
          </a:p>
          <a:p>
            <a:pPr hangingPunct="0"/>
            <a:r>
              <a:rPr lang="en-US" sz="2000" b="1" dirty="0" smtClean="0"/>
              <a:t>P7:</a:t>
            </a:r>
            <a:r>
              <a:rPr lang="en-US" sz="2000" dirty="0" smtClean="0"/>
              <a:t> Mel Gibson holds a piece of iron in his hand and it turns to gold.</a:t>
            </a:r>
          </a:p>
          <a:p>
            <a:pPr hangingPunct="0"/>
            <a:r>
              <a:rPr lang="en-US" sz="2000" dirty="0" smtClean="0"/>
              <a:t> </a:t>
            </a:r>
          </a:p>
          <a:p>
            <a:pPr hangingPunct="0"/>
            <a:endParaRPr lang="en-US" dirty="0" smtClean="0"/>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1187624" y="5229200"/>
            <a:ext cx="6696744" cy="1015663"/>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b="1" i="1" dirty="0" smtClean="0"/>
              <a:t>Question:</a:t>
            </a:r>
            <a:r>
              <a:rPr lang="en-US" sz="2000" i="1" dirty="0" smtClean="0"/>
              <a:t> Does the reverse hold? Is it possible for a proposition to describe a situation that is physically possible but logically impossible?</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blinds(horizontal)">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blinds(horizontal)">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79512" y="1484784"/>
            <a:ext cx="8280920" cy="984885"/>
          </a:xfrm>
          <a:prstGeom prst="rect">
            <a:avLst/>
          </a:prstGeom>
          <a:noFill/>
        </p:spPr>
        <p:txBody>
          <a:bodyPr wrap="square" rtlCol="0">
            <a:spAutoFit/>
          </a:bodyPr>
          <a:lstStyle/>
          <a:p>
            <a:pPr hangingPunct="0"/>
            <a:r>
              <a:rPr lang="en-US" sz="2000" b="1" i="1" dirty="0" smtClean="0"/>
              <a:t>Answer:</a:t>
            </a:r>
            <a:r>
              <a:rPr lang="en-US" sz="2000" i="1" dirty="0" smtClean="0"/>
              <a:t> No. Here is the reason (consider the ovals as ‘sets of possible worlds’) </a:t>
            </a:r>
            <a:endParaRPr lang="en-US" sz="2000" dirty="0" smtClean="0"/>
          </a:p>
          <a:p>
            <a:pPr hangingPunct="0"/>
            <a:endParaRPr lang="en-US" dirty="0" smtClean="0"/>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1619672" y="5517232"/>
            <a:ext cx="6696744" cy="1015663"/>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b="1" i="1" dirty="0" smtClean="0"/>
              <a:t>Question:</a:t>
            </a:r>
            <a:r>
              <a:rPr lang="en-US" sz="2000" i="1" dirty="0" smtClean="0"/>
              <a:t> Where should epistemic possibility be drawn on this model?</a:t>
            </a:r>
            <a:endParaRPr lang="en-US" sz="2000" dirty="0" smtClean="0"/>
          </a:p>
          <a:p>
            <a:pPr hangingPunct="0"/>
            <a:endParaRPr lang="en-US" sz="2000" dirty="0" smtClean="0"/>
          </a:p>
        </p:txBody>
      </p:sp>
      <p:sp>
        <p:nvSpPr>
          <p:cNvPr id="15" name="Oval 14"/>
          <p:cNvSpPr/>
          <p:nvPr/>
        </p:nvSpPr>
        <p:spPr>
          <a:xfrm>
            <a:off x="1907704" y="2060848"/>
            <a:ext cx="5904656" cy="324036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lo</a:t>
            </a:r>
            <a:endParaRPr lang="en-US" dirty="0"/>
          </a:p>
        </p:txBody>
      </p:sp>
      <p:sp>
        <p:nvSpPr>
          <p:cNvPr id="16" name="Oval 15"/>
          <p:cNvSpPr/>
          <p:nvPr/>
        </p:nvSpPr>
        <p:spPr>
          <a:xfrm>
            <a:off x="3419872" y="2852936"/>
            <a:ext cx="3240360" cy="1728192"/>
          </a:xfrm>
          <a:prstGeom prst="ellipse">
            <a:avLst/>
          </a:prstGeom>
          <a:solidFill>
            <a:srgbClr val="FFED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72000" y="3429000"/>
            <a:ext cx="1368152" cy="648072"/>
          </a:xfrm>
          <a:prstGeom prst="ellipse">
            <a:avLst/>
          </a:prstGeom>
          <a:solidFill>
            <a:srgbClr val="FF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Actual</a:t>
            </a:r>
            <a:endParaRPr lang="en-US" dirty="0">
              <a:solidFill>
                <a:schemeClr val="tx1"/>
              </a:solidFill>
            </a:endParaRPr>
          </a:p>
        </p:txBody>
      </p:sp>
      <p:sp>
        <p:nvSpPr>
          <p:cNvPr id="18" name="TextBox 17"/>
          <p:cNvSpPr txBox="1"/>
          <p:nvPr/>
        </p:nvSpPr>
        <p:spPr>
          <a:xfrm>
            <a:off x="3347864" y="2348880"/>
            <a:ext cx="2199641" cy="369332"/>
          </a:xfrm>
          <a:prstGeom prst="rect">
            <a:avLst/>
          </a:prstGeom>
          <a:noFill/>
        </p:spPr>
        <p:txBody>
          <a:bodyPr wrap="none" rtlCol="0">
            <a:spAutoFit/>
          </a:bodyPr>
          <a:lstStyle/>
          <a:p>
            <a:r>
              <a:rPr lang="en-NZ" dirty="0" smtClean="0"/>
              <a:t>Logically possible</a:t>
            </a:r>
            <a:endParaRPr lang="en-US" dirty="0"/>
          </a:p>
        </p:txBody>
      </p:sp>
      <p:sp>
        <p:nvSpPr>
          <p:cNvPr id="19" name="TextBox 18"/>
          <p:cNvSpPr txBox="1"/>
          <p:nvPr/>
        </p:nvSpPr>
        <p:spPr>
          <a:xfrm>
            <a:off x="3851920" y="3068960"/>
            <a:ext cx="2327240" cy="369332"/>
          </a:xfrm>
          <a:prstGeom prst="rect">
            <a:avLst/>
          </a:prstGeom>
          <a:noFill/>
        </p:spPr>
        <p:txBody>
          <a:bodyPr wrap="none" rtlCol="0">
            <a:spAutoFit/>
          </a:bodyPr>
          <a:lstStyle/>
          <a:p>
            <a:r>
              <a:rPr lang="en-NZ" dirty="0" smtClean="0"/>
              <a:t>Physically possible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251520" y="5013176"/>
            <a:ext cx="7992888" cy="1631216"/>
          </a:xfrm>
          <a:prstGeom prst="rect">
            <a:avLst/>
          </a:prstGeom>
          <a:solidFill>
            <a:schemeClr val="bg1"/>
          </a:solidFill>
          <a:ln>
            <a:solidFill>
              <a:schemeClr val="accent2"/>
            </a:solidFill>
          </a:ln>
        </p:spPr>
        <p:txBody>
          <a:bodyPr wrap="square" rtlCol="0">
            <a:spAutoFit/>
          </a:bodyPr>
          <a:lstStyle/>
          <a:p>
            <a:pPr hangingPunct="0"/>
            <a:r>
              <a:rPr lang="en-US" sz="2000" dirty="0" smtClean="0"/>
              <a:t>I am not a trained physicist, so I cannot tell you much about what is physically possible. </a:t>
            </a:r>
            <a:r>
              <a:rPr lang="en-US" sz="2000" i="1" dirty="0" smtClean="0"/>
              <a:t>However,</a:t>
            </a:r>
            <a:r>
              <a:rPr lang="en-US" sz="2000" dirty="0" smtClean="0"/>
              <a:t> this diagram shows the role which philosophy can have nonetheless in clarifying what is possible. </a:t>
            </a:r>
            <a:r>
              <a:rPr lang="en-US" sz="2000" i="1" dirty="0" smtClean="0"/>
              <a:t>If something is not logically possible we know it is not physically possible.</a:t>
            </a:r>
          </a:p>
        </p:txBody>
      </p:sp>
      <p:sp>
        <p:nvSpPr>
          <p:cNvPr id="15" name="Oval 14"/>
          <p:cNvSpPr/>
          <p:nvPr/>
        </p:nvSpPr>
        <p:spPr>
          <a:xfrm>
            <a:off x="323528" y="1556792"/>
            <a:ext cx="5904656" cy="324036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lo</a:t>
            </a:r>
            <a:endParaRPr lang="en-US" dirty="0"/>
          </a:p>
        </p:txBody>
      </p:sp>
      <p:sp>
        <p:nvSpPr>
          <p:cNvPr id="16" name="Oval 15"/>
          <p:cNvSpPr/>
          <p:nvPr/>
        </p:nvSpPr>
        <p:spPr>
          <a:xfrm>
            <a:off x="1835696" y="2348880"/>
            <a:ext cx="3240360" cy="1728192"/>
          </a:xfrm>
          <a:prstGeom prst="ellipse">
            <a:avLst/>
          </a:prstGeom>
          <a:solidFill>
            <a:srgbClr val="FFED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15816" y="3068960"/>
            <a:ext cx="1368152" cy="648072"/>
          </a:xfrm>
          <a:prstGeom prst="ellipse">
            <a:avLst/>
          </a:prstGeom>
          <a:solidFill>
            <a:srgbClr val="FF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Actual</a:t>
            </a:r>
            <a:endParaRPr lang="en-US" dirty="0">
              <a:solidFill>
                <a:schemeClr val="tx1"/>
              </a:solidFill>
            </a:endParaRPr>
          </a:p>
        </p:txBody>
      </p:sp>
      <p:sp>
        <p:nvSpPr>
          <p:cNvPr id="18" name="TextBox 17"/>
          <p:cNvSpPr txBox="1"/>
          <p:nvPr/>
        </p:nvSpPr>
        <p:spPr>
          <a:xfrm>
            <a:off x="1475656" y="1988840"/>
            <a:ext cx="2199641" cy="369332"/>
          </a:xfrm>
          <a:prstGeom prst="rect">
            <a:avLst/>
          </a:prstGeom>
          <a:noFill/>
        </p:spPr>
        <p:txBody>
          <a:bodyPr wrap="none" rtlCol="0">
            <a:spAutoFit/>
          </a:bodyPr>
          <a:lstStyle/>
          <a:p>
            <a:r>
              <a:rPr lang="en-NZ" dirty="0" smtClean="0"/>
              <a:t>Logically possible</a:t>
            </a:r>
            <a:endParaRPr lang="en-US" dirty="0"/>
          </a:p>
        </p:txBody>
      </p:sp>
      <p:sp>
        <p:nvSpPr>
          <p:cNvPr id="19" name="TextBox 18"/>
          <p:cNvSpPr txBox="1"/>
          <p:nvPr/>
        </p:nvSpPr>
        <p:spPr>
          <a:xfrm>
            <a:off x="2339752" y="2564904"/>
            <a:ext cx="2327240" cy="369332"/>
          </a:xfrm>
          <a:prstGeom prst="rect">
            <a:avLst/>
          </a:prstGeom>
          <a:noFill/>
        </p:spPr>
        <p:txBody>
          <a:bodyPr wrap="none" rtlCol="0">
            <a:spAutoFit/>
          </a:bodyPr>
          <a:lstStyle/>
          <a:p>
            <a:r>
              <a:rPr lang="en-NZ" dirty="0" smtClean="0"/>
              <a:t>Physically possible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39552" y="1844824"/>
            <a:ext cx="7344816" cy="3170099"/>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b="1" i="1" dirty="0" smtClean="0"/>
              <a:t>Exercise: Do the following propositions represent situations that are logically possible and physically possible, logically possible and physically impossible, or logically impossible? (Think carefully…)</a:t>
            </a:r>
          </a:p>
          <a:p>
            <a:pPr hangingPunct="0"/>
            <a:endParaRPr lang="en-US" sz="2000" b="1" i="1" dirty="0" smtClean="0"/>
          </a:p>
          <a:p>
            <a:pPr hangingPunct="0"/>
            <a:r>
              <a:rPr lang="en-US" sz="2000" i="1" dirty="0" err="1" smtClean="0"/>
              <a:t>i</a:t>
            </a:r>
            <a:r>
              <a:rPr lang="en-US" sz="2000" i="1" dirty="0" smtClean="0"/>
              <a:t>) Henry VIII had 3 sons</a:t>
            </a:r>
            <a:endParaRPr lang="en-US" sz="2000" dirty="0" smtClean="0"/>
          </a:p>
          <a:p>
            <a:pPr hangingPunct="0"/>
            <a:r>
              <a:rPr lang="en-US" sz="2000" i="1" dirty="0" smtClean="0"/>
              <a:t>ii) Henry VIII’s oldest child was a son and Henry VIII’s oldest child was a daughter.</a:t>
            </a:r>
            <a:endParaRPr lang="en-US" sz="2000" dirty="0" smtClean="0"/>
          </a:p>
          <a:p>
            <a:pPr hangingPunct="0"/>
            <a:r>
              <a:rPr lang="en-US" sz="2000" i="1" dirty="0" smtClean="0"/>
              <a:t>iii) The moon is made of green cheese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79512" y="1484784"/>
            <a:ext cx="8280920" cy="4370427"/>
          </a:xfrm>
          <a:prstGeom prst="rect">
            <a:avLst/>
          </a:prstGeom>
          <a:noFill/>
        </p:spPr>
        <p:txBody>
          <a:bodyPr wrap="square" rtlCol="0">
            <a:spAutoFit/>
          </a:bodyPr>
          <a:lstStyle/>
          <a:p>
            <a:pPr hangingPunct="0"/>
            <a:r>
              <a:rPr lang="en-US" sz="2000" b="1" i="1" u="sng" dirty="0" smtClean="0"/>
              <a:t>Epistemic Possibility</a:t>
            </a:r>
            <a:endParaRPr lang="en-US" sz="2000" dirty="0" smtClean="0"/>
          </a:p>
          <a:p>
            <a:pPr hangingPunct="0"/>
            <a:r>
              <a:rPr lang="en-US" sz="2000" dirty="0" smtClean="0"/>
              <a:t>- Whereas physical possibility consists in consistency with the </a:t>
            </a:r>
            <a:r>
              <a:rPr lang="en-US" sz="2000" i="1" dirty="0" smtClean="0"/>
              <a:t>laws of nature</a:t>
            </a:r>
            <a:r>
              <a:rPr lang="en-US" sz="2000" dirty="0" smtClean="0"/>
              <a:t>, to say that </a:t>
            </a:r>
            <a:r>
              <a:rPr lang="en-US" sz="2000" i="1" dirty="0" smtClean="0"/>
              <a:t>p</a:t>
            </a:r>
            <a:r>
              <a:rPr lang="en-US" sz="2000" dirty="0" smtClean="0"/>
              <a:t> is </a:t>
            </a:r>
            <a:r>
              <a:rPr lang="en-US" sz="2000" dirty="0" err="1" smtClean="0"/>
              <a:t>epistemically</a:t>
            </a:r>
            <a:r>
              <a:rPr lang="en-US" sz="2000" dirty="0" smtClean="0"/>
              <a:t> possible is to say that it is </a:t>
            </a:r>
            <a:r>
              <a:rPr lang="en-US" sz="2000" dirty="0" smtClean="0">
                <a:solidFill>
                  <a:srgbClr val="C00000"/>
                </a:solidFill>
              </a:rPr>
              <a:t>consistent with </a:t>
            </a:r>
            <a:r>
              <a:rPr lang="en-US" sz="2000" i="1" dirty="0" smtClean="0">
                <a:solidFill>
                  <a:srgbClr val="C00000"/>
                </a:solidFill>
              </a:rPr>
              <a:t>what we</a:t>
            </a:r>
            <a:r>
              <a:rPr lang="en-US" sz="2000" dirty="0" smtClean="0">
                <a:solidFill>
                  <a:srgbClr val="C00000"/>
                </a:solidFill>
              </a:rPr>
              <a:t> </a:t>
            </a:r>
            <a:r>
              <a:rPr lang="en-US" sz="2000" i="1" dirty="0" smtClean="0">
                <a:solidFill>
                  <a:srgbClr val="C00000"/>
                </a:solidFill>
              </a:rPr>
              <a:t>know</a:t>
            </a:r>
            <a:r>
              <a:rPr lang="en-US" sz="2000" dirty="0" smtClean="0"/>
              <a:t>. </a:t>
            </a:r>
          </a:p>
          <a:p>
            <a:pPr hangingPunct="0"/>
            <a:r>
              <a:rPr lang="en-US" sz="2000" dirty="0" smtClean="0"/>
              <a:t>- Hopefully it should be obvious why we need a distinction between physical and epistemic possibility </a:t>
            </a:r>
            <a:r>
              <a:rPr lang="en-US" sz="2000" i="1" dirty="0" smtClean="0"/>
              <a:t>(Why?) </a:t>
            </a:r>
            <a:endParaRPr lang="en-US" sz="2000" dirty="0" smtClean="0"/>
          </a:p>
          <a:p>
            <a:pPr hangingPunct="0">
              <a:buFontTx/>
              <a:buChar char="-"/>
            </a:pPr>
            <a:r>
              <a:rPr lang="en-US" sz="2000" dirty="0" smtClean="0"/>
              <a:t>Thus the following are physically possible but in the 19</a:t>
            </a:r>
            <a:r>
              <a:rPr lang="en-US" sz="2000" baseline="30000" dirty="0" smtClean="0"/>
              <a:t>th</a:t>
            </a:r>
            <a:r>
              <a:rPr lang="en-US" sz="2000" dirty="0" smtClean="0"/>
              <a:t> century were not </a:t>
            </a:r>
            <a:r>
              <a:rPr lang="en-US" sz="2000" dirty="0" err="1" smtClean="0"/>
              <a:t>epistemically</a:t>
            </a:r>
            <a:r>
              <a:rPr lang="en-US" sz="2000" dirty="0" smtClean="0"/>
              <a:t> possible (at least in Western society):</a:t>
            </a:r>
          </a:p>
          <a:p>
            <a:pPr hangingPunct="0"/>
            <a:r>
              <a:rPr lang="en-US" sz="2000" b="1" dirty="0" smtClean="0"/>
              <a:t>P8:</a:t>
            </a:r>
            <a:r>
              <a:rPr lang="en-US" sz="2000" dirty="0" smtClean="0"/>
              <a:t> Ships can be built out of metal.</a:t>
            </a:r>
          </a:p>
          <a:p>
            <a:pPr hangingPunct="0"/>
            <a:r>
              <a:rPr lang="en-US" sz="2000" b="1" dirty="0" smtClean="0"/>
              <a:t>P9:</a:t>
            </a:r>
            <a:r>
              <a:rPr lang="en-US" sz="2000" dirty="0" smtClean="0"/>
              <a:t> Matter can disappear altogether.</a:t>
            </a:r>
          </a:p>
          <a:p>
            <a:pPr hangingPunct="0"/>
            <a:endParaRPr lang="en-US" sz="2000" b="1" i="1" dirty="0" smtClean="0"/>
          </a:p>
          <a:p>
            <a:pPr hangingPunct="0"/>
            <a:endParaRPr lang="en-US" sz="2000" dirty="0" smtClean="0"/>
          </a:p>
          <a:p>
            <a:pPr hangingPunct="0"/>
            <a:endParaRPr lang="en-US" dirty="0" smtClean="0"/>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611560" y="5013176"/>
            <a:ext cx="7704856" cy="1631216"/>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b="1" i="1" dirty="0" smtClean="0"/>
              <a:t>Question:</a:t>
            </a:r>
            <a:r>
              <a:rPr lang="en-US" sz="2000" i="1" dirty="0" smtClean="0"/>
              <a:t> Can you think of any more examples of epistemic impossibilities (for us)? Can you think of an example of something which is physically possible but </a:t>
            </a:r>
            <a:r>
              <a:rPr lang="en-US" sz="2000" i="1" dirty="0" err="1" smtClean="0"/>
              <a:t>epistemically</a:t>
            </a:r>
            <a:r>
              <a:rPr lang="en-US" sz="2000" i="1" dirty="0" smtClean="0"/>
              <a:t> impossible?</a:t>
            </a:r>
            <a:endParaRPr lang="en-US" sz="2000" dirty="0" smtClean="0"/>
          </a:p>
          <a:p>
            <a:pPr hangingPunct="0"/>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3" y="44624"/>
            <a:ext cx="2758827" cy="1224136"/>
          </a:xfrm>
        </p:spPr>
        <p:txBody>
          <a:bodyPr/>
          <a:lstStyle/>
          <a:p>
            <a:r>
              <a:rPr lang="en-US" sz="2800" dirty="0" smtClean="0">
                <a:solidFill>
                  <a:srgbClr val="FFFFFF"/>
                </a:solidFill>
              </a:rPr>
              <a:t>Day 1</a:t>
            </a:r>
            <a:br>
              <a:rPr lang="en-US" sz="2800" dirty="0" smtClean="0">
                <a:solidFill>
                  <a:srgbClr val="FFFFFF"/>
                </a:solidFill>
              </a:rPr>
            </a:br>
            <a:r>
              <a:rPr lang="en-US" sz="2800" dirty="0" smtClean="0">
                <a:solidFill>
                  <a:srgbClr val="FFFFFF"/>
                </a:solidFill>
              </a:rPr>
              <a:t>TOPICS</a:t>
            </a:r>
            <a:endParaRPr lang="en-US" sz="2800" dirty="0">
              <a:solidFill>
                <a:srgbClr val="FFFFFF"/>
              </a:solidFill>
            </a:endParaRPr>
          </a:p>
        </p:txBody>
      </p:sp>
      <p:sp>
        <p:nvSpPr>
          <p:cNvPr id="3" name="Content Placeholder 2"/>
          <p:cNvSpPr>
            <a:spLocks noGrp="1"/>
          </p:cNvSpPr>
          <p:nvPr>
            <p:ph idx="1"/>
          </p:nvPr>
        </p:nvSpPr>
        <p:spPr>
          <a:xfrm>
            <a:off x="3275856" y="692696"/>
            <a:ext cx="5400600" cy="4320480"/>
          </a:xfrm>
        </p:spPr>
        <p:txBody>
          <a:bodyPr/>
          <a:lstStyle/>
          <a:p>
            <a:pPr hangingPunct="0"/>
            <a:r>
              <a:rPr lang="en-US" sz="2400" i="1" dirty="0" smtClean="0">
                <a:solidFill>
                  <a:schemeClr val="bg1"/>
                </a:solidFill>
              </a:rPr>
              <a:t>Why Study Philosophy?</a:t>
            </a:r>
            <a:endParaRPr lang="en-US" sz="2400" dirty="0" smtClean="0">
              <a:solidFill>
                <a:schemeClr val="bg1"/>
              </a:solidFill>
            </a:endParaRPr>
          </a:p>
          <a:p>
            <a:pPr hangingPunct="0"/>
            <a:r>
              <a:rPr lang="en-US" sz="2400" i="1" dirty="0" smtClean="0">
                <a:solidFill>
                  <a:schemeClr val="bg1"/>
                </a:solidFill>
              </a:rPr>
              <a:t>What is Metaphysics?</a:t>
            </a:r>
            <a:endParaRPr lang="en-US" sz="2400" dirty="0" smtClean="0">
              <a:solidFill>
                <a:schemeClr val="bg1"/>
              </a:solidFill>
            </a:endParaRPr>
          </a:p>
          <a:p>
            <a:pPr hangingPunct="0"/>
            <a:r>
              <a:rPr lang="en-US" sz="2400" i="1" dirty="0" smtClean="0">
                <a:solidFill>
                  <a:schemeClr val="bg1"/>
                </a:solidFill>
              </a:rPr>
              <a:t>Defining Time</a:t>
            </a:r>
            <a:endParaRPr lang="en-US" sz="2400" dirty="0" smtClean="0">
              <a:solidFill>
                <a:schemeClr val="bg1"/>
              </a:solidFill>
            </a:endParaRPr>
          </a:p>
          <a:p>
            <a:pPr hangingPunct="0"/>
            <a:r>
              <a:rPr lang="en-US" sz="2400" i="1" dirty="0" smtClean="0">
                <a:solidFill>
                  <a:schemeClr val="bg1"/>
                </a:solidFill>
              </a:rPr>
              <a:t>Defining Possibility</a:t>
            </a:r>
            <a:endParaRPr lang="en-US" sz="2400" dirty="0" smtClean="0">
              <a:solidFill>
                <a:schemeClr val="bg1"/>
              </a:solidFill>
            </a:endParaRPr>
          </a:p>
          <a:p>
            <a:pPr hangingPunct="0"/>
            <a:r>
              <a:rPr lang="en-US" sz="2400" i="1" dirty="0" smtClean="0">
                <a:solidFill>
                  <a:schemeClr val="bg1"/>
                </a:solidFill>
              </a:rPr>
              <a:t>	Logical possibility / necessity</a:t>
            </a:r>
            <a:endParaRPr lang="en-US" sz="2400" dirty="0" smtClean="0">
              <a:solidFill>
                <a:schemeClr val="bg1"/>
              </a:solidFill>
            </a:endParaRPr>
          </a:p>
          <a:p>
            <a:pPr hangingPunct="0"/>
            <a:r>
              <a:rPr lang="en-US" sz="2400" i="1" dirty="0" smtClean="0">
                <a:solidFill>
                  <a:schemeClr val="bg1"/>
                </a:solidFill>
              </a:rPr>
              <a:t>	Physical possibility / necessity</a:t>
            </a:r>
            <a:endParaRPr lang="en-US" sz="2400" dirty="0" smtClean="0">
              <a:solidFill>
                <a:schemeClr val="bg1"/>
              </a:solidFill>
            </a:endParaRPr>
          </a:p>
          <a:p>
            <a:pPr hangingPunct="0"/>
            <a:r>
              <a:rPr lang="en-US" sz="2400" i="1" dirty="0" smtClean="0">
                <a:solidFill>
                  <a:schemeClr val="bg1"/>
                </a:solidFill>
              </a:rPr>
              <a:t>	Epistemic possibility / necessity</a:t>
            </a:r>
            <a:endParaRPr lang="en-US" sz="2400" dirty="0" smtClean="0">
              <a:solidFill>
                <a:schemeClr val="bg1"/>
              </a:solidFill>
            </a:endParaRPr>
          </a:p>
          <a:p>
            <a:endParaRPr lang="en-US" sz="22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xmlns="" val="2373177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39552" y="1844824"/>
            <a:ext cx="7344816" cy="3170099"/>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b="1" i="1" dirty="0" smtClean="0"/>
              <a:t>Exercise:</a:t>
            </a:r>
            <a:r>
              <a:rPr lang="en-US" sz="2000" i="1" dirty="0" smtClean="0"/>
              <a:t> </a:t>
            </a:r>
            <a:r>
              <a:rPr lang="en-US" sz="2000" b="1" i="1" dirty="0" smtClean="0"/>
              <a:t>Logically possible/impossible, physically possible/ impossible, </a:t>
            </a:r>
            <a:r>
              <a:rPr lang="en-US" sz="2000" b="1" i="1" dirty="0" err="1" smtClean="0"/>
              <a:t>epistemically</a:t>
            </a:r>
            <a:r>
              <a:rPr lang="en-US" sz="2000" b="1" i="1" dirty="0" smtClean="0"/>
              <a:t> possible/impossible?  (And why?)</a:t>
            </a:r>
          </a:p>
          <a:p>
            <a:pPr hangingPunct="0"/>
            <a:endParaRPr lang="en-US" sz="2000" b="1" dirty="0" smtClean="0"/>
          </a:p>
          <a:p>
            <a:pPr hangingPunct="0">
              <a:lnSpc>
                <a:spcPct val="150000"/>
              </a:lnSpc>
            </a:pPr>
            <a:r>
              <a:rPr lang="en-US" sz="2000" i="1" dirty="0" err="1" smtClean="0"/>
              <a:t>i</a:t>
            </a:r>
            <a:r>
              <a:rPr lang="en-US" sz="2000" i="1" dirty="0" smtClean="0"/>
              <a:t>) A cat flies to the moon without a spaceship</a:t>
            </a:r>
            <a:endParaRPr lang="en-US" sz="2000" dirty="0" smtClean="0"/>
          </a:p>
          <a:p>
            <a:pPr hangingPunct="0">
              <a:lnSpc>
                <a:spcPct val="150000"/>
              </a:lnSpc>
            </a:pPr>
            <a:r>
              <a:rPr lang="en-US" sz="2000" i="1" dirty="0" smtClean="0"/>
              <a:t>ii) The youngest child cooks for everyone in the family.</a:t>
            </a:r>
            <a:endParaRPr lang="en-US" sz="2000" dirty="0" smtClean="0"/>
          </a:p>
          <a:p>
            <a:pPr hangingPunct="0">
              <a:lnSpc>
                <a:spcPct val="150000"/>
              </a:lnSpc>
            </a:pPr>
            <a:r>
              <a:rPr lang="en-US" sz="2000" i="1" dirty="0" smtClean="0"/>
              <a:t>iii) The youngest child cooks for everyone in the family who doesn’t cook for themselves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79512" y="1484784"/>
            <a:ext cx="8712968" cy="5601533"/>
          </a:xfrm>
          <a:prstGeom prst="rect">
            <a:avLst/>
          </a:prstGeom>
          <a:noFill/>
        </p:spPr>
        <p:txBody>
          <a:bodyPr wrap="square" rtlCol="0">
            <a:spAutoFit/>
          </a:bodyPr>
          <a:lstStyle/>
          <a:p>
            <a:pPr hangingPunct="0"/>
            <a:r>
              <a:rPr lang="en-US" sz="2000" b="1" u="sng" dirty="0" smtClean="0"/>
              <a:t>Kinds of Necessity</a:t>
            </a:r>
            <a:endParaRPr lang="en-US" sz="2000" dirty="0" smtClean="0"/>
          </a:p>
          <a:p>
            <a:pPr hangingPunct="0"/>
            <a:endParaRPr lang="en-US" sz="2000" dirty="0" smtClean="0"/>
          </a:p>
          <a:p>
            <a:pPr hangingPunct="0"/>
            <a:r>
              <a:rPr lang="en-US" sz="2000" dirty="0" smtClean="0"/>
              <a:t>Each of the varieties of </a:t>
            </a:r>
            <a:r>
              <a:rPr lang="en-US" sz="2000" i="1" u="sng" dirty="0" smtClean="0"/>
              <a:t>possibility</a:t>
            </a:r>
            <a:r>
              <a:rPr lang="en-US" sz="2000" dirty="0" smtClean="0"/>
              <a:t> outlined above has its own corresponding version of </a:t>
            </a:r>
            <a:r>
              <a:rPr lang="en-US" sz="2000" i="1" u="sng" dirty="0" smtClean="0"/>
              <a:t>necessity</a:t>
            </a:r>
            <a:r>
              <a:rPr lang="en-US" sz="2000" dirty="0" smtClean="0"/>
              <a:t>: </a:t>
            </a:r>
          </a:p>
          <a:p>
            <a:pPr hangingPunct="0"/>
            <a:r>
              <a:rPr lang="en-US" sz="2000" dirty="0" smtClean="0"/>
              <a:t> </a:t>
            </a:r>
          </a:p>
          <a:p>
            <a:pPr hangingPunct="0"/>
            <a:r>
              <a:rPr lang="en-US" sz="1600" b="1" dirty="0" smtClean="0">
                <a:solidFill>
                  <a:srgbClr val="C00000"/>
                </a:solidFill>
              </a:rPr>
              <a:t>p is logically possible: according to the laws of logic it might be true.</a:t>
            </a:r>
            <a:endParaRPr lang="en-US" sz="1600" dirty="0" smtClean="0">
              <a:solidFill>
                <a:srgbClr val="C00000"/>
              </a:solidFill>
            </a:endParaRPr>
          </a:p>
          <a:p>
            <a:pPr hangingPunct="0"/>
            <a:r>
              <a:rPr lang="en-US" sz="1600" b="1" dirty="0" smtClean="0">
                <a:solidFill>
                  <a:srgbClr val="C00000"/>
                </a:solidFill>
              </a:rPr>
              <a:t>p is logically necessary: according to the laws of logic it must be true.</a:t>
            </a:r>
            <a:endParaRPr lang="en-US" sz="1600" dirty="0" smtClean="0">
              <a:solidFill>
                <a:srgbClr val="C00000"/>
              </a:solidFill>
            </a:endParaRPr>
          </a:p>
          <a:p>
            <a:pPr hangingPunct="0"/>
            <a:r>
              <a:rPr lang="en-US" sz="1600" b="1" dirty="0" smtClean="0">
                <a:solidFill>
                  <a:srgbClr val="C00000"/>
                </a:solidFill>
              </a:rPr>
              <a:t>p is physically possible: according to laws of nature it might be true.</a:t>
            </a:r>
            <a:endParaRPr lang="en-US" sz="1600" dirty="0" smtClean="0">
              <a:solidFill>
                <a:srgbClr val="C00000"/>
              </a:solidFill>
            </a:endParaRPr>
          </a:p>
          <a:p>
            <a:pPr hangingPunct="0"/>
            <a:r>
              <a:rPr lang="en-US" sz="1600" b="1" dirty="0" smtClean="0">
                <a:solidFill>
                  <a:srgbClr val="C00000"/>
                </a:solidFill>
              </a:rPr>
              <a:t>p is physically necessary: according to laws of nature it must be true.</a:t>
            </a:r>
            <a:endParaRPr lang="en-US" sz="1600" dirty="0" smtClean="0">
              <a:solidFill>
                <a:srgbClr val="C00000"/>
              </a:solidFill>
            </a:endParaRPr>
          </a:p>
          <a:p>
            <a:pPr hangingPunct="0"/>
            <a:r>
              <a:rPr lang="en-US" sz="1600" b="1" dirty="0" smtClean="0">
                <a:solidFill>
                  <a:srgbClr val="C00000"/>
                </a:solidFill>
              </a:rPr>
              <a:t>p is </a:t>
            </a:r>
            <a:r>
              <a:rPr lang="en-US" sz="1600" b="1" dirty="0" err="1" smtClean="0">
                <a:solidFill>
                  <a:srgbClr val="C00000"/>
                </a:solidFill>
              </a:rPr>
              <a:t>epistemically</a:t>
            </a:r>
            <a:r>
              <a:rPr lang="en-US" sz="1600" b="1" dirty="0" smtClean="0">
                <a:solidFill>
                  <a:srgbClr val="C00000"/>
                </a:solidFill>
              </a:rPr>
              <a:t> possible: according to our knowledge it might be true.</a:t>
            </a:r>
            <a:endParaRPr lang="en-US" sz="1600" dirty="0" smtClean="0">
              <a:solidFill>
                <a:srgbClr val="C00000"/>
              </a:solidFill>
            </a:endParaRPr>
          </a:p>
          <a:p>
            <a:pPr hangingPunct="0"/>
            <a:r>
              <a:rPr lang="en-US" sz="1600" b="1" dirty="0" smtClean="0">
                <a:solidFill>
                  <a:srgbClr val="C00000"/>
                </a:solidFill>
              </a:rPr>
              <a:t>p is </a:t>
            </a:r>
            <a:r>
              <a:rPr lang="en-US" sz="1600" b="1" dirty="0" err="1" smtClean="0">
                <a:solidFill>
                  <a:srgbClr val="C00000"/>
                </a:solidFill>
              </a:rPr>
              <a:t>epistemically</a:t>
            </a:r>
            <a:r>
              <a:rPr lang="en-US" sz="1600" b="1" dirty="0" smtClean="0">
                <a:solidFill>
                  <a:srgbClr val="C00000"/>
                </a:solidFill>
              </a:rPr>
              <a:t> necessary: according to our knowledge it must be true.</a:t>
            </a:r>
            <a:r>
              <a:rPr lang="en-US" sz="2000" b="1" dirty="0" smtClean="0"/>
              <a:t> </a:t>
            </a:r>
            <a:endParaRPr lang="en-US" sz="2000" dirty="0" smtClean="0"/>
          </a:p>
          <a:p>
            <a:pPr hangingPunct="0"/>
            <a:r>
              <a:rPr lang="en-US" sz="2000" dirty="0" smtClean="0"/>
              <a:t> </a:t>
            </a:r>
          </a:p>
          <a:p>
            <a:pPr hangingPunct="0"/>
            <a:r>
              <a:rPr lang="en-US" sz="2000" dirty="0" smtClean="0"/>
              <a:t>There is a more general term which covers all the concepts of possibility and necessity outlined above: </a:t>
            </a:r>
            <a:r>
              <a:rPr lang="en-US" sz="2000" b="1" dirty="0" smtClean="0"/>
              <a:t>‘modality’.</a:t>
            </a:r>
            <a:r>
              <a:rPr lang="en-US" sz="2000" dirty="0" smtClean="0"/>
              <a:t> Modality is a rich area of study within philosophy (especially metaphysics and epistemology).</a:t>
            </a:r>
          </a:p>
          <a:p>
            <a:pPr hangingPunct="0"/>
            <a:endParaRPr lang="en-US" sz="2000" b="1" i="1" dirty="0" smtClean="0"/>
          </a:p>
          <a:p>
            <a:pPr hangingPunct="0"/>
            <a:endParaRPr lang="en-US" sz="2000" dirty="0" smtClean="0"/>
          </a:p>
          <a:p>
            <a:pPr hangingPunct="0"/>
            <a:endParaRPr lang="en-US" dirty="0" smtClean="0"/>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79512" y="1484784"/>
            <a:ext cx="8712968" cy="5601533"/>
          </a:xfrm>
          <a:prstGeom prst="rect">
            <a:avLst/>
          </a:prstGeom>
          <a:noFill/>
        </p:spPr>
        <p:txBody>
          <a:bodyPr wrap="square" rtlCol="0">
            <a:spAutoFit/>
          </a:bodyPr>
          <a:lstStyle/>
          <a:p>
            <a:pPr hangingPunct="0"/>
            <a:r>
              <a:rPr lang="en-US" sz="2000" b="1" u="sng" dirty="0" smtClean="0"/>
              <a:t>Kinds of Necessity</a:t>
            </a:r>
            <a:endParaRPr lang="en-US" sz="2000" dirty="0" smtClean="0"/>
          </a:p>
          <a:p>
            <a:pPr hangingPunct="0"/>
            <a:endParaRPr lang="en-US" sz="2000" dirty="0" smtClean="0"/>
          </a:p>
          <a:p>
            <a:pPr hangingPunct="0"/>
            <a:r>
              <a:rPr lang="en-US" sz="2000" dirty="0" smtClean="0"/>
              <a:t>Each of the varieties of </a:t>
            </a:r>
            <a:r>
              <a:rPr lang="en-US" sz="2000" i="1" u="sng" dirty="0" smtClean="0"/>
              <a:t>possibility</a:t>
            </a:r>
            <a:r>
              <a:rPr lang="en-US" sz="2000" dirty="0" smtClean="0"/>
              <a:t> outlined above has its own corresponding version of </a:t>
            </a:r>
            <a:r>
              <a:rPr lang="en-US" sz="2000" i="1" u="sng" dirty="0" smtClean="0"/>
              <a:t>necessity</a:t>
            </a:r>
            <a:r>
              <a:rPr lang="en-US" sz="2000" dirty="0" smtClean="0"/>
              <a:t>: </a:t>
            </a:r>
          </a:p>
          <a:p>
            <a:pPr hangingPunct="0"/>
            <a:r>
              <a:rPr lang="en-US" sz="2000" dirty="0" smtClean="0"/>
              <a:t> </a:t>
            </a:r>
          </a:p>
          <a:p>
            <a:pPr hangingPunct="0"/>
            <a:r>
              <a:rPr lang="en-US" sz="1600" b="1" dirty="0" smtClean="0">
                <a:solidFill>
                  <a:srgbClr val="C00000"/>
                </a:solidFill>
              </a:rPr>
              <a:t>p is logically possible: according to the laws of logic it might be true.</a:t>
            </a:r>
            <a:endParaRPr lang="en-US" sz="1600" dirty="0" smtClean="0">
              <a:solidFill>
                <a:srgbClr val="C00000"/>
              </a:solidFill>
            </a:endParaRPr>
          </a:p>
          <a:p>
            <a:pPr hangingPunct="0"/>
            <a:r>
              <a:rPr lang="en-US" sz="1600" b="1" dirty="0" smtClean="0">
                <a:solidFill>
                  <a:srgbClr val="C00000"/>
                </a:solidFill>
              </a:rPr>
              <a:t>p is logically necessary: according to the laws of logic it must be true.</a:t>
            </a:r>
            <a:endParaRPr lang="en-US" sz="1600" dirty="0" smtClean="0">
              <a:solidFill>
                <a:srgbClr val="C00000"/>
              </a:solidFill>
            </a:endParaRPr>
          </a:p>
          <a:p>
            <a:pPr hangingPunct="0"/>
            <a:r>
              <a:rPr lang="en-US" sz="1600" b="1" dirty="0" smtClean="0">
                <a:solidFill>
                  <a:srgbClr val="C00000"/>
                </a:solidFill>
              </a:rPr>
              <a:t>p is physically possible: according to laws of nature it might be true.</a:t>
            </a:r>
            <a:endParaRPr lang="en-US" sz="1600" dirty="0" smtClean="0">
              <a:solidFill>
                <a:srgbClr val="C00000"/>
              </a:solidFill>
            </a:endParaRPr>
          </a:p>
          <a:p>
            <a:pPr hangingPunct="0"/>
            <a:r>
              <a:rPr lang="en-US" sz="1600" b="1" dirty="0" smtClean="0">
                <a:solidFill>
                  <a:srgbClr val="C00000"/>
                </a:solidFill>
              </a:rPr>
              <a:t>p is physically necessary: according to laws of nature it must be true.</a:t>
            </a:r>
            <a:endParaRPr lang="en-US" sz="1600" dirty="0" smtClean="0">
              <a:solidFill>
                <a:srgbClr val="C00000"/>
              </a:solidFill>
            </a:endParaRPr>
          </a:p>
          <a:p>
            <a:pPr hangingPunct="0"/>
            <a:r>
              <a:rPr lang="en-US" sz="1600" b="1" dirty="0" smtClean="0">
                <a:solidFill>
                  <a:srgbClr val="C00000"/>
                </a:solidFill>
              </a:rPr>
              <a:t>p is </a:t>
            </a:r>
            <a:r>
              <a:rPr lang="en-US" sz="1600" b="1" dirty="0" err="1" smtClean="0">
                <a:solidFill>
                  <a:srgbClr val="C00000"/>
                </a:solidFill>
              </a:rPr>
              <a:t>epistemically</a:t>
            </a:r>
            <a:r>
              <a:rPr lang="en-US" sz="1600" b="1" dirty="0" smtClean="0">
                <a:solidFill>
                  <a:srgbClr val="C00000"/>
                </a:solidFill>
              </a:rPr>
              <a:t> possible: according to our knowledge it might be true.</a:t>
            </a:r>
            <a:endParaRPr lang="en-US" sz="1600" dirty="0" smtClean="0">
              <a:solidFill>
                <a:srgbClr val="C00000"/>
              </a:solidFill>
            </a:endParaRPr>
          </a:p>
          <a:p>
            <a:pPr hangingPunct="0"/>
            <a:r>
              <a:rPr lang="en-US" sz="1600" b="1" dirty="0" smtClean="0">
                <a:solidFill>
                  <a:srgbClr val="C00000"/>
                </a:solidFill>
              </a:rPr>
              <a:t>p is </a:t>
            </a:r>
            <a:r>
              <a:rPr lang="en-US" sz="1600" b="1" dirty="0" err="1" smtClean="0">
                <a:solidFill>
                  <a:srgbClr val="C00000"/>
                </a:solidFill>
              </a:rPr>
              <a:t>epistemically</a:t>
            </a:r>
            <a:r>
              <a:rPr lang="en-US" sz="1600" b="1" dirty="0" smtClean="0">
                <a:solidFill>
                  <a:srgbClr val="C00000"/>
                </a:solidFill>
              </a:rPr>
              <a:t> necessary: according to our knowledge it must be true.</a:t>
            </a:r>
            <a:r>
              <a:rPr lang="en-US" sz="2000" b="1" dirty="0" smtClean="0"/>
              <a:t> </a:t>
            </a:r>
            <a:endParaRPr lang="en-US" sz="2000" dirty="0" smtClean="0"/>
          </a:p>
          <a:p>
            <a:pPr hangingPunct="0"/>
            <a:r>
              <a:rPr lang="en-US" sz="2000" dirty="0" smtClean="0"/>
              <a:t> </a:t>
            </a:r>
          </a:p>
          <a:p>
            <a:pPr hangingPunct="0"/>
            <a:r>
              <a:rPr lang="en-US" sz="2000" dirty="0" smtClean="0"/>
              <a:t>There is a more general term which covers all the concepts of possibility and necessity outlined above: </a:t>
            </a:r>
            <a:r>
              <a:rPr lang="en-US" sz="2000" b="1" dirty="0" smtClean="0"/>
              <a:t>‘modality’.</a:t>
            </a:r>
            <a:r>
              <a:rPr lang="en-US" sz="2000" dirty="0" smtClean="0"/>
              <a:t> Modality is a rich area of study within philosophy (especially metaphysics and epistemology).</a:t>
            </a:r>
          </a:p>
          <a:p>
            <a:pPr hangingPunct="0"/>
            <a:endParaRPr lang="en-US" sz="2000" b="1" i="1" dirty="0" smtClean="0"/>
          </a:p>
          <a:p>
            <a:pPr hangingPunct="0"/>
            <a:endParaRPr lang="en-US" sz="2000" dirty="0" smtClean="0"/>
          </a:p>
          <a:p>
            <a:pPr hangingPunct="0"/>
            <a:endParaRPr lang="en-US" dirty="0" smtClean="0"/>
          </a:p>
        </p:txBody>
      </p:sp>
      <p:sp>
        <p:nvSpPr>
          <p:cNvPr id="29698" name="AutoShape 2"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ISEBAPERQVDxIQEhUTGBEQEA8QHA8VFBcXFBgTFhYXGyYeGRojGRQSIC8gIycpLy0tFR4xNTAqNicrLC4BCQoKDgwMFA8PFCwcHBwpKSkpKSkpLCkpLCkpKSkpKSwpKSwpKSkpKSk1KSkpKTMpKSwpKikpLC4pKSkpLCkpLP/AABEIAMgAyAMBIgACEQEDEQH/xAAcAAEAAQUBAQAAAAAAAAAAAAAABwECBAUGAwj/xAA6EAACAgECAwUFBgQGAwAAAAAAAQIDEQQhEjFBBQYHE1EiMkJSYRRxgaGxwSMzYvAVQ1OR0fEkY8L/xAAWAQEBAQAAAAAAAAAAAAAAAAAAAQL/xAAZEQEBAQEBAQAAAAAAAAAAAAAAAREhMVH/2gAMAwEAAhEDEQA/AJxAAAAAAAAAAAAAAAAAAAAAAAAAAADJif4tTv8AxIbScXicXiS5xfowMsFkLU1lNP7mXgAAAAAAAAAAAAAAAAAAAAAAAAAAAKAjPxJ8TI0xnptPLM/dlZBrn1rh9fV9AHiX4lxoT0uneZNNTtjj2P8A1xfzP1XIhvQ947qr1dW9+LeD3jPG+GvVfN0NfrNVKc25P2vRb8H9K+vqzP0OnrpgtTesxe0Kls75LovSC6yKJr7v94c0VayNih508S083FOptc4LPu7Zxy6rBIOm1CnFSXX8n6Hyl2d2xd9ojq5YnLKxTjEbYJ/y+H4a10/7PpnuhZKWkqslleYuNZjwvDW2V09PwIN0AAAAAAAAAAAAAAAAAAAAAAAAUKkX+JfiZGmM9Np5Zfuysg923t5cMdfVgXeJXibGmE9Np5Zk/YlZHfL5eXX9fVkH6vUycnKW9rzsuVS9F/Vjr0L9XqJqXHPe5raPTTxf/wBfoYdfClxz3hnZdb5ei9IerCsnRwhCHn2+5vwQTw9RJdF6QXVnlO6Wos8yz2nLaNcdlwr4UvhgvzMKzUWXzzjL5JLaNcekUuiRL3hX4X+bjValfw+ikmne1+kF+YRl+GPhp5nDrdUvYynCDWPNa5NrpBenUmZIpCCSSSwlskui9C4AAAAAAAAAAAAAAAAAAAAAAFA2Rd4l+Jcaoy09EvpKyL3k/kh+7AeJviWqYT02nnwy3jK2GJPPLgh+7Ib1F0oy82zfUSWYxfLTQfxP+v8AQv1N0oPzrcS1ElmFb3Wmg/jmvm9EaW+zKc5NuMnu983P/jInVWu+Ly5Zcc5b62v0z6ZK11TtlxS5ckltnHwr0SLaNM5tNrbkor9Edn2N3em3VCK4tRqHw1Q4c8Eet0o9IR3xn3mEbrw87gSutqc4Yrlu21soxxnbnvyR9AU1KMYxisKKSS9EuSNb3e7GWnpjBvjnwxUpvGXwpJL+/U2oAAAAAAAAAAAAAAAAAAAAAAKNhs4nvB33olKWlrvhVPKSdj4Y2vrFSz0A1vij37lp6/KgpwjZlebj+bjnCt+u+5C91rg/tF+HdJcVVT5Ux/1J/X0R3ffHt3g0k4aqVNt/n1T09UbI2umMOLjtscW1w4ezfPOOSIlv1UrJuUm2m8uT5zf1/wCCTqrr73JuTbeXlylzm/V/T0K1UOclnpskun3L+8F1VGWsrfpH5fv+v6HXd3OwJyshXXU775rMalsor57X8Na578zVvxFnZHY/B5cnB22WNRqpisu19ML5fVk49w+5P2SMtRqMWay9LjmuVcV7tUPRIu7mdw4aPN90lqNXYsStxtWv9OtdI/XmzrSAAAAAAAAAAAAAAAAAAAAAAFGxKWN3sl19Dne2u3UlhZkntGC53S/aIGk8Su8l1WmlKj+X8bg8zceWVHnwZ5sg6+zH/kX4lJrMK3uor5pL/b7ydbrIaWE9XqnF28Ocy3jTHlhL+2yGu9fYkNRXZ2hpnKMY2vztLNLMFJtxtqxzg1u6+cCS6OO1OpdspSeyb3eEnJ/h+SMirTYwsb9I8+H6v+r9D0p0/DjbM3yjs/LT5N+sv0JH8N/DaWpmrrk1RF+0915rXwR+nqy6PPuF4Y3aqKvbVNWcKyUeJyxz4Iv3vve2fXkTZ3e7s6fRVuuiOOJ8U7JPindL5pye7f5Lpg2NFEYRjCCUYxSSjFYUUtkkj0AAAAAAAAAAAAAAAAAAAAAAABp+2u2VXGSUuHhXtT+T6L1k/QCnbnakYwnBvEUsTl6J/BH1k/Q5uFrhYrZ0yXHXiMm3N1vdqLivdbS/3wi7zUs334qjQuPE91povlOz5rZdI8zh9Z21frdTG2uU6KKLMV8DalOT23+ab9N1FP1M+jW9pdoXdpXycnKmiqXKXOtrrJcnd9OUF9TsND2RXp6ocda3X8LTNZwn/nW9XJ9F16nvXR5Vy4qoSsjVxcKmmq7W/wDMh8Usb8+b3Nh2P2TO+xyk25ZzOx78Gen1m/yG7xHN9jeFddur873aG3KyCWOGTefLh0SfVdNyXdNpo1wjXCKhCCSUYrCil0RTTaaNcVCCxGO2P76nsVQAFAAAAAAAAAAAAAAAAAAAADiPEXxCjoYOilqWqnHbk1Qn8cvr6R6/cB6d9PEejRTjp8tzk15koe19lg/ja6y6qK3xuc5/iz1Dk4TVFVC8yWqnhx09XW6Ke0758o52jz54RD+r1srJynJuTk23KTy5NvLk36my7J73WVUvQTscNJZYpTxFScNsSX1g9srpzRKOt1naT18o00Rsq0FMsRT4nZqrHznLO8rH6v3fvOq0mlWkjGuKi9U44UVhx0Mf3s9WeXZsVpq6vLjH7RbDNWJRlDT0tfzFjbia3Oj7ud2s/wAW3MlL2va53PnxS/p9F1J6Hd3u2pLzLcyi9/azm1v4n14f15nVafTQhFQhFQiukVg9EipoAAAAAAAAAAAAAAAAAAAAAADJx/f7xCq7Pr4Y4t1M17Nef5a/1LPSP05vp6gW+Inf+Ggr8utqWqsj7EXuqly82f0zyXVnzzr+0J2znZOTnKcnKU5bubfOTHafatmosnbbN2Tm8ynLnJ/suiXJIwLLeiGqust6IsrW/wC5SEc/qTB4WeFfHwa7Ww9jaVVEl/M6q2xP4fli+fN9Mis7we7m3qp6jUrFEsOqmcXxPrx77xrfSPXmS0gkVCAAAAAAAAAAAAAAAAAAAAAAAed96hGU5PEYrLf0QEe+J3iU9E/sum4XqHHinZJcS08Ze7iPWb3e+ySy+aIJ12vnbOVtknOc3xSnJ5c2+rZ1Pih2bZ9ru1uJTpumm5YbVE2sKqb6bRTX4o4q21dHleoWKW2+hbCDZSEMsmnwr8LVivX6yHRSqomufVW2L81H8WFW+F/hPng12ug0ver000va5YstT/3UfxfoTIkMFQyAAAAAAAAAAAAAAAAAAAAAAAAHL96u0nKS08Gk17cpSeIwUd3KT6Rit/vwbvtbtDya3LHFJ+zCK5zm+SX99CMtZxal2Vqahp4TT1OrW/nWLdU1L40nyjyb9p7JIlow76f8Rf2etcOhp9qU7cpS4ud9q+d78EOazlnAd5u5UtPZKWm49RpcpKcorig3yjOK+vKS/EmTszsOd8I1VQ+z6WHKMm25t87JvnOb9f0Ou7L7AqoScVxSSxxtbr7vl/AkEP8Ahj4V2W2R1esrddMGpRqsWHfJbrMXuoJ778/uJyRUGgAAAAAAAAAAAAAAAAAAAAAAAAKMqW2QTTi+TTT+5gcR2tqJ626VdPF5cE4SlBpSals4Vv4HPD4rH7sdkm2bjsvunCKrdqi1UsQogsV0L0UXvKXrJ7s3Wk0UKoqFcVCK6RWP+z3JIKKJUAoAAAAAAAAAAAAAAAAAAAAAAAAAAAAAAAAAAAAAAAAAAAAAAAAAAAAAAAAAAAAAP//Z"/>
          <p:cNvSpPr>
            <a:spLocks noChangeAspect="1" noChangeArrowheads="1"/>
          </p:cNvSpPr>
          <p:nvPr/>
        </p:nvSpPr>
        <p:spPr bwMode="auto">
          <a:xfrm>
            <a:off x="63500"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data:image/jpeg;base64,/9j/4AAQSkZJRgABAQAAAQABAAD/2wCEAAkGBhISEBAQEhAQDhAPEhAQDw8QDw8QFBAVFBAVFBQQEhUXGyYfFxojGRUWHy8gJCcpLC4sFR8xNTAqNSgrLCkBCQoKDgwOFA8PFykfHCQpKSwpKSkpKSkpKSkpKSkpKSkpKSkpKSkpLCkpKSkpKSkpKSkpKSkpKSkpKSwpKSkpKf/AABEIAOEA4QMBIgACEQEDEQH/xAAcAAEBAAIDAQEAAAAAAAAAAAAAAQUGAgQHCAP/xAA9EAACAgEBBgMEBwYFBQAAAAAAAQIDBBEFBhIhMUEHUWETIjJxFEJSgZGhsRUjJENiwSUzNFPRgqLh8PH/xAAYAQEAAwEAAAAAAAAAAAAAAAAAAQIDBP/EAB4RAQEBAQACAgMAAAAAAAAAAAABEQIhMQMSIjJB/9oADAMBAAIRAxEAPwD3EAAAAAAAAAAAAAAAAAAAAAAAAAAACOSXVpAUAAAAAAAAAAAAAAAAAAAAAAAAAAAAAAAAAACMrNX3831q2fjOyUoO6aaoqk9OOX2mlz4V/wCAMtt3bNeLRZfZLhjBcvOT58MV6tni+1N3drbUtryLMmOJjTWtMrLJVqL7LhXc57qPK2tmRrzcqd0aW7rseNSVVCfwxc/tP7Pl3Nk8SN461T9GhpwR91R7cl0NOZf4iupuZ9P2ZnUYuZe8rFzlOFNsZu2EbY80tXzXJd/Q9ePA/BrZd+Rm+2crHh4jc4cTbh7VrhSjr30b1PfB8l3ogADNIAAAAAAAAAAAAAAAAAAAAAAAAAAABwutUYylJqMYpylJvRJJatt/IDEb17004GNPIufwp8Feq1slpyiv+T5r2xtvJzMqOXauPLyGoYWMk5ezTlpGai+i8vN8+xl/ELfN52X7RR9pTXJQwsbRtW89FdYu8ZPpHvp5G57nbl/s+H7TzW57QujJwhLRxoUuj0+1py8l0JkHc2Xgw2NgOhy48u/97l2cWvvtfCn5L9dTz2GNftTNhi1dZvWyfNquCfvTZy3r3indY4rilKUuGMVzbbeiSXfmey+Gu5Edn4ylJa5V8YyyJvt3VS9EbX8Ir7bBu/sGrDx6salaQrWmveT7zfq2ZMmg4jBZQAAAAAAAAAAAAAAAAAAAAAAAAAAAAEZ5X4xb1yXBs6qUdbYueVz+Gtc+GenSL06dXyRue+e91eBju2bTsl7tNevOcvP5I8s3N3bt2hk2ZOSvcc/aXy+1Jc41a+UdXy8yZBk/DfceFWm0sqLTim8aFiWvPpdL+t/ktDEb/wC+8J5CjZKcaW9JuqKlNJLpFNpdfM2TfzeqMYuqGkYQWkUuS5Gk7gbnS2plu22L+iUSUrXpytl1VS/ua8zJtV9tp8JtwYys/adrdtTbeErIcMmteVs49n2R7CfnVWoxUYpJRSUYpaJJLRJeh+iRlbqydSpBsECNht9vzLoUCIoAAAAAAAAAAAAAAAAAAAAAAAOhtna9WLRZkXTUKqouU2+r8oxXdvokd48B8Wt4MvIzVjwx7/Z02+xxq5VuMLLv97n8b06dl1A6WXtPI2xtJVpNTejUOscaHPRP+qKer/ql6HpO3do1YONDFpajGuOja+s9Ocn8zH7p7vR2RhTst4Ppt6UrZJ8XDy5RjJ8/n66nnG9e8c7reCGs5zfDCEebbb0SSNuedRamPRdtPNhiVv8AzJazn2rgucpv7j6I2BsOrDx68aiPDCtffJvrOXq2at4W7hfs/Hdlq1zMhJ2vk/ZrtVF/qbyuRXvrSReg/IKJyM0okUEbApGyakS1+X6gWLOQAAAAAAAAAAAAAAAAAAAAADhdaoxcn0inJ/JLVgdPbe168aiy+16QrWvrJvpCPq3yNF2BjWX2S2rm6pvX6NS/hpj2jFPvp1fcxd2+NO1NpRplJ14GM1KMpRko22v3V7V9Ivqor7z99/N51CLqg+GMVokunLlyNOedRa1zxD3t4tUpefIyPg3uHxtbUyY6tt/RISX3O9r8ka94f7ny2rlu65P6FRJObeq9rLtUvPzfofQlVEYqMYpRjFKMYpJJJLkkie+s8REjlGJySKDJYBGwAIVsmmoE01+RyAAoAAAAAAAAAAAAAAAAAAAACSNH3627ZZZDZeM/32Qv4ixfyan29HJfkZ/eveSGHQ7H71ktYUVLrZY1yivTzNT2ViPBosysh8Wdl622yfWtP6q8uXImQYreTGowa4wx3GFkI8Fj4VKGRF9a7od15PqjzOmi7aOWsTH5e0eqhZYn7JLnLgm/jilz8zu72bfndbwQ1lKcuGMVzbbeiSXqex+Ge4cdn4ylZGMsu7Sd02k3DVcqovslrzNbfrPCvtn9193a8LFpxa+lS5y7zk+cpv1bZmCaCUtDFZSak0/+HICJBsNkS79wCWv/AAUFAhQAAAAAAAAAAAAAAAAAAAAHCyaScm0kubbeiSXdnJs0je7Pnl5EdlY83FSSnnXR/lV9fZJ9m/0A6uLKOblT2nb/AKTF4qsKEulsl8d2nrL9DR9/d63ZKesvP/1Gxb4bfhTVHGpShTTFQgly5LuaLubu/Lau0Ixkn9GokrMmXRNLXSHzb5G0n1m1Wtv8GtxOL/E8mOrl/pISWvCu939l+J7Ej86alCMYRSjGKUYxS0SS6JHJv7/Qyt3ysSl+IhARh37nMgCNkcipASMTkAAAAAAAAAAAAAAAAAAAAAAACNg62fnwoqsusajXVFznJ+SAxO9u8ixaVwr2mTc3Xi0rm5zfdryXVmrOMdm4k1OfHmZP7zJs195ylzcW/Q/bZ90pue18pcM5JwwKJfyavtNfafU8y323olZKXPXV/ia8c6i1jNp5luXkRoqTnbdJQhFc+ben4dz6B3I3Uhs/Erojo5/FfYutk2ub18u33GoeDe4fsKvp2RH+IvS9imudVenX0cuvyPT2R8nW+CQYivxEUcjNKEb7dw32Ko6ASMTkAAAAAAAAAAAAAAAAAAAAAAjAOREvMqQANmibTz1tDKlRr/h+C+LKmumRaucaU+8U+b9UZHfTbli4cHG97Lyk0mulNfSVsvLl0NR3h2jVg40MOl+7Ba2T72T+tJl+edRaxu/u9nE3CL0hBcMUuSSS5IxHhduU9oZX0u5a4mPPlGX86xc1H5LqzXMbBu2lmQxaecrG+OfaEV8U35aI+kN39iV4ePVjVL3Ko6J95P60n6t8y/V+syIjJJ6cipBIpisEb8g32KkAUSgAAAAAAAAAAAAAAAAAAAABGxoABSAUxm39tQxaLL5vlBe7HvOX1YL1bMhL8Tz3a+dHKyp3TfFh4DcKY/Vvv+tP1UehMmjqVXvGqszMhp52Z70m/wCTXp7ta8uWh5TvLtmd1vBDWc5y4Yxjzbb5aIzO+m9TnKTcteptHg54fyUo7Tyoe/Jfwtclzitf85+Xob/pNV9tv8M9xY7Oxk5JPLvSlfPq48tVUvRfqbpGOhIx/E5nPu+Vg48QZUgCRQAAAAAAAAAAAAAAAAAAAAEbKyIAkUgABsM/O++MISnJqMYJyk30SS1bA13fPbEq6449L/icvWEH/tw+va/kjzDevbsKao4tT9ymPDrr8UvrTfm29WZfbu8DSuzZ8p5CcKIvrVQvhXo5dfvNA2Bu/dtbN9jDVVQfFk3aaKEdei9X0SN+Jk2q1kfDbc2W08tZFsf4PGmnLVPS6S5qtea15s+ia69EktEumi6LySXkdXZGyKsamvHpgq66o8MUl/3PzbO7qZddbVgmuvTp5jqVIqCRQAAAAAAAAAAAAAAAAAAAAAAAAABCkAhpe/u2FyxddK0ldlPzin7tP/U+fyRtufmRpqnbN6RhFyfr5JerfL7zwPe/btt9v0epStysmesoV+8+KXww9FFcvuL8TaisdtC/I2pmLEx1xTm/XhrgutkvJJHu25e51OzsWOPV70n71trS1tm+sn/ZGL8NfD+GzqZObVmXfwvIs7Luqof0p/izcm9B31viEik01+Q0ORRIAAAAAAAAAAAAAAAAAAAAAAAAAAAAAEKAOrtHZ0L6p1WR44TWklq131TTXRprX7jXd0PDrGwLLbYOd11rf767RyhDXlXHyXr1ZtgGiEUTkAAAAAAAAAAAAAAAAAAAAAAAAAAAAAAAAAAAAAAAAAAAAAAAAAAAAAAAAAAAAAAAAAAAAAAD/9k="/>
          <p:cNvSpPr>
            <a:spLocks noChangeAspect="1" noChangeArrowheads="1"/>
          </p:cNvSpPr>
          <p:nvPr/>
        </p:nvSpPr>
        <p:spPr bwMode="auto">
          <a:xfrm>
            <a:off x="6350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rgbClr val="FF6730"/>
                </a:solidFill>
              </a:rPr>
              <a:t>Defining Possibility</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14282" y="1357299"/>
            <a:ext cx="8572560" cy="5286412"/>
          </a:xfrm>
          <a:prstGeom prst="rect">
            <a:avLst/>
          </a:prstGeom>
          <a:solidFill>
            <a:srgbClr val="FFFFCC"/>
          </a:solidFill>
          <a:ln>
            <a:solidFill>
              <a:srgbClr val="FFC000"/>
            </a:solidFill>
          </a:ln>
        </p:spPr>
        <p:txBody>
          <a:bodyPr wrap="square" rtlCol="0">
            <a:spAutoFit/>
          </a:bodyPr>
          <a:lstStyle/>
          <a:p>
            <a:pPr hangingPunct="0"/>
            <a:r>
              <a:rPr lang="en-US" sz="2000" b="1" i="1" dirty="0" smtClean="0"/>
              <a:t>Logic Link: </a:t>
            </a:r>
            <a:r>
              <a:rPr lang="en-US" sz="2000" dirty="0" smtClean="0"/>
              <a:t>Modality is also a rich area of study in formal logic. </a:t>
            </a:r>
            <a:r>
              <a:rPr lang="en-US" sz="2000" b="1" dirty="0" smtClean="0"/>
              <a:t>Quantified Modal </a:t>
            </a:r>
            <a:r>
              <a:rPr lang="en-US" sz="2000" b="1" dirty="0" smtClean="0"/>
              <a:t>L</a:t>
            </a:r>
            <a:r>
              <a:rPr lang="en-US" sz="2000" b="1" dirty="0" smtClean="0"/>
              <a:t>ogic </a:t>
            </a:r>
            <a:r>
              <a:rPr lang="en-US" sz="2000" dirty="0" smtClean="0"/>
              <a:t>provides a structured way of thinking through issues to do with possible worlds, and even doing proofs involving different possible </a:t>
            </a:r>
            <a:r>
              <a:rPr lang="en-US" sz="2000" dirty="0" smtClean="0"/>
              <a:t>worlds.</a:t>
            </a:r>
          </a:p>
          <a:p>
            <a:pPr hangingPunct="0"/>
            <a:r>
              <a:rPr lang="en-US" sz="2000" b="1" i="1" dirty="0" smtClean="0"/>
              <a:t>Key Idea: </a:t>
            </a:r>
            <a:endParaRPr lang="en-US" sz="2000" b="1" i="1" dirty="0" smtClean="0"/>
          </a:p>
          <a:p>
            <a:pPr hangingPunct="0"/>
            <a:r>
              <a:rPr lang="en-NZ" sz="2000" dirty="0" smtClean="0"/>
              <a:t>Unify the necessity operator: </a:t>
            </a:r>
            <a:r>
              <a:rPr lang="en-NZ" sz="2000" dirty="0" smtClean="0">
                <a:sym typeface="Symbol"/>
              </a:rPr>
              <a:t> </a:t>
            </a:r>
            <a:r>
              <a:rPr lang="en-NZ" sz="2000" dirty="0" smtClean="0"/>
              <a:t>with the universal quantifier: </a:t>
            </a:r>
            <a:r>
              <a:rPr lang="en-NZ" sz="2000" dirty="0" smtClean="0">
                <a:sym typeface="Symbol"/>
              </a:rPr>
              <a:t></a:t>
            </a:r>
            <a:endParaRPr lang="en-NZ" sz="2000" dirty="0" smtClean="0"/>
          </a:p>
          <a:p>
            <a:pPr hangingPunct="0"/>
            <a:r>
              <a:rPr lang="en-NZ" sz="2000" dirty="0" smtClean="0"/>
              <a:t>Unify the possibility operator: </a:t>
            </a:r>
            <a:r>
              <a:rPr lang="en-NZ" sz="2000" dirty="0" smtClean="0">
                <a:sym typeface="Symbol"/>
              </a:rPr>
              <a:t></a:t>
            </a:r>
            <a:r>
              <a:rPr lang="en-NZ" sz="2000" dirty="0" smtClean="0"/>
              <a:t> with the existential quantifier: </a:t>
            </a:r>
            <a:r>
              <a:rPr lang="en-NZ" sz="2000" dirty="0" smtClean="0">
                <a:sym typeface="Symbol"/>
              </a:rPr>
              <a:t></a:t>
            </a:r>
            <a:endParaRPr lang="en-US" sz="2000" dirty="0" smtClean="0"/>
          </a:p>
          <a:p>
            <a:pPr hangingPunct="0"/>
            <a:r>
              <a:rPr lang="en-US" sz="2000" i="1" dirty="0" smtClean="0"/>
              <a:t>Thus:</a:t>
            </a:r>
          </a:p>
          <a:p>
            <a:pPr marL="273050" hangingPunct="0"/>
            <a:r>
              <a:rPr lang="en-US" sz="2000" b="1" dirty="0" smtClean="0">
                <a:latin typeface="Courier New" pitchFamily="49" charset="0"/>
                <a:cs typeface="Courier New" pitchFamily="49" charset="0"/>
              </a:rPr>
              <a:t>It’s necessarily true that all cats are grey </a:t>
            </a:r>
            <a:r>
              <a:rPr lang="en-US" sz="2000" b="1" dirty="0" smtClean="0">
                <a:latin typeface="Courier New" pitchFamily="49" charset="0"/>
                <a:cs typeface="Courier New" pitchFamily="49" charset="0"/>
                <a:sym typeface="Symbol"/>
              </a:rPr>
              <a:t></a:t>
            </a:r>
          </a:p>
          <a:p>
            <a:pPr marL="273050" hangingPunct="0"/>
            <a:r>
              <a:rPr lang="en-US" sz="2000" b="1" dirty="0" smtClean="0">
                <a:solidFill>
                  <a:schemeClr val="bg2">
                    <a:lumMod val="50000"/>
                  </a:schemeClr>
                </a:solidFill>
                <a:latin typeface="Courier New" pitchFamily="49" charset="0"/>
                <a:cs typeface="Courier New" pitchFamily="49" charset="0"/>
              </a:rPr>
              <a:t>In all possible worlds all cats are grey</a:t>
            </a:r>
          </a:p>
          <a:p>
            <a:pPr marL="273050" hangingPunct="0"/>
            <a:r>
              <a:rPr lang="en-US" sz="2000" b="1" dirty="0" smtClean="0">
                <a:latin typeface="Courier New" pitchFamily="49" charset="0"/>
                <a:cs typeface="Courier New" pitchFamily="49" charset="0"/>
              </a:rPr>
              <a:t>It’s possible that some cats </a:t>
            </a:r>
            <a:r>
              <a:rPr lang="en-US" sz="2000" b="1" smtClean="0">
                <a:latin typeface="Courier New" pitchFamily="49" charset="0"/>
                <a:cs typeface="Courier New" pitchFamily="49" charset="0"/>
              </a:rPr>
              <a:t>are grey </a:t>
            </a:r>
            <a:r>
              <a:rPr lang="en-US" sz="2000" b="1" smtClean="0">
                <a:latin typeface="Courier New" pitchFamily="49" charset="0"/>
                <a:cs typeface="Courier New" pitchFamily="49" charset="0"/>
                <a:sym typeface="Symbol"/>
              </a:rPr>
              <a:t></a:t>
            </a:r>
            <a:endParaRPr lang="en-US" sz="2000" b="1" dirty="0" smtClean="0">
              <a:latin typeface="Courier New" pitchFamily="49" charset="0"/>
              <a:cs typeface="Courier New" pitchFamily="49" charset="0"/>
              <a:sym typeface="Symbol"/>
            </a:endParaRPr>
          </a:p>
          <a:p>
            <a:pPr marL="273050" hangingPunct="0"/>
            <a:r>
              <a:rPr lang="en-US" sz="2000" b="1" dirty="0" smtClean="0">
                <a:solidFill>
                  <a:schemeClr val="bg2">
                    <a:lumMod val="50000"/>
                  </a:schemeClr>
                </a:solidFill>
                <a:latin typeface="Courier New" pitchFamily="49" charset="0"/>
                <a:cs typeface="Courier New" pitchFamily="49" charset="0"/>
              </a:rPr>
              <a:t>There is at least one possible world where at least one cat is grey.</a:t>
            </a:r>
            <a:endParaRPr lang="en-US" sz="2000" dirty="0" smtClean="0"/>
          </a:p>
          <a:p>
            <a:pPr hangingPunct="0"/>
            <a:r>
              <a:rPr lang="en-US" sz="2000" dirty="0" smtClean="0"/>
              <a:t>However </a:t>
            </a:r>
            <a:r>
              <a:rPr lang="en-US" sz="2000" dirty="0" smtClean="0"/>
              <a:t>the relationship between the different ‘</a:t>
            </a:r>
            <a:r>
              <a:rPr lang="en-US" sz="2000" dirty="0" err="1" smtClean="0"/>
              <a:t>flavours’</a:t>
            </a:r>
            <a:r>
              <a:rPr lang="en-US" sz="2000" dirty="0" smtClean="0"/>
              <a:t> of modality </a:t>
            </a:r>
            <a:r>
              <a:rPr lang="en-US" sz="2000" dirty="0" smtClean="0"/>
              <a:t>(the </a:t>
            </a:r>
            <a:r>
              <a:rPr lang="en-US" sz="2000" b="1" dirty="0" smtClean="0">
                <a:solidFill>
                  <a:srgbClr val="C00000"/>
                </a:solidFill>
              </a:rPr>
              <a:t>logical</a:t>
            </a:r>
            <a:r>
              <a:rPr lang="en-US" sz="2000" dirty="0" smtClean="0"/>
              <a:t>, </a:t>
            </a:r>
            <a:r>
              <a:rPr lang="en-US" sz="2000" b="1" dirty="0" smtClean="0">
                <a:solidFill>
                  <a:srgbClr val="C00000"/>
                </a:solidFill>
              </a:rPr>
              <a:t>physical</a:t>
            </a:r>
            <a:r>
              <a:rPr lang="en-US" sz="2000" dirty="0" smtClean="0"/>
              <a:t>, </a:t>
            </a:r>
            <a:r>
              <a:rPr lang="en-US" sz="2000" b="1" dirty="0" smtClean="0">
                <a:solidFill>
                  <a:srgbClr val="C00000"/>
                </a:solidFill>
              </a:rPr>
              <a:t>epistemic</a:t>
            </a:r>
            <a:r>
              <a:rPr lang="en-US" sz="2000" dirty="0" smtClean="0"/>
              <a:t> which we have touched on, </a:t>
            </a:r>
            <a:r>
              <a:rPr lang="en-US" sz="2000" dirty="0" smtClean="0"/>
              <a:t>and others such as </a:t>
            </a:r>
            <a:r>
              <a:rPr lang="en-US" sz="2000" b="1" dirty="0" err="1" smtClean="0">
                <a:solidFill>
                  <a:srgbClr val="C00000"/>
                </a:solidFill>
              </a:rPr>
              <a:t>deontic</a:t>
            </a:r>
            <a:r>
              <a:rPr lang="en-US" sz="2000" dirty="0" smtClean="0"/>
              <a:t>) is very much an open frontier in logical research.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39552" y="1844824"/>
            <a:ext cx="7344816" cy="4442242"/>
          </a:xfrm>
          <a:prstGeom prst="rect">
            <a:avLst/>
          </a:prstGeom>
          <a:solidFill>
            <a:srgbClr val="FFCCCC"/>
          </a:solidFill>
          <a:ln>
            <a:solidFill>
              <a:srgbClr val="FFC000"/>
            </a:solidFill>
          </a:ln>
        </p:spPr>
        <p:txBody>
          <a:bodyPr wrap="square" rtlCol="0">
            <a:spAutoFit/>
          </a:bodyPr>
          <a:lstStyle/>
          <a:p>
            <a:pPr hangingPunct="0"/>
            <a:r>
              <a:rPr lang="en-US" sz="2000" b="1" i="1" dirty="0" smtClean="0"/>
              <a:t>Philosophical Homework </a:t>
            </a:r>
            <a:r>
              <a:rPr lang="en-US" sz="2000" b="1" i="1" dirty="0" smtClean="0"/>
              <a:t>for Tomorrow</a:t>
            </a:r>
            <a:r>
              <a:rPr lang="en-US" sz="2000" i="1" dirty="0" smtClean="0"/>
              <a:t>: </a:t>
            </a:r>
            <a:endParaRPr lang="en-US" sz="2000" i="1" dirty="0" smtClean="0"/>
          </a:p>
          <a:p>
            <a:pPr hangingPunct="0"/>
            <a:endParaRPr lang="en-US" sz="2000" i="1" dirty="0" smtClean="0"/>
          </a:p>
          <a:p>
            <a:pPr hangingPunct="0"/>
            <a:r>
              <a:rPr lang="en-US" sz="2000" i="1" dirty="0" smtClean="0"/>
              <a:t>Read </a:t>
            </a:r>
            <a:r>
              <a:rPr lang="en-US" sz="2000" i="1" dirty="0" smtClean="0"/>
              <a:t>these stories: </a:t>
            </a:r>
          </a:p>
          <a:p>
            <a:pPr hangingPunct="0"/>
            <a:endParaRPr lang="en-US" sz="2000" i="1" dirty="0" smtClean="0"/>
          </a:p>
          <a:p>
            <a:pPr hangingPunct="0"/>
            <a:r>
              <a:rPr lang="en-NZ" sz="2000" dirty="0" smtClean="0"/>
              <a:t>Ray Bradbury, “A Sound of Thunder”: </a:t>
            </a:r>
            <a:r>
              <a:rPr lang="en-NZ" u="sng" dirty="0" smtClean="0">
                <a:hlinkClick r:id="rId2"/>
              </a:rPr>
              <a:t>http://www.onebee.com/writing/2005/07/sound_of_thunder</a:t>
            </a:r>
            <a:endParaRPr lang="en-US" dirty="0" smtClean="0"/>
          </a:p>
          <a:p>
            <a:pPr hangingPunct="0"/>
            <a:r>
              <a:rPr lang="en-NZ" sz="2000" dirty="0" smtClean="0"/>
              <a:t>Robert Heinlein, “By His Bootstraps”: </a:t>
            </a:r>
            <a:r>
              <a:rPr lang="en-NZ" u="sng" dirty="0" smtClean="0">
                <a:hlinkClick r:id="rId3"/>
              </a:rPr>
              <a:t>http://www.xs4all.nl/~pot/scifi/byhisbootstraps.pdf</a:t>
            </a:r>
            <a:endParaRPr lang="en-US" dirty="0" smtClean="0"/>
          </a:p>
          <a:p>
            <a:pPr hangingPunct="0"/>
            <a:endParaRPr lang="en-US" sz="2000" i="1" dirty="0" smtClean="0"/>
          </a:p>
          <a:p>
            <a:pPr hangingPunct="0"/>
            <a:r>
              <a:rPr lang="en-US" sz="2000" i="1" dirty="0" smtClean="0"/>
              <a:t>Decide whether they are:</a:t>
            </a:r>
          </a:p>
          <a:p>
            <a:pPr indent="355600" hangingPunct="0">
              <a:spcBef>
                <a:spcPts val="800"/>
              </a:spcBef>
            </a:pPr>
            <a:r>
              <a:rPr lang="en-US" sz="2000" b="1" i="1" dirty="0" smtClean="0"/>
              <a:t>logically possible/impossible</a:t>
            </a:r>
            <a:endParaRPr lang="en-US" sz="2000" i="1" dirty="0" smtClean="0"/>
          </a:p>
          <a:p>
            <a:pPr indent="355600" hangingPunct="0"/>
            <a:r>
              <a:rPr lang="en-US" sz="2000" b="1" i="1" dirty="0" smtClean="0"/>
              <a:t>physically possible/impossible</a:t>
            </a:r>
            <a:endParaRPr lang="en-US" sz="2000" i="1" dirty="0" smtClean="0"/>
          </a:p>
          <a:p>
            <a:pPr indent="355600" hangingPunct="0"/>
            <a:r>
              <a:rPr lang="en-US" sz="2000" b="1" i="1" dirty="0" err="1" smtClean="0"/>
              <a:t>epistemically</a:t>
            </a:r>
            <a:r>
              <a:rPr lang="en-US" sz="2000" b="1" i="1" dirty="0" smtClean="0"/>
              <a:t> possible/impossible</a:t>
            </a:r>
            <a:r>
              <a:rPr lang="en-US" sz="2000" i="1" dirty="0" smtClean="0"/>
              <a:t>.</a:t>
            </a:r>
            <a:endParaRPr lang="en-US" sz="2000" dirty="0" smtClean="0"/>
          </a:p>
          <a:p>
            <a:pPr hangingPunct="0"/>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51520" y="1556792"/>
            <a:ext cx="8424936" cy="4770537"/>
          </a:xfrm>
          <a:prstGeom prst="rect">
            <a:avLst/>
          </a:prstGeom>
          <a:solidFill>
            <a:srgbClr val="FFCCCC"/>
          </a:solidFill>
          <a:ln>
            <a:solidFill>
              <a:srgbClr val="FFC000"/>
            </a:solidFill>
          </a:ln>
        </p:spPr>
        <p:txBody>
          <a:bodyPr wrap="square" rtlCol="0">
            <a:spAutoFit/>
          </a:bodyPr>
          <a:lstStyle/>
          <a:p>
            <a:pPr hangingPunct="0"/>
            <a:r>
              <a:rPr lang="en-US" sz="2000" b="1" dirty="0" smtClean="0"/>
              <a:t>FURTHER READING:</a:t>
            </a:r>
            <a:endParaRPr lang="en-US" sz="2000" dirty="0" smtClean="0"/>
          </a:p>
          <a:p>
            <a:pPr hangingPunct="0"/>
            <a:r>
              <a:rPr lang="en-US" sz="2000" b="1" i="1" dirty="0" smtClean="0">
                <a:solidFill>
                  <a:srgbClr val="C00000"/>
                </a:solidFill>
              </a:rPr>
              <a:t>Philosophy:</a:t>
            </a:r>
            <a:endParaRPr lang="en-US" sz="2000" dirty="0" smtClean="0">
              <a:solidFill>
                <a:srgbClr val="C00000"/>
              </a:solidFill>
            </a:endParaRPr>
          </a:p>
          <a:p>
            <a:pPr hangingPunct="0"/>
            <a:r>
              <a:rPr lang="en-US" sz="2000" dirty="0" smtClean="0"/>
              <a:t>Susan Schneider (</a:t>
            </a:r>
            <a:r>
              <a:rPr lang="en-US" sz="2000" dirty="0" err="1" smtClean="0"/>
              <a:t>ed</a:t>
            </a:r>
            <a:r>
              <a:rPr lang="en-US" sz="2000" dirty="0" smtClean="0"/>
              <a:t>), </a:t>
            </a:r>
            <a:r>
              <a:rPr lang="en-US" sz="2000" i="1" dirty="0" smtClean="0"/>
              <a:t>Science Fiction and Philosophy</a:t>
            </a:r>
            <a:r>
              <a:rPr lang="en-US" sz="2000" dirty="0" smtClean="0"/>
              <a:t> (Wiley-Blackwell, 2009). </a:t>
            </a:r>
            <a:r>
              <a:rPr lang="en-US" sz="1600" b="1" dirty="0" smtClean="0"/>
              <a:t>[Introduction good on “science fiction as a window into philosophical puzzles”. Goes on to provide great story-philosophy links.] </a:t>
            </a:r>
            <a:endParaRPr lang="en-US" sz="1600" dirty="0" smtClean="0"/>
          </a:p>
          <a:p>
            <a:pPr hangingPunct="0"/>
            <a:r>
              <a:rPr lang="en-US" sz="2000" dirty="0" smtClean="0"/>
              <a:t>Bertrand Russell, “The Value of Philosophy”, </a:t>
            </a:r>
            <a:r>
              <a:rPr lang="en-US" sz="2000" u="sng" dirty="0" smtClean="0">
                <a:hlinkClick r:id="rId2"/>
              </a:rPr>
              <a:t>http://www.skepdic.com/russell.html</a:t>
            </a:r>
            <a:r>
              <a:rPr lang="en-US" sz="2000" dirty="0" smtClean="0"/>
              <a:t> </a:t>
            </a:r>
          </a:p>
          <a:p>
            <a:pPr hangingPunct="0"/>
            <a:r>
              <a:rPr lang="en-US" sz="2000" dirty="0" smtClean="0"/>
              <a:t>Michael </a:t>
            </a:r>
            <a:r>
              <a:rPr lang="en-US" sz="2000" dirty="0" err="1" smtClean="0"/>
              <a:t>Loux</a:t>
            </a:r>
            <a:r>
              <a:rPr lang="en-US" sz="2000" dirty="0" smtClean="0"/>
              <a:t>, “Introduction”, </a:t>
            </a:r>
            <a:r>
              <a:rPr lang="en-US" sz="2000" i="1" dirty="0" smtClean="0"/>
              <a:t>The Possible and the Actual</a:t>
            </a:r>
            <a:r>
              <a:rPr lang="en-US" sz="2000" dirty="0" smtClean="0"/>
              <a:t> (Cornell, 1997). </a:t>
            </a:r>
            <a:r>
              <a:rPr lang="en-US" sz="1600" b="1" dirty="0" smtClean="0"/>
              <a:t>[Lays out the possible worlds approach to metaphysics in detail, however pretty ‘chewy’] </a:t>
            </a:r>
            <a:endParaRPr lang="en-US" sz="1600" dirty="0" smtClean="0"/>
          </a:p>
          <a:p>
            <a:pPr hangingPunct="0"/>
            <a:r>
              <a:rPr lang="en-US" sz="2000" b="1" i="1" dirty="0" smtClean="0">
                <a:solidFill>
                  <a:srgbClr val="C00000"/>
                </a:solidFill>
              </a:rPr>
              <a:t>Logic:</a:t>
            </a:r>
            <a:endParaRPr lang="en-US" sz="2000" dirty="0" smtClean="0">
              <a:solidFill>
                <a:srgbClr val="C00000"/>
              </a:solidFill>
            </a:endParaRPr>
          </a:p>
          <a:p>
            <a:pPr hangingPunct="0"/>
            <a:r>
              <a:rPr lang="en-US" sz="2000" dirty="0" smtClean="0"/>
              <a:t>James Garson, “Modal Logic”, </a:t>
            </a:r>
            <a:r>
              <a:rPr lang="en-US" sz="2000" i="1" dirty="0" smtClean="0"/>
              <a:t>Stanford Encyclopedia of Philosophy</a:t>
            </a:r>
            <a:r>
              <a:rPr lang="en-US" sz="2000" dirty="0" smtClean="0"/>
              <a:t>, </a:t>
            </a:r>
            <a:r>
              <a:rPr lang="en-US" sz="2000" u="sng" dirty="0" smtClean="0">
                <a:hlinkClick r:id="rId3"/>
              </a:rPr>
              <a:t>http://plato.stanford.edu/entries/logic-modal/</a:t>
            </a:r>
            <a:r>
              <a:rPr lang="en-US" sz="2000" dirty="0" smtClean="0"/>
              <a:t> </a:t>
            </a:r>
          </a:p>
          <a:p>
            <a:pPr hangingPunct="0"/>
            <a:r>
              <a:rPr lang="en-US" sz="2000" dirty="0" smtClean="0"/>
              <a:t>Rod </a:t>
            </a:r>
            <a:r>
              <a:rPr lang="en-US" sz="2000" dirty="0" err="1" smtClean="0"/>
              <a:t>Girle</a:t>
            </a:r>
            <a:r>
              <a:rPr lang="en-US" sz="2000" dirty="0" smtClean="0"/>
              <a:t>, </a:t>
            </a:r>
            <a:r>
              <a:rPr lang="en-US" sz="2000" i="1" dirty="0" smtClean="0"/>
              <a:t>Modal Logics and Philosophy</a:t>
            </a:r>
            <a:r>
              <a:rPr lang="en-US" sz="2000" dirty="0" smtClean="0"/>
              <a:t> (McGill-Queens, 2000) </a:t>
            </a:r>
            <a:r>
              <a:rPr lang="en-US" sz="1600" b="1" dirty="0" smtClean="0"/>
              <a:t>[extremely clear and well put-together]</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3240359"/>
          </a:xfrm>
        </p:spPr>
        <p:txBody>
          <a:bodyPr>
            <a:normAutofit lnSpcReduction="10000"/>
          </a:bodyPr>
          <a:lstStyle/>
          <a:p>
            <a:pPr hangingPunct="0"/>
            <a:r>
              <a:rPr lang="en-US" sz="2800" dirty="0" smtClean="0"/>
              <a:t>Many of you guys are aspiring to be… </a:t>
            </a:r>
            <a:r>
              <a:rPr lang="en-US" sz="2800" dirty="0" smtClean="0">
                <a:solidFill>
                  <a:srgbClr val="C00000"/>
                </a:solidFill>
              </a:rPr>
              <a:t>researchers</a:t>
            </a:r>
          </a:p>
          <a:p>
            <a:pPr hangingPunct="0"/>
            <a:r>
              <a:rPr lang="en-US" sz="2800" dirty="0" smtClean="0"/>
              <a:t>Really great research requires training in…</a:t>
            </a:r>
            <a:r>
              <a:rPr lang="en-US" sz="2800" dirty="0" smtClean="0">
                <a:solidFill>
                  <a:srgbClr val="C00000"/>
                </a:solidFill>
              </a:rPr>
              <a:t> precise, accurate, rigorous thought</a:t>
            </a:r>
          </a:p>
          <a:p>
            <a:pPr hangingPunct="0"/>
            <a:r>
              <a:rPr lang="en-US" sz="2800" dirty="0" smtClean="0"/>
              <a:t>Really great research also requires training in… </a:t>
            </a:r>
            <a:r>
              <a:rPr lang="en-US" sz="2800" dirty="0" smtClean="0">
                <a:solidFill>
                  <a:srgbClr val="C00000"/>
                </a:solidFill>
              </a:rPr>
              <a:t>speculative, creative, imaginative  thought</a:t>
            </a:r>
          </a:p>
          <a:p>
            <a:pPr hangingPunct="0"/>
            <a:r>
              <a:rPr lang="en-US" sz="2800" dirty="0" smtClean="0"/>
              <a:t>This course is designed to uniquely foster the second kind of thinking, whilst not neglecting the first</a:t>
            </a:r>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Why Study Philosophy?</a:t>
            </a:r>
            <a:endParaRPr lang="en-US" sz="1600" dirty="0" smtClean="0">
              <a:solidFill>
                <a:srgbClr val="FF6730"/>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pic>
        <p:nvPicPr>
          <p:cNvPr id="7170" name="Picture 2" descr="http://t3.gstatic.com/images?q=tbn:ANd9GcTqRVE1mwWhgLUAq5L5flDsYhFfQbfwhzXS5pPCM-6-UGVSHNrVtg"/>
          <p:cNvPicPr>
            <a:picLocks noChangeAspect="1" noChangeArrowheads="1"/>
          </p:cNvPicPr>
          <p:nvPr/>
        </p:nvPicPr>
        <p:blipFill>
          <a:blip r:embed="rId2" cstate="print"/>
          <a:srcRect/>
          <a:stretch>
            <a:fillRect/>
          </a:stretch>
        </p:blipFill>
        <p:spPr bwMode="auto">
          <a:xfrm>
            <a:off x="323528" y="4653136"/>
            <a:ext cx="2400300" cy="1905000"/>
          </a:xfrm>
          <a:prstGeom prst="rect">
            <a:avLst/>
          </a:prstGeom>
          <a:noFill/>
        </p:spPr>
      </p:pic>
      <p:pic>
        <p:nvPicPr>
          <p:cNvPr id="7172" name="Picture 4" descr="http://mikeely.files.wordpress.com/2011/01/radical_imagination.jpg"/>
          <p:cNvPicPr>
            <a:picLocks noChangeAspect="1" noChangeArrowheads="1"/>
          </p:cNvPicPr>
          <p:nvPr/>
        </p:nvPicPr>
        <p:blipFill>
          <a:blip r:embed="rId3" cstate="print"/>
          <a:srcRect/>
          <a:stretch>
            <a:fillRect/>
          </a:stretch>
        </p:blipFill>
        <p:spPr bwMode="auto">
          <a:xfrm>
            <a:off x="6516216" y="4653136"/>
            <a:ext cx="2436615" cy="19442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Effect transition="in" filter="blinds(horizontal)">
                                      <p:cBhvr>
                                        <p:cTn id="27" dur="5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blinds(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3888431"/>
          </a:xfrm>
        </p:spPr>
        <p:txBody>
          <a:bodyPr>
            <a:normAutofit fontScale="85000" lnSpcReduction="10000"/>
          </a:bodyPr>
          <a:lstStyle/>
          <a:p>
            <a:pPr hangingPunct="0">
              <a:buNone/>
            </a:pPr>
            <a:r>
              <a:rPr lang="en-US" sz="2800" b="1" dirty="0" smtClean="0"/>
              <a:t>Our Tools:</a:t>
            </a:r>
            <a:endParaRPr lang="en-US" sz="2800" dirty="0" smtClean="0"/>
          </a:p>
          <a:p>
            <a:pPr hangingPunct="0"/>
            <a:r>
              <a:rPr lang="en-US" sz="2800" dirty="0" smtClean="0">
                <a:solidFill>
                  <a:srgbClr val="C00000"/>
                </a:solidFill>
              </a:rPr>
              <a:t>Good ideas </a:t>
            </a:r>
            <a:r>
              <a:rPr lang="en-US" sz="2800" dirty="0" smtClean="0"/>
              <a:t>from smart philosophers throughout history</a:t>
            </a:r>
          </a:p>
          <a:p>
            <a:pPr hangingPunct="0"/>
            <a:r>
              <a:rPr lang="en-US" sz="2800" dirty="0" smtClean="0">
                <a:solidFill>
                  <a:srgbClr val="C00000"/>
                </a:solidFill>
              </a:rPr>
              <a:t>Formal logic</a:t>
            </a:r>
            <a:r>
              <a:rPr lang="en-US" sz="2800" dirty="0" smtClean="0"/>
              <a:t> (there will be a series of ‘logic links’ through the course, with some exercises to do if interested)</a:t>
            </a:r>
          </a:p>
          <a:p>
            <a:pPr hangingPunct="0"/>
            <a:r>
              <a:rPr lang="en-US" sz="2800" dirty="0" smtClean="0">
                <a:solidFill>
                  <a:srgbClr val="C00000"/>
                </a:solidFill>
              </a:rPr>
              <a:t>Thought experiments </a:t>
            </a:r>
            <a:r>
              <a:rPr lang="en-US" sz="2800" dirty="0" smtClean="0"/>
              <a:t>(a.k.a. </a:t>
            </a:r>
            <a:r>
              <a:rPr lang="en-US" sz="2800" dirty="0" smtClean="0">
                <a:solidFill>
                  <a:srgbClr val="C00000"/>
                </a:solidFill>
              </a:rPr>
              <a:t>Possible worlds</a:t>
            </a:r>
            <a:r>
              <a:rPr lang="en-US" sz="2800" dirty="0" smtClean="0"/>
              <a:t>)</a:t>
            </a:r>
          </a:p>
          <a:p>
            <a:pPr hangingPunct="0"/>
            <a:r>
              <a:rPr lang="en-US" sz="2800" dirty="0" smtClean="0">
                <a:solidFill>
                  <a:srgbClr val="C00000"/>
                </a:solidFill>
              </a:rPr>
              <a:t>Class discussions</a:t>
            </a:r>
          </a:p>
          <a:p>
            <a:pPr hangingPunct="0"/>
            <a:r>
              <a:rPr lang="en-US" sz="2800" dirty="0" smtClean="0">
                <a:solidFill>
                  <a:srgbClr val="C00000"/>
                </a:solidFill>
              </a:rPr>
              <a:t>Open-ended questions.</a:t>
            </a:r>
            <a:r>
              <a:rPr lang="en-US" sz="2800" dirty="0" smtClean="0"/>
              <a:t> Some people, particularly those trained in exacting detail-oriented thinking, can find that large open-ended questions make them feel very uncomfortable. If this applies to you, it’s ok, it’s natural. Just don’t panic!</a:t>
            </a:r>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Why Study Philosophy?</a:t>
            </a:r>
            <a:endParaRPr lang="en-US" sz="1600" dirty="0" smtClean="0">
              <a:solidFill>
                <a:srgbClr val="FF6730"/>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 name="TextBox 6"/>
          <p:cNvSpPr txBox="1"/>
          <p:nvPr/>
        </p:nvSpPr>
        <p:spPr>
          <a:xfrm>
            <a:off x="323528" y="5589240"/>
            <a:ext cx="7704856" cy="923330"/>
          </a:xfrm>
          <a:prstGeom prst="rect">
            <a:avLst/>
          </a:prstGeom>
          <a:noFill/>
        </p:spPr>
        <p:txBody>
          <a:bodyPr wrap="square" rtlCol="0">
            <a:spAutoFit/>
          </a:bodyPr>
          <a:lstStyle/>
          <a:p>
            <a:r>
              <a:rPr lang="en-US" i="1" dirty="0" smtClean="0">
                <a:latin typeface="Arial Black" pitchFamily="34" charset="0"/>
              </a:rPr>
              <a:t>Bertrand Russell: philosophy "keeps alive our sense of wonder by showing familiar things in an unfamiliar aspect".</a:t>
            </a:r>
          </a:p>
          <a:p>
            <a:endParaRPr lang="en-US" i="1"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linds(horizontal)">
                                      <p:cBhvr>
                                        <p:cTn id="3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lnSpcReduction="10000"/>
          </a:bodyPr>
          <a:lstStyle/>
          <a:p>
            <a:pPr hangingPunct="0">
              <a:buNone/>
            </a:pPr>
            <a:r>
              <a:rPr lang="en-US" sz="2400" b="1" dirty="0" smtClean="0"/>
              <a:t>“But isn’t philosophy just a bunch of unanswerable questions?”</a:t>
            </a:r>
          </a:p>
          <a:p>
            <a:pPr hangingPunct="0">
              <a:buNone/>
            </a:pPr>
            <a:r>
              <a:rPr lang="en-NZ" sz="2000" b="1" dirty="0" smtClean="0"/>
              <a:t>Answer taken from: </a:t>
            </a:r>
            <a:r>
              <a:rPr lang="en-US" sz="2000" u="sng" dirty="0" smtClean="0">
                <a:hlinkClick r:id="rId2"/>
              </a:rPr>
              <a:t>http://www.uri.edu/personal/szunjic/philos/whystudy.htm</a:t>
            </a:r>
            <a:r>
              <a:rPr lang="en-US" sz="2000" dirty="0" smtClean="0"/>
              <a:t> </a:t>
            </a:r>
          </a:p>
          <a:p>
            <a:pPr hangingPunct="0"/>
            <a:r>
              <a:rPr lang="en-US" sz="2400" dirty="0" smtClean="0"/>
              <a:t>The inability of philosophy to produce positive and applicable knowledge gives rise to the view that it is a "useless" pursuit. In comparison with other fields of human knowledge, particularly applied sciences, philosophy really seems to be deprived of any practical value and effectiveness. </a:t>
            </a:r>
          </a:p>
          <a:p>
            <a:pPr hangingPunct="0"/>
            <a:r>
              <a:rPr lang="en-US" sz="2400" dirty="0" smtClean="0"/>
              <a:t>This is generally regarded as its most serious defect, especially nowadays when everybody values usefulness and effectiveness. </a:t>
            </a:r>
          </a:p>
          <a:p>
            <a:pPr hangingPunct="0"/>
            <a:r>
              <a:rPr lang="en-US" sz="2400" dirty="0" smtClean="0"/>
              <a:t>Einstein: "People like chopping wood, because it shows immediate results.”</a:t>
            </a:r>
          </a:p>
          <a:p>
            <a:pPr hangingPunct="0">
              <a:buNone/>
            </a:pPr>
            <a:endParaRPr lang="en-US" sz="40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Why Study Philosophy?</a:t>
            </a:r>
            <a:endParaRPr lang="en-US" sz="1600" dirty="0" smtClean="0">
              <a:solidFill>
                <a:srgbClr val="FF6730"/>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6" name="Picture 12" descr="http://t0.gstatic.com/images?q=tbn:ANd9GcTBYMShnCJCBpbgTBHUsgzpwzwGF5OzkjS5B8TN8AyWJKp7qoYPeQ"/>
          <p:cNvPicPr>
            <a:picLocks noChangeAspect="1" noChangeArrowheads="1"/>
          </p:cNvPicPr>
          <p:nvPr/>
        </p:nvPicPr>
        <p:blipFill>
          <a:blip r:embed="rId3" cstate="print"/>
          <a:srcRect/>
          <a:stretch>
            <a:fillRect/>
          </a:stretch>
        </p:blipFill>
        <p:spPr bwMode="auto">
          <a:xfrm>
            <a:off x="6914828" y="5229200"/>
            <a:ext cx="2229172" cy="14197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516"/>
                                        </p:tgtEl>
                                        <p:attrNameLst>
                                          <p:attrName>style.visibility</p:attrName>
                                        </p:attrNameLst>
                                      </p:cBhvr>
                                      <p:to>
                                        <p:strVal val="visible"/>
                                      </p:to>
                                    </p:set>
                                    <p:animEffect transition="in" filter="blinds(horizontal)">
                                      <p:cBhvr>
                                        <p:cTn id="32"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fontScale="62500" lnSpcReduction="20000"/>
          </a:bodyPr>
          <a:lstStyle/>
          <a:p>
            <a:pPr hangingPunct="0">
              <a:buNone/>
            </a:pPr>
            <a:r>
              <a:rPr lang="en-US" sz="2900" b="1" dirty="0" smtClean="0">
                <a:latin typeface="Calibri" pitchFamily="34" charset="0"/>
              </a:rPr>
              <a:t>Here is an argument:</a:t>
            </a:r>
          </a:p>
          <a:p>
            <a:pPr hangingPunct="0">
              <a:buNone/>
            </a:pPr>
            <a:endParaRPr lang="en-US" sz="2900" b="1" dirty="0" smtClean="0">
              <a:latin typeface="Calibri" pitchFamily="34" charset="0"/>
            </a:endParaRPr>
          </a:p>
          <a:p>
            <a:pPr marL="0" indent="0" hangingPunct="0">
              <a:buNone/>
            </a:pPr>
            <a:r>
              <a:rPr lang="en-US" sz="3800" b="1" dirty="0" smtClean="0">
                <a:latin typeface="Courier New" pitchFamily="49" charset="0"/>
                <a:cs typeface="Courier New" pitchFamily="49" charset="0"/>
              </a:rPr>
              <a:t>For 2000 years philosophers have inquired into philosophical questions and not agreed on their answers. </a:t>
            </a:r>
            <a:r>
              <a:rPr lang="en-US" sz="3800" b="1" dirty="0" smtClean="0">
                <a:solidFill>
                  <a:srgbClr val="C00000"/>
                </a:solidFill>
                <a:latin typeface="Courier New" pitchFamily="49" charset="0"/>
                <a:cs typeface="Courier New" pitchFamily="49" charset="0"/>
              </a:rPr>
              <a:t>PREMISE 1</a:t>
            </a:r>
            <a:endParaRPr lang="en-US" sz="3800" dirty="0" smtClean="0">
              <a:solidFill>
                <a:srgbClr val="C00000"/>
              </a:solidFill>
              <a:latin typeface="Courier New" pitchFamily="49" charset="0"/>
              <a:cs typeface="Courier New" pitchFamily="49" charset="0"/>
            </a:endParaRPr>
          </a:p>
          <a:p>
            <a:pPr marL="0" indent="0" hangingPunct="0">
              <a:buNone/>
            </a:pPr>
            <a:r>
              <a:rPr lang="en-US" sz="3800" b="1" dirty="0" smtClean="0">
                <a:latin typeface="Courier New" pitchFamily="49" charset="0"/>
                <a:cs typeface="Courier New" pitchFamily="49" charset="0"/>
              </a:rPr>
              <a:t>If people inquire long and diligently into questions but don’t agree on their answers, then those questions must have no clear answers. </a:t>
            </a:r>
            <a:r>
              <a:rPr lang="en-US" sz="3800" b="1" dirty="0" smtClean="0">
                <a:solidFill>
                  <a:srgbClr val="C00000"/>
                </a:solidFill>
                <a:latin typeface="Courier New" pitchFamily="49" charset="0"/>
                <a:cs typeface="Courier New" pitchFamily="49" charset="0"/>
              </a:rPr>
              <a:t>PREMISE 2</a:t>
            </a:r>
            <a:endParaRPr lang="en-US" sz="3800" dirty="0" smtClean="0">
              <a:solidFill>
                <a:srgbClr val="C00000"/>
              </a:solidFill>
              <a:latin typeface="Courier New" pitchFamily="49" charset="0"/>
              <a:cs typeface="Courier New" pitchFamily="49" charset="0"/>
            </a:endParaRPr>
          </a:p>
          <a:p>
            <a:pPr marL="0" indent="0" hangingPunct="0">
              <a:buNone/>
            </a:pPr>
            <a:r>
              <a:rPr lang="en-US" sz="3800" b="1" dirty="0" smtClean="0">
                <a:latin typeface="Courier New" pitchFamily="49" charset="0"/>
                <a:cs typeface="Courier New" pitchFamily="49" charset="0"/>
              </a:rPr>
              <a:t>Questions which have no clear answers are pointless to inquire into. </a:t>
            </a:r>
            <a:r>
              <a:rPr lang="en-US" sz="3800" b="1" dirty="0" smtClean="0">
                <a:solidFill>
                  <a:srgbClr val="C00000"/>
                </a:solidFill>
                <a:latin typeface="Courier New" pitchFamily="49" charset="0"/>
                <a:cs typeface="Courier New" pitchFamily="49" charset="0"/>
              </a:rPr>
              <a:t>PREMISE 3</a:t>
            </a:r>
            <a:endParaRPr lang="en-US" sz="3800" dirty="0" smtClean="0">
              <a:solidFill>
                <a:srgbClr val="C00000"/>
              </a:solidFill>
              <a:latin typeface="Courier New" pitchFamily="49" charset="0"/>
              <a:cs typeface="Courier New" pitchFamily="49" charset="0"/>
            </a:endParaRPr>
          </a:p>
          <a:p>
            <a:pPr marL="0" indent="0">
              <a:buNone/>
            </a:pPr>
            <a:r>
              <a:rPr lang="en-US" sz="3800" b="1" dirty="0" smtClean="0">
                <a:latin typeface="Courier New" pitchFamily="49" charset="0"/>
                <a:cs typeface="Courier New" pitchFamily="49" charset="0"/>
              </a:rPr>
              <a:t>Therefore it is pointless to inquire into philosophical questions. </a:t>
            </a:r>
            <a:r>
              <a:rPr lang="en-US" sz="3800" b="1" dirty="0" smtClean="0">
                <a:solidFill>
                  <a:srgbClr val="C00000"/>
                </a:solidFill>
                <a:latin typeface="Courier New" pitchFamily="49" charset="0"/>
                <a:cs typeface="Courier New" pitchFamily="49" charset="0"/>
              </a:rPr>
              <a:t>CONCLUSION</a:t>
            </a:r>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Why Study Philosophy?</a:t>
            </a:r>
            <a:endParaRPr lang="en-US" sz="1600" dirty="0" smtClean="0">
              <a:solidFill>
                <a:srgbClr val="FF6730"/>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1691680" y="5877272"/>
            <a:ext cx="6364563" cy="369332"/>
          </a:xfrm>
          <a:prstGeom prst="rect">
            <a:avLst/>
          </a:prstGeom>
          <a:solidFill>
            <a:schemeClr val="accent2">
              <a:lumMod val="20000"/>
              <a:lumOff val="80000"/>
            </a:schemeClr>
          </a:solidFill>
          <a:ln>
            <a:solidFill>
              <a:schemeClr val="accent2"/>
            </a:solidFill>
          </a:ln>
        </p:spPr>
        <p:txBody>
          <a:bodyPr wrap="none" rtlCol="0">
            <a:spAutoFit/>
          </a:bodyPr>
          <a:lstStyle/>
          <a:p>
            <a:r>
              <a:rPr lang="en-NZ" dirty="0" smtClean="0"/>
              <a:t>Question: Is this a good argument? Why or why not?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lnSpcReduction="10000"/>
          </a:bodyPr>
          <a:lstStyle/>
          <a:p>
            <a:pPr hangingPunct="0"/>
            <a:r>
              <a:rPr lang="en-US" sz="2400" dirty="0" smtClean="0"/>
              <a:t>Metaphysics is one of the most fundamental areas of philosophy. It deals with what ‘is’ – in the most fundamental sense.  We can say that it is the science of </a:t>
            </a:r>
            <a:r>
              <a:rPr lang="en-US" sz="2400" i="1" dirty="0" smtClean="0"/>
              <a:t>being</a:t>
            </a:r>
            <a:r>
              <a:rPr lang="en-US" sz="2400" dirty="0" smtClean="0"/>
              <a:t>.</a:t>
            </a:r>
          </a:p>
          <a:p>
            <a:pPr hangingPunct="0">
              <a:buNone/>
            </a:pPr>
            <a:endParaRPr lang="en-NZ" sz="2400" dirty="0" smtClean="0"/>
          </a:p>
          <a:p>
            <a:pPr hangingPunct="0">
              <a:buNone/>
            </a:pPr>
            <a:endParaRPr lang="en-NZ" sz="2400" dirty="0" smtClean="0"/>
          </a:p>
          <a:p>
            <a:pPr hangingPunct="0">
              <a:buNone/>
            </a:pPr>
            <a:endParaRPr lang="en-US" sz="2400" dirty="0" smtClean="0"/>
          </a:p>
          <a:p>
            <a:pPr hangingPunct="0"/>
            <a:r>
              <a:rPr lang="en-US" sz="2400" dirty="0" smtClean="0"/>
              <a:t>Here are two really fundamental ones:</a:t>
            </a:r>
          </a:p>
          <a:p>
            <a:pPr marL="914400" lvl="1" indent="-457200" hangingPunct="0">
              <a:buFont typeface="+mj-lt"/>
              <a:buAutoNum type="arabicParenR"/>
            </a:pPr>
            <a:r>
              <a:rPr lang="en-US" sz="2400" dirty="0" smtClean="0">
                <a:solidFill>
                  <a:srgbClr val="C00000"/>
                </a:solidFill>
              </a:rPr>
              <a:t>What is the Universe made of</a:t>
            </a:r>
            <a:r>
              <a:rPr lang="en-US" sz="2400" dirty="0" smtClean="0"/>
              <a:t>, at the most general level? </a:t>
            </a:r>
            <a:r>
              <a:rPr lang="en-US" sz="2400" dirty="0" smtClean="0">
                <a:solidFill>
                  <a:srgbClr val="0070C0"/>
                </a:solidFill>
              </a:rPr>
              <a:t>Times? Spaces? Persons? Events? Physical Objects? Causes? Ideas?</a:t>
            </a:r>
          </a:p>
          <a:p>
            <a:pPr marL="914400" lvl="1" indent="-457200" hangingPunct="0">
              <a:buFont typeface="+mj-lt"/>
              <a:buAutoNum type="arabicParenR"/>
            </a:pPr>
            <a:r>
              <a:rPr lang="en-US" sz="2400" dirty="0" smtClean="0">
                <a:solidFill>
                  <a:srgbClr val="C00000"/>
                </a:solidFill>
              </a:rPr>
              <a:t>What kinds of relationships </a:t>
            </a:r>
            <a:r>
              <a:rPr lang="en-US" sz="2400" dirty="0" smtClean="0"/>
              <a:t>do those entities have?</a:t>
            </a:r>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rgbClr val="FF6730"/>
                </a:solidFill>
              </a:rPr>
              <a:t>What is Metaphysics?</a:t>
            </a:r>
            <a:endParaRPr lang="en-US" sz="1600" dirty="0" smtClean="0">
              <a:solidFill>
                <a:srgbClr val="FF6730"/>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899592" y="2924944"/>
            <a:ext cx="6696744" cy="707886"/>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000" dirty="0" smtClean="0"/>
              <a:t>What kinds of questions could we ask about </a:t>
            </a:r>
            <a:r>
              <a:rPr lang="en-US" sz="2000" i="1" dirty="0" smtClean="0"/>
              <a:t>being</a:t>
            </a: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buNone/>
            </a:pPr>
            <a:r>
              <a:rPr lang="en-NZ" sz="2400" b="1" dirty="0" smtClean="0"/>
              <a:t>The vexed issue of naturalism</a:t>
            </a:r>
            <a:endParaRPr lang="en-US" sz="2400" b="1" dirty="0" smtClean="0"/>
          </a:p>
          <a:p>
            <a:pPr hangingPunct="0"/>
            <a:r>
              <a:rPr lang="en-US" sz="2400" dirty="0" smtClean="0"/>
              <a:t>Some people (including some philosophers) believe that, these days, answering the questions on the last slide should be left to </a:t>
            </a:r>
            <a:r>
              <a:rPr lang="en-US" sz="2400" i="1" dirty="0" smtClean="0"/>
              <a:t>natural science</a:t>
            </a:r>
            <a:r>
              <a:rPr lang="en-US" sz="2400" dirty="0" smtClean="0"/>
              <a:t>. </a:t>
            </a:r>
          </a:p>
          <a:p>
            <a:pPr hangingPunct="0"/>
            <a:r>
              <a:rPr lang="en-US" sz="2400" dirty="0" smtClean="0"/>
              <a:t>However, others (including many other philosophers) believe that underneath the specific questions answered by the natural sciences via experiment and scientific theory, lie other, deeper questions which can only be answered by using </a:t>
            </a:r>
            <a:r>
              <a:rPr lang="en-US" sz="2400" i="1" dirty="0" smtClean="0"/>
              <a:t>reason and imagination</a:t>
            </a:r>
            <a:r>
              <a:rPr lang="en-US" sz="2400" dirty="0" smtClean="0"/>
              <a:t> (in other words, speculative thought). </a:t>
            </a:r>
          </a:p>
          <a:p>
            <a:pPr hangingPunct="0"/>
            <a:r>
              <a:rPr lang="en-US" sz="2400" dirty="0" smtClean="0"/>
              <a:t>This will be our approach. </a:t>
            </a:r>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rgbClr val="FF6730"/>
                </a:solidFill>
              </a:rPr>
              <a:t>What is Metaphysics?</a:t>
            </a:r>
            <a:endParaRPr lang="en-US" sz="1600" dirty="0" smtClean="0">
              <a:solidFill>
                <a:srgbClr val="FF6730"/>
              </a:solidFill>
            </a:endParaRPr>
          </a:p>
          <a:p>
            <a:r>
              <a:rPr lang="en-US" sz="1600" i="1" dirty="0" smtClean="0">
                <a:solidFill>
                  <a:schemeClr val="bg1"/>
                </a:solidFill>
              </a:rPr>
              <a:t>Defining Time</a:t>
            </a:r>
            <a:endParaRPr lang="en-US" sz="1600" dirty="0" smtClean="0">
              <a:solidFill>
                <a:schemeClr val="bg1"/>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1619672" y="1628801"/>
            <a:ext cx="7272808" cy="4176463"/>
          </a:xfrm>
        </p:spPr>
        <p:txBody>
          <a:bodyPr>
            <a:normAutofit/>
          </a:bodyPr>
          <a:lstStyle/>
          <a:p>
            <a:pPr hangingPunct="0">
              <a:buNone/>
            </a:pPr>
            <a:r>
              <a:rPr lang="en-US" sz="2400" dirty="0" smtClean="0"/>
              <a:t> </a:t>
            </a:r>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Why Study Philosophy?</a:t>
            </a:r>
            <a:endParaRPr lang="en-US" sz="1600" dirty="0" smtClean="0">
              <a:solidFill>
                <a:schemeClr val="bg1"/>
              </a:solidFill>
            </a:endParaRPr>
          </a:p>
          <a:p>
            <a:r>
              <a:rPr lang="en-US" sz="1600" i="1" dirty="0" smtClean="0">
                <a:solidFill>
                  <a:schemeClr val="bg1"/>
                </a:solidFill>
              </a:rPr>
              <a:t>What is Metaphysics?</a:t>
            </a:r>
            <a:endParaRPr lang="en-US" sz="1600" dirty="0" smtClean="0">
              <a:solidFill>
                <a:schemeClr val="bg1"/>
              </a:solidFill>
            </a:endParaRPr>
          </a:p>
          <a:p>
            <a:r>
              <a:rPr lang="en-US" sz="1600" i="1" dirty="0" smtClean="0">
                <a:solidFill>
                  <a:srgbClr val="FF6730"/>
                </a:solidFill>
              </a:rPr>
              <a:t>Defining Time</a:t>
            </a:r>
            <a:endParaRPr lang="en-US" sz="1600" dirty="0" smtClean="0">
              <a:solidFill>
                <a:srgbClr val="FF6730"/>
              </a:solidFill>
            </a:endParaRPr>
          </a:p>
          <a:p>
            <a:r>
              <a:rPr lang="en-US" sz="1600" i="1" dirty="0" smtClean="0">
                <a:solidFill>
                  <a:schemeClr val="bg1"/>
                </a:solidFill>
              </a:rPr>
              <a:t>Defining Possibility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4" name="il_fi" descr="Time"/>
          <p:cNvPicPr>
            <a:picLocks noChangeAspect="1" noChangeArrowheads="1"/>
          </p:cNvPicPr>
          <p:nvPr/>
        </p:nvPicPr>
        <p:blipFill>
          <a:blip r:embed="rId2" cstate="print"/>
          <a:srcRect/>
          <a:stretch>
            <a:fillRect/>
          </a:stretch>
        </p:blipFill>
        <p:spPr bwMode="auto">
          <a:xfrm>
            <a:off x="179512" y="2636912"/>
            <a:ext cx="3491880" cy="3419509"/>
          </a:xfrm>
          <a:prstGeom prst="rect">
            <a:avLst/>
          </a:prstGeom>
          <a:noFill/>
          <a:ln w="9525">
            <a:noFill/>
            <a:miter lim="800000"/>
            <a:headEnd/>
            <a:tailEnd/>
          </a:ln>
        </p:spPr>
      </p:pic>
      <p:sp>
        <p:nvSpPr>
          <p:cNvPr id="10" name="TextBox 9"/>
          <p:cNvSpPr txBox="1"/>
          <p:nvPr/>
        </p:nvSpPr>
        <p:spPr>
          <a:xfrm>
            <a:off x="0" y="1412776"/>
            <a:ext cx="3923928" cy="1200329"/>
          </a:xfrm>
          <a:prstGeom prst="rect">
            <a:avLst/>
          </a:prstGeom>
          <a:noFill/>
        </p:spPr>
        <p:txBody>
          <a:bodyPr wrap="square" rtlCol="0">
            <a:spAutoFit/>
          </a:bodyPr>
          <a:lstStyle/>
          <a:p>
            <a:r>
              <a:rPr lang="en-NZ" b="1" dirty="0" smtClean="0"/>
              <a:t>Time has always been one of the most mysterious and fascinating metaphysical topics</a:t>
            </a:r>
            <a:endParaRPr lang="en-US" b="1" dirty="0"/>
          </a:p>
        </p:txBody>
      </p:sp>
      <p:sp>
        <p:nvSpPr>
          <p:cNvPr id="11" name="TextBox 10"/>
          <p:cNvSpPr txBox="1"/>
          <p:nvPr/>
        </p:nvSpPr>
        <p:spPr>
          <a:xfrm>
            <a:off x="3851920" y="1484784"/>
            <a:ext cx="4392488" cy="4585871"/>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US" sz="2400" b="1" i="1" dirty="0" smtClean="0"/>
              <a:t>Exercise</a:t>
            </a:r>
            <a:r>
              <a:rPr lang="en-US" sz="2400" i="1" dirty="0" smtClean="0"/>
              <a:t>: </a:t>
            </a:r>
            <a:r>
              <a:rPr lang="en-US" sz="2400" b="1" i="1" dirty="0" smtClean="0"/>
              <a:t>Defining time </a:t>
            </a:r>
            <a:r>
              <a:rPr lang="en-US" sz="2400" i="1" dirty="0" smtClean="0">
                <a:solidFill>
                  <a:srgbClr val="C00000"/>
                </a:solidFill>
              </a:rPr>
              <a:t>(groups of ~3)</a:t>
            </a:r>
            <a:endParaRPr lang="en-US" sz="2400" dirty="0" smtClean="0">
              <a:solidFill>
                <a:srgbClr val="C00000"/>
              </a:solidFill>
            </a:endParaRPr>
          </a:p>
          <a:p>
            <a:pPr hangingPunct="0"/>
            <a:r>
              <a:rPr lang="en-US" sz="2400" b="1" dirty="0" smtClean="0"/>
              <a:t>1)</a:t>
            </a:r>
            <a:r>
              <a:rPr lang="en-US" sz="2400" dirty="0" smtClean="0"/>
              <a:t> Write a definition of time (!). What kind of ‘thing’ is it? </a:t>
            </a:r>
            <a:r>
              <a:rPr lang="en-US" sz="2000" dirty="0" smtClean="0"/>
              <a:t>(N.B.: make sure the definition you come up with would not equally apply to </a:t>
            </a:r>
            <a:r>
              <a:rPr lang="en-US" sz="2000" i="1" dirty="0" smtClean="0"/>
              <a:t>space</a:t>
            </a:r>
            <a:r>
              <a:rPr lang="en-US" sz="2000" dirty="0" smtClean="0"/>
              <a:t>! Because if so, you haven’t really defined </a:t>
            </a:r>
            <a:r>
              <a:rPr lang="en-US" sz="2000" i="1" dirty="0" smtClean="0"/>
              <a:t>time</a:t>
            </a:r>
            <a:r>
              <a:rPr lang="en-US" sz="2000" dirty="0" smtClean="0"/>
              <a:t>, have you? </a:t>
            </a:r>
            <a:r>
              <a:rPr lang="en-US" sz="2000" dirty="0" smtClean="0">
                <a:sym typeface="Wingdings"/>
              </a:rPr>
              <a:t></a:t>
            </a:r>
            <a:r>
              <a:rPr lang="en-US" sz="2000" dirty="0" smtClean="0"/>
              <a:t>)</a:t>
            </a:r>
          </a:p>
          <a:p>
            <a:pPr hangingPunct="0"/>
            <a:r>
              <a:rPr lang="en-US" sz="2400" b="1" dirty="0" smtClean="0"/>
              <a:t>2)</a:t>
            </a:r>
            <a:r>
              <a:rPr lang="en-US" sz="2400" dirty="0" smtClean="0"/>
              <a:t> What is it that makes now (i.e. the present moment) now?</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theme/theme1.xml><?xml version="1.0" encoding="utf-8"?>
<a:theme xmlns:a="http://schemas.openxmlformats.org/drawingml/2006/main" name="UAM[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iseño predeterminad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UAM[2].thmx</Template>
  <TotalTime>4168</TotalTime>
  <Words>2211</Words>
  <Application>Microsoft Office PowerPoint</Application>
  <PresentationFormat>On-screen Show (4:3)</PresentationFormat>
  <Paragraphs>329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UAM[2]</vt:lpstr>
      <vt:lpstr>Possible Worlds</vt:lpstr>
      <vt:lpstr>Day 1 TOPICS</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lpstr>Day 1</vt:lpstr>
    </vt:vector>
  </TitlesOfParts>
  <Company>University of Waikato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Letting Reality Bite: A Peircean Approach to Teaching Undergraduate Epistemology</dc:title>
  <dc:creator>Your User Name</dc:creator>
  <cp:lastModifiedBy>Your User Name</cp:lastModifiedBy>
  <cp:revision>137</cp:revision>
  <dcterms:created xsi:type="dcterms:W3CDTF">2010-07-06T06:09:33Z</dcterms:created>
  <dcterms:modified xsi:type="dcterms:W3CDTF">2012-06-17T20:34:00Z</dcterms:modified>
</cp:coreProperties>
</file>