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20" r:id="rId1"/>
  </p:sldMasterIdLst>
  <p:handoutMasterIdLst>
    <p:handoutMasterId r:id="rId35"/>
  </p:handoutMasterIdLst>
  <p:sldIdLst>
    <p:sldId id="256" r:id="rId2"/>
    <p:sldId id="295" r:id="rId3"/>
    <p:sldId id="272" r:id="rId4"/>
    <p:sldId id="318" r:id="rId5"/>
    <p:sldId id="319" r:id="rId6"/>
    <p:sldId id="320" r:id="rId7"/>
    <p:sldId id="321" r:id="rId8"/>
    <p:sldId id="322" r:id="rId9"/>
    <p:sldId id="323" r:id="rId10"/>
    <p:sldId id="324" r:id="rId11"/>
    <p:sldId id="325" r:id="rId12"/>
    <p:sldId id="326" r:id="rId13"/>
    <p:sldId id="327" r:id="rId14"/>
    <p:sldId id="328" r:id="rId15"/>
    <p:sldId id="329" r:id="rId16"/>
    <p:sldId id="331" r:id="rId17"/>
    <p:sldId id="330" r:id="rId18"/>
    <p:sldId id="332" r:id="rId19"/>
    <p:sldId id="333" r:id="rId20"/>
    <p:sldId id="334" r:id="rId21"/>
    <p:sldId id="336" r:id="rId22"/>
    <p:sldId id="337" r:id="rId23"/>
    <p:sldId id="335" r:id="rId24"/>
    <p:sldId id="338" r:id="rId25"/>
    <p:sldId id="339" r:id="rId26"/>
    <p:sldId id="340" r:id="rId27"/>
    <p:sldId id="341" r:id="rId28"/>
    <p:sldId id="310" r:id="rId29"/>
    <p:sldId id="342" r:id="rId30"/>
    <p:sldId id="343" r:id="rId31"/>
    <p:sldId id="344" r:id="rId32"/>
    <p:sldId id="317" r:id="rId33"/>
    <p:sldId id="34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720"/>
    <a:srgbClr val="FFFF99"/>
    <a:srgbClr val="FFFFCC"/>
    <a:srgbClr val="FF6730"/>
    <a:srgbClr val="FFCCCC"/>
    <a:srgbClr val="FF8989"/>
    <a:srgbClr val="FFEDC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7" autoAdjust="0"/>
    <p:restoredTop sz="94713" autoAdjust="0"/>
  </p:normalViewPr>
  <p:slideViewPr>
    <p:cSldViewPr>
      <p:cViewPr>
        <p:scale>
          <a:sx n="75" d="100"/>
          <a:sy n="75" d="100"/>
        </p:scale>
        <p:origin x="-630" y="120"/>
      </p:cViewPr>
      <p:guideLst>
        <p:guide orient="horz" pos="2160"/>
        <p:guide pos="2880"/>
      </p:guideLst>
    </p:cSldViewPr>
  </p:slideViewPr>
  <p:outlineViewPr>
    <p:cViewPr>
      <p:scale>
        <a:sx n="33" d="100"/>
        <a:sy n="33" d="100"/>
      </p:scale>
      <p:origin x="24" y="237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FC5B3C-8752-9F47-A6CF-8320B088C494}" type="datetimeFigureOut">
              <a:rPr lang="en-US" smtClean="0"/>
              <a:pPr/>
              <a:t>6/18/2012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DFEAE6-3074-814B-BEA8-46A5969D6ADA}" type="slidenum">
              <a:rPr lang="en-US" smtClean="0"/>
              <a:pPr/>
              <a:t>‹#›</a:t>
            </a:fld>
            <a:endParaRPr lang="en-US"/>
          </a:p>
        </p:txBody>
      </p:sp>
    </p:spTree>
    <p:extLst>
      <p:ext uri="{BB962C8B-B14F-4D97-AF65-F5344CB8AC3E}">
        <p14:creationId xmlns="" xmlns:p14="http://schemas.microsoft.com/office/powerpoint/2010/main" val="12838269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gradFill flip="none" rotWithShape="1">
          <a:gsLst>
            <a:gs pos="0">
              <a:schemeClr val="accent2">
                <a:lumMod val="75000"/>
              </a:schemeClr>
            </a:gs>
            <a:gs pos="100000">
              <a:srgbClr val="FFFFFF"/>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6629400"/>
            <a:ext cx="9144000" cy="228600"/>
          </a:xfrm>
          <a:prstGeom prst="rect">
            <a:avLst/>
          </a:prstGeom>
          <a:solidFill>
            <a:srgbClr val="969182"/>
          </a:solidFill>
          <a:ln w="9525">
            <a:noFill/>
            <a:miter lim="800000"/>
            <a:headEnd/>
            <a:tailEnd/>
          </a:ln>
          <a:effectLst/>
        </p:spPr>
        <p:txBody>
          <a:bodyPr wrap="none" anchor="ctr"/>
          <a:lstStyle/>
          <a:p>
            <a:pPr>
              <a:defRPr/>
            </a:pPr>
            <a:endParaRPr lang="es-SV">
              <a:ea typeface="+mn-ea"/>
            </a:endParaRPr>
          </a:p>
        </p:txBody>
      </p:sp>
      <p:sp>
        <p:nvSpPr>
          <p:cNvPr id="12290" name="Rectangle 2"/>
          <p:cNvSpPr>
            <a:spLocks noGrp="1" noChangeArrowheads="1"/>
          </p:cNvSpPr>
          <p:nvPr>
            <p:ph type="subTitle" idx="1"/>
          </p:nvPr>
        </p:nvSpPr>
        <p:spPr>
          <a:xfrm>
            <a:off x="251520" y="188640"/>
            <a:ext cx="8280920" cy="5688632"/>
          </a:xfrm>
          <a:solidFill>
            <a:schemeClr val="bg2">
              <a:lumMod val="50000"/>
              <a:alpha val="73000"/>
            </a:schemeClr>
          </a:solidFill>
          <a:ln>
            <a:noFill/>
          </a:ln>
        </p:spPr>
        <p:txBody>
          <a:bodyPr/>
          <a:lstStyle>
            <a:lvl1pPr marL="0" indent="0" algn="ctr">
              <a:buFontTx/>
              <a:buNone/>
              <a:defRPr>
                <a:solidFill>
                  <a:schemeClr val="bg1"/>
                </a:solidFill>
                <a:latin typeface="Calibri"/>
              </a:defRPr>
            </a:lvl1pPr>
          </a:lstStyle>
          <a:p>
            <a:r>
              <a:rPr lang="x-none" dirty="0" smtClean="0"/>
              <a:t>Click to edit Master subtitle style</a:t>
            </a:r>
            <a:endParaRPr lang="es-ES" dirty="0"/>
          </a:p>
        </p:txBody>
      </p:sp>
      <p:sp>
        <p:nvSpPr>
          <p:cNvPr id="12296" name="Rectangle 8"/>
          <p:cNvSpPr>
            <a:spLocks noGrp="1" noChangeArrowheads="1"/>
          </p:cNvSpPr>
          <p:nvPr>
            <p:ph type="ctrTitle"/>
          </p:nvPr>
        </p:nvSpPr>
        <p:spPr>
          <a:xfrm>
            <a:off x="1371600" y="4869160"/>
            <a:ext cx="7772400" cy="1470025"/>
          </a:xfrm>
          <a:gradFill flip="none" rotWithShape="1">
            <a:gsLst>
              <a:gs pos="0">
                <a:schemeClr val="tx1">
                  <a:alpha val="55000"/>
                </a:schemeClr>
              </a:gs>
              <a:gs pos="100000">
                <a:srgbClr val="FFFFFF">
                  <a:alpha val="55000"/>
                </a:srgbClr>
              </a:gs>
            </a:gsLst>
            <a:path path="rect">
              <a:fillToRect l="100000" t="100000"/>
            </a:path>
            <a:tileRect r="-100000" b="-100000"/>
          </a:gradFill>
          <a:ln>
            <a:noFill/>
          </a:ln>
        </p:spPr>
        <p:txBody>
          <a:bodyPr/>
          <a:lstStyle>
            <a:lvl1pPr>
              <a:defRPr>
                <a:solidFill>
                  <a:schemeClr val="bg1"/>
                </a:solidFill>
              </a:defRPr>
            </a:lvl1pPr>
          </a:lstStyle>
          <a:p>
            <a:r>
              <a:rPr lang="x-none" dirty="0" smtClean="0"/>
              <a:t>Click to edit Master title style</a:t>
            </a:r>
            <a:endParaRPr lang="es-ES" dirty="0"/>
          </a:p>
        </p:txBody>
      </p:sp>
    </p:spTree>
    <p:extLst>
      <p:ext uri="{BB962C8B-B14F-4D97-AF65-F5344CB8AC3E}">
        <p14:creationId xmlns="" xmlns:p14="http://schemas.microsoft.com/office/powerpoint/2010/main" val="3499895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x-none" smtClean="0"/>
              <a:t>Click to edit Master title style</a:t>
            </a:r>
            <a:endParaRPr lang="es-SV"/>
          </a:p>
        </p:txBody>
      </p:sp>
      <p:sp>
        <p:nvSpPr>
          <p:cNvPr id="3" name="2 Marcador de texto vertical"/>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231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0"/>
            <a:ext cx="2171700" cy="6126163"/>
          </a:xfrm>
        </p:spPr>
        <p:txBody>
          <a:bodyPr vert="eaVert"/>
          <a:lstStyle/>
          <a:p>
            <a:r>
              <a:rPr lang="x-none" smtClean="0"/>
              <a:t>Click to edit Master title style</a:t>
            </a:r>
            <a:endParaRPr lang="es-SV"/>
          </a:p>
        </p:txBody>
      </p:sp>
      <p:sp>
        <p:nvSpPr>
          <p:cNvPr id="3" name="2 Marcador de texto vertical"/>
          <p:cNvSpPr>
            <a:spLocks noGrp="1"/>
          </p:cNvSpPr>
          <p:nvPr>
            <p:ph type="body" orient="vert" idx="1"/>
          </p:nvPr>
        </p:nvSpPr>
        <p:spPr>
          <a:xfrm>
            <a:off x="0" y="0"/>
            <a:ext cx="6362700" cy="6126163"/>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158966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x-none" smtClean="0"/>
              <a:t>Click to edit Master title style</a:t>
            </a:r>
            <a:endParaRPr lang="es-SV"/>
          </a:p>
        </p:txBody>
      </p:sp>
      <p:sp>
        <p:nvSpPr>
          <p:cNvPr id="3" name="2 Marcador de contenido"/>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146916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s-SV"/>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215618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x-none" smtClean="0"/>
              <a:t>Click to edit Master title style</a:t>
            </a:r>
            <a:endParaRPr lang="es-SV"/>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5"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782027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x-none" smtClean="0"/>
              <a:t>Click to edit Master title style</a:t>
            </a:r>
            <a:endParaRPr lang="es-SV"/>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7"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4159824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x-none" smtClean="0"/>
              <a:t>Click to edit Master title style</a:t>
            </a:r>
            <a:endParaRPr lang="es-SV"/>
          </a:p>
        </p:txBody>
      </p:sp>
      <p:sp>
        <p:nvSpPr>
          <p:cNvPr id="3"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3813202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299687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s-SV"/>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s-SV"/>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6614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s-SV"/>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x-none" noProof="0" smtClean="0"/>
              <a:t>Drag picture to placeholder or click icon to add</a:t>
            </a:r>
            <a:endParaRPr lang="es-SV"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61363D4-0F2A-43FF-9CF7-CACB7C09B622}" type="datetimeFigureOut">
              <a:rPr lang="en-US" smtClean="0"/>
              <a:pPr/>
              <a:t>6/18/2012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9CEDE2B-02E2-4320-A3F8-CF51328BA5B5}" type="slidenum">
              <a:rPr lang="en-US" smtClean="0"/>
              <a:pPr/>
              <a:t>‹#›</a:t>
            </a:fld>
            <a:endParaRPr lang="en-US"/>
          </a:p>
        </p:txBody>
      </p:sp>
    </p:spTree>
    <p:extLst>
      <p:ext uri="{BB962C8B-B14F-4D97-AF65-F5344CB8AC3E}">
        <p14:creationId xmlns="" xmlns:p14="http://schemas.microsoft.com/office/powerpoint/2010/main" val="225380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defRPr>
            </a:lvl1pPr>
          </a:lstStyle>
          <a:p>
            <a:fld id="{161363D4-0F2A-43FF-9CF7-CACB7C09B622}" type="datetimeFigureOut">
              <a:rPr lang="en-US" smtClean="0"/>
              <a:pPr/>
              <a:t>6/18/2012</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defRPr>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Verdana" charset="0"/>
              </a:defRPr>
            </a:lvl1pPr>
          </a:lstStyle>
          <a:p>
            <a:fld id="{29CEDE2B-02E2-4320-A3F8-CF51328BA5B5}" type="slidenum">
              <a:rPr lang="en-US" smtClean="0"/>
              <a:pPr/>
              <a:t>‹#›</a:t>
            </a:fld>
            <a:endParaRPr lang="en-US"/>
          </a:p>
        </p:txBody>
      </p:sp>
      <p:sp>
        <p:nvSpPr>
          <p:cNvPr id="1031" name="Rectangle 7"/>
          <p:cNvSpPr>
            <a:spLocks noChangeArrowheads="1"/>
          </p:cNvSpPr>
          <p:nvPr/>
        </p:nvSpPr>
        <p:spPr bwMode="auto">
          <a:xfrm>
            <a:off x="0" y="6629400"/>
            <a:ext cx="9144000" cy="228600"/>
          </a:xfrm>
          <a:prstGeom prst="rect">
            <a:avLst/>
          </a:prstGeom>
          <a:solidFill>
            <a:schemeClr val="accent2">
              <a:lumMod val="50000"/>
            </a:schemeClr>
          </a:solidFill>
          <a:ln w="9525">
            <a:noFill/>
            <a:miter lim="800000"/>
            <a:headEnd/>
            <a:tailEnd/>
          </a:ln>
          <a:effectLst/>
        </p:spPr>
        <p:txBody>
          <a:bodyPr wrap="none" anchor="ctr"/>
          <a:lstStyle/>
          <a:p>
            <a:pPr>
              <a:defRPr/>
            </a:pPr>
            <a:endParaRPr lang="es-SV">
              <a:ea typeface="+mn-ea"/>
            </a:endParaRPr>
          </a:p>
        </p:txBody>
      </p:sp>
      <p:sp>
        <p:nvSpPr>
          <p:cNvPr id="1032" name="Rectangle 8"/>
          <p:cNvSpPr>
            <a:spLocks noChangeArrowheads="1"/>
          </p:cNvSpPr>
          <p:nvPr/>
        </p:nvSpPr>
        <p:spPr bwMode="auto">
          <a:xfrm>
            <a:off x="0" y="0"/>
            <a:ext cx="2743200" cy="1371600"/>
          </a:xfrm>
          <a:prstGeom prst="rect">
            <a:avLst/>
          </a:prstGeom>
          <a:solidFill>
            <a:schemeClr val="bg2">
              <a:lumMod val="50000"/>
            </a:schemeClr>
          </a:solidFill>
          <a:ln w="9525">
            <a:noFill/>
            <a:miter lim="800000"/>
            <a:headEnd/>
            <a:tailEnd/>
          </a:ln>
          <a:effectLst/>
        </p:spPr>
        <p:txBody>
          <a:bodyPr wrap="none" anchor="ctr"/>
          <a:lstStyle/>
          <a:p>
            <a:pPr>
              <a:defRPr/>
            </a:pPr>
            <a:endParaRPr lang="es-SV">
              <a:ea typeface="+mn-ea"/>
            </a:endParaRPr>
          </a:p>
        </p:txBody>
      </p:sp>
      <p:sp>
        <p:nvSpPr>
          <p:cNvPr id="2" name="Rectangle 2"/>
          <p:cNvSpPr>
            <a:spLocks noGrp="1" noChangeArrowheads="1"/>
          </p:cNvSpPr>
          <p:nvPr>
            <p:ph type="title"/>
          </p:nvPr>
        </p:nvSpPr>
        <p:spPr bwMode="auto">
          <a:xfrm>
            <a:off x="0" y="116632"/>
            <a:ext cx="2699792" cy="1152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33" name="Rectangle 9"/>
          <p:cNvSpPr>
            <a:spLocks noChangeArrowheads="1"/>
          </p:cNvSpPr>
          <p:nvPr/>
        </p:nvSpPr>
        <p:spPr bwMode="auto">
          <a:xfrm>
            <a:off x="2743200" y="0"/>
            <a:ext cx="6400800" cy="1371600"/>
          </a:xfrm>
          <a:prstGeom prst="rect">
            <a:avLst/>
          </a:prstGeom>
          <a:solidFill>
            <a:schemeClr val="bg2">
              <a:lumMod val="25000"/>
            </a:schemeClr>
          </a:solidFill>
          <a:ln w="9525">
            <a:noFill/>
            <a:miter lim="800000"/>
            <a:headEnd/>
            <a:tailEnd/>
          </a:ln>
          <a:effectLst/>
        </p:spPr>
        <p:txBody>
          <a:bodyPr wrap="none" anchor="ctr"/>
          <a:lstStyle/>
          <a:p>
            <a:pPr>
              <a:defRPr/>
            </a:pPr>
            <a:endParaRPr lang="es-SV">
              <a:ea typeface="+mn-ea"/>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fontAlgn="base" hangingPunct="1">
        <a:spcBef>
          <a:spcPct val="0"/>
        </a:spcBef>
        <a:spcAft>
          <a:spcPct val="0"/>
        </a:spcAft>
        <a:defRPr sz="2000">
          <a:solidFill>
            <a:schemeClr val="bg1">
              <a:lumMod val="95000"/>
            </a:schemeClr>
          </a:solidFill>
          <a:latin typeface="Calibri"/>
          <a:ea typeface="ＭＳ Ｐゴシック" charset="0"/>
          <a:cs typeface="+mj-cs"/>
        </a:defRPr>
      </a:lvl1pPr>
      <a:lvl2pPr algn="l" rtl="0" eaLnBrk="1" fontAlgn="base" hangingPunct="1">
        <a:spcBef>
          <a:spcPct val="0"/>
        </a:spcBef>
        <a:spcAft>
          <a:spcPct val="0"/>
        </a:spcAft>
        <a:defRPr sz="2000">
          <a:solidFill>
            <a:srgbClr val="969182"/>
          </a:solidFill>
          <a:latin typeface="Verdana" pitchFamily="34" charset="0"/>
          <a:ea typeface="ＭＳ Ｐゴシック" charset="0"/>
        </a:defRPr>
      </a:lvl2pPr>
      <a:lvl3pPr algn="l" rtl="0" eaLnBrk="1" fontAlgn="base" hangingPunct="1">
        <a:spcBef>
          <a:spcPct val="0"/>
        </a:spcBef>
        <a:spcAft>
          <a:spcPct val="0"/>
        </a:spcAft>
        <a:defRPr sz="2000">
          <a:solidFill>
            <a:srgbClr val="969182"/>
          </a:solidFill>
          <a:latin typeface="Verdana" pitchFamily="34" charset="0"/>
          <a:ea typeface="ＭＳ Ｐゴシック" charset="0"/>
        </a:defRPr>
      </a:lvl3pPr>
      <a:lvl4pPr algn="l" rtl="0" eaLnBrk="1" fontAlgn="base" hangingPunct="1">
        <a:spcBef>
          <a:spcPct val="0"/>
        </a:spcBef>
        <a:spcAft>
          <a:spcPct val="0"/>
        </a:spcAft>
        <a:defRPr sz="2000">
          <a:solidFill>
            <a:srgbClr val="969182"/>
          </a:solidFill>
          <a:latin typeface="Verdana" pitchFamily="34" charset="0"/>
          <a:ea typeface="ＭＳ Ｐゴシック" charset="0"/>
        </a:defRPr>
      </a:lvl4pPr>
      <a:lvl5pPr algn="l" rtl="0" eaLnBrk="1" fontAlgn="base" hangingPunct="1">
        <a:spcBef>
          <a:spcPct val="0"/>
        </a:spcBef>
        <a:spcAft>
          <a:spcPct val="0"/>
        </a:spcAft>
        <a:defRPr sz="2000">
          <a:solidFill>
            <a:srgbClr val="969182"/>
          </a:solidFill>
          <a:latin typeface="Verdana" pitchFamily="34" charset="0"/>
          <a:ea typeface="ＭＳ Ｐゴシック" charset="0"/>
        </a:defRPr>
      </a:lvl5pPr>
      <a:lvl6pPr marL="457200" algn="l" rtl="0" eaLnBrk="1" fontAlgn="base" hangingPunct="1">
        <a:spcBef>
          <a:spcPct val="0"/>
        </a:spcBef>
        <a:spcAft>
          <a:spcPct val="0"/>
        </a:spcAft>
        <a:defRPr sz="2000">
          <a:solidFill>
            <a:srgbClr val="969182"/>
          </a:solidFill>
          <a:latin typeface="Verdana" pitchFamily="34" charset="0"/>
        </a:defRPr>
      </a:lvl6pPr>
      <a:lvl7pPr marL="914400" algn="l" rtl="0" eaLnBrk="1" fontAlgn="base" hangingPunct="1">
        <a:spcBef>
          <a:spcPct val="0"/>
        </a:spcBef>
        <a:spcAft>
          <a:spcPct val="0"/>
        </a:spcAft>
        <a:defRPr sz="2000">
          <a:solidFill>
            <a:srgbClr val="969182"/>
          </a:solidFill>
          <a:latin typeface="Verdana" pitchFamily="34" charset="0"/>
        </a:defRPr>
      </a:lvl7pPr>
      <a:lvl8pPr marL="1371600" algn="l" rtl="0" eaLnBrk="1" fontAlgn="base" hangingPunct="1">
        <a:spcBef>
          <a:spcPct val="0"/>
        </a:spcBef>
        <a:spcAft>
          <a:spcPct val="0"/>
        </a:spcAft>
        <a:defRPr sz="2000">
          <a:solidFill>
            <a:srgbClr val="969182"/>
          </a:solidFill>
          <a:latin typeface="Verdana" pitchFamily="34" charset="0"/>
        </a:defRPr>
      </a:lvl8pPr>
      <a:lvl9pPr marL="1828800" algn="l" rtl="0" eaLnBrk="1" fontAlgn="base" hangingPunct="1">
        <a:spcBef>
          <a:spcPct val="0"/>
        </a:spcBef>
        <a:spcAft>
          <a:spcPct val="0"/>
        </a:spcAft>
        <a:defRPr sz="2000">
          <a:solidFill>
            <a:srgbClr val="96918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Calibri"/>
          <a:ea typeface="ＭＳ Ｐゴシック" charset="0"/>
          <a:cs typeface="+mn-cs"/>
        </a:defRPr>
      </a:lvl1pPr>
      <a:lvl2pPr marL="742950" indent="-285750" algn="l" rtl="0" eaLnBrk="1" fontAlgn="base" hangingPunct="1">
        <a:spcBef>
          <a:spcPct val="20000"/>
        </a:spcBef>
        <a:spcAft>
          <a:spcPct val="0"/>
        </a:spcAft>
        <a:buChar char="–"/>
        <a:defRPr sz="2800">
          <a:solidFill>
            <a:schemeClr val="tx1"/>
          </a:solidFill>
          <a:latin typeface="Calibri"/>
          <a:ea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Calibri"/>
          <a:ea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Calibri"/>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Calibri"/>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xs4all.nl/~pot/scifi/byhisbootstraps.pdf" TargetMode="External"/><Relationship Id="rId2" Type="http://schemas.openxmlformats.org/officeDocument/2006/relationships/hyperlink" Target="http://www.onebee.com/writing/2005/07/sound_of_thund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urry.jpg"/>
          <p:cNvPicPr>
            <a:picLocks noChangeAspect="1"/>
          </p:cNvPicPr>
          <p:nvPr/>
        </p:nvPicPr>
        <p:blipFill>
          <a:blip r:embed="rId2" cstate="print">
            <a:duotone>
              <a:schemeClr val="accent5">
                <a:shade val="45000"/>
                <a:satMod val="135000"/>
              </a:schemeClr>
              <a:prstClr val="white"/>
            </a:duotone>
            <a:lum bright="22000"/>
          </a:blip>
          <a:stretch>
            <a:fillRect/>
          </a:stretch>
        </p:blipFill>
        <p:spPr>
          <a:xfrm>
            <a:off x="0" y="-1"/>
            <a:ext cx="9144000" cy="6540963"/>
          </a:xfrm>
          <a:prstGeom prst="rect">
            <a:avLst/>
          </a:prstGeom>
        </p:spPr>
      </p:pic>
      <p:sp>
        <p:nvSpPr>
          <p:cNvPr id="3" name="Subtitle 2"/>
          <p:cNvSpPr>
            <a:spLocks noGrp="1"/>
          </p:cNvSpPr>
          <p:nvPr>
            <p:ph type="subTitle" idx="1"/>
          </p:nvPr>
        </p:nvSpPr>
        <p:spPr>
          <a:xfrm>
            <a:off x="683568" y="5157192"/>
            <a:ext cx="7772400" cy="1296144"/>
          </a:xfrm>
          <a:solidFill>
            <a:schemeClr val="tx1">
              <a:lumMod val="85000"/>
              <a:lumOff val="15000"/>
              <a:alpha val="73000"/>
            </a:schemeClr>
          </a:solidFill>
        </p:spPr>
        <p:txBody>
          <a:bodyPr>
            <a:normAutofit/>
          </a:bodyPr>
          <a:lstStyle/>
          <a:p>
            <a:r>
              <a:rPr lang="en-US" sz="2400" dirty="0" smtClean="0"/>
              <a:t>Cathy Legg</a:t>
            </a:r>
          </a:p>
          <a:p>
            <a:r>
              <a:rPr lang="en-US" sz="2400" dirty="0" smtClean="0"/>
              <a:t>University of Waikato</a:t>
            </a:r>
            <a:endParaRPr lang="en-US" sz="2400" dirty="0"/>
          </a:p>
        </p:txBody>
      </p:sp>
      <p:sp>
        <p:nvSpPr>
          <p:cNvPr id="2" name="Title 1"/>
          <p:cNvSpPr>
            <a:spLocks noGrp="1"/>
          </p:cNvSpPr>
          <p:nvPr>
            <p:ph type="ctrTitle"/>
          </p:nvPr>
        </p:nvSpPr>
        <p:spPr>
          <a:xfrm>
            <a:off x="1547664" y="0"/>
            <a:ext cx="6286544" cy="642942"/>
          </a:xfrm>
          <a:ln/>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ctr"/>
            <a:r>
              <a:rPr lang="en-NZ" sz="3200" b="1" dirty="0" smtClean="0"/>
              <a:t>Possible Worlds</a:t>
            </a:r>
            <a:endParaRPr lang="en-US" sz="3200" b="1" dirty="0"/>
          </a:p>
        </p:txBody>
      </p:sp>
      <p:pic>
        <p:nvPicPr>
          <p:cNvPr id="6" name="Picture 5" descr="WaikatoCrest.jpg"/>
          <p:cNvPicPr>
            <a:picLocks noChangeAspect="1"/>
          </p:cNvPicPr>
          <p:nvPr/>
        </p:nvPicPr>
        <p:blipFill>
          <a:blip r:embed="rId3" cstate="print"/>
          <a:stretch>
            <a:fillRect/>
          </a:stretch>
        </p:blipFill>
        <p:spPr>
          <a:xfrm>
            <a:off x="7518400" y="4941168"/>
            <a:ext cx="1625600" cy="1625600"/>
          </a:xfrm>
          <a:prstGeom prst="rect">
            <a:avLst/>
          </a:prstGeom>
        </p:spPr>
      </p:pic>
      <p:pic>
        <p:nvPicPr>
          <p:cNvPr id="1026" name="il_fi" descr="Possible%20Worlds"/>
          <p:cNvPicPr>
            <a:picLocks noChangeAspect="1" noChangeArrowheads="1"/>
          </p:cNvPicPr>
          <p:nvPr/>
        </p:nvPicPr>
        <p:blipFill>
          <a:blip r:embed="rId4" cstate="print"/>
          <a:srcRect/>
          <a:stretch>
            <a:fillRect/>
          </a:stretch>
        </p:blipFill>
        <p:spPr bwMode="auto">
          <a:xfrm>
            <a:off x="2051720" y="692696"/>
            <a:ext cx="5112568" cy="43785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2" name="Content Placeholder 1"/>
          <p:cNvSpPr>
            <a:spLocks noGrp="1"/>
          </p:cNvSpPr>
          <p:nvPr>
            <p:ph idx="1"/>
          </p:nvPr>
        </p:nvSpPr>
        <p:spPr>
          <a:xfrm>
            <a:off x="323528" y="1484785"/>
            <a:ext cx="8640960" cy="2664295"/>
          </a:xfrm>
        </p:spPr>
        <p:txBody>
          <a:bodyPr>
            <a:normAutofit/>
          </a:bodyPr>
          <a:lstStyle/>
          <a:p>
            <a:pPr hangingPunct="0"/>
            <a:r>
              <a:rPr lang="en-US" sz="2400" dirty="0" smtClean="0"/>
              <a:t>Lewis has an ingenious argument that you </a:t>
            </a:r>
            <a:r>
              <a:rPr lang="en-US" sz="2400" dirty="0" smtClean="0">
                <a:solidFill>
                  <a:srgbClr val="C00000"/>
                </a:solidFill>
              </a:rPr>
              <a:t>couldn’t </a:t>
            </a:r>
            <a:r>
              <a:rPr lang="en-US" sz="2400" dirty="0" smtClean="0"/>
              <a:t>kill your own grandfather, if you time-travelled.</a:t>
            </a:r>
          </a:p>
          <a:p>
            <a:pPr hangingPunct="0"/>
            <a:r>
              <a:rPr lang="en-US" sz="2400" dirty="0" smtClean="0"/>
              <a:t>He has a lot of work to do to explain how it totally </a:t>
            </a:r>
            <a:r>
              <a:rPr lang="en-US" sz="2400" i="1" dirty="0" smtClean="0"/>
              <a:t>looks as though you could kill him. </a:t>
            </a:r>
          </a:p>
          <a:p>
            <a:pPr fontAlgn="auto"/>
            <a:r>
              <a:rPr lang="en-NZ" sz="2400" dirty="0" smtClean="0"/>
              <a:t>For instance, it seems that you could buy a gun, walk up to the man, point the gun right at him….etc. </a:t>
            </a:r>
            <a:endParaRPr lang="en-US" sz="2400" dirty="0" smtClean="0"/>
          </a:p>
        </p:txBody>
      </p:sp>
      <p:sp>
        <p:nvSpPr>
          <p:cNvPr id="4" name="2 CuadroTexto"/>
          <p:cNvSpPr txBox="1">
            <a:spLocks noChangeArrowheads="1"/>
          </p:cNvSpPr>
          <p:nvPr/>
        </p:nvSpPr>
        <p:spPr bwMode="auto">
          <a:xfrm>
            <a:off x="2843808" y="188640"/>
            <a:ext cx="331236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rgbClr val="FF6730"/>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chemeClr val="bg1"/>
                </a:solidFill>
              </a:rPr>
              <a:t>Is Time Unreal?</a:t>
            </a:r>
            <a:endParaRPr lang="en-US" sz="1600" dirty="0" smtClean="0">
              <a:solidFill>
                <a:schemeClr val="bg1"/>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pic>
        <p:nvPicPr>
          <p:cNvPr id="50178" name="il_fi" descr="sniper-in-your-face1"/>
          <p:cNvPicPr>
            <a:picLocks noChangeAspect="1" noChangeArrowheads="1"/>
          </p:cNvPicPr>
          <p:nvPr/>
        </p:nvPicPr>
        <p:blipFill>
          <a:blip r:embed="rId2" cstate="print"/>
          <a:srcRect/>
          <a:stretch>
            <a:fillRect/>
          </a:stretch>
        </p:blipFill>
        <p:spPr bwMode="auto">
          <a:xfrm>
            <a:off x="4499992" y="4149080"/>
            <a:ext cx="3960440" cy="2469358"/>
          </a:xfrm>
          <a:prstGeom prst="rect">
            <a:avLst/>
          </a:prstGeom>
          <a:noFill/>
          <a:ln w="9525">
            <a:noFill/>
            <a:miter lim="800000"/>
            <a:headEnd/>
            <a:tailEnd/>
          </a:ln>
        </p:spPr>
      </p:pic>
      <p:sp>
        <p:nvSpPr>
          <p:cNvPr id="8" name="TextBox 7"/>
          <p:cNvSpPr txBox="1"/>
          <p:nvPr/>
        </p:nvSpPr>
        <p:spPr>
          <a:xfrm>
            <a:off x="395536" y="4149080"/>
            <a:ext cx="4104457" cy="1477328"/>
          </a:xfrm>
          <a:prstGeom prst="rect">
            <a:avLst/>
          </a:prstGeom>
          <a:noFill/>
        </p:spPr>
        <p:txBody>
          <a:bodyPr wrap="square" rtlCol="0">
            <a:spAutoFit/>
          </a:bodyPr>
          <a:lstStyle/>
          <a:p>
            <a:r>
              <a:rPr lang="en-NZ" sz="2400" dirty="0" smtClean="0">
                <a:solidFill>
                  <a:srgbClr val="C00000"/>
                </a:solidFill>
                <a:latin typeface="Calibri" pitchFamily="34" charset="0"/>
              </a:rPr>
              <a:t>What is stopping you? “Do the forces of logic stay your hand?” (Lewis’ phrase)</a:t>
            </a:r>
            <a:endParaRPr lang="en-US" sz="2400" dirty="0" smtClean="0">
              <a:solidFill>
                <a:srgbClr val="C00000"/>
              </a:solidFill>
              <a:latin typeface="Calibri" pitchFamily="34" charset="0"/>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178"/>
                                        </p:tgtEl>
                                        <p:attrNameLst>
                                          <p:attrName>style.visibility</p:attrName>
                                        </p:attrNameLst>
                                      </p:cBhvr>
                                      <p:to>
                                        <p:strVal val="visible"/>
                                      </p:to>
                                    </p:set>
                                    <p:animEffect transition="in" filter="blinds(horizontal)">
                                      <p:cBhvr>
                                        <p:cTn id="22" dur="500"/>
                                        <p:tgtEl>
                                          <p:spTgt spid="5017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blinds(horizontal)">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2" name="Content Placeholder 1"/>
          <p:cNvSpPr>
            <a:spLocks noGrp="1"/>
          </p:cNvSpPr>
          <p:nvPr>
            <p:ph idx="1"/>
          </p:nvPr>
        </p:nvSpPr>
        <p:spPr>
          <a:xfrm>
            <a:off x="323528" y="1484785"/>
            <a:ext cx="8640960" cy="4824535"/>
          </a:xfrm>
        </p:spPr>
        <p:txBody>
          <a:bodyPr>
            <a:normAutofit/>
          </a:bodyPr>
          <a:lstStyle/>
          <a:p>
            <a:pPr fontAlgn="auto"/>
            <a:r>
              <a:rPr lang="en-US" sz="2400" dirty="0" smtClean="0"/>
              <a:t>Lewis makes a very clever move here. He says: actually </a:t>
            </a:r>
            <a:r>
              <a:rPr lang="en-US" sz="2400" u="sng" dirty="0" smtClean="0"/>
              <a:t>it depends what you mean by ‘can’</a:t>
            </a:r>
            <a:r>
              <a:rPr lang="en-US" sz="2400" dirty="0" smtClean="0"/>
              <a:t>!!</a:t>
            </a:r>
          </a:p>
          <a:p>
            <a:pPr fontAlgn="auto"/>
            <a:r>
              <a:rPr lang="en-US" sz="2400" dirty="0" smtClean="0"/>
              <a:t>‘Can’ in this context is actually ambiguous(!). The right answer to whether you can kill your own grandfather if you go back in time is actually </a:t>
            </a:r>
            <a:r>
              <a:rPr lang="en-US" sz="2400" b="1" i="1" dirty="0" smtClean="0">
                <a:solidFill>
                  <a:srgbClr val="C00000"/>
                </a:solidFill>
              </a:rPr>
              <a:t>“yes and no”</a:t>
            </a:r>
            <a:r>
              <a:rPr lang="en-US" sz="2400" dirty="0" smtClean="0">
                <a:solidFill>
                  <a:srgbClr val="C00000"/>
                </a:solidFill>
              </a:rPr>
              <a:t> using different senses of ‘can’</a:t>
            </a:r>
            <a:r>
              <a:rPr lang="en-US" sz="2400" dirty="0" smtClean="0"/>
              <a:t>.</a:t>
            </a:r>
          </a:p>
          <a:p>
            <a:pPr fontAlgn="auto"/>
            <a:r>
              <a:rPr lang="en-US" sz="2400" dirty="0" smtClean="0"/>
              <a:t>Think about what we mean when we say that </a:t>
            </a:r>
            <a:r>
              <a:rPr lang="en-US" sz="2400" dirty="0" smtClean="0">
                <a:solidFill>
                  <a:srgbClr val="C00000"/>
                </a:solidFill>
              </a:rPr>
              <a:t>someone (‘A’) </a:t>
            </a:r>
            <a:r>
              <a:rPr lang="en-US" sz="2400" b="1" i="1" dirty="0" smtClean="0">
                <a:solidFill>
                  <a:srgbClr val="C00000"/>
                </a:solidFill>
              </a:rPr>
              <a:t>can</a:t>
            </a:r>
            <a:r>
              <a:rPr lang="en-US" sz="2400" dirty="0" smtClean="0">
                <a:solidFill>
                  <a:srgbClr val="C00000"/>
                </a:solidFill>
              </a:rPr>
              <a:t> do something (‘x’)</a:t>
            </a:r>
            <a:r>
              <a:rPr lang="en-US" sz="2400" dirty="0" smtClean="0"/>
              <a:t>.</a:t>
            </a:r>
          </a:p>
          <a:p>
            <a:pPr fontAlgn="auto"/>
            <a:r>
              <a:rPr lang="en-US" sz="2400" dirty="0" smtClean="0"/>
              <a:t>We mean that A’s doing x is </a:t>
            </a:r>
            <a:r>
              <a:rPr lang="en-US" sz="2400" b="1" dirty="0" smtClean="0">
                <a:solidFill>
                  <a:srgbClr val="C00000"/>
                </a:solidFill>
              </a:rPr>
              <a:t>consistent with certain other facts</a:t>
            </a:r>
            <a:r>
              <a:rPr lang="en-US" sz="2400" dirty="0" smtClean="0">
                <a:solidFill>
                  <a:srgbClr val="C00000"/>
                </a:solidFill>
              </a:rPr>
              <a:t>.</a:t>
            </a:r>
          </a:p>
          <a:p>
            <a:pPr fontAlgn="auto"/>
            <a:r>
              <a:rPr lang="en-US" sz="2400" dirty="0" smtClean="0"/>
              <a:t>E.g. A can make breakfast because:</a:t>
            </a:r>
          </a:p>
          <a:p>
            <a:pPr lvl="1" fontAlgn="auto"/>
            <a:r>
              <a:rPr lang="en-US" sz="2000" dirty="0" smtClean="0"/>
              <a:t>there is cereal in the cupboard and milk in the fridge</a:t>
            </a:r>
          </a:p>
          <a:p>
            <a:pPr lvl="1" fontAlgn="auto"/>
            <a:r>
              <a:rPr lang="en-US" sz="2000" dirty="0" smtClean="0"/>
              <a:t>A is not lying in bed unconscious</a:t>
            </a:r>
          </a:p>
          <a:p>
            <a:pPr lvl="1" fontAlgn="auto"/>
            <a:r>
              <a:rPr lang="en-US" sz="2000" dirty="0" smtClean="0"/>
              <a:t>A’s mother will not stop him making breakfast…</a:t>
            </a:r>
            <a:r>
              <a:rPr lang="en-US" sz="2000" i="1" dirty="0" smtClean="0"/>
              <a:t>and so on</a:t>
            </a:r>
            <a:endParaRPr lang="en-US" sz="2000" i="1" dirty="0"/>
          </a:p>
        </p:txBody>
      </p:sp>
      <p:sp>
        <p:nvSpPr>
          <p:cNvPr id="4" name="2 CuadroTexto"/>
          <p:cNvSpPr txBox="1">
            <a:spLocks noChangeArrowheads="1"/>
          </p:cNvSpPr>
          <p:nvPr/>
        </p:nvSpPr>
        <p:spPr bwMode="auto">
          <a:xfrm>
            <a:off x="2843808" y="188640"/>
            <a:ext cx="331236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rgbClr val="FF6730"/>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chemeClr val="bg1"/>
                </a:solidFill>
              </a:rPr>
              <a:t>Is Time Unreal?</a:t>
            </a:r>
            <a:endParaRPr lang="en-US" sz="1600" dirty="0" smtClean="0">
              <a:solidFill>
                <a:schemeClr val="bg1"/>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1202" name="AutoShape 2"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06" name="Picture 6" descr="http://t3.gstatic.com/images?q=tbn:ANd9GcRuq70XzwEY15VYamYH33mt-upgWHwlyLcm_FNqlv0t_YOmm_erkA"/>
          <p:cNvPicPr>
            <a:picLocks noChangeAspect="1" noChangeArrowheads="1"/>
          </p:cNvPicPr>
          <p:nvPr/>
        </p:nvPicPr>
        <p:blipFill>
          <a:blip r:embed="rId2" cstate="print"/>
          <a:srcRect/>
          <a:stretch>
            <a:fillRect/>
          </a:stretch>
        </p:blipFill>
        <p:spPr bwMode="auto">
          <a:xfrm>
            <a:off x="7314878" y="4797152"/>
            <a:ext cx="1829122" cy="180484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1206"/>
                                        </p:tgtEl>
                                        <p:attrNameLst>
                                          <p:attrName>style.visibility</p:attrName>
                                        </p:attrNameLst>
                                      </p:cBhvr>
                                      <p:to>
                                        <p:strVal val="visible"/>
                                      </p:to>
                                    </p:set>
                                    <p:animEffect transition="in" filter="blinds(horizontal)">
                                      <p:cBhvr>
                                        <p:cTn id="47" dur="500"/>
                                        <p:tgtEl>
                                          <p:spTgt spid="51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2" name="Content Placeholder 1"/>
          <p:cNvSpPr>
            <a:spLocks noGrp="1"/>
          </p:cNvSpPr>
          <p:nvPr>
            <p:ph idx="1"/>
          </p:nvPr>
        </p:nvSpPr>
        <p:spPr>
          <a:xfrm>
            <a:off x="323528" y="1484785"/>
            <a:ext cx="8640960" cy="4824535"/>
          </a:xfrm>
        </p:spPr>
        <p:txBody>
          <a:bodyPr>
            <a:normAutofit/>
          </a:bodyPr>
          <a:lstStyle/>
          <a:p>
            <a:pPr fontAlgn="auto"/>
            <a:r>
              <a:rPr lang="en-US" sz="2400" dirty="0" smtClean="0"/>
              <a:t>But sometimes it is the case that A’s doing x is consistent with </a:t>
            </a:r>
            <a:r>
              <a:rPr lang="en-US" sz="2400" b="1" dirty="0" smtClean="0">
                <a:solidFill>
                  <a:srgbClr val="C00000"/>
                </a:solidFill>
              </a:rPr>
              <a:t>some</a:t>
            </a:r>
            <a:r>
              <a:rPr lang="en-US" sz="2400" dirty="0" smtClean="0"/>
              <a:t> facts </a:t>
            </a:r>
            <a:r>
              <a:rPr lang="en-US" sz="2400" b="1" dirty="0" smtClean="0">
                <a:solidFill>
                  <a:srgbClr val="C00000"/>
                </a:solidFill>
              </a:rPr>
              <a:t>but not others</a:t>
            </a:r>
            <a:r>
              <a:rPr lang="en-US" sz="2400" i="1" dirty="0" smtClean="0"/>
              <a:t>.</a:t>
            </a:r>
            <a:endParaRPr lang="en-US" sz="2400" dirty="0" smtClean="0"/>
          </a:p>
          <a:p>
            <a:pPr fontAlgn="auto"/>
            <a:r>
              <a:rPr lang="en-US" sz="2400" dirty="0" smtClean="0"/>
              <a:t>e.g. (Lewis’ example): </a:t>
            </a:r>
          </a:p>
          <a:p>
            <a:pPr fontAlgn="auto"/>
            <a:r>
              <a:rPr lang="en-US" sz="2400" dirty="0" smtClean="0"/>
              <a:t>Lewis </a:t>
            </a:r>
            <a:r>
              <a:rPr lang="en-US" sz="2400" b="1" i="1" dirty="0" smtClean="0"/>
              <a:t>can</a:t>
            </a:r>
            <a:r>
              <a:rPr lang="en-US" sz="2400" dirty="0" smtClean="0"/>
              <a:t> speak Finnish because he is a human being not an ape.      </a:t>
            </a:r>
          </a:p>
          <a:p>
            <a:pPr fontAlgn="auto">
              <a:buNone/>
            </a:pPr>
            <a:r>
              <a:rPr lang="en-US" sz="2400" b="1" dirty="0" smtClean="0"/>
              <a:t>But at the same time:</a:t>
            </a:r>
            <a:endParaRPr lang="en-US" sz="2400" dirty="0" smtClean="0"/>
          </a:p>
          <a:p>
            <a:pPr fontAlgn="auto"/>
            <a:r>
              <a:rPr lang="en-US" sz="2400" dirty="0" smtClean="0"/>
              <a:t>Lewis </a:t>
            </a:r>
            <a:r>
              <a:rPr lang="en-US" sz="2400" b="1" i="1" dirty="0" smtClean="0"/>
              <a:t>can not</a:t>
            </a:r>
            <a:r>
              <a:rPr lang="en-US" sz="2400" dirty="0" smtClean="0"/>
              <a:t> speak Finnish because he has never learned the language.</a:t>
            </a:r>
          </a:p>
          <a:p>
            <a:pPr fontAlgn="auto"/>
            <a:r>
              <a:rPr lang="en-US" sz="2400" dirty="0" smtClean="0"/>
              <a:t>Thus Lewis both </a:t>
            </a:r>
            <a:r>
              <a:rPr lang="en-US" sz="2400" b="1" dirty="0" smtClean="0">
                <a:solidFill>
                  <a:srgbClr val="C00000"/>
                </a:solidFill>
              </a:rPr>
              <a:t>can and cannot</a:t>
            </a:r>
            <a:r>
              <a:rPr lang="en-US" sz="2400" dirty="0" smtClean="0">
                <a:solidFill>
                  <a:srgbClr val="C00000"/>
                </a:solidFill>
              </a:rPr>
              <a:t> </a:t>
            </a:r>
            <a:r>
              <a:rPr lang="en-US" sz="2400" dirty="0" smtClean="0"/>
              <a:t>speak Finnish. But this is not a logical contradiction! This is just a case of a proposition being  logically consistent with some facts and not with others.</a:t>
            </a:r>
          </a:p>
          <a:p>
            <a:pPr fontAlgn="auto">
              <a:buNone/>
            </a:pPr>
            <a:r>
              <a:rPr lang="en-NZ" sz="2400" b="1" dirty="0" smtClean="0"/>
              <a:t>Now back to our time-traveller…</a:t>
            </a:r>
            <a:endParaRPr lang="en-US" sz="2400" b="1" dirty="0"/>
          </a:p>
        </p:txBody>
      </p:sp>
      <p:sp>
        <p:nvSpPr>
          <p:cNvPr id="4" name="2 CuadroTexto"/>
          <p:cNvSpPr txBox="1">
            <a:spLocks noChangeArrowheads="1"/>
          </p:cNvSpPr>
          <p:nvPr/>
        </p:nvSpPr>
        <p:spPr bwMode="auto">
          <a:xfrm>
            <a:off x="2843808" y="188640"/>
            <a:ext cx="331236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rgbClr val="FF6730"/>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chemeClr val="bg1"/>
                </a:solidFill>
              </a:rPr>
              <a:t>Is Time Unreal?</a:t>
            </a:r>
            <a:endParaRPr lang="en-US" sz="1600" dirty="0" smtClean="0">
              <a:solidFill>
                <a:schemeClr val="bg1"/>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1202" name="AutoShape 2"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2" name="Content Placeholder 1"/>
          <p:cNvSpPr>
            <a:spLocks noGrp="1"/>
          </p:cNvSpPr>
          <p:nvPr>
            <p:ph idx="1"/>
          </p:nvPr>
        </p:nvSpPr>
        <p:spPr>
          <a:xfrm>
            <a:off x="323528" y="1484785"/>
            <a:ext cx="8640960" cy="4824535"/>
          </a:xfrm>
        </p:spPr>
        <p:txBody>
          <a:bodyPr>
            <a:normAutofit lnSpcReduction="10000"/>
          </a:bodyPr>
          <a:lstStyle/>
          <a:p>
            <a:pPr fontAlgn="auto"/>
            <a:r>
              <a:rPr lang="en-US" sz="2400" dirty="0" smtClean="0"/>
              <a:t>Tim (a time-</a:t>
            </a:r>
            <a:r>
              <a:rPr lang="en-US" sz="2400" dirty="0" err="1" smtClean="0"/>
              <a:t>traveller</a:t>
            </a:r>
            <a:r>
              <a:rPr lang="en-US" sz="2400" dirty="0" smtClean="0"/>
              <a:t>) </a:t>
            </a:r>
            <a:r>
              <a:rPr lang="en-US" sz="2400" b="1" i="1" dirty="0" smtClean="0"/>
              <a:t>can</a:t>
            </a:r>
            <a:r>
              <a:rPr lang="en-US" sz="2400" dirty="0" smtClean="0"/>
              <a:t> kill his grandfather because that killing is consistent with certain facts: </a:t>
            </a:r>
          </a:p>
          <a:p>
            <a:pPr lvl="1" fontAlgn="auto"/>
            <a:r>
              <a:rPr lang="en-US" sz="2000" dirty="0" smtClean="0"/>
              <a:t>he has a gun, </a:t>
            </a:r>
          </a:p>
          <a:p>
            <a:pPr lvl="1" fontAlgn="auto"/>
            <a:r>
              <a:rPr lang="en-US" sz="2000" dirty="0" smtClean="0"/>
              <a:t>he knows how to shoot</a:t>
            </a:r>
          </a:p>
          <a:p>
            <a:pPr lvl="1" fontAlgn="auto"/>
            <a:r>
              <a:rPr lang="en-US" sz="2000" dirty="0" smtClean="0"/>
              <a:t>grandfather is right in the line of sight</a:t>
            </a:r>
          </a:p>
          <a:p>
            <a:pPr lvl="1" fontAlgn="auto"/>
            <a:r>
              <a:rPr lang="en-US" sz="2000" dirty="0" smtClean="0"/>
              <a:t>no-one is around to stop him….etc.</a:t>
            </a:r>
          </a:p>
          <a:p>
            <a:pPr fontAlgn="auto"/>
            <a:r>
              <a:rPr lang="en-US" sz="2400" dirty="0" smtClean="0"/>
              <a:t>However, Tim’s killing his grandfather is </a:t>
            </a:r>
            <a:r>
              <a:rPr lang="en-US" sz="2400" b="1" i="1" dirty="0" smtClean="0"/>
              <a:t>NOT consistent with certain other facts</a:t>
            </a:r>
            <a:r>
              <a:rPr lang="en-US" sz="2400" dirty="0" smtClean="0"/>
              <a:t>: namely (most importantly)</a:t>
            </a:r>
          </a:p>
          <a:p>
            <a:pPr lvl="1" fontAlgn="auto"/>
            <a:r>
              <a:rPr lang="en-US" sz="2000" dirty="0" smtClean="0"/>
              <a:t>grandfather didn’t die!!</a:t>
            </a:r>
          </a:p>
          <a:p>
            <a:pPr lvl="1" fontAlgn="auto"/>
            <a:r>
              <a:rPr lang="en-NZ" sz="2000" dirty="0" smtClean="0"/>
              <a:t>Tim himself was born in 1967…etc.</a:t>
            </a:r>
          </a:p>
          <a:p>
            <a:pPr fontAlgn="auto">
              <a:buNone/>
            </a:pPr>
            <a:r>
              <a:rPr lang="en-US" sz="2400" b="1" dirty="0" smtClean="0">
                <a:solidFill>
                  <a:srgbClr val="C00000"/>
                </a:solidFill>
              </a:rPr>
              <a:t>Question:</a:t>
            </a:r>
            <a:r>
              <a:rPr lang="en-US" sz="2400" dirty="0" smtClean="0">
                <a:solidFill>
                  <a:srgbClr val="C00000"/>
                </a:solidFill>
              </a:rPr>
              <a:t> But what stops him??? </a:t>
            </a:r>
          </a:p>
          <a:p>
            <a:pPr fontAlgn="auto">
              <a:buNone/>
            </a:pPr>
            <a:r>
              <a:rPr lang="en-US" sz="2400" b="1" dirty="0" smtClean="0">
                <a:solidFill>
                  <a:srgbClr val="C00000"/>
                </a:solidFill>
              </a:rPr>
              <a:t>Answer:</a:t>
            </a:r>
            <a:r>
              <a:rPr lang="en-US" sz="2400" dirty="0" smtClean="0">
                <a:solidFill>
                  <a:srgbClr val="C00000"/>
                </a:solidFill>
              </a:rPr>
              <a:t> Who knows, we don’t know, but we </a:t>
            </a:r>
            <a:r>
              <a:rPr lang="en-US" sz="2400" i="1" dirty="0" smtClean="0">
                <a:solidFill>
                  <a:srgbClr val="C00000"/>
                </a:solidFill>
              </a:rPr>
              <a:t>do </a:t>
            </a:r>
            <a:r>
              <a:rPr lang="en-US" sz="2400" dirty="0" smtClean="0">
                <a:solidFill>
                  <a:srgbClr val="C00000"/>
                </a:solidFill>
              </a:rPr>
              <a:t>know that he can’t do it, given the information we have available.</a:t>
            </a:r>
          </a:p>
          <a:p>
            <a:pPr lvl="1" fontAlgn="auto"/>
            <a:endParaRPr lang="en-US" sz="2000" dirty="0" smtClean="0"/>
          </a:p>
        </p:txBody>
      </p:sp>
      <p:sp>
        <p:nvSpPr>
          <p:cNvPr id="4" name="2 CuadroTexto"/>
          <p:cNvSpPr txBox="1">
            <a:spLocks noChangeArrowheads="1"/>
          </p:cNvSpPr>
          <p:nvPr/>
        </p:nvSpPr>
        <p:spPr bwMode="auto">
          <a:xfrm>
            <a:off x="2843808" y="188640"/>
            <a:ext cx="3096344"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rgbClr val="FF6730"/>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chemeClr val="bg1"/>
                </a:solidFill>
              </a:rPr>
              <a:t>Is Time Unreal?</a:t>
            </a:r>
            <a:endParaRPr lang="en-US" sz="1600" dirty="0" smtClean="0">
              <a:solidFill>
                <a:schemeClr val="bg1"/>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1202" name="AutoShape 2"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932040" y="4365104"/>
            <a:ext cx="3888432" cy="707886"/>
          </a:xfrm>
          <a:prstGeom prst="rect">
            <a:avLst/>
          </a:prstGeom>
          <a:solidFill>
            <a:schemeClr val="accent2">
              <a:lumMod val="20000"/>
              <a:lumOff val="80000"/>
            </a:schemeClr>
          </a:solidFill>
          <a:ln>
            <a:solidFill>
              <a:schemeClr val="accent2"/>
            </a:solidFill>
          </a:ln>
        </p:spPr>
        <p:txBody>
          <a:bodyPr wrap="square" rtlCol="0">
            <a:spAutoFit/>
          </a:bodyPr>
          <a:lstStyle/>
          <a:p>
            <a:r>
              <a:rPr lang="en-NZ" sz="2000" b="1" dirty="0" smtClean="0"/>
              <a:t>Question: </a:t>
            </a:r>
            <a:r>
              <a:rPr lang="en-US" sz="2000" dirty="0" smtClean="0"/>
              <a:t>Is this argument satisfying? Why or why not?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linds(horizontal)">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4" name="2 CuadroTexto"/>
          <p:cNvSpPr txBox="1">
            <a:spLocks noChangeArrowheads="1"/>
          </p:cNvSpPr>
          <p:nvPr/>
        </p:nvSpPr>
        <p:spPr bwMode="auto">
          <a:xfrm>
            <a:off x="2843808" y="188640"/>
            <a:ext cx="3096344"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chemeClr val="bg1"/>
                </a:solidFill>
              </a:rPr>
              <a:t>Paradoxes of Time Travel</a:t>
            </a:r>
          </a:p>
          <a:p>
            <a:r>
              <a:rPr lang="en-US" sz="1600" i="1" dirty="0" smtClean="0">
                <a:solidFill>
                  <a:srgbClr val="FF6730"/>
                </a:solidFill>
              </a:rPr>
              <a:t>Does Time Pass?</a:t>
            </a:r>
            <a:endParaRPr lang="en-US" sz="1600" dirty="0" smtClean="0">
              <a:solidFill>
                <a:srgbClr val="FF6730"/>
              </a:solidFill>
            </a:endParaRPr>
          </a:p>
          <a:p>
            <a:r>
              <a:rPr lang="en-US" sz="1600" i="1" dirty="0" smtClean="0">
                <a:solidFill>
                  <a:schemeClr val="bg1"/>
                </a:solidFill>
              </a:rPr>
              <a:t>Is Time Unreal?</a:t>
            </a:r>
            <a:endParaRPr lang="en-US" sz="1600" dirty="0" smtClean="0">
              <a:solidFill>
                <a:schemeClr val="bg1"/>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1202" name="AutoShape 2"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txBox="1">
            <a:spLocks noGrp="1"/>
          </p:cNvSpPr>
          <p:nvPr>
            <p:ph idx="1"/>
          </p:nvPr>
        </p:nvSpPr>
        <p:spPr>
          <a:xfrm>
            <a:off x="4355976" y="2060848"/>
            <a:ext cx="4608637" cy="3564053"/>
          </a:xfrm>
          <a:prstGeom prst="rect">
            <a:avLst/>
          </a:prstGeom>
          <a:solidFill>
            <a:schemeClr val="accent2">
              <a:lumMod val="20000"/>
              <a:lumOff val="80000"/>
            </a:schemeClr>
          </a:solidFill>
          <a:ln>
            <a:solidFill>
              <a:schemeClr val="accent2"/>
            </a:solidFill>
          </a:ln>
        </p:spPr>
        <p:txBody>
          <a:bodyPr wrap="square" rtlCol="0">
            <a:spAutoFit/>
          </a:bodyPr>
          <a:lstStyle/>
          <a:p>
            <a:pPr marL="0" indent="0" hangingPunct="0">
              <a:buNone/>
            </a:pPr>
            <a:r>
              <a:rPr lang="en-US" sz="2400" b="1" u="sng" dirty="0" smtClean="0"/>
              <a:t>Warm-up Exercise </a:t>
            </a:r>
            <a:r>
              <a:rPr lang="en-US" sz="2400" b="1" u="sng" dirty="0" smtClean="0">
                <a:solidFill>
                  <a:srgbClr val="C00000"/>
                </a:solidFill>
              </a:rPr>
              <a:t>(groups of 3-4) </a:t>
            </a:r>
            <a:r>
              <a:rPr lang="en-US" sz="2400" b="1" u="sng" dirty="0" smtClean="0"/>
              <a:t>:</a:t>
            </a:r>
            <a:endParaRPr lang="en-US" sz="2400" dirty="0" smtClean="0"/>
          </a:p>
          <a:p>
            <a:pPr marL="0" indent="0" hangingPunct="0">
              <a:buNone/>
            </a:pPr>
            <a:r>
              <a:rPr lang="en-US" sz="2400" dirty="0" smtClean="0"/>
              <a:t>It is often said, “</a:t>
            </a:r>
            <a:r>
              <a:rPr lang="en-US" sz="2400" b="1" dirty="0" smtClean="0"/>
              <a:t>Time is like a river</a:t>
            </a:r>
            <a:r>
              <a:rPr lang="en-US" sz="2400" dirty="0" smtClean="0"/>
              <a:t>”. Is this a good analogy? If so, what </a:t>
            </a:r>
            <a:r>
              <a:rPr lang="en-US" sz="2400" b="1" dirty="0" smtClean="0"/>
              <a:t>facts</a:t>
            </a:r>
            <a:r>
              <a:rPr lang="en-US" sz="2400" dirty="0" smtClean="0"/>
              <a:t> does it capture about time? If not, in what ways is time </a:t>
            </a:r>
            <a:r>
              <a:rPr lang="en-US" sz="2400" b="1" dirty="0" smtClean="0"/>
              <a:t>not</a:t>
            </a:r>
            <a:r>
              <a:rPr lang="en-US" sz="2400" dirty="0" smtClean="0"/>
              <a:t> like a river?</a:t>
            </a:r>
          </a:p>
          <a:p>
            <a:pPr marL="0" indent="0" hangingPunct="0">
              <a:buNone/>
            </a:pPr>
            <a:r>
              <a:rPr lang="en-NZ" sz="2400" i="1" dirty="0" smtClean="0"/>
              <a:t>(Please write down your answers)</a:t>
            </a:r>
            <a:endParaRPr lang="en-US" sz="2400" i="1" dirty="0" smtClean="0"/>
          </a:p>
          <a:p>
            <a:pPr hangingPunct="0"/>
            <a:endParaRPr lang="en-NZ" sz="2000" i="1" dirty="0" smtClean="0"/>
          </a:p>
          <a:p>
            <a:pPr hangingPunct="0"/>
            <a:endParaRPr lang="en-US" sz="2000" dirty="0"/>
          </a:p>
        </p:txBody>
      </p:sp>
      <p:pic>
        <p:nvPicPr>
          <p:cNvPr id="52226" name="il_fi" descr="p4_1_river_is_like_life"/>
          <p:cNvPicPr>
            <a:picLocks noChangeAspect="1" noChangeArrowheads="1"/>
          </p:cNvPicPr>
          <p:nvPr/>
        </p:nvPicPr>
        <p:blipFill>
          <a:blip r:embed="rId2" cstate="print"/>
          <a:srcRect/>
          <a:stretch>
            <a:fillRect/>
          </a:stretch>
        </p:blipFill>
        <p:spPr bwMode="auto">
          <a:xfrm>
            <a:off x="179512" y="1844824"/>
            <a:ext cx="4248472" cy="407173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4" name="2 CuadroTexto"/>
          <p:cNvSpPr txBox="1">
            <a:spLocks noChangeArrowheads="1"/>
          </p:cNvSpPr>
          <p:nvPr/>
        </p:nvSpPr>
        <p:spPr bwMode="auto">
          <a:xfrm>
            <a:off x="2843808" y="188640"/>
            <a:ext cx="3096344"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chemeClr val="bg1"/>
                </a:solidFill>
              </a:rPr>
              <a:t>Paradoxes of Time Travel</a:t>
            </a:r>
          </a:p>
          <a:p>
            <a:r>
              <a:rPr lang="en-US" sz="1600" i="1" dirty="0" smtClean="0">
                <a:solidFill>
                  <a:srgbClr val="FF0000"/>
                </a:solidFill>
              </a:rPr>
              <a:t>Does Time Pass?</a:t>
            </a:r>
            <a:endParaRPr lang="en-US" sz="1600" dirty="0" smtClean="0">
              <a:solidFill>
                <a:srgbClr val="FF0000"/>
              </a:solidFill>
            </a:endParaRPr>
          </a:p>
          <a:p>
            <a:r>
              <a:rPr lang="en-US" sz="1600" i="1" dirty="0" smtClean="0">
                <a:solidFill>
                  <a:srgbClr val="FF6730"/>
                </a:solidFill>
              </a:rPr>
              <a:t>Is Time Unreal?</a:t>
            </a:r>
            <a:endParaRPr lang="en-US" sz="1600" dirty="0" smtClean="0">
              <a:solidFill>
                <a:srgbClr val="FF6730"/>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1202" name="AutoShape 2"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p:txBody>
          <a:bodyPr/>
          <a:lstStyle/>
          <a:p>
            <a:pPr>
              <a:buNone/>
            </a:pPr>
            <a:r>
              <a:rPr lang="en-US" sz="2400" b="1" u="sng" dirty="0" smtClean="0"/>
              <a:t>An Argument for The Unreality of Time</a:t>
            </a:r>
            <a:endParaRPr lang="en-US" sz="2400" dirty="0" smtClean="0"/>
          </a:p>
          <a:p>
            <a:pPr lvl="0" fontAlgn="auto"/>
            <a:r>
              <a:rPr lang="en-US" sz="2400" dirty="0" smtClean="0"/>
              <a:t>We tend to think naively that time flows.</a:t>
            </a:r>
          </a:p>
          <a:p>
            <a:pPr lvl="0" fontAlgn="auto"/>
            <a:r>
              <a:rPr lang="en-US" sz="2400" dirty="0" smtClean="0"/>
              <a:t>We use </a:t>
            </a:r>
            <a:r>
              <a:rPr lang="en-US" sz="2400" dirty="0" smtClean="0">
                <a:solidFill>
                  <a:srgbClr val="C00000"/>
                </a:solidFill>
              </a:rPr>
              <a:t>metaphors</a:t>
            </a:r>
            <a:r>
              <a:rPr lang="en-US" sz="2400" dirty="0" smtClean="0"/>
              <a:t>, such as </a:t>
            </a:r>
            <a:r>
              <a:rPr lang="en-US" sz="2400" i="1" dirty="0" smtClean="0"/>
              <a:t>‘time is like a river’</a:t>
            </a:r>
            <a:r>
              <a:rPr lang="en-US" sz="2400" dirty="0" smtClean="0"/>
              <a:t>, which seem to suggest that time itself moves (from the future, through the present, to the past…)</a:t>
            </a:r>
          </a:p>
          <a:p>
            <a:pPr lvl="0" fontAlgn="auto"/>
            <a:r>
              <a:rPr lang="en-US" sz="2400" dirty="0" smtClean="0"/>
              <a:t>But if time does really ‘move’, it seems we should be able to ask questions such as:</a:t>
            </a:r>
          </a:p>
          <a:p>
            <a:pPr lvl="1" fontAlgn="auto"/>
            <a:r>
              <a:rPr lang="en-US" sz="2000" b="1" i="1" dirty="0" smtClean="0">
                <a:solidFill>
                  <a:srgbClr val="C00000"/>
                </a:solidFill>
              </a:rPr>
              <a:t>Where does time go to? </a:t>
            </a:r>
            <a:r>
              <a:rPr lang="en-US" sz="2000" dirty="0" smtClean="0"/>
              <a:t>and</a:t>
            </a:r>
          </a:p>
          <a:p>
            <a:pPr lvl="1" fontAlgn="auto"/>
            <a:r>
              <a:rPr lang="en-US" sz="2000" b="1" i="1" dirty="0" smtClean="0">
                <a:solidFill>
                  <a:srgbClr val="C00000"/>
                </a:solidFill>
              </a:rPr>
              <a:t>How fast does time move? </a:t>
            </a:r>
            <a:r>
              <a:rPr lang="en-US" sz="2000" dirty="0" smtClean="0"/>
              <a:t>(about one second per second??) </a:t>
            </a:r>
          </a:p>
          <a:p>
            <a:pPr lvl="0" fontAlgn="auto"/>
            <a:r>
              <a:rPr lang="en-US" sz="2400" dirty="0" smtClean="0"/>
              <a:t>And these questions don’t seem to make much sense.</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4" name="2 CuadroTexto"/>
          <p:cNvSpPr txBox="1">
            <a:spLocks noChangeArrowheads="1"/>
          </p:cNvSpPr>
          <p:nvPr/>
        </p:nvSpPr>
        <p:spPr bwMode="auto">
          <a:xfrm>
            <a:off x="2843808" y="188640"/>
            <a:ext cx="3096344"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chemeClr val="bg1"/>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rgbClr val="FF6730"/>
                </a:solidFill>
              </a:rPr>
              <a:t>Is Time Unreal?</a:t>
            </a:r>
            <a:endParaRPr lang="en-US" sz="1600" dirty="0" smtClean="0">
              <a:solidFill>
                <a:srgbClr val="FF6730"/>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1202" name="AutoShape 2"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2915816" y="2132856"/>
            <a:ext cx="5987008" cy="4525963"/>
          </a:xfrm>
        </p:spPr>
        <p:txBody>
          <a:bodyPr/>
          <a:lstStyle/>
          <a:p>
            <a:pPr marL="0" lvl="0" indent="0" fontAlgn="auto">
              <a:buNone/>
            </a:pPr>
            <a:r>
              <a:rPr lang="en-US" sz="2400" b="1" dirty="0" err="1" smtClean="0"/>
              <a:t>McTaggart</a:t>
            </a:r>
            <a:r>
              <a:rPr lang="en-US" sz="2400" b="1" dirty="0" smtClean="0"/>
              <a:t> </a:t>
            </a:r>
            <a:r>
              <a:rPr lang="en-US" sz="2400" dirty="0" smtClean="0"/>
              <a:t>has an argument whose broad structure is as follows:</a:t>
            </a:r>
          </a:p>
          <a:p>
            <a:pPr lvl="1" fontAlgn="auto">
              <a:spcBef>
                <a:spcPts val="0"/>
              </a:spcBef>
              <a:buFont typeface="Arial" pitchFamily="34" charset="0"/>
              <a:buChar char="•"/>
            </a:pPr>
            <a:r>
              <a:rPr lang="en-US" sz="2400" dirty="0" smtClean="0"/>
              <a:t>Our concept of time is of something which flows or passes</a:t>
            </a:r>
          </a:p>
          <a:p>
            <a:pPr lvl="1" fontAlgn="auto">
              <a:spcBef>
                <a:spcPts val="0"/>
              </a:spcBef>
              <a:buFont typeface="Arial" pitchFamily="34" charset="0"/>
              <a:buChar char="•"/>
            </a:pPr>
            <a:r>
              <a:rPr lang="en-US" sz="2400" dirty="0" smtClean="0"/>
              <a:t>Nothing which flows or passes in the way that time is supposed to flow or pass could exist (it is </a:t>
            </a:r>
            <a:r>
              <a:rPr lang="en-US" sz="2400" dirty="0" smtClean="0">
                <a:solidFill>
                  <a:srgbClr val="C00000"/>
                </a:solidFill>
              </a:rPr>
              <a:t>logically impossible</a:t>
            </a:r>
            <a:r>
              <a:rPr lang="en-US" sz="2400" dirty="0" smtClean="0"/>
              <a:t>, in fact!)</a:t>
            </a:r>
          </a:p>
          <a:p>
            <a:pPr lvl="1" fontAlgn="auto">
              <a:spcBef>
                <a:spcPts val="0"/>
              </a:spcBef>
              <a:buFont typeface="Arial" pitchFamily="34" charset="0"/>
              <a:buChar char="•"/>
            </a:pPr>
            <a:r>
              <a:rPr lang="en-US" sz="2400" dirty="0" smtClean="0"/>
              <a:t>Therefore, </a:t>
            </a:r>
            <a:r>
              <a:rPr lang="en-US" sz="2400" b="1" i="1" dirty="0" smtClean="0">
                <a:solidFill>
                  <a:srgbClr val="C00000"/>
                </a:solidFill>
              </a:rPr>
              <a:t>time is not real</a:t>
            </a:r>
            <a:r>
              <a:rPr lang="en-US" sz="2400" dirty="0" smtClean="0"/>
              <a:t>.</a:t>
            </a:r>
          </a:p>
          <a:p>
            <a:pPr marL="0" lvl="1" indent="0" fontAlgn="auto">
              <a:spcBef>
                <a:spcPts val="0"/>
              </a:spcBef>
              <a:buNone/>
            </a:pPr>
            <a:r>
              <a:rPr lang="en-US" sz="2400" dirty="0" smtClean="0"/>
              <a:t>He starts by arguing that time can be </a:t>
            </a:r>
            <a:r>
              <a:rPr lang="en-US" sz="2400" dirty="0" err="1" smtClean="0"/>
              <a:t>analysed</a:t>
            </a:r>
            <a:r>
              <a:rPr lang="en-US" sz="2400" dirty="0" smtClean="0"/>
              <a:t> into </a:t>
            </a:r>
            <a:r>
              <a:rPr lang="en-US" sz="2400" b="1" dirty="0" smtClean="0"/>
              <a:t>two fundamentally different concepts</a:t>
            </a:r>
            <a:r>
              <a:rPr lang="en-US" sz="2400" dirty="0" smtClean="0"/>
              <a:t>…</a:t>
            </a:r>
          </a:p>
          <a:p>
            <a:pPr lvl="1" fontAlgn="auto">
              <a:buFont typeface="Arial" pitchFamily="34" charset="0"/>
              <a:buChar char="•"/>
            </a:pPr>
            <a:endParaRPr lang="en-US" sz="2400" dirty="0" smtClean="0"/>
          </a:p>
          <a:p>
            <a:endParaRPr lang="en-US" dirty="0"/>
          </a:p>
        </p:txBody>
      </p:sp>
      <p:pic>
        <p:nvPicPr>
          <p:cNvPr id="53250" name="il_fi" descr="Mctagg3"/>
          <p:cNvPicPr>
            <a:picLocks noChangeAspect="1" noChangeArrowheads="1"/>
          </p:cNvPicPr>
          <p:nvPr/>
        </p:nvPicPr>
        <p:blipFill>
          <a:blip r:embed="rId2" cstate="print"/>
          <a:srcRect/>
          <a:stretch>
            <a:fillRect/>
          </a:stretch>
        </p:blipFill>
        <p:spPr bwMode="auto">
          <a:xfrm>
            <a:off x="179512" y="2060848"/>
            <a:ext cx="2600325" cy="3133725"/>
          </a:xfrm>
          <a:prstGeom prst="rect">
            <a:avLst/>
          </a:prstGeom>
          <a:noFill/>
          <a:ln w="9525">
            <a:noFill/>
            <a:miter lim="800000"/>
            <a:headEnd/>
            <a:tailEnd/>
          </a:ln>
        </p:spPr>
      </p:pic>
      <p:sp>
        <p:nvSpPr>
          <p:cNvPr id="8" name="TextBox 7"/>
          <p:cNvSpPr txBox="1"/>
          <p:nvPr/>
        </p:nvSpPr>
        <p:spPr>
          <a:xfrm>
            <a:off x="0" y="1628800"/>
            <a:ext cx="3851920" cy="338554"/>
          </a:xfrm>
          <a:prstGeom prst="rect">
            <a:avLst/>
          </a:prstGeom>
          <a:noFill/>
        </p:spPr>
        <p:txBody>
          <a:bodyPr wrap="square" rtlCol="0">
            <a:spAutoFit/>
          </a:bodyPr>
          <a:lstStyle/>
          <a:p>
            <a:r>
              <a:rPr lang="en-NZ" sz="1600" b="1" dirty="0" smtClean="0"/>
              <a:t>John </a:t>
            </a:r>
            <a:r>
              <a:rPr lang="en-NZ" sz="1600" b="1" dirty="0" err="1" smtClean="0"/>
              <a:t>McTaggart</a:t>
            </a:r>
            <a:r>
              <a:rPr lang="en-NZ" sz="1600" b="1" dirty="0" smtClean="0"/>
              <a:t> Ellis </a:t>
            </a:r>
            <a:r>
              <a:rPr lang="en-NZ" sz="1600" b="1" dirty="0" err="1" smtClean="0"/>
              <a:t>McTaggart</a:t>
            </a:r>
            <a:endParaRPr lang="en-US"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linds(horizontal)">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blinds(horizontal)">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4" name="2 CuadroTexto"/>
          <p:cNvSpPr txBox="1">
            <a:spLocks noChangeArrowheads="1"/>
          </p:cNvSpPr>
          <p:nvPr/>
        </p:nvSpPr>
        <p:spPr bwMode="auto">
          <a:xfrm>
            <a:off x="2843808" y="188640"/>
            <a:ext cx="3096344"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chemeClr val="bg1"/>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rgbClr val="FF6730"/>
                </a:solidFill>
              </a:rPr>
              <a:t>Is Time Unreal?</a:t>
            </a:r>
            <a:endParaRPr lang="en-US" sz="1600" dirty="0" smtClean="0">
              <a:solidFill>
                <a:srgbClr val="FF6730"/>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1202" name="AutoShape 2"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1115616" y="1628801"/>
            <a:ext cx="7776864" cy="4608512"/>
          </a:xfrm>
        </p:spPr>
        <p:txBody>
          <a:bodyPr/>
          <a:lstStyle/>
          <a:p>
            <a:pPr fontAlgn="auto">
              <a:buNone/>
            </a:pPr>
            <a:r>
              <a:rPr lang="en-US" sz="2400" b="1" u="sng" dirty="0" smtClean="0"/>
              <a:t>The B-series</a:t>
            </a:r>
            <a:endParaRPr lang="en-US" sz="2400" b="1" dirty="0" smtClean="0"/>
          </a:p>
          <a:p>
            <a:pPr lvl="0" fontAlgn="auto"/>
            <a:r>
              <a:rPr lang="en-US" sz="2400" dirty="0" smtClean="0"/>
              <a:t>The B-series consists in the relationships of </a:t>
            </a:r>
            <a:r>
              <a:rPr lang="en-US" sz="2400" b="1" dirty="0" smtClean="0"/>
              <a:t>earlier-than</a:t>
            </a:r>
            <a:r>
              <a:rPr lang="en-US" sz="2400" dirty="0" smtClean="0"/>
              <a:t> and </a:t>
            </a:r>
            <a:r>
              <a:rPr lang="en-US" sz="2400" b="1" dirty="0" smtClean="0"/>
              <a:t>later-than</a:t>
            </a:r>
            <a:r>
              <a:rPr lang="en-US" sz="2400" dirty="0" smtClean="0"/>
              <a:t>. </a:t>
            </a:r>
          </a:p>
          <a:p>
            <a:pPr lvl="0" fontAlgn="auto"/>
            <a:r>
              <a:rPr lang="en-US" sz="2400" dirty="0" smtClean="0"/>
              <a:t>These relationships hold between all time-points, so that for any two different time-points, either the first is later than the second, or vice-versa. </a:t>
            </a:r>
          </a:p>
          <a:p>
            <a:pPr lvl="0" fontAlgn="auto"/>
            <a:endParaRPr lang="en-US" sz="2400" dirty="0" smtClean="0"/>
          </a:p>
          <a:p>
            <a:pPr>
              <a:spcBef>
                <a:spcPts val="0"/>
              </a:spcBef>
              <a:buNone/>
            </a:pPr>
            <a:r>
              <a:rPr lang="en-NZ" dirty="0" smtClean="0"/>
              <a:t>               </a:t>
            </a:r>
            <a:r>
              <a:rPr lang="en-NZ" sz="1600" dirty="0" smtClean="0"/>
              <a:t>a)</a:t>
            </a:r>
            <a:r>
              <a:rPr lang="en-NZ" dirty="0" smtClean="0"/>
              <a:t> </a:t>
            </a:r>
            <a:r>
              <a:rPr lang="en-NZ" sz="1600" dirty="0" smtClean="0"/>
              <a:t>30 A.D.                                 b) 1530 A.D.           c) 2020 A.D.    </a:t>
            </a:r>
          </a:p>
          <a:p>
            <a:pPr>
              <a:buNone/>
            </a:pPr>
            <a:r>
              <a:rPr lang="en-NZ" sz="1600" dirty="0" smtClean="0"/>
              <a:t>a) Is earlier than b) and c);  c) is later than a) and b)…etc.                            </a:t>
            </a:r>
            <a:endParaRPr lang="en-US" dirty="0"/>
          </a:p>
        </p:txBody>
      </p:sp>
      <p:sp>
        <p:nvSpPr>
          <p:cNvPr id="10" name="TextBox 9"/>
          <p:cNvSpPr txBox="1"/>
          <p:nvPr/>
        </p:nvSpPr>
        <p:spPr>
          <a:xfrm>
            <a:off x="1187624" y="5445224"/>
            <a:ext cx="7416824" cy="954107"/>
          </a:xfrm>
          <a:prstGeom prst="rect">
            <a:avLst/>
          </a:prstGeom>
          <a:solidFill>
            <a:srgbClr val="FFFFCC"/>
          </a:solidFill>
          <a:ln>
            <a:solidFill>
              <a:srgbClr val="FFC000"/>
            </a:solidFill>
          </a:ln>
        </p:spPr>
        <p:txBody>
          <a:bodyPr wrap="square" rtlCol="0">
            <a:spAutoFit/>
          </a:bodyPr>
          <a:lstStyle/>
          <a:p>
            <a:r>
              <a:rPr lang="en-NZ" b="1" dirty="0" smtClean="0"/>
              <a:t>Logic Link: </a:t>
            </a:r>
            <a:r>
              <a:rPr lang="en-US" dirty="0" smtClean="0"/>
              <a:t>These relationships are also </a:t>
            </a:r>
            <a:r>
              <a:rPr lang="en-US" i="1" dirty="0" smtClean="0"/>
              <a:t>transitive</a:t>
            </a:r>
            <a:r>
              <a:rPr lang="en-US" dirty="0" smtClean="0"/>
              <a:t> and </a:t>
            </a:r>
            <a:r>
              <a:rPr lang="en-US" i="1" dirty="0" smtClean="0"/>
              <a:t>asymmetrical. </a:t>
            </a:r>
            <a:r>
              <a:rPr lang="en-US" dirty="0" smtClean="0"/>
              <a:t>(Can you state the transitivity and asymmetry of these relations between time-points in formal logic?)</a:t>
            </a:r>
          </a:p>
        </p:txBody>
      </p:sp>
      <p:sp>
        <p:nvSpPr>
          <p:cNvPr id="11" name="Left-Right Arrow 10"/>
          <p:cNvSpPr/>
          <p:nvPr/>
        </p:nvSpPr>
        <p:spPr>
          <a:xfrm>
            <a:off x="1691680" y="4149080"/>
            <a:ext cx="6624736"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EARLIER                                                     LATER</a:t>
            </a:r>
            <a:endParaRPr lang="en-US" dirty="0"/>
          </a:p>
        </p:txBody>
      </p:sp>
      <p:cxnSp>
        <p:nvCxnSpPr>
          <p:cNvPr id="14" name="Straight Connector 13"/>
          <p:cNvCxnSpPr/>
          <p:nvPr/>
        </p:nvCxnSpPr>
        <p:spPr>
          <a:xfrm>
            <a:off x="3059832" y="4293096"/>
            <a:ext cx="0" cy="216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364088" y="4293096"/>
            <a:ext cx="0" cy="216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804248" y="4293096"/>
            <a:ext cx="0" cy="216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4" name="2 CuadroTexto"/>
          <p:cNvSpPr txBox="1">
            <a:spLocks noChangeArrowheads="1"/>
          </p:cNvSpPr>
          <p:nvPr/>
        </p:nvSpPr>
        <p:spPr bwMode="auto">
          <a:xfrm>
            <a:off x="2843808" y="188640"/>
            <a:ext cx="3096344"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chemeClr val="bg1"/>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rgbClr val="FF6730"/>
                </a:solidFill>
              </a:rPr>
              <a:t>Is Time Unreal?</a:t>
            </a:r>
            <a:endParaRPr lang="en-US" sz="1600" dirty="0" smtClean="0">
              <a:solidFill>
                <a:srgbClr val="FF6730"/>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1202" name="AutoShape 2"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1115616" y="1484784"/>
            <a:ext cx="7776864" cy="4752529"/>
          </a:xfrm>
        </p:spPr>
        <p:txBody>
          <a:bodyPr/>
          <a:lstStyle/>
          <a:p>
            <a:pPr fontAlgn="auto">
              <a:buNone/>
            </a:pPr>
            <a:r>
              <a:rPr lang="en-US" sz="2400" b="1" u="sng" dirty="0" smtClean="0"/>
              <a:t>The A-series</a:t>
            </a:r>
            <a:endParaRPr lang="en-US" sz="2400" b="1" dirty="0" smtClean="0"/>
          </a:p>
          <a:p>
            <a:pPr fontAlgn="auto"/>
            <a:r>
              <a:rPr lang="en-US" sz="2400" dirty="0" smtClean="0"/>
              <a:t>The A-series consists in the fact that (at any given time) some time-points are </a:t>
            </a:r>
            <a:r>
              <a:rPr lang="en-US" sz="2400" b="1" dirty="0" smtClean="0"/>
              <a:t>past</a:t>
            </a:r>
            <a:r>
              <a:rPr lang="en-US" sz="2400" dirty="0" smtClean="0"/>
              <a:t>, some are </a:t>
            </a:r>
            <a:r>
              <a:rPr lang="en-US" sz="2400" b="1" dirty="0" smtClean="0"/>
              <a:t>future</a:t>
            </a:r>
            <a:r>
              <a:rPr lang="en-US" sz="2400" dirty="0" smtClean="0"/>
              <a:t>, and just one (?) is </a:t>
            </a:r>
            <a:r>
              <a:rPr lang="en-US" sz="2400" b="1" dirty="0" smtClean="0"/>
              <a:t>present</a:t>
            </a:r>
            <a:r>
              <a:rPr lang="en-US" sz="2400" dirty="0" smtClean="0"/>
              <a:t>.</a:t>
            </a:r>
          </a:p>
          <a:p>
            <a:pPr fontAlgn="auto"/>
            <a:r>
              <a:rPr lang="en-US" sz="2400" dirty="0" smtClean="0"/>
              <a:t>This view of time is sometimes referred to as ‘</a:t>
            </a:r>
            <a:r>
              <a:rPr lang="en-US" sz="2400" i="1" dirty="0" smtClean="0"/>
              <a:t>tensed</a:t>
            </a:r>
            <a:r>
              <a:rPr lang="en-US" sz="2400" dirty="0" smtClean="0"/>
              <a:t>’ view, while the B-series is referred to as a ‘</a:t>
            </a:r>
            <a:r>
              <a:rPr lang="en-US" sz="2400" i="1" dirty="0" err="1" smtClean="0"/>
              <a:t>tenseless</a:t>
            </a:r>
            <a:r>
              <a:rPr lang="en-US" sz="2400" dirty="0" smtClean="0"/>
              <a:t>’ view of time. </a:t>
            </a:r>
          </a:p>
          <a:p>
            <a:pPr lvl="0" fontAlgn="auto"/>
            <a:endParaRPr lang="en-US" sz="2400" dirty="0" smtClean="0"/>
          </a:p>
          <a:p>
            <a:pPr>
              <a:spcBef>
                <a:spcPts val="0"/>
              </a:spcBef>
              <a:buNone/>
            </a:pPr>
            <a:r>
              <a:rPr lang="en-NZ" dirty="0" smtClean="0"/>
              <a:t>               </a:t>
            </a:r>
            <a:r>
              <a:rPr lang="en-NZ" sz="1600" dirty="0" smtClean="0"/>
              <a:t>a)</a:t>
            </a:r>
            <a:r>
              <a:rPr lang="en-NZ" dirty="0" smtClean="0"/>
              <a:t> </a:t>
            </a:r>
            <a:r>
              <a:rPr lang="en-NZ" sz="1600" dirty="0" smtClean="0"/>
              <a:t>30 A.D.                                 b) 1530 A.D.           c) 2020 A.D.    </a:t>
            </a:r>
          </a:p>
          <a:p>
            <a:pPr>
              <a:buNone/>
            </a:pPr>
            <a:r>
              <a:rPr lang="en-NZ" sz="1600" dirty="0" smtClean="0"/>
              <a:t>a) and b) are in the past;  c) is in the future.</a:t>
            </a:r>
          </a:p>
          <a:p>
            <a:pPr fontAlgn="auto"/>
            <a:r>
              <a:rPr lang="en-US" sz="2400" dirty="0" smtClean="0"/>
              <a:t>It is as though the A-series ‘slides along’ the B-series, as time passes. This however, does not change the B-series at all.</a:t>
            </a:r>
          </a:p>
          <a:p>
            <a:pPr>
              <a:buNone/>
            </a:pPr>
            <a:endParaRPr lang="en-NZ" sz="1600" dirty="0" smtClean="0"/>
          </a:p>
          <a:p>
            <a:pPr>
              <a:buNone/>
            </a:pPr>
            <a:r>
              <a:rPr lang="en-NZ" sz="1600" dirty="0" smtClean="0"/>
              <a:t>                          </a:t>
            </a:r>
            <a:endParaRPr lang="en-US" dirty="0"/>
          </a:p>
        </p:txBody>
      </p:sp>
      <p:sp>
        <p:nvSpPr>
          <p:cNvPr id="11" name="Left-Right Arrow 10"/>
          <p:cNvSpPr/>
          <p:nvPr/>
        </p:nvSpPr>
        <p:spPr>
          <a:xfrm>
            <a:off x="1691680" y="4509120"/>
            <a:ext cx="6624736"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PAST</a:t>
            </a:r>
            <a:endParaRPr lang="en-US" dirty="0"/>
          </a:p>
        </p:txBody>
      </p:sp>
      <p:cxnSp>
        <p:nvCxnSpPr>
          <p:cNvPr id="14" name="Straight Connector 13"/>
          <p:cNvCxnSpPr/>
          <p:nvPr/>
        </p:nvCxnSpPr>
        <p:spPr>
          <a:xfrm>
            <a:off x="3059832" y="4653136"/>
            <a:ext cx="0" cy="216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364088" y="4653136"/>
            <a:ext cx="0" cy="216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948264" y="4653136"/>
            <a:ext cx="0" cy="216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own Arrow 11"/>
          <p:cNvSpPr/>
          <p:nvPr/>
        </p:nvSpPr>
        <p:spPr>
          <a:xfrm>
            <a:off x="6444208" y="4005064"/>
            <a:ext cx="576064" cy="61836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200" dirty="0" smtClean="0"/>
              <a:t>NOW</a:t>
            </a:r>
            <a:endParaRPr lang="en-US" sz="1200" dirty="0"/>
          </a:p>
        </p:txBody>
      </p:sp>
      <p:cxnSp>
        <p:nvCxnSpPr>
          <p:cNvPr id="13" name="Straight Connector 12"/>
          <p:cNvCxnSpPr/>
          <p:nvPr/>
        </p:nvCxnSpPr>
        <p:spPr>
          <a:xfrm>
            <a:off x="6732240" y="4653136"/>
            <a:ext cx="0" cy="21602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ight Arrow 14"/>
          <p:cNvSpPr/>
          <p:nvPr/>
        </p:nvSpPr>
        <p:spPr>
          <a:xfrm>
            <a:off x="6732240" y="4509120"/>
            <a:ext cx="1584176" cy="48463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FUTURE</a:t>
            </a:r>
            <a:endParaRPr lang="en-US" dirty="0"/>
          </a:p>
        </p:txBody>
      </p:sp>
      <p:cxnSp>
        <p:nvCxnSpPr>
          <p:cNvPr id="18" name="Straight Connector 17"/>
          <p:cNvCxnSpPr/>
          <p:nvPr/>
        </p:nvCxnSpPr>
        <p:spPr>
          <a:xfrm>
            <a:off x="6876256" y="4653136"/>
            <a:ext cx="8384" cy="2244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732240" y="4653136"/>
            <a:ext cx="0" cy="216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4" name="2 CuadroTexto"/>
          <p:cNvSpPr txBox="1">
            <a:spLocks noChangeArrowheads="1"/>
          </p:cNvSpPr>
          <p:nvPr/>
        </p:nvSpPr>
        <p:spPr bwMode="auto">
          <a:xfrm>
            <a:off x="2843808" y="188640"/>
            <a:ext cx="3096344"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chemeClr val="bg1"/>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rgbClr val="FF6730"/>
                </a:solidFill>
              </a:rPr>
              <a:t>Is Time Unreal?</a:t>
            </a:r>
            <a:endParaRPr lang="en-US" sz="1600" dirty="0" smtClean="0">
              <a:solidFill>
                <a:srgbClr val="FF6730"/>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1202" name="AutoShape 2"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1115616" y="1484784"/>
            <a:ext cx="7776864" cy="4752529"/>
          </a:xfrm>
        </p:spPr>
        <p:txBody>
          <a:bodyPr/>
          <a:lstStyle/>
          <a:p>
            <a:pPr fontAlgn="auto">
              <a:buNone/>
            </a:pPr>
            <a:r>
              <a:rPr lang="en-US" sz="2400" b="1" u="sng" dirty="0" err="1" smtClean="0"/>
              <a:t>McTaggart’s</a:t>
            </a:r>
            <a:r>
              <a:rPr lang="en-US" sz="2400" b="1" u="sng" dirty="0" smtClean="0"/>
              <a:t> argument proceeds in 2 main stages:</a:t>
            </a:r>
            <a:endParaRPr lang="en-US" sz="2400" b="1" dirty="0" smtClean="0"/>
          </a:p>
          <a:p>
            <a:pPr fontAlgn="auto">
              <a:buNone/>
            </a:pPr>
            <a:r>
              <a:rPr lang="en-US" sz="2400" b="1" dirty="0" smtClean="0">
                <a:solidFill>
                  <a:srgbClr val="C00000"/>
                </a:solidFill>
              </a:rPr>
              <a:t>Stage 1</a:t>
            </a:r>
            <a:r>
              <a:rPr lang="en-US" sz="2400" dirty="0" smtClean="0"/>
              <a:t> : In order for time to be real, we need the A-series to be real, not just the B-series.   </a:t>
            </a:r>
            <a:r>
              <a:rPr lang="en-US" sz="2400" i="1" dirty="0" smtClean="0"/>
              <a:t>(Why?)</a:t>
            </a:r>
          </a:p>
          <a:p>
            <a:pPr lvl="0" fontAlgn="auto"/>
            <a:r>
              <a:rPr lang="en-US" sz="2400" dirty="0" smtClean="0"/>
              <a:t>Because </a:t>
            </a:r>
            <a:r>
              <a:rPr lang="en-US" sz="2400" b="1" dirty="0" smtClean="0">
                <a:solidFill>
                  <a:srgbClr val="C00000"/>
                </a:solidFill>
              </a:rPr>
              <a:t>time involves change</a:t>
            </a:r>
            <a:r>
              <a:rPr lang="en-US" sz="2400" dirty="0" smtClean="0"/>
              <a:t>. If there were no change, there would be no time. </a:t>
            </a:r>
          </a:p>
          <a:p>
            <a:pPr lvl="0" fontAlgn="auto">
              <a:buNone/>
            </a:pPr>
            <a:r>
              <a:rPr lang="en-US" sz="2400" dirty="0" smtClean="0"/>
              <a:t>(</a:t>
            </a:r>
            <a:r>
              <a:rPr lang="en-US" sz="2400" i="1" dirty="0" smtClean="0"/>
              <a:t>Side question – is this true? We will question it tomorrow…)</a:t>
            </a:r>
            <a:endParaRPr lang="en-US" sz="2400" dirty="0" smtClean="0"/>
          </a:p>
          <a:p>
            <a:pPr lvl="0" fontAlgn="auto"/>
            <a:r>
              <a:rPr lang="en-US" sz="2400" dirty="0" smtClean="0"/>
              <a:t>There is </a:t>
            </a:r>
            <a:r>
              <a:rPr lang="en-US" sz="2400" b="1" dirty="0" smtClean="0">
                <a:solidFill>
                  <a:srgbClr val="C00000"/>
                </a:solidFill>
              </a:rPr>
              <a:t>no change in the B-series</a:t>
            </a:r>
            <a:r>
              <a:rPr lang="en-US" sz="2400" dirty="0" smtClean="0"/>
              <a:t>.</a:t>
            </a:r>
          </a:p>
          <a:p>
            <a:pPr lvl="0" fontAlgn="auto"/>
            <a:r>
              <a:rPr lang="en-US" sz="2400" dirty="0" smtClean="0"/>
              <a:t>Why not? </a:t>
            </a:r>
            <a:r>
              <a:rPr lang="en-US" sz="2400" dirty="0" err="1" smtClean="0"/>
              <a:t>McTaggart</a:t>
            </a:r>
            <a:r>
              <a:rPr lang="en-US" sz="2400" dirty="0" smtClean="0"/>
              <a:t>: </a:t>
            </a:r>
          </a:p>
          <a:p>
            <a:pPr lvl="0" fontAlgn="auto"/>
            <a:r>
              <a:rPr lang="en-US" sz="2400" dirty="0" smtClean="0"/>
              <a:t>“If N is ever earlier than O and later than M it will always be, and has always been, earlier than O and later than M, since the relations of earlier and later than are permanent.”</a:t>
            </a:r>
          </a:p>
          <a:p>
            <a:pPr>
              <a:buNone/>
            </a:pPr>
            <a:endParaRPr lang="en-US" dirty="0"/>
          </a:p>
        </p:txBody>
      </p:sp>
      <p:cxnSp>
        <p:nvCxnSpPr>
          <p:cNvPr id="13" name="Straight Connector 12"/>
          <p:cNvCxnSpPr/>
          <p:nvPr/>
        </p:nvCxnSpPr>
        <p:spPr>
          <a:xfrm>
            <a:off x="6732240" y="4653136"/>
            <a:ext cx="0" cy="21602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73" y="44624"/>
            <a:ext cx="2758827" cy="1224136"/>
          </a:xfrm>
        </p:spPr>
        <p:txBody>
          <a:bodyPr/>
          <a:lstStyle/>
          <a:p>
            <a:r>
              <a:rPr lang="en-US" sz="2800" dirty="0" smtClean="0">
                <a:solidFill>
                  <a:srgbClr val="FFFFFF"/>
                </a:solidFill>
              </a:rPr>
              <a:t>Day 2</a:t>
            </a:r>
            <a:br>
              <a:rPr lang="en-US" sz="2800" dirty="0" smtClean="0">
                <a:solidFill>
                  <a:srgbClr val="FFFFFF"/>
                </a:solidFill>
              </a:rPr>
            </a:br>
            <a:r>
              <a:rPr lang="en-US" sz="2800" dirty="0" smtClean="0">
                <a:solidFill>
                  <a:srgbClr val="FFFFFF"/>
                </a:solidFill>
              </a:rPr>
              <a:t>TOPICS</a:t>
            </a:r>
            <a:endParaRPr lang="en-US" sz="2800" dirty="0">
              <a:solidFill>
                <a:srgbClr val="FFFFFF"/>
              </a:solidFill>
            </a:endParaRPr>
          </a:p>
        </p:txBody>
      </p:sp>
      <p:sp>
        <p:nvSpPr>
          <p:cNvPr id="3" name="Content Placeholder 2"/>
          <p:cNvSpPr>
            <a:spLocks noGrp="1"/>
          </p:cNvSpPr>
          <p:nvPr>
            <p:ph idx="1"/>
          </p:nvPr>
        </p:nvSpPr>
        <p:spPr>
          <a:xfrm>
            <a:off x="683568" y="1484784"/>
            <a:ext cx="8136904" cy="4320480"/>
          </a:xfrm>
        </p:spPr>
        <p:txBody>
          <a:bodyPr/>
          <a:lstStyle/>
          <a:p>
            <a:pPr hangingPunct="0"/>
            <a:r>
              <a:rPr lang="en-US" sz="2400" i="1" dirty="0" smtClean="0">
                <a:solidFill>
                  <a:schemeClr val="bg1"/>
                </a:solidFill>
              </a:rPr>
              <a:t>Temporal parts</a:t>
            </a:r>
            <a:endParaRPr lang="en-US" sz="2400" dirty="0" smtClean="0">
              <a:solidFill>
                <a:schemeClr val="bg1"/>
              </a:solidFill>
            </a:endParaRPr>
          </a:p>
          <a:p>
            <a:pPr hangingPunct="0"/>
            <a:r>
              <a:rPr lang="en-US" sz="2400" i="1" dirty="0" smtClean="0">
                <a:solidFill>
                  <a:schemeClr val="bg1"/>
                </a:solidFill>
              </a:rPr>
              <a:t>Paradoxes of Time Travel</a:t>
            </a:r>
            <a:endParaRPr lang="en-US" sz="2400" dirty="0" smtClean="0">
              <a:solidFill>
                <a:schemeClr val="bg1"/>
              </a:solidFill>
            </a:endParaRPr>
          </a:p>
          <a:p>
            <a:pPr hangingPunct="0">
              <a:buFont typeface="Wingdings" pitchFamily="2" charset="2"/>
              <a:buChar char="v"/>
            </a:pPr>
            <a:r>
              <a:rPr lang="en-US" sz="2400" i="1" dirty="0" smtClean="0">
                <a:solidFill>
                  <a:schemeClr val="bg1"/>
                </a:solidFill>
              </a:rPr>
              <a:t>	Relationship between time and change</a:t>
            </a:r>
            <a:endParaRPr lang="en-US" sz="2400" dirty="0" smtClean="0">
              <a:solidFill>
                <a:schemeClr val="bg1"/>
              </a:solidFill>
            </a:endParaRPr>
          </a:p>
          <a:p>
            <a:pPr hangingPunct="0">
              <a:buFont typeface="Wingdings" pitchFamily="2" charset="2"/>
              <a:buChar char="v"/>
            </a:pPr>
            <a:r>
              <a:rPr lang="en-US" sz="2400" i="1" dirty="0" smtClean="0">
                <a:solidFill>
                  <a:schemeClr val="bg1"/>
                </a:solidFill>
              </a:rPr>
              <a:t>	Why you can’t change the past (or the future either!)</a:t>
            </a:r>
            <a:endParaRPr lang="en-US" sz="2400" dirty="0" smtClean="0">
              <a:solidFill>
                <a:schemeClr val="bg1"/>
              </a:solidFill>
            </a:endParaRPr>
          </a:p>
          <a:p>
            <a:pPr hangingPunct="0">
              <a:buFont typeface="Wingdings" pitchFamily="2" charset="2"/>
              <a:buChar char="v"/>
            </a:pPr>
            <a:r>
              <a:rPr lang="en-US" sz="2400" i="1" dirty="0" smtClean="0">
                <a:solidFill>
                  <a:schemeClr val="bg1"/>
                </a:solidFill>
              </a:rPr>
              <a:t>	The Grandfather paradox</a:t>
            </a:r>
            <a:endParaRPr lang="en-US" sz="2400" dirty="0" smtClean="0">
              <a:solidFill>
                <a:schemeClr val="bg1"/>
              </a:solidFill>
            </a:endParaRPr>
          </a:p>
          <a:p>
            <a:pPr hangingPunct="0"/>
            <a:r>
              <a:rPr lang="en-US" sz="2400" i="1" dirty="0" smtClean="0">
                <a:solidFill>
                  <a:schemeClr val="bg1"/>
                </a:solidFill>
              </a:rPr>
              <a:t>Does Time Pass?</a:t>
            </a:r>
            <a:endParaRPr lang="en-US" sz="2400" dirty="0" smtClean="0">
              <a:solidFill>
                <a:schemeClr val="bg1"/>
              </a:solidFill>
            </a:endParaRPr>
          </a:p>
          <a:p>
            <a:pPr hangingPunct="0"/>
            <a:r>
              <a:rPr lang="en-US" sz="2400" i="1" dirty="0" smtClean="0">
                <a:solidFill>
                  <a:schemeClr val="bg1"/>
                </a:solidFill>
              </a:rPr>
              <a:t>Is Time Unreal?</a:t>
            </a:r>
            <a:endParaRPr lang="en-US" sz="2400" dirty="0" smtClean="0">
              <a:solidFill>
                <a:schemeClr val="bg1"/>
              </a:solidFill>
            </a:endParaRPr>
          </a:p>
          <a:p>
            <a:pPr hangingPunct="0">
              <a:buFont typeface="Wingdings" pitchFamily="2" charset="2"/>
              <a:buChar char="v"/>
            </a:pPr>
            <a:r>
              <a:rPr lang="en-US" sz="2400" i="1" dirty="0" smtClean="0">
                <a:solidFill>
                  <a:schemeClr val="bg1"/>
                </a:solidFill>
              </a:rPr>
              <a:t>	Two understandings of time: The A and B Series</a:t>
            </a:r>
            <a:endParaRPr lang="en-US" sz="2400" dirty="0" smtClean="0">
              <a:solidFill>
                <a:schemeClr val="bg1"/>
              </a:solidFill>
            </a:endParaRPr>
          </a:p>
          <a:p>
            <a:pPr hangingPunct="0">
              <a:buFont typeface="Wingdings" pitchFamily="2" charset="2"/>
              <a:buChar char="v"/>
            </a:pPr>
            <a:r>
              <a:rPr lang="en-US" sz="2400" i="1" dirty="0" smtClean="0">
                <a:solidFill>
                  <a:schemeClr val="bg1"/>
                </a:solidFill>
              </a:rPr>
              <a:t>	Argument that for time to be real, the A series needs to be real, but it isn’t.</a:t>
            </a:r>
            <a:endParaRPr lang="en-US" sz="2400" dirty="0" smtClean="0">
              <a:solidFill>
                <a:schemeClr val="bg1"/>
              </a:solidFill>
            </a:endParaRPr>
          </a:p>
          <a:p>
            <a:pPr hangingPunct="0"/>
            <a:endParaRPr lang="en-US" sz="2400" dirty="0" smtClean="0">
              <a:solidFill>
                <a:schemeClr val="bg1"/>
              </a:solidFill>
            </a:endParaRPr>
          </a:p>
          <a:p>
            <a:endParaRPr lang="en-US" sz="2200" dirty="0">
              <a:solidFill>
                <a:schemeClr val="bg1"/>
              </a:solidFill>
            </a:endParaRPr>
          </a:p>
          <a:p>
            <a:endParaRPr lang="en-US" sz="2000" dirty="0">
              <a:solidFill>
                <a:schemeClr val="bg1"/>
              </a:solidFill>
            </a:endParaRPr>
          </a:p>
        </p:txBody>
      </p:sp>
    </p:spTree>
    <p:extLst>
      <p:ext uri="{BB962C8B-B14F-4D97-AF65-F5344CB8AC3E}">
        <p14:creationId xmlns="" xmlns:p14="http://schemas.microsoft.com/office/powerpoint/2010/main" val="2373177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4" name="2 CuadroTexto"/>
          <p:cNvSpPr txBox="1">
            <a:spLocks noChangeArrowheads="1"/>
          </p:cNvSpPr>
          <p:nvPr/>
        </p:nvSpPr>
        <p:spPr bwMode="auto">
          <a:xfrm>
            <a:off x="2843808" y="188640"/>
            <a:ext cx="3096344"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chemeClr val="bg1"/>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rgbClr val="FF6730"/>
                </a:solidFill>
              </a:rPr>
              <a:t>Is Time Unreal?</a:t>
            </a:r>
            <a:endParaRPr lang="en-US" sz="1600" dirty="0" smtClean="0">
              <a:solidFill>
                <a:srgbClr val="FF6730"/>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1202" name="AutoShape 2"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1115616" y="1484784"/>
            <a:ext cx="7776864" cy="4752529"/>
          </a:xfrm>
        </p:spPr>
        <p:txBody>
          <a:bodyPr/>
          <a:lstStyle/>
          <a:p>
            <a:pPr fontAlgn="auto">
              <a:buNone/>
            </a:pPr>
            <a:r>
              <a:rPr lang="en-US" sz="2400" b="1" dirty="0" err="1" smtClean="0">
                <a:solidFill>
                  <a:srgbClr val="C00000"/>
                </a:solidFill>
              </a:rPr>
              <a:t>McTaggart’s</a:t>
            </a:r>
            <a:r>
              <a:rPr lang="en-US" sz="2400" b="1" dirty="0" smtClean="0">
                <a:solidFill>
                  <a:srgbClr val="C00000"/>
                </a:solidFill>
              </a:rPr>
              <a:t> argument,</a:t>
            </a:r>
            <a:r>
              <a:rPr lang="en-US" sz="2400" b="1" u="sng" dirty="0" smtClean="0"/>
              <a:t> </a:t>
            </a:r>
            <a:r>
              <a:rPr lang="en-US" sz="2400" b="1" dirty="0" smtClean="0">
                <a:solidFill>
                  <a:srgbClr val="C00000"/>
                </a:solidFill>
              </a:rPr>
              <a:t>Stage 1, cont</a:t>
            </a:r>
            <a:r>
              <a:rPr lang="en-US" sz="2400" dirty="0" smtClean="0"/>
              <a:t> : </a:t>
            </a:r>
          </a:p>
          <a:p>
            <a:pPr lvl="0" fontAlgn="auto"/>
            <a:r>
              <a:rPr lang="en-US" sz="2400" dirty="0" smtClean="0"/>
              <a:t>In fact, one </a:t>
            </a:r>
            <a:r>
              <a:rPr lang="en-US" sz="2400" i="1" dirty="0" smtClean="0"/>
              <a:t>might</a:t>
            </a:r>
            <a:r>
              <a:rPr lang="en-US" sz="2400" dirty="0" smtClean="0"/>
              <a:t> argue that the only thing that ever changes is </a:t>
            </a:r>
            <a:r>
              <a:rPr lang="en-US" sz="2400" b="1" dirty="0" smtClean="0"/>
              <a:t>the tense of events</a:t>
            </a:r>
            <a:r>
              <a:rPr lang="en-US" sz="2400" dirty="0" smtClean="0"/>
              <a:t>. </a:t>
            </a:r>
          </a:p>
          <a:p>
            <a:pPr lvl="0" fontAlgn="auto"/>
            <a:r>
              <a:rPr lang="en-US" sz="2400" dirty="0" smtClean="0"/>
              <a:t>Consider for e.g. </a:t>
            </a:r>
            <a:r>
              <a:rPr lang="en-US" sz="2400" b="1" dirty="0" smtClean="0"/>
              <a:t>the death of Queen Anne</a:t>
            </a:r>
            <a:r>
              <a:rPr lang="en-US" sz="2400" dirty="0" smtClean="0"/>
              <a:t>. This event was always the death of a queen, it always happened (/ was going to happen) at a given place, and time. None of that ever changes. </a:t>
            </a:r>
          </a:p>
          <a:p>
            <a:pPr lvl="0" fontAlgn="auto"/>
            <a:r>
              <a:rPr lang="en-US" sz="2400" dirty="0" smtClean="0"/>
              <a:t>The </a:t>
            </a:r>
            <a:r>
              <a:rPr lang="en-US" sz="2400" i="1" dirty="0" smtClean="0"/>
              <a:t>only </a:t>
            </a:r>
            <a:r>
              <a:rPr lang="en-US" sz="2400" dirty="0" smtClean="0"/>
              <a:t>thing that changes about the death of Queen Anne is that once it was </a:t>
            </a:r>
            <a:r>
              <a:rPr lang="en-US" sz="2400" b="1" dirty="0" smtClean="0"/>
              <a:t>going to happen</a:t>
            </a:r>
            <a:r>
              <a:rPr lang="en-US" sz="2400" dirty="0" smtClean="0"/>
              <a:t>, then (later on) it was </a:t>
            </a:r>
            <a:r>
              <a:rPr lang="en-US" sz="2400" b="1" dirty="0" smtClean="0"/>
              <a:t>happening</a:t>
            </a:r>
            <a:r>
              <a:rPr lang="en-US" sz="2400" dirty="0" smtClean="0"/>
              <a:t>, and now it </a:t>
            </a:r>
            <a:r>
              <a:rPr lang="en-US" sz="2400" b="1" dirty="0" smtClean="0"/>
              <a:t>has happened</a:t>
            </a:r>
            <a:r>
              <a:rPr lang="en-US" sz="2400" dirty="0" smtClean="0"/>
              <a:t>, and is passing further into the past all the time. </a:t>
            </a:r>
          </a:p>
          <a:p>
            <a:pPr lvl="0" fontAlgn="auto"/>
            <a:r>
              <a:rPr lang="en-US" sz="2400" dirty="0" smtClean="0"/>
              <a:t>Thus </a:t>
            </a:r>
            <a:r>
              <a:rPr lang="en-US" sz="2400" b="1" dirty="0" smtClean="0">
                <a:solidFill>
                  <a:srgbClr val="C00000"/>
                </a:solidFill>
              </a:rPr>
              <a:t>we need a real A-series </a:t>
            </a:r>
            <a:r>
              <a:rPr lang="en-US" sz="2400" dirty="0" smtClean="0"/>
              <a:t>for </a:t>
            </a:r>
            <a:r>
              <a:rPr lang="en-US" sz="2400" b="1" dirty="0" smtClean="0">
                <a:solidFill>
                  <a:srgbClr val="C00000"/>
                </a:solidFill>
              </a:rPr>
              <a:t>real change / real time</a:t>
            </a:r>
            <a:r>
              <a:rPr lang="en-US" sz="2400" dirty="0" smtClean="0"/>
              <a:t>.</a:t>
            </a:r>
          </a:p>
          <a:p>
            <a:pPr>
              <a:buNone/>
            </a:pPr>
            <a:endParaRPr lang="en-US" dirty="0"/>
          </a:p>
        </p:txBody>
      </p:sp>
      <p:cxnSp>
        <p:nvCxnSpPr>
          <p:cNvPr id="13" name="Straight Connector 12"/>
          <p:cNvCxnSpPr/>
          <p:nvPr/>
        </p:nvCxnSpPr>
        <p:spPr>
          <a:xfrm>
            <a:off x="6732240" y="4653136"/>
            <a:ext cx="0" cy="21602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4" name="2 CuadroTexto"/>
          <p:cNvSpPr txBox="1">
            <a:spLocks noChangeArrowheads="1"/>
          </p:cNvSpPr>
          <p:nvPr/>
        </p:nvSpPr>
        <p:spPr bwMode="auto">
          <a:xfrm>
            <a:off x="2843808" y="188640"/>
            <a:ext cx="3096344"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chemeClr val="bg1"/>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rgbClr val="FF6730"/>
                </a:solidFill>
              </a:rPr>
              <a:t>Is Time Unreal?</a:t>
            </a:r>
            <a:endParaRPr lang="en-US" sz="1600" dirty="0" smtClean="0">
              <a:solidFill>
                <a:srgbClr val="FF6730"/>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1202" name="AutoShape 2"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1115616" y="1484784"/>
            <a:ext cx="7776864" cy="4752529"/>
          </a:xfrm>
        </p:spPr>
        <p:txBody>
          <a:bodyPr/>
          <a:lstStyle/>
          <a:p>
            <a:pPr fontAlgn="auto">
              <a:buNone/>
            </a:pPr>
            <a:r>
              <a:rPr lang="en-US" sz="2400" b="1" dirty="0" err="1" smtClean="0">
                <a:solidFill>
                  <a:srgbClr val="C00000"/>
                </a:solidFill>
              </a:rPr>
              <a:t>McTaggart’s</a:t>
            </a:r>
            <a:r>
              <a:rPr lang="en-US" sz="2400" b="1" dirty="0" smtClean="0">
                <a:solidFill>
                  <a:srgbClr val="C00000"/>
                </a:solidFill>
              </a:rPr>
              <a:t> argument,</a:t>
            </a:r>
            <a:r>
              <a:rPr lang="en-US" sz="2400" b="1" u="sng" dirty="0" smtClean="0"/>
              <a:t> </a:t>
            </a:r>
            <a:r>
              <a:rPr lang="en-US" sz="2400" b="1" dirty="0" smtClean="0">
                <a:solidFill>
                  <a:srgbClr val="C00000"/>
                </a:solidFill>
              </a:rPr>
              <a:t>Objections to Stage 1</a:t>
            </a:r>
            <a:r>
              <a:rPr lang="en-US" sz="2400" dirty="0" smtClean="0"/>
              <a:t> : </a:t>
            </a:r>
          </a:p>
          <a:p>
            <a:pPr lvl="0" fontAlgn="auto"/>
            <a:r>
              <a:rPr lang="en-US" sz="2400" i="1" u="sng" dirty="0" smtClean="0"/>
              <a:t>Objection 1</a:t>
            </a:r>
            <a:r>
              <a:rPr lang="en-US" sz="2400" dirty="0" smtClean="0"/>
              <a:t> (</a:t>
            </a:r>
            <a:r>
              <a:rPr lang="en-US" sz="2400" b="1" dirty="0" smtClean="0"/>
              <a:t>Russell</a:t>
            </a:r>
            <a:r>
              <a:rPr lang="en-US" sz="2400" dirty="0" smtClean="0"/>
              <a:t>): Past, present and future are not absolute properties of time-points, but </a:t>
            </a:r>
            <a:r>
              <a:rPr lang="en-US" sz="2400" b="1" dirty="0" smtClean="0"/>
              <a:t>relative to an observer</a:t>
            </a:r>
            <a:r>
              <a:rPr lang="en-US" sz="2400" dirty="0" smtClean="0"/>
              <a:t>. What is ‘present’ to Henry VIII is not ‘present’ to us, and that is all there is to an event being ‘now’. </a:t>
            </a:r>
          </a:p>
          <a:p>
            <a:pPr lvl="0" fontAlgn="auto"/>
            <a:r>
              <a:rPr lang="en-US" sz="2400" dirty="0" smtClean="0"/>
              <a:t>All we mean when we say that something </a:t>
            </a:r>
            <a:r>
              <a:rPr lang="en-US" sz="2400" b="1" i="1" dirty="0" smtClean="0"/>
              <a:t>changes</a:t>
            </a:r>
            <a:r>
              <a:rPr lang="en-US" sz="2400" dirty="0" smtClean="0"/>
              <a:t> is that it has some property P at one time, and does not have property P at a later time. </a:t>
            </a:r>
          </a:p>
          <a:p>
            <a:pPr lvl="0" fontAlgn="auto"/>
            <a:r>
              <a:rPr lang="en-US" sz="2400" dirty="0" smtClean="0"/>
              <a:t>You can give an account of all this just using the B-series. Thus we don’t need the A-series to be real in order for time to be real. </a:t>
            </a:r>
          </a:p>
          <a:p>
            <a:pPr>
              <a:buNone/>
            </a:pPr>
            <a:endParaRPr lang="en-US" dirty="0"/>
          </a:p>
        </p:txBody>
      </p:sp>
      <p:cxnSp>
        <p:nvCxnSpPr>
          <p:cNvPr id="13" name="Straight Connector 12"/>
          <p:cNvCxnSpPr/>
          <p:nvPr/>
        </p:nvCxnSpPr>
        <p:spPr>
          <a:xfrm>
            <a:off x="6732240" y="4653136"/>
            <a:ext cx="0" cy="21602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79912" y="5733256"/>
            <a:ext cx="5184576" cy="707886"/>
          </a:xfrm>
          <a:prstGeom prst="rect">
            <a:avLst/>
          </a:prstGeom>
          <a:solidFill>
            <a:schemeClr val="accent2">
              <a:lumMod val="20000"/>
              <a:lumOff val="80000"/>
            </a:schemeClr>
          </a:solidFill>
          <a:ln>
            <a:solidFill>
              <a:schemeClr val="accent2"/>
            </a:solidFill>
          </a:ln>
        </p:spPr>
        <p:txBody>
          <a:bodyPr wrap="square" rtlCol="0">
            <a:spAutoFit/>
          </a:bodyPr>
          <a:lstStyle/>
          <a:p>
            <a:r>
              <a:rPr lang="en-NZ" sz="2000" i="1" dirty="0" smtClean="0"/>
              <a:t>How might </a:t>
            </a:r>
            <a:r>
              <a:rPr lang="en-NZ" sz="2000" i="1" dirty="0" err="1" smtClean="0"/>
              <a:t>McTaggart</a:t>
            </a:r>
            <a:r>
              <a:rPr lang="en-NZ" sz="2000" i="1" dirty="0" smtClean="0"/>
              <a:t> reply to this objection</a:t>
            </a:r>
            <a:r>
              <a:rPr lang="en-US" sz="2000" i="1"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4" name="2 CuadroTexto"/>
          <p:cNvSpPr txBox="1">
            <a:spLocks noChangeArrowheads="1"/>
          </p:cNvSpPr>
          <p:nvPr/>
        </p:nvSpPr>
        <p:spPr bwMode="auto">
          <a:xfrm>
            <a:off x="2843808" y="188640"/>
            <a:ext cx="3096344"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chemeClr val="bg1"/>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rgbClr val="FF6730"/>
                </a:solidFill>
              </a:rPr>
              <a:t>Is Time Unreal?</a:t>
            </a:r>
            <a:endParaRPr lang="en-US" sz="1600" dirty="0" smtClean="0">
              <a:solidFill>
                <a:srgbClr val="FF6730"/>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1202" name="AutoShape 2"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251520" y="1484784"/>
            <a:ext cx="8640960" cy="4752529"/>
          </a:xfrm>
        </p:spPr>
        <p:txBody>
          <a:bodyPr/>
          <a:lstStyle/>
          <a:p>
            <a:pPr fontAlgn="auto">
              <a:buNone/>
            </a:pPr>
            <a:r>
              <a:rPr lang="en-US" sz="2400" b="1" dirty="0" err="1" smtClean="0">
                <a:solidFill>
                  <a:srgbClr val="C00000"/>
                </a:solidFill>
              </a:rPr>
              <a:t>McTaggart’s</a:t>
            </a:r>
            <a:r>
              <a:rPr lang="en-US" sz="2400" b="1" dirty="0" smtClean="0">
                <a:solidFill>
                  <a:srgbClr val="C00000"/>
                </a:solidFill>
              </a:rPr>
              <a:t> argument,</a:t>
            </a:r>
            <a:r>
              <a:rPr lang="en-US" sz="2400" b="1" u="sng" dirty="0" smtClean="0"/>
              <a:t> </a:t>
            </a:r>
            <a:r>
              <a:rPr lang="en-US" sz="2400" b="1" dirty="0" smtClean="0">
                <a:solidFill>
                  <a:srgbClr val="C00000"/>
                </a:solidFill>
              </a:rPr>
              <a:t>Objections to Stage 1</a:t>
            </a:r>
            <a:r>
              <a:rPr lang="en-US" sz="2400" dirty="0" smtClean="0"/>
              <a:t> : </a:t>
            </a:r>
          </a:p>
          <a:p>
            <a:pPr lvl="0" fontAlgn="auto"/>
            <a:r>
              <a:rPr lang="en-US" sz="2400" i="1" u="sng" dirty="0" smtClean="0"/>
              <a:t>Reply to Objection 1</a:t>
            </a:r>
            <a:r>
              <a:rPr lang="en-US" sz="2400" dirty="0" smtClean="0"/>
              <a:t> (</a:t>
            </a:r>
            <a:r>
              <a:rPr lang="en-US" sz="2400" b="1" dirty="0" err="1" smtClean="0"/>
              <a:t>McTaggart</a:t>
            </a:r>
            <a:r>
              <a:rPr lang="en-US" sz="2400" dirty="0" smtClean="0"/>
              <a:t>): Mere variation in properties across the B-series is </a:t>
            </a:r>
            <a:r>
              <a:rPr lang="en-US" sz="2400" b="1" i="1" dirty="0" smtClean="0"/>
              <a:t>not real change. </a:t>
            </a:r>
            <a:r>
              <a:rPr lang="en-US" sz="2400" dirty="0" smtClean="0"/>
              <a:t>It is just like variation in properties across space, and we don’t call that ‘change’. </a:t>
            </a:r>
          </a:p>
          <a:p>
            <a:pPr lvl="0" fontAlgn="auto"/>
            <a:r>
              <a:rPr lang="en-US" sz="2400" dirty="0" smtClean="0"/>
              <a:t>An example of variation across space: “The poker is hot at one end and cold at the other”. </a:t>
            </a:r>
          </a:p>
          <a:p>
            <a:pPr lvl="0" fontAlgn="auto"/>
            <a:r>
              <a:rPr lang="en-US" sz="2400" dirty="0" smtClean="0"/>
              <a:t>This does not mean that the poker is </a:t>
            </a:r>
            <a:r>
              <a:rPr lang="en-US" sz="2400" i="1" dirty="0" smtClean="0"/>
              <a:t>changing</a:t>
            </a:r>
            <a:r>
              <a:rPr lang="en-US" sz="2400" dirty="0" smtClean="0"/>
              <a:t>, it just means that the poker has one cold end and one hot end. </a:t>
            </a:r>
          </a:p>
          <a:p>
            <a:pPr>
              <a:buNone/>
            </a:pPr>
            <a:endParaRPr lang="en-US" dirty="0"/>
          </a:p>
        </p:txBody>
      </p:sp>
      <p:cxnSp>
        <p:nvCxnSpPr>
          <p:cNvPr id="13" name="Straight Connector 12"/>
          <p:cNvCxnSpPr/>
          <p:nvPr/>
        </p:nvCxnSpPr>
        <p:spPr>
          <a:xfrm>
            <a:off x="6732240" y="4653136"/>
            <a:ext cx="0" cy="21602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27584" y="5157192"/>
            <a:ext cx="5184576" cy="707886"/>
          </a:xfrm>
          <a:prstGeom prst="rect">
            <a:avLst/>
          </a:prstGeom>
          <a:solidFill>
            <a:schemeClr val="accent2">
              <a:lumMod val="20000"/>
              <a:lumOff val="80000"/>
            </a:schemeClr>
          </a:solidFill>
          <a:ln>
            <a:solidFill>
              <a:schemeClr val="accent2"/>
            </a:solidFill>
          </a:ln>
        </p:spPr>
        <p:txBody>
          <a:bodyPr wrap="square" rtlCol="0">
            <a:spAutoFit/>
          </a:bodyPr>
          <a:lstStyle/>
          <a:p>
            <a:r>
              <a:rPr lang="en-NZ" sz="2000" i="1" dirty="0" smtClean="0"/>
              <a:t>Does this reply answer the objection</a:t>
            </a:r>
            <a:r>
              <a:rPr lang="en-US" sz="2000" i="1" dirty="0" smtClean="0"/>
              <a:t>? What do </a:t>
            </a:r>
            <a:r>
              <a:rPr lang="en-US" sz="2000" b="1" i="1" dirty="0" smtClean="0"/>
              <a:t>you </a:t>
            </a:r>
            <a:r>
              <a:rPr lang="en-US" sz="2000" i="1" dirty="0" smtClean="0"/>
              <a:t>think? </a:t>
            </a:r>
          </a:p>
        </p:txBody>
      </p:sp>
      <p:sp>
        <p:nvSpPr>
          <p:cNvPr id="60418" name="AutoShape 2" descr="data:image/jpeg;base64,/9j/4AAQSkZJRgABAQAAAQABAAD/2wCEAAkGBhQSERQUEhQWFRUVFRUUFxcVFBcYFxQXFxQVFBQXFxcXHSYeFxojGRUVHy8gIycpLCwsFR4xNTAqNSYrLCkBCQoKDgwOGg8PGiwkHyQsLCksLCwsLCwsLCwsLCwsLCwsLCksKSwsLCwpLCwsLCwpLCwsLCksLCwsLCwsKSksLP/AABEIAMIBAwMBIgACEQEDEQH/xAAcAAACAgMBAQAAAAAAAAAAAAAEBQMGAAIHAQj/xABJEAABAwIDAwgFCQYEBQUAAAABAAIDBBEFEiEGMVETIkFhcYGRoQcyUpLRFCNCYoKTorHBFTNyg6PwQ1Nz8TREY9LhFrLC4vL/xAAZAQADAQEBAAAAAAAAAAAAAAAAAQIDBAX/xAApEQACAgEDAwUAAQUAAAAAAAAAAQIRAxIhMRNBUQQiMmHwFEJxkaGx/9oADAMBAAIRAxEAPwDhqxYsQBixYsQBiunoqkArgD9Jjh+RVLVo2BrWx1Qc7TQgHrKyy/BmmP5I7XNR5Tdq0yEoimnD2rSxBXknom0EttFBiLbtd2XRErm9Oh4heuYHNtv0SBnOcUvfNc7st+B6FaNkKthiDnuAc0Wt03CTY5h5Y46aHf8ABLsMda44HyK15iZ3TH2K1fKSdV02onWASGNuqcQPUMpDOKTVEA2JQEEiLfJdt1IxhHNcdP6LyR78txlHadShaCW/SR3/ABSHaCWYP+buQegHcUih/BKXC5sO+68kk4IOijDIWl3r7z2oN05ve6BWMnOQ8shUMdUiGuumBC1ylaVJyXBQujsgCWNtymkbNEHSQkb0xibokBGIwRqL9qhn0GiKcENO1MQO1Ru3qUBQSnVAEUqFkKKmKBkltvQDJ4hp/fFYhmTaLFftJOBELxXit9E9bdxhayoaCdaeWOT8LXZvJVnEdnKiA2mgkj/jY5v5hewmee4sWrFuY1qmKjxO8IpeYCAS9zwG26tTopINlyaX5Q9+XNfI2181unfuvor36PdmhGxs0o1IuwcAdb2XPlypRNsUG2WmmkdEGX9loPbYXTUShwuFlTTNe3Q9iApmlvNJXm8naGzRZhog4alzDY7kfAULiERtcKRsruO1z2ynNqxw0SQZcxLTv6FYa6nE7C06PHqn9FRq+GSJ4JB0PQtobmUtmXGBm5HNfZBYbLcDrCIqDZZlhkEuu9GzzcwJBHPqExqptw4BJjCKeptb4XWVMgJuDdL+UW8jyQDoOz9Uhkzqm/StHPuhS5bsugR7msiI6qy9ZAt2Ud0DJ46ziiqd+YqKDDbnVOaSgDQkBrFGislgtmRLyRyQED3KCYaIiygqGpiBnhCzFEy7kFK7RMDWR1wlrxdGufogZHpoTNohp/fFerSKbTx/NYqEVSux+Rtsxa423yMY837XAnzQtD6WZo+a8PAGnzU8gH3cpfH3WCgMYkeOG9U7EIwJH23Ziu7HFM49ckdDfttRzj52KBxP+fSNY4/zaVzPEpFWUlI8EiAsFyQ6nqeUAB3AslBuPtg9qqNlbvR7hUb5Jp6hgfDTQvkLXXs955kTDboLyPBXJaFdsalq2oY1pbU8m2ORsLGRNjayYOjuAMrnZ9Y9Tc+sOhdRw+EckywBYGgBzSHNNtNHNuD4rj+ytIXzRtaXDMXm4cQQ1osLEbtbrpNPgDRzmOc1/tNJY/34iwn7WZcWWlsdMCwNt3JfWwNuHBaNFS0fvGyjhM0E/eRhjvEOXhq7fvIZGcXRkTM8BlkA+wViaBVPKjMuYWSykkY82jkY8+yHZX97H2d5I2oY5jdQQesEIY7F2IYS5pzNCqe2UhZFygbpeztPV6+xWR2KvbvOiVYjWCS4IBBFiDuIPQVUdmTLdCjZbFRKwWO7Qq0vp8zVzeCmNJVjJ+6kNreyehX2mxYgWK0yJXceCIPbckpaPnXO4arHnMSUVJLaO+4u17kNEOtYM0NJHaLym5wO7Tr/AEUdS/Ve4cLu6O9OtgJeTKOo6Q70XTYXfenVLh4HQkVQvgoEdFRWR7IApWxpBwDw0oRDGKUMXtkCI3NQ72IslQSOQANZDVCMyC1y4BCVJt1oEBSnRLHvTSX9EmlO+6pCZE6TRBSvUhvZRtgvvTEasjNliawUfNH99KxAiyVno1p5CeTkFz0EN8ywgqlY56DHEl0YP8twI911j5qg0W39THulf2E5h4OurRhPpjqGDnODvEfrbyXdbjzH/BhpT7i+o2BlpmkGLM4dL2Ft+83HmoK+r5HDuRIDZZ5nPkDbGzIhljbpvu4uPgr7QemwOIbKy99NwcD2kWt4Kp4VCcUnqOTawTTOAibmsI2hzp5iAd+jWNH8azfuZaTXIRsDRM5Y77xRiPqubOd3kq6M0cRx1STZjBZaJ8sc0Mpe5xdmawlttOnstuumpxCMu9YA8Hc0/isued2bRewyYVBUwnoU0Tv90QNQsixHPh+cfONa4fWaHW7L7u5ZT0zo/wB1NJH1B+dnuSZvIhNZn9CAmbZOwpAkmKOuWyx08xHAGF/6tPiFHPLTlvOjkh6yLt7nAOae94QOJw6hwQbpi3UEg8QSD4hVVmdGYhs0yVuaKUEAg3cxxAsb+vByrR3kIvD8IL3ANdHIOnk5Y3n3Q7MO8KpYntJJHIHWY4X1JbZ3byjMr/xK2UN6iFsrze+4StbOLcQZAHj31pJNK2KO7CcYzNNnNLRuGYEfmhKVyLhlLNG3A4Q1D4/GKcmPuBWz6oDV5aL/AOfThl/5sWRp7blZWa0RGmLyBvuneG4Hk1vqOkb0JTTfSEOYe1DMHDweP/mj4seiHrFzP9SNwHvNzN80mxqLHkMFt/nv8kWXCyBpK6KRl43tfYX5j2u/9pKElxtj3BjG869uB71IhqDc6IhoUdPGekW70TkTE2aLVzlJZalgTZKYO83WuRSSWC0I0upKKftQ+Vr7MzWPBNKLNyLA7fYJrNSMfqRcoapbZVYC6c69yTznems51SqpGoHWmSzGxWC2awBSO3KJz7JiCYniyxKnYjYrFRNiaq9GULwTG7IbHTN4aO3+Kr9Z6OJWascD2tt5i4W9H6WpR+9iY/s0Ke0npLpZDzw6O+++7x3Kq9Tj+/8AYasMvooNfhUkHOc3KNBo693W18TcrMKxuWmlbJGS0tG8dObU/krLt7i0VVyDIC0jnOc4DjZoB7OcU22YbRZXxzNaSHgXJscuRgHO3W0PStnlahc1uSoLVUWCYF6WZoZnSO1LvW1PO7Ru8lbGel2ln/4injcTvJbr7w1Qk+wFDOC6J5Z+IeLVX670SPGsMrH9h1XOs+Hi2jXpT8Jl2ocUwuc/NPmp3fVfdvgTc9iYOw14tyNXDLfcJbxOPAC4sfFcarNh6yHXI4jiAUJFitVB0vb3kBbUp/Fp/v3Yz3jymjtssVRFrLTSEe1Gc7fwXt3lCyYvE4WGh+tvXMKH0kVMZvmN+IJafFhF+9WSj9LhdpO1sn+oxj/OwcPFZyxSXYpT+x1NIHAjTqselJasncmjdrsPmHOiyO4xPI/DJceakp6Ommd83VAfVmYR+NmYeNlME26HLZWUubCuXmZH0Egu/hG9X1hbYMboGiwHYvGbFSsLpIrSgi143tfYdjTfyWU+CzB27XpB0Pmqm65KxR1XpBZgFCx7mnmEt/hJH5b0+Oy8l9WOHdp4hGw7MgjUWWVoqmVLlNblrSfaAyO9+PK495KMpY5Xeq/70CQdzrNePeViGyYvv8kWzBsosEWFFf8A2a9wvLQslt9OF9njvdY+a8jmZGRaoqaYjcJ2lzB1XmDh7rgrlgsZGYEHoTKSna4WIBTQnLsVSGvrAM0bqaqbxa50TiPF4Pktv/Whj/4ilnj+sG8ozxZr5JhVbG0zzmEeR3tRkxnxYQShX7OTMHzNU+3szNEg8Rlf4uKRNhNBtbSzaMnZf2ScrvddYpoHAi4N1TcQoZv+YoYKhvtRkB3g8C3vFIpoaeM3ZLV0Dv8AqBxj7nHm2+0ir4DgvWO4s2njMr9zdLcSdwCE2e2jFUNWhpsSLG+gdlN79O73lzrF3VlTaAvFSGuJhkjNmyucNC555oytDvHpKe0taKJ0D3xuAkglLmRtL+SJqLWNtbDJa/Uq0bEuW6L/AJwEqrZ7lLqXaynm0ZK2/su5rvA6qeSQHcbqKosFnnsbDel0usgHAXKgxbHhHKI2jM89A1stqaqzOde18rHdoeLjzDh3daqiW96CJHoSpksCiwdLpPiVRoUkAqlqtT2rEFn/ALusW9mZzlersFd6NKaRxbGYC72Y5n00v3NQH37AGqu4r6KJYjb5xhJAAmhOUkmzRysJe3UmwLg1d6yx77HN0pCanpRFSCT6Ts1uroH6rMPxFsTLG5cdToeqw69Ap8UrA6GKICxhBa8W/wAQOOYddtAl3yg5w0gsOgI3G99NDqudJyTs6EkjuOyMMM9PGXxtJLRrlAd7w1Him9Xsy2143PB4F2cfju7wISXBRyUcYHQ0K2UdZmC8+STZ1W0JQaiMWFndhLfJ2YeYQ09M1/76AO7Y7+cebzsrbccFFLVRjfZZPFFlLIznOJbDUM18rCx31HZrfZ3qs1/osH+DMHdTtCut1uKwWs4Nd/EAfzVXxavjJtG23YSR4G48lUXlh8ZDeiXyickxDZKohJ5pIHSOlBwSTxnc8eK6jNK4j/cfEeSOwvFo2NLZWNI+swEde74Lshnnp96tnNkxx/oOe4ZthO0gZid2/Xz3rquyuNvkDcxJ7dfzSqrwyhqG54WsuemNwt4afkm2z2HZLBcXqMsZJ0qZ63pMUVhk5bnRKSW7QpZGNO8BLqR1gtp6qwXNH1DUaZ4ssT17HssTehQOtwS6qxA8UA7FiOlEc83wehj9LNofsc2+8Dt0VTdt48SPIiD4s7mtNyHWacuu8XNibWG9TuxXiuSY/Uy08zs4ORz3FrhcAguzDUbj1LuwNzdMef0sscNbOy0+30DvXa+M9bcw8W6+SZU2OwS/u5WOPAOF/dOvkuJYftw4ABxDgLCzwHi3DUXA7ES/HKaQ6x5TxjkLfwvzDwst3B9zgT3O0SSIWpLA1zn2ygEuPUASfK659htS7TkKxzfqTNcB3FuZviAntTSVk9PJGcjg9paXxlrtDv8AUOlxcajpXLaujZ2itbM4UytdNJI0MAOjowI3Bz3GS2ZliQxmQak3uluzLq2SaV0UhAYyOzai7rskGZoB0IBtcdytFHekpJWPje11pXl9hlJeCGnfcWGUdy12TqWSSVJa5ovKI2NJF+TijaxunT0rZT2ZFJtWCVjnuFqqiZJ9aKx+Bv2XSpzoYTmp554JG3LYZblryBo3k5gLg7l0N0QB61UtvK0tYyNguTdxFgQbnk42kHQgvdw+iiEt6Q5IV4BQkyPmkBznmi41udXutbduA701fSclMwAg56Kmk04l036JbiOy7QzmPdE5jQS6PRpIGpyCzRrfcAg9l8QqJHzuqSc7REwBwAytLS8ANGgFiDYAb1dJxbszd2kWKomsO5VyvqL3TSpl3quVcmqhFM9bTOtovF7FUmwXi1sgr9LtHUxtysmfk9h55Rn3cl2+SKp9opqiRkTgAHENtGXxs6dTGw5Dv9kJI1F4JUiOoY4tzbxbtC6WtmJjGmpKeMuEkpADtA+O7HAg9LSXDQewbaKyYVRMllDmyZwG2aWPZVFo6AYpBnt/JVUxXCXyPuAQ3oGmmluPUEXsds84VTC4HTs+KydON3uFvijo2HNkzFraiGc9Eb7wSt6g22b+mU8pq18RHKQys42DZQPdtJ/TUzMObI3LI0Pb7LwHDwdcBB1eHsi0hfLF1RynJ91Jmj/CuW1+/I3pjKfF2SDLDIwv9nNZ/wB2+z/wqr4lHMw8/MO0EfmpZ5S4WkEMw4SxGM+9HnZ/TC9icGjmtqoW/wDReKiH7thdp2xhFR7fv+BbQnfK7pUeZOY2tkNmPppzwF4Zu9sZ0PbEh5sPANiyVh4WZKPwlr/6aKHqshp5A7Q6IHGoi1j+ppPkUX8mF7Newn2S7k3e5KGuPcFtiVO/kXska5pymxcCL6de9NbMTYp2IqGuHJ6XLQfirvRxyMPNOi49snBIKhpYTdupvusN67DQ4qCAnmgr8jxTaWxYKbE37i0HyU8ry4bkmGIt4qduLALkfp4M0UqdmVEJ4FLaiJOY8ZZuJCyaVjugXSWHTwdmL1enlFVmYUurIrggi/URdXGTCg4EpfV4Fpo4G6NLR6uH1+J7NnLsYwePUhgB+rzfyVUqmGN2hK6tjWCyNBuw24gfBU6TCGvdZ1wL6gj9Qu/Dlpe48318MU94JX5QvwfaINIDnEfl4q6jbdscRka4Pyjc0i54bkkpvRu2cExSuuNbBof3EXafzS2k2OkZWcmCHmFpmdlY4kBpGW7HWucxbpr070pRwZnd8Hk3lx7MuG0+1Eoo8kxbnlaxwDH5srHODgCCARZotfik+xFcGvAOoc1xN7bzqq7iWOzyB0Jc1we5puGszFwBDedlzdNjr0BdJb6NmsDXQzOY4AAh4Dm3tY2IsRr2onjUIV5BT1yvwQPx17H5Yi4n6LNSHE6AAHiSAgW4j8qr4XSsMVrOyP3/ADbSGtHtfOOce6ysEGFU9HeaWQzSNBIHqsaQL3Dbkk9ZPTuVO2XwE1lNUyvJzmX5p2vNcBmcRwuXAHsUwSpsOHRca9ws4Hceaex3N/VJ6CYSy1UzfVkqX5eGRlms8knG0bnUBe83eH8kdPWLRmzeFkbs7AW0sWurgXn7ZLv1CbjpTv8AsTdsnr5dLJM5l0xrnHosgMruCQM1ZTaLFMx7reqsVWIpQCHkeQbjQopwshmjnt4XC7IinwWqnxBojZnuSWg3tvVl2FjY+cuA3dSRNhbYCwsLW6uCs+y7RFdzRa64pNb0VC7LhiFQ5o5gPckfLSOJzA3TCh2oa02kbp0FPqTEIJN1rrCqOi0VN0DiNQfBRckQbi4K6CKVh6AopMOj9kJitFIkq84tMxkzeEjGvt2Zhop6cQbmumh6myF8f3coewdzQrQ/DYekBCzQ07eCLYUhVLhkjm2D4ZW8HsdH5xks/pIMYfyeghliPGmlY9vexhjcfuipqzEmg/NmyUYlXZ2m56FSb7kteD2Cma2Q3+TseR/isEL3a7rFkD7/AGX9qlkpeSJL2PYDrdr2uYf4eUDPIlVLZvGZoqpjHSPML3WMbnExkHdzDzfJdOrcCja3NFEGHf8ANOfDf7lzQe8FVNUxQla4K+546X2/1A6PzeA3wctnQPtfUt4t5zfeGiIhD7+s4f6jI5R7zOSk8ytjhxvfkonH2opeSf4Staf6qlMv2i034rxtS9puHeaZyaC8onAHTLEZG98gbILfzAtY6OGXVhjf/pSlp9350eJanYq8BGG7SH1JOnS4Vggj5mYC/wCRVPqMCDdxlYeuPOPGEv8AMBWHAsTjMeR0jC8cHi/u7x3hJrwCF1ZtQ6R3IgWJOWyZHCRYNkYx4tvIufPctosIa2TlLNJ4jem9rhSMr1Ts3BlJLcoAJu22gAudHAjyVU9HMBdLVzP9a8cWu8WBe4a9rPBXfaK7KaUjeW5B1mQiMDxckeyRa2lnqJD+8qKqd1t1hI5unVaPRVHaLJfJUK/D45cWY1kbWhs2ZxaAM3JtEjybfXNrroj5jayr+y+D5aiSST1mxMzdUtQflEo7m8mO9WRzgFU5XQJUULbuAjMQQL83U2Go336FvgsnyTCM538m6W31nklv5tU/pGjLoRlFyLkngCWxt/E9C7fN5LDsg0AMTO5v/wCVcd0l9kPa2UWtaRT08I3zPfL7xbHH5NJ71fJeY0MbuaA3uAsFTqSHlcQjH0YWM/psAv76t8zbAlaZeyM4eRfKdVq2S60qJ9dy1Y0nqWBQwiOi9WsUZtuWKrEUKduiBa6zhfiExAuEvmFnDtXbB9hZOLLO3F2W3O91XLZICZnNJ7xZc4bVt9pXz0f4iGi1wVz5YJK0GOVsuEGztzqmkGz7R1FbUlZmTISaLjOkjjuwWBulOIYnKPVaUTWVoCFjxwbnN8kDEFVVznffuS9wkdxPir0yoieNCO9aSUQGoCBFMiw2R3RYLMVpWxQk7zZWd7lXds5QITeyuLdifAFs7gAmyyEerr3rptKMzADwVa2Oy/J2W6W3Ke09SAiTtiSpEr8Mad4ChkwUdB8UyilDlMGpVYWxIzB3NNwSOsGxW1Rgcb9Z2Mk/jY1x94i/mnJshZJM2gKKoV2VeowiNtyzlYwPYmcQPsSh7fABBw0L6jM0PjmDfo1MGvc+NxA9wK7x0ItZ2t0sZhrYJHZRo7ibJ7oarsVSowCdnqwyM66WpDmj+XMW+TUI7HKynFjKeoVkD4z3SWDSr/8AKVFLPbcbDpF9D2o1CplRqNr3OFITHnOYSzN1Ed4w54aJRmFrtaR1gBV7D9roDRQ07eUc8PY2VgjdmyZzLNl6HaAjf0qtU218maYytifla4tPJNY8nMALyRZHned7uhaUjH1snIcqXNc0SlwdcMIvYuuCdL5bX4b109Ol7uDJz32OsYHU54eWPrVDnVBHASasb9mMMb9lTGcKgUWyL42gGoLi31cr3xhv8Lmh4PewJlTfLm6PLJWgaFrQ93eInZx28mT1LBxV7M0UmuUG7RVRLSyxyvko2XsbG08kjgDu+gL9yQ+kOpzxRM6XSXt2A/qQjnV2SJzJiGvdWRTWcXsyRxxPboJmscTnduDelI9oKpplhl3xNzODhq172guDAdxJIYLda0hGmqJk9meYPTCOaU+zliv1tAMn4j5JtIS8W3XQdBAWRNDvW1c8npc45nHxJWPqbHTVS3bBbINgwC+p1RIwR3BBUuNkb01pscDuIUbgbw4Mco/vpWJnBiIyjX+7rFQzjkDLNv0IaFoM7L7rpu2D5rTpCrdY8tdodQurF7mwze2KLuaVnAFWfZDDWkaaarjwxST2ir/6McacXFrjfVRkwyjG2zLHki5HXKeENRAeDoUK2tb0o+BrHhcR1GrcPYdVkmHs4IkUVtxUc0RRQWK6nDG9CBDpYjpqOB/Qpu+n61DI8DeUDB4ayOTfo7gVQvSTOGAWOl9Vcql0RPA9S5b6Sa0GzQb6rbFHVJIzyOojLZrasxtyhw3WF05ZtS4HnErjkMzvVDrXVkw98rG2LyR16/mujJhUTGGTUdUo9r+kG6bM22Fty5NHUOBv+QsmNNiR3OHf/sudxNjoc+1ZOg3KODHLG4Kp7ZL9OiKpXi4udFNDOiUmPh3Stcaq+YHaad6r1DFHa4fu61piGMNyOYHa2PSpAnfjB6FA/FT0qux1xHSvZMR0PYgdnNibPktuNwb95/MKx+jeH56S2l4jf70fBInQ889Z/QpvsdMWSPt7Fv6hK7pv2M5Y/I6W2iHHzXhg6gkn7VcpGV7jvOi4DpI8Tr8kuR8hEZ5MlhcchYQ9r7t3W3HuVPwvD2z1L3tY1sTCXWygHecgNuy/2VaMVpWyjM7TKD1gjfqlWy7LRSHXnPt3NAH5ly3jKoujJrcMqdUHJTuJRzjwBQ8lVb/ZQmNkTKUDeVM2UDchX1pPQEPLLoSdwRQh1HjBAt+i8VfZiItoCvFroYWvJkA+a7FWcRj5y+gBshRgWETLdr/+9RO2JoN5p4j25j+b0Y8ii7KySU1R89/J1bvR3zZiOxdXbsjhw3wQ9mS5/MqakwegjN44o2ni2IA+K0yZtcaoxjFRdkraLMAtooZYjdvObwTagfG71XE2+ruTGzBvP4Vx0zo1oX01YJBocruBWk87m+uLjiExvFfU6/wD4KTOw9Lj9n/wnpDWvBX5zyg5jteCR1cT72cSFe8kfB3u/wDhRvjZwd7iWmg1oobKIhpN7rlG2+Z81g0m3AFfSI5MfRf7tl7yjB9F/l8VrjlolZE/cqPlPD8IlfI0cm/Uj6DvgurzbLF0TbMOcAfROvUurNqm+zIe0t+K2NU0/Rd7zP8AuVZcryEwioHFTsvOP8J57GkrX/07UdEMv3b/AILuAqm+we97PitjUD2fxN+Ki35K1fRw0bPVPRBN3Mf8FM3BKwf8vMf5ZXavlLfYHvNUb8QYOho7Xj4JWO2cfbs5WndBMPs2UrNlK7/If35fiuqnGWfV7nH4IaTGGn6Vvtf+Etws54Nkay3/AA7r9bmf9yifsbWWJMBGh+nHw/jXRRiI/wAwDtI+CgmrszXWmZYtIvqd4PUp3KOFupOcz+FxPcCP1TPYrZ+WeSURAHKxpN3BvrPdbf2FHVuCtjOZkzJBlLbC4dr1ai3emew1S6mqJ7biyMHQX9Z508Vu5XFoyqmHt2FquEf3gQuJYBPTjM8NIGpym9hxOm7r6OlXX9um1xI0/wATD+iGmxvO0tkLAOIY494N7g9ywpl2c3xKd4ic4ghp0vY216/FCYbIWQt1tcZu9xzfqmm3NS7LHAx+YPcLNaLAn1RzTq113bt3SLagJcgGlrW0twtotKqIrthwxxxFtPBCzz5t9lFl6l4SEgMBWsjc2/csMoXnK33KhmzKYWWLdhNulYrJpHSZflHtAd8h/RA1dVUtsL3B0JGfT8leDRi/0vErz5K3h+az1E0c+e+Zps12/fYOFu25W74ZwOaSb78sbreJKu/7PZ7P5rYUbeB8SnrFpK7stSyC95CSejLuVkkElvXPuqejpGg7vNGugHBZytuzSLSQkZSucb8o/wAFM6jd7b/BNm0w4LcU44JUx6kIHUBv68nctv2Wfbk8k/EQ4eS25Lq8k9LFqRWn4Vf6UniPgo/2H9aT3mq08geC8NM7oHkq0yDWiqfsLW+Z/vtU42dbxefthWT5K72f78FO2kdwTUJvyLWkVgYKG7g77xSDD+o973KyGhPUonYe7+wh4p+AWWPkr5oDw/G74LP2X1Hue5P/ANnu/sBe/s93D+/FLpT8D6sfJXTh7AecPxOXpw+L2fN/xVhZhdvoDwHxUoofqjyVdGfgnqx8lW/Z0f8Alg9tz+qx2HNItyTbbt3/ANlbBRFe/s4Hen/Hm+wutE5rLshE5hADWO0IIZu11+n0jRFYRskxj3vD3F7rBwLGlgAJtl1uDr5K8HAmcAVtFgjGm+UDsJT6GTwLqxKqzAS0kgsN/aadOzXRYcFF7ut2NZYfmrecOHQB3kqJ+Fk8PE/BL+PNdh9aJScZ2bjmaA9mgN/UZ+e9VvaDY0kZoyd2j3dH1ZDvI4P6Ppe0usjCtNS3wWn7MaN72/33o6ORdg6kT5uqaZ7HFr7hwNiD0LRsS7VtRsBDM3MyRjHAOLToALNLsv8ADYHs3jguTvw09BBQ048jT1cAAiUjWotlBxRUbAOhTZSiBxwutuK8TeN2n98Vidj0ndvk7fZb4BTtpmey33QsWLvSRwts2FMz2W+6FsKZnst90LFi0UV4Itm3It9keAXvJjgPBYsV0hGWXqxYmBixYsQBixYsQBixYsQBixYsQBixYsQBiGqXEbisWLOfBUORZVVDhezneJ4IM1T7eu73isWLntnSkK5a6Szue/efpHhp0pxgkpIFyTu3m/tLFiiQeSfFKhwy2c4b9xI6Sl81S7JfM6+cjeeAWLFE2UlsAT1b7N57veKSVtbJY89+8/SPxXqxSi0VvEq2S45790p9Y7/k83WlkB5o7B+QWLFOTgceTcryIarFixKYyp2jKNP7usWLFqM//9k="/>
          <p:cNvSpPr>
            <a:spLocks noChangeAspect="1" noChangeArrowheads="1"/>
          </p:cNvSpPr>
          <p:nvPr/>
        </p:nvSpPr>
        <p:spPr bwMode="auto">
          <a:xfrm>
            <a:off x="63500" y="-669925"/>
            <a:ext cx="1866900" cy="1400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0420" name="AutoShape 4" descr="data:image/jpeg;base64,/9j/4AAQSkZJRgABAQAAAQABAAD/2wCEAAkGBhQSERQUEhQWFRUVFRUUFxcVFBcYFxQXFxQVFBQXFxcXHSYeFxojGRUVHy8gIycpLCwsFR4xNTAqNSYrLCkBCQoKDgwOGg8PGiwkHyQsLCksLCwsLCwsLCwsLCwsLCwsLCksKSwsLCwpLCwsLCwpLCwsLCksLCwsLCwsKSksLP/AABEIAMIBAwMBIgACEQEDEQH/xAAcAAACAgMBAQAAAAAAAAAAAAAEBQMGAAIHAQj/xABJEAABAwIDAwgFCQYEBQUAAAABAAIDBBEFEiEGMVETIkFhcYGRoQcyUpLRFCNCYoKTorHBFTNyg6PwQ1Nz8TREY9LhFrLC4vL/xAAZAQADAQEBAAAAAAAAAAAAAAAAAQIDBAX/xAApEQACAgEDAwUAAQUAAAAAAAAAAQIRAxIhMRNBUQQiMmHwFEJxkaGx/9oADAMBAAIRAxEAPwDhqxYsQBixYsQBiunoqkArgD9Jjh+RVLVo2BrWx1Qc7TQgHrKyy/BmmP5I7XNR5Tdq0yEoimnD2rSxBXknom0EttFBiLbtd2XRErm9Oh4heuYHNtv0SBnOcUvfNc7st+B6FaNkKthiDnuAc0Wt03CTY5h5Y46aHf8ABLsMda44HyK15iZ3TH2K1fKSdV02onWASGNuqcQPUMpDOKTVEA2JQEEiLfJdt1IxhHNcdP6LyR78txlHadShaCW/SR3/ABSHaCWYP+buQegHcUih/BKXC5sO+68kk4IOijDIWl3r7z2oN05ve6BWMnOQ8shUMdUiGuumBC1ylaVJyXBQujsgCWNtymkbNEHSQkb0xibokBGIwRqL9qhn0GiKcENO1MQO1Ru3qUBQSnVAEUqFkKKmKBkltvQDJ4hp/fFYhmTaLFftJOBELxXit9E9bdxhayoaCdaeWOT8LXZvJVnEdnKiA2mgkj/jY5v5hewmee4sWrFuY1qmKjxO8IpeYCAS9zwG26tTopINlyaX5Q9+XNfI2181unfuvor36PdmhGxs0o1IuwcAdb2XPlypRNsUG2WmmkdEGX9loPbYXTUShwuFlTTNe3Q9iApmlvNJXm8naGzRZhog4alzDY7kfAULiERtcKRsruO1z2ynNqxw0SQZcxLTv6FYa6nE7C06PHqn9FRq+GSJ4JB0PQtobmUtmXGBm5HNfZBYbLcDrCIqDZZlhkEuu9GzzcwJBHPqExqptw4BJjCKeptb4XWVMgJuDdL+UW8jyQDoOz9Uhkzqm/StHPuhS5bsugR7msiI6qy9ZAt2Ud0DJ46ziiqd+YqKDDbnVOaSgDQkBrFGislgtmRLyRyQED3KCYaIiygqGpiBnhCzFEy7kFK7RMDWR1wlrxdGufogZHpoTNohp/fFerSKbTx/NYqEVSux+Rtsxa423yMY837XAnzQtD6WZo+a8PAGnzU8gH3cpfH3WCgMYkeOG9U7EIwJH23Ziu7HFM49ckdDfttRzj52KBxP+fSNY4/zaVzPEpFWUlI8EiAsFyQ6nqeUAB3AslBuPtg9qqNlbvR7hUb5Jp6hgfDTQvkLXXs955kTDboLyPBXJaFdsalq2oY1pbU8m2ORsLGRNjayYOjuAMrnZ9Y9Tc+sOhdRw+EckywBYGgBzSHNNtNHNuD4rj+ytIXzRtaXDMXm4cQQ1osLEbtbrpNPgDRzmOc1/tNJY/34iwn7WZcWWlsdMCwNt3JfWwNuHBaNFS0fvGyjhM0E/eRhjvEOXhq7fvIZGcXRkTM8BlkA+wViaBVPKjMuYWSykkY82jkY8+yHZX97H2d5I2oY5jdQQesEIY7F2IYS5pzNCqe2UhZFygbpeztPV6+xWR2KvbvOiVYjWCS4IBBFiDuIPQVUdmTLdCjZbFRKwWO7Qq0vp8zVzeCmNJVjJ+6kNreyehX2mxYgWK0yJXceCIPbckpaPnXO4arHnMSUVJLaO+4u17kNEOtYM0NJHaLym5wO7Tr/AEUdS/Ve4cLu6O9OtgJeTKOo6Q70XTYXfenVLh4HQkVQvgoEdFRWR7IApWxpBwDw0oRDGKUMXtkCI3NQ72IslQSOQANZDVCMyC1y4BCVJt1oEBSnRLHvTSX9EmlO+6pCZE6TRBSvUhvZRtgvvTEasjNliawUfNH99KxAiyVno1p5CeTkFz0EN8ywgqlY56DHEl0YP8twI911j5qg0W39THulf2E5h4OurRhPpjqGDnODvEfrbyXdbjzH/BhpT7i+o2BlpmkGLM4dL2Ft+83HmoK+r5HDuRIDZZ5nPkDbGzIhljbpvu4uPgr7QemwOIbKy99NwcD2kWt4Kp4VCcUnqOTawTTOAibmsI2hzp5iAd+jWNH8azfuZaTXIRsDRM5Y77xRiPqubOd3kq6M0cRx1STZjBZaJ8sc0Mpe5xdmawlttOnstuumpxCMu9YA8Hc0/isued2bRewyYVBUwnoU0Tv90QNQsixHPh+cfONa4fWaHW7L7u5ZT0zo/wB1NJH1B+dnuSZvIhNZn9CAmbZOwpAkmKOuWyx08xHAGF/6tPiFHPLTlvOjkh6yLt7nAOae94QOJw6hwQbpi3UEg8QSD4hVVmdGYhs0yVuaKUEAg3cxxAsb+vByrR3kIvD8IL3ANdHIOnk5Y3n3Q7MO8KpYntJJHIHWY4X1JbZ3byjMr/xK2UN6iFsrze+4StbOLcQZAHj31pJNK2KO7CcYzNNnNLRuGYEfmhKVyLhlLNG3A4Q1D4/GKcmPuBWz6oDV5aL/AOfThl/5sWRp7blZWa0RGmLyBvuneG4Hk1vqOkb0JTTfSEOYe1DMHDweP/mj4seiHrFzP9SNwHvNzN80mxqLHkMFt/nv8kWXCyBpK6KRl43tfYX5j2u/9pKElxtj3BjG869uB71IhqDc6IhoUdPGekW70TkTE2aLVzlJZalgTZKYO83WuRSSWC0I0upKKftQ+Vr7MzWPBNKLNyLA7fYJrNSMfqRcoapbZVYC6c69yTznems51SqpGoHWmSzGxWC2awBSO3KJz7JiCYniyxKnYjYrFRNiaq9GULwTG7IbHTN4aO3+Kr9Z6OJWascD2tt5i4W9H6WpR+9iY/s0Ke0npLpZDzw6O+++7x3Kq9Tj+/8AYasMvooNfhUkHOc3KNBo693W18TcrMKxuWmlbJGS0tG8dObU/krLt7i0VVyDIC0jnOc4DjZoB7OcU22YbRZXxzNaSHgXJscuRgHO3W0PStnlahc1uSoLVUWCYF6WZoZnSO1LvW1PO7Ru8lbGel2ln/4injcTvJbr7w1Qk+wFDOC6J5Z+IeLVX670SPGsMrH9h1XOs+Hi2jXpT8Jl2ocUwuc/NPmp3fVfdvgTc9iYOw14tyNXDLfcJbxOPAC4sfFcarNh6yHXI4jiAUJFitVB0vb3kBbUp/Fp/v3Yz3jymjtssVRFrLTSEe1Gc7fwXt3lCyYvE4WGh+tvXMKH0kVMZvmN+IJafFhF+9WSj9LhdpO1sn+oxj/OwcPFZyxSXYpT+x1NIHAjTqselJasncmjdrsPmHOiyO4xPI/DJceakp6Ommd83VAfVmYR+NmYeNlME26HLZWUubCuXmZH0Egu/hG9X1hbYMboGiwHYvGbFSsLpIrSgi143tfYdjTfyWU+CzB27XpB0Pmqm65KxR1XpBZgFCx7mnmEt/hJH5b0+Oy8l9WOHdp4hGw7MgjUWWVoqmVLlNblrSfaAyO9+PK495KMpY5Xeq/70CQdzrNePeViGyYvv8kWzBsosEWFFf8A2a9wvLQslt9OF9njvdY+a8jmZGRaoqaYjcJ2lzB1XmDh7rgrlgsZGYEHoTKSna4WIBTQnLsVSGvrAM0bqaqbxa50TiPF4Pktv/Whj/4ilnj+sG8ozxZr5JhVbG0zzmEeR3tRkxnxYQShX7OTMHzNU+3szNEg8Rlf4uKRNhNBtbSzaMnZf2ScrvddYpoHAi4N1TcQoZv+YoYKhvtRkB3g8C3vFIpoaeM3ZLV0Dv8AqBxj7nHm2+0ir4DgvWO4s2njMr9zdLcSdwCE2e2jFUNWhpsSLG+gdlN79O73lzrF3VlTaAvFSGuJhkjNmyucNC555oytDvHpKe0taKJ0D3xuAkglLmRtL+SJqLWNtbDJa/Uq0bEuW6L/AJwEqrZ7lLqXaynm0ZK2/su5rvA6qeSQHcbqKosFnnsbDel0usgHAXKgxbHhHKI2jM89A1stqaqzOde18rHdoeLjzDh3daqiW96CJHoSpksCiwdLpPiVRoUkAqlqtT2rEFn/ALusW9mZzlersFd6NKaRxbGYC72Y5n00v3NQH37AGqu4r6KJYjb5xhJAAmhOUkmzRysJe3UmwLg1d6yx77HN0pCanpRFSCT6Ts1uroH6rMPxFsTLG5cdToeqw69Ap8UrA6GKICxhBa8W/wAQOOYddtAl3yg5w0gsOgI3G99NDqudJyTs6EkjuOyMMM9PGXxtJLRrlAd7w1Him9Xsy2143PB4F2cfju7wISXBRyUcYHQ0K2UdZmC8+STZ1W0JQaiMWFndhLfJ2YeYQ09M1/76AO7Y7+cebzsrbccFFLVRjfZZPFFlLIznOJbDUM18rCx31HZrfZ3qs1/osH+DMHdTtCut1uKwWs4Nd/EAfzVXxavjJtG23YSR4G48lUXlh8ZDeiXyickxDZKohJ5pIHSOlBwSTxnc8eK6jNK4j/cfEeSOwvFo2NLZWNI+swEde74Lshnnp96tnNkxx/oOe4ZthO0gZid2/Xz3rquyuNvkDcxJ7dfzSqrwyhqG54WsuemNwt4afkm2z2HZLBcXqMsZJ0qZ63pMUVhk5bnRKSW7QpZGNO8BLqR1gtp6qwXNH1DUaZ4ssT17HssTehQOtwS6qxA8UA7FiOlEc83wehj9LNofsc2+8Dt0VTdt48SPIiD4s7mtNyHWacuu8XNibWG9TuxXiuSY/Uy08zs4ORz3FrhcAguzDUbj1LuwNzdMef0sscNbOy0+30DvXa+M9bcw8W6+SZU2OwS/u5WOPAOF/dOvkuJYftw4ABxDgLCzwHi3DUXA7ES/HKaQ6x5TxjkLfwvzDwst3B9zgT3O0SSIWpLA1zn2ygEuPUASfK659htS7TkKxzfqTNcB3FuZviAntTSVk9PJGcjg9paXxlrtDv8AUOlxcajpXLaujZ2itbM4UytdNJI0MAOjowI3Bz3GS2ZliQxmQak3uluzLq2SaV0UhAYyOzai7rskGZoB0IBtcdytFHekpJWPje11pXl9hlJeCGnfcWGUdy12TqWSSVJa5ovKI2NJF+TijaxunT0rZT2ZFJtWCVjnuFqqiZJ9aKx+Bv2XSpzoYTmp554JG3LYZblryBo3k5gLg7l0N0QB61UtvK0tYyNguTdxFgQbnk42kHQgvdw+iiEt6Q5IV4BQkyPmkBznmi41udXutbduA701fSclMwAg56Kmk04l036JbiOy7QzmPdE5jQS6PRpIGpyCzRrfcAg9l8QqJHzuqSc7REwBwAytLS8ANGgFiDYAb1dJxbszd2kWKomsO5VyvqL3TSpl3quVcmqhFM9bTOtovF7FUmwXi1sgr9LtHUxtysmfk9h55Rn3cl2+SKp9opqiRkTgAHENtGXxs6dTGw5Dv9kJI1F4JUiOoY4tzbxbtC6WtmJjGmpKeMuEkpADtA+O7HAg9LSXDQewbaKyYVRMllDmyZwG2aWPZVFo6AYpBnt/JVUxXCXyPuAQ3oGmmluPUEXsds84VTC4HTs+KydON3uFvijo2HNkzFraiGc9Eb7wSt6g22b+mU8pq18RHKQys42DZQPdtJ/TUzMObI3LI0Pb7LwHDwdcBB1eHsi0hfLF1RynJ91Jmj/CuW1+/I3pjKfF2SDLDIwv9nNZ/wB2+z/wqr4lHMw8/MO0EfmpZ5S4WkEMw4SxGM+9HnZ/TC9icGjmtqoW/wDReKiH7thdp2xhFR7fv+BbQnfK7pUeZOY2tkNmPppzwF4Zu9sZ0PbEh5sPANiyVh4WZKPwlr/6aKHqshp5A7Q6IHGoi1j+ppPkUX8mF7Newn2S7k3e5KGuPcFtiVO/kXska5pymxcCL6de9NbMTYp2IqGuHJ6XLQfirvRxyMPNOi49snBIKhpYTdupvusN67DQ4qCAnmgr8jxTaWxYKbE37i0HyU8ry4bkmGIt4qduLALkfp4M0UqdmVEJ4FLaiJOY8ZZuJCyaVjugXSWHTwdmL1enlFVmYUurIrggi/URdXGTCg4EpfV4Fpo4G6NLR6uH1+J7NnLsYwePUhgB+rzfyVUqmGN2hK6tjWCyNBuw24gfBU6TCGvdZ1wL6gj9Qu/Dlpe48318MU94JX5QvwfaINIDnEfl4q6jbdscRka4Pyjc0i54bkkpvRu2cExSuuNbBof3EXafzS2k2OkZWcmCHmFpmdlY4kBpGW7HWucxbpr070pRwZnd8Hk3lx7MuG0+1Eoo8kxbnlaxwDH5srHODgCCARZotfik+xFcGvAOoc1xN7bzqq7iWOzyB0Jc1we5puGszFwBDedlzdNjr0BdJb6NmsDXQzOY4AAh4Dm3tY2IsRr2onjUIV5BT1yvwQPx17H5Yi4n6LNSHE6AAHiSAgW4j8qr4XSsMVrOyP3/ADbSGtHtfOOce6ysEGFU9HeaWQzSNBIHqsaQL3Dbkk9ZPTuVO2XwE1lNUyvJzmX5p2vNcBmcRwuXAHsUwSpsOHRca9ws4Hceaex3N/VJ6CYSy1UzfVkqX5eGRlms8knG0bnUBe83eH8kdPWLRmzeFkbs7AW0sWurgXn7ZLv1CbjpTv8AsTdsnr5dLJM5l0xrnHosgMruCQM1ZTaLFMx7reqsVWIpQCHkeQbjQopwshmjnt4XC7IinwWqnxBojZnuSWg3tvVl2FjY+cuA3dSRNhbYCwsLW6uCs+y7RFdzRa64pNb0VC7LhiFQ5o5gPckfLSOJzA3TCh2oa02kbp0FPqTEIJN1rrCqOi0VN0DiNQfBRckQbi4K6CKVh6AopMOj9kJitFIkq84tMxkzeEjGvt2Zhop6cQbmumh6myF8f3coewdzQrQ/DYekBCzQ07eCLYUhVLhkjm2D4ZW8HsdH5xks/pIMYfyeghliPGmlY9vexhjcfuipqzEmg/NmyUYlXZ2m56FSb7kteD2Cma2Q3+TseR/isEL3a7rFkD7/AGX9qlkpeSJL2PYDrdr2uYf4eUDPIlVLZvGZoqpjHSPML3WMbnExkHdzDzfJdOrcCja3NFEGHf8ANOfDf7lzQe8FVNUxQla4K+546X2/1A6PzeA3wctnQPtfUt4t5zfeGiIhD7+s4f6jI5R7zOSk8ytjhxvfkonH2opeSf4Staf6qlMv2i034rxtS9puHeaZyaC8onAHTLEZG98gbILfzAtY6OGXVhjf/pSlp9350eJanYq8BGG7SH1JOnS4Vggj5mYC/wCRVPqMCDdxlYeuPOPGEv8AMBWHAsTjMeR0jC8cHi/u7x3hJrwCF1ZtQ6R3IgWJOWyZHCRYNkYx4tvIufPctosIa2TlLNJ4jem9rhSMr1Ts3BlJLcoAJu22gAudHAjyVU9HMBdLVzP9a8cWu8WBe4a9rPBXfaK7KaUjeW5B1mQiMDxckeyRa2lnqJD+8qKqd1t1hI5unVaPRVHaLJfJUK/D45cWY1kbWhs2ZxaAM3JtEjybfXNrroj5jayr+y+D5aiSST1mxMzdUtQflEo7m8mO9WRzgFU5XQJUULbuAjMQQL83U2Go336FvgsnyTCM538m6W31nklv5tU/pGjLoRlFyLkngCWxt/E9C7fN5LDsg0AMTO5v/wCVcd0l9kPa2UWtaRT08I3zPfL7xbHH5NJ71fJeY0MbuaA3uAsFTqSHlcQjH0YWM/psAv76t8zbAlaZeyM4eRfKdVq2S60qJ9dy1Y0nqWBQwiOi9WsUZtuWKrEUKduiBa6zhfiExAuEvmFnDtXbB9hZOLLO3F2W3O91XLZICZnNJ7xZc4bVt9pXz0f4iGi1wVz5YJK0GOVsuEGztzqmkGz7R1FbUlZmTISaLjOkjjuwWBulOIYnKPVaUTWVoCFjxwbnN8kDEFVVznffuS9wkdxPir0yoieNCO9aSUQGoCBFMiw2R3RYLMVpWxQk7zZWd7lXds5QITeyuLdifAFs7gAmyyEerr3rptKMzADwVa2Oy/J2W6W3Ke09SAiTtiSpEr8Mad4ChkwUdB8UyilDlMGpVYWxIzB3NNwSOsGxW1Rgcb9Z2Mk/jY1x94i/mnJshZJM2gKKoV2VeowiNtyzlYwPYmcQPsSh7fABBw0L6jM0PjmDfo1MGvc+NxA9wK7x0ItZ2t0sZhrYJHZRo7ibJ7oarsVSowCdnqwyM66WpDmj+XMW+TUI7HKynFjKeoVkD4z3SWDSr/8AKVFLPbcbDpF9D2o1CplRqNr3OFITHnOYSzN1Ed4w54aJRmFrtaR1gBV7D9roDRQ07eUc8PY2VgjdmyZzLNl6HaAjf0qtU218maYytifla4tPJNY8nMALyRZHned7uhaUjH1snIcqXNc0SlwdcMIvYuuCdL5bX4b109Ol7uDJz32OsYHU54eWPrVDnVBHASasb9mMMb9lTGcKgUWyL42gGoLi31cr3xhv8Lmh4PewJlTfLm6PLJWgaFrQ93eInZx28mT1LBxV7M0UmuUG7RVRLSyxyvko2XsbG08kjgDu+gL9yQ+kOpzxRM6XSXt2A/qQjnV2SJzJiGvdWRTWcXsyRxxPboJmscTnduDelI9oKpplhl3xNzODhq172guDAdxJIYLda0hGmqJk9meYPTCOaU+zliv1tAMn4j5JtIS8W3XQdBAWRNDvW1c8npc45nHxJWPqbHTVS3bBbINgwC+p1RIwR3BBUuNkb01pscDuIUbgbw4Mco/vpWJnBiIyjX+7rFQzjkDLNv0IaFoM7L7rpu2D5rTpCrdY8tdodQurF7mwze2KLuaVnAFWfZDDWkaaarjwxST2ir/6McacXFrjfVRkwyjG2zLHki5HXKeENRAeDoUK2tb0o+BrHhcR1GrcPYdVkmHs4IkUVtxUc0RRQWK6nDG9CBDpYjpqOB/Qpu+n61DI8DeUDB4ayOTfo7gVQvSTOGAWOl9Vcql0RPA9S5b6Sa0GzQb6rbFHVJIzyOojLZrasxtyhw3WF05ZtS4HnErjkMzvVDrXVkw98rG2LyR16/mujJhUTGGTUdUo9r+kG6bM22Fty5NHUOBv+QsmNNiR3OHf/sudxNjoc+1ZOg3KODHLG4Kp7ZL9OiKpXi4udFNDOiUmPh3Stcaq+YHaad6r1DFHa4fu61piGMNyOYHa2PSpAnfjB6FA/FT0qux1xHSvZMR0PYgdnNibPktuNwb95/MKx+jeH56S2l4jf70fBInQ889Z/QpvsdMWSPt7Fv6hK7pv2M5Y/I6W2iHHzXhg6gkn7VcpGV7jvOi4DpI8Tr8kuR8hEZ5MlhcchYQ9r7t3W3HuVPwvD2z1L3tY1sTCXWygHecgNuy/2VaMVpWyjM7TKD1gjfqlWy7LRSHXnPt3NAH5ly3jKoujJrcMqdUHJTuJRzjwBQ8lVb/ZQmNkTKUDeVM2UDchX1pPQEPLLoSdwRQh1HjBAt+i8VfZiItoCvFroYWvJkA+a7FWcRj5y+gBshRgWETLdr/+9RO2JoN5p4j25j+b0Y8ii7KySU1R89/J1bvR3zZiOxdXbsjhw3wQ9mS5/MqakwegjN44o2ni2IA+K0yZtcaoxjFRdkraLMAtooZYjdvObwTagfG71XE2+ruTGzBvP4Vx0zo1oX01YJBocruBWk87m+uLjiExvFfU6/wD4KTOw9Lj9n/wnpDWvBX5zyg5jteCR1cT72cSFe8kfB3u/wDhRvjZwd7iWmg1oobKIhpN7rlG2+Z81g0m3AFfSI5MfRf7tl7yjB9F/l8VrjlolZE/cqPlPD8IlfI0cm/Uj6DvgurzbLF0TbMOcAfROvUurNqm+zIe0t+K2NU0/Rd7zP8AuVZcryEwioHFTsvOP8J57GkrX/07UdEMv3b/AILuAqm+we97PitjUD2fxN+Ki35K1fRw0bPVPRBN3Mf8FM3BKwf8vMf5ZXavlLfYHvNUb8QYOho7Xj4JWO2cfbs5WndBMPs2UrNlK7/If35fiuqnGWfV7nH4IaTGGn6Vvtf+Etws54Nkay3/AA7r9bmf9yifsbWWJMBGh+nHw/jXRRiI/wAwDtI+CgmrszXWmZYtIvqd4PUp3KOFupOcz+FxPcCP1TPYrZ+WeSURAHKxpN3BvrPdbf2FHVuCtjOZkzJBlLbC4dr1ai3emew1S6mqJ7biyMHQX9Z508Vu5XFoyqmHt2FquEf3gQuJYBPTjM8NIGpym9hxOm7r6OlXX9um1xI0/wATD+iGmxvO0tkLAOIY494N7g9ywpl2c3xKd4ic4ghp0vY216/FCYbIWQt1tcZu9xzfqmm3NS7LHAx+YPcLNaLAn1RzTq113bt3SLagJcgGlrW0twtotKqIrthwxxxFtPBCzz5t9lFl6l4SEgMBWsjc2/csMoXnK33KhmzKYWWLdhNulYrJpHSZflHtAd8h/RA1dVUtsL3B0JGfT8leDRi/0vErz5K3h+az1E0c+e+Zps12/fYOFu25W74ZwOaSb78sbreJKu/7PZ7P5rYUbeB8SnrFpK7stSyC95CSejLuVkkElvXPuqejpGg7vNGugHBZytuzSLSQkZSucb8o/wAFM6jd7b/BNm0w4LcU44JUx6kIHUBv68nctv2Wfbk8k/EQ4eS25Lq8k9LFqRWn4Vf6UniPgo/2H9aT3mq08geC8NM7oHkq0yDWiqfsLW+Z/vtU42dbxefthWT5K72f78FO2kdwTUJvyLWkVgYKG7g77xSDD+o973KyGhPUonYe7+wh4p+AWWPkr5oDw/G74LP2X1Hue5P/ANnu/sBe/s93D+/FLpT8D6sfJXTh7AecPxOXpw+L2fN/xVhZhdvoDwHxUoofqjyVdGfgnqx8lW/Z0f8Alg9tz+qx2HNItyTbbt3/ANlbBRFe/s4Hen/Hm+wutE5rLshE5hADWO0IIZu11+n0jRFYRskxj3vD3F7rBwLGlgAJtl1uDr5K8HAmcAVtFgjGm+UDsJT6GTwLqxKqzAS0kgsN/aadOzXRYcFF7ut2NZYfmrecOHQB3kqJ+Fk8PE/BL+PNdh9aJScZ2bjmaA9mgN/UZ+e9VvaDY0kZoyd2j3dH1ZDvI4P6Ppe0usjCtNS3wWn7MaN72/33o6ORdg6kT5uqaZ7HFr7hwNiD0LRsS7VtRsBDM3MyRjHAOLToALNLsv8ADYHs3jguTvw09BBQ048jT1cAAiUjWotlBxRUbAOhTZSiBxwutuK8TeN2n98Vidj0ndvk7fZb4BTtpmey33QsWLvSRwts2FMz2W+6FsKZnst90LFi0UV4Itm3It9keAXvJjgPBYsV0hGWXqxYmBixYsQBixYsQBixYsQBixYsQBixYsQBiGqXEbisWLOfBUORZVVDhezneJ4IM1T7eu73isWLntnSkK5a6Szue/efpHhp0pxgkpIFyTu3m/tLFiiQeSfFKhwy2c4b9xI6Sl81S7JfM6+cjeeAWLFE2UlsAT1b7N57veKSVtbJY89+8/SPxXqxSi0VvEq2S45790p9Y7/k83WlkB5o7B+QWLFOTgceTcryIarFixKYyp2jKNP7usWLFqM//9k="/>
          <p:cNvSpPr>
            <a:spLocks noChangeAspect="1" noChangeArrowheads="1"/>
          </p:cNvSpPr>
          <p:nvPr/>
        </p:nvSpPr>
        <p:spPr bwMode="auto">
          <a:xfrm>
            <a:off x="63500" y="-669925"/>
            <a:ext cx="1866900" cy="1400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2" descr="http://t1.gstatic.com/images?q=tbn:ANd9GcQ8Fnp3mIt8b_L8JzTPXEtUKFgCzFdSNwHSUouW-GXqe7qjihaM"/>
          <p:cNvPicPr>
            <a:picLocks noChangeAspect="1" noChangeArrowheads="1"/>
          </p:cNvPicPr>
          <p:nvPr/>
        </p:nvPicPr>
        <p:blipFill>
          <a:blip r:embed="rId2" cstate="print"/>
          <a:srcRect/>
          <a:stretch>
            <a:fillRect/>
          </a:stretch>
        </p:blipFill>
        <p:spPr bwMode="auto">
          <a:xfrm>
            <a:off x="7380313" y="4365104"/>
            <a:ext cx="1763688" cy="230425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4" name="2 CuadroTexto"/>
          <p:cNvSpPr txBox="1">
            <a:spLocks noChangeArrowheads="1"/>
          </p:cNvSpPr>
          <p:nvPr/>
        </p:nvSpPr>
        <p:spPr bwMode="auto">
          <a:xfrm>
            <a:off x="2843808" y="188640"/>
            <a:ext cx="3096344"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chemeClr val="bg1"/>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rgbClr val="FF6730"/>
                </a:solidFill>
              </a:rPr>
              <a:t>Is Time Unreal?</a:t>
            </a:r>
            <a:endParaRPr lang="en-US" sz="1600" dirty="0" smtClean="0">
              <a:solidFill>
                <a:srgbClr val="FF6730"/>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1202" name="AutoShape 2"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251520" y="1484784"/>
            <a:ext cx="8640960" cy="4752529"/>
          </a:xfrm>
        </p:spPr>
        <p:txBody>
          <a:bodyPr/>
          <a:lstStyle/>
          <a:p>
            <a:pPr fontAlgn="auto">
              <a:buNone/>
            </a:pPr>
            <a:r>
              <a:rPr lang="en-US" sz="2400" b="1" dirty="0" err="1" smtClean="0">
                <a:solidFill>
                  <a:srgbClr val="C00000"/>
                </a:solidFill>
              </a:rPr>
              <a:t>McTaggart’s</a:t>
            </a:r>
            <a:r>
              <a:rPr lang="en-US" sz="2400" b="1" dirty="0" smtClean="0">
                <a:solidFill>
                  <a:srgbClr val="C00000"/>
                </a:solidFill>
              </a:rPr>
              <a:t> argument,</a:t>
            </a:r>
            <a:r>
              <a:rPr lang="en-US" sz="2400" b="1" u="sng" dirty="0" smtClean="0"/>
              <a:t> </a:t>
            </a:r>
            <a:r>
              <a:rPr lang="en-US" sz="2400" b="1" dirty="0" smtClean="0">
                <a:solidFill>
                  <a:srgbClr val="C00000"/>
                </a:solidFill>
              </a:rPr>
              <a:t>Stage 2</a:t>
            </a:r>
            <a:r>
              <a:rPr lang="en-US" sz="2400" dirty="0" smtClean="0"/>
              <a:t> : </a:t>
            </a:r>
          </a:p>
          <a:p>
            <a:pPr fontAlgn="auto">
              <a:buNone/>
            </a:pPr>
            <a:r>
              <a:rPr lang="en-US" sz="2400" u="sng" dirty="0" smtClean="0"/>
              <a:t>The A-series is not real. </a:t>
            </a:r>
            <a:r>
              <a:rPr lang="en-US" sz="2400" dirty="0" smtClean="0"/>
              <a:t>   There are 2 problems:</a:t>
            </a:r>
          </a:p>
          <a:p>
            <a:pPr marL="457200" lvl="0" indent="-457200" fontAlgn="auto">
              <a:buFont typeface="+mj-lt"/>
              <a:buAutoNum type="arabicParenR"/>
            </a:pPr>
            <a:r>
              <a:rPr lang="en-US" sz="2400" dirty="0" smtClean="0"/>
              <a:t>[</a:t>
            </a:r>
            <a:r>
              <a:rPr lang="en-US" sz="2400" i="1" dirty="0" smtClean="0"/>
              <a:t>less serious</a:t>
            </a:r>
            <a:r>
              <a:rPr lang="en-US" sz="2400" dirty="0" smtClean="0"/>
              <a:t>] </a:t>
            </a:r>
            <a:r>
              <a:rPr lang="en-US" sz="2400" dirty="0" err="1" smtClean="0">
                <a:solidFill>
                  <a:srgbClr val="C00000"/>
                </a:solidFill>
              </a:rPr>
              <a:t>Pastness</a:t>
            </a:r>
            <a:r>
              <a:rPr lang="en-US" sz="2400" dirty="0" smtClean="0">
                <a:solidFill>
                  <a:srgbClr val="C00000"/>
                </a:solidFill>
              </a:rPr>
              <a:t>, </a:t>
            </a:r>
            <a:r>
              <a:rPr lang="en-US" sz="2400" dirty="0" err="1" smtClean="0">
                <a:solidFill>
                  <a:srgbClr val="C00000"/>
                </a:solidFill>
              </a:rPr>
              <a:t>presentness</a:t>
            </a:r>
            <a:r>
              <a:rPr lang="en-US" sz="2400" dirty="0" smtClean="0">
                <a:solidFill>
                  <a:srgbClr val="C00000"/>
                </a:solidFill>
              </a:rPr>
              <a:t> and futurity </a:t>
            </a:r>
            <a:r>
              <a:rPr lang="en-US" sz="2400" dirty="0" smtClean="0"/>
              <a:t>would seem to be relations – but </a:t>
            </a:r>
            <a:r>
              <a:rPr lang="en-US" sz="2400" b="1" i="1" dirty="0" smtClean="0"/>
              <a:t>what are they relations to</a:t>
            </a:r>
            <a:r>
              <a:rPr lang="en-US" sz="2400" dirty="0" smtClean="0"/>
              <a:t>? It seems they must be relations to something outside time. But what could that thing be?? </a:t>
            </a:r>
          </a:p>
          <a:p>
            <a:pPr marL="457200" lvl="0" indent="-457200" fontAlgn="auto">
              <a:buFont typeface="+mj-lt"/>
              <a:buAutoNum type="arabicParenR"/>
            </a:pPr>
            <a:r>
              <a:rPr lang="en-US" sz="2400" dirty="0" smtClean="0"/>
              <a:t>[</a:t>
            </a:r>
            <a:r>
              <a:rPr lang="en-US" sz="2400" i="1" dirty="0" smtClean="0"/>
              <a:t>more serious</a:t>
            </a:r>
            <a:r>
              <a:rPr lang="en-US" sz="2400" dirty="0" smtClean="0"/>
              <a:t>] The A-series implies a </a:t>
            </a:r>
            <a:r>
              <a:rPr lang="en-US" sz="2400" b="1" i="1" dirty="0" smtClean="0"/>
              <a:t>logical contradiction</a:t>
            </a:r>
            <a:r>
              <a:rPr lang="en-US" sz="2400" dirty="0" smtClean="0"/>
              <a:t>. We define </a:t>
            </a:r>
            <a:r>
              <a:rPr lang="en-US" sz="2400" dirty="0" err="1" smtClean="0">
                <a:solidFill>
                  <a:srgbClr val="C00000"/>
                </a:solidFill>
              </a:rPr>
              <a:t>pastness</a:t>
            </a:r>
            <a:r>
              <a:rPr lang="en-US" sz="2400" dirty="0" smtClean="0">
                <a:solidFill>
                  <a:srgbClr val="C00000"/>
                </a:solidFill>
              </a:rPr>
              <a:t>, </a:t>
            </a:r>
            <a:r>
              <a:rPr lang="en-US" sz="2400" dirty="0" err="1" smtClean="0">
                <a:solidFill>
                  <a:srgbClr val="C00000"/>
                </a:solidFill>
              </a:rPr>
              <a:t>presentness</a:t>
            </a:r>
            <a:r>
              <a:rPr lang="en-US" sz="2400" dirty="0" smtClean="0">
                <a:solidFill>
                  <a:srgbClr val="C00000"/>
                </a:solidFill>
              </a:rPr>
              <a:t> and futurity </a:t>
            </a:r>
            <a:r>
              <a:rPr lang="en-US" sz="2400" dirty="0" smtClean="0"/>
              <a:t>as logically incompatible – if an event E is past then it cannot be present or future, and if it is future it cannot be past or present…etc. And then we say that every event has all 3 properties! Isn’t this like saying that something is </a:t>
            </a:r>
            <a:r>
              <a:rPr lang="en-US" sz="2400" dirty="0" smtClean="0">
                <a:solidFill>
                  <a:srgbClr val="00B050"/>
                </a:solidFill>
              </a:rPr>
              <a:t>green</a:t>
            </a:r>
            <a:r>
              <a:rPr lang="en-US" sz="2400" dirty="0" smtClean="0"/>
              <a:t> AND </a:t>
            </a:r>
            <a:r>
              <a:rPr lang="en-US" sz="2400" dirty="0" smtClean="0">
                <a:solidFill>
                  <a:srgbClr val="FF0000"/>
                </a:solidFill>
              </a:rPr>
              <a:t>red </a:t>
            </a:r>
            <a:r>
              <a:rPr lang="en-US" sz="2400" dirty="0" smtClean="0"/>
              <a:t>AND </a:t>
            </a:r>
            <a:r>
              <a:rPr lang="en-US" sz="2400" dirty="0" smtClean="0">
                <a:solidFill>
                  <a:srgbClr val="FFC000"/>
                </a:solidFill>
              </a:rPr>
              <a:t>yellow</a:t>
            </a:r>
            <a:r>
              <a:rPr lang="en-US" sz="2400" dirty="0" smtClean="0"/>
              <a:t> all over? </a:t>
            </a:r>
          </a:p>
          <a:p>
            <a:pPr>
              <a:buNone/>
            </a:pPr>
            <a:endParaRPr lang="en-US" dirty="0"/>
          </a:p>
        </p:txBody>
      </p:sp>
      <p:cxnSp>
        <p:nvCxnSpPr>
          <p:cNvPr id="13" name="Straight Connector 12"/>
          <p:cNvCxnSpPr/>
          <p:nvPr/>
        </p:nvCxnSpPr>
        <p:spPr>
          <a:xfrm>
            <a:off x="6732240" y="4653136"/>
            <a:ext cx="0" cy="21602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l_fi" descr="Mctagg3"/>
          <p:cNvPicPr>
            <a:picLocks noChangeAspect="1" noChangeArrowheads="1"/>
          </p:cNvPicPr>
          <p:nvPr/>
        </p:nvPicPr>
        <p:blipFill>
          <a:blip r:embed="rId2" cstate="print"/>
          <a:srcRect/>
          <a:stretch>
            <a:fillRect/>
          </a:stretch>
        </p:blipFill>
        <p:spPr bwMode="auto">
          <a:xfrm>
            <a:off x="7308304" y="3933056"/>
            <a:ext cx="1656184" cy="1995914"/>
          </a:xfrm>
          <a:prstGeom prst="rect">
            <a:avLst/>
          </a:prstGeom>
          <a:noFill/>
          <a:ln w="9525">
            <a:noFill/>
            <a:miter lim="800000"/>
            <a:headEnd/>
            <a:tailEnd/>
          </a:ln>
        </p:spPr>
      </p:pic>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4" name="2 CuadroTexto"/>
          <p:cNvSpPr txBox="1">
            <a:spLocks noChangeArrowheads="1"/>
          </p:cNvSpPr>
          <p:nvPr/>
        </p:nvSpPr>
        <p:spPr bwMode="auto">
          <a:xfrm>
            <a:off x="2843808" y="188640"/>
            <a:ext cx="3096344"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chemeClr val="bg1"/>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rgbClr val="FF6730"/>
                </a:solidFill>
              </a:rPr>
              <a:t>Is Time Unreal?</a:t>
            </a:r>
            <a:endParaRPr lang="en-US" sz="1600" dirty="0" smtClean="0">
              <a:solidFill>
                <a:srgbClr val="FF6730"/>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1202" name="AutoShape 2"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251520" y="1484785"/>
            <a:ext cx="8640960" cy="2664296"/>
          </a:xfrm>
        </p:spPr>
        <p:txBody>
          <a:bodyPr/>
          <a:lstStyle/>
          <a:p>
            <a:pPr fontAlgn="auto">
              <a:buNone/>
            </a:pPr>
            <a:r>
              <a:rPr lang="en-US" sz="2400" b="1" i="1" dirty="0" smtClean="0">
                <a:solidFill>
                  <a:srgbClr val="C00000"/>
                </a:solidFill>
              </a:rPr>
              <a:t>Obvious objection</a:t>
            </a:r>
            <a:r>
              <a:rPr lang="en-US" sz="2400" dirty="0" smtClean="0"/>
              <a:t>: We say that events have all 3 properties, but they do not have all 3 properties </a:t>
            </a:r>
            <a:r>
              <a:rPr lang="en-US" sz="2400" b="1" i="1" dirty="0" smtClean="0"/>
              <a:t>at the same time</a:t>
            </a:r>
            <a:r>
              <a:rPr lang="en-US" sz="2400" dirty="0" smtClean="0"/>
              <a:t>!!</a:t>
            </a:r>
          </a:p>
          <a:p>
            <a:pPr fontAlgn="auto"/>
            <a:r>
              <a:rPr lang="en-US" sz="2400" dirty="0" smtClean="0"/>
              <a:t>An event E is future at some times, and then LATER it is present and then LATER STILL it is past. Surely that removes the logical contradiction??</a:t>
            </a:r>
          </a:p>
          <a:p>
            <a:pPr fontAlgn="auto"/>
            <a:r>
              <a:rPr lang="en-US" sz="2400" b="1" dirty="0" err="1" smtClean="0"/>
              <a:t>McTaggart</a:t>
            </a:r>
            <a:r>
              <a:rPr lang="en-US" sz="2400" dirty="0" smtClean="0"/>
              <a:t>: no it doesn’t. He says:</a:t>
            </a:r>
          </a:p>
          <a:p>
            <a:pPr fontAlgn="auto">
              <a:buNone/>
            </a:pPr>
            <a:r>
              <a:rPr lang="en-US" sz="2400" dirty="0" smtClean="0"/>
              <a:t> </a:t>
            </a:r>
          </a:p>
          <a:p>
            <a:pPr>
              <a:buNone/>
            </a:pPr>
            <a:endParaRPr lang="en-US" dirty="0"/>
          </a:p>
        </p:txBody>
      </p:sp>
      <p:cxnSp>
        <p:nvCxnSpPr>
          <p:cNvPr id="13" name="Straight Connector 12"/>
          <p:cNvCxnSpPr/>
          <p:nvPr/>
        </p:nvCxnSpPr>
        <p:spPr>
          <a:xfrm>
            <a:off x="6732240" y="4653136"/>
            <a:ext cx="0" cy="21602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9512" y="3933056"/>
            <a:ext cx="7128792" cy="2585323"/>
          </a:xfrm>
          <a:prstGeom prst="rect">
            <a:avLst/>
          </a:prstGeom>
          <a:solidFill>
            <a:schemeClr val="bg1">
              <a:lumMod val="85000"/>
            </a:schemeClr>
          </a:solidFill>
        </p:spPr>
        <p:txBody>
          <a:bodyPr wrap="square" rtlCol="0">
            <a:spAutoFit/>
          </a:bodyPr>
          <a:lstStyle/>
          <a:p>
            <a:r>
              <a:rPr lang="en-US" dirty="0" smtClean="0"/>
              <a:t>“…our first statement about M [a moment in time] – that it is present, will be past, and has been future – means that M is present at a moment of present time, past at some moment of future time, and future at some moment of past time, But every moment…is both past, present and future. And so a similar difficulty arises. If M is present, there is no moment of past time at which it is past. But the moments of future time, in which it is past, are equally moments of past time, in which it cannot be past….”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4" name="2 CuadroTexto"/>
          <p:cNvSpPr txBox="1">
            <a:spLocks noChangeArrowheads="1"/>
          </p:cNvSpPr>
          <p:nvPr/>
        </p:nvSpPr>
        <p:spPr bwMode="auto">
          <a:xfrm>
            <a:off x="2843808" y="188640"/>
            <a:ext cx="3096344"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chemeClr val="bg1"/>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rgbClr val="FF6730"/>
                </a:solidFill>
              </a:rPr>
              <a:t>Is Time Unreal?</a:t>
            </a:r>
            <a:endParaRPr lang="en-US" sz="1600" dirty="0" smtClean="0">
              <a:solidFill>
                <a:srgbClr val="FF6730"/>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1202" name="AutoShape 2"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4429124" y="1484784"/>
            <a:ext cx="4463356" cy="4658859"/>
          </a:xfrm>
        </p:spPr>
        <p:txBody>
          <a:bodyPr/>
          <a:lstStyle/>
          <a:p>
            <a:pPr fontAlgn="auto"/>
            <a:r>
              <a:rPr lang="en-US" sz="2400" dirty="0" err="1" smtClean="0"/>
              <a:t>McTaggart</a:t>
            </a:r>
            <a:r>
              <a:rPr lang="en-US" sz="2400" dirty="0" smtClean="0"/>
              <a:t> is claiming that the problem reappears at a higher level. We are now saying not just that an event is </a:t>
            </a:r>
            <a:r>
              <a:rPr lang="en-US" sz="2400" dirty="0" smtClean="0">
                <a:solidFill>
                  <a:srgbClr val="C00000"/>
                </a:solidFill>
              </a:rPr>
              <a:t>past</a:t>
            </a:r>
            <a:r>
              <a:rPr lang="en-US" sz="2400" dirty="0" smtClean="0"/>
              <a:t>, </a:t>
            </a:r>
            <a:r>
              <a:rPr lang="en-US" sz="2400" dirty="0" smtClean="0">
                <a:solidFill>
                  <a:srgbClr val="C00000"/>
                </a:solidFill>
              </a:rPr>
              <a:t>present </a:t>
            </a:r>
            <a:r>
              <a:rPr lang="en-US" sz="2400" dirty="0" smtClean="0"/>
              <a:t>and </a:t>
            </a:r>
            <a:r>
              <a:rPr lang="en-US" sz="2400" dirty="0" smtClean="0">
                <a:solidFill>
                  <a:srgbClr val="C00000"/>
                </a:solidFill>
              </a:rPr>
              <a:t>future </a:t>
            </a:r>
            <a:r>
              <a:rPr lang="en-US" sz="2400" dirty="0" smtClean="0"/>
              <a:t>(contradictory properties), but that it is </a:t>
            </a:r>
            <a:r>
              <a:rPr lang="en-US" sz="2400" dirty="0" smtClean="0">
                <a:solidFill>
                  <a:srgbClr val="C00000"/>
                </a:solidFill>
              </a:rPr>
              <a:t>future in the past</a:t>
            </a:r>
            <a:r>
              <a:rPr lang="en-US" sz="2400" dirty="0" smtClean="0"/>
              <a:t>, </a:t>
            </a:r>
            <a:r>
              <a:rPr lang="en-US" sz="2400" dirty="0" smtClean="0">
                <a:solidFill>
                  <a:srgbClr val="C00000"/>
                </a:solidFill>
              </a:rPr>
              <a:t>present in the future</a:t>
            </a:r>
            <a:r>
              <a:rPr lang="en-US" sz="2400" dirty="0" smtClean="0"/>
              <a:t>, </a:t>
            </a:r>
            <a:r>
              <a:rPr lang="en-US" sz="2400" dirty="0" smtClean="0">
                <a:solidFill>
                  <a:srgbClr val="C00000"/>
                </a:solidFill>
              </a:rPr>
              <a:t>past in the present</a:t>
            </a:r>
            <a:r>
              <a:rPr lang="en-US" sz="2400" dirty="0" smtClean="0"/>
              <a:t>…etc.etc. </a:t>
            </a:r>
          </a:p>
          <a:p>
            <a:pPr fontAlgn="auto"/>
            <a:r>
              <a:rPr lang="en-US" sz="2400" dirty="0" smtClean="0"/>
              <a:t>This merely creates </a:t>
            </a:r>
            <a:r>
              <a:rPr lang="en-US" sz="2400" b="1" i="1" dirty="0" smtClean="0"/>
              <a:t>an even more complicated set of logical contradictions</a:t>
            </a:r>
            <a:r>
              <a:rPr lang="en-US" sz="2400" dirty="0" smtClean="0"/>
              <a:t>!</a:t>
            </a:r>
          </a:p>
          <a:p>
            <a:pPr fontAlgn="auto">
              <a:buNone/>
            </a:pPr>
            <a:r>
              <a:rPr lang="en-US" sz="2400" dirty="0" smtClean="0"/>
              <a:t> </a:t>
            </a:r>
          </a:p>
          <a:p>
            <a:pPr>
              <a:buNone/>
            </a:pPr>
            <a:endParaRPr lang="en-US" dirty="0"/>
          </a:p>
        </p:txBody>
      </p:sp>
      <p:cxnSp>
        <p:nvCxnSpPr>
          <p:cNvPr id="13" name="Straight Connector 12"/>
          <p:cNvCxnSpPr/>
          <p:nvPr/>
        </p:nvCxnSpPr>
        <p:spPr>
          <a:xfrm>
            <a:off x="6732240" y="4653136"/>
            <a:ext cx="0" cy="21602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026" name="il_fi" descr="McT"/>
          <p:cNvPicPr>
            <a:picLocks noChangeAspect="1" noChangeArrowheads="1"/>
          </p:cNvPicPr>
          <p:nvPr/>
        </p:nvPicPr>
        <p:blipFill>
          <a:blip r:embed="rId2"/>
          <a:srcRect/>
          <a:stretch>
            <a:fillRect/>
          </a:stretch>
        </p:blipFill>
        <p:spPr bwMode="auto">
          <a:xfrm>
            <a:off x="142844" y="1428736"/>
            <a:ext cx="4267200" cy="523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4" name="2 CuadroTexto"/>
          <p:cNvSpPr txBox="1">
            <a:spLocks noChangeArrowheads="1"/>
          </p:cNvSpPr>
          <p:nvPr/>
        </p:nvSpPr>
        <p:spPr bwMode="auto">
          <a:xfrm>
            <a:off x="2843808" y="188640"/>
            <a:ext cx="3096344"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chemeClr val="bg1"/>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rgbClr val="FF6730"/>
                </a:solidFill>
              </a:rPr>
              <a:t>Is Time Unreal?</a:t>
            </a:r>
            <a:endParaRPr lang="en-US" sz="1600" dirty="0" smtClean="0">
              <a:solidFill>
                <a:srgbClr val="FF6730"/>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1202" name="AutoShape 2"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500034" y="1484784"/>
            <a:ext cx="8392446" cy="4658859"/>
          </a:xfrm>
        </p:spPr>
        <p:txBody>
          <a:bodyPr/>
          <a:lstStyle/>
          <a:p>
            <a:pPr fontAlgn="auto"/>
            <a:r>
              <a:rPr lang="en-US" sz="2400" dirty="0" smtClean="0"/>
              <a:t>Let’s think about it again in terms of our </a:t>
            </a:r>
            <a:r>
              <a:rPr lang="en-US" sz="2400" dirty="0" err="1" smtClean="0"/>
              <a:t>colour</a:t>
            </a:r>
            <a:r>
              <a:rPr lang="en-US" sz="2400" dirty="0" smtClean="0"/>
              <a:t> analogy:</a:t>
            </a:r>
          </a:p>
          <a:p>
            <a:pPr fontAlgn="auto">
              <a:buNone/>
            </a:pPr>
            <a:r>
              <a:rPr lang="en-US" sz="2400" b="1" dirty="0" smtClean="0"/>
              <a:t>      PAST = </a:t>
            </a:r>
            <a:r>
              <a:rPr lang="en-US" sz="2400" b="1" dirty="0" smtClean="0">
                <a:solidFill>
                  <a:srgbClr val="00B050"/>
                </a:solidFill>
              </a:rPr>
              <a:t>GREEN</a:t>
            </a:r>
            <a:r>
              <a:rPr lang="en-US" sz="2400" dirty="0" smtClean="0"/>
              <a:t>, </a:t>
            </a:r>
            <a:r>
              <a:rPr lang="en-US" sz="2400" b="1" dirty="0" smtClean="0"/>
              <a:t>PRESENT = </a:t>
            </a:r>
            <a:r>
              <a:rPr lang="en-US" sz="2400" b="1" dirty="0" smtClean="0">
                <a:solidFill>
                  <a:srgbClr val="FF0000"/>
                </a:solidFill>
              </a:rPr>
              <a:t>RED</a:t>
            </a:r>
            <a:r>
              <a:rPr lang="en-US" sz="2400" dirty="0" smtClean="0"/>
              <a:t>, </a:t>
            </a:r>
            <a:r>
              <a:rPr lang="en-US" sz="2400" b="1" dirty="0" smtClean="0"/>
              <a:t>FUTURE = </a:t>
            </a:r>
            <a:r>
              <a:rPr lang="en-US" sz="2400" b="1" dirty="0" smtClean="0">
                <a:solidFill>
                  <a:srgbClr val="FFC000"/>
                </a:solidFill>
              </a:rPr>
              <a:t>YELLOW</a:t>
            </a:r>
            <a:endParaRPr lang="en-US" sz="2400" dirty="0" smtClean="0"/>
          </a:p>
          <a:p>
            <a:pPr fontAlgn="auto"/>
            <a:r>
              <a:rPr lang="en-US" sz="2400" i="1" dirty="0" smtClean="0"/>
              <a:t>THE A-SERIES</a:t>
            </a:r>
            <a:r>
              <a:rPr lang="en-US" sz="2400" dirty="0" smtClean="0"/>
              <a:t>: If an event is past then it cannot be present or future, if it is present then it cannot be past or future and if it is future it cannot be present or past.</a:t>
            </a:r>
          </a:p>
          <a:p>
            <a:pPr fontAlgn="auto"/>
            <a:r>
              <a:rPr lang="en-US" sz="2400" i="1" dirty="0" smtClean="0"/>
              <a:t>JUST AS</a:t>
            </a:r>
            <a:r>
              <a:rPr lang="en-US" sz="2400" dirty="0" smtClean="0"/>
              <a:t>: If an object is green then it cannot be red or yellow, if it is red then it cannot be green or yellow and if it is yellow then it cannot be green or red. </a:t>
            </a:r>
          </a:p>
          <a:p>
            <a:pPr fontAlgn="auto"/>
            <a:r>
              <a:rPr lang="en-US" sz="2400" dirty="0" smtClean="0"/>
              <a:t>Now, the objection to </a:t>
            </a:r>
            <a:r>
              <a:rPr lang="en-US" sz="2400" dirty="0" err="1" smtClean="0"/>
              <a:t>MacTaggart</a:t>
            </a:r>
            <a:r>
              <a:rPr lang="en-US" sz="2400" dirty="0" smtClean="0"/>
              <a:t> said something like:</a:t>
            </a:r>
          </a:p>
          <a:p>
            <a:pPr fontAlgn="auto"/>
            <a:r>
              <a:rPr lang="en-US" sz="2400" b="1" dirty="0" smtClean="0"/>
              <a:t>In the PAST, event E was in the future. NOW it is present. In the FUTURE it will be past.  </a:t>
            </a:r>
            <a:r>
              <a:rPr lang="en-US" sz="2400" dirty="0" smtClean="0"/>
              <a:t>In the </a:t>
            </a:r>
            <a:r>
              <a:rPr lang="en-US" sz="2400" dirty="0" err="1" smtClean="0"/>
              <a:t>colour</a:t>
            </a:r>
            <a:r>
              <a:rPr lang="en-US" sz="2400" dirty="0" smtClean="0"/>
              <a:t> analogy, this becomes…</a:t>
            </a:r>
            <a:endParaRPr lang="en-US" sz="2400" b="1" dirty="0" smtClean="0"/>
          </a:p>
          <a:p>
            <a:pPr fontAlgn="auto">
              <a:buNone/>
            </a:pPr>
            <a:r>
              <a:rPr lang="en-US" sz="2400" dirty="0" smtClean="0"/>
              <a:t> </a:t>
            </a:r>
          </a:p>
          <a:p>
            <a:pPr>
              <a:buNone/>
            </a:pPr>
            <a:endParaRPr lang="en-US" dirty="0"/>
          </a:p>
        </p:txBody>
      </p:sp>
      <p:cxnSp>
        <p:nvCxnSpPr>
          <p:cNvPr id="13" name="Straight Connector 12"/>
          <p:cNvCxnSpPr/>
          <p:nvPr/>
        </p:nvCxnSpPr>
        <p:spPr>
          <a:xfrm>
            <a:off x="6732240" y="4653136"/>
            <a:ext cx="0" cy="21602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4" name="2 CuadroTexto"/>
          <p:cNvSpPr txBox="1">
            <a:spLocks noChangeArrowheads="1"/>
          </p:cNvSpPr>
          <p:nvPr/>
        </p:nvSpPr>
        <p:spPr bwMode="auto">
          <a:xfrm>
            <a:off x="2843808" y="188640"/>
            <a:ext cx="3096344"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chemeClr val="bg1"/>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rgbClr val="FF6730"/>
                </a:solidFill>
              </a:rPr>
              <a:t>Is Time Unreal?</a:t>
            </a:r>
            <a:endParaRPr lang="en-US" sz="1600" dirty="0" smtClean="0">
              <a:solidFill>
                <a:srgbClr val="FF6730"/>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1202" name="AutoShape 2"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500034" y="1484784"/>
            <a:ext cx="8392446" cy="4658859"/>
          </a:xfrm>
          <a:ln w="19050"/>
        </p:spPr>
        <p:txBody>
          <a:bodyPr/>
          <a:lstStyle/>
          <a:p>
            <a:pPr fontAlgn="auto"/>
            <a:r>
              <a:rPr lang="en-US" sz="2400" b="1" dirty="0" smtClean="0"/>
              <a:t>In the PAST, event E was in the </a:t>
            </a:r>
            <a:r>
              <a:rPr lang="en-US" sz="2400" b="1" i="1" dirty="0" smtClean="0"/>
              <a:t>future</a:t>
            </a:r>
            <a:r>
              <a:rPr lang="en-US" sz="2400" b="1" dirty="0" smtClean="0"/>
              <a:t>. NOW it is </a:t>
            </a:r>
            <a:r>
              <a:rPr lang="en-US" sz="2400" b="1" i="1" dirty="0" smtClean="0"/>
              <a:t>present</a:t>
            </a:r>
            <a:r>
              <a:rPr lang="en-US" sz="2400" b="1" dirty="0" smtClean="0"/>
              <a:t>. In the FUTURE it will be </a:t>
            </a:r>
            <a:r>
              <a:rPr lang="en-US" sz="2400" b="1" i="1" dirty="0" smtClean="0"/>
              <a:t>past</a:t>
            </a:r>
            <a:r>
              <a:rPr lang="en-US" sz="2400" b="1" dirty="0" smtClean="0"/>
              <a:t>.  </a:t>
            </a:r>
          </a:p>
          <a:p>
            <a:pPr fontAlgn="auto"/>
            <a:endParaRPr lang="en-US" sz="2400" b="1" dirty="0" smtClean="0"/>
          </a:p>
          <a:p>
            <a:pPr fontAlgn="auto"/>
            <a:r>
              <a:rPr lang="en-US" sz="2400" b="1" dirty="0" smtClean="0"/>
              <a:t>When the object is GREEN it is YELLOW, when it is RED it is RED, and when it is YELLOW it is GREEN</a:t>
            </a:r>
            <a:endParaRPr lang="en-US" sz="2400" dirty="0" smtClean="0"/>
          </a:p>
          <a:p>
            <a:pPr fontAlgn="auto">
              <a:buNone/>
            </a:pPr>
            <a:r>
              <a:rPr lang="en-US" sz="2400" dirty="0" smtClean="0"/>
              <a:t> </a:t>
            </a:r>
          </a:p>
          <a:p>
            <a:pPr fontAlgn="auto">
              <a:buNone/>
            </a:pPr>
            <a:r>
              <a:rPr lang="en-US" sz="2400" b="1" i="1" dirty="0" smtClean="0">
                <a:solidFill>
                  <a:srgbClr val="C00000"/>
                </a:solidFill>
              </a:rPr>
              <a:t>How does this help to make the A-series logically coherent? Doesn’t it make it even more incoherent….?!!</a:t>
            </a:r>
            <a:endParaRPr lang="en-US" sz="2400" dirty="0" smtClean="0">
              <a:solidFill>
                <a:srgbClr val="C00000"/>
              </a:solidFill>
            </a:endParaRPr>
          </a:p>
          <a:p>
            <a:pPr fontAlgn="auto">
              <a:buNone/>
            </a:pPr>
            <a:r>
              <a:rPr lang="en-US" sz="2400" dirty="0" smtClean="0"/>
              <a:t> </a:t>
            </a:r>
          </a:p>
          <a:p>
            <a:pPr>
              <a:buNone/>
            </a:pPr>
            <a:endParaRPr lang="en-US" dirty="0"/>
          </a:p>
        </p:txBody>
      </p:sp>
      <p:cxnSp>
        <p:nvCxnSpPr>
          <p:cNvPr id="13" name="Straight Connector 12"/>
          <p:cNvCxnSpPr/>
          <p:nvPr/>
        </p:nvCxnSpPr>
        <p:spPr>
          <a:xfrm>
            <a:off x="6732240" y="4653136"/>
            <a:ext cx="0" cy="21602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071670" y="1785926"/>
            <a:ext cx="1714512" cy="1143008"/>
          </a:xfrm>
          <a:prstGeom prst="straightConnector1">
            <a:avLst/>
          </a:prstGeom>
          <a:ln w="127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1357290" y="1857364"/>
            <a:ext cx="5786478" cy="1357322"/>
          </a:xfrm>
          <a:prstGeom prst="straightConnector1">
            <a:avLst/>
          </a:prstGeom>
          <a:ln w="127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143636" y="1785926"/>
            <a:ext cx="1357322" cy="1071570"/>
          </a:xfrm>
          <a:prstGeom prst="straightConnector1">
            <a:avLst/>
          </a:prstGeom>
          <a:ln w="127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4643438" y="2214554"/>
            <a:ext cx="1071570" cy="214314"/>
          </a:xfrm>
          <a:prstGeom prst="straightConnector1">
            <a:avLst/>
          </a:prstGeom>
          <a:ln w="127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714744" y="2214554"/>
            <a:ext cx="1500198" cy="1000132"/>
          </a:xfrm>
          <a:prstGeom prst="straightConnector1">
            <a:avLst/>
          </a:prstGeom>
          <a:ln w="127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071670" y="2214554"/>
            <a:ext cx="1643074" cy="1071570"/>
          </a:xfrm>
          <a:prstGeom prst="straightConnector1">
            <a:avLst/>
          </a:prstGeom>
          <a:ln w="127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7584" y="5157192"/>
            <a:ext cx="7244878" cy="1015663"/>
          </a:xfrm>
          <a:prstGeom prst="rect">
            <a:avLst/>
          </a:prstGeom>
          <a:solidFill>
            <a:schemeClr val="accent2">
              <a:lumMod val="20000"/>
              <a:lumOff val="80000"/>
            </a:schemeClr>
          </a:solidFill>
          <a:ln>
            <a:solidFill>
              <a:schemeClr val="accent2"/>
            </a:solidFill>
          </a:ln>
        </p:spPr>
        <p:txBody>
          <a:bodyPr wrap="square" rtlCol="0">
            <a:spAutoFit/>
          </a:bodyPr>
          <a:lstStyle/>
          <a:p>
            <a:r>
              <a:rPr lang="en-NZ" sz="2000" b="1" i="1" dirty="0" smtClean="0"/>
              <a:t>Exercise:</a:t>
            </a:r>
            <a:r>
              <a:rPr lang="en-NZ" sz="2000" i="1" dirty="0" smtClean="0"/>
              <a:t> Critically appraise this argument. Does it make you more inclined to believe that time is unreal? Why or why not?</a:t>
            </a:r>
            <a:endParaRPr lang="en-US" sz="2000"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blinds(horizontal)">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9">
                                            <p:txEl>
                                              <p:pRg st="4" end="4"/>
                                            </p:txEl>
                                          </p:spTgt>
                                        </p:tgtEl>
                                        <p:attrNameLst>
                                          <p:attrName>style.visibility</p:attrName>
                                        </p:attrNameLst>
                                      </p:cBhvr>
                                      <p:to>
                                        <p:strVal val="visible"/>
                                      </p:to>
                                    </p:set>
                                    <p:animEffect transition="in" filter="blinds(horizontal)">
                                      <p:cBhvr>
                                        <p:cTn id="53" dur="500"/>
                                        <p:tgtEl>
                                          <p:spTgt spid="9">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blinds(horizontal)">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1</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077218"/>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chemeClr val="bg1"/>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rgbClr val="FF6730"/>
                </a:solidFill>
              </a:rPr>
              <a:t>Is Time Unreal? </a:t>
            </a:r>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539552" y="1844824"/>
            <a:ext cx="7344816" cy="2554545"/>
          </a:xfrm>
          <a:prstGeom prst="rect">
            <a:avLst/>
          </a:prstGeom>
          <a:solidFill>
            <a:srgbClr val="FFFF99"/>
          </a:solidFill>
          <a:ln>
            <a:solidFill>
              <a:srgbClr val="FFC000"/>
            </a:solidFill>
          </a:ln>
        </p:spPr>
        <p:txBody>
          <a:bodyPr wrap="square" rtlCol="0">
            <a:spAutoFit/>
          </a:bodyPr>
          <a:lstStyle/>
          <a:p>
            <a:pPr hangingPunct="0"/>
            <a:r>
              <a:rPr lang="en-US" sz="2000" b="1" i="1" dirty="0" smtClean="0"/>
              <a:t>Homework exercise for super-duper extra smart logicians:</a:t>
            </a:r>
          </a:p>
          <a:p>
            <a:pPr hangingPunct="0"/>
            <a:endParaRPr lang="en-US" sz="2000" b="1" i="1" dirty="0" smtClean="0"/>
          </a:p>
          <a:p>
            <a:pPr marL="514350" indent="-514350" hangingPunct="0">
              <a:buAutoNum type="romanLcParenR"/>
            </a:pPr>
            <a:r>
              <a:rPr lang="en-US" sz="2000" dirty="0" smtClean="0"/>
              <a:t>Can you represent the second stage of </a:t>
            </a:r>
            <a:r>
              <a:rPr lang="en-US" sz="2000" dirty="0" err="1" smtClean="0"/>
              <a:t>McTaggart’s</a:t>
            </a:r>
            <a:r>
              <a:rPr lang="en-US" sz="2000" dirty="0" smtClean="0"/>
              <a:t> argument (that the A-series is contradictory) so that it can be </a:t>
            </a:r>
            <a:r>
              <a:rPr lang="en-US" sz="2000" i="1" dirty="0" smtClean="0"/>
              <a:t>proven</a:t>
            </a:r>
            <a:r>
              <a:rPr lang="en-US" sz="2000" dirty="0" smtClean="0"/>
              <a:t>? </a:t>
            </a:r>
          </a:p>
          <a:p>
            <a:pPr marL="514350" indent="-514350" hangingPunct="0">
              <a:buAutoNum type="romanLcParenR"/>
            </a:pPr>
            <a:r>
              <a:rPr lang="en-US" sz="2000" dirty="0" smtClean="0"/>
              <a:t>If you can do that, do you think your formalization begs any philosophical questions?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4" name="2 CuadroTexto"/>
          <p:cNvSpPr txBox="1">
            <a:spLocks noChangeArrowheads="1"/>
          </p:cNvSpPr>
          <p:nvPr/>
        </p:nvSpPr>
        <p:spPr bwMode="auto">
          <a:xfrm>
            <a:off x="2843808" y="188640"/>
            <a:ext cx="3096344"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chemeClr val="bg1"/>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rgbClr val="FF6730"/>
                </a:solidFill>
              </a:rPr>
              <a:t>Is Time Unreal?</a:t>
            </a:r>
            <a:endParaRPr lang="en-US" sz="1600" dirty="0" smtClean="0">
              <a:solidFill>
                <a:srgbClr val="FF6730"/>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1202" name="AutoShape 2"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500034" y="1484784"/>
            <a:ext cx="8392446" cy="4658859"/>
          </a:xfrm>
        </p:spPr>
        <p:txBody>
          <a:bodyPr/>
          <a:lstStyle/>
          <a:p>
            <a:pPr fontAlgn="auto">
              <a:buNone/>
            </a:pPr>
            <a:r>
              <a:rPr lang="en-US" sz="2400" b="1" dirty="0" smtClean="0"/>
              <a:t>Mellor: “The Unreality of Tense”.</a:t>
            </a:r>
            <a:endParaRPr lang="en-US" sz="2400" dirty="0" smtClean="0"/>
          </a:p>
          <a:p>
            <a:pPr fontAlgn="auto"/>
            <a:r>
              <a:rPr lang="en-US" sz="2400" dirty="0" smtClean="0"/>
              <a:t>David Mellor acknowledges that many philosophers have dismissed </a:t>
            </a:r>
            <a:r>
              <a:rPr lang="en-US" sz="2400" dirty="0" err="1" smtClean="0"/>
              <a:t>MacTaggart’s</a:t>
            </a:r>
            <a:r>
              <a:rPr lang="en-US" sz="2400" dirty="0" smtClean="0"/>
              <a:t> argument, as the conclusion is so outrageous. Mellor, however, claims that </a:t>
            </a:r>
            <a:r>
              <a:rPr lang="en-US" sz="2400" dirty="0" err="1" smtClean="0"/>
              <a:t>MacTaggart’s</a:t>
            </a:r>
            <a:r>
              <a:rPr lang="en-US" sz="2400" dirty="0" smtClean="0"/>
              <a:t> argument is actually good: it just doesn’t prove what </a:t>
            </a:r>
            <a:r>
              <a:rPr lang="en-US" sz="2400" dirty="0" err="1" smtClean="0"/>
              <a:t>MacTaggart</a:t>
            </a:r>
            <a:r>
              <a:rPr lang="en-US" sz="2400" dirty="0" smtClean="0"/>
              <a:t> thinks it proves.</a:t>
            </a:r>
          </a:p>
          <a:p>
            <a:pPr fontAlgn="auto"/>
            <a:r>
              <a:rPr lang="en-US" sz="2400" dirty="0" smtClean="0"/>
              <a:t>He says: </a:t>
            </a:r>
            <a:r>
              <a:rPr lang="en-US" sz="2400" dirty="0" err="1" smtClean="0"/>
              <a:t>MacTaggart</a:t>
            </a:r>
            <a:r>
              <a:rPr lang="en-US" sz="2400" dirty="0" smtClean="0"/>
              <a:t> is correct to argue that the A-series is contradictory. However, this does not prove that </a:t>
            </a:r>
            <a:r>
              <a:rPr lang="en-US" sz="2400" b="1" i="1" dirty="0" smtClean="0">
                <a:solidFill>
                  <a:srgbClr val="C00000"/>
                </a:solidFill>
              </a:rPr>
              <a:t>time</a:t>
            </a:r>
            <a:r>
              <a:rPr lang="en-US" sz="2400" dirty="0" smtClean="0"/>
              <a:t> is unreal, only that </a:t>
            </a:r>
            <a:r>
              <a:rPr lang="en-US" sz="2400" b="1" i="1" dirty="0" smtClean="0">
                <a:solidFill>
                  <a:srgbClr val="C00000"/>
                </a:solidFill>
              </a:rPr>
              <a:t>tense</a:t>
            </a:r>
            <a:r>
              <a:rPr lang="en-US" sz="2400" dirty="0" smtClean="0"/>
              <a:t> is unreal. </a:t>
            </a:r>
          </a:p>
          <a:p>
            <a:pPr fontAlgn="auto"/>
            <a:r>
              <a:rPr lang="en-US" sz="2400" dirty="0" smtClean="0"/>
              <a:t>What does that mean? Recall the question presented earlier:</a:t>
            </a:r>
          </a:p>
          <a:p>
            <a:r>
              <a:rPr lang="en-US" sz="2400" b="1" i="1" dirty="0" smtClean="0"/>
              <a:t>What is it that makes now </a:t>
            </a:r>
            <a:r>
              <a:rPr lang="en-US" sz="2400" b="1" i="1" dirty="0" err="1" smtClean="0"/>
              <a:t>now</a:t>
            </a:r>
            <a:r>
              <a:rPr lang="en-US" sz="2400" b="1" i="1" dirty="0" smtClean="0"/>
              <a:t>?</a:t>
            </a:r>
            <a:endParaRPr lang="en-US" sz="2400" dirty="0" smtClean="0"/>
          </a:p>
          <a:p>
            <a:pPr fontAlgn="auto">
              <a:buNone/>
            </a:pPr>
            <a:r>
              <a:rPr lang="en-US" sz="2400" dirty="0" smtClean="0"/>
              <a:t> </a:t>
            </a:r>
          </a:p>
          <a:p>
            <a:pPr>
              <a:buNone/>
            </a:pPr>
            <a:endParaRPr lang="en-US" dirty="0"/>
          </a:p>
        </p:txBody>
      </p:sp>
      <p:cxnSp>
        <p:nvCxnSpPr>
          <p:cNvPr id="13" name="Straight Connector 12"/>
          <p:cNvCxnSpPr/>
          <p:nvPr/>
        </p:nvCxnSpPr>
        <p:spPr>
          <a:xfrm>
            <a:off x="6732240" y="4653136"/>
            <a:ext cx="0" cy="21602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2" name="Content Placeholder 1"/>
          <p:cNvSpPr>
            <a:spLocks noGrp="1"/>
          </p:cNvSpPr>
          <p:nvPr>
            <p:ph idx="1"/>
          </p:nvPr>
        </p:nvSpPr>
        <p:spPr>
          <a:xfrm>
            <a:off x="323528" y="1628801"/>
            <a:ext cx="9001000" cy="1800199"/>
          </a:xfrm>
        </p:spPr>
        <p:txBody>
          <a:bodyPr>
            <a:normAutofit/>
          </a:bodyPr>
          <a:lstStyle/>
          <a:p>
            <a:pPr hangingPunct="0"/>
            <a:r>
              <a:rPr lang="en-US" sz="2800" dirty="0" smtClean="0"/>
              <a:t>We think of things as having spatial parts – e.g. a spatial part of me is my left hand. Congress St is a spatial part of Austin.</a:t>
            </a:r>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843808" y="188640"/>
            <a:ext cx="331236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rgbClr val="FF6730"/>
                </a:solidFill>
              </a:rPr>
              <a:t>Temporal parts</a:t>
            </a:r>
            <a:endParaRPr lang="en-US" sz="1600" dirty="0" smtClean="0">
              <a:solidFill>
                <a:srgbClr val="FF6730"/>
              </a:solidFill>
            </a:endParaRPr>
          </a:p>
          <a:p>
            <a:r>
              <a:rPr lang="en-US" sz="1600" i="1" dirty="0" smtClean="0">
                <a:solidFill>
                  <a:schemeClr val="bg1"/>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chemeClr val="bg1"/>
                </a:solidFill>
              </a:rPr>
              <a:t>Is Time Unreal?</a:t>
            </a:r>
            <a:endParaRPr lang="en-US" sz="1600" dirty="0" smtClean="0">
              <a:solidFill>
                <a:schemeClr val="bg1"/>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pic>
        <p:nvPicPr>
          <p:cNvPr id="7174" name="Picture 6" descr="View of Congress from SoCo"/>
          <p:cNvPicPr>
            <a:picLocks noChangeAspect="1" noChangeArrowheads="1"/>
          </p:cNvPicPr>
          <p:nvPr/>
        </p:nvPicPr>
        <p:blipFill>
          <a:blip r:embed="rId2" cstate="print"/>
          <a:srcRect/>
          <a:stretch>
            <a:fillRect/>
          </a:stretch>
        </p:blipFill>
        <p:spPr bwMode="auto">
          <a:xfrm>
            <a:off x="6156176" y="2636912"/>
            <a:ext cx="2619375" cy="1905000"/>
          </a:xfrm>
          <a:prstGeom prst="rect">
            <a:avLst/>
          </a:prstGeom>
          <a:noFill/>
        </p:spPr>
      </p:pic>
      <p:sp>
        <p:nvSpPr>
          <p:cNvPr id="11" name="TextBox 10"/>
          <p:cNvSpPr txBox="1"/>
          <p:nvPr/>
        </p:nvSpPr>
        <p:spPr>
          <a:xfrm>
            <a:off x="251520" y="3068960"/>
            <a:ext cx="5544616" cy="707886"/>
          </a:xfrm>
          <a:prstGeom prst="rect">
            <a:avLst/>
          </a:prstGeom>
          <a:solidFill>
            <a:schemeClr val="accent2">
              <a:lumMod val="20000"/>
              <a:lumOff val="80000"/>
            </a:schemeClr>
          </a:solidFill>
          <a:ln>
            <a:solidFill>
              <a:schemeClr val="accent2"/>
            </a:solidFill>
          </a:ln>
        </p:spPr>
        <p:txBody>
          <a:bodyPr wrap="square" rtlCol="0">
            <a:spAutoFit/>
          </a:bodyPr>
          <a:lstStyle/>
          <a:p>
            <a:r>
              <a:rPr lang="en-NZ" sz="2000" b="1" dirty="0" smtClean="0"/>
              <a:t>Question: </a:t>
            </a:r>
            <a:r>
              <a:rPr lang="en-NZ" sz="2000" dirty="0" smtClean="0"/>
              <a:t>What would a temporal part be?</a:t>
            </a:r>
            <a:endParaRPr lang="en-US" sz="2000" dirty="0"/>
          </a:p>
        </p:txBody>
      </p:sp>
      <p:pic>
        <p:nvPicPr>
          <p:cNvPr id="7175" name="il_fi" descr="spacetimeworm"/>
          <p:cNvPicPr>
            <a:picLocks noChangeAspect="1" noChangeArrowheads="1"/>
          </p:cNvPicPr>
          <p:nvPr/>
        </p:nvPicPr>
        <p:blipFill>
          <a:blip r:embed="rId3" cstate="print"/>
          <a:srcRect/>
          <a:stretch>
            <a:fillRect/>
          </a:stretch>
        </p:blipFill>
        <p:spPr bwMode="auto">
          <a:xfrm>
            <a:off x="0" y="3789040"/>
            <a:ext cx="4067944" cy="3344521"/>
          </a:xfrm>
          <a:prstGeom prst="rect">
            <a:avLst/>
          </a:prstGeom>
          <a:noFill/>
          <a:ln w="9525">
            <a:noFill/>
            <a:miter lim="800000"/>
            <a:headEnd/>
            <a:tailEnd/>
          </a:ln>
        </p:spPr>
      </p:pic>
      <p:sp>
        <p:nvSpPr>
          <p:cNvPr id="13" name="TextBox 12"/>
          <p:cNvSpPr txBox="1"/>
          <p:nvPr/>
        </p:nvSpPr>
        <p:spPr>
          <a:xfrm>
            <a:off x="4139952" y="5013176"/>
            <a:ext cx="4824536" cy="923330"/>
          </a:xfrm>
          <a:prstGeom prst="rect">
            <a:avLst/>
          </a:prstGeom>
          <a:noFill/>
        </p:spPr>
        <p:txBody>
          <a:bodyPr wrap="square" rtlCol="0">
            <a:spAutoFit/>
          </a:bodyPr>
          <a:lstStyle/>
          <a:p>
            <a:r>
              <a:rPr lang="en-NZ" dirty="0" smtClean="0"/>
              <a:t>The temporal parts of a person. Putting them all together, you get a ‘space-time worm’.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4"/>
                                        </p:tgtEl>
                                        <p:attrNameLst>
                                          <p:attrName>style.visibility</p:attrName>
                                        </p:attrNameLst>
                                      </p:cBhvr>
                                      <p:to>
                                        <p:strVal val="visible"/>
                                      </p:to>
                                    </p:set>
                                    <p:animEffect transition="in" filter="blinds(horizontal)">
                                      <p:cBhvr>
                                        <p:cTn id="12" dur="500"/>
                                        <p:tgtEl>
                                          <p:spTgt spid="71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4" name="2 CuadroTexto"/>
          <p:cNvSpPr txBox="1">
            <a:spLocks noChangeArrowheads="1"/>
          </p:cNvSpPr>
          <p:nvPr/>
        </p:nvSpPr>
        <p:spPr bwMode="auto">
          <a:xfrm>
            <a:off x="2843808" y="188640"/>
            <a:ext cx="3096344"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chemeClr val="bg1"/>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rgbClr val="FF6730"/>
                </a:solidFill>
              </a:rPr>
              <a:t>Is Time Unreal?</a:t>
            </a:r>
            <a:endParaRPr lang="en-US" sz="1600" dirty="0" smtClean="0">
              <a:solidFill>
                <a:srgbClr val="FF6730"/>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1202" name="AutoShape 2"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500034" y="1484784"/>
            <a:ext cx="8392446" cy="4658859"/>
          </a:xfrm>
        </p:spPr>
        <p:txBody>
          <a:bodyPr/>
          <a:lstStyle/>
          <a:p>
            <a:pPr fontAlgn="auto"/>
            <a:r>
              <a:rPr lang="en-US" sz="2400" dirty="0" smtClean="0"/>
              <a:t>According to Mellor, the only thing that makes the present moment </a:t>
            </a:r>
            <a:r>
              <a:rPr lang="en-US" sz="2400" b="1" dirty="0" smtClean="0"/>
              <a:t>now</a:t>
            </a:r>
            <a:r>
              <a:rPr lang="en-US" sz="2400" dirty="0" smtClean="0"/>
              <a:t> is that </a:t>
            </a:r>
            <a:r>
              <a:rPr lang="en-US" sz="2400" i="1" dirty="0" smtClean="0"/>
              <a:t>we </a:t>
            </a:r>
            <a:r>
              <a:rPr lang="en-US" sz="2400" dirty="0" smtClean="0"/>
              <a:t>are (perceiving it and) calling it ‘now’. There is no more objective fact of the matter about ‘when now is’. There is no ‘</a:t>
            </a:r>
            <a:r>
              <a:rPr lang="en-US" sz="2400" b="1" dirty="0" smtClean="0"/>
              <a:t>real now</a:t>
            </a:r>
            <a:r>
              <a:rPr lang="en-US" sz="2400" dirty="0" smtClean="0"/>
              <a:t>’. </a:t>
            </a:r>
          </a:p>
          <a:p>
            <a:pPr fontAlgn="auto"/>
            <a:r>
              <a:rPr lang="en-US" sz="2400" dirty="0" smtClean="0"/>
              <a:t>1532 is ‘now’ to Henry VIII. 2012 is ‘now’ to us. </a:t>
            </a:r>
          </a:p>
          <a:p>
            <a:pPr fontAlgn="auto"/>
            <a:r>
              <a:rPr lang="en-US" sz="2400" dirty="0" smtClean="0"/>
              <a:t>In other words, ‘now’ is ‘</a:t>
            </a:r>
            <a:r>
              <a:rPr lang="en-US" sz="2400" b="1" i="1" dirty="0" smtClean="0"/>
              <a:t>token-reflexive’ (a.k.a. ‘indexical’)</a:t>
            </a:r>
            <a:r>
              <a:rPr lang="en-US" sz="2400" dirty="0" smtClean="0"/>
              <a:t>. That just says:</a:t>
            </a:r>
          </a:p>
          <a:p>
            <a:pPr lvl="1" fontAlgn="auto"/>
            <a:r>
              <a:rPr lang="en-US" sz="2000" dirty="0" smtClean="0"/>
              <a:t> the meaning of ‘</a:t>
            </a:r>
            <a:r>
              <a:rPr lang="en-US" sz="2000" b="1" dirty="0" smtClean="0"/>
              <a:t>now</a:t>
            </a:r>
            <a:r>
              <a:rPr lang="en-US" sz="2000" dirty="0" smtClean="0"/>
              <a:t>’ is just, ‘</a:t>
            </a:r>
            <a:r>
              <a:rPr lang="en-US" sz="2000" i="1" dirty="0" smtClean="0"/>
              <a:t>whatever </a:t>
            </a:r>
            <a:r>
              <a:rPr lang="en-US" sz="2000" b="1" i="1" dirty="0" smtClean="0">
                <a:solidFill>
                  <a:srgbClr val="C00000"/>
                </a:solidFill>
              </a:rPr>
              <a:t>time</a:t>
            </a:r>
            <a:r>
              <a:rPr lang="en-US" sz="2000" i="1" dirty="0" smtClean="0"/>
              <a:t> the word is uttered at</a:t>
            </a:r>
            <a:r>
              <a:rPr lang="en-US" sz="2000" dirty="0" smtClean="0"/>
              <a:t>’. Just like:</a:t>
            </a:r>
          </a:p>
          <a:p>
            <a:pPr lvl="1" fontAlgn="auto"/>
            <a:r>
              <a:rPr lang="en-US" sz="2000" dirty="0" smtClean="0"/>
              <a:t>the meaning of ‘</a:t>
            </a:r>
            <a:r>
              <a:rPr lang="en-US" sz="2000" b="1" dirty="0" smtClean="0"/>
              <a:t>here</a:t>
            </a:r>
            <a:r>
              <a:rPr lang="en-US" sz="2000" dirty="0" smtClean="0"/>
              <a:t>’ is just, ‘</a:t>
            </a:r>
            <a:r>
              <a:rPr lang="en-US" sz="2000" i="1" dirty="0" smtClean="0"/>
              <a:t>whatever </a:t>
            </a:r>
            <a:r>
              <a:rPr lang="en-US" sz="2000" b="1" i="1" dirty="0" smtClean="0">
                <a:solidFill>
                  <a:srgbClr val="C00000"/>
                </a:solidFill>
              </a:rPr>
              <a:t>place</a:t>
            </a:r>
            <a:r>
              <a:rPr lang="en-US" sz="2000" i="1" dirty="0" smtClean="0"/>
              <a:t> the word is uttered at</a:t>
            </a:r>
            <a:r>
              <a:rPr lang="en-US" sz="2000" dirty="0" smtClean="0"/>
              <a:t>.’  Just like:</a:t>
            </a:r>
          </a:p>
          <a:p>
            <a:pPr lvl="1" fontAlgn="auto"/>
            <a:r>
              <a:rPr lang="en-US" sz="2000" dirty="0" smtClean="0"/>
              <a:t>the meaning of ‘</a:t>
            </a:r>
            <a:r>
              <a:rPr lang="en-US" sz="2000" b="1" dirty="0" smtClean="0"/>
              <a:t>I</a:t>
            </a:r>
            <a:r>
              <a:rPr lang="en-US" sz="2000" dirty="0" smtClean="0"/>
              <a:t>’ is just, ‘</a:t>
            </a:r>
            <a:r>
              <a:rPr lang="en-US" sz="2000" i="1" dirty="0" smtClean="0"/>
              <a:t>whatever </a:t>
            </a:r>
            <a:r>
              <a:rPr lang="en-US" sz="2000" b="1" i="1" dirty="0" smtClean="0">
                <a:solidFill>
                  <a:srgbClr val="C00000"/>
                </a:solidFill>
              </a:rPr>
              <a:t>person</a:t>
            </a:r>
            <a:r>
              <a:rPr lang="en-US" sz="2000" i="1" dirty="0" smtClean="0"/>
              <a:t> is uttering the word</a:t>
            </a:r>
            <a:r>
              <a:rPr lang="en-US" sz="2000" dirty="0" smtClean="0"/>
              <a:t>.’ </a:t>
            </a:r>
            <a:endParaRPr lang="en-US" sz="2400" dirty="0" smtClean="0"/>
          </a:p>
          <a:p>
            <a:pPr fontAlgn="auto">
              <a:buNone/>
            </a:pPr>
            <a:endParaRPr lang="en-US" sz="2400" dirty="0" smtClean="0"/>
          </a:p>
          <a:p>
            <a:pPr>
              <a:buNone/>
            </a:pPr>
            <a:endParaRPr lang="en-US" dirty="0"/>
          </a:p>
        </p:txBody>
      </p:sp>
      <p:cxnSp>
        <p:nvCxnSpPr>
          <p:cNvPr id="13" name="Straight Connector 12"/>
          <p:cNvCxnSpPr/>
          <p:nvPr/>
        </p:nvCxnSpPr>
        <p:spPr>
          <a:xfrm>
            <a:off x="6732240" y="4653136"/>
            <a:ext cx="0" cy="21602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4" name="2 CuadroTexto"/>
          <p:cNvSpPr txBox="1">
            <a:spLocks noChangeArrowheads="1"/>
          </p:cNvSpPr>
          <p:nvPr/>
        </p:nvSpPr>
        <p:spPr bwMode="auto">
          <a:xfrm>
            <a:off x="2843808" y="188640"/>
            <a:ext cx="3096344"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chemeClr val="bg1"/>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rgbClr val="FF6730"/>
                </a:solidFill>
              </a:rPr>
              <a:t>Is Time Unreal?</a:t>
            </a:r>
            <a:endParaRPr lang="en-US" sz="1600" dirty="0" smtClean="0">
              <a:solidFill>
                <a:srgbClr val="FF6730"/>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1202" name="AutoShape 2"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data:image/jpeg;base64,/9j/4AAQSkZJRgABAQAAAQABAAD/2wCEAAkGBhQQDxAUEBQPFA8VDw8VFA8WFBAQFBUQFBAVFhQUFBQXGyYeFxkjGRUUHy8gJCcpLCwsFR4xNTAqNSYrLCkBCQoKDgwOGg8PGi0kHSQsKSwqKi0sKSosKSwpLSksLCksLCwqKSwxKiwpKSkpKSkqLCwpLCwsLCkpKSwpKSksLP/AABEIALQBGQMBIgACEQEDEQH/xAAcAAABBQEBAQAAAAAAAAAAAAAAAQIDBAUGBwj/xAA8EAABAwIEBAQEBQMDAwUAAAABAAIRAxIEBSExBhNBUSJhcYEykaGxB1LB0fAUQnIVI2Iz4fEXQ4KSwv/EABoBAAIDAQEAAAAAAAAAAAAAAAABAgMEBQb/xAAuEQACAQMDAwMCBQUAAAAAAAAAAQIDESEEEjEFQVETImEUMhVxgZHRQqGx8PH/2gAMAwEAAhEDEQA/AOx5aOUrViSxbBlblI5StWJLEgK3LS8tWbEWIArctLy1Z5aOWlcCty0vLVnlo5aAK3LRy1Z5aOWgCty0ctWrEctICry0vLVnlo5aAK3KS8pWeWl5aYFXlI5StWJOWgCrykcpWrEWIAq8pamX4axsn4j9lDQw8nyG6uVakBRbGivja8CFmblPr1ZKko0tJ6n7KHI+CF7PkmcpXOWk5atREqcpJylb5aTlp3EU+UjlK3y0ctMCpyknKVvlpOWmBU5STlq5y0nLQBbtRYprUWKJIhsRYp7UWpAQWJbFNYixICGxFintRYgCGxLYprEtiAILEtimsRakBDYixXsIWahwBP8ANlC+nqY2lFwILEWKaxLYgCCxFinsS2JgV7EWKexFiAILEWKexAakAMFo81Rx1forNetAWS91xUGxokw1K53kFfsTsNh7Wjv1UtilFWEyAsSWKexFikIgsSWKexFiAK9iOWrFiSxMCvYksVmxJYmBXLElisWJLEwJ7UWqWEQoDIrUWqWEQgCK1LapISwkBFaltUkItQAy1FqkhFqAI7UtqfaltQBWrUJ1G4+oVl9EWtcOvRFqipE7dj9EgHWotUlqW1MCK1LapLUWoAjtRapIRCAIoUNR6mrugLPr1YUWwRWxtbonZXh7jcdh91SMudpuSujw2GsYB8/VRWWSeEEIhS2otVhEitRapLUWoERWJLVLai1MCK1FqktRagCK1FqltRamBFYktU0IhADrUQpISQkMZCLU+EQkA2EQnwiEAMhLCdCWEAMhLCdCWEgGQiE+EQgBsJrTa8HofCf0UsJlSnI0iZBHTYoAlrUbdtio4Uj6piDuPdNhCAbCIToSwgBkItT4TKz7Wk/yUAUMXU1KycbW6K3iKm6x6xL3ADUkgAeZOirkyaRq5DhriXnYaD/JbsKPB4UUqbWDoNT3PU/NTwpxVkRbuRwiFJCSExDISQpISQmAyEkJ8IhAhkIhPtRagBkJQ1PhFqYDISWqQtSWpgLCSE+EQojGQiE6EQgBIRCdCISASEQlRPbVABCFHUrhvxFo+pVOtndNu0n6IA0ELDqcR/laAqlXiCoesJXHtZ1EfzZVsXSuAhwaQdyVyz80qHdxURxTj1Ki2S2s6PD4oBxDzJBIBB+y0qlYW3EwI1K47C1DdqugqG+jaNy0j6JRYSRepYtjhoZ7FMqY+m0w50H0XK0q7qZPrq1TZkS4NPkdfkU9wbToxmVL84+Sgx2KBAtMjv5rlWsJIA3JA+a2apDQANgAPkncVitjKyk4cw19VzzswabfEf8AtP0Wdi6qipVnN2JCrvdk7YO9hIuMp5vVbs4qzT4mqDeD6qy5Dazq4SQufpcUj+5ny0WhQz6k7+4tPmncVmaEIhNp1Q7UEEdwZTwUxDYRCchAhsIhKiEAJCEsJQEwEhEJ0JITAISJ8JISGNRCdCa50eZ7JACQu+Xc6BV8VjG0/i1d+XoFiYvMnVOunZFxpNmtic1Yz/kfosrFZ2922g7DRUSmlRbJqI2rWJ3KhJUjkyFFuxNIYXIP8KrV8fTY6HOAI37DSZJ6Bee5xxG7EOf47KTXANpgSSy74t4J2kLN9VTf2u5uoaKdV+EegjNKOv8Au0tN/ENPdXGEEAggg7HcfNebYXKK+KbVOGpvrtYGmeUbtRIMgQdQYHWEZPxTVw9QtdrRDjcy1wjoQ0HVhn2lRVfyjTPpqs/TldrsenM0IW3gX6LmsHi21mNcySHNDh3tI0K6TLG+EHyCtpVIzzFnKqQcMSK+b4XW9vXcefdXcA9jqQa9ocIHzGm6hzZjuW8MEutJa3uRqB7qPKMK5tFheCHmXOB1IJO3yhNzfqbbYte5Hatl7jBhGtrPLZtaBAOurh3+aixVRaGKcsnEuVknYgslCsZP82TS8RPTvuuP4wzK6s2lcW02glxiQah1aD6C0+6x8Pi3tNNwNp1i0ufJmDc3puVlVdRdrHYp9OlOmpXtc9F5yOYsDIc957SHwKonw/mZpDh81tNctMZKSujBVounLbImBSpgTk7lNh9HGOYZa4ha+D4ncIFQBw79VhwkhCYnFM7nCZmyoPC7X8p3+auNf7Ht+y87bWLTIJC28t4kOjauo7qaZW4eDq4Swq1DEggFpub9R+6stdOo2UiAQiEqEAIhKkhMBUQlhI4wCTsAkMirVIgD4jt+5VHF4zlgxq49VLzNC89foOgWHVqlziSlJ2HFXI6tQnU7lRKctTHKlzSLkiKEj2GJTK9SWxAneP3WZUzJxMCRGw3+nRcafVbcRwbo6S/cuPeqeKxW7ZgQfFBP0CSri9NdD1HX+FY9Z5eSZMDUN+I6GDHZLW6xOmlD+r/BOhQ9/u7GZxS22i4hwLSQNxJJOxHpcuNa/u6ARDoE6DaR12C7TiilzMPWjU03scdQTO0aaGGyVwt32VOkVqZ3qDW09R/CripjWOw9R8VTUuYXGL2lrW2gnqLdux0Wd+KnDbqOI/qmQaFd8uMatr2i5p8nW3DzuXJ5Rkb8RBuaxmsOcTrB1tA1+y9eweHZj8C/CVqheRTYOfAm8asqeZBGvfXuuhGrGovSbz2OdWtp63rReH9yMPgUE4aiCHOeSYiQ1rbzALvLsF6VSohrIHYLznI8PUo1KVJrjFGtZUBuiG6QwdpnU6mF39Gojp8Nu9vls5uvlvndcDqjJ9kp2Hokc5R3eD5gekrpGAp4h6oPZc4AdTE+quVyoMMyST2Vcn2JxRn5z+GmGr1DUp1a1F7nBzgIqNLh1Adt81Wyn8PKOErPfXdTr07fALTTJJJuNQA6xpEGNdRourw1Eu1cYaOvf0WJxhTxNSiBgrQTVFMvP9rbXEuHuGidd/JRlGEVusaoamtK1Lfjj8v1PPeIqtHD5kThxYy5sg6sFwAqNb1G8+phdFRryrOI/DnBf0pF9b+qFNx/qS8kGpBJJYfDYT03g7rPwOFqWU5Y8ucxuob4Zt11+aodRUn7nya6so1orZdtYd+5pU6inCQ4dlFv+8QDqdTGg91g5txtSZpSbdG7iIHqBOqq+uhu2xTZTHSTnwbpSLkjxsQ4yxpAt61ATIGg8MA69VvZbnDK8gS2o2LqZiQD1WyNRMrqaWrTV5LBdKYVIVE5XIzWNDKs2dScNZb2XX4bFBwDmbHcfzqvP27reyDGlrrDsdvVWRfYqnHudixwIBGyVU8PUtdHR23+X/dXU2VCISwiEDBVcxfDI7uaPbc/ZW1n5uYaz/MfYoQivmLop+sBZAGq18wE0p7QVg4vMRSbOhPbbWDH2WfUVVTTkzRRg5YRNVdCzq+MVM8RU6hm2ptvpHsqz8YarXGgC5wmHEQBHcnRefn1NudksHUjo2lnk26EPYCJggj5Eg6+ylq4cfz9l503MsRhjHjaSTLTqDP7+S3KOcVKlKnUa48sz4YdLXNMET6rC7xu2sGl0vDNk4HmkwyoTd/bB17DRauVcCCC6u50O2YAGuAPRzunss/IuLWsm4gP7xaI7BdHS4lDgCASNdemm66mjpadxU5u/wAeDFXlWT2xVvkzM0/DXDVWuFN1am49br2k+bT+hC4HFfhZUwzy6o01qc+Esm0/5CJHovYMPmNOoNDBUtRjhq3UeS6U9LTnH2Y/IopaytSeX+5447LiwAAFsj4YdAb3mZ3jotbhjFnDVC5//TLYdqCW6zoBovQq1lQW1WNcPMAkeh3Cy6fD+DLH0ywl5cfGXOLwZ0gz0+vWVgXT6lOalCSx5L3rI1IuM0Li+HhiDfTfYXAF3hBB0+IdjHzV40bNO2k+yz6GCxFKlSbLXOawNdBjY6RO+kD2VrB4gvBBIkfddSnGKd7Wb5MM23i90hz3dFJVbAA8lFQ1f6aqxUCtRWzNxIgKfDYSGidPLqU9+GuI/KN/2TnSSopZuO+Cvjq5DdPZYOZ8QGkywdvX1Mde638yhrNdP/K844rxZZVw7wC5gLi4Cdw5pGo76/JZNZOUY2i8mrS01OWUa+DxTa0tqeMOE2zbIB6dPY7rSr1qjI0uB3jfZZGU1adaHsIAAHUaHziCCtk4stGoDh6SYheZ3yv7mzqNJcI5rOHNbfVcwaU3FwgkOIER19F5w+uSSTpMzAHrHp5L1niGr/U4StTZo9zRbB00cHa9gYjVeZZhw3iKAJqUn2CPGBc3/wCzdFv0jjl3ybdPJKOeSo3EnYufYYu6nSPPXYfJPw2KLHBzS64Ouu6iNjM+eqqXIBXQuacM9ayrMOfQp1Ii5slvQEEgx5SFbuXPcJVgMLTa53iN5tIOgLjGvb91tB62UqqmsM8xXp7KjSLA8lLhqkOaf+Q+6ha6VawVG6oxo/MPkNStCdzLI62q6GA9RBHstZpkA9wCsfGOhkeS1cOPA3/EfZXsyokRCEQojBUc5ZNI+oV5V8e2abk0BnYCuKjLT2iP0XAZ1halCs9riYLpa8aXNmWme429QuqZXNN89JV3McvZjKUGA8atd1Dv1HksXUNK9RT9vK4/g06WsqU88M8+bUu1e6CPMz8lewGb8uQGAsLpJM+QJ9YVHMMC/D1C2o2HDr0I7tPUKfDtuDTbM7DoQBqSdu68W1OErWs0egW2Sv2N6rmNKAQR8MggwQZ6djuqGIxTOS8lmgPhPg8Qc7VwiI11PqVl4h5a+dhYQNZFw00Tckzem+m6nVuvLiQ4xb08pC0Kble5H0rK6M3Ftibep229/L0VZuePwnw603GbIeS1w3DSJgbGIWnxG5lBhfLXOiWtBBJ1AmR0ErlP9bJfN1oJb4YJgRrqInX7+S06ejJ57GiFKVSJp5dxpWOJAaS0wSaRa4AgAnWdfdd9lfH2gubUBgdLh7EfsvPMHmAa6Xi5xaC0ltzyx29obNsayt3DAVGg0yCJjUatju1aJ1qunfs4/czVtKn96PSMHntPECZj/l59iqOMrCliJkEEAyPlCw8somiCZ3A8IEgggFTYh7HAnZ0EwXWgR1M7BbaerdSnd8o5roKMscHX4bOKbyLgPVYuIa6hXLBqxxuY7u0nY+Y2XP4fMopT1gau8Mm4xtsCBp6haT65NjriQDsdwCrqeqVTC5RW6Gw6nA4YgOcRudDvonVArOBdNNpHYSpKlNp3H6LoWMT5M2m+Z9VLQo6z26Jr3U6biDdrrunV82ptaYgaaqLnGPLJKLfCOY4sxxvawmAQ4z0kaCVyVcuG7pYSQRLoI08p9vRaGeV/6ivzLwymBawCXOMSSbekz1VQYUFgJe4O0IMdj2HVeV1WoU6snfHY7lCltgkYpzE4V1Xksa5zix8FpPNb2bH92/TUg91ttzfm0WutguLg9urY10BkadNPVWaNeloHtaSDN4YAZiJ303PzWTjcXZVIptq1Kb3Cadpb4oAuYR10+iqc41FjkuUXfJo0ag05cw6ARFw9j3V3DNePitAjT184K5HNuJXPPKowGMsEt8TngfFBG/qs2rmlZrBUovrAQQ/e0H1IEn0V8NE3G9zT9PKSu8HdZhkdCvPMpMJJ+O210yNL26lczmnBtE6UOZTqD+wk1A5o3I6z6TtslybjEubbVkPGzmjR2uoI6Fa2XkuqCoOY5oJ2AET2J8kt9Sm9v/CpxnT5ZmUcpfSDX3hwba2wNe2AANp6eq3KbzpIIkdQRKvPx77SWWsI6udqQN+izMVmLqhDQ95eNBbJBcegBE/qtVLVqkrWuYZUXN3L7Kkei6zh/LSG8x4gkaDs39yq+R8NRbUriCGt8Ek+IDVzp6+S1MdjwBa1egoRbW5nIrTztRFXq3vAG0rfYNB6D7LnMAyXDuSulV8ihAhCFAYia9sgg9QnFNKYHJZhSLXOBVfDY00z5LoM7wVzbm7jcdwuVrBWLImdBVFHF07KzQR0OxB7g9FhY3hypRabYqsuJBiCGzMOaN48lFSxBadFrYLPY0csWq0VPUL3c+S+jqZ0uOPBzjQCx7YIkEdQIjr2XOv4VqOcS0hgnuSfovTsRgMPidSA1/5m6H3HVUsTkFRn/ThzI2bAM+i4U+nVqLusr4/g69LWwkvD+TwzMcUXvNxJI8IO2gOk/wA6qktTPsvfTr176dSn/uPcGvaWm0vO077jZZTStMY2Vj0CkmlYv0q9oYR4YcZqNtugjaNPqtLIeIORUkyWa3EiSddCfMSVhOd+nVXclwprYilTG7ngSYIaN3GDoYAJ9kpWaySmotO57BRaCBPmQDsRO4josbNsU0GpAdPwg77GAD0jTZJica8VjpDRZAMatPWY0Bg7LCdWLqrmy5wY467i4d43C47lfC7HIjTtll5r2+KXP2JE7X7zpr7q3QzRtKGuJgzqdTPXTUrDzHF8thIE1DoBdLXGejfLUrnf9VujmSWl7zII5m8gEkee4WvR0m3vvgn6PqLJ7Fkn4hYdrA1zniIaZY49PKV0b85YaD6jC1wa1xBBuBIHkvAaOInZz3C0uc9txcDIgPnQjTpBVjC566nTNj3M5hMU2kua63QFzPXaenou26slGy8GSp06Ld4s9NxGa8yp4jrpt07T21SurCQSAN9TMiPNcxSz+W3GSdnMgEh40IJ3iNfdRDPA4wSAOjoPyIXm5yqN+69y1UUsJHSOxdKZcGm4tbMNJnpMfdVM1xAaAKLWh7p2EEgdjuufw2d3vLad9Qsc0uIBMQdADHcb+qXEYGu6sKhL7haOUdA1pO4H83UbO1nhk1FJk2BqvrVHAtdDQL3E+EAjuPiWnisI11F1Oi8ipa6HQDE+nqoalCo6Cy4aEflBHWSD3UDrmmCCCfIsB7mVWmou6RNu5w+YYSphntDyJi5rhOoktO4kEFpHso3Y5pcCW6RBEzJ766D3B9yu+zHKqdWkQ94Li10B1sMcWwHNcPafRY3DmFDaLbKYdWdMvDb3jUi0GJA9N10o6tbb2uzZGunG7MDLMsqlwexhs3k6C3yJ302XoOQ5iK1AWwXAQ6AYkEgkDzAnTurOV8H4mpNzRSYSDc8wRH5WDX7Lq8t4ZoYVonxkaxDWMnuGD9ZV0NPX1HMbLyzm6rXUrW5fwYOC4fq1nSGhoMS8gDT9V0mXZHRwvi0dV/Oenk3snYrOQBDYA7BY+Ix5cutptBToZ5fk4dbVzq44Ro47NydGqgx0nVVmlXsFhy8gD5roGQ2MloSbjsNvVbKjoUQxoaNgpFW8kgQhCQDU0oJTCVIBtUSD6Fctj8NJMb9u66hzlg5iyHH1UkI5+qyFCTC0aoB3+aqVcOR6JiGUsY5uxWlheIHN3WO5qjIQB1pzelWbbWYx7erXNa8fIrIx34f5biZtpmi4/wB1JxbH/wATLfosm4qRmLcNiVCUIy5RbTrVKf2SaIP/AEYYKrHMxIfTDgTTfTAJA6XAx9Fp0+C3Yd91DDUg7WXsdcYO4F5kBNpZ29vVXaXFDhusVXQ06ndr8jX+I139zv8A78GbUy6rP+7SedwC5hOg28QGgWOKEVHGlTcao0mDNhGkjvsJXbUuLVYbxOw7gH5FYJdGXaZbHqLXMTyLja80WGoIcKguEAH4SAT1XHsqxIhuo3IBjzHYr6KxGKwtYRVo0Xjs5jHD6hUjw/ljt8JhvZlv2WmloZU47bmiHVIpWcWeB88kGS4k6TMCPMRqn4e5z2imDe4hrWg6ydI95+q93dwplR3wtH51B/8ApS4ThzLKLw+nhqTXjZ3jJB7iSYPmrPpZ+Sz8Vh4Z5NRyCvRpPD3Uw4AnlAlz5EmCW6fUqThbBurOFStJpuJaxgHhun4nHc9QAvYeRggZ5NOZmSCTPuU+hiMLSaG06VJrRMNDGgAnfRZV0+q77ms/BRPqUX2ZzIaAwtFkGA0EE2/r9FUbl1R8gU6rtDDgH6+UwYXaf6/Tb8LWj0ACiqcU9oQukZzP+xQ+oeInLYbhDFOjwkTBlzg23uPNa2F4Jqf+5VY0dhLtO2sBT1eKHHYqnVzx56lXQ6Rp1l3f6/wVS19V8YNEcJYRtvMmpbMAuIAkCdGx2VqhXoYZttCnTY3sxrWfZc0/HuPVRmsSuhToU6eIRSMs605/c2dDiM/J2WZWzFzuqogpwCvsVEheSnMCKdInZWqdMN31PbomAtChO+y28qp+Idll09St3KmblRY0aYKE0FLKgSHJUgQkBEVG4oQpDIysvNB9kITQjErKAOhKhSIiVKQIlU3tQhICOE0hCECGkJEISAbaltSIQASe5TmVT3KEIAfz3dyk/qXdyhCADnHuU4PPcpUIACUIQmASnBIhADgnBCEwJGhWsPSBQhAEjn9BoEtNCEDLuHC6DBCGBCESGiyCnhCFAYqVIhRGf//Z"/>
          <p:cNvSpPr>
            <a:spLocks noChangeAspect="1" noChangeArrowheads="1"/>
          </p:cNvSpPr>
          <p:nvPr/>
        </p:nvSpPr>
        <p:spPr bwMode="auto">
          <a:xfrm>
            <a:off x="63500" y="-822325"/>
            <a:ext cx="2676525"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500034" y="1484784"/>
            <a:ext cx="8392446" cy="4658859"/>
          </a:xfrm>
        </p:spPr>
        <p:txBody>
          <a:bodyPr/>
          <a:lstStyle/>
          <a:p>
            <a:pPr fontAlgn="auto">
              <a:buNone/>
            </a:pPr>
            <a:r>
              <a:rPr lang="en-US" sz="2400" b="1" dirty="0" smtClean="0">
                <a:solidFill>
                  <a:srgbClr val="C00000"/>
                </a:solidFill>
              </a:rPr>
              <a:t>Bottom line:</a:t>
            </a:r>
          </a:p>
          <a:p>
            <a:pPr fontAlgn="auto"/>
            <a:r>
              <a:rPr lang="en-US" sz="2400" dirty="0" smtClean="0"/>
              <a:t>There is no objective fact about ‘where is here’. There is no objective fact about ‘who is I’. In the same way, then, there is no objective fact about ‘when is now’. …!</a:t>
            </a:r>
          </a:p>
          <a:p>
            <a:pPr fontAlgn="auto"/>
            <a:r>
              <a:rPr lang="en-US" sz="2400" dirty="0" smtClean="0"/>
              <a:t>Mellor, like Lewis, is taking a ‘</a:t>
            </a:r>
            <a:r>
              <a:rPr lang="en-US" sz="2400" b="1" dirty="0" smtClean="0"/>
              <a:t>four dimensional</a:t>
            </a:r>
            <a:r>
              <a:rPr lang="en-US" sz="2400" dirty="0" smtClean="0"/>
              <a:t>’ (4-D) perspective on time. This is sometimes also referred to as a ‘</a:t>
            </a:r>
            <a:r>
              <a:rPr lang="en-US" sz="2400" b="1" dirty="0" smtClean="0"/>
              <a:t>block universe</a:t>
            </a:r>
            <a:r>
              <a:rPr lang="en-US" sz="2400" dirty="0" smtClean="0"/>
              <a:t>’. </a:t>
            </a:r>
          </a:p>
          <a:p>
            <a:pPr fontAlgn="auto"/>
            <a:r>
              <a:rPr lang="en-US" sz="2400" dirty="0" smtClean="0"/>
              <a:t>Those who wish to oppose this view by claiming that there is a ‘real now’, are often called </a:t>
            </a:r>
            <a:r>
              <a:rPr lang="en-US" sz="2400" b="1" dirty="0" err="1" smtClean="0"/>
              <a:t>presentists</a:t>
            </a:r>
            <a:r>
              <a:rPr lang="en-US" sz="2400" dirty="0" smtClean="0"/>
              <a:t>.</a:t>
            </a:r>
          </a:p>
          <a:p>
            <a:pPr fontAlgn="auto">
              <a:buNone/>
            </a:pPr>
            <a:endParaRPr lang="en-US" sz="2400" dirty="0" smtClean="0"/>
          </a:p>
          <a:p>
            <a:pPr>
              <a:buNone/>
            </a:pPr>
            <a:endParaRPr lang="en-US" dirty="0"/>
          </a:p>
        </p:txBody>
      </p:sp>
      <p:cxnSp>
        <p:nvCxnSpPr>
          <p:cNvPr id="13" name="Straight Connector 12"/>
          <p:cNvCxnSpPr/>
          <p:nvPr/>
        </p:nvCxnSpPr>
        <p:spPr>
          <a:xfrm>
            <a:off x="6732240" y="4653136"/>
            <a:ext cx="0" cy="21602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85786" y="5500702"/>
            <a:ext cx="7244878" cy="400110"/>
          </a:xfrm>
          <a:prstGeom prst="rect">
            <a:avLst/>
          </a:prstGeom>
          <a:solidFill>
            <a:schemeClr val="accent2">
              <a:lumMod val="20000"/>
              <a:lumOff val="80000"/>
            </a:schemeClr>
          </a:solidFill>
          <a:ln>
            <a:solidFill>
              <a:schemeClr val="accent2"/>
            </a:solidFill>
          </a:ln>
        </p:spPr>
        <p:txBody>
          <a:bodyPr wrap="square" rtlCol="0">
            <a:spAutoFit/>
          </a:bodyPr>
          <a:lstStyle/>
          <a:p>
            <a:r>
              <a:rPr lang="en-NZ" sz="2000" b="1" i="1" dirty="0" smtClean="0"/>
              <a:t>Final Question:</a:t>
            </a:r>
            <a:r>
              <a:rPr lang="en-NZ" sz="2000" i="1" dirty="0" smtClean="0"/>
              <a:t> What do you think about this issue?</a:t>
            </a:r>
            <a:endParaRPr lang="en-US" sz="2000"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2</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chemeClr val="bg1"/>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chemeClr val="bg1"/>
                </a:solidFill>
              </a:rPr>
              <a:t>Is Time Unreal?</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14282" y="1428736"/>
            <a:ext cx="8424936" cy="5232202"/>
          </a:xfrm>
          <a:prstGeom prst="rect">
            <a:avLst/>
          </a:prstGeom>
          <a:solidFill>
            <a:srgbClr val="FFCCCC"/>
          </a:solidFill>
          <a:ln>
            <a:solidFill>
              <a:srgbClr val="FFC000"/>
            </a:solidFill>
          </a:ln>
        </p:spPr>
        <p:txBody>
          <a:bodyPr wrap="square" rtlCol="0">
            <a:spAutoFit/>
          </a:bodyPr>
          <a:lstStyle/>
          <a:p>
            <a:pPr hangingPunct="0"/>
            <a:r>
              <a:rPr lang="en-US" sz="2000" b="1" dirty="0" smtClean="0"/>
              <a:t>FURTHER READING:</a:t>
            </a:r>
            <a:endParaRPr lang="en-US" sz="2000" dirty="0" smtClean="0"/>
          </a:p>
          <a:p>
            <a:pPr hangingPunct="0"/>
            <a:r>
              <a:rPr lang="en-US" sz="2000" b="1" i="1" dirty="0" smtClean="0">
                <a:solidFill>
                  <a:srgbClr val="C00000"/>
                </a:solidFill>
              </a:rPr>
              <a:t>Philosophy:</a:t>
            </a:r>
          </a:p>
          <a:p>
            <a:pPr hangingPunct="0"/>
            <a:r>
              <a:rPr lang="en-NZ" sz="2000" dirty="0" smtClean="0"/>
              <a:t>Stephen Law, “Is Time Travel Possible?”, </a:t>
            </a:r>
            <a:r>
              <a:rPr lang="en-NZ" sz="2000" i="1" dirty="0" smtClean="0"/>
              <a:t>The Philosophy Gym</a:t>
            </a:r>
            <a:r>
              <a:rPr lang="en-NZ" sz="2000" dirty="0" smtClean="0"/>
              <a:t> (Headline, 2003), pp. 34-45 </a:t>
            </a:r>
            <a:r>
              <a:rPr lang="en-NZ" b="1" dirty="0" smtClean="0"/>
              <a:t>[simple introduction to the key issues]</a:t>
            </a:r>
            <a:endParaRPr lang="en-US" dirty="0" smtClean="0"/>
          </a:p>
          <a:p>
            <a:pPr hangingPunct="0"/>
            <a:r>
              <a:rPr lang="en-NZ" sz="2000" dirty="0" smtClean="0"/>
              <a:t>David Lewis, “The Paradoxes of Time-Travel”, </a:t>
            </a:r>
            <a:r>
              <a:rPr lang="en-NZ" sz="2000" i="1" dirty="0" smtClean="0"/>
              <a:t>Philosophical Papers</a:t>
            </a:r>
            <a:r>
              <a:rPr lang="en-NZ" sz="2000" dirty="0" smtClean="0"/>
              <a:t>, vol. II (Oxford, 1986), pp. 67-80 </a:t>
            </a:r>
            <a:r>
              <a:rPr lang="en-NZ" b="1" dirty="0" smtClean="0"/>
              <a:t>[‘state of the art’ paper on this topic]</a:t>
            </a:r>
            <a:endParaRPr lang="en-US" dirty="0" smtClean="0"/>
          </a:p>
          <a:p>
            <a:pPr hangingPunct="0"/>
            <a:r>
              <a:rPr lang="en-US" sz="2000" dirty="0" smtClean="0"/>
              <a:t>J.M.E. </a:t>
            </a:r>
            <a:r>
              <a:rPr lang="en-US" sz="2000" dirty="0" err="1" smtClean="0"/>
              <a:t>McTaggart</a:t>
            </a:r>
            <a:r>
              <a:rPr lang="en-US" sz="2000" dirty="0" smtClean="0"/>
              <a:t>, “The Unreality of Time”, in Le </a:t>
            </a:r>
            <a:r>
              <a:rPr lang="en-US" sz="2000" dirty="0" err="1" smtClean="0"/>
              <a:t>Poidevin</a:t>
            </a:r>
            <a:r>
              <a:rPr lang="en-US" sz="2000" dirty="0" smtClean="0"/>
              <a:t>, Robin, and </a:t>
            </a:r>
            <a:r>
              <a:rPr lang="en-US" sz="2000" dirty="0" err="1" smtClean="0"/>
              <a:t>McBeath</a:t>
            </a:r>
            <a:r>
              <a:rPr lang="en-US" sz="2000" dirty="0" smtClean="0"/>
              <a:t>, Murray (eds.), </a:t>
            </a:r>
            <a:r>
              <a:rPr lang="en-US" sz="2000" i="1" dirty="0" smtClean="0"/>
              <a:t>The Philosophy of Time</a:t>
            </a:r>
            <a:r>
              <a:rPr lang="en-US" sz="2000" dirty="0" smtClean="0"/>
              <a:t> (Oxford, 1993), pp. 23-34.</a:t>
            </a:r>
          </a:p>
          <a:p>
            <a:pPr hangingPunct="0"/>
            <a:r>
              <a:rPr lang="en-US" sz="2000" dirty="0" smtClean="0"/>
              <a:t>D.H. Mellor, “The Unreality of Tense”, in Le </a:t>
            </a:r>
            <a:r>
              <a:rPr lang="en-US" sz="2000" dirty="0" err="1" smtClean="0"/>
              <a:t>Poidevin</a:t>
            </a:r>
            <a:r>
              <a:rPr lang="en-US" sz="2000" dirty="0" smtClean="0"/>
              <a:t>, Robin, and </a:t>
            </a:r>
            <a:r>
              <a:rPr lang="en-US" sz="2000" dirty="0" err="1" smtClean="0"/>
              <a:t>McBeath</a:t>
            </a:r>
            <a:r>
              <a:rPr lang="en-US" sz="2000" dirty="0" smtClean="0"/>
              <a:t>, Murray (eds.), </a:t>
            </a:r>
            <a:r>
              <a:rPr lang="en-US" sz="2000" i="1" dirty="0" smtClean="0"/>
              <a:t>The Philosophy of Time</a:t>
            </a:r>
            <a:r>
              <a:rPr lang="en-US" sz="2000" dirty="0" smtClean="0"/>
              <a:t> (Oxford, 1993), pp. 47-59.</a:t>
            </a:r>
          </a:p>
          <a:p>
            <a:pPr hangingPunct="0"/>
            <a:r>
              <a:rPr lang="en-US" sz="2000" dirty="0" smtClean="0"/>
              <a:t>Robin Le </a:t>
            </a:r>
            <a:r>
              <a:rPr lang="en-US" sz="2000" dirty="0" err="1" smtClean="0"/>
              <a:t>Poidevin</a:t>
            </a:r>
            <a:r>
              <a:rPr lang="en-US" sz="2000" dirty="0" smtClean="0"/>
              <a:t>, </a:t>
            </a:r>
            <a:r>
              <a:rPr lang="en-US" sz="2000" i="1" dirty="0" smtClean="0"/>
              <a:t>Travels in Four Dimensions: The Enigmas of Space and Time</a:t>
            </a:r>
            <a:r>
              <a:rPr lang="en-US" sz="2000" dirty="0" smtClean="0"/>
              <a:t> (Oxford, 2005) </a:t>
            </a:r>
            <a:r>
              <a:rPr lang="en-US" b="1" dirty="0" smtClean="0"/>
              <a:t>[beautifully written – lucid and engaging] </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a:t>
            </a:r>
            <a:r>
              <a:rPr lang="en-US" sz="2800" dirty="0" smtClean="0">
                <a:solidFill>
                  <a:srgbClr val="FFFFFF"/>
                </a:solidFill>
              </a:rPr>
              <a:t>2</a:t>
            </a:r>
            <a:endParaRPr lang="en-US" sz="2800" dirty="0">
              <a:solidFill>
                <a:srgbClr val="FFFFFF"/>
              </a:solidFill>
            </a:endParaRPr>
          </a:p>
        </p:txBody>
      </p:sp>
      <p:sp>
        <p:nvSpPr>
          <p:cNvPr id="2" name="Content Placeholder 1"/>
          <p:cNvSpPr>
            <a:spLocks noGrp="1"/>
          </p:cNvSpPr>
          <p:nvPr>
            <p:ph idx="1"/>
          </p:nvPr>
        </p:nvSpPr>
        <p:spPr>
          <a:xfrm>
            <a:off x="323528" y="1628801"/>
            <a:ext cx="8568952" cy="4176463"/>
          </a:xfrm>
        </p:spPr>
        <p:txBody>
          <a:bodyPr>
            <a:normAutofit/>
          </a:bodyPr>
          <a:lstStyle/>
          <a:p>
            <a:pPr hangingPunct="0"/>
            <a:endParaRPr lang="en-US" sz="2400" dirty="0" smtClean="0"/>
          </a:p>
          <a:p>
            <a:pPr>
              <a:buNone/>
            </a:pPr>
            <a:endParaRPr lang="en-NZ" sz="4000" b="1" dirty="0" smtClean="0"/>
          </a:p>
        </p:txBody>
      </p:sp>
      <p:sp>
        <p:nvSpPr>
          <p:cNvPr id="4" name="2 CuadroTexto"/>
          <p:cNvSpPr txBox="1">
            <a:spLocks noChangeArrowheads="1"/>
          </p:cNvSpPr>
          <p:nvPr/>
        </p:nvSpPr>
        <p:spPr bwMode="auto">
          <a:xfrm>
            <a:off x="2699792" y="116632"/>
            <a:ext cx="3587824" cy="1323439"/>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chemeClr val="bg1"/>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chemeClr val="bg1"/>
                </a:solidFill>
              </a:rPr>
              <a:t>Is Time Unreal?</a:t>
            </a:r>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21508" name="AutoShape 4"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4" name="AutoShape 10" descr="data:image/jpeg;base64,/9j/4AAQSkZJRgABAQAAAQABAAD/2wCEAAkGBhQSERUUExQWFRUWGBoZGBYXGBcYFxgaHhwXFxwXGBgaHCYeGx8jGhcXHy8gIycpLCwsGB4xNTAqNSYsLCkBCQoKDgwOGg8PGiwkHx4qLCwsKSksLCwsLCksLCwpKSksLCwpLCwpKSwpKSwsLCwpKSwpLCwsLCwpKSwsKSksKf/AABEIALcBEwMBIgACEQEDEQH/xAAcAAACAgMBAQAAAAAAAAAAAAAEBQMGAAIHAQj/xABEEAACAQIEAwUEBggGAgIDAQABAhEAAwQSITEFQVEGEyJhcTKBkaEHI1KxwdEUQnKSstLh8DNTYoKi8RXCJDRDY5MX/8QAGQEAAwEBAQAAAAAAAAAAAAAAAQIDAAQF/8QAJhEAAgICAgICAQUBAAAAAAAAAAECERIhAzETQSJRMgRhcYHhQv/aAAwDAQACEQMRAD8A5JxDiFzvbgFy57b/AK7faPnQ44jd/wA25++351Pj7E3bkanvH/iNC28MzMFA1PKlswXZ4leAI7x9vtN+dOsLxNjZHjef2j+dQYTgF4LBWJ56VOOz922ASBB8x1rnm0zB/D+L+CMzlj1YmtE4s6vBYgT1JoLDYVw/s8+opguDAeXEFvu8qg407D2E4e64M5jB11Yn8aWcQxtyRFxp6SfnrTzB8HaGZpKn2RtFLuLYdQwIkR/etLCew0JVxV3MPrH8/G3509s49lUEuxnoT+dJ8Xa8RnmNxXvDbyeww1+1NVntWYa3cWw1zvvtmM1l7jDToT+8aCvJlMZdxvvXuD4eJObaJpMl2ENwmPLArmYN1LH86kv3sh9tmMbZm/OljeAyBGvPpQeKxjF5GlNTkZjXD4o5ie8cerNH30Xb4jeB9skdZ5eVKcDfAmQG6eVHYDEFwFA359KErBoM4XiGDMWDt0Emp8Ti2JLJmBjbUj4UyXh4ABa6ogctCfKlB4kque6Bk6a7etc/lydRG0KrL5mkvcmds7QfnTK/cK5CrEz7QDNp86BOMUNPOemk15c4pFwHLEjlsatbYmjTF45w8h2g8szR99N+C4poJJJ01BJPvBpBctEkmDpqas3B8UhUKqwY1NDlvDQUgtsYChzSByOooRA5U+ORygma34gxGjaADlz84oD9JiACT0rihkkFkNzB3SJDOP8Ac2vzqNsZdBCyy8tSaOu4kgeJoXnA29Kjv8RVgUSWBE6jn5VRTmxdAt3EsRBuMDsSCZ++o7mJZFy52JI+00/fQo4fdYs8gRyJ1NeDDToSSfKuhKvZqJMPca4R9Zc6RmYe/eh7vejMc7kKYMO351OLZTVdD0rLRaLknlJqsZv0ahTdxdw7XLn77fnURxTgf41yf23/ADp6uBRRmOmkjWq1imlzl2JqsJ5dGo8biNz/ADbn77fnWp4hd/zbn77fnWNZ086LuYEBNNzrVsqAWXs/iXOHQl2J8WpZp9pvOsrbs9hyMOn+7+JqyqWTaKrevFb7x/mP/EatHDsTb1lBmAnNzpAmHBxTq2g7xz/yNNDhDn0OscunnXLytWUQZ/5dyegExvRPEcdDIrqY3HnqKIOBUWhtmI3NLu0GLGZAwlhoOm4qHFNTekES8TxH1uk7CNasXZ2+byEODmU6H01FVi65N8HLmgDT41deD30W0zhSkzofSKryvFUZD92BgTsPjVQ7QqxcydOVHLjHzggzJih+Oora5iNNvfUIRp2M2V7EqwQTsdqLwfZ3MMzMCo6HWjMLDooMQF6Ca01W4FtuE05jnJqnLlj8WBEmMQIoUSRzJ3oS1eObTpU13DXX1d1ieXOi+znZi7iLpRW1GpJ2A6sa5o0lthSbegFbJvsAdyYAUST6AUv4jw1rdwqyssHZhB9812azaw3CbQaA11hCkxnc/wDqv9yaoHGeIHFs/eQHYyrxsdfD6QflXRxNsrLipFcwd9ViRz+I6VL+mlbpe2As8hUV7h72/aXUbg/eOo869OLhJgDl51SrI9DAMHm5dcnpG01AmK8JBYKdwevlQ3B3DuROoBI1gVtiibsKiFnbYKMzH0ApMalRjOHFHMO0L16mir1gD2NQOfKveFdjMXe17vu1HO4ch+G/xo/H9nr9i23eKwXkYlfeeVNJKzYsRfpxU/tb0Xw24RcBE5T0pVpIk07wwXk0EazFaXRkPL9rvBm1IGkjf30t4zZgAryiKeWEfIJZIImdj76F4zhwE1An/TzrzlL5jMr4d2BB99H4MqhJkSF00qJLRdoGYgiCak4j2dYRkaTHwq/x6uhD11zspUAEb+dD3cE66x4SZBpjw23lAG7HRvPzFM8Ngs7ldSoGxoymkMiqlQGgielaXlljlHLUU04k+UkAaLI060ntXHnwiZGtU4/ksjMBvlnCqQSBp6Co8Fw0nMdI1+NOuG8MZrReIkkbVFYW4AQbbbzMaVR8naQrK1dwxB1ptg8N3gVmkqOQ/CphwS5evAAEBuZ2p3guzj2zkaCBEEaRS8vKq7NQdwzCRaUAEb6Ea7k1lGojgRn5n76yqQm8Vsmyj8V4U4vG6qkoWaY9TTnD2ogxGgj+tO8Px3CoTb71YJaQQdGkg8utE4vhq92ZMxtHOa4uTkk2lJHT42LuJ8XKwCVjL5/nSzid4C4jwC0wAfUV6/DCx1GvI9KZ4rs9mvWz0j71qkMY+xXFgV2wlwTatIlxQJkb761PwsXLfhuICdyTsKZ3uEXTKpodNfjQL9ncQxySzPOuu9B8jerDhIFxt0B5UQBqfPzoPH3ZgASY19JqwX+zNwJ4tSP7ihcHZu4cyqAmNJAMDprTwmjODKphsUwYCQOW39a8x6mZOp8hV0s8fvT/AIaGdTNsaepmpxx5yYful0OirJ+XOrOaXsy42zn2GLFgNdTz5V0/B9qcLw/DC1YBvXiMzkjKpY/aJ1MbADpSLCcIsXb/AIroB3AIK5vQnQ+k0w452ZVkLI3ijQ8vQ+tRnODaKwTgVXHcXuX7pu3mLEn3AdAOQHlUa35edwBpNAXCVOUyCOR3Bq18D+j7FXlDwEB2Vg2YiJzBQNvWrrQewE3Uvp3bCGAIVxuvSeq+VV/FYB7Ui4DPIjVfLXb3VZ+L9nr+Dc96mmgzjbXX3Vq14MuW4WCnUa6TsDHXUinElCyrWOHtoTpO0V1rsN2aTCWDduMveXhpv4UXUKOck6mPIUgwXZy94SLJMHQ7A+YmCfhVluXCPrbkgWUyqg0ObVST+def+p55xXxNxw3sao6uAVIcDqwFzXYhSdteYrbEsSGR1zW2ABU+IEkxBXTSemlJV4ocwI9sHKwAlRsYJ6eY+U08w/EWS0VYIXI8XdIeug1JPrTKbSV/6VoUYnsrhrjZrtlApb9UZQP9Ph1UTpNV3ieAwRZrdgNK75CDoBqfEYPSAac4jj2FUkXr/wBYNMozFUMfrZVI+J5HSaWY+xZujLZNsqkEhDmfO3QaSunqK6FQrj+wvwVkpbZZnXeOXlR2JXOpAIJGwiKX9mseEviy4ZszQoyzEyPFz3iug2+zxjW2RPlH31ycscZaQmFlDweFiBzNT47DwTqY30q3DsoQZ0Guk60Vd7JhlK5onmBNIlJvo3iZzS2zBpB3+6nOD4sAGAXXb0q0N9GbEDK8R9pCPxoDEdlTZzL4STrK6/8AVPNOtoC42VjjOGhQRsWn8waT4kM90lFyqqjartdw4a2VI1EEe6gRhDJIgZorQ5aVG8bF3BcSv6MqkbMR86sFzDAgDkRpQOB4LlgchJI/EUxa0QI36eVRnTlZlxsH8KQFA0FQXHKt5GPh/wB15icMXAnSNNPvry1LAg6gQAaCiqD42ThayhUJjQ6SfvrK9OC+KOVrYZ/42zObIs77Df8A7qt4TtMbF27bxYZpMqVHXoPsxqKv2H4fYuRlxFokgeHNBBjUR61zf6SMN3WLiVK5FykEEfrAj12qEOKWTXItM75SWOmdEXA2mtl5hAgYGADqNZWZ0rGa0GBDEgAE+EyBIOvuBNcwwHa1lVFkqiqBlUnxaiSSTudaOwnbx0FwKttAzMxOrNBACrJPILtVXwxXSApJl7sdoELwonWJ223JJ0iiOOcVsWEHeBXdpyqjkFvMMuqhRzNc14rx5iEtKSEUQJAjXXYddvPSaW4fFZnE9Gj5fgKfxpK6Mnui4WO2VwEKtu0EGgTx7ftknXzIpuOIWTbW/eDZSNLYIDFvsT+Iqn4LhV90lLTFT+sBv6dahxdhky58wMEZWnTzg9a5XBNlqGvHO0pveG2otWhsi7T1O0nzPypFrO5qazbnap7ageZqtUA0TMAC3PYc/WmNriD3CqPdIGuS5zU/ZYAQ4jqJFAXFn+9KixJi30hhHX1FCrNLoL4Cve4+3+kBT3RJbSJy7ZuREwa7RZxtuzbId1EknPcZQpM85jYbCuO4Hjwa4t51fvEXKDbjLcBBAW5IgdJ6TQXHsZcv3TcusMx5D2F0iFHIee53qnkw77Jx48kdQ47xC1eDql61eG2VSGEjWev38qr/AGO4CntOoZ2IyhphQDuCDuY3qh2WKEFSQ4MhgSCPQ1bOy3GWa8EdockSSQARqZUDQEnfTrQU8mM44o62qqBlIBjXnHuNVTtzwYtZa5Ycq6wSgMhgCG1A2NP8PjCQsKMo00MjTcjqK8x2KtIud2yIOhy6np13+6rSjFxpkFdlK4DiZRihUsxMEzlVfF4tRoSwPU6VU+0XGrj3GthzkXwuRK5z9nTkNNKs3bPhh8N+yymzcENrGQhg2b0Os+cda52l6VaOTE+7rPOvOhwyhJysvFp9npzRE6dK9QEEEGGBlWG4Nb8Pwl2++S0jXHP6qiTHU9B5mBVmwvZS1b1xN3Ow/wDw2CDHk96Co9FDHzFWUJMdtFx+jvFWruH7zu1W+rFLrfrM24YMdYKkGB51c3xhVfEYXq5AHxauXWeNGwpTDquHU7i3Jdo0Ba40sT6R6Cl1/i4Jm45J6sdf+RmqL4+ybVnTMT2ow6H/ABAx6W1Ln97RfnSvFfSFl8QtlbY9o5h3h9AIXeOZqjLxhI3+BFK+M8XFzKqaqCcxncjWPcCTWc/oOP2WjtF24vXrf1Z7pGkHWXP+7l6CmHYzCZMIh3Ly5PPxExPuiufi9mWOo09R0901fuxmODYNBztjIfdqPkRXHyt1spSXQybDxp8qhxOHU8oqW7iNd/jQ3EuI27NpbjsIbNAGp8Jgz+FQjGc+kC0uzxLEEn3VubOlAYbtNZcSxKdc0A76c+dGPdmNZG80JKUewqn0Rd2oBig0txJ5TtRLXhXisCBO00qkxqQEbQFZU91xNZXrwfxX8HBLtlX4biVW9cRIOsOx9oyxZsonQDafKaccTxFkql4W7eQq2WUzEw2UEyOZDfCuZ4/EkX7h1BztqOWpG/nW7cQLKFztC+yCdBrJjprVXx7Kxno6aMfhLXiJR7iKCciJEmZBMQQNtImK27Q4jDth+87i2HcBUBCOygqCzloidoGsSDM1zFcW0EE+4mjMHxfWHPhiNTMedK4V0NFpvYRjsELikqIZdvOOXwp7wbsgXt+KxcV9+8OQgH9gNOXfXek+IxaIhbOPIAyT7q6RwK+tyypUhgV3GvuqE5SSLRhFsY4BcltLaHRQAAd4H9fvoXtPgLVzC3HuASokNzB8jXmJ4hbsa3biovmRPujWqV2n7cC+O5sgi3PiZt28o5D51OCbY3I1FaIOHYEnO0qotrLMZ56ACNya8GXkQQdiJj1EgGg7PFXKqFYgc40J3Ak+QgVNZ4myN/mJsbbGQR5fZPmKsxEFJh1fQTm2A119KWcYuhPqzqdyQdB09T5Va8Pwy1eDfod4i5AKhxDc9FOx10PT31zfF94rtbuSpzEEMNmnWfXrR4072JyTVUjWxxA2mgSAd9dN+nOnS3w4zKfWqtiCQSDvWuFxTKYU1WfFnv2T4+THRaRbY7VHheKhb4bUlSIHUDf8/dSx8dcYQTpHKoC+3OPu/uaXj4q2wz5b0ju/AeO51UgMYyhByZz+FNeJ8ZsWkVrzDN9k668wFMFuflvtXOfo8xd97RFlSxt5vGcqp+qFFy4dBoNpE0fe4ZbuXe8xVz9LvkexaPd2FAiFzkZmAnZQPU01Ndg7H47TpiGNlLF26jDxx3YAB0JKmQFH+phVUHYXD2LrM95r6LOW1aOWB0uXTMjlCAnTemuKxDd3BS3btKJ7u2FRB6/aPmxJpEe0KhotKHaDEDw7iI5t7qGfqg4Vsdvjgtvu0VLNrc27YyqfN23c+bGkd/jBIi0jPOgYKck+oGvu+NGJwizZZbnEb+YyGTCqCYmCA1sakevvNND9I1oHSzcCgAKJUAHzGsQByFRcrHW+itWezmJvZziWu2Lf6rC3Fsc/Frmy8sxNVbiGANi6UunUCdNQZ1BB5gium4jt5h8gVUv3rjKWYFEC+YIZojXQCaEx1/CcRt5bdoLeRT9U31boBsRplyzMgcjIitGUk7dUK4nP8PiY2O+/986lsnSfOaixfDXsXSjgjQEdCDsQdiPMdKjtnxQeelM6e0FMaI5AAHX7+lWvsne1e2DuA/vmD+FUg3pYA6QNPON/up/2dxwXEK5IClDmnQes+oHxqM4Xoe9FwxtsvpJy5SSB+trA15DTekXE7is5tnW5mBVG2UgqI111GpphhO0hfOLKhUIfPcdTAXLsoG0nSaVWMdati5LOTuXjxkjkjGTJk6munjhgqRFsV8cw7M6o7aauco/25t+eWtrfa7JfTKPqsqqwEkRrLAEaGaX2LxyszeItrJ3gfiaWXVGffbeqS41P8hMq6Oo4VluoGQgq2oP986mVNYI012qm9iO0QVu4YGGMofONvfVwN2Nh7q8jk4/HKmXUkDEDlWVo93Wsr0oJYo5ZNWylWuwWLv3GbIFQux8bZZGY6xvt5c6sV/6I0ZiRcFsckQM3vzMfuFdBw1gkLodh9wqTFHu1L3PCoGrMYA99Rlyzbs748UEjm976J7YtsWxFwQCZYIEEc25xvXOb9gIY0I11HP8ApV47a9r2xH1Vvw2QfQv5t5dBVN4jaKQG0PSRI9Ry9DV+GUv+mQ5ox9AmSdq6X2e+j8jDI737tm48NpIRFMgF10JJOXnrO1Uzs9ws3riKBq5AHpzJ9011bEcbS2cpzKokAsJUkQJkjQROh2jTbW096JQ1sqeL+jjEkC4lxbqsC2Z8yERqd5A0gySKquP4ZdtOEcaE6OpzI0dHGhrovG+1Ya33SFYOgKMQSJWfBEH7Mz1qs4jFtqNDtofZ9WE6++lUWkM2mLsOIonD6trUDQTKiPuPp09KlW7lHhbXmYB9wmoSVF4uyXh3Eig8IzSZiCYYEgGRrsTz31ovi+EuYtFJsXTc/VfI5LDoTl8XqdfWhsPx26nsXrqEfZYjnOw03qx8M7ZuylX+svBfDJPiXmR1MwMnMc9RRjLehZQKN/8A5/jWBK4dwBzeE08sxBPurTiXYbE4UB7iqQ2ilWkA+ZiK69bsyFfEKMOh1KtKudIOS3q0RtIHrQN3jNtZFlAwP614BgI2yW/ZX3zV8muyOC9HNuD9h8ViBnVAlvneutktj0Y6t6KCatPDuyeDw+rTjLn+qbeHB8kBz3P9xA8qL4nxok5rzlthLHQeQHL0ApBje051FtT+0Rp+6Px+FJ5JPUEPhGP5Fj4jxglB3jqlpdkEW7SjoqCFH30nt9okLfV+LQ6nRdx7z8qonF8Q7tmdmPTNMD0Gw91CW8Uy+yaHhb23s3kS6ReOIY5ritmadDzEDTkNqj7IY1bd65cK5zatErPsh2IUFvj99Uu5j3PP4CrZ2dwtsYeyQGL3HuFydBKBQqr1Azkz19K04qEbZk8nSJcVfZrjudWcyzdegB6eVeKCa2uLr0rauWzqSrojwSnvGb7IC/8Asfwo68meCIW4uqsDr6T0PMVDhrfhnmZPvP8ATSpJ50G92jJKqYN2oxzOtuTmGpHW2dmSfUZvKaVMNQdvOiuORv11HQcj6z4fgetB2z4R5gj31eP46OZqnRIWhtvU/jRWCtgFS2v6pHKD/wBR76G7smNtCKJw9ou2VCmeIUEgCZGmY6cudBjItPGOKLdtKlswq5i7ZYVSYhNTLHckjSkvFb+RCiiA/M76c4216Dal2M4RjMN4rtq4gmcxEoZ55hK8twaHfFtdILHYRHlV4tMlJUS4y80gdABp02ExQF4j8t/nUuJcdZJO9Dzp99UJhXA7pGItECTnXQf3/cV0wgyY226Gkf0d9jxfAxAdWIJCoGGZYkS/QzHxq54js6yK7u0KBJjkBufh91ef+oi5y0hqEXdmsrFxdk6pcYryJB9KyuqC+KOdx2O+NdsEwlsSczlRlQHXYan7I865pxntNexLZrrEj9VB7K+g6+Z1pdxfEE3HJJJLHU6ncj5RFAtiKmuP7PRc0bXMaVuAqYIMz571twXgzYu+UzBQJZnY6enmSfvpapJbTU8q6d9HHCslh3KiWbQ+IOSsKI8s5/4+VX/FHO3kwPhfB2sM7XEHhWFZdVUtK5lI0JVQ3kCNdqmx9i2bWS5mJUAi5cZhO7ZbduJAhgJHlTfG41cKS961IAC21mQzA+JiD7MkxOuubQgVU8Z2sutcd7YWyXMkp/if/wBT4x6KVHKKdfbNQCLhDjcEawQNx5Ry0qdiwUs0HMx/a85PIUVwviFu9cX9LNy7l9mG8T7kI7nXLOs76kCrfh+IWxGTDYVYH+SrsPe+Y/GhKS9hUX6OfW0e6ctu29w9EUsT5QoPlT3BfR/iyozomHBMzfcWz7k1f5Vbb3aO6RHelV+ysII9FgUv/TMx3nzJ/GoS5IFYwkQ4fsjhLQ+tvPeP2bQFtP32liPRRRicVFoZcNaSxpugJuHyN1pc/Gk2O47bTQHOei6/8tvhNJOI8euFdDknkp1jzY6/dSKbf4ofFex5xDiCqSbr6nXXVj6Aa0ixvaQn/DWB9owT8Nh86RnExMzm6/iagfEdOdVjxp7lsg+T60N8e31QklmJEk785r3hKFg2pAB/AUFexBe0oG8jbeRNS2LrKIGYdYB/KqSddCRjfYx4lg7eQZhm8Q3J8+lL8ZbD/CANwB0HSPWt7l1iNc0b6z8dqgNTyZVRQuxHD00hSP2TP30+TiqNbtooFtbLZVQtmYhtWuEwJJJ1gDahCoMLzG4FK8bbKtI3HOmryKmI/g7RarhjmDz3rU3gRG0+XKkmB4orAKx1jfp5UeDGxkdRXK4OOmdSmn0Mlu6VgM0DauzXuK4mEByat8Y9fypcX0M5JAHHr3iAXlofv/KlA4kVJAE/dTTuQZldY158pDT76StgXUyRPmOdd0IJRpnFKTbsKOLdhEwOgqe28Echqfh1oa2sVMvM/wB6UcULY84R2vxFg+G42UgjITKwdB4TIpTjuId5dZ4UEnZQFE/sjT4VEWG/l/1Vo4hgbV22JgXVCiBkVgoXm2aG945VNxUXdFIttUVdr8/D3VBeucudWLDdmluW17u6Dc1LASwMNAygActTqa8T6PcZMC0WYjNlGjEctCOY1iaZckRXxyEXD8TcstntO1toIlSQYIII08qc2O1GIyhGvXGUR4c7bdD199LeKcKu4dst629tujKV+E7+6g7TeMDz+FPJJoRXZfeEuTaUxvm/iNe1Nwzh7G0pDaGWGsaEkjT0Ne1ox0iEu2UbHCLjz9t/4jQN27RXFn+sf9pv4jQeHtZm8h86VK2dTeiy/R/wo3MUjZZyTcMgwANpjXcjb5V1BLZKju2yFQRlSPE2kBTcnLpJzTuT0pD9HHCGSw982+8LtktqCpBykEkrMnUncgac+XnariotrkVWzNqLjaMNSBAI0EZoKRvzmazVsy0gDtJxVlDWWgtLK0lXCICsKhkmSwJknaIjWqn3RJimNm6ndsW8TggKDJ05/KBQdxCNY05GtLSMtkYQr6j7xVo4fxIPkA9p9gInTU/KqyXmKa9mMSlrEi6YzqjKoY5VOYFdWg5SJMEiNeXOUo5rZRPHoe4u1dMi0iKebXbi/HKGmPfSLjnBHtol25i+8Ykg2kVQi+ejRHmVBpxiu0J71lyWjuOfhO4IMggzOpHOoMTxUMpttbYs2hEwpECBAB2JkbbUYcaj0gSm37Kg3EGA1X4H+zQ13Fu5236n8Kdjh5GcF0BQkc9Y6RQvdgECJPOP+qriieTYp/RXbmPnXrcGc65hHo35VYLQymI0nUHQ9elashzEiB6SD8hTIWgPgXZ6+XJtkMQpYjYQNSTmgUTa4t/p386s/BOL27WHvI4JZkIAViuYwYnw6gZjMztVGQxFTk3ZRIPvYpm326D8etRAGtUbWtgelTZVE1jD7x01pfjk38yKNW5uKB4hE848vQfiaaHYk+hZdwP2Znp/ZoyzgrgAJYgbf9DeiExcqFAAA+yAJPMnqfOtbl5tPxqrbZNUicYcrGY5p+0dB7vzqVTBnloD+dRNiFMxJkfD15VD3hJ8qnFt9oaVL2E4qzkbTUH3iORB9a8bEMEEHcxqOfOtLYlZnYbfD763RZHkRtzFP2IBX38R058q0z6Vrc3PrUDtTpC2EW0zc+e3kKc2uJwZcLdOgAuDMBBnQHQk7azS7CWcqg8yKmtWGYwqlj0AJPrpUJuy0FQ+XttdtXWOHYIknKBbtwF6ez7qecJ+mG8rKt+2jrOrIMrjzicp/Gqdb7P4gjSy+vl12oLFYZ7bQ6sp6MIpFGI7bO64nilnEWBmC3rTrIlcykfgfmCK412o7LDD3A9libDkhTuVO+U9dNjzjqKn4Bx+5alATlflvB6gdfyrbiuMa4jKTp+I1n++tLHKMv2DJRkhjwPEsLCAEwJHLkxFZQXAL84dP938TVlegjzn2VniQm4/7b/xGgs8c4qfF3frbo//AGP/ABGgrjVKtnReh9wztZiLKlEuHIVK5TsJBErEEHU6/fRK8Za+0PqxIAmZ2gKp1PIQOtVe3eiut9lOAphsEcZbXvcSLeeIDZNj4VyyInVgdSN9xSy+I8E5OhBb4NiEAnD3frBsbbzHlp7vfR/D+xGMvHW3lEkFrjKIgCPCDm6DbnXU+E4S2baXFzFnVczM5ZmIG58TRryBjWt8bhmuund4h7KofFCIxY6GMzGR0iI1rmfK3o6PGkcGmCQRHIzyNalqc9uMKv6dfNkqyM5bQiASAWAO3tFqStg7h1jX1FWRF2hnwviyKYvW1vJ/qHjUf6GP3GR6V1Zfo+wbqCEKZgGiSCJExo2h5Vz7sBwOxcvd5ibqItsjLaYwbjbiSdMo6TJIjaa7EGBAKMsRoZ5b8jUpyp6KQja2Vy59F2EIAzXQNyoca7TuCRtSzGfRTazxbuXV9SLg5yPZGXbcnWr69sEaQdtT/wBVEMPqT4Z8tD7yN9fKlzaDimc0f6Kb24dSZ/WDHTl7OY0mx3ZDFWzAQuAfaSWGvLxZSD5EV222w1kfHX76JDA8qpGbFcUfOGLW4qnPbZBvLqVO2oEiPdSeZ1G1fUd3Dq2uh+8fga5/2k7HWGuAXrS2jcICYrDqFXMSYS9anKDEeIRMbg6UXL7BV9HILZqW2eVS8SsixfuWW9q27LqIkDYxJ3EH30Jf4gF9n4/0rU2a0i1dnOzJxCs7NltoVDZQGuMzGAqLIiT+sTA89YuyfRHg88uuIfOQcubwoOauymTrzE1XOzXFBgMGmIJJa6JynUmWK6A6BYWGMTpHOrHwr6ScxAFqEUKJLQczGMoXWQIPmByAGk7fY1ZD+19GPDlWP0RD5lrhPxLVs/0bcOOhwiev1n3hq1w/b3Du621cG4Y8OoOonUkAbeZ3FM34iHhRcyzsAwk+/frtrTZoXBilvos4cw/+tvz7y8D/AB0M/wBFOAO1l1O3huv/AOxIqxWxGknz6+pkz869GLX9blr+A25/nQzNiUy59DGE/VvYhWOyk22+HgE+gM0rxX0SEnLbxA8OxuWyCQZOpVtt+VdKuFXABhlI2I0POeunXlNamzbY5jJ9SWB9QZ1+dNkDE4xxr6JcWvit93dbmEJk9GhgNfKTVZvdiMUpYXLbpl1YlGygSBJf2AJ/1V9BYi9btnMXC7zMGBHQagfKll7thg0LTeD6GVVS+hLb6Rt1NMuRiuGzk+As4dT4y14qMqhAFQwxOaWOpjTUc53AqxYbjVjux+j2ntsrGUXxOfDoTBgDMR4tgB7qrfafFYZrivhLbWlyyQ0RmndFE5R5T8KBxWLdQHRireWkiJjz56edLV9D9FwtJebxG8bIbKsXUZbisBPtDwt67QdhtQ2Mwlu/lS9fTMTAtjLbYsSoznfSBpt7XOl2F7QXL1qcRct5DIHeKZdhAAti2JleugBO4qDHdocOjAJYTEMpkuxaCZOmokgbeenSSUmZ0gfD9lL/AH2RACq697qqRHVhPlETVhwvZO3mXOe/JB8C5lWIGY59Aem45VV73bHEP4Wt2+7/AMsWwoHIFSPEpHIzU2P7Z5soNtjb0JTO6BSNAFZI23nz1rYNu2wZIur8HsIcqWMijZfHpzn3nX31lJuF8WtPaVgLgBnTvLjR4jIzF5InrWV1ro45ds5tjl+uuH/W/wDEaHYc66SvYhLxNxGe4uY5+5CHLqZIVoZtdyNN6mxfZvDqcrIWM5Ze2uHYnqIZQQOsHcVHyqy/iZzzg3CxfvKjMqJu7tsqiJJ+QjqRVrwXaK6jXrtpmtrKqsBTKqCiIR5AzG0zOtT8SwdjCWzCqblwjQXQ+RRmKgrGzMFOs6qPepscXZc0KCiZlVZYDVpYArBBO/KPcKWUsuikFi9l74J2sCqi3myZxLMnhWC2UHIAIZiGkplEHTXU2vHIL1k27VxQrQM9oq4EbrEq0cjpXH8AGvvmVQ/dAEiYYqPZAE6w50jlFYmPPgVBncAyYkk/6QN+uutc8uNejoXJfZbuJdkntbOjTsDFsn0DGtsF2GxFyCctsdTLemiAgT5mq7ge199HH1hI1lWggnoQwIEb7U0HbC54mKKhjKmQOqljp48rAEAEk6ClqaGWD6H+B7JYi2fAuCux4fEATPMGQNfWn1jG462I/QrZE6i0yr8pIqm4Dt53PhKCB9lgVZpjw5gdNzJ1MU0udvpYnK9tQR/hva1HPVrZ5zt06gVtrs1J9MtKdprq+3g8QvoM4+6p7XavD/ri5b/atOPmAaqVv6TbYBVbTljMFrkj9mQJHkfjVf4l2rOIWCrJz0uXCAeoDHTmCPTpNByr0ZQvR1iz2hwp2voPUlf4hUidrcKVzDE2sv7Q+7euKEEgZiTrzMzqBQuEuQD56fMmh5a6D4fs7mnayywZluLlXdzt10G55/hNV3tb20wwwrhV71to2VdjOYgiYOkTrXNcLf01+0dPeRNbcRI7lhuCy+fMA0vlk3TN44raCu1faT/yFlbbWwgQSkAMVImfrD4oOgI5zP6ormd5SrEdKumGeZyjefgNTB22Ek8opRwnhCX8TbQuVFx9WgQAfL5V3ccqi2cfKrZb+IXVWyqtaLZEtq2aAdYdcmpiA0abS3QQqfHf/HXYZnYkKIjUrAPIBcvxPnU/aA5FXMZ7xyzaHS2CoTUbmDPMgnlFK8YAiquYkgZjA08QzxMzoGX48tqWCVIzdEeHxX1zEMV0IldNAJG3XKBUmG4g4uFpOuh1IkkRy1nXfrFAYQ6OQTmA0A89/lPxr27MgjT02mP61SkBSZYU7V4hNrzrpAhmiN9iTqd5/Oh7XafEW3Li/ckHfOSdttT0J+NKbA1Hr/TWtsboV2I/GkpIbJsfX+2mKJVzibummrSOpmRrtsa9u9rcbc0N+4fJfDzH2Y5mq85I29ff1rSzeKwVJnXoY/s0MUbJjTBOe8LNMydSDJBHM0fhG8VydY+UTSvAXme7DNy8o2mmFsw1wDn/AF/OkkhkxTcJYwNSBH4/jUl5wGQMMyr4mG2gGknkCf7k1AeKMefwAqAqSjOToSF15t7Ue4CfevWqJAsnwrm45duWiqNlHIADQARsKjV/rBH2vxNbYG9qR1oYEhzvudYoi+xu12kN/c68z+NS/pFzaT8P6VAep36fiaYBauz6j9HTn7X8TVlecAP/AMdPVv4mrKsujlfZYsLlIvJaW2Xzg92q2n1gggo0S25JBJEkU6w3G0t4ZQLX1p7wmyFRSCkIG7sDmIIgA7mRFLSquO7awDDsUlblxs1yNQIiDlAknSBtQjuyeG5ezKdDbuqXbfQIw1yjbKWO21efdtnopaE/bXjH6RbWLeUhgScr5iAIktOUgHT8eVVzEDuvBmDgQ5A9jMeusGBImum4izK2ihCm2WOZjChdzlUu5BCsYzjntrXLMVjTcvPcbUs0mTOs7zA6HlT8Urbj9EuTTs9V4PT0JG0nT++VZgipYB2ZRBMqBMxoDJ2+dDWmkzA0B/HWsLSZroonYQokkkwJ3O59Pl8qNXFMUy6dZjX0mhnxxZLa6Qk7CCZ3J61rffwiN9KSm+xos9uXfEPONvhTFccSqq2vz89Z2/pSy4oXLJ1/E1Mvl8azVhUmifviD6x/fzolb5I8yTr1mPzoe25C7aE+6iLMkiI15/LTr1qHJ0X4+7GffR4fsxPruRQVq5lX3/KpHva/36fnQzEiOf8AZrlSOp9BGAPhGvX5k1tfxBGHJO+h+YFQ4Tb3fDnUfE2IsAAj2geo1JP4VRK5f2SbpEmHvfVudiy5A0wqs5VSSRsMpYfPlVu4ZwPCLaUm3cXE20Ld5bJNphlKgseYYSZ0OsRFVTs9LXbaZQ4z23YQSITXxQCY1M6aVd+2fFCMJdVCmYDe0HyHNCsfFMwDuDGvuF+lRzSVuyjY7Ne7p72mYgZFEkqckRrppA1/pWzXcOwuPdJ8TEBFnMoWAG18PI9d6Fuv4sOXUCMpYQcuWEiR0ypPvNCJcBUyBM/DTl0qv4oSKtkVy5BOhg6qToSJ0n3Vn6SsSwjUyd9406eda4i1l5TI+f8AZoVo2O/96GKonlsVqgu1dUHU6mdPuitrt+d9p6bxzPShxeg6LA005H41kHnyJ/6oGsne7JIPP5e+vJEknbbp/fP41rZ1OvWfz/Gor0yemlYwfw25FzXfXU0dbuQbh/vSlOBfKc5By6686nwvGCj94CRrIIA0Pv33pXG2HKhZ3tbvd9mPP46z+FA3rZDHL61JaukjX9U6Dy1n51XERSCs21EpxM7ET5jSg2adq9N0+XwFTHDLvEpIC6eZM+VB3SZ1rzMJmOVa7mmMWzgH/wBdPVv4mrK94A3/AMdP938TVlVXRyvstuMxeKLQtwkCCAWC2oPhGa2gAYCDMyTM8qiTEW1Zgiu65RJJVEU5spKIpmABmg76aTWVlcnjTOzNqgHtApfCMLUhpAIzSW0AIBaAATE/s+dUQcCvD9Q/FP5qysp+GKV/yT5JOzdeBXQD9W0kjXNbAjnImTy5j31tf4Fdnw2zH7SfzVlZVq2Jbo1XgV//ACz+8n81bHgl86d3/wAk/mr2srNATJL3Br0f4fPeU2/e8q8t8Kvx7B/eT+asrKVJDZMJw3B72kqY6Svx9qjMHw26FHhIIHVd5PnWVlc/JFM6OObNzw99fAfiv51G/Dbk+yfiv51lZU1BFZcjPRw67lPg5DmvT1qLiXDLxRQF5rzXo3n5isrKeMVZKU3Qz7I4C5aa4Xtgrk11GYbeJNYDDXf05027SYx2lrIR3dIuELlEgEgDNEH2CYEMROm1ZWU644t2ybmyn4/h13vNLUhRHtKPFlAkydcpmNBsOVD2+GXwf8Pc6+JP5v7isrKtimhFJ2bX+FXifYMD/Un81RPwW9pFvboU/mrysoJIMpM8/wDCX+dv/kn81evwi+RJSdjEp6fa8qyspqETJxwe9P8Ah8vtL/NUN/g1/wDyzED9ZP5qysrUjZM9fgl4H2J31zLBkbRm61Hd4Fe0+rP7yfzVlZRSBZ0yzwmxaweF7y3Ze4baLdL2g5WS9wAbZiS+UnN+qKqnFOzNu5cVMPaKs0TcLxaWdSMjFm0APs+UA1lZStUxlKyvXOzt9TGTb/Um371af+Dv/wCWf3k/mrKytRsmYeB3/wDLP7yfzVg4Jf8A8s/vJ/NWVlNSNkyzcEwFxbCgqQfFzX7THrWVlZTkH2f/2Q=="/>
          <p:cNvSpPr>
            <a:spLocks noChangeAspect="1" noChangeArrowheads="1"/>
          </p:cNvSpPr>
          <p:nvPr/>
        </p:nvSpPr>
        <p:spPr bwMode="auto">
          <a:xfrm>
            <a:off x="63500" y="-830263"/>
            <a:ext cx="2619375" cy="1743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85720" y="1643050"/>
            <a:ext cx="8424936" cy="4647426"/>
          </a:xfrm>
          <a:prstGeom prst="rect">
            <a:avLst/>
          </a:prstGeom>
          <a:solidFill>
            <a:srgbClr val="FFCCCC"/>
          </a:solidFill>
          <a:ln>
            <a:solidFill>
              <a:srgbClr val="FFC000"/>
            </a:solidFill>
          </a:ln>
        </p:spPr>
        <p:txBody>
          <a:bodyPr wrap="square" rtlCol="0">
            <a:spAutoFit/>
          </a:bodyPr>
          <a:lstStyle/>
          <a:p>
            <a:pPr hangingPunct="0"/>
            <a:r>
              <a:rPr lang="en-US" sz="2000" b="1" dirty="0" smtClean="0"/>
              <a:t>FURTHER </a:t>
            </a:r>
            <a:r>
              <a:rPr lang="en-US" sz="2000" b="1" dirty="0" smtClean="0"/>
              <a:t>READING / VIEWING:</a:t>
            </a:r>
            <a:endParaRPr lang="en-US" sz="2000" dirty="0" smtClean="0"/>
          </a:p>
          <a:p>
            <a:pPr hangingPunct="0"/>
            <a:r>
              <a:rPr lang="en-US" sz="2000" b="1" i="1" dirty="0" smtClean="0">
                <a:solidFill>
                  <a:srgbClr val="C00000"/>
                </a:solidFill>
              </a:rPr>
              <a:t>Fiction</a:t>
            </a:r>
            <a:r>
              <a:rPr lang="en-US" sz="2000" b="1" i="1" dirty="0" smtClean="0">
                <a:solidFill>
                  <a:srgbClr val="C00000"/>
                </a:solidFill>
              </a:rPr>
              <a:t>:</a:t>
            </a:r>
            <a:endParaRPr lang="en-US" sz="2000" b="1" i="1" dirty="0" smtClean="0">
              <a:solidFill>
                <a:srgbClr val="C00000"/>
              </a:solidFill>
            </a:endParaRPr>
          </a:p>
          <a:p>
            <a:pPr hangingPunct="0"/>
            <a:r>
              <a:rPr lang="en-NZ" b="1" dirty="0" smtClean="0"/>
              <a:t>[All the below are time-travel stories – are they logically consistent or inconsistent? You decide</a:t>
            </a:r>
            <a:r>
              <a:rPr lang="en-NZ" b="1" dirty="0" smtClean="0"/>
              <a:t>.]</a:t>
            </a:r>
          </a:p>
          <a:p>
            <a:pPr hangingPunct="0"/>
            <a:endParaRPr lang="en-US" sz="2000" dirty="0" smtClean="0"/>
          </a:p>
          <a:p>
            <a:pPr hangingPunct="0"/>
            <a:r>
              <a:rPr lang="en-NZ" sz="2000" dirty="0" smtClean="0"/>
              <a:t>Ray Bradbury, “A Sound of Thunder”: </a:t>
            </a:r>
            <a:r>
              <a:rPr lang="en-NZ" sz="2000" u="sng" dirty="0" smtClean="0">
                <a:hlinkClick r:id="rId2"/>
              </a:rPr>
              <a:t>http://www.onebee.com/writing/2005/07/sound_of_thunder</a:t>
            </a:r>
            <a:endParaRPr lang="en-US" sz="2000" dirty="0" smtClean="0"/>
          </a:p>
          <a:p>
            <a:pPr hangingPunct="0"/>
            <a:r>
              <a:rPr lang="en-NZ" sz="2000" dirty="0" smtClean="0"/>
              <a:t>Robert Heinlein, “By His Bootstraps”: </a:t>
            </a:r>
            <a:r>
              <a:rPr lang="en-NZ" sz="2000" u="sng" dirty="0" smtClean="0">
                <a:hlinkClick r:id="rId3"/>
              </a:rPr>
              <a:t>http://www.xs4all.nl/~pot/scifi/byhisbootstraps.pdf</a:t>
            </a:r>
            <a:endParaRPr lang="en-US" sz="2000" dirty="0" smtClean="0"/>
          </a:p>
          <a:p>
            <a:pPr hangingPunct="0"/>
            <a:r>
              <a:rPr lang="en-US" sz="2000" i="1" dirty="0" smtClean="0"/>
              <a:t>The Terminator (Terminator 1) (dir. James Cameron, 1984)</a:t>
            </a:r>
            <a:r>
              <a:rPr lang="en-US" sz="2000" dirty="0" smtClean="0"/>
              <a:t> </a:t>
            </a:r>
            <a:r>
              <a:rPr lang="en-US" b="1" dirty="0" smtClean="0"/>
              <a:t>[classic!]</a:t>
            </a:r>
            <a:endParaRPr lang="en-US" dirty="0" smtClean="0"/>
          </a:p>
          <a:p>
            <a:pPr hangingPunct="0"/>
            <a:r>
              <a:rPr lang="en-US" sz="2000" i="1" dirty="0" smtClean="0"/>
              <a:t>12 </a:t>
            </a:r>
            <a:r>
              <a:rPr lang="en-US" sz="2000" i="1" dirty="0" smtClean="0"/>
              <a:t>Monkeys (dir. Terry Gilliam, 2005)</a:t>
            </a:r>
            <a:endParaRPr lang="en-US" sz="2000" dirty="0" smtClean="0"/>
          </a:p>
          <a:p>
            <a:pPr hangingPunct="0"/>
            <a:r>
              <a:rPr lang="en-US" sz="2000" i="1" dirty="0" smtClean="0"/>
              <a:t>Back </a:t>
            </a:r>
            <a:r>
              <a:rPr lang="en-US" sz="2000" i="1" dirty="0" smtClean="0"/>
              <a:t>to the Future (dir. Robert </a:t>
            </a:r>
            <a:r>
              <a:rPr lang="en-US" sz="2000" i="1" dirty="0" err="1" smtClean="0"/>
              <a:t>Zemeckis</a:t>
            </a:r>
            <a:r>
              <a:rPr lang="en-US" sz="2000" i="1" dirty="0" smtClean="0"/>
              <a:t>, 1985)  </a:t>
            </a:r>
            <a:r>
              <a:rPr lang="en-US" b="1" dirty="0" smtClean="0"/>
              <a:t>[</a:t>
            </a:r>
            <a:r>
              <a:rPr lang="en-US" b="1" dirty="0" err="1" smtClean="0"/>
              <a:t>hmmmm</a:t>
            </a:r>
            <a:r>
              <a:rPr lang="en-US" b="1" dirty="0" smtClean="0"/>
              <a:t> - watch last </a:t>
            </a:r>
            <a:r>
              <a:rPr lang="en-US" b="1" dirty="0" smtClean="0">
                <a:sym typeface="Wingdings"/>
              </a:rPr>
              <a:t></a:t>
            </a:r>
            <a:r>
              <a:rPr lang="en-US" b="1" dirty="0" smtClean="0"/>
              <a:t>]	</a:t>
            </a:r>
            <a:endParaRPr lang="en-US" dirty="0" smtClean="0"/>
          </a:p>
          <a:p>
            <a:pPr hangingPunct="0"/>
            <a:endParaRPr lang="en-US" sz="2000" b="1" i="1" dirty="0" smtClean="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2" name="Content Placeholder 1"/>
          <p:cNvSpPr>
            <a:spLocks noGrp="1"/>
          </p:cNvSpPr>
          <p:nvPr>
            <p:ph idx="1"/>
          </p:nvPr>
        </p:nvSpPr>
        <p:spPr>
          <a:xfrm>
            <a:off x="323528" y="1628801"/>
            <a:ext cx="9001000" cy="1800199"/>
          </a:xfrm>
        </p:spPr>
        <p:txBody>
          <a:bodyPr>
            <a:normAutofit/>
          </a:bodyPr>
          <a:lstStyle/>
          <a:p>
            <a:pPr hangingPunct="0"/>
            <a:r>
              <a:rPr lang="en-US" sz="2800" dirty="0" smtClean="0"/>
              <a:t>Time –travel has been thought to give rise to a number of paradoxes, which have been taken to show that the idea of time travel is </a:t>
            </a:r>
            <a:r>
              <a:rPr lang="en-US" sz="2800" dirty="0" smtClean="0">
                <a:solidFill>
                  <a:srgbClr val="C00000"/>
                </a:solidFill>
              </a:rPr>
              <a:t>logically impossible </a:t>
            </a:r>
          </a:p>
          <a:p>
            <a:pPr hangingPunct="0"/>
            <a:endParaRPr lang="en-US" sz="2800" dirty="0" smtClean="0"/>
          </a:p>
          <a:p>
            <a:pPr marL="907542" lvl="1" indent="-514350">
              <a:spcBef>
                <a:spcPts val="600"/>
              </a:spcBef>
              <a:buFont typeface="+mj-lt"/>
              <a:buAutoNum type="romanLcPeriod"/>
            </a:pPr>
            <a:endParaRPr lang="en-US" dirty="0" smtClean="0">
              <a:solidFill>
                <a:srgbClr val="595959"/>
              </a:solidFill>
              <a:latin typeface="Calibri"/>
            </a:endParaRPr>
          </a:p>
        </p:txBody>
      </p:sp>
      <p:sp>
        <p:nvSpPr>
          <p:cNvPr id="4" name="2 CuadroTexto"/>
          <p:cNvSpPr txBox="1">
            <a:spLocks noChangeArrowheads="1"/>
          </p:cNvSpPr>
          <p:nvPr/>
        </p:nvSpPr>
        <p:spPr bwMode="auto">
          <a:xfrm>
            <a:off x="2843808" y="188640"/>
            <a:ext cx="331236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rgbClr val="FF6730"/>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chemeClr val="bg1"/>
                </a:solidFill>
              </a:rPr>
              <a:t>Is Time Unreal?</a:t>
            </a:r>
            <a:endParaRPr lang="en-US" sz="1600" dirty="0" smtClean="0">
              <a:solidFill>
                <a:schemeClr val="bg1"/>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11" name="TextBox 10"/>
          <p:cNvSpPr txBox="1"/>
          <p:nvPr/>
        </p:nvSpPr>
        <p:spPr>
          <a:xfrm>
            <a:off x="251520" y="3068960"/>
            <a:ext cx="7776864" cy="400110"/>
          </a:xfrm>
          <a:prstGeom prst="rect">
            <a:avLst/>
          </a:prstGeom>
          <a:solidFill>
            <a:schemeClr val="accent2">
              <a:lumMod val="20000"/>
              <a:lumOff val="80000"/>
            </a:schemeClr>
          </a:solidFill>
          <a:ln>
            <a:solidFill>
              <a:schemeClr val="accent2"/>
            </a:solidFill>
          </a:ln>
        </p:spPr>
        <p:txBody>
          <a:bodyPr wrap="square" rtlCol="0">
            <a:spAutoFit/>
          </a:bodyPr>
          <a:lstStyle/>
          <a:p>
            <a:r>
              <a:rPr lang="en-NZ" sz="2000" b="1" dirty="0" smtClean="0"/>
              <a:t>Question: </a:t>
            </a:r>
            <a:r>
              <a:rPr lang="en-NZ" sz="2000" dirty="0" smtClean="0"/>
              <a:t>What might some of these ‘paradoxes’ be?</a:t>
            </a:r>
            <a:endParaRPr lang="en-US" sz="2000" dirty="0"/>
          </a:p>
        </p:txBody>
      </p:sp>
      <p:sp>
        <p:nvSpPr>
          <p:cNvPr id="9" name="TextBox 8"/>
          <p:cNvSpPr txBox="1"/>
          <p:nvPr/>
        </p:nvSpPr>
        <p:spPr>
          <a:xfrm>
            <a:off x="323528" y="3717032"/>
            <a:ext cx="6336704" cy="2677656"/>
          </a:xfrm>
          <a:prstGeom prst="rect">
            <a:avLst/>
          </a:prstGeom>
          <a:noFill/>
        </p:spPr>
        <p:txBody>
          <a:bodyPr wrap="square" rtlCol="0">
            <a:spAutoFit/>
          </a:bodyPr>
          <a:lstStyle/>
          <a:p>
            <a:pPr>
              <a:buFont typeface="Arial" pitchFamily="34" charset="0"/>
              <a:buChar char="•"/>
            </a:pPr>
            <a:r>
              <a:rPr lang="en-NZ" sz="2800" dirty="0" smtClean="0">
                <a:latin typeface="Calibri" pitchFamily="34" charset="0"/>
              </a:rPr>
              <a:t>   </a:t>
            </a:r>
            <a:r>
              <a:rPr lang="en-NZ" sz="2800" b="1" dirty="0" smtClean="0">
                <a:latin typeface="Calibri" pitchFamily="34" charset="0"/>
              </a:rPr>
              <a:t>David Lewis</a:t>
            </a:r>
            <a:r>
              <a:rPr lang="en-NZ" sz="2800" dirty="0" smtClean="0">
                <a:latin typeface="Calibri" pitchFamily="34" charset="0"/>
              </a:rPr>
              <a:t>, however wrote a famous paper, “The Paradoxes of Time Travel”,  arguing that time travel is ‘odd…but not impossible’. </a:t>
            </a:r>
          </a:p>
          <a:p>
            <a:pPr>
              <a:buFont typeface="Arial" pitchFamily="34" charset="0"/>
              <a:buChar char="•"/>
            </a:pPr>
            <a:r>
              <a:rPr lang="en-NZ" sz="2800" dirty="0" smtClean="0">
                <a:latin typeface="Calibri" pitchFamily="34" charset="0"/>
              </a:rPr>
              <a:t>  We will now look at some of his arguments</a:t>
            </a:r>
            <a:endParaRPr lang="en-US" sz="2800" dirty="0">
              <a:latin typeface="Calibri" pitchFamily="34" charset="0"/>
            </a:endParaRPr>
          </a:p>
        </p:txBody>
      </p:sp>
      <p:pic>
        <p:nvPicPr>
          <p:cNvPr id="44034" name="Picture 2" descr="David_Lewis-3-small"/>
          <p:cNvPicPr>
            <a:picLocks noChangeAspect="1" noChangeArrowheads="1"/>
          </p:cNvPicPr>
          <p:nvPr/>
        </p:nvPicPr>
        <p:blipFill>
          <a:blip r:embed="rId2" cstate="print"/>
          <a:srcRect/>
          <a:stretch>
            <a:fillRect/>
          </a:stretch>
        </p:blipFill>
        <p:spPr bwMode="auto">
          <a:xfrm>
            <a:off x="6743150" y="3933056"/>
            <a:ext cx="1873130" cy="231799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034"/>
                                        </p:tgtEl>
                                        <p:attrNameLst>
                                          <p:attrName>style.visibility</p:attrName>
                                        </p:attrNameLst>
                                      </p:cBhvr>
                                      <p:to>
                                        <p:strVal val="visible"/>
                                      </p:to>
                                    </p:set>
                                    <p:animEffect transition="in" filter="blinds(horizontal)">
                                      <p:cBhvr>
                                        <p:cTn id="22"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2" name="Content Placeholder 1"/>
          <p:cNvSpPr>
            <a:spLocks noGrp="1"/>
          </p:cNvSpPr>
          <p:nvPr>
            <p:ph idx="1"/>
          </p:nvPr>
        </p:nvSpPr>
        <p:spPr>
          <a:xfrm>
            <a:off x="323528" y="1484785"/>
            <a:ext cx="9001000" cy="4752528"/>
          </a:xfrm>
        </p:spPr>
        <p:txBody>
          <a:bodyPr>
            <a:normAutofit fontScale="77500" lnSpcReduction="20000"/>
          </a:bodyPr>
          <a:lstStyle/>
          <a:p>
            <a:pPr fontAlgn="auto">
              <a:buNone/>
            </a:pPr>
            <a:r>
              <a:rPr lang="en-US" sz="3400" b="1" dirty="0" smtClean="0"/>
              <a:t>1) Why you can’t change the past (or, for that matter, the future. Or even the present…)</a:t>
            </a:r>
            <a:endParaRPr lang="en-US" sz="3400" dirty="0" smtClean="0"/>
          </a:p>
          <a:p>
            <a:pPr fontAlgn="auto"/>
            <a:r>
              <a:rPr lang="en-US" sz="2800" dirty="0" smtClean="0"/>
              <a:t>Lewis claims that it is logically impossible to change the past, the present or the future.     </a:t>
            </a:r>
            <a:r>
              <a:rPr lang="en-US" sz="2800" i="1" dirty="0" smtClean="0"/>
              <a:t>Why??</a:t>
            </a:r>
            <a:endParaRPr lang="en-US" sz="2800" dirty="0" smtClean="0"/>
          </a:p>
          <a:p>
            <a:pPr fontAlgn="auto"/>
            <a:r>
              <a:rPr lang="en-US" sz="2800" dirty="0" smtClean="0"/>
              <a:t>To answer this, the first thing we need is a </a:t>
            </a:r>
            <a:r>
              <a:rPr lang="en-US" sz="2800" b="1" i="1" dirty="0" smtClean="0"/>
              <a:t>clear</a:t>
            </a:r>
            <a:r>
              <a:rPr lang="en-US" sz="2800" b="1" dirty="0" smtClean="0"/>
              <a:t> </a:t>
            </a:r>
            <a:r>
              <a:rPr lang="en-US" sz="2800" b="1" i="1" dirty="0" smtClean="0"/>
              <a:t>definition of change</a:t>
            </a:r>
            <a:r>
              <a:rPr lang="en-US" sz="2800" i="1" dirty="0" smtClean="0"/>
              <a:t>. </a:t>
            </a:r>
            <a:r>
              <a:rPr lang="en-US" sz="2800" dirty="0" smtClean="0"/>
              <a:t>You might think that change is a basic concept, ‘primitive’. Not so, we can define change using even simpler concepts.</a:t>
            </a:r>
            <a:r>
              <a:rPr lang="en-US" sz="2800" i="1" dirty="0" smtClean="0"/>
              <a:t> </a:t>
            </a:r>
            <a:r>
              <a:rPr lang="en-US" sz="2800" dirty="0" smtClean="0"/>
              <a:t> </a:t>
            </a:r>
          </a:p>
          <a:p>
            <a:pPr fontAlgn="auto">
              <a:buNone/>
            </a:pPr>
            <a:r>
              <a:rPr lang="en-US" sz="2800" b="1" dirty="0" smtClean="0"/>
              <a:t>Lewis:</a:t>
            </a:r>
            <a:r>
              <a:rPr lang="en-US" sz="2800" dirty="0" smtClean="0">
                <a:solidFill>
                  <a:srgbClr val="C00000"/>
                </a:solidFill>
              </a:rPr>
              <a:t> </a:t>
            </a:r>
            <a:r>
              <a:rPr lang="en-US" sz="2800" b="1" dirty="0" smtClean="0">
                <a:solidFill>
                  <a:srgbClr val="C00000"/>
                </a:solidFill>
              </a:rPr>
              <a:t>“Change is qualitative difference between temporal parts of something”</a:t>
            </a:r>
            <a:endParaRPr lang="en-US" sz="2800" dirty="0" smtClean="0">
              <a:solidFill>
                <a:srgbClr val="C00000"/>
              </a:solidFill>
            </a:endParaRPr>
          </a:p>
          <a:p>
            <a:pPr fontAlgn="auto"/>
            <a:r>
              <a:rPr lang="en-US" sz="2800" dirty="0" smtClean="0"/>
              <a:t>What does this mean?</a:t>
            </a:r>
          </a:p>
          <a:p>
            <a:pPr fontAlgn="auto"/>
            <a:r>
              <a:rPr lang="en-US" sz="2800" dirty="0" smtClean="0"/>
              <a:t>Take an object – ‘x’. To say that x changes is just to say that at some time (‘t</a:t>
            </a:r>
            <a:r>
              <a:rPr lang="en-US" sz="2800" baseline="-25000" dirty="0" smtClean="0"/>
              <a:t>1</a:t>
            </a:r>
            <a:r>
              <a:rPr lang="en-US" sz="2800" dirty="0" smtClean="0"/>
              <a:t>’), x has some property (‘P’) and at some </a:t>
            </a:r>
            <a:r>
              <a:rPr lang="en-US" sz="2800" i="1" dirty="0" smtClean="0"/>
              <a:t>other</a:t>
            </a:r>
            <a:r>
              <a:rPr lang="en-US" sz="2800" dirty="0" smtClean="0"/>
              <a:t> time (‘t</a:t>
            </a:r>
            <a:r>
              <a:rPr lang="en-US" sz="2800" baseline="-25000" dirty="0" smtClean="0"/>
              <a:t>2</a:t>
            </a:r>
            <a:r>
              <a:rPr lang="en-US" sz="2800" dirty="0" smtClean="0"/>
              <a:t>’), x does not have P.</a:t>
            </a:r>
          </a:p>
          <a:p>
            <a:pPr fontAlgn="auto"/>
            <a:r>
              <a:rPr lang="en-US" sz="2800" dirty="0" smtClean="0"/>
              <a:t>Another way of putting this is to say that one temporal part of x has P, and a later temporal part of x doesn’t have P.</a:t>
            </a:r>
          </a:p>
          <a:p>
            <a:pPr hangingPunct="0">
              <a:buNone/>
            </a:pPr>
            <a:endParaRPr lang="en-US" sz="2800" dirty="0" smtClean="0"/>
          </a:p>
        </p:txBody>
      </p:sp>
      <p:sp>
        <p:nvSpPr>
          <p:cNvPr id="4" name="2 CuadroTexto"/>
          <p:cNvSpPr txBox="1">
            <a:spLocks noChangeArrowheads="1"/>
          </p:cNvSpPr>
          <p:nvPr/>
        </p:nvSpPr>
        <p:spPr bwMode="auto">
          <a:xfrm>
            <a:off x="2843808" y="188640"/>
            <a:ext cx="331236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rgbClr val="FF6730"/>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chemeClr val="bg1"/>
                </a:solidFill>
              </a:rPr>
              <a:t>Is Time Unreal?</a:t>
            </a:r>
            <a:endParaRPr lang="en-US" sz="1600" dirty="0" smtClean="0">
              <a:solidFill>
                <a:schemeClr val="bg1"/>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2" name="Content Placeholder 1"/>
          <p:cNvSpPr>
            <a:spLocks noGrp="1"/>
          </p:cNvSpPr>
          <p:nvPr>
            <p:ph idx="1"/>
          </p:nvPr>
        </p:nvSpPr>
        <p:spPr>
          <a:xfrm>
            <a:off x="323528" y="1484784"/>
            <a:ext cx="9001000" cy="4824535"/>
          </a:xfrm>
        </p:spPr>
        <p:txBody>
          <a:bodyPr>
            <a:normAutofit fontScale="85000" lnSpcReduction="20000"/>
          </a:bodyPr>
          <a:lstStyle/>
          <a:p>
            <a:pPr hangingPunct="0"/>
            <a:r>
              <a:rPr lang="en-US" dirty="0" smtClean="0"/>
              <a:t>Now consider a given event in the past that we might want to ‘change’. E.g.:</a:t>
            </a:r>
          </a:p>
          <a:p>
            <a:pPr hangingPunct="0"/>
            <a:endParaRPr lang="en-US" dirty="0" smtClean="0"/>
          </a:p>
          <a:p>
            <a:pPr hangingPunct="0"/>
            <a:endParaRPr lang="en-US" dirty="0" smtClean="0"/>
          </a:p>
          <a:p>
            <a:pPr hangingPunct="0"/>
            <a:endParaRPr lang="en-US" dirty="0" smtClean="0"/>
          </a:p>
          <a:p>
            <a:pPr hangingPunct="0"/>
            <a:endParaRPr lang="en-US" dirty="0" smtClean="0"/>
          </a:p>
          <a:p>
            <a:pPr hangingPunct="0"/>
            <a:endParaRPr lang="en-NZ" dirty="0" smtClean="0"/>
          </a:p>
          <a:p>
            <a:pPr hangingPunct="0"/>
            <a:endParaRPr lang="en-US" dirty="0" smtClean="0"/>
          </a:p>
          <a:p>
            <a:pPr hangingPunct="0"/>
            <a:r>
              <a:rPr lang="en-US" dirty="0" smtClean="0"/>
              <a:t>Even if I </a:t>
            </a:r>
            <a:r>
              <a:rPr lang="en-US" i="1" dirty="0" smtClean="0"/>
              <a:t>could </a:t>
            </a:r>
            <a:r>
              <a:rPr lang="en-US" dirty="0" smtClean="0"/>
              <a:t>succeed in preventing the coin from dropping (and Lewis has an argument that I can’t, more on this later), then </a:t>
            </a:r>
            <a:r>
              <a:rPr lang="en-US" i="1" dirty="0" smtClean="0"/>
              <a:t>this would not be changing the past</a:t>
            </a:r>
            <a:r>
              <a:rPr lang="en-US" dirty="0" smtClean="0"/>
              <a:t>!!!</a:t>
            </a:r>
          </a:p>
          <a:p>
            <a:pPr hangingPunct="0"/>
            <a:r>
              <a:rPr lang="en-US" i="1" dirty="0" smtClean="0"/>
              <a:t>Why not??</a:t>
            </a:r>
          </a:p>
          <a:p>
            <a:pPr hangingPunct="0">
              <a:buNone/>
            </a:pPr>
            <a:endParaRPr lang="en-US" sz="2800" dirty="0" smtClean="0"/>
          </a:p>
        </p:txBody>
      </p:sp>
      <p:sp>
        <p:nvSpPr>
          <p:cNvPr id="4" name="2 CuadroTexto"/>
          <p:cNvSpPr txBox="1">
            <a:spLocks noChangeArrowheads="1"/>
          </p:cNvSpPr>
          <p:nvPr/>
        </p:nvSpPr>
        <p:spPr bwMode="auto">
          <a:xfrm>
            <a:off x="2843808" y="188640"/>
            <a:ext cx="331236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rgbClr val="FF6730"/>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chemeClr val="bg1"/>
                </a:solidFill>
              </a:rPr>
              <a:t>Is Time Unreal?</a:t>
            </a:r>
            <a:endParaRPr lang="en-US" sz="1600" dirty="0" smtClean="0">
              <a:solidFill>
                <a:schemeClr val="bg1"/>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 name="TextBox 4"/>
          <p:cNvSpPr txBox="1"/>
          <p:nvPr/>
        </p:nvSpPr>
        <p:spPr>
          <a:xfrm>
            <a:off x="467544" y="2348880"/>
            <a:ext cx="5544616" cy="1938992"/>
          </a:xfrm>
          <a:prstGeom prst="rect">
            <a:avLst/>
          </a:prstGeom>
          <a:solidFill>
            <a:schemeClr val="bg1">
              <a:lumMod val="85000"/>
            </a:schemeClr>
          </a:solidFill>
          <a:ln>
            <a:solidFill>
              <a:schemeClr val="accent2"/>
            </a:solidFill>
          </a:ln>
        </p:spPr>
        <p:txBody>
          <a:bodyPr wrap="square" rtlCol="0">
            <a:spAutoFit/>
          </a:bodyPr>
          <a:lstStyle/>
          <a:p>
            <a:pPr hangingPunct="0">
              <a:buNone/>
            </a:pPr>
            <a:r>
              <a:rPr lang="en-US" sz="2000" b="1" dirty="0" smtClean="0"/>
              <a:t>Standing on a tenth story balcony, I carelessly drop a quarter over the edge (at time ‘t</a:t>
            </a:r>
            <a:r>
              <a:rPr lang="en-US" sz="2000" b="1" baseline="-25000" dirty="0" smtClean="0"/>
              <a:t>3</a:t>
            </a:r>
            <a:r>
              <a:rPr lang="en-US" sz="2000" b="1" dirty="0" smtClean="0"/>
              <a:t>’). The coin accelerates, hits someone on the head and kills them. I really wish I hadn’t done that. I go back in time…</a:t>
            </a:r>
            <a:endParaRPr lang="en-US" sz="2000" dirty="0" smtClean="0"/>
          </a:p>
        </p:txBody>
      </p:sp>
      <p:pic>
        <p:nvPicPr>
          <p:cNvPr id="45058" name="Picture 2" descr="http://t3.gstatic.com/images?q=tbn:ANd9GcQYQfSntXou5v9rBbwz-NahiKnZEdDKPNcsAH0RgXT3EDGkAYBS-A"/>
          <p:cNvPicPr>
            <a:picLocks noChangeAspect="1" noChangeArrowheads="1"/>
          </p:cNvPicPr>
          <p:nvPr/>
        </p:nvPicPr>
        <p:blipFill>
          <a:blip r:embed="rId2" cstate="print"/>
          <a:srcRect/>
          <a:stretch>
            <a:fillRect/>
          </a:stretch>
        </p:blipFill>
        <p:spPr bwMode="auto">
          <a:xfrm>
            <a:off x="6012160" y="1916832"/>
            <a:ext cx="2664296" cy="1492006"/>
          </a:xfrm>
          <a:prstGeom prst="rect">
            <a:avLst/>
          </a:prstGeom>
          <a:noFill/>
        </p:spPr>
      </p:pic>
      <p:sp>
        <p:nvSpPr>
          <p:cNvPr id="45060" name="AutoShape 4" descr="data:image/jpeg;base64,/9j/4AAQSkZJRgABAQAAAQABAAD/2wCEAAkGBhQSERUUEhQUFRUWGBgWGBgYFxodFxgYFxgXFxgUFxgcHCYfGB0kHBcUHy8gIycpLCwsFx4xNTAqNScrLCkBCQoKDgwOGg8PGiokHyQsLCwsKSwqLCkpKSwpLCkpKSkpKSksKSkpLCosKSwsLCksKiwpLCkpKSwpKSksLCwsKf/AABEIAMIBAwMBIgACEQEDEQH/xAAcAAABBQEBAQAAAAAAAAAAAAAFAAIDBAYHAQj/xABPEAABAgQCBQYJBwgJBAMAAAABAhEAAwQhEjEFBkFRYRMicYGR0QcUMkJSobHB8BYjU5KT0uEVF1RicoKisiQzNGNkg9Pi8XOjwtQ1Q7P/xAAaAQACAwEBAAAAAAAAAAAAAAAAAQIDBAUG/8QALxEAAgIBAgQFAwMFAQAAAAAAAAECEQMSIQQTMUEUIlFSkWGh0QVCgRUyccHwsf/aAAwDAQACEQMRAD8AyhJFyfVx4Zw5IfI9ozPuhxQRuPT7rXh0yYOPZ+EYzfXqUdNJHIK4Ee0bY3OpxxUUg/qt2KI90YbTCPmV9R4ZjhGk1E1ikinlyVqwLGJsTBKnWSwOT3yMb+Dkk2c3joto1+CPcEShMLDHSs5NEWCPcES4YWGCwoqVNSiWHWpKbFsSgH4Am26BB1vkEOk4wk/OKBZCE5YsamCr2AGZ7Y0EySFBlAEbjcWLi3TALSOo9PNHklJdyQc3UVFxt8o34CK5a3/aWQ0fuMlp7WGnmglElONaG5QpvcjIlhsZ2zygRKq0haFJkpGBPMc2upRu/lXKtmTCNVVUFPInTHCAEqQQ+xKEJVhAFnUdrbDnGWqNI402S/OBD5AJDJQOABN+iMWRtdWbsaTWx7OqC4UlIxAZJysGybLoivyuNlKJvd75A5YRkLDPdA6pq1KJxFhe+bHNs7Xb8YpzK4qdnHEn4uc4pqy2grOCMQyOT8GeKNZUSyFBJc2a1srsX6YqSsSss4WAkpa/RwgokeLU4Aa4279zxPRzyC97eobXgpTUQUfJO0Gz7Q5bdD59GguUHCoC52bLMdvr4RFMZGa0MFYQX23cDaGJbqiCbpQ3KUgZXe4zf358Y9p0KDpKRbjnxiWRTIGYe4cYjcei42H3w79RUWNH6WQMUupSvDMFlpwunLyQbKSRxDRpNCD+kS5lMoqMsmTMQqy1IUXE4AnnFzcC/NFozk7R6V4U4cOCwZzZ3Zjc579kaLQIlSMcyZTJmpwICAWOFZ8hShcsVN5LbTF0H3iVSSezCmkKbDUsBhUU7Azqyf1DtMVNJSRMVTYiLco+91cmz9LQ+n01LnJw1UxMqfTuAQCQtAyRiG5gAXu7mFX1MteDk1YhjJHNULZA84Dc8XcxOMirQ1JBHWWnwIxi1inocM464A6LCUAkgnmpcjNlOsgvt8gdAgjrRW4xhB5psGOwDF7/AFQLoZqChaUi4WVLJ2IySAdtvYeMPJPz7Cxx8m/qR0q2UV5Fb5bMTgN1GJkkLIl+am6hcOeL7Bt6OMD0V2NR5MJDu12wnFm1ybRLT0JWcN0y3wlV77SB3H8Iogty+XQmrKoq5yGQh2xZKUpg+EDYDd8odRUZKMRUkOXLglSrZqUbb7DK8FJeipKbBKSVJ8ol875nI9Hui1SkukCxfoBtcsc7m0a1j3tmZ5FWwGlSCkkkvYO2E281VxfKL9PjSbHC7ZgDNnDsPjfFqt0WpuYHvdIzYFrbrjKI6eiKkcwsfKY7GsQC/W3dE1GnRFytBIXuZjHcUpcR5HidErAYZbGUW6oUWblFfUyi5TZkdB90P5J7uB8bYaJp2/HrhAva/bw6Y83v3PUbFTSavmJgsebmGaMy/wA2npV7j7467U6nyTTyVLXMwzkjGcbMSl+ank1Ptz3RBL8GmjlYUJqahyotzQ5JDt/V/qxqxqjNPfcwugtdqimZIVykseYu4A/VOafZwjo2gddKepYBXJzPQWwf9lWSvbwhqvAtS/TVP1E/dhv5lab9IqPsx3Rqhla6mHJhhLoaTBCwxX0NqOaYjDV1C0+gtDpbdvHVBpFPKPnqP7p6N0X85GV4JJg7BHmGCcuhQoYkrJByLdXuiRGiknzz9X8YfOQuRI51r7RSViWJ0zk0FTrCUvMXhyYi4Z1Z7+EYHTE+WoYZKTLQLBy6i20kML5s0ds0r4O6aaVqx/OLBGMgqIdhYYmDNbc5jNJ8DVOlYM2rUpLvgKMLtxCjv9cZsktT2NWOGlbnGKpFgkPv4l4nkaILc6x3NlHYZ3gslTJpV44CsuQOSskO7ITjyGJtsR/maS4/phs9uSO39+KXfYuX1ORq0YU+dwOzjDqCkOMFRIAdmzLZAPHVJvgTSS/jY4/NG+f68S/meYf2tHXLP34W49jmdVXKlIwoZLi1+dcnE5e8KWSsBSzjw2L7L3HEvG/X4HEKOJVdJO24tm/p5ReleCRsLVMkpFwGUxyu2Jj0wULY53TykKUElYGy+x7B4jXKWhSklISLEKD3BFlJORHHiI6BWeB1UzOopw2WFJB/eO3ZEKPA5PCcPjchaNiVY2HEbuqJpKhb2YeTK5vNJtZyxPU9t3CDOremjJaWlAW6gpVgVFnLC2YzF9kaem8FU2WpHztLhBBKeeApi/ovv9URTfBnOVNKUzpT3VzQsC5dgrDszAfYISeh2Jx1bFDS0hMuaFyQByqC1gQMXMWi75uPdFIaMwIQQQUzfJ9IOLln5rGxG3qgtpSUvAgkpUUlSMSWuU5lgT5yYF1wVLU2wlMwqzwkkkgEZOR2iLpQXmK4yexJyZWUIS97PYM9jnvcRVrQ1PPSghRVN5NJfzRzisn4usRMalSSSnMpVLSW2nbwIAtxMRCTiUiXIYgKCRay12dbnYTf9lCTFaltfcm1vXYZonQClTAlIIKQxKmFyBYWz27dsar8hkou6bDmJyBDC/fweLmjtDlErAC5BUcT3x2L+xtzQdppT87eP+XEa8cFBb9THkyOT26AfR+jlM5ANmO9v+XhI0aRMsAEl2LXdzb1j8I0AQ0ICLdRVRTlUY84B49VRB7MNuW3KLjQmhahUVE0pAYKYdA74UW2hQag0nIusxLLezQ1aOj3wrN5vW3rjgnpejNtrRoefUaPolU4JXLCVFiAbpAcPbZATV3QGkDUyuW5VKEKKnVhIFmJAye23dHRtWQ9HTf9MC3QziPJtBUYWCw+FAzOaQQSbXckF9u6zHbGFu7M3iJQi4VsRjQdV+nzPsZcL8i1f6er7CXBSXJKQpyS6wRclg4AAft64g05pgU0rlFIWtLscLWfIl9j264ueZr0+DLDFraiurKf5Hq/00nhyEu/B9kXNH6QUiUlBmYSkAMwzyPRGfHhOkbZU3+Hvieq8IsiWopUibvBGFiCHChzrgggxRLiIy7o2r9P4hOtD/7+SzT6PqVAqlVAlIUpRCTJSqxObkxL+Ta39MR106e+KdJrIK6YlFOtckpdS3Z1Ja2EAsWLZ78jF2XR1QTNBmAlZGA4vIBmLc5G4llLNawtYk345pxtNfBjzYZYp6ZxaY6ZRVpyqZI/yPXdcZnWan0jLnSVInBfNWCUS2SxaykveNBVUtaoDCtKThS7KtiCFhTW2qwG9t42RYRT1HLgqJMp1WxJtzua42jD0w5rVGrQYp8uSlVmN0Mivm1oUpQS0tQxKl80fuvc9eyNcKOv/Saf7E/ejybTVQM3AW54Mu6cOAEHCdt2bLbnD5MqqCpeNTgYsd0tcrIIa7gYAzdYYuQjoXVMlnyc2WqqG+K1/wBPTfYq+9EdXT1+BXztOQxsJaweovB0sA5LBnJJt0wLXrTRgkGpkAj+9T3wuZ9F8FWlFpGkeZ5UtgAAMN8PDqgbITW4RyaqcI80LEzEA5Z24NE3ynov0iR9oO+ClPOQtIWhQUkhwpJcEcCDEIy0jasEtpDfSf8AdhPpDdRnrmwYlG3WfaYqVul0SyUg4pgAOAG5BixTb6RRFxS6s5z4Qa+pRUJxIQAZaciohxmUmxaLXgzqZi580q8kS2sDhd7Z9Zjc0ukJU7CFBOMgnCWJYHoi4mSlIOEAdAAjPLG1O2b1xUeRykv5MppfV8qlFMpKcThVmDnE5PTn0vAI6DSJReWlK0yzjKk3xNMy3b36I3tRK5RKkpUUlSSkKSbpceUOIzjkGmfH5KlSaldQtJ5pVhUoFLuFJW1wel2JFjFuunbMkcepUgXWpKmDDCM3J8kHbfIki25Ma7VHRmMGoUrylcwWdgwUvLzmI6BxjPVlMFS7WMwoSbENvLNbbGjl6QwKQlI5oSkMNgS4t6ohi2dseVNqkaiVZVsnu2+LSJYDt0xlKfTaucXc557bCLWj9Nqx4VbvWBeNPMTMvJaNEY8jOTdY/m3Bvibi0Q02sRfOzkdOTNBrQLEzVAR60Afy4SUKBs/OG9wW9kTydNpIJJg1oXLYXaFAP5RI3iPYNcfUOVL0OeO/R8ZXiZQ/VPb+MRbfK7+yPFZ2fp+BHIO70Oxaq/2On/Y74MmAeqH9ip/2T7VQaUl41ttR2OfJeZ2eTjzese0RS01XyJaAmoICZp5MBicWLZbLp2Remjm9ntEZ/WHVqZVKmErSkcnycoNiz5y1F2wkqCA4dgOMXY4xk6mVyk47x6mPqNS5aVTv6XLAkHnhSVOkG6ek7LPe0I6AlzEplmqRjSSEqMqYE4cHKGWVMzgHEA+1XCD0zUYrkTVzghVUvlFAhRwOoJAxFr4WJG4qgX+TAVKaop0DFOOLl8QKVyzLSnkmZJZnVm0SXC8Nvv8Ac6K/VOPlVb19LG0WrSqUypwq5SXHKp5sznIABJIZ2IUB+9HQ6zSkuTg5VYRyiglOd1HYPxjDaQkrnSkFS6ZOCWmQhInpIVhXLVMViNhZCQ1zzrxa0tJNaVqM2mQrCESZfKpmXcLJCgUhKlKCACxYDjBDDihSUvuZ+Jz8TxD1ZI9Poa46WkjlXmJ+Z/rP1LPeIJmsdOlfJmakKcBr2JyCizJPAmMwvU6euWVlSUz5sxXLAKdKpSlpUz704XHS0XaagqpVPMp0yUKflWm8oBix4iFFJD4rgX3Rdy8fZmHVLujQUGlpU5+SWFszkBTXyuQAeqLMzI9B9kCtXKRcuXhWhaGCEgKmhaealuYBZAgtMyPQfZGeaSdIsjbW5mfCRMKdF1BBbmoHbMQD6iY+bi8fR3hO/wDi5/RL/wD1lx85zUscj1iIEiOYbmO/+BdZOjbl2mrA+qg+0kxwOWHUQxLmzZuTHfvAwhtG/wCdM/llwA0beSLdZ9pjE61UKzVomolBIlKQtU3EQSArybfHEXfbSTYfG0wp0sKGFSXB2Rbiyct2QnHUqMRqpo9Yq1TFSQUzCpaJoPkpKvJYWG+3/G3mjmnoPsj2UgJACUsBsDd8eTF2Ivl7X7oMuTmOwhHSqMDp+iodGiXiRUrUtyMExTsGcl1AZnJoqS/CnSos9fL4Og+oqgj4VaUnxdaQ+ETB/IY5dpSSCgE7nB9UVpBKVOjo405RaTWlCamYJt+TE6WhLk+biA27ngfpLQc5MwAJWkoUkqwjygDe+0EF+oxznRsx+YduRyvsvsjp2r+sHL4aSt5s5NpM5WZOXJrO82D+d05tqlsCkrpgipUlBwk9Q2gm3Rt7IrGvJU77GG9maCGkESZtQZEu1SSZRQxCFLlqCiUqLJfPthh1SqUgvJWMNybNa7u7M0Z9Un2NNJdAPMWXLdPGHyFhgRBTS+qs+ThZPKBbMUAm7C2XryMPpNR6whLSmH6ykjaTcO8PcWxBJnYZaydhlt0kLiqKwl78fb+PbGjm6lVPJqltLK1FKgMYYBOIG54qEVZWoFYzcmkbLrR3wO6CNGbM874UHz4P60eYg/5iO+FEaZOwAZe3m9g9d4jRK6+jLqvE5Q2RZ97jZ8WiNaduZO7e22MyZtaOtamj+hSP3v5lwak1KFvgUlTFjhILHcWyMY6hqly9Dhcs4VpCiCMx84d44xh9F6XqKYzTLmKSZq8auaOO8G/OManljBbleHgcnENuHqdsneSer2iHmOTUmudWtQSqcSC/mo2AkebvAhDXmrc/PH6qPuxDxMTV/Rc11aOstHNdeNA8jN5RAaXMJNskqzKeg5jr3RWl671T3m/wo+7Fup0+uejk56sSFWPNTY7FBgLg345bYhkywyKjTwvBZ+EyanTXdALRywoGUogBbMTklY8lXR5p4F9giotBSoguFJLHeCPfE86kCFKSpPOSdhz2hQ4EXi2unTPAUSlMwc1WJRBUw5qss2segHbGXtR3Linq7M6JqnpzxmQMR+cQyV8dy+v2vBuOYaBx0s3EFygkjCWW9jtYhnGcGxrJOv8APSyNhZF+MdDFNOPmdM8pxvAyWVvCrTNpDV5HoMYlWtM/6SV2I74ZK1qnqUAZkpjbKX9+Lrh7kY/B5/Y/sbKu0eifKVKmpxIWGUOHuIIF+EY6f4HaNWap/DnJP/jAj8o1BrRUcpKYIwNiRuUPIxttzeC6tcJ/pyeyX/rQlKHuQ1wnEdoMjHgXonfFN/h+7G00LoeXSyUyZIwoS/SSS5UTvJ/CMcNcqj0pPZL/ANeHHXSfvk9iP/Yh3D3Ifg+J9j+xtKfIdHvMTPGKma0zkANyW0Xw7P8AOG8w0a6Ttok+r/WguPuRX4XP7Gbd4hXmroH/AJRj/lrO2Jk/H+bDl62z+TK8EpyQNrNe/le+C4+5B4bN7WS+E6pKJUhQIScakudmJGy7ZiOS6w1wUGBQ5d8I5pYi43OQT1HfHRtYq7xwCTPCAhK3CkqAILKSCeeXF3IaMsNTpOK/KM9ylaT1jm3iSlD3Ig+DzN3pZiJDjKLitZZqk4V3AAAfMNlfONYrVBAISeUYFiU3sDmGl87pMUa3UFKcbGYWfYoi13HzfRDbT6NfIvC5e8H8APQGkJi6ynmAvMNQlTqL85SkZ++O9U+nUH5tacM0lSTLsVkgYjbaCHIN3EcY1JCKerllaFLMskghhmGBLpLi/Ax0HSmtNDVAeMUyyRkoEYh0KBSeqKnkitmzRDgM8/NGLNrKqxiKR5QzG0Pk7Wh8+pG09QzjKaI1ipJaMCJ85IewmpKmGWHEASQOJfjFqko5c2YVipM8G4QmaB1MOc3ZC1+1kZcNkh/fFr+ArLrAqcGGUsj+J9nRF6fOCUKUQOakqO080OWjP1deuWok06wGwDCpO8nE5boiBWs4SzyZ4+r7jEvMZ6QMT4Xqc5ylpO0OLNCjkusajMq56wFAKmrUx4qMKJbkaXqaFU4bQOtu+FzDtvsiMHp9fwYfg4EPvfujn0dW7OoamyEroJaVAKSSoEbDzyYMzNX6ddlSkqB2EqPvgPqTOCaFBUSQlSnNzYK4B/VBpOmpXpH6kz7sbYxtdDE5zjJ6W1/gqTdVKVIdMhAIyIfo38YcdUKT9Hl+vvizN0pLIICs/wBVXdEg0pK9L+FXdD5a9B+Ize5/JR+R9J9Aj198SDVWl+hT2q74up0hL9MevuiaVUJV5JB6IWiPoLxOb3P5B87VamW2KUCwwi6shkLGIfkbSZ8kPrL+9BlUwAXsIjTXSzblEP8AtDvhaIvsNcTmXST+QRM1OpmLSrsW562fZ52+MwnV+a7eKKHNTcqtjLYh/W2Tne8dBxbY8M9IFyB0kD2xCWGMiceMzLrJ/IGOptNfmK+urvhnyNpk84IU4uOeqDBrJf0iPrJ74auslsfnEZeknvizlR9CPjM3vfyB/kPS+iv65iNWoVKdkz6/4QeNbL9NH1k98eeOI9NH1h3wnhXoPxuddJv5M+fB5S7pv1/whv5uqX+9+v8AhGj8aR6SfrDvj0T0+kntELkx9CXj+I97Mdp7V6nlUy5y0zVCWMWELAJK1JDOUlsxHuitSqWokS5w5VImICwMYLYg7PhjSrp5U2UZc0JUhQSFJJsWve+8CLNLKRLQlEvClCQEpANgBkBByovsC4/iIqlNma/NvTelN+sn7sJWoMgpwFU3ClQVmly+wnDxjVBfERAuaBjJIAcXJtkIOTH0B/qHEP8AezJjVOkXPnpVjTyZQ6jMDEzUldnFmh51BozlNX9oj7sGa6RTzUTUKXKHKgBRCk4nSGSo3uQ1uyOSV1OqXMUhQuks4uDuIO0EXEUZlHHvpOv+nSzcUmuc012OgK8HFL9LM+tL+7CHgyknyZ0z+A+6MLUrxoEzzkslfH0F9YDHiB6UENUNY/Fp4Kj82tkr4DYrqPqeKVPHaTibp8NxSxuccrbXajTJ8FstKsYnLe3mDflnDT4LhsqFdcsfejble74EYjWzwt01FMMpKVT5qbKCSAlJ9FSy9+ABaNnJg+x59fqXFR6S/wDAdW+DeemYjk1Bct04z5KsL84AFWbRbPg2Wo4kzBL3JU6lDpUDGbV4f1v/AGRDf9Uv/JBvQHhvp5ywifLVIxWC8QUh/wBYsCkcWPVByYB/UuJ1atX4+DS6LPitOUVE3l+cQnA6yAwdB3de+MTpWmmIStaK5sIWpKColQYEhDEm+QaOhaa0filpMsDmqxsCAFA5l8ndjeOfafoZSkGrkc+WVMtNwQTfECRYE7CCz7Yli1qbjW21f7MmaSn531d2c4VpKY5c3zLi7nOFElXTpUtRbMk3APrYPCiTMlRNVK0VM+iWVbsPrETTNEz3vKWDbNvY8UJen65weUTYW5qe6PZ+nKpRdc4vwQkD2Rl5f1Olzmux0/U+hxUPJzU+UpYUl8wSNxi6NSqT6L+Nf3oA6i1asEozppdQm4Uk2Uy5fOF2xC4ZnYxtzPG/1GL4xVboq5s4Pyyq/QD/ACRpkDElCgU3HPVmOuHp1Qpxklf11d8EKioGBV9h6cosYoeiIeIy+5gv5LSP7z65gfrVpxGjKNcxIxF8MtKiTimKyc7gxJ4CNLHJvDxPOClRsKpqj0gISP5ldsPSkQllnJU2cz0hp2pq1lc+atb+keaOCU5JHARGmhQReYMXQW7WgpoLRqChc6cCqVKwjACRys1b4UFQuEslRJF2SwZ3HQ9HaLmTKPlJqKSXLOHDL8UQZQxAtykwMoFmcuTzhdzCcqIpHNND6x1VDMCpE5QAzSSTLUNyk5EfDx3rV/TaNI0iJqXRj5qwk3RMT5SQewjgRHEtatCplHFLBSgrXLUhyeTmoYqSkm5QoEKSTfMF2c7TwHVZ5OplnJK5Sx+8FpP8qYfVAtmdDXquk/8A3T/rDuhnyWAOLlp5a7FQY9No0ChEc3yT0GFpRb4nJ6/ZGfVqgP0if2juiM6mf4mf2p7o0bjeI9g0okuKyrv9l+DM/Ir/ABM7+HuhHUv/ABM36qe6NPHhMPSvr8sPFZPp8L8GbmaqmYARPWmzsEpOfT0euI/kUr9JX9miNFSnmj9lPsiaDT/n5YlxORbbfC/Bl1alq/SVfZIiGbq2oKloMxSkBRK1CWkZMpIJAOF8TPwjWxm9Y6zk1JVdgsOAWBugMdnbCaru/kfiZv0+F+CRWqUoueUn3/XHTbm2hh1OlfS1H2n4R7K1hceR/wBxHfDzps+iftEd8V1B9SceKzx6SK87UiUoEGbPIOYKwRvywxV/NzT+nM/g+7BH8un6M/aS++PJusQALS1Ej9eX6ufC0Y/QsXH8Uuk2V9aNJeIaNmFCyVpQUSlFsTmyTsFn9QjgFHQY7qxEk22lRJ742fhV1pM/BKCVIAVkW80Z2JBcq9UCNDzTJ+dFlIA5MhrKJIxdIYm+0RansYptt2+pRnauzAH5BYG8u/TAaqosNxlHU9ITUVa0FZZa0hLBSnchxMUVABi4BY5gkNlGV1mkofmJSLFCil8KygtjAPUP3YmQTsu6H1oqF00seMzkiWMBQokoUkeSwCCWw2IJ2RvdWNPIVIZUyUkEqRhIAFwMgcNurrjlsiqQligYQUpKgAwxNcsIvSK6Xh5xJO23qgc/LVCUNw/UahScRw6RkgPYFKHHBxMvCgMNKSN5hRXq+hPSgPPRNQHLtw/5imqpUc3i2rTKjkG64arSOLykA+qIosI5dcoFJCiCg4kFzzVAu6dxcDKLk/X6tGVVO+uYGTQ5sAngIrTpfCJITCn5w6/9Kndo7oSNe653FVNfpHdAc0tsTWy648EsPcP1mJkA7XeEKvmy1Sl1KyhQZQZFx04XGWwwI0hpqfOTLTNmrWJYZAUXCQWsN1gnsiJSEnzR2nviLkLcd8FiNhq2OXp5lOm8xS0TpQ9NSErSuUP1sK3A24CNojoehtZJYpEy6hKkqbk7A4mBBY+jdwxD3zjjNBKmXMsYgkYiHAOYuOPRGqVrvpFMsJ5SexyJKSvLYo88W4xCSvoSTJfCBVkDk1qeYuaahQ2y0lLS0HcpionhhO2MfojWiopFKNNNMvE2Jgkg4XwuFA5OYir5k1ZJUFXLkqzJN7njEEvRyz5qn3MYkqSoXU1ui/C7XyJYQFoWAScUxOJVy91ExdHht0h/cfZf7oxq9DTQSDLW4DmxsN5iBVIRmCIdoVG5Phvr/wC4+y/3R4fDdX/4f7L/AHRiRQqIcIU3QYjVTtmk3gtAbc+Guv3yPsh3w/8APdXbU0x6ZX+6MJyY3R5yY3QWBvpfhurEgASqUAWA5NbAfaRJ+fGs+ipfqL/1I58EDdDhJfIfHbBYUdAHhyq/oab6q/vwDqPCbWLx85AxL5Qc18GTJQ5ZgwzBgHK0StScQQ6S93GzPMxbm6tTEEYkpViDjDMQW6WJ7ITaCi2PCDXk/wBf/Cj7sWk65aQZ/Gf4UfdgOnQU57Sz6ofNoJ6c0EN0RG/Qtgo/uCnyx0gbeMHsR92KE/XmuBIM9XYj7sDypQUMWzZaIVgvf2Q0EtNbEumNOzqlSFTllZSlgS2RLtYCCWjdJjCoKAUlaQlXpAgghaeIb1wHEvZEqaMjLbuUPdDsqNxoetSFATZyOTDBxKPjGC3MSo2FgA5MCNP1CFzCiQCmXcIS7lKHOZ35k8TAmTTzFWCu0ge2C1JotgHMrFbziVdOV4ew0ibR0koDEJU2TpDt2RcXTg3wo9nuiXDhspSR09GURTpoAbvjVGGNozyckwGqrlv/AFX8vdHsQeKKNzhB3X91oUZ/KW2xiZcOwQgqEX2RQaB4pFGJk6GUf+Yl0fLJ7YPy6UgQ0QbM8jQJJyaPFaBOwP0CNNLkkRMhPCJEbMp8nyzm3UYHzaRo6AaUEXEZ3TdBhDgZwAXdRdGyDyq5yUTFJT82hZ5pVxDhw0dIoJsqbQqJlSUTEkgYZUrCQwzcEMzxxellqHmnsja6FqSmnUCSHuzZ2iNDA2uni5KeSloRMD4zLDIVezJyBbNmjLyJq8eIKXi3uXgxpSWsqPMWQ+bGJNDaPxnnJIGdxnDXQR4vRU1SEqCg5DnJ+uEdH1AsSD+0AfVGzptGMnZCmUcMLMGJFShTpxAt5tnHVsijVJmk89JJ4j8I6N4jEaqIboAs5kZQ2uOqJESE736u+Oko0RLUeclJ6osy9AUzuZEpRzuC460kQBZzNNCkmyj2d0Sy6YgMkhjnYR0im0fIKQ1PISd4Qdr71RJ4hL+jQP3BBQWc4RoqYOckl+gHMfGyIEypyTYqDHYY6kiQkBgkfVHblADSOj0glhmt4TBMyctU9PkLmA8LQ5UyrLOtZ/e7o1aaCPFUDbIVjM6mVMwlJUoAhiyjcHYYrHQo3qjUmmG6EqQnLDBY6MNVUBQbK74sU4UxJJOQ39sFtYKMAgiK2i1gJWDtFukZQyI+ipCSLh2djwu3ZHusVUg8nyQYcmnFvx+dDPGLxRq1uc4YCpq1QORU++DZWFJttgTTkFP4Rfl5WjTiZTkRWVRl4UTkmFE9KI2wUkxMhRh1NTk5AnqtEqgpB5ySIwGyy/o5LbIOyJgMZuVVDtgpKqANsSIMKmHJSIHJq+MTSarphioKSgI8mUYUMj07hEKaoDbfdEpqx6TQgJKemAsPZFtLBlXLBmHGKQrUAeV7YmTpRJsCoDhCsYuTEw72+N0V00hSWBSOsmxyAi8ZIWoFBZgXcOCDsI2xTXJWgqviTknzdoBsA3XwhiCEnpFo8mLTvgZIJzGAXOIi7gbi+cSqkIYBnGbZA7Ltn1wwoeupAf1xGZkQzJQwsAANwyiAUxDXPu4eqANi/LmtEnjY2mBxkk/gYYKK93N3z4QD8peRVgbfX0wjpEDNaR1iKHigVsBZ7kbiR7oStGpPmiDcktHcuq0tL+lTAzSFekkMrEH2dTd3VE6NDI3R4qhSMtjH2QUwuHayD8pHcr1RCrSpB2xcq5gShR9ED1jKM0cRORvxiEtjRhipK2gnN0kWe8Nl6SJIAHx2RRnU6sg9vbBHQdAQrErZlEVZbOMIxsuV+j1KRsO3dGaKMJaNuuYLXEDqyQhWwP0RbRz7MpMp339sOkUb7+uDaqBOwjsiJdMH3QwGeIJbP1e+KpW0WZwAGcDVLi7EyE0TFcKKzx7F1lekkGllPsHVHkyeV2Ur2QNCofy5jAaglT0TnNospoT6ZitomcSrCcmzgsZgDgJJiQiFGjlelFiXo5RyVDkTbeSeiPPykR5toLHpZMnRi9qjD5eilOHxNvh9PpjEwwnrgiiusxFuHbeAVFL8ik7S42QQ0boXzlFm7YIy1AXa7btg3XgZWadViISnCAALwqBKwzJlSwkgEhu2Bs2aCTfbFOVpBZIKkuNrKHdvihpSWtS3QlkltocHpAhj0MLdA6Ia8C5c+YgMWzO/f8CGflM4hbpJ90FhoYXSsNHhXAqo0g2Q94isrSZ4w7FobDmKPQuM+a1ROZ7IatazktQhWHL+oYqJ5ShZT5QCyOkG0M0NVKVJSV+UXezZE7B1QFXLmemrtPXtiPxRRuVLPX+MFkliXqazlBFSsqQkKL5Mc4zaqA7ldZj1NEWbCrP4OW+C36D5UF+4I/lJAUrESQdjFxZru0NVpGVsSv1RR0kTKY3USTvbLOBIrlAuBl8AwqZJSgulh9ekx6Kn6fdEf5Yw3AgCmtOwer1w2ZMUoZQ6Bzi+wdl6xkvbLdEUzTJO+INCS5YSozA53X2Zx7V6UY/Ny0JH7IJvxMLSwWSC7EsipUo2So9Afrh65hHlW7H7IGzq6arNam3ZD1RVVNIiSjRXLJfRBmqqU4Q2e+B/LxWTOMOSLxbEpZPy0KGQomRK7w5CXMeoi1LR0RlNBZoUsbCCyIHUxglJFoYidCYlEgHOKKp52R5yzbYBWFZFInaeG2CaZIQAcx7oy3Ll840GhpjpOK46dv8AzAOy5MrcmFvVu3OfxilNBWrItnbb29GUEpiUktYHbnl1cCLxfpUoZzhD3zcjZn1e2AldAhMkKAszZfHx0QyolgC1zvDWg2qpkg2Uno+BfP1x6JktVhne7WtfNtl/XDItsylS5N8x8bYpqpsRcv7GjR6RSweM/Mml89sAiFad8RFCR8e6HTyYoTpg2mALLs4C2H1+qFLVFRE0CJ0TIQWWHhYojxGGhRiQrJVKiNU2EDDVnhABSqVPnFFaQ+yLs9UUlqiJJDFpGbQnhpVHhXABMJm6IyHhmIw0qhiHEQ1hHmKPYkRGlMOSYTx5Ek6E0ScpChjwolqI6RqYuycoUKKC0syDF4H4649hQAVFnOGpMKFDAck3jXaKQOTFhmPfChQMC0k2PTEFcbgbGy2ZQoUImytKHtTGgkSgNg8k7IUKAiBNI+V+6PYIDQoUMiR1JtACf5R6YUKACaXlF2kyEKFAItRGrOPYUMDwR5NhQoBg6dFRUKFERjY9aFChgeKENVChQANEIwoUSIijwwoUMBQoUKGI/9k="/>
          <p:cNvSpPr>
            <a:spLocks noChangeAspect="1" noChangeArrowheads="1"/>
          </p:cNvSpPr>
          <p:nvPr/>
        </p:nvSpPr>
        <p:spPr bwMode="auto">
          <a:xfrm>
            <a:off x="63500" y="-647700"/>
            <a:ext cx="1800225" cy="13525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5062" name="AutoShape 6" descr="data:image/jpeg;base64,/9j/4AAQSkZJRgABAQAAAQABAAD/2wCEAAkGBhQSERUUEhQUFRUWGBgWGBgYFxodFxgYFxgXFxgUFxgcHCYfGB0kHBcUHy8gIycpLCwsFx4xNTAqNScrLCkBCQoKDgwOGg8PGiokHyQsLCwsKSwqLCkpKSwpLCkpKSkpKSksKSkpLCosKSwsLCksKiwpLCkpKSwpKSksLCwsKf/AABEIAMIBAwMBIgACEQEDEQH/xAAcAAABBQEBAQAAAAAAAAAAAAAFAAIDBAYHAQj/xABPEAABAgQCBQYJBwgJBAMAAAABAhEAAwQhEjEFBkFRYRMicYGR0QcUMkJSobHB8BYjU5KT0uEVF1RicoKisiQzNGNkg9Pi8XOjwtQ1Q7P/xAAaAQACAwEBAAAAAAAAAAAAAAAAAQIDBAUG/8QALxEAAgIBAgQFAwMFAQAAAAAAAAECEQMSIQQTMUEUIlFSkWGh0QVCgRUyccHwsf/aAAwDAQACEQMRAD8AyhJFyfVx4Zw5IfI9ozPuhxQRuPT7rXh0yYOPZ+EYzfXqUdNJHIK4Ee0bY3OpxxUUg/qt2KI90YbTCPmV9R4ZjhGk1E1ikinlyVqwLGJsTBKnWSwOT3yMb+Dkk2c3joto1+CPcEShMLDHSs5NEWCPcES4YWGCwoqVNSiWHWpKbFsSgH4Am26BB1vkEOk4wk/OKBZCE5YsamCr2AGZ7Y0EySFBlAEbjcWLi3TALSOo9PNHklJdyQc3UVFxt8o34CK5a3/aWQ0fuMlp7WGnmglElONaG5QpvcjIlhsZ2zygRKq0haFJkpGBPMc2upRu/lXKtmTCNVVUFPInTHCAEqQQ+xKEJVhAFnUdrbDnGWqNI402S/OBD5AJDJQOABN+iMWRtdWbsaTWx7OqC4UlIxAZJysGybLoivyuNlKJvd75A5YRkLDPdA6pq1KJxFhe+bHNs7Xb8YpzK4qdnHEn4uc4pqy2grOCMQyOT8GeKNZUSyFBJc2a1srsX6YqSsSss4WAkpa/RwgokeLU4Aa4279zxPRzyC97eobXgpTUQUfJO0Gz7Q5bdD59GguUHCoC52bLMdvr4RFMZGa0MFYQX23cDaGJbqiCbpQ3KUgZXe4zf358Y9p0KDpKRbjnxiWRTIGYe4cYjcei42H3w79RUWNH6WQMUupSvDMFlpwunLyQbKSRxDRpNCD+kS5lMoqMsmTMQqy1IUXE4AnnFzcC/NFozk7R6V4U4cOCwZzZ3Zjc579kaLQIlSMcyZTJmpwICAWOFZ8hShcsVN5LbTF0H3iVSSezCmkKbDUsBhUU7Azqyf1DtMVNJSRMVTYiLco+91cmz9LQ+n01LnJw1UxMqfTuAQCQtAyRiG5gAXu7mFX1MteDk1YhjJHNULZA84Dc8XcxOMirQ1JBHWWnwIxi1inocM464A6LCUAkgnmpcjNlOsgvt8gdAgjrRW4xhB5psGOwDF7/AFQLoZqChaUi4WVLJ2IySAdtvYeMPJPz7Cxx8m/qR0q2UV5Fb5bMTgN1GJkkLIl+am6hcOeL7Bt6OMD0V2NR5MJDu12wnFm1ybRLT0JWcN0y3wlV77SB3H8Iogty+XQmrKoq5yGQh2xZKUpg+EDYDd8odRUZKMRUkOXLglSrZqUbb7DK8FJeipKbBKSVJ8ol875nI9Hui1SkukCxfoBtcsc7m0a1j3tmZ5FWwGlSCkkkvYO2E281VxfKL9PjSbHC7ZgDNnDsPjfFqt0WpuYHvdIzYFrbrjKI6eiKkcwsfKY7GsQC/W3dE1GnRFytBIXuZjHcUpcR5HidErAYZbGUW6oUWblFfUyi5TZkdB90P5J7uB8bYaJp2/HrhAva/bw6Y83v3PUbFTSavmJgsebmGaMy/wA2npV7j7467U6nyTTyVLXMwzkjGcbMSl+ank1Ptz3RBL8GmjlYUJqahyotzQ5JDt/V/qxqxqjNPfcwugtdqimZIVykseYu4A/VOafZwjo2gddKepYBXJzPQWwf9lWSvbwhqvAtS/TVP1E/dhv5lab9IqPsx3Rqhla6mHJhhLoaTBCwxX0NqOaYjDV1C0+gtDpbdvHVBpFPKPnqP7p6N0X85GV4JJg7BHmGCcuhQoYkrJByLdXuiRGiknzz9X8YfOQuRI51r7RSViWJ0zk0FTrCUvMXhyYi4Z1Z7+EYHTE+WoYZKTLQLBy6i20kML5s0ds0r4O6aaVqx/OLBGMgqIdhYYmDNbc5jNJ8DVOlYM2rUpLvgKMLtxCjv9cZsktT2NWOGlbnGKpFgkPv4l4nkaILc6x3NlHYZ3gslTJpV44CsuQOSskO7ITjyGJtsR/maS4/phs9uSO39+KXfYuX1ORq0YU+dwOzjDqCkOMFRIAdmzLZAPHVJvgTSS/jY4/NG+f68S/meYf2tHXLP34W49jmdVXKlIwoZLi1+dcnE5e8KWSsBSzjw2L7L3HEvG/X4HEKOJVdJO24tm/p5ReleCRsLVMkpFwGUxyu2Jj0wULY53TykKUElYGy+x7B4jXKWhSklISLEKD3BFlJORHHiI6BWeB1UzOopw2WFJB/eO3ZEKPA5PCcPjchaNiVY2HEbuqJpKhb2YeTK5vNJtZyxPU9t3CDOremjJaWlAW6gpVgVFnLC2YzF9kaem8FU2WpHztLhBBKeeApi/ovv9URTfBnOVNKUzpT3VzQsC5dgrDszAfYISeh2Jx1bFDS0hMuaFyQByqC1gQMXMWi75uPdFIaMwIQQQUzfJ9IOLln5rGxG3qgtpSUvAgkpUUlSMSWuU5lgT5yYF1wVLU2wlMwqzwkkkgEZOR2iLpQXmK4yexJyZWUIS97PYM9jnvcRVrQ1PPSghRVN5NJfzRzisn4usRMalSSSnMpVLSW2nbwIAtxMRCTiUiXIYgKCRay12dbnYTf9lCTFaltfcm1vXYZonQClTAlIIKQxKmFyBYWz27dsar8hkou6bDmJyBDC/fweLmjtDlErAC5BUcT3x2L+xtzQdppT87eP+XEa8cFBb9THkyOT26AfR+jlM5ANmO9v+XhI0aRMsAEl2LXdzb1j8I0AQ0ICLdRVRTlUY84B49VRB7MNuW3KLjQmhahUVE0pAYKYdA74UW2hQag0nIusxLLezQ1aOj3wrN5vW3rjgnpejNtrRoefUaPolU4JXLCVFiAbpAcPbZATV3QGkDUyuW5VKEKKnVhIFmJAye23dHRtWQ9HTf9MC3QziPJtBUYWCw+FAzOaQQSbXckF9u6zHbGFu7M3iJQi4VsRjQdV+nzPsZcL8i1f6er7CXBSXJKQpyS6wRclg4AAft64g05pgU0rlFIWtLscLWfIl9j264ueZr0+DLDFraiurKf5Hq/00nhyEu/B9kXNH6QUiUlBmYSkAMwzyPRGfHhOkbZU3+Hvieq8IsiWopUibvBGFiCHChzrgggxRLiIy7o2r9P4hOtD/7+SzT6PqVAqlVAlIUpRCTJSqxObkxL+Ta39MR106e+KdJrIK6YlFOtckpdS3Z1Ja2EAsWLZ78jF2XR1QTNBmAlZGA4vIBmLc5G4llLNawtYk345pxtNfBjzYZYp6ZxaY6ZRVpyqZI/yPXdcZnWan0jLnSVInBfNWCUS2SxaykveNBVUtaoDCtKThS7KtiCFhTW2qwG9t42RYRT1HLgqJMp1WxJtzua42jD0w5rVGrQYp8uSlVmN0Mivm1oUpQS0tQxKl80fuvc9eyNcKOv/Saf7E/ejybTVQM3AW54Mu6cOAEHCdt2bLbnD5MqqCpeNTgYsd0tcrIIa7gYAzdYYuQjoXVMlnyc2WqqG+K1/wBPTfYq+9EdXT1+BXztOQxsJaweovB0sA5LBnJJt0wLXrTRgkGpkAj+9T3wuZ9F8FWlFpGkeZ5UtgAAMN8PDqgbITW4RyaqcI80LEzEA5Z24NE3ynov0iR9oO+ClPOQtIWhQUkhwpJcEcCDEIy0jasEtpDfSf8AdhPpDdRnrmwYlG3WfaYqVul0SyUg4pgAOAG5BixTb6RRFxS6s5z4Qa+pRUJxIQAZaciohxmUmxaLXgzqZi580q8kS2sDhd7Z9Zjc0ukJU7CFBOMgnCWJYHoi4mSlIOEAdAAjPLG1O2b1xUeRykv5MppfV8qlFMpKcThVmDnE5PTn0vAI6DSJReWlK0yzjKk3xNMy3b36I3tRK5RKkpUUlSSkKSbpceUOIzjkGmfH5KlSaldQtJ5pVhUoFLuFJW1wel2JFjFuunbMkcepUgXWpKmDDCM3J8kHbfIki25Ma7VHRmMGoUrylcwWdgwUvLzmI6BxjPVlMFS7WMwoSbENvLNbbGjl6QwKQlI5oSkMNgS4t6ohi2dseVNqkaiVZVsnu2+LSJYDt0xlKfTaucXc557bCLWj9Nqx4VbvWBeNPMTMvJaNEY8jOTdY/m3Bvibi0Q02sRfOzkdOTNBrQLEzVAR60Afy4SUKBs/OG9wW9kTydNpIJJg1oXLYXaFAP5RI3iPYNcfUOVL0OeO/R8ZXiZQ/VPb+MRbfK7+yPFZ2fp+BHIO70Oxaq/2On/Y74MmAeqH9ip/2T7VQaUl41ttR2OfJeZ2eTjzese0RS01XyJaAmoICZp5MBicWLZbLp2Remjm9ntEZ/WHVqZVKmErSkcnycoNiz5y1F2wkqCA4dgOMXY4xk6mVyk47x6mPqNS5aVTv6XLAkHnhSVOkG6ek7LPe0I6AlzEplmqRjSSEqMqYE4cHKGWVMzgHEA+1XCD0zUYrkTVzghVUvlFAhRwOoJAxFr4WJG4qgX+TAVKaop0DFOOLl8QKVyzLSnkmZJZnVm0SXC8Nvv8Ac6K/VOPlVb19LG0WrSqUypwq5SXHKp5sznIABJIZ2IUB+9HQ6zSkuTg5VYRyiglOd1HYPxjDaQkrnSkFS6ZOCWmQhInpIVhXLVMViNhZCQ1zzrxa0tJNaVqM2mQrCESZfKpmXcLJCgUhKlKCACxYDjBDDihSUvuZ+Jz8TxD1ZI9Poa46WkjlXmJ+Z/rP1LPeIJmsdOlfJmakKcBr2JyCizJPAmMwvU6euWVlSUz5sxXLAKdKpSlpUz704XHS0XaagqpVPMp0yUKflWm8oBix4iFFJD4rgX3Rdy8fZmHVLujQUGlpU5+SWFszkBTXyuQAeqLMzI9B9kCtXKRcuXhWhaGCEgKmhaealuYBZAgtMyPQfZGeaSdIsjbW5mfCRMKdF1BBbmoHbMQD6iY+bi8fR3hO/wDi5/RL/wD1lx85zUscj1iIEiOYbmO/+BdZOjbl2mrA+qg+0kxwOWHUQxLmzZuTHfvAwhtG/wCdM/llwA0beSLdZ9pjE61UKzVomolBIlKQtU3EQSArybfHEXfbSTYfG0wp0sKGFSXB2Rbiyct2QnHUqMRqpo9Yq1TFSQUzCpaJoPkpKvJYWG+3/G3mjmnoPsj2UgJACUsBsDd8eTF2Ivl7X7oMuTmOwhHSqMDp+iodGiXiRUrUtyMExTsGcl1AZnJoqS/CnSos9fL4Og+oqgj4VaUnxdaQ+ETB/IY5dpSSCgE7nB9UVpBKVOjo405RaTWlCamYJt+TE6WhLk+biA27ngfpLQc5MwAJWkoUkqwjygDe+0EF+oxznRsx+YduRyvsvsjp2r+sHL4aSt5s5NpM5WZOXJrO82D+d05tqlsCkrpgipUlBwk9Q2gm3Rt7IrGvJU77GG9maCGkESZtQZEu1SSZRQxCFLlqCiUqLJfPthh1SqUgvJWMNybNa7u7M0Z9Un2NNJdAPMWXLdPGHyFhgRBTS+qs+ThZPKBbMUAm7C2XryMPpNR6whLSmH6ykjaTcO8PcWxBJnYZaydhlt0kLiqKwl78fb+PbGjm6lVPJqltLK1FKgMYYBOIG54qEVZWoFYzcmkbLrR3wO6CNGbM874UHz4P60eYg/5iO+FEaZOwAZe3m9g9d4jRK6+jLqvE5Q2RZ97jZ8WiNaduZO7e22MyZtaOtamj+hSP3v5lwak1KFvgUlTFjhILHcWyMY6hqly9Dhcs4VpCiCMx84d44xh9F6XqKYzTLmKSZq8auaOO8G/OManljBbleHgcnENuHqdsneSer2iHmOTUmudWtQSqcSC/mo2AkebvAhDXmrc/PH6qPuxDxMTV/Rc11aOstHNdeNA8jN5RAaXMJNskqzKeg5jr3RWl671T3m/wo+7Fup0+uejk56sSFWPNTY7FBgLg345bYhkywyKjTwvBZ+EyanTXdALRywoGUogBbMTklY8lXR5p4F9giotBSoguFJLHeCPfE86kCFKSpPOSdhz2hQ4EXi2unTPAUSlMwc1WJRBUw5qss2segHbGXtR3Linq7M6JqnpzxmQMR+cQyV8dy+v2vBuOYaBx0s3EFygkjCWW9jtYhnGcGxrJOv8APSyNhZF+MdDFNOPmdM8pxvAyWVvCrTNpDV5HoMYlWtM/6SV2I74ZK1qnqUAZkpjbKX9+Lrh7kY/B5/Y/sbKu0eifKVKmpxIWGUOHuIIF+EY6f4HaNWap/DnJP/jAj8o1BrRUcpKYIwNiRuUPIxttzeC6tcJ/pyeyX/rQlKHuQ1wnEdoMjHgXonfFN/h+7G00LoeXSyUyZIwoS/SSS5UTvJ/CMcNcqj0pPZL/ANeHHXSfvk9iP/Yh3D3Ifg+J9j+xtKfIdHvMTPGKma0zkANyW0Xw7P8AOG8w0a6Ttok+r/WguPuRX4XP7Gbd4hXmroH/AJRj/lrO2Jk/H+bDl62z+TK8EpyQNrNe/le+C4+5B4bN7WS+E6pKJUhQIScakudmJGy7ZiOS6w1wUGBQ5d8I5pYi43OQT1HfHRtYq7xwCTPCAhK3CkqAILKSCeeXF3IaMsNTpOK/KM9ylaT1jm3iSlD3Ig+DzN3pZiJDjKLitZZqk4V3AAAfMNlfONYrVBAISeUYFiU3sDmGl87pMUa3UFKcbGYWfYoi13HzfRDbT6NfIvC5e8H8APQGkJi6ynmAvMNQlTqL85SkZ++O9U+nUH5tacM0lSTLsVkgYjbaCHIN3EcY1JCKerllaFLMskghhmGBLpLi/Ax0HSmtNDVAeMUyyRkoEYh0KBSeqKnkitmzRDgM8/NGLNrKqxiKR5QzG0Pk7Wh8+pG09QzjKaI1ipJaMCJ85IewmpKmGWHEASQOJfjFqko5c2YVipM8G4QmaB1MOc3ZC1+1kZcNkh/fFr+ArLrAqcGGUsj+J9nRF6fOCUKUQOakqO080OWjP1deuWok06wGwDCpO8nE5boiBWs4SzyZ4+r7jEvMZ6QMT4Xqc5ylpO0OLNCjkusajMq56wFAKmrUx4qMKJbkaXqaFU4bQOtu+FzDtvsiMHp9fwYfg4EPvfujn0dW7OoamyEroJaVAKSSoEbDzyYMzNX6ddlSkqB2EqPvgPqTOCaFBUSQlSnNzYK4B/VBpOmpXpH6kz7sbYxtdDE5zjJ6W1/gqTdVKVIdMhAIyIfo38YcdUKT9Hl+vvizN0pLIICs/wBVXdEg0pK9L+FXdD5a9B+Ize5/JR+R9J9Aj198SDVWl+hT2q74up0hL9MevuiaVUJV5JB6IWiPoLxOb3P5B87VamW2KUCwwi6shkLGIfkbSZ8kPrL+9BlUwAXsIjTXSzblEP8AtDvhaIvsNcTmXST+QRM1OpmLSrsW562fZ52+MwnV+a7eKKHNTcqtjLYh/W2Tne8dBxbY8M9IFyB0kD2xCWGMiceMzLrJ/IGOptNfmK+urvhnyNpk84IU4uOeqDBrJf0iPrJ74auslsfnEZeknvizlR9CPjM3vfyB/kPS+iv65iNWoVKdkz6/4QeNbL9NH1k98eeOI9NH1h3wnhXoPxuddJv5M+fB5S7pv1/whv5uqX+9+v8AhGj8aR6SfrDvj0T0+kntELkx9CXj+I97Mdp7V6nlUy5y0zVCWMWELAJK1JDOUlsxHuitSqWokS5w5VImICwMYLYg7PhjSrp5U2UZc0JUhQSFJJsWve+8CLNLKRLQlEvClCQEpANgBkBByovsC4/iIqlNma/NvTelN+sn7sJWoMgpwFU3ClQVmly+wnDxjVBfERAuaBjJIAcXJtkIOTH0B/qHEP8AezJjVOkXPnpVjTyZQ6jMDEzUldnFmh51BozlNX9oj7sGa6RTzUTUKXKHKgBRCk4nSGSo3uQ1uyOSV1OqXMUhQuks4uDuIO0EXEUZlHHvpOv+nSzcUmuc012OgK8HFL9LM+tL+7CHgyknyZ0z+A+6MLUrxoEzzkslfH0F9YDHiB6UENUNY/Fp4Kj82tkr4DYrqPqeKVPHaTibp8NxSxuccrbXajTJ8FstKsYnLe3mDflnDT4LhsqFdcsfejble74EYjWzwt01FMMpKVT5qbKCSAlJ9FSy9+ABaNnJg+x59fqXFR6S/wDAdW+DeemYjk1Bct04z5KsL84AFWbRbPg2Wo4kzBL3JU6lDpUDGbV4f1v/AGRDf9Uv/JBvQHhvp5ywifLVIxWC8QUh/wBYsCkcWPVByYB/UuJ1atX4+DS6LPitOUVE3l+cQnA6yAwdB3de+MTpWmmIStaK5sIWpKColQYEhDEm+QaOhaa0filpMsDmqxsCAFA5l8ndjeOfafoZSkGrkc+WVMtNwQTfECRYE7CCz7Yli1qbjW21f7MmaSn531d2c4VpKY5c3zLi7nOFElXTpUtRbMk3APrYPCiTMlRNVK0VM+iWVbsPrETTNEz3vKWDbNvY8UJen65weUTYW5qe6PZ+nKpRdc4vwQkD2Rl5f1Olzmux0/U+hxUPJzU+UpYUl8wSNxi6NSqT6L+Nf3oA6i1asEozppdQm4Uk2Uy5fOF2xC4ZnYxtzPG/1GL4xVboq5s4Pyyq/QD/ACRpkDElCgU3HPVmOuHp1Qpxklf11d8EKioGBV9h6cosYoeiIeIy+5gv5LSP7z65gfrVpxGjKNcxIxF8MtKiTimKyc7gxJ4CNLHJvDxPOClRsKpqj0gISP5ldsPSkQllnJU2cz0hp2pq1lc+atb+keaOCU5JHARGmhQReYMXQW7WgpoLRqChc6cCqVKwjACRys1b4UFQuEslRJF2SwZ3HQ9HaLmTKPlJqKSXLOHDL8UQZQxAtykwMoFmcuTzhdzCcqIpHNND6x1VDMCpE5QAzSSTLUNyk5EfDx3rV/TaNI0iJqXRj5qwk3RMT5SQewjgRHEtatCplHFLBSgrXLUhyeTmoYqSkm5QoEKSTfMF2c7TwHVZ5OplnJK5Sx+8FpP8qYfVAtmdDXquk/8A3T/rDuhnyWAOLlp5a7FQY9No0ChEc3yT0GFpRb4nJ6/ZGfVqgP0if2juiM6mf4mf2p7o0bjeI9g0okuKyrv9l+DM/Ir/ABM7+HuhHUv/ABM36qe6NPHhMPSvr8sPFZPp8L8GbmaqmYARPWmzsEpOfT0euI/kUr9JX9miNFSnmj9lPsiaDT/n5YlxORbbfC/Bl1alq/SVfZIiGbq2oKloMxSkBRK1CWkZMpIJAOF8TPwjWxm9Y6zk1JVdgsOAWBugMdnbCaru/kfiZv0+F+CRWqUoueUn3/XHTbm2hh1OlfS1H2n4R7K1hceR/wBxHfDzps+iftEd8V1B9SceKzx6SK87UiUoEGbPIOYKwRvywxV/NzT+nM/g+7BH8un6M/aS++PJusQALS1Ej9eX6ufC0Y/QsXH8Uuk2V9aNJeIaNmFCyVpQUSlFsTmyTsFn9QjgFHQY7qxEk22lRJ742fhV1pM/BKCVIAVkW80Z2JBcq9UCNDzTJ+dFlIA5MhrKJIxdIYm+0RansYptt2+pRnauzAH5BYG8u/TAaqosNxlHU9ITUVa0FZZa0hLBSnchxMUVABi4BY5gkNlGV1mkofmJSLFCil8KygtjAPUP3YmQTsu6H1oqF00seMzkiWMBQokoUkeSwCCWw2IJ2RvdWNPIVIZUyUkEqRhIAFwMgcNurrjlsiqQligYQUpKgAwxNcsIvSK6Xh5xJO23qgc/LVCUNw/UahScRw6RkgPYFKHHBxMvCgMNKSN5hRXq+hPSgPPRNQHLtw/5imqpUc3i2rTKjkG64arSOLykA+qIosI5dcoFJCiCg4kFzzVAu6dxcDKLk/X6tGVVO+uYGTQ5sAngIrTpfCJITCn5w6/9Kndo7oSNe653FVNfpHdAc0tsTWy648EsPcP1mJkA7XeEKvmy1Sl1KyhQZQZFx04XGWwwI0hpqfOTLTNmrWJYZAUXCQWsN1gnsiJSEnzR2nviLkLcd8FiNhq2OXp5lOm8xS0TpQ9NSErSuUP1sK3A24CNojoehtZJYpEy6hKkqbk7A4mBBY+jdwxD3zjjNBKmXMsYgkYiHAOYuOPRGqVrvpFMsJ5SexyJKSvLYo88W4xCSvoSTJfCBVkDk1qeYuaahQ2y0lLS0HcpionhhO2MfojWiopFKNNNMvE2Jgkg4XwuFA5OYir5k1ZJUFXLkqzJN7njEEvRyz5qn3MYkqSoXU1ui/C7XyJYQFoWAScUxOJVy91ExdHht0h/cfZf7oxq9DTQSDLW4DmxsN5iBVIRmCIdoVG5Phvr/wC4+y/3R4fDdX/4f7L/AHRiRQqIcIU3QYjVTtmk3gtAbc+Guv3yPsh3w/8APdXbU0x6ZX+6MJyY3R5yY3QWBvpfhurEgASqUAWA5NbAfaRJ+fGs+ipfqL/1I58EDdDhJfIfHbBYUdAHhyq/oab6q/vwDqPCbWLx85AxL5Qc18GTJQ5ZgwzBgHK0StScQQ6S93GzPMxbm6tTEEYkpViDjDMQW6WJ7ITaCi2PCDXk/wBf/Cj7sWk65aQZ/Gf4UfdgOnQU57Sz6ofNoJ6c0EN0RG/Qtgo/uCnyx0gbeMHsR92KE/XmuBIM9XYj7sDypQUMWzZaIVgvf2Q0EtNbEumNOzqlSFTllZSlgS2RLtYCCWjdJjCoKAUlaQlXpAgghaeIb1wHEvZEqaMjLbuUPdDsqNxoetSFATZyOTDBxKPjGC3MSo2FgA5MCNP1CFzCiQCmXcIS7lKHOZ35k8TAmTTzFWCu0ge2C1JotgHMrFbziVdOV4ew0ibR0koDEJU2TpDt2RcXTg3wo9nuiXDhspSR09GURTpoAbvjVGGNozyckwGqrlv/AFX8vdHsQeKKNzhB3X91oUZ/KW2xiZcOwQgqEX2RQaB4pFGJk6GUf+Yl0fLJ7YPy6UgQ0QbM8jQJJyaPFaBOwP0CNNLkkRMhPCJEbMp8nyzm3UYHzaRo6AaUEXEZ3TdBhDgZwAXdRdGyDyq5yUTFJT82hZ5pVxDhw0dIoJsqbQqJlSUTEkgYZUrCQwzcEMzxxellqHmnsja6FqSmnUCSHuzZ2iNDA2uni5KeSloRMD4zLDIVezJyBbNmjLyJq8eIKXi3uXgxpSWsqPMWQ+bGJNDaPxnnJIGdxnDXQR4vRU1SEqCg5DnJ+uEdH1AsSD+0AfVGzptGMnZCmUcMLMGJFShTpxAt5tnHVsijVJmk89JJ4j8I6N4jEaqIboAs5kZQ2uOqJESE736u+Oko0RLUeclJ6osy9AUzuZEpRzuC460kQBZzNNCkmyj2d0Sy6YgMkhjnYR0im0fIKQ1PISd4Qdr71RJ4hL+jQP3BBQWc4RoqYOckl+gHMfGyIEypyTYqDHYY6kiQkBgkfVHblADSOj0glhmt4TBMyctU9PkLmA8LQ5UyrLOtZ/e7o1aaCPFUDbIVjM6mVMwlJUoAhiyjcHYYrHQo3qjUmmG6EqQnLDBY6MNVUBQbK74sU4UxJJOQ39sFtYKMAgiK2i1gJWDtFukZQyI+ipCSLh2djwu3ZHusVUg8nyQYcmnFvx+dDPGLxRq1uc4YCpq1QORU++DZWFJttgTTkFP4Rfl5WjTiZTkRWVRl4UTkmFE9KI2wUkxMhRh1NTk5AnqtEqgpB5ySIwGyy/o5LbIOyJgMZuVVDtgpKqANsSIMKmHJSIHJq+MTSarphioKSgI8mUYUMj07hEKaoDbfdEpqx6TQgJKemAsPZFtLBlXLBmHGKQrUAeV7YmTpRJsCoDhCsYuTEw72+N0V00hSWBSOsmxyAi8ZIWoFBZgXcOCDsI2xTXJWgqviTknzdoBsA3XwhiCEnpFo8mLTvgZIJzGAXOIi7gbi+cSqkIYBnGbZA7Ltn1wwoeupAf1xGZkQzJQwsAANwyiAUxDXPu4eqANi/LmtEnjY2mBxkk/gYYKK93N3z4QD8peRVgbfX0wjpEDNaR1iKHigVsBZ7kbiR7oStGpPmiDcktHcuq0tL+lTAzSFekkMrEH2dTd3VE6NDI3R4qhSMtjH2QUwuHayD8pHcr1RCrSpB2xcq5gShR9ED1jKM0cRORvxiEtjRhipK2gnN0kWe8Nl6SJIAHx2RRnU6sg9vbBHQdAQrErZlEVZbOMIxsuV+j1KRsO3dGaKMJaNuuYLXEDqyQhWwP0RbRz7MpMp339sOkUb7+uDaqBOwjsiJdMH3QwGeIJbP1e+KpW0WZwAGcDVLi7EyE0TFcKKzx7F1lekkGllPsHVHkyeV2Ur2QNCofy5jAaglT0TnNospoT6ZitomcSrCcmzgsZgDgJJiQiFGjlelFiXo5RyVDkTbeSeiPPykR5toLHpZMnRi9qjD5eilOHxNvh9PpjEwwnrgiiusxFuHbeAVFL8ik7S42QQ0boXzlFm7YIy1AXa7btg3XgZWadViISnCAALwqBKwzJlSwkgEhu2Bs2aCTfbFOVpBZIKkuNrKHdvihpSWtS3QlkltocHpAhj0MLdA6Ia8C5c+YgMWzO/f8CGflM4hbpJ90FhoYXSsNHhXAqo0g2Q94isrSZ4w7FobDmKPQuM+a1ROZ7IatazktQhWHL+oYqJ5ShZT5QCyOkG0M0NVKVJSV+UXezZE7B1QFXLmemrtPXtiPxRRuVLPX+MFkliXqazlBFSsqQkKL5Mc4zaqA7ldZj1NEWbCrP4OW+C36D5UF+4I/lJAUrESQdjFxZru0NVpGVsSv1RR0kTKY3USTvbLOBIrlAuBl8AwqZJSgulh9ekx6Kn6fdEf5Yw3AgCmtOwer1w2ZMUoZQ6Bzi+wdl6xkvbLdEUzTJO+INCS5YSozA53X2Zx7V6UY/Ny0JH7IJvxMLSwWSC7EsipUo2So9Afrh65hHlW7H7IGzq6arNam3ZD1RVVNIiSjRXLJfRBmqqU4Q2e+B/LxWTOMOSLxbEpZPy0KGQomRK7w5CXMeoi1LR0RlNBZoUsbCCyIHUxglJFoYidCYlEgHOKKp52R5yzbYBWFZFInaeG2CaZIQAcx7oy3Ll840GhpjpOK46dv8AzAOy5MrcmFvVu3OfxilNBWrItnbb29GUEpiUktYHbnl1cCLxfpUoZzhD3zcjZn1e2AldAhMkKAszZfHx0QyolgC1zvDWg2qpkg2Uno+BfP1x6JktVhne7WtfNtl/XDItsylS5N8x8bYpqpsRcv7GjR6RSweM/Mml89sAiFad8RFCR8e6HTyYoTpg2mALLs4C2H1+qFLVFRE0CJ0TIQWWHhYojxGGhRiQrJVKiNU2EDDVnhABSqVPnFFaQ+yLs9UUlqiJJDFpGbQnhpVHhXABMJm6IyHhmIw0qhiHEQ1hHmKPYkRGlMOSYTx5Ek6E0ScpChjwolqI6RqYuycoUKKC0syDF4H4649hQAVFnOGpMKFDAck3jXaKQOTFhmPfChQMC0k2PTEFcbgbGy2ZQoUImytKHtTGgkSgNg8k7IUKAiBNI+V+6PYIDQoUMiR1JtACf5R6YUKACaXlF2kyEKFAItRGrOPYUMDwR5NhQoBg6dFRUKFERjY9aFChgeKENVChQANEIwoUSIijwwoUMBQoUKGI/9k="/>
          <p:cNvSpPr>
            <a:spLocks noChangeAspect="1" noChangeArrowheads="1"/>
          </p:cNvSpPr>
          <p:nvPr/>
        </p:nvSpPr>
        <p:spPr bwMode="auto">
          <a:xfrm>
            <a:off x="63500" y="-647700"/>
            <a:ext cx="1800225" cy="13525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5064" name="AutoShape 8" descr="data:image/jpeg;base64,/9j/4AAQSkZJRgABAQAAAQABAAD/2wCEAAkGBhQSERUUEhQUFRUWGBgWGBgYFxodFxgYFxgXFxgUFxgcHCYfGB0kHBcUHy8gIycpLCwsFx4xNTAqNScrLCkBCQoKDgwOGg8PGiokHyQsLCwsKSwqLCkpKSwpLCkpKSkpKSksKSkpLCosKSwsLCksKiwpLCkpKSwpKSksLCwsKf/AABEIAMIBAwMBIgACEQEDEQH/xAAcAAABBQEBAQAAAAAAAAAAAAAFAAIDBAYHAQj/xABPEAABAgQCBQYJBwgJBAMAAAABAhEAAwQhEjEFBkFRYRMicYGR0QcUMkJSobHB8BYjU5KT0uEVF1RicoKisiQzNGNkg9Pi8XOjwtQ1Q7P/xAAaAQACAwEBAAAAAAAAAAAAAAAAAQIDBAUG/8QALxEAAgIBAgQFAwMFAQAAAAAAAAECEQMSIQQTMUEUIlFSkWGh0QVCgRUyccHwsf/aAAwDAQACEQMRAD8AyhJFyfVx4Zw5IfI9ozPuhxQRuPT7rXh0yYOPZ+EYzfXqUdNJHIK4Ee0bY3OpxxUUg/qt2KI90YbTCPmV9R4ZjhGk1E1ikinlyVqwLGJsTBKnWSwOT3yMb+Dkk2c3joto1+CPcEShMLDHSs5NEWCPcES4YWGCwoqVNSiWHWpKbFsSgH4Am26BB1vkEOk4wk/OKBZCE5YsamCr2AGZ7Y0EySFBlAEbjcWLi3TALSOo9PNHklJdyQc3UVFxt8o34CK5a3/aWQ0fuMlp7WGnmglElONaG5QpvcjIlhsZ2zygRKq0haFJkpGBPMc2upRu/lXKtmTCNVVUFPInTHCAEqQQ+xKEJVhAFnUdrbDnGWqNI402S/OBD5AJDJQOABN+iMWRtdWbsaTWx7OqC4UlIxAZJysGybLoivyuNlKJvd75A5YRkLDPdA6pq1KJxFhe+bHNs7Xb8YpzK4qdnHEn4uc4pqy2grOCMQyOT8GeKNZUSyFBJc2a1srsX6YqSsSss4WAkpa/RwgokeLU4Aa4279zxPRzyC97eobXgpTUQUfJO0Gz7Q5bdD59GguUHCoC52bLMdvr4RFMZGa0MFYQX23cDaGJbqiCbpQ3KUgZXe4zf358Y9p0KDpKRbjnxiWRTIGYe4cYjcei42H3w79RUWNH6WQMUupSvDMFlpwunLyQbKSRxDRpNCD+kS5lMoqMsmTMQqy1IUXE4AnnFzcC/NFozk7R6V4U4cOCwZzZ3Zjc579kaLQIlSMcyZTJmpwICAWOFZ8hShcsVN5LbTF0H3iVSSezCmkKbDUsBhUU7Azqyf1DtMVNJSRMVTYiLco+91cmz9LQ+n01LnJw1UxMqfTuAQCQtAyRiG5gAXu7mFX1MteDk1YhjJHNULZA84Dc8XcxOMirQ1JBHWWnwIxi1inocM464A6LCUAkgnmpcjNlOsgvt8gdAgjrRW4xhB5psGOwDF7/AFQLoZqChaUi4WVLJ2IySAdtvYeMPJPz7Cxx8m/qR0q2UV5Fb5bMTgN1GJkkLIl+am6hcOeL7Bt6OMD0V2NR5MJDu12wnFm1ybRLT0JWcN0y3wlV77SB3H8Iogty+XQmrKoq5yGQh2xZKUpg+EDYDd8odRUZKMRUkOXLglSrZqUbb7DK8FJeipKbBKSVJ8ol875nI9Hui1SkukCxfoBtcsc7m0a1j3tmZ5FWwGlSCkkkvYO2E281VxfKL9PjSbHC7ZgDNnDsPjfFqt0WpuYHvdIzYFrbrjKI6eiKkcwsfKY7GsQC/W3dE1GnRFytBIXuZjHcUpcR5HidErAYZbGUW6oUWblFfUyi5TZkdB90P5J7uB8bYaJp2/HrhAva/bw6Y83v3PUbFTSavmJgsebmGaMy/wA2npV7j7467U6nyTTyVLXMwzkjGcbMSl+ank1Ptz3RBL8GmjlYUJqahyotzQ5JDt/V/qxqxqjNPfcwugtdqimZIVykseYu4A/VOafZwjo2gddKepYBXJzPQWwf9lWSvbwhqvAtS/TVP1E/dhv5lab9IqPsx3Rqhla6mHJhhLoaTBCwxX0NqOaYjDV1C0+gtDpbdvHVBpFPKPnqP7p6N0X85GV4JJg7BHmGCcuhQoYkrJByLdXuiRGiknzz9X8YfOQuRI51r7RSViWJ0zk0FTrCUvMXhyYi4Z1Z7+EYHTE+WoYZKTLQLBy6i20kML5s0ds0r4O6aaVqx/OLBGMgqIdhYYmDNbc5jNJ8DVOlYM2rUpLvgKMLtxCjv9cZsktT2NWOGlbnGKpFgkPv4l4nkaILc6x3NlHYZ3gslTJpV44CsuQOSskO7ITjyGJtsR/maS4/phs9uSO39+KXfYuX1ORq0YU+dwOzjDqCkOMFRIAdmzLZAPHVJvgTSS/jY4/NG+f68S/meYf2tHXLP34W49jmdVXKlIwoZLi1+dcnE5e8KWSsBSzjw2L7L3HEvG/X4HEKOJVdJO24tm/p5ReleCRsLVMkpFwGUxyu2Jj0wULY53TykKUElYGy+x7B4jXKWhSklISLEKD3BFlJORHHiI6BWeB1UzOopw2WFJB/eO3ZEKPA5PCcPjchaNiVY2HEbuqJpKhb2YeTK5vNJtZyxPU9t3CDOremjJaWlAW6gpVgVFnLC2YzF9kaem8FU2WpHztLhBBKeeApi/ovv9URTfBnOVNKUzpT3VzQsC5dgrDszAfYISeh2Jx1bFDS0hMuaFyQByqC1gQMXMWi75uPdFIaMwIQQQUzfJ9IOLln5rGxG3qgtpSUvAgkpUUlSMSWuU5lgT5yYF1wVLU2wlMwqzwkkkgEZOR2iLpQXmK4yexJyZWUIS97PYM9jnvcRVrQ1PPSghRVN5NJfzRzisn4usRMalSSSnMpVLSW2nbwIAtxMRCTiUiXIYgKCRay12dbnYTf9lCTFaltfcm1vXYZonQClTAlIIKQxKmFyBYWz27dsar8hkou6bDmJyBDC/fweLmjtDlErAC5BUcT3x2L+xtzQdppT87eP+XEa8cFBb9THkyOT26AfR+jlM5ANmO9v+XhI0aRMsAEl2LXdzb1j8I0AQ0ICLdRVRTlUY84B49VRB7MNuW3KLjQmhahUVE0pAYKYdA74UW2hQag0nIusxLLezQ1aOj3wrN5vW3rjgnpejNtrRoefUaPolU4JXLCVFiAbpAcPbZATV3QGkDUyuW5VKEKKnVhIFmJAye23dHRtWQ9HTf9MC3QziPJtBUYWCw+FAzOaQQSbXckF9u6zHbGFu7M3iJQi4VsRjQdV+nzPsZcL8i1f6er7CXBSXJKQpyS6wRclg4AAft64g05pgU0rlFIWtLscLWfIl9j264ueZr0+DLDFraiurKf5Hq/00nhyEu/B9kXNH6QUiUlBmYSkAMwzyPRGfHhOkbZU3+Hvieq8IsiWopUibvBGFiCHChzrgggxRLiIy7o2r9P4hOtD/7+SzT6PqVAqlVAlIUpRCTJSqxObkxL+Ta39MR106e+KdJrIK6YlFOtckpdS3Z1Ja2EAsWLZ78jF2XR1QTNBmAlZGA4vIBmLc5G4llLNawtYk345pxtNfBjzYZYp6ZxaY6ZRVpyqZI/yPXdcZnWan0jLnSVInBfNWCUS2SxaykveNBVUtaoDCtKThS7KtiCFhTW2qwG9t42RYRT1HLgqJMp1WxJtzua42jD0w5rVGrQYp8uSlVmN0Mivm1oUpQS0tQxKl80fuvc9eyNcKOv/Saf7E/ejybTVQM3AW54Mu6cOAEHCdt2bLbnD5MqqCpeNTgYsd0tcrIIa7gYAzdYYuQjoXVMlnyc2WqqG+K1/wBPTfYq+9EdXT1+BXztOQxsJaweovB0sA5LBnJJt0wLXrTRgkGpkAj+9T3wuZ9F8FWlFpGkeZ5UtgAAMN8PDqgbITW4RyaqcI80LEzEA5Z24NE3ynov0iR9oO+ClPOQtIWhQUkhwpJcEcCDEIy0jasEtpDfSf8AdhPpDdRnrmwYlG3WfaYqVul0SyUg4pgAOAG5BixTb6RRFxS6s5z4Qa+pRUJxIQAZaciohxmUmxaLXgzqZi580q8kS2sDhd7Z9Zjc0ukJU7CFBOMgnCWJYHoi4mSlIOEAdAAjPLG1O2b1xUeRykv5MppfV8qlFMpKcThVmDnE5PTn0vAI6DSJReWlK0yzjKk3xNMy3b36I3tRK5RKkpUUlSSkKSbpceUOIzjkGmfH5KlSaldQtJ5pVhUoFLuFJW1wel2JFjFuunbMkcepUgXWpKmDDCM3J8kHbfIki25Ma7VHRmMGoUrylcwWdgwUvLzmI6BxjPVlMFS7WMwoSbENvLNbbGjl6QwKQlI5oSkMNgS4t6ohi2dseVNqkaiVZVsnu2+LSJYDt0xlKfTaucXc557bCLWj9Nqx4VbvWBeNPMTMvJaNEY8jOTdY/m3Bvibi0Q02sRfOzkdOTNBrQLEzVAR60Afy4SUKBs/OG9wW9kTydNpIJJg1oXLYXaFAP5RI3iPYNcfUOVL0OeO/R8ZXiZQ/VPb+MRbfK7+yPFZ2fp+BHIO70Oxaq/2On/Y74MmAeqH9ip/2T7VQaUl41ttR2OfJeZ2eTjzese0RS01XyJaAmoICZp5MBicWLZbLp2Remjm9ntEZ/WHVqZVKmErSkcnycoNiz5y1F2wkqCA4dgOMXY4xk6mVyk47x6mPqNS5aVTv6XLAkHnhSVOkG6ek7LPe0I6AlzEplmqRjSSEqMqYE4cHKGWVMzgHEA+1XCD0zUYrkTVzghVUvlFAhRwOoJAxFr4WJG4qgX+TAVKaop0DFOOLl8QKVyzLSnkmZJZnVm0SXC8Nvv8Ac6K/VOPlVb19LG0WrSqUypwq5SXHKp5sznIABJIZ2IUB+9HQ6zSkuTg5VYRyiglOd1HYPxjDaQkrnSkFS6ZOCWmQhInpIVhXLVMViNhZCQ1zzrxa0tJNaVqM2mQrCESZfKpmXcLJCgUhKlKCACxYDjBDDihSUvuZ+Jz8TxD1ZI9Poa46WkjlXmJ+Z/rP1LPeIJmsdOlfJmakKcBr2JyCizJPAmMwvU6euWVlSUz5sxXLAKdKpSlpUz704XHS0XaagqpVPMp0yUKflWm8oBix4iFFJD4rgX3Rdy8fZmHVLujQUGlpU5+SWFszkBTXyuQAeqLMzI9B9kCtXKRcuXhWhaGCEgKmhaealuYBZAgtMyPQfZGeaSdIsjbW5mfCRMKdF1BBbmoHbMQD6iY+bi8fR3hO/wDi5/RL/wD1lx85zUscj1iIEiOYbmO/+BdZOjbl2mrA+qg+0kxwOWHUQxLmzZuTHfvAwhtG/wCdM/llwA0beSLdZ9pjE61UKzVomolBIlKQtU3EQSArybfHEXfbSTYfG0wp0sKGFSXB2Rbiyct2QnHUqMRqpo9Yq1TFSQUzCpaJoPkpKvJYWG+3/G3mjmnoPsj2UgJACUsBsDd8eTF2Ivl7X7oMuTmOwhHSqMDp+iodGiXiRUrUtyMExTsGcl1AZnJoqS/CnSos9fL4Og+oqgj4VaUnxdaQ+ETB/IY5dpSSCgE7nB9UVpBKVOjo405RaTWlCamYJt+TE6WhLk+biA27ngfpLQc5MwAJWkoUkqwjygDe+0EF+oxznRsx+YduRyvsvsjp2r+sHL4aSt5s5NpM5WZOXJrO82D+d05tqlsCkrpgipUlBwk9Q2gm3Rt7IrGvJU77GG9maCGkESZtQZEu1SSZRQxCFLlqCiUqLJfPthh1SqUgvJWMNybNa7u7M0Z9Un2NNJdAPMWXLdPGHyFhgRBTS+qs+ThZPKBbMUAm7C2XryMPpNR6whLSmH6ykjaTcO8PcWxBJnYZaydhlt0kLiqKwl78fb+PbGjm6lVPJqltLK1FKgMYYBOIG54qEVZWoFYzcmkbLrR3wO6CNGbM874UHz4P60eYg/5iO+FEaZOwAZe3m9g9d4jRK6+jLqvE5Q2RZ97jZ8WiNaduZO7e22MyZtaOtamj+hSP3v5lwak1KFvgUlTFjhILHcWyMY6hqly9Dhcs4VpCiCMx84d44xh9F6XqKYzTLmKSZq8auaOO8G/OManljBbleHgcnENuHqdsneSer2iHmOTUmudWtQSqcSC/mo2AkebvAhDXmrc/PH6qPuxDxMTV/Rc11aOstHNdeNA8jN5RAaXMJNskqzKeg5jr3RWl671T3m/wo+7Fup0+uejk56sSFWPNTY7FBgLg345bYhkywyKjTwvBZ+EyanTXdALRywoGUogBbMTklY8lXR5p4F9giotBSoguFJLHeCPfE86kCFKSpPOSdhz2hQ4EXi2unTPAUSlMwc1WJRBUw5qss2segHbGXtR3Linq7M6JqnpzxmQMR+cQyV8dy+v2vBuOYaBx0s3EFygkjCWW9jtYhnGcGxrJOv8APSyNhZF+MdDFNOPmdM8pxvAyWVvCrTNpDV5HoMYlWtM/6SV2I74ZK1qnqUAZkpjbKX9+Lrh7kY/B5/Y/sbKu0eifKVKmpxIWGUOHuIIF+EY6f4HaNWap/DnJP/jAj8o1BrRUcpKYIwNiRuUPIxttzeC6tcJ/pyeyX/rQlKHuQ1wnEdoMjHgXonfFN/h+7G00LoeXSyUyZIwoS/SSS5UTvJ/CMcNcqj0pPZL/ANeHHXSfvk9iP/Yh3D3Ifg+J9j+xtKfIdHvMTPGKma0zkANyW0Xw7P8AOG8w0a6Ttok+r/WguPuRX4XP7Gbd4hXmroH/AJRj/lrO2Jk/H+bDl62z+TK8EpyQNrNe/le+C4+5B4bN7WS+E6pKJUhQIScakudmJGy7ZiOS6w1wUGBQ5d8I5pYi43OQT1HfHRtYq7xwCTPCAhK3CkqAILKSCeeXF3IaMsNTpOK/KM9ylaT1jm3iSlD3Ig+DzN3pZiJDjKLitZZqk4V3AAAfMNlfONYrVBAISeUYFiU3sDmGl87pMUa3UFKcbGYWfYoi13HzfRDbT6NfIvC5e8H8APQGkJi6ynmAvMNQlTqL85SkZ++O9U+nUH5tacM0lSTLsVkgYjbaCHIN3EcY1JCKerllaFLMskghhmGBLpLi/Ax0HSmtNDVAeMUyyRkoEYh0KBSeqKnkitmzRDgM8/NGLNrKqxiKR5QzG0Pk7Wh8+pG09QzjKaI1ipJaMCJ85IewmpKmGWHEASQOJfjFqko5c2YVipM8G4QmaB1MOc3ZC1+1kZcNkh/fFr+ArLrAqcGGUsj+J9nRF6fOCUKUQOakqO080OWjP1deuWok06wGwDCpO8nE5boiBWs4SzyZ4+r7jEvMZ6QMT4Xqc5ylpO0OLNCjkusajMq56wFAKmrUx4qMKJbkaXqaFU4bQOtu+FzDtvsiMHp9fwYfg4EPvfujn0dW7OoamyEroJaVAKSSoEbDzyYMzNX6ddlSkqB2EqPvgPqTOCaFBUSQlSnNzYK4B/VBpOmpXpH6kz7sbYxtdDE5zjJ6W1/gqTdVKVIdMhAIyIfo38YcdUKT9Hl+vvizN0pLIICs/wBVXdEg0pK9L+FXdD5a9B+Ize5/JR+R9J9Aj198SDVWl+hT2q74up0hL9MevuiaVUJV5JB6IWiPoLxOb3P5B87VamW2KUCwwi6shkLGIfkbSZ8kPrL+9BlUwAXsIjTXSzblEP8AtDvhaIvsNcTmXST+QRM1OpmLSrsW562fZ52+MwnV+a7eKKHNTcqtjLYh/W2Tne8dBxbY8M9IFyB0kD2xCWGMiceMzLrJ/IGOptNfmK+urvhnyNpk84IU4uOeqDBrJf0iPrJ74auslsfnEZeknvizlR9CPjM3vfyB/kPS+iv65iNWoVKdkz6/4QeNbL9NH1k98eeOI9NH1h3wnhXoPxuddJv5M+fB5S7pv1/whv5uqX+9+v8AhGj8aR6SfrDvj0T0+kntELkx9CXj+I97Mdp7V6nlUy5y0zVCWMWELAJK1JDOUlsxHuitSqWokS5w5VImICwMYLYg7PhjSrp5U2UZc0JUhQSFJJsWve+8CLNLKRLQlEvClCQEpANgBkBByovsC4/iIqlNma/NvTelN+sn7sJWoMgpwFU3ClQVmly+wnDxjVBfERAuaBjJIAcXJtkIOTH0B/qHEP8AezJjVOkXPnpVjTyZQ6jMDEzUldnFmh51BozlNX9oj7sGa6RTzUTUKXKHKgBRCk4nSGSo3uQ1uyOSV1OqXMUhQuks4uDuIO0EXEUZlHHvpOv+nSzcUmuc012OgK8HFL9LM+tL+7CHgyknyZ0z+A+6MLUrxoEzzkslfH0F9YDHiB6UENUNY/Fp4Kj82tkr4DYrqPqeKVPHaTibp8NxSxuccrbXajTJ8FstKsYnLe3mDflnDT4LhsqFdcsfejble74EYjWzwt01FMMpKVT5qbKCSAlJ9FSy9+ABaNnJg+x59fqXFR6S/wDAdW+DeemYjk1Bct04z5KsL84AFWbRbPg2Wo4kzBL3JU6lDpUDGbV4f1v/AGRDf9Uv/JBvQHhvp5ywifLVIxWC8QUh/wBYsCkcWPVByYB/UuJ1atX4+DS6LPitOUVE3l+cQnA6yAwdB3de+MTpWmmIStaK5sIWpKColQYEhDEm+QaOhaa0filpMsDmqxsCAFA5l8ndjeOfafoZSkGrkc+WVMtNwQTfECRYE7CCz7Yli1qbjW21f7MmaSn531d2c4VpKY5c3zLi7nOFElXTpUtRbMk3APrYPCiTMlRNVK0VM+iWVbsPrETTNEz3vKWDbNvY8UJen65weUTYW5qe6PZ+nKpRdc4vwQkD2Rl5f1Olzmux0/U+hxUPJzU+UpYUl8wSNxi6NSqT6L+Nf3oA6i1asEozppdQm4Uk2Uy5fOF2xC4ZnYxtzPG/1GL4xVboq5s4Pyyq/QD/ACRpkDElCgU3HPVmOuHp1Qpxklf11d8EKioGBV9h6cosYoeiIeIy+5gv5LSP7z65gfrVpxGjKNcxIxF8MtKiTimKyc7gxJ4CNLHJvDxPOClRsKpqj0gISP5ldsPSkQllnJU2cz0hp2pq1lc+atb+keaOCU5JHARGmhQReYMXQW7WgpoLRqChc6cCqVKwjACRys1b4UFQuEslRJF2SwZ3HQ9HaLmTKPlJqKSXLOHDL8UQZQxAtykwMoFmcuTzhdzCcqIpHNND6x1VDMCpE5QAzSSTLUNyk5EfDx3rV/TaNI0iJqXRj5qwk3RMT5SQewjgRHEtatCplHFLBSgrXLUhyeTmoYqSkm5QoEKSTfMF2c7TwHVZ5OplnJK5Sx+8FpP8qYfVAtmdDXquk/8A3T/rDuhnyWAOLlp5a7FQY9No0ChEc3yT0GFpRb4nJ6/ZGfVqgP0if2juiM6mf4mf2p7o0bjeI9g0okuKyrv9l+DM/Ir/ABM7+HuhHUv/ABM36qe6NPHhMPSvr8sPFZPp8L8GbmaqmYARPWmzsEpOfT0euI/kUr9JX9miNFSnmj9lPsiaDT/n5YlxORbbfC/Bl1alq/SVfZIiGbq2oKloMxSkBRK1CWkZMpIJAOF8TPwjWxm9Y6zk1JVdgsOAWBugMdnbCaru/kfiZv0+F+CRWqUoueUn3/XHTbm2hh1OlfS1H2n4R7K1hceR/wBxHfDzps+iftEd8V1B9SceKzx6SK87UiUoEGbPIOYKwRvywxV/NzT+nM/g+7BH8un6M/aS++PJusQALS1Ej9eX6ufC0Y/QsXH8Uuk2V9aNJeIaNmFCyVpQUSlFsTmyTsFn9QjgFHQY7qxEk22lRJ742fhV1pM/BKCVIAVkW80Z2JBcq9UCNDzTJ+dFlIA5MhrKJIxdIYm+0RansYptt2+pRnauzAH5BYG8u/TAaqosNxlHU9ITUVa0FZZa0hLBSnchxMUVABi4BY5gkNlGV1mkofmJSLFCil8KygtjAPUP3YmQTsu6H1oqF00seMzkiWMBQokoUkeSwCCWw2IJ2RvdWNPIVIZUyUkEqRhIAFwMgcNurrjlsiqQligYQUpKgAwxNcsIvSK6Xh5xJO23qgc/LVCUNw/UahScRw6RkgPYFKHHBxMvCgMNKSN5hRXq+hPSgPPRNQHLtw/5imqpUc3i2rTKjkG64arSOLykA+qIosI5dcoFJCiCg4kFzzVAu6dxcDKLk/X6tGVVO+uYGTQ5sAngIrTpfCJITCn5w6/9Kndo7oSNe653FVNfpHdAc0tsTWy648EsPcP1mJkA7XeEKvmy1Sl1KyhQZQZFx04XGWwwI0hpqfOTLTNmrWJYZAUXCQWsN1gnsiJSEnzR2nviLkLcd8FiNhq2OXp5lOm8xS0TpQ9NSErSuUP1sK3A24CNojoehtZJYpEy6hKkqbk7A4mBBY+jdwxD3zjjNBKmXMsYgkYiHAOYuOPRGqVrvpFMsJ5SexyJKSvLYo88W4xCSvoSTJfCBVkDk1qeYuaahQ2y0lLS0HcpionhhO2MfojWiopFKNNNMvE2Jgkg4XwuFA5OYir5k1ZJUFXLkqzJN7njEEvRyz5qn3MYkqSoXU1ui/C7XyJYQFoWAScUxOJVy91ExdHht0h/cfZf7oxq9DTQSDLW4DmxsN5iBVIRmCIdoVG5Phvr/wC4+y/3R4fDdX/4f7L/AHRiRQqIcIU3QYjVTtmk3gtAbc+Guv3yPsh3w/8APdXbU0x6ZX+6MJyY3R5yY3QWBvpfhurEgASqUAWA5NbAfaRJ+fGs+ipfqL/1I58EDdDhJfIfHbBYUdAHhyq/oab6q/vwDqPCbWLx85AxL5Qc18GTJQ5ZgwzBgHK0StScQQ6S93GzPMxbm6tTEEYkpViDjDMQW6WJ7ITaCi2PCDXk/wBf/Cj7sWk65aQZ/Gf4UfdgOnQU57Sz6ofNoJ6c0EN0RG/Qtgo/uCnyx0gbeMHsR92KE/XmuBIM9XYj7sDypQUMWzZaIVgvf2Q0EtNbEumNOzqlSFTllZSlgS2RLtYCCWjdJjCoKAUlaQlXpAgghaeIb1wHEvZEqaMjLbuUPdDsqNxoetSFATZyOTDBxKPjGC3MSo2FgA5MCNP1CFzCiQCmXcIS7lKHOZ35k8TAmTTzFWCu0ge2C1JotgHMrFbziVdOV4ew0ibR0koDEJU2TpDt2RcXTg3wo9nuiXDhspSR09GURTpoAbvjVGGNozyckwGqrlv/AFX8vdHsQeKKNzhB3X91oUZ/KW2xiZcOwQgqEX2RQaB4pFGJk6GUf+Yl0fLJ7YPy6UgQ0QbM8jQJJyaPFaBOwP0CNNLkkRMhPCJEbMp8nyzm3UYHzaRo6AaUEXEZ3TdBhDgZwAXdRdGyDyq5yUTFJT82hZ5pVxDhw0dIoJsqbQqJlSUTEkgYZUrCQwzcEMzxxellqHmnsja6FqSmnUCSHuzZ2iNDA2uni5KeSloRMD4zLDIVezJyBbNmjLyJq8eIKXi3uXgxpSWsqPMWQ+bGJNDaPxnnJIGdxnDXQR4vRU1SEqCg5DnJ+uEdH1AsSD+0AfVGzptGMnZCmUcMLMGJFShTpxAt5tnHVsijVJmk89JJ4j8I6N4jEaqIboAs5kZQ2uOqJESE736u+Oko0RLUeclJ6osy9AUzuZEpRzuC460kQBZzNNCkmyj2d0Sy6YgMkhjnYR0im0fIKQ1PISd4Qdr71RJ4hL+jQP3BBQWc4RoqYOckl+gHMfGyIEypyTYqDHYY6kiQkBgkfVHblADSOj0glhmt4TBMyctU9PkLmA8LQ5UyrLOtZ/e7o1aaCPFUDbIVjM6mVMwlJUoAhiyjcHYYrHQo3qjUmmG6EqQnLDBY6MNVUBQbK74sU4UxJJOQ39sFtYKMAgiK2i1gJWDtFukZQyI+ipCSLh2djwu3ZHusVUg8nyQYcmnFvx+dDPGLxRq1uc4YCpq1QORU++DZWFJttgTTkFP4Rfl5WjTiZTkRWVRl4UTkmFE9KI2wUkxMhRh1NTk5AnqtEqgpB5ySIwGyy/o5LbIOyJgMZuVVDtgpKqANsSIMKmHJSIHJq+MTSarphioKSgI8mUYUMj07hEKaoDbfdEpqx6TQgJKemAsPZFtLBlXLBmHGKQrUAeV7YmTpRJsCoDhCsYuTEw72+N0V00hSWBSOsmxyAi8ZIWoFBZgXcOCDsI2xTXJWgqviTknzdoBsA3XwhiCEnpFo8mLTvgZIJzGAXOIi7gbi+cSqkIYBnGbZA7Ltn1wwoeupAf1xGZkQzJQwsAANwyiAUxDXPu4eqANi/LmtEnjY2mBxkk/gYYKK93N3z4QD8peRVgbfX0wjpEDNaR1iKHigVsBZ7kbiR7oStGpPmiDcktHcuq0tL+lTAzSFekkMrEH2dTd3VE6NDI3R4qhSMtjH2QUwuHayD8pHcr1RCrSpB2xcq5gShR9ED1jKM0cRORvxiEtjRhipK2gnN0kWe8Nl6SJIAHx2RRnU6sg9vbBHQdAQrErZlEVZbOMIxsuV+j1KRsO3dGaKMJaNuuYLXEDqyQhWwP0RbRz7MpMp339sOkUb7+uDaqBOwjsiJdMH3QwGeIJbP1e+KpW0WZwAGcDVLi7EyE0TFcKKzx7F1lekkGllPsHVHkyeV2Ur2QNCofy5jAaglT0TnNospoT6ZitomcSrCcmzgsZgDgJJiQiFGjlelFiXo5RyVDkTbeSeiPPykR5toLHpZMnRi9qjD5eilOHxNvh9PpjEwwnrgiiusxFuHbeAVFL8ik7S42QQ0boXzlFm7YIy1AXa7btg3XgZWadViISnCAALwqBKwzJlSwkgEhu2Bs2aCTfbFOVpBZIKkuNrKHdvihpSWtS3QlkltocHpAhj0MLdA6Ia8C5c+YgMWzO/f8CGflM4hbpJ90FhoYXSsNHhXAqo0g2Q94isrSZ4w7FobDmKPQuM+a1ROZ7IatazktQhWHL+oYqJ5ShZT5QCyOkG0M0NVKVJSV+UXezZE7B1QFXLmemrtPXtiPxRRuVLPX+MFkliXqazlBFSsqQkKL5Mc4zaqA7ldZj1NEWbCrP4OW+C36D5UF+4I/lJAUrESQdjFxZru0NVpGVsSv1RR0kTKY3USTvbLOBIrlAuBl8AwqZJSgulh9ekx6Kn6fdEf5Yw3AgCmtOwer1w2ZMUoZQ6Bzi+wdl6xkvbLdEUzTJO+INCS5YSozA53X2Zx7V6UY/Ny0JH7IJvxMLSwWSC7EsipUo2So9Afrh65hHlW7H7IGzq6arNam3ZD1RVVNIiSjRXLJfRBmqqU4Q2e+B/LxWTOMOSLxbEpZPy0KGQomRK7w5CXMeoi1LR0RlNBZoUsbCCyIHUxglJFoYidCYlEgHOKKp52R5yzbYBWFZFInaeG2CaZIQAcx7oy3Ll840GhpjpOK46dv8AzAOy5MrcmFvVu3OfxilNBWrItnbb29GUEpiUktYHbnl1cCLxfpUoZzhD3zcjZn1e2AldAhMkKAszZfHx0QyolgC1zvDWg2qpkg2Uno+BfP1x6JktVhne7WtfNtl/XDItsylS5N8x8bYpqpsRcv7GjR6RSweM/Mml89sAiFad8RFCR8e6HTyYoTpg2mALLs4C2H1+qFLVFRE0CJ0TIQWWHhYojxGGhRiQrJVKiNU2EDDVnhABSqVPnFFaQ+yLs9UUlqiJJDFpGbQnhpVHhXABMJm6IyHhmIw0qhiHEQ1hHmKPYkRGlMOSYTx5Ek6E0ScpChjwolqI6RqYuycoUKKC0syDF4H4649hQAVFnOGpMKFDAck3jXaKQOTFhmPfChQMC0k2PTEFcbgbGy2ZQoUImytKHtTGgkSgNg8k7IUKAiBNI+V+6PYIDQoUMiR1JtACf5R6YUKACaXlF2kyEKFAItRGrOPYUMDwR5NhQoBg6dFRUKFERjY9aFChgeKENVChQANEIwoUSIijwwoUMBQoUKGI/9k="/>
          <p:cNvSpPr>
            <a:spLocks noChangeAspect="1" noChangeArrowheads="1"/>
          </p:cNvSpPr>
          <p:nvPr/>
        </p:nvSpPr>
        <p:spPr bwMode="auto">
          <a:xfrm>
            <a:off x="63500" y="-647700"/>
            <a:ext cx="1800225" cy="13525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5066" name="Picture 10" descr="http://t1.gstatic.com/images?q=tbn:ANd9GcSBnEOjLgan0CLO7IAYaKG5awHl-N204MWVizZ7-pB3XAK3rapZ"/>
          <p:cNvPicPr>
            <a:picLocks noChangeAspect="1" noChangeArrowheads="1"/>
          </p:cNvPicPr>
          <p:nvPr/>
        </p:nvPicPr>
        <p:blipFill>
          <a:blip r:embed="rId3" cstate="print"/>
          <a:srcRect/>
          <a:stretch>
            <a:fillRect/>
          </a:stretch>
        </p:blipFill>
        <p:spPr bwMode="auto">
          <a:xfrm>
            <a:off x="6012160" y="3284984"/>
            <a:ext cx="2304256" cy="144421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058"/>
                                        </p:tgtEl>
                                        <p:attrNameLst>
                                          <p:attrName>style.visibility</p:attrName>
                                        </p:attrNameLst>
                                      </p:cBhvr>
                                      <p:to>
                                        <p:strVal val="visible"/>
                                      </p:to>
                                    </p:set>
                                    <p:animEffect transition="in" filter="blinds(horizontal)">
                                      <p:cBhvr>
                                        <p:cTn id="17" dur="500"/>
                                        <p:tgtEl>
                                          <p:spTgt spid="450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066"/>
                                        </p:tgtEl>
                                        <p:attrNameLst>
                                          <p:attrName>style.visibility</p:attrName>
                                        </p:attrNameLst>
                                      </p:cBhvr>
                                      <p:to>
                                        <p:strVal val="visible"/>
                                      </p:to>
                                    </p:set>
                                    <p:animEffect transition="in" filter="blinds(horizontal)">
                                      <p:cBhvr>
                                        <p:cTn id="22" dur="500"/>
                                        <p:tgtEl>
                                          <p:spTgt spid="450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linds(horizontal)">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blinds(horizontal)">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2" name="Content Placeholder 1"/>
          <p:cNvSpPr>
            <a:spLocks noGrp="1"/>
          </p:cNvSpPr>
          <p:nvPr>
            <p:ph idx="1"/>
          </p:nvPr>
        </p:nvSpPr>
        <p:spPr>
          <a:xfrm>
            <a:off x="323528" y="1484784"/>
            <a:ext cx="9001000" cy="4824535"/>
          </a:xfrm>
        </p:spPr>
        <p:txBody>
          <a:bodyPr>
            <a:normAutofit fontScale="85000" lnSpcReduction="20000"/>
          </a:bodyPr>
          <a:lstStyle/>
          <a:p>
            <a:pPr hangingPunct="0"/>
            <a:r>
              <a:rPr lang="en-US" dirty="0" smtClean="0"/>
              <a:t>We saw that for something to change, it has to have property P at some time and not have property P </a:t>
            </a:r>
            <a:r>
              <a:rPr lang="en-US" b="1" i="1" dirty="0" smtClean="0"/>
              <a:t>at another time</a:t>
            </a:r>
            <a:r>
              <a:rPr lang="en-US" dirty="0" smtClean="0"/>
              <a:t>. </a:t>
            </a:r>
          </a:p>
          <a:p>
            <a:pPr hangingPunct="0"/>
            <a:r>
              <a:rPr lang="en-US" dirty="0" smtClean="0"/>
              <a:t>Let’s say: property P is “</a:t>
            </a:r>
            <a:r>
              <a:rPr lang="en-US" dirty="0" smtClean="0">
                <a:solidFill>
                  <a:srgbClr val="C00000"/>
                </a:solidFill>
              </a:rPr>
              <a:t>Cathy dropping a quarter</a:t>
            </a:r>
            <a:r>
              <a:rPr lang="en-US" dirty="0" smtClean="0"/>
              <a:t>”, event E is “</a:t>
            </a:r>
            <a:r>
              <a:rPr lang="en-US" dirty="0" smtClean="0">
                <a:solidFill>
                  <a:srgbClr val="C00000"/>
                </a:solidFill>
              </a:rPr>
              <a:t>whatever happens on the balcony at t</a:t>
            </a:r>
            <a:r>
              <a:rPr lang="en-US" baseline="-25000" dirty="0" smtClean="0">
                <a:solidFill>
                  <a:srgbClr val="C00000"/>
                </a:solidFill>
              </a:rPr>
              <a:t>3</a:t>
            </a:r>
            <a:r>
              <a:rPr lang="en-US" baseline="-25000" dirty="0" smtClean="0"/>
              <a:t>”.</a:t>
            </a:r>
            <a:endParaRPr lang="en-US" dirty="0" smtClean="0"/>
          </a:p>
          <a:p>
            <a:pPr hangingPunct="0"/>
            <a:r>
              <a:rPr lang="en-US" dirty="0" smtClean="0"/>
              <a:t>We saw that at time t</a:t>
            </a:r>
            <a:r>
              <a:rPr lang="en-US" baseline="-25000" dirty="0" smtClean="0"/>
              <a:t>3</a:t>
            </a:r>
            <a:r>
              <a:rPr lang="en-US" dirty="0" smtClean="0"/>
              <a:t>, E ‘instantiates’ P. We want to change this (somehow) so that at t</a:t>
            </a:r>
            <a:r>
              <a:rPr lang="en-US" baseline="-25000" dirty="0" smtClean="0"/>
              <a:t>3</a:t>
            </a:r>
            <a:r>
              <a:rPr lang="en-US" dirty="0" smtClean="0"/>
              <a:t>, E does not instantiate P. </a:t>
            </a:r>
          </a:p>
          <a:p>
            <a:pPr hangingPunct="0"/>
            <a:r>
              <a:rPr lang="en-US" dirty="0" smtClean="0"/>
              <a:t>If I was able to achieve this, what would I achieve?</a:t>
            </a:r>
          </a:p>
          <a:p>
            <a:pPr hangingPunct="0"/>
            <a:r>
              <a:rPr lang="en-US" dirty="0" smtClean="0"/>
              <a:t>I would achieve that E does not have property P, and never did.</a:t>
            </a:r>
          </a:p>
          <a:p>
            <a:pPr hangingPunct="0"/>
            <a:r>
              <a:rPr lang="en-US" dirty="0" smtClean="0"/>
              <a:t>I would NOT achieve that E has P at one time and not-P at some later time. There is no later time here! All we have is t</a:t>
            </a:r>
            <a:r>
              <a:rPr lang="en-US" baseline="-25000" dirty="0" smtClean="0"/>
              <a:t>3</a:t>
            </a:r>
            <a:r>
              <a:rPr lang="en-US" dirty="0" smtClean="0"/>
              <a:t>!! </a:t>
            </a:r>
          </a:p>
          <a:p>
            <a:pPr hangingPunct="0"/>
            <a:endParaRPr lang="en-US" i="1" dirty="0" smtClean="0"/>
          </a:p>
          <a:p>
            <a:pPr hangingPunct="0">
              <a:buNone/>
            </a:pPr>
            <a:endParaRPr lang="en-US" sz="2800" dirty="0" smtClean="0"/>
          </a:p>
        </p:txBody>
      </p:sp>
      <p:sp>
        <p:nvSpPr>
          <p:cNvPr id="4" name="2 CuadroTexto"/>
          <p:cNvSpPr txBox="1">
            <a:spLocks noChangeArrowheads="1"/>
          </p:cNvSpPr>
          <p:nvPr/>
        </p:nvSpPr>
        <p:spPr bwMode="auto">
          <a:xfrm>
            <a:off x="2843808" y="188640"/>
            <a:ext cx="331236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rgbClr val="FF6730"/>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chemeClr val="bg1"/>
                </a:solidFill>
              </a:rPr>
              <a:t>Is Time Unreal?</a:t>
            </a:r>
            <a:endParaRPr lang="en-US" sz="1600" dirty="0" smtClean="0">
              <a:solidFill>
                <a:schemeClr val="bg1"/>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45060" name="AutoShape 4" descr="data:image/jpeg;base64,/9j/4AAQSkZJRgABAQAAAQABAAD/2wCEAAkGBhQSERUUEhQUFRUWGBgWGBgYFxodFxgYFxgXFxgUFxgcHCYfGB0kHBcUHy8gIycpLCwsFx4xNTAqNScrLCkBCQoKDgwOGg8PGiokHyQsLCwsKSwqLCkpKSwpLCkpKSkpKSksKSkpLCosKSwsLCksKiwpLCkpKSwpKSksLCwsKf/AABEIAMIBAwMBIgACEQEDEQH/xAAcAAABBQEBAQAAAAAAAAAAAAAFAAIDBAYHAQj/xABPEAABAgQCBQYJBwgJBAMAAAABAhEAAwQhEjEFBkFRYRMicYGR0QcUMkJSobHB8BYjU5KT0uEVF1RicoKisiQzNGNkg9Pi8XOjwtQ1Q7P/xAAaAQACAwEBAAAAAAAAAAAAAAAAAQIDBAUG/8QALxEAAgIBAgQFAwMFAQAAAAAAAAECEQMSIQQTMUEUIlFSkWGh0QVCgRUyccHwsf/aAAwDAQACEQMRAD8AyhJFyfVx4Zw5IfI9ozPuhxQRuPT7rXh0yYOPZ+EYzfXqUdNJHIK4Ee0bY3OpxxUUg/qt2KI90YbTCPmV9R4ZjhGk1E1ikinlyVqwLGJsTBKnWSwOT3yMb+Dkk2c3joto1+CPcEShMLDHSs5NEWCPcES4YWGCwoqVNSiWHWpKbFsSgH4Am26BB1vkEOk4wk/OKBZCE5YsamCr2AGZ7Y0EySFBlAEbjcWLi3TALSOo9PNHklJdyQc3UVFxt8o34CK5a3/aWQ0fuMlp7WGnmglElONaG5QpvcjIlhsZ2zygRKq0haFJkpGBPMc2upRu/lXKtmTCNVVUFPInTHCAEqQQ+xKEJVhAFnUdrbDnGWqNI402S/OBD5AJDJQOABN+iMWRtdWbsaTWx7OqC4UlIxAZJysGybLoivyuNlKJvd75A5YRkLDPdA6pq1KJxFhe+bHNs7Xb8YpzK4qdnHEn4uc4pqy2grOCMQyOT8GeKNZUSyFBJc2a1srsX6YqSsSss4WAkpa/RwgokeLU4Aa4279zxPRzyC97eobXgpTUQUfJO0Gz7Q5bdD59GguUHCoC52bLMdvr4RFMZGa0MFYQX23cDaGJbqiCbpQ3KUgZXe4zf358Y9p0KDpKRbjnxiWRTIGYe4cYjcei42H3w79RUWNH6WQMUupSvDMFlpwunLyQbKSRxDRpNCD+kS5lMoqMsmTMQqy1IUXE4AnnFzcC/NFozk7R6V4U4cOCwZzZ3Zjc579kaLQIlSMcyZTJmpwICAWOFZ8hShcsVN5LbTF0H3iVSSezCmkKbDUsBhUU7Azqyf1DtMVNJSRMVTYiLco+91cmz9LQ+n01LnJw1UxMqfTuAQCQtAyRiG5gAXu7mFX1MteDk1YhjJHNULZA84Dc8XcxOMirQ1JBHWWnwIxi1inocM464A6LCUAkgnmpcjNlOsgvt8gdAgjrRW4xhB5psGOwDF7/AFQLoZqChaUi4WVLJ2IySAdtvYeMPJPz7Cxx8m/qR0q2UV5Fb5bMTgN1GJkkLIl+am6hcOeL7Bt6OMD0V2NR5MJDu12wnFm1ybRLT0JWcN0y3wlV77SB3H8Iogty+XQmrKoq5yGQh2xZKUpg+EDYDd8odRUZKMRUkOXLglSrZqUbb7DK8FJeipKbBKSVJ8ol875nI9Hui1SkukCxfoBtcsc7m0a1j3tmZ5FWwGlSCkkkvYO2E281VxfKL9PjSbHC7ZgDNnDsPjfFqt0WpuYHvdIzYFrbrjKI6eiKkcwsfKY7GsQC/W3dE1GnRFytBIXuZjHcUpcR5HidErAYZbGUW6oUWblFfUyi5TZkdB90P5J7uB8bYaJp2/HrhAva/bw6Y83v3PUbFTSavmJgsebmGaMy/wA2npV7j7467U6nyTTyVLXMwzkjGcbMSl+ank1Ptz3RBL8GmjlYUJqahyotzQ5JDt/V/qxqxqjNPfcwugtdqimZIVykseYu4A/VOafZwjo2gddKepYBXJzPQWwf9lWSvbwhqvAtS/TVP1E/dhv5lab9IqPsx3Rqhla6mHJhhLoaTBCwxX0NqOaYjDV1C0+gtDpbdvHVBpFPKPnqP7p6N0X85GV4JJg7BHmGCcuhQoYkrJByLdXuiRGiknzz9X8YfOQuRI51r7RSViWJ0zk0FTrCUvMXhyYi4Z1Z7+EYHTE+WoYZKTLQLBy6i20kML5s0ds0r4O6aaVqx/OLBGMgqIdhYYmDNbc5jNJ8DVOlYM2rUpLvgKMLtxCjv9cZsktT2NWOGlbnGKpFgkPv4l4nkaILc6x3NlHYZ3gslTJpV44CsuQOSskO7ITjyGJtsR/maS4/phs9uSO39+KXfYuX1ORq0YU+dwOzjDqCkOMFRIAdmzLZAPHVJvgTSS/jY4/NG+f68S/meYf2tHXLP34W49jmdVXKlIwoZLi1+dcnE5e8KWSsBSzjw2L7L3HEvG/X4HEKOJVdJO24tm/p5ReleCRsLVMkpFwGUxyu2Jj0wULY53TykKUElYGy+x7B4jXKWhSklISLEKD3BFlJORHHiI6BWeB1UzOopw2WFJB/eO3ZEKPA5PCcPjchaNiVY2HEbuqJpKhb2YeTK5vNJtZyxPU9t3CDOremjJaWlAW6gpVgVFnLC2YzF9kaem8FU2WpHztLhBBKeeApi/ovv9URTfBnOVNKUzpT3VzQsC5dgrDszAfYISeh2Jx1bFDS0hMuaFyQByqC1gQMXMWi75uPdFIaMwIQQQUzfJ9IOLln5rGxG3qgtpSUvAgkpUUlSMSWuU5lgT5yYF1wVLU2wlMwqzwkkkgEZOR2iLpQXmK4yexJyZWUIS97PYM9jnvcRVrQ1PPSghRVN5NJfzRzisn4usRMalSSSnMpVLSW2nbwIAtxMRCTiUiXIYgKCRay12dbnYTf9lCTFaltfcm1vXYZonQClTAlIIKQxKmFyBYWz27dsar8hkou6bDmJyBDC/fweLmjtDlErAC5BUcT3x2L+xtzQdppT87eP+XEa8cFBb9THkyOT26AfR+jlM5ANmO9v+XhI0aRMsAEl2LXdzb1j8I0AQ0ICLdRVRTlUY84B49VRB7MNuW3KLjQmhahUVE0pAYKYdA74UW2hQag0nIusxLLezQ1aOj3wrN5vW3rjgnpejNtrRoefUaPolU4JXLCVFiAbpAcPbZATV3QGkDUyuW5VKEKKnVhIFmJAye23dHRtWQ9HTf9MC3QziPJtBUYWCw+FAzOaQQSbXckF9u6zHbGFu7M3iJQi4VsRjQdV+nzPsZcL8i1f6er7CXBSXJKQpyS6wRclg4AAft64g05pgU0rlFIWtLscLWfIl9j264ueZr0+DLDFraiurKf5Hq/00nhyEu/B9kXNH6QUiUlBmYSkAMwzyPRGfHhOkbZU3+Hvieq8IsiWopUibvBGFiCHChzrgggxRLiIy7o2r9P4hOtD/7+SzT6PqVAqlVAlIUpRCTJSqxObkxL+Ta39MR106e+KdJrIK6YlFOtckpdS3Z1Ja2EAsWLZ78jF2XR1QTNBmAlZGA4vIBmLc5G4llLNawtYk345pxtNfBjzYZYp6ZxaY6ZRVpyqZI/yPXdcZnWan0jLnSVInBfNWCUS2SxaykveNBVUtaoDCtKThS7KtiCFhTW2qwG9t42RYRT1HLgqJMp1WxJtzua42jD0w5rVGrQYp8uSlVmN0Mivm1oUpQS0tQxKl80fuvc9eyNcKOv/Saf7E/ejybTVQM3AW54Mu6cOAEHCdt2bLbnD5MqqCpeNTgYsd0tcrIIa7gYAzdYYuQjoXVMlnyc2WqqG+K1/wBPTfYq+9EdXT1+BXztOQxsJaweovB0sA5LBnJJt0wLXrTRgkGpkAj+9T3wuZ9F8FWlFpGkeZ5UtgAAMN8PDqgbITW4RyaqcI80LEzEA5Z24NE3ynov0iR9oO+ClPOQtIWhQUkhwpJcEcCDEIy0jasEtpDfSf8AdhPpDdRnrmwYlG3WfaYqVul0SyUg4pgAOAG5BixTb6RRFxS6s5z4Qa+pRUJxIQAZaciohxmUmxaLXgzqZi580q8kS2sDhd7Z9Zjc0ukJU7CFBOMgnCWJYHoi4mSlIOEAdAAjPLG1O2b1xUeRykv5MppfV8qlFMpKcThVmDnE5PTn0vAI6DSJReWlK0yzjKk3xNMy3b36I3tRK5RKkpUUlSSkKSbpceUOIzjkGmfH5KlSaldQtJ5pVhUoFLuFJW1wel2JFjFuunbMkcepUgXWpKmDDCM3J8kHbfIki25Ma7VHRmMGoUrylcwWdgwUvLzmI6BxjPVlMFS7WMwoSbENvLNbbGjl6QwKQlI5oSkMNgS4t6ohi2dseVNqkaiVZVsnu2+LSJYDt0xlKfTaucXc557bCLWj9Nqx4VbvWBeNPMTMvJaNEY8jOTdY/m3Bvibi0Q02sRfOzkdOTNBrQLEzVAR60Afy4SUKBs/OG9wW9kTydNpIJJg1oXLYXaFAP5RI3iPYNcfUOVL0OeO/R8ZXiZQ/VPb+MRbfK7+yPFZ2fp+BHIO70Oxaq/2On/Y74MmAeqH9ip/2T7VQaUl41ttR2OfJeZ2eTjzese0RS01XyJaAmoICZp5MBicWLZbLp2Remjm9ntEZ/WHVqZVKmErSkcnycoNiz5y1F2wkqCA4dgOMXY4xk6mVyk47x6mPqNS5aVTv6XLAkHnhSVOkG6ek7LPe0I6AlzEplmqRjSSEqMqYE4cHKGWVMzgHEA+1XCD0zUYrkTVzghVUvlFAhRwOoJAxFr4WJG4qgX+TAVKaop0DFOOLl8QKVyzLSnkmZJZnVm0SXC8Nvv8Ac6K/VOPlVb19LG0WrSqUypwq5SXHKp5sznIABJIZ2IUB+9HQ6zSkuTg5VYRyiglOd1HYPxjDaQkrnSkFS6ZOCWmQhInpIVhXLVMViNhZCQ1zzrxa0tJNaVqM2mQrCESZfKpmXcLJCgUhKlKCACxYDjBDDihSUvuZ+Jz8TxD1ZI9Poa46WkjlXmJ+Z/rP1LPeIJmsdOlfJmakKcBr2JyCizJPAmMwvU6euWVlSUz5sxXLAKdKpSlpUz704XHS0XaagqpVPMp0yUKflWm8oBix4iFFJD4rgX3Rdy8fZmHVLujQUGlpU5+SWFszkBTXyuQAeqLMzI9B9kCtXKRcuXhWhaGCEgKmhaealuYBZAgtMyPQfZGeaSdIsjbW5mfCRMKdF1BBbmoHbMQD6iY+bi8fR3hO/wDi5/RL/wD1lx85zUscj1iIEiOYbmO/+BdZOjbl2mrA+qg+0kxwOWHUQxLmzZuTHfvAwhtG/wCdM/llwA0beSLdZ9pjE61UKzVomolBIlKQtU3EQSArybfHEXfbSTYfG0wp0sKGFSXB2Rbiyct2QnHUqMRqpo9Yq1TFSQUzCpaJoPkpKvJYWG+3/G3mjmnoPsj2UgJACUsBsDd8eTF2Ivl7X7oMuTmOwhHSqMDp+iodGiXiRUrUtyMExTsGcl1AZnJoqS/CnSos9fL4Og+oqgj4VaUnxdaQ+ETB/IY5dpSSCgE7nB9UVpBKVOjo405RaTWlCamYJt+TE6WhLk+biA27ngfpLQc5MwAJWkoUkqwjygDe+0EF+oxznRsx+YduRyvsvsjp2r+sHL4aSt5s5NpM5WZOXJrO82D+d05tqlsCkrpgipUlBwk9Q2gm3Rt7IrGvJU77GG9maCGkESZtQZEu1SSZRQxCFLlqCiUqLJfPthh1SqUgvJWMNybNa7u7M0Z9Un2NNJdAPMWXLdPGHyFhgRBTS+qs+ThZPKBbMUAm7C2XryMPpNR6whLSmH6ykjaTcO8PcWxBJnYZaydhlt0kLiqKwl78fb+PbGjm6lVPJqltLK1FKgMYYBOIG54qEVZWoFYzcmkbLrR3wO6CNGbM874UHz4P60eYg/5iO+FEaZOwAZe3m9g9d4jRK6+jLqvE5Q2RZ97jZ8WiNaduZO7e22MyZtaOtamj+hSP3v5lwak1KFvgUlTFjhILHcWyMY6hqly9Dhcs4VpCiCMx84d44xh9F6XqKYzTLmKSZq8auaOO8G/OManljBbleHgcnENuHqdsneSer2iHmOTUmudWtQSqcSC/mo2AkebvAhDXmrc/PH6qPuxDxMTV/Rc11aOstHNdeNA8jN5RAaXMJNskqzKeg5jr3RWl671T3m/wo+7Fup0+uejk56sSFWPNTY7FBgLg345bYhkywyKjTwvBZ+EyanTXdALRywoGUogBbMTklY8lXR5p4F9giotBSoguFJLHeCPfE86kCFKSpPOSdhz2hQ4EXi2unTPAUSlMwc1WJRBUw5qss2segHbGXtR3Linq7M6JqnpzxmQMR+cQyV8dy+v2vBuOYaBx0s3EFygkjCWW9jtYhnGcGxrJOv8APSyNhZF+MdDFNOPmdM8pxvAyWVvCrTNpDV5HoMYlWtM/6SV2I74ZK1qnqUAZkpjbKX9+Lrh7kY/B5/Y/sbKu0eifKVKmpxIWGUOHuIIF+EY6f4HaNWap/DnJP/jAj8o1BrRUcpKYIwNiRuUPIxttzeC6tcJ/pyeyX/rQlKHuQ1wnEdoMjHgXonfFN/h+7G00LoeXSyUyZIwoS/SSS5UTvJ/CMcNcqj0pPZL/ANeHHXSfvk9iP/Yh3D3Ifg+J9j+xtKfIdHvMTPGKma0zkANyW0Xw7P8AOG8w0a6Ttok+r/WguPuRX4XP7Gbd4hXmroH/AJRj/lrO2Jk/H+bDl62z+TK8EpyQNrNe/le+C4+5B4bN7WS+E6pKJUhQIScakudmJGy7ZiOS6w1wUGBQ5d8I5pYi43OQT1HfHRtYq7xwCTPCAhK3CkqAILKSCeeXF3IaMsNTpOK/KM9ylaT1jm3iSlD3Ig+DzN3pZiJDjKLitZZqk4V3AAAfMNlfONYrVBAISeUYFiU3sDmGl87pMUa3UFKcbGYWfYoi13HzfRDbT6NfIvC5e8H8APQGkJi6ynmAvMNQlTqL85SkZ++O9U+nUH5tacM0lSTLsVkgYjbaCHIN3EcY1JCKerllaFLMskghhmGBLpLi/Ax0HSmtNDVAeMUyyRkoEYh0KBSeqKnkitmzRDgM8/NGLNrKqxiKR5QzG0Pk7Wh8+pG09QzjKaI1ipJaMCJ85IewmpKmGWHEASQOJfjFqko5c2YVipM8G4QmaB1MOc3ZC1+1kZcNkh/fFr+ArLrAqcGGUsj+J9nRF6fOCUKUQOakqO080OWjP1deuWok06wGwDCpO8nE5boiBWs4SzyZ4+r7jEvMZ6QMT4Xqc5ylpO0OLNCjkusajMq56wFAKmrUx4qMKJbkaXqaFU4bQOtu+FzDtvsiMHp9fwYfg4EPvfujn0dW7OoamyEroJaVAKSSoEbDzyYMzNX6ddlSkqB2EqPvgPqTOCaFBUSQlSnNzYK4B/VBpOmpXpH6kz7sbYxtdDE5zjJ6W1/gqTdVKVIdMhAIyIfo38YcdUKT9Hl+vvizN0pLIICs/wBVXdEg0pK9L+FXdD5a9B+Ize5/JR+R9J9Aj198SDVWl+hT2q74up0hL9MevuiaVUJV5JB6IWiPoLxOb3P5B87VamW2KUCwwi6shkLGIfkbSZ8kPrL+9BlUwAXsIjTXSzblEP8AtDvhaIvsNcTmXST+QRM1OpmLSrsW562fZ52+MwnV+a7eKKHNTcqtjLYh/W2Tne8dBxbY8M9IFyB0kD2xCWGMiceMzLrJ/IGOptNfmK+urvhnyNpk84IU4uOeqDBrJf0iPrJ74auslsfnEZeknvizlR9CPjM3vfyB/kPS+iv65iNWoVKdkz6/4QeNbL9NH1k98eeOI9NH1h3wnhXoPxuddJv5M+fB5S7pv1/whv5uqX+9+v8AhGj8aR6SfrDvj0T0+kntELkx9CXj+I97Mdp7V6nlUy5y0zVCWMWELAJK1JDOUlsxHuitSqWokS5w5VImICwMYLYg7PhjSrp5U2UZc0JUhQSFJJsWve+8CLNLKRLQlEvClCQEpANgBkBByovsC4/iIqlNma/NvTelN+sn7sJWoMgpwFU3ClQVmly+wnDxjVBfERAuaBjJIAcXJtkIOTH0B/qHEP8AezJjVOkXPnpVjTyZQ6jMDEzUldnFmh51BozlNX9oj7sGa6RTzUTUKXKHKgBRCk4nSGSo3uQ1uyOSV1OqXMUhQuks4uDuIO0EXEUZlHHvpOv+nSzcUmuc012OgK8HFL9LM+tL+7CHgyknyZ0z+A+6MLUrxoEzzkslfH0F9YDHiB6UENUNY/Fp4Kj82tkr4DYrqPqeKVPHaTibp8NxSxuccrbXajTJ8FstKsYnLe3mDflnDT4LhsqFdcsfejble74EYjWzwt01FMMpKVT5qbKCSAlJ9FSy9+ABaNnJg+x59fqXFR6S/wDAdW+DeemYjk1Bct04z5KsL84AFWbRbPg2Wo4kzBL3JU6lDpUDGbV4f1v/AGRDf9Uv/JBvQHhvp5ywifLVIxWC8QUh/wBYsCkcWPVByYB/UuJ1atX4+DS6LPitOUVE3l+cQnA6yAwdB3de+MTpWmmIStaK5sIWpKColQYEhDEm+QaOhaa0filpMsDmqxsCAFA5l8ndjeOfafoZSkGrkc+WVMtNwQTfECRYE7CCz7Yli1qbjW21f7MmaSn531d2c4VpKY5c3zLi7nOFElXTpUtRbMk3APrYPCiTMlRNVK0VM+iWVbsPrETTNEz3vKWDbNvY8UJen65weUTYW5qe6PZ+nKpRdc4vwQkD2Rl5f1Olzmux0/U+hxUPJzU+UpYUl8wSNxi6NSqT6L+Nf3oA6i1asEozppdQm4Uk2Uy5fOF2xC4ZnYxtzPG/1GL4xVboq5s4Pyyq/QD/ACRpkDElCgU3HPVmOuHp1Qpxklf11d8EKioGBV9h6cosYoeiIeIy+5gv5LSP7z65gfrVpxGjKNcxIxF8MtKiTimKyc7gxJ4CNLHJvDxPOClRsKpqj0gISP5ldsPSkQllnJU2cz0hp2pq1lc+atb+keaOCU5JHARGmhQReYMXQW7WgpoLRqChc6cCqVKwjACRys1b4UFQuEslRJF2SwZ3HQ9HaLmTKPlJqKSXLOHDL8UQZQxAtykwMoFmcuTzhdzCcqIpHNND6x1VDMCpE5QAzSSTLUNyk5EfDx3rV/TaNI0iJqXRj5qwk3RMT5SQewjgRHEtatCplHFLBSgrXLUhyeTmoYqSkm5QoEKSTfMF2c7TwHVZ5OplnJK5Sx+8FpP8qYfVAtmdDXquk/8A3T/rDuhnyWAOLlp5a7FQY9No0ChEc3yT0GFpRb4nJ6/ZGfVqgP0if2juiM6mf4mf2p7o0bjeI9g0okuKyrv9l+DM/Ir/ABM7+HuhHUv/ABM36qe6NPHhMPSvr8sPFZPp8L8GbmaqmYARPWmzsEpOfT0euI/kUr9JX9miNFSnmj9lPsiaDT/n5YlxORbbfC/Bl1alq/SVfZIiGbq2oKloMxSkBRK1CWkZMpIJAOF8TPwjWxm9Y6zk1JVdgsOAWBugMdnbCaru/kfiZv0+F+CRWqUoueUn3/XHTbm2hh1OlfS1H2n4R7K1hceR/wBxHfDzps+iftEd8V1B9SceKzx6SK87UiUoEGbPIOYKwRvywxV/NzT+nM/g+7BH8un6M/aS++PJusQALS1Ej9eX6ufC0Y/QsXH8Uuk2V9aNJeIaNmFCyVpQUSlFsTmyTsFn9QjgFHQY7qxEk22lRJ742fhV1pM/BKCVIAVkW80Z2JBcq9UCNDzTJ+dFlIA5MhrKJIxdIYm+0RansYptt2+pRnauzAH5BYG8u/TAaqosNxlHU9ITUVa0FZZa0hLBSnchxMUVABi4BY5gkNlGV1mkofmJSLFCil8KygtjAPUP3YmQTsu6H1oqF00seMzkiWMBQokoUkeSwCCWw2IJ2RvdWNPIVIZUyUkEqRhIAFwMgcNurrjlsiqQligYQUpKgAwxNcsIvSK6Xh5xJO23qgc/LVCUNw/UahScRw6RkgPYFKHHBxMvCgMNKSN5hRXq+hPSgPPRNQHLtw/5imqpUc3i2rTKjkG64arSOLykA+qIosI5dcoFJCiCg4kFzzVAu6dxcDKLk/X6tGVVO+uYGTQ5sAngIrTpfCJITCn5w6/9Kndo7oSNe653FVNfpHdAc0tsTWy648EsPcP1mJkA7XeEKvmy1Sl1KyhQZQZFx04XGWwwI0hpqfOTLTNmrWJYZAUXCQWsN1gnsiJSEnzR2nviLkLcd8FiNhq2OXp5lOm8xS0TpQ9NSErSuUP1sK3A24CNojoehtZJYpEy6hKkqbk7A4mBBY+jdwxD3zjjNBKmXMsYgkYiHAOYuOPRGqVrvpFMsJ5SexyJKSvLYo88W4xCSvoSTJfCBVkDk1qeYuaahQ2y0lLS0HcpionhhO2MfojWiopFKNNNMvE2Jgkg4XwuFA5OYir5k1ZJUFXLkqzJN7njEEvRyz5qn3MYkqSoXU1ui/C7XyJYQFoWAScUxOJVy91ExdHht0h/cfZf7oxq9DTQSDLW4DmxsN5iBVIRmCIdoVG5Phvr/wC4+y/3R4fDdX/4f7L/AHRiRQqIcIU3QYjVTtmk3gtAbc+Guv3yPsh3w/8APdXbU0x6ZX+6MJyY3R5yY3QWBvpfhurEgASqUAWA5NbAfaRJ+fGs+ipfqL/1I58EDdDhJfIfHbBYUdAHhyq/oab6q/vwDqPCbWLx85AxL5Qc18GTJQ5ZgwzBgHK0StScQQ6S93GzPMxbm6tTEEYkpViDjDMQW6WJ7ITaCi2PCDXk/wBf/Cj7sWk65aQZ/Gf4UfdgOnQU57Sz6ofNoJ6c0EN0RG/Qtgo/uCnyx0gbeMHsR92KE/XmuBIM9XYj7sDypQUMWzZaIVgvf2Q0EtNbEumNOzqlSFTllZSlgS2RLtYCCWjdJjCoKAUlaQlXpAgghaeIb1wHEvZEqaMjLbuUPdDsqNxoetSFATZyOTDBxKPjGC3MSo2FgA5MCNP1CFzCiQCmXcIS7lKHOZ35k8TAmTTzFWCu0ge2C1JotgHMrFbziVdOV4ew0ibR0koDEJU2TpDt2RcXTg3wo9nuiXDhspSR09GURTpoAbvjVGGNozyckwGqrlv/AFX8vdHsQeKKNzhB3X91oUZ/KW2xiZcOwQgqEX2RQaB4pFGJk6GUf+Yl0fLJ7YPy6UgQ0QbM8jQJJyaPFaBOwP0CNNLkkRMhPCJEbMp8nyzm3UYHzaRo6AaUEXEZ3TdBhDgZwAXdRdGyDyq5yUTFJT82hZ5pVxDhw0dIoJsqbQqJlSUTEkgYZUrCQwzcEMzxxellqHmnsja6FqSmnUCSHuzZ2iNDA2uni5KeSloRMD4zLDIVezJyBbNmjLyJq8eIKXi3uXgxpSWsqPMWQ+bGJNDaPxnnJIGdxnDXQR4vRU1SEqCg5DnJ+uEdH1AsSD+0AfVGzptGMnZCmUcMLMGJFShTpxAt5tnHVsijVJmk89JJ4j8I6N4jEaqIboAs5kZQ2uOqJESE736u+Oko0RLUeclJ6osy9AUzuZEpRzuC460kQBZzNNCkmyj2d0Sy6YgMkhjnYR0im0fIKQ1PISd4Qdr71RJ4hL+jQP3BBQWc4RoqYOckl+gHMfGyIEypyTYqDHYY6kiQkBgkfVHblADSOj0glhmt4TBMyctU9PkLmA8LQ5UyrLOtZ/e7o1aaCPFUDbIVjM6mVMwlJUoAhiyjcHYYrHQo3qjUmmG6EqQnLDBY6MNVUBQbK74sU4UxJJOQ39sFtYKMAgiK2i1gJWDtFukZQyI+ipCSLh2djwu3ZHusVUg8nyQYcmnFvx+dDPGLxRq1uc4YCpq1QORU++DZWFJttgTTkFP4Rfl5WjTiZTkRWVRl4UTkmFE9KI2wUkxMhRh1NTk5AnqtEqgpB5ySIwGyy/o5LbIOyJgMZuVVDtgpKqANsSIMKmHJSIHJq+MTSarphioKSgI8mUYUMj07hEKaoDbfdEpqx6TQgJKemAsPZFtLBlXLBmHGKQrUAeV7YmTpRJsCoDhCsYuTEw72+N0V00hSWBSOsmxyAi8ZIWoFBZgXcOCDsI2xTXJWgqviTknzdoBsA3XwhiCEnpFo8mLTvgZIJzGAXOIi7gbi+cSqkIYBnGbZA7Ltn1wwoeupAf1xGZkQzJQwsAANwyiAUxDXPu4eqANi/LmtEnjY2mBxkk/gYYKK93N3z4QD8peRVgbfX0wjpEDNaR1iKHigVsBZ7kbiR7oStGpPmiDcktHcuq0tL+lTAzSFekkMrEH2dTd3VE6NDI3R4qhSMtjH2QUwuHayD8pHcr1RCrSpB2xcq5gShR9ED1jKM0cRORvxiEtjRhipK2gnN0kWe8Nl6SJIAHx2RRnU6sg9vbBHQdAQrErZlEVZbOMIxsuV+j1KRsO3dGaKMJaNuuYLXEDqyQhWwP0RbRz7MpMp339sOkUb7+uDaqBOwjsiJdMH3QwGeIJbP1e+KpW0WZwAGcDVLi7EyE0TFcKKzx7F1lekkGllPsHVHkyeV2Ur2QNCofy5jAaglT0TnNospoT6ZitomcSrCcmzgsZgDgJJiQiFGjlelFiXo5RyVDkTbeSeiPPykR5toLHpZMnRi9qjD5eilOHxNvh9PpjEwwnrgiiusxFuHbeAVFL8ik7S42QQ0boXzlFm7YIy1AXa7btg3XgZWadViISnCAALwqBKwzJlSwkgEhu2Bs2aCTfbFOVpBZIKkuNrKHdvihpSWtS3QlkltocHpAhj0MLdA6Ia8C5c+YgMWzO/f8CGflM4hbpJ90FhoYXSsNHhXAqo0g2Q94isrSZ4w7FobDmKPQuM+a1ROZ7IatazktQhWHL+oYqJ5ShZT5QCyOkG0M0NVKVJSV+UXezZE7B1QFXLmemrtPXtiPxRRuVLPX+MFkliXqazlBFSsqQkKL5Mc4zaqA7ldZj1NEWbCrP4OW+C36D5UF+4I/lJAUrESQdjFxZru0NVpGVsSv1RR0kTKY3USTvbLOBIrlAuBl8AwqZJSgulh9ekx6Kn6fdEf5Yw3AgCmtOwer1w2ZMUoZQ6Bzi+wdl6xkvbLdEUzTJO+INCS5YSozA53X2Zx7V6UY/Ny0JH7IJvxMLSwWSC7EsipUo2So9Afrh65hHlW7H7IGzq6arNam3ZD1RVVNIiSjRXLJfRBmqqU4Q2e+B/LxWTOMOSLxbEpZPy0KGQomRK7w5CXMeoi1LR0RlNBZoUsbCCyIHUxglJFoYidCYlEgHOKKp52R5yzbYBWFZFInaeG2CaZIQAcx7oy3Ll840GhpjpOK46dv8AzAOy5MrcmFvVu3OfxilNBWrItnbb29GUEpiUktYHbnl1cCLxfpUoZzhD3zcjZn1e2AldAhMkKAszZfHx0QyolgC1zvDWg2qpkg2Uno+BfP1x6JktVhne7WtfNtl/XDItsylS5N8x8bYpqpsRcv7GjR6RSweM/Mml89sAiFad8RFCR8e6HTyYoTpg2mALLs4C2H1+qFLVFRE0CJ0TIQWWHhYojxGGhRiQrJVKiNU2EDDVnhABSqVPnFFaQ+yLs9UUlqiJJDFpGbQnhpVHhXABMJm6IyHhmIw0qhiHEQ1hHmKPYkRGlMOSYTx5Ek6E0ScpChjwolqI6RqYuycoUKKC0syDF4H4649hQAVFnOGpMKFDAck3jXaKQOTFhmPfChQMC0k2PTEFcbgbGy2ZQoUImytKHtTGgkSgNg8k7IUKAiBNI+V+6PYIDQoUMiR1JtACf5R6YUKACaXlF2kyEKFAItRGrOPYUMDwR5NhQoBg6dFRUKFERjY9aFChgeKENVChQANEIwoUSIijwwoUMBQoUKGI/9k="/>
          <p:cNvSpPr>
            <a:spLocks noChangeAspect="1" noChangeArrowheads="1"/>
          </p:cNvSpPr>
          <p:nvPr/>
        </p:nvSpPr>
        <p:spPr bwMode="auto">
          <a:xfrm>
            <a:off x="63500" y="-647700"/>
            <a:ext cx="1800225" cy="13525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5062" name="AutoShape 6" descr="data:image/jpeg;base64,/9j/4AAQSkZJRgABAQAAAQABAAD/2wCEAAkGBhQSERUUEhQUFRUWGBgWGBgYFxodFxgYFxgXFxgUFxgcHCYfGB0kHBcUHy8gIycpLCwsFx4xNTAqNScrLCkBCQoKDgwOGg8PGiokHyQsLCwsKSwqLCkpKSwpLCkpKSkpKSksKSkpLCosKSwsLCksKiwpLCkpKSwpKSksLCwsKf/AABEIAMIBAwMBIgACEQEDEQH/xAAcAAABBQEBAQAAAAAAAAAAAAAFAAIDBAYHAQj/xABPEAABAgQCBQYJBwgJBAMAAAABAhEAAwQhEjEFBkFRYRMicYGR0QcUMkJSobHB8BYjU5KT0uEVF1RicoKisiQzNGNkg9Pi8XOjwtQ1Q7P/xAAaAQACAwEBAAAAAAAAAAAAAAAAAQIDBAUG/8QALxEAAgIBAgQFAwMFAQAAAAAAAAECEQMSIQQTMUEUIlFSkWGh0QVCgRUyccHwsf/aAAwDAQACEQMRAD8AyhJFyfVx4Zw5IfI9ozPuhxQRuPT7rXh0yYOPZ+EYzfXqUdNJHIK4Ee0bY3OpxxUUg/qt2KI90YbTCPmV9R4ZjhGk1E1ikinlyVqwLGJsTBKnWSwOT3yMb+Dkk2c3joto1+CPcEShMLDHSs5NEWCPcES4YWGCwoqVNSiWHWpKbFsSgH4Am26BB1vkEOk4wk/OKBZCE5YsamCr2AGZ7Y0EySFBlAEbjcWLi3TALSOo9PNHklJdyQc3UVFxt8o34CK5a3/aWQ0fuMlp7WGnmglElONaG5QpvcjIlhsZ2zygRKq0haFJkpGBPMc2upRu/lXKtmTCNVVUFPInTHCAEqQQ+xKEJVhAFnUdrbDnGWqNI402S/OBD5AJDJQOABN+iMWRtdWbsaTWx7OqC4UlIxAZJysGybLoivyuNlKJvd75A5YRkLDPdA6pq1KJxFhe+bHNs7Xb8YpzK4qdnHEn4uc4pqy2grOCMQyOT8GeKNZUSyFBJc2a1srsX6YqSsSss4WAkpa/RwgokeLU4Aa4279zxPRzyC97eobXgpTUQUfJO0Gz7Q5bdD59GguUHCoC52bLMdvr4RFMZGa0MFYQX23cDaGJbqiCbpQ3KUgZXe4zf358Y9p0KDpKRbjnxiWRTIGYe4cYjcei42H3w79RUWNH6WQMUupSvDMFlpwunLyQbKSRxDRpNCD+kS5lMoqMsmTMQqy1IUXE4AnnFzcC/NFozk7R6V4U4cOCwZzZ3Zjc579kaLQIlSMcyZTJmpwICAWOFZ8hShcsVN5LbTF0H3iVSSezCmkKbDUsBhUU7Azqyf1DtMVNJSRMVTYiLco+91cmz9LQ+n01LnJw1UxMqfTuAQCQtAyRiG5gAXu7mFX1MteDk1YhjJHNULZA84Dc8XcxOMirQ1JBHWWnwIxi1inocM464A6LCUAkgnmpcjNlOsgvt8gdAgjrRW4xhB5psGOwDF7/AFQLoZqChaUi4WVLJ2IySAdtvYeMPJPz7Cxx8m/qR0q2UV5Fb5bMTgN1GJkkLIl+am6hcOeL7Bt6OMD0V2NR5MJDu12wnFm1ybRLT0JWcN0y3wlV77SB3H8Iogty+XQmrKoq5yGQh2xZKUpg+EDYDd8odRUZKMRUkOXLglSrZqUbb7DK8FJeipKbBKSVJ8ol875nI9Hui1SkukCxfoBtcsc7m0a1j3tmZ5FWwGlSCkkkvYO2E281VxfKL9PjSbHC7ZgDNnDsPjfFqt0WpuYHvdIzYFrbrjKI6eiKkcwsfKY7GsQC/W3dE1GnRFytBIXuZjHcUpcR5HidErAYZbGUW6oUWblFfUyi5TZkdB90P5J7uB8bYaJp2/HrhAva/bw6Y83v3PUbFTSavmJgsebmGaMy/wA2npV7j7467U6nyTTyVLXMwzkjGcbMSl+ank1Ptz3RBL8GmjlYUJqahyotzQ5JDt/V/qxqxqjNPfcwugtdqimZIVykseYu4A/VOafZwjo2gddKepYBXJzPQWwf9lWSvbwhqvAtS/TVP1E/dhv5lab9IqPsx3Rqhla6mHJhhLoaTBCwxX0NqOaYjDV1C0+gtDpbdvHVBpFPKPnqP7p6N0X85GV4JJg7BHmGCcuhQoYkrJByLdXuiRGiknzz9X8YfOQuRI51r7RSViWJ0zk0FTrCUvMXhyYi4Z1Z7+EYHTE+WoYZKTLQLBy6i20kML5s0ds0r4O6aaVqx/OLBGMgqIdhYYmDNbc5jNJ8DVOlYM2rUpLvgKMLtxCjv9cZsktT2NWOGlbnGKpFgkPv4l4nkaILc6x3NlHYZ3gslTJpV44CsuQOSskO7ITjyGJtsR/maS4/phs9uSO39+KXfYuX1ORq0YU+dwOzjDqCkOMFRIAdmzLZAPHVJvgTSS/jY4/NG+f68S/meYf2tHXLP34W49jmdVXKlIwoZLi1+dcnE5e8KWSsBSzjw2L7L3HEvG/X4HEKOJVdJO24tm/p5ReleCRsLVMkpFwGUxyu2Jj0wULY53TykKUElYGy+x7B4jXKWhSklISLEKD3BFlJORHHiI6BWeB1UzOopw2WFJB/eO3ZEKPA5PCcPjchaNiVY2HEbuqJpKhb2YeTK5vNJtZyxPU9t3CDOremjJaWlAW6gpVgVFnLC2YzF9kaem8FU2WpHztLhBBKeeApi/ovv9URTfBnOVNKUzpT3VzQsC5dgrDszAfYISeh2Jx1bFDS0hMuaFyQByqC1gQMXMWi75uPdFIaMwIQQQUzfJ9IOLln5rGxG3qgtpSUvAgkpUUlSMSWuU5lgT5yYF1wVLU2wlMwqzwkkkgEZOR2iLpQXmK4yexJyZWUIS97PYM9jnvcRVrQ1PPSghRVN5NJfzRzisn4usRMalSSSnMpVLSW2nbwIAtxMRCTiUiXIYgKCRay12dbnYTf9lCTFaltfcm1vXYZonQClTAlIIKQxKmFyBYWz27dsar8hkou6bDmJyBDC/fweLmjtDlErAC5BUcT3x2L+xtzQdppT87eP+XEa8cFBb9THkyOT26AfR+jlM5ANmO9v+XhI0aRMsAEl2LXdzb1j8I0AQ0ICLdRVRTlUY84B49VRB7MNuW3KLjQmhahUVE0pAYKYdA74UW2hQag0nIusxLLezQ1aOj3wrN5vW3rjgnpejNtrRoefUaPolU4JXLCVFiAbpAcPbZATV3QGkDUyuW5VKEKKnVhIFmJAye23dHRtWQ9HTf9MC3QziPJtBUYWCw+FAzOaQQSbXckF9u6zHbGFu7M3iJQi4VsRjQdV+nzPsZcL8i1f6er7CXBSXJKQpyS6wRclg4AAft64g05pgU0rlFIWtLscLWfIl9j264ueZr0+DLDFraiurKf5Hq/00nhyEu/B9kXNH6QUiUlBmYSkAMwzyPRGfHhOkbZU3+Hvieq8IsiWopUibvBGFiCHChzrgggxRLiIy7o2r9P4hOtD/7+SzT6PqVAqlVAlIUpRCTJSqxObkxL+Ta39MR106e+KdJrIK6YlFOtckpdS3Z1Ja2EAsWLZ78jF2XR1QTNBmAlZGA4vIBmLc5G4llLNawtYk345pxtNfBjzYZYp6ZxaY6ZRVpyqZI/yPXdcZnWan0jLnSVInBfNWCUS2SxaykveNBVUtaoDCtKThS7KtiCFhTW2qwG9t42RYRT1HLgqJMp1WxJtzua42jD0w5rVGrQYp8uSlVmN0Mivm1oUpQS0tQxKl80fuvc9eyNcKOv/Saf7E/ejybTVQM3AW54Mu6cOAEHCdt2bLbnD5MqqCpeNTgYsd0tcrIIa7gYAzdYYuQjoXVMlnyc2WqqG+K1/wBPTfYq+9EdXT1+BXztOQxsJaweovB0sA5LBnJJt0wLXrTRgkGpkAj+9T3wuZ9F8FWlFpGkeZ5UtgAAMN8PDqgbITW4RyaqcI80LEzEA5Z24NE3ynov0iR9oO+ClPOQtIWhQUkhwpJcEcCDEIy0jasEtpDfSf8AdhPpDdRnrmwYlG3WfaYqVul0SyUg4pgAOAG5BixTb6RRFxS6s5z4Qa+pRUJxIQAZaciohxmUmxaLXgzqZi580q8kS2sDhd7Z9Zjc0ukJU7CFBOMgnCWJYHoi4mSlIOEAdAAjPLG1O2b1xUeRykv5MppfV8qlFMpKcThVmDnE5PTn0vAI6DSJReWlK0yzjKk3xNMy3b36I3tRK5RKkpUUlSSkKSbpceUOIzjkGmfH5KlSaldQtJ5pVhUoFLuFJW1wel2JFjFuunbMkcepUgXWpKmDDCM3J8kHbfIki25Ma7VHRmMGoUrylcwWdgwUvLzmI6BxjPVlMFS7WMwoSbENvLNbbGjl6QwKQlI5oSkMNgS4t6ohi2dseVNqkaiVZVsnu2+LSJYDt0xlKfTaucXc557bCLWj9Nqx4VbvWBeNPMTMvJaNEY8jOTdY/m3Bvibi0Q02sRfOzkdOTNBrQLEzVAR60Afy4SUKBs/OG9wW9kTydNpIJJg1oXLYXaFAP5RI3iPYNcfUOVL0OeO/R8ZXiZQ/VPb+MRbfK7+yPFZ2fp+BHIO70Oxaq/2On/Y74MmAeqH9ip/2T7VQaUl41ttR2OfJeZ2eTjzese0RS01XyJaAmoICZp5MBicWLZbLp2Remjm9ntEZ/WHVqZVKmErSkcnycoNiz5y1F2wkqCA4dgOMXY4xk6mVyk47x6mPqNS5aVTv6XLAkHnhSVOkG6ek7LPe0I6AlzEplmqRjSSEqMqYE4cHKGWVMzgHEA+1XCD0zUYrkTVzghVUvlFAhRwOoJAxFr4WJG4qgX+TAVKaop0DFOOLl8QKVyzLSnkmZJZnVm0SXC8Nvv8Ac6K/VOPlVb19LG0WrSqUypwq5SXHKp5sznIABJIZ2IUB+9HQ6zSkuTg5VYRyiglOd1HYPxjDaQkrnSkFS6ZOCWmQhInpIVhXLVMViNhZCQ1zzrxa0tJNaVqM2mQrCESZfKpmXcLJCgUhKlKCACxYDjBDDihSUvuZ+Jz8TxD1ZI9Poa46WkjlXmJ+Z/rP1LPeIJmsdOlfJmakKcBr2JyCizJPAmMwvU6euWVlSUz5sxXLAKdKpSlpUz704XHS0XaagqpVPMp0yUKflWm8oBix4iFFJD4rgX3Rdy8fZmHVLujQUGlpU5+SWFszkBTXyuQAeqLMzI9B9kCtXKRcuXhWhaGCEgKmhaealuYBZAgtMyPQfZGeaSdIsjbW5mfCRMKdF1BBbmoHbMQD6iY+bi8fR3hO/wDi5/RL/wD1lx85zUscj1iIEiOYbmO/+BdZOjbl2mrA+qg+0kxwOWHUQxLmzZuTHfvAwhtG/wCdM/llwA0beSLdZ9pjE61UKzVomolBIlKQtU3EQSArybfHEXfbSTYfG0wp0sKGFSXB2Rbiyct2QnHUqMRqpo9Yq1TFSQUzCpaJoPkpKvJYWG+3/G3mjmnoPsj2UgJACUsBsDd8eTF2Ivl7X7oMuTmOwhHSqMDp+iodGiXiRUrUtyMExTsGcl1AZnJoqS/CnSos9fL4Og+oqgj4VaUnxdaQ+ETB/IY5dpSSCgE7nB9UVpBKVOjo405RaTWlCamYJt+TE6WhLk+biA27ngfpLQc5MwAJWkoUkqwjygDe+0EF+oxznRsx+YduRyvsvsjp2r+sHL4aSt5s5NpM5WZOXJrO82D+d05tqlsCkrpgipUlBwk9Q2gm3Rt7IrGvJU77GG9maCGkESZtQZEu1SSZRQxCFLlqCiUqLJfPthh1SqUgvJWMNybNa7u7M0Z9Un2NNJdAPMWXLdPGHyFhgRBTS+qs+ThZPKBbMUAm7C2XryMPpNR6whLSmH6ykjaTcO8PcWxBJnYZaydhlt0kLiqKwl78fb+PbGjm6lVPJqltLK1FKgMYYBOIG54qEVZWoFYzcmkbLrR3wO6CNGbM874UHz4P60eYg/5iO+FEaZOwAZe3m9g9d4jRK6+jLqvE5Q2RZ97jZ8WiNaduZO7e22MyZtaOtamj+hSP3v5lwak1KFvgUlTFjhILHcWyMY6hqly9Dhcs4VpCiCMx84d44xh9F6XqKYzTLmKSZq8auaOO8G/OManljBbleHgcnENuHqdsneSer2iHmOTUmudWtQSqcSC/mo2AkebvAhDXmrc/PH6qPuxDxMTV/Rc11aOstHNdeNA8jN5RAaXMJNskqzKeg5jr3RWl671T3m/wo+7Fup0+uejk56sSFWPNTY7FBgLg345bYhkywyKjTwvBZ+EyanTXdALRywoGUogBbMTklY8lXR5p4F9giotBSoguFJLHeCPfE86kCFKSpPOSdhz2hQ4EXi2unTPAUSlMwc1WJRBUw5qss2segHbGXtR3Linq7M6JqnpzxmQMR+cQyV8dy+v2vBuOYaBx0s3EFygkjCWW9jtYhnGcGxrJOv8APSyNhZF+MdDFNOPmdM8pxvAyWVvCrTNpDV5HoMYlWtM/6SV2I74ZK1qnqUAZkpjbKX9+Lrh7kY/B5/Y/sbKu0eifKVKmpxIWGUOHuIIF+EY6f4HaNWap/DnJP/jAj8o1BrRUcpKYIwNiRuUPIxttzeC6tcJ/pyeyX/rQlKHuQ1wnEdoMjHgXonfFN/h+7G00LoeXSyUyZIwoS/SSS5UTvJ/CMcNcqj0pPZL/ANeHHXSfvk9iP/Yh3D3Ifg+J9j+xtKfIdHvMTPGKma0zkANyW0Xw7P8AOG8w0a6Ttok+r/WguPuRX4XP7Gbd4hXmroH/AJRj/lrO2Jk/H+bDl62z+TK8EpyQNrNe/le+C4+5B4bN7WS+E6pKJUhQIScakudmJGy7ZiOS6w1wUGBQ5d8I5pYi43OQT1HfHRtYq7xwCTPCAhK3CkqAILKSCeeXF3IaMsNTpOK/KM9ylaT1jm3iSlD3Ig+DzN3pZiJDjKLitZZqk4V3AAAfMNlfONYrVBAISeUYFiU3sDmGl87pMUa3UFKcbGYWfYoi13HzfRDbT6NfIvC5e8H8APQGkJi6ynmAvMNQlTqL85SkZ++O9U+nUH5tacM0lSTLsVkgYjbaCHIN3EcY1JCKerllaFLMskghhmGBLpLi/Ax0HSmtNDVAeMUyyRkoEYh0KBSeqKnkitmzRDgM8/NGLNrKqxiKR5QzG0Pk7Wh8+pG09QzjKaI1ipJaMCJ85IewmpKmGWHEASQOJfjFqko5c2YVipM8G4QmaB1MOc3ZC1+1kZcNkh/fFr+ArLrAqcGGUsj+J9nRF6fOCUKUQOakqO080OWjP1deuWok06wGwDCpO8nE5boiBWs4SzyZ4+r7jEvMZ6QMT4Xqc5ylpO0OLNCjkusajMq56wFAKmrUx4qMKJbkaXqaFU4bQOtu+FzDtvsiMHp9fwYfg4EPvfujn0dW7OoamyEroJaVAKSSoEbDzyYMzNX6ddlSkqB2EqPvgPqTOCaFBUSQlSnNzYK4B/VBpOmpXpH6kz7sbYxtdDE5zjJ6W1/gqTdVKVIdMhAIyIfo38YcdUKT9Hl+vvizN0pLIICs/wBVXdEg0pK9L+FXdD5a9B+Ize5/JR+R9J9Aj198SDVWl+hT2q74up0hL9MevuiaVUJV5JB6IWiPoLxOb3P5B87VamW2KUCwwi6shkLGIfkbSZ8kPrL+9BlUwAXsIjTXSzblEP8AtDvhaIvsNcTmXST+QRM1OpmLSrsW562fZ52+MwnV+a7eKKHNTcqtjLYh/W2Tne8dBxbY8M9IFyB0kD2xCWGMiceMzLrJ/IGOptNfmK+urvhnyNpk84IU4uOeqDBrJf0iPrJ74auslsfnEZeknvizlR9CPjM3vfyB/kPS+iv65iNWoVKdkz6/4QeNbL9NH1k98eeOI9NH1h3wnhXoPxuddJv5M+fB5S7pv1/whv5uqX+9+v8AhGj8aR6SfrDvj0T0+kntELkx9CXj+I97Mdp7V6nlUy5y0zVCWMWELAJK1JDOUlsxHuitSqWokS5w5VImICwMYLYg7PhjSrp5U2UZc0JUhQSFJJsWve+8CLNLKRLQlEvClCQEpANgBkBByovsC4/iIqlNma/NvTelN+sn7sJWoMgpwFU3ClQVmly+wnDxjVBfERAuaBjJIAcXJtkIOTH0B/qHEP8AezJjVOkXPnpVjTyZQ6jMDEzUldnFmh51BozlNX9oj7sGa6RTzUTUKXKHKgBRCk4nSGSo3uQ1uyOSV1OqXMUhQuks4uDuIO0EXEUZlHHvpOv+nSzcUmuc012OgK8HFL9LM+tL+7CHgyknyZ0z+A+6MLUrxoEzzkslfH0F9YDHiB6UENUNY/Fp4Kj82tkr4DYrqPqeKVPHaTibp8NxSxuccrbXajTJ8FstKsYnLe3mDflnDT4LhsqFdcsfejble74EYjWzwt01FMMpKVT5qbKCSAlJ9FSy9+ABaNnJg+x59fqXFR6S/wDAdW+DeemYjk1Bct04z5KsL84AFWbRbPg2Wo4kzBL3JU6lDpUDGbV4f1v/AGRDf9Uv/JBvQHhvp5ywifLVIxWC8QUh/wBYsCkcWPVByYB/UuJ1atX4+DS6LPitOUVE3l+cQnA6yAwdB3de+MTpWmmIStaK5sIWpKColQYEhDEm+QaOhaa0filpMsDmqxsCAFA5l8ndjeOfafoZSkGrkc+WVMtNwQTfECRYE7CCz7Yli1qbjW21f7MmaSn531d2c4VpKY5c3zLi7nOFElXTpUtRbMk3APrYPCiTMlRNVK0VM+iWVbsPrETTNEz3vKWDbNvY8UJen65weUTYW5qe6PZ+nKpRdc4vwQkD2Rl5f1Olzmux0/U+hxUPJzU+UpYUl8wSNxi6NSqT6L+Nf3oA6i1asEozppdQm4Uk2Uy5fOF2xC4ZnYxtzPG/1GL4xVboq5s4Pyyq/QD/ACRpkDElCgU3HPVmOuHp1Qpxklf11d8EKioGBV9h6cosYoeiIeIy+5gv5LSP7z65gfrVpxGjKNcxIxF8MtKiTimKyc7gxJ4CNLHJvDxPOClRsKpqj0gISP5ldsPSkQllnJU2cz0hp2pq1lc+atb+keaOCU5JHARGmhQReYMXQW7WgpoLRqChc6cCqVKwjACRys1b4UFQuEslRJF2SwZ3HQ9HaLmTKPlJqKSXLOHDL8UQZQxAtykwMoFmcuTzhdzCcqIpHNND6x1VDMCpE5QAzSSTLUNyk5EfDx3rV/TaNI0iJqXRj5qwk3RMT5SQewjgRHEtatCplHFLBSgrXLUhyeTmoYqSkm5QoEKSTfMF2c7TwHVZ5OplnJK5Sx+8FpP8qYfVAtmdDXquk/8A3T/rDuhnyWAOLlp5a7FQY9No0ChEc3yT0GFpRb4nJ6/ZGfVqgP0if2juiM6mf4mf2p7o0bjeI9g0okuKyrv9l+DM/Ir/ABM7+HuhHUv/ABM36qe6NPHhMPSvr8sPFZPp8L8GbmaqmYARPWmzsEpOfT0euI/kUr9JX9miNFSnmj9lPsiaDT/n5YlxORbbfC/Bl1alq/SVfZIiGbq2oKloMxSkBRK1CWkZMpIJAOF8TPwjWxm9Y6zk1JVdgsOAWBugMdnbCaru/kfiZv0+F+CRWqUoueUn3/XHTbm2hh1OlfS1H2n4R7K1hceR/wBxHfDzps+iftEd8V1B9SceKzx6SK87UiUoEGbPIOYKwRvywxV/NzT+nM/g+7BH8un6M/aS++PJusQALS1Ej9eX6ufC0Y/QsXH8Uuk2V9aNJeIaNmFCyVpQUSlFsTmyTsFn9QjgFHQY7qxEk22lRJ742fhV1pM/BKCVIAVkW80Z2JBcq9UCNDzTJ+dFlIA5MhrKJIxdIYm+0RansYptt2+pRnauzAH5BYG8u/TAaqosNxlHU9ITUVa0FZZa0hLBSnchxMUVABi4BY5gkNlGV1mkofmJSLFCil8KygtjAPUP3YmQTsu6H1oqF00seMzkiWMBQokoUkeSwCCWw2IJ2RvdWNPIVIZUyUkEqRhIAFwMgcNurrjlsiqQligYQUpKgAwxNcsIvSK6Xh5xJO23qgc/LVCUNw/UahScRw6RkgPYFKHHBxMvCgMNKSN5hRXq+hPSgPPRNQHLtw/5imqpUc3i2rTKjkG64arSOLykA+qIosI5dcoFJCiCg4kFzzVAu6dxcDKLk/X6tGVVO+uYGTQ5sAngIrTpfCJITCn5w6/9Kndo7oSNe653FVNfpHdAc0tsTWy648EsPcP1mJkA7XeEKvmy1Sl1KyhQZQZFx04XGWwwI0hpqfOTLTNmrWJYZAUXCQWsN1gnsiJSEnzR2nviLkLcd8FiNhq2OXp5lOm8xS0TpQ9NSErSuUP1sK3A24CNojoehtZJYpEy6hKkqbk7A4mBBY+jdwxD3zjjNBKmXMsYgkYiHAOYuOPRGqVrvpFMsJ5SexyJKSvLYo88W4xCSvoSTJfCBVkDk1qeYuaahQ2y0lLS0HcpionhhO2MfojWiopFKNNNMvE2Jgkg4XwuFA5OYir5k1ZJUFXLkqzJN7njEEvRyz5qn3MYkqSoXU1ui/C7XyJYQFoWAScUxOJVy91ExdHht0h/cfZf7oxq9DTQSDLW4DmxsN5iBVIRmCIdoVG5Phvr/wC4+y/3R4fDdX/4f7L/AHRiRQqIcIU3QYjVTtmk3gtAbc+Guv3yPsh3w/8APdXbU0x6ZX+6MJyY3R5yY3QWBvpfhurEgASqUAWA5NbAfaRJ+fGs+ipfqL/1I58EDdDhJfIfHbBYUdAHhyq/oab6q/vwDqPCbWLx85AxL5Qc18GTJQ5ZgwzBgHK0StScQQ6S93GzPMxbm6tTEEYkpViDjDMQW6WJ7ITaCi2PCDXk/wBf/Cj7sWk65aQZ/Gf4UfdgOnQU57Sz6ofNoJ6c0EN0RG/Qtgo/uCnyx0gbeMHsR92KE/XmuBIM9XYj7sDypQUMWzZaIVgvf2Q0EtNbEumNOzqlSFTllZSlgS2RLtYCCWjdJjCoKAUlaQlXpAgghaeIb1wHEvZEqaMjLbuUPdDsqNxoetSFATZyOTDBxKPjGC3MSo2FgA5MCNP1CFzCiQCmXcIS7lKHOZ35k8TAmTTzFWCu0ge2C1JotgHMrFbziVdOV4ew0ibR0koDEJU2TpDt2RcXTg3wo9nuiXDhspSR09GURTpoAbvjVGGNozyckwGqrlv/AFX8vdHsQeKKNzhB3X91oUZ/KW2xiZcOwQgqEX2RQaB4pFGJk6GUf+Yl0fLJ7YPy6UgQ0QbM8jQJJyaPFaBOwP0CNNLkkRMhPCJEbMp8nyzm3UYHzaRo6AaUEXEZ3TdBhDgZwAXdRdGyDyq5yUTFJT82hZ5pVxDhw0dIoJsqbQqJlSUTEkgYZUrCQwzcEMzxxellqHmnsja6FqSmnUCSHuzZ2iNDA2uni5KeSloRMD4zLDIVezJyBbNmjLyJq8eIKXi3uXgxpSWsqPMWQ+bGJNDaPxnnJIGdxnDXQR4vRU1SEqCg5DnJ+uEdH1AsSD+0AfVGzptGMnZCmUcMLMGJFShTpxAt5tnHVsijVJmk89JJ4j8I6N4jEaqIboAs5kZQ2uOqJESE736u+Oko0RLUeclJ6osy9AUzuZEpRzuC460kQBZzNNCkmyj2d0Sy6YgMkhjnYR0im0fIKQ1PISd4Qdr71RJ4hL+jQP3BBQWc4RoqYOckl+gHMfGyIEypyTYqDHYY6kiQkBgkfVHblADSOj0glhmt4TBMyctU9PkLmA8LQ5UyrLOtZ/e7o1aaCPFUDbIVjM6mVMwlJUoAhiyjcHYYrHQo3qjUmmG6EqQnLDBY6MNVUBQbK74sU4UxJJOQ39sFtYKMAgiK2i1gJWDtFukZQyI+ipCSLh2djwu3ZHusVUg8nyQYcmnFvx+dDPGLxRq1uc4YCpq1QORU++DZWFJttgTTkFP4Rfl5WjTiZTkRWVRl4UTkmFE9KI2wUkxMhRh1NTk5AnqtEqgpB5ySIwGyy/o5LbIOyJgMZuVVDtgpKqANsSIMKmHJSIHJq+MTSarphioKSgI8mUYUMj07hEKaoDbfdEpqx6TQgJKemAsPZFtLBlXLBmHGKQrUAeV7YmTpRJsCoDhCsYuTEw72+N0V00hSWBSOsmxyAi8ZIWoFBZgXcOCDsI2xTXJWgqviTknzdoBsA3XwhiCEnpFo8mLTvgZIJzGAXOIi7gbi+cSqkIYBnGbZA7Ltn1wwoeupAf1xGZkQzJQwsAANwyiAUxDXPu4eqANi/LmtEnjY2mBxkk/gYYKK93N3z4QD8peRVgbfX0wjpEDNaR1iKHigVsBZ7kbiR7oStGpPmiDcktHcuq0tL+lTAzSFekkMrEH2dTd3VE6NDI3R4qhSMtjH2QUwuHayD8pHcr1RCrSpB2xcq5gShR9ED1jKM0cRORvxiEtjRhipK2gnN0kWe8Nl6SJIAHx2RRnU6sg9vbBHQdAQrErZlEVZbOMIxsuV+j1KRsO3dGaKMJaNuuYLXEDqyQhWwP0RbRz7MpMp339sOkUb7+uDaqBOwjsiJdMH3QwGeIJbP1e+KpW0WZwAGcDVLi7EyE0TFcKKzx7F1lekkGllPsHVHkyeV2Ur2QNCofy5jAaglT0TnNospoT6ZitomcSrCcmzgsZgDgJJiQiFGjlelFiXo5RyVDkTbeSeiPPykR5toLHpZMnRi9qjD5eilOHxNvh9PpjEwwnrgiiusxFuHbeAVFL8ik7S42QQ0boXzlFm7YIy1AXa7btg3XgZWadViISnCAALwqBKwzJlSwkgEhu2Bs2aCTfbFOVpBZIKkuNrKHdvihpSWtS3QlkltocHpAhj0MLdA6Ia8C5c+YgMWzO/f8CGflM4hbpJ90FhoYXSsNHhXAqo0g2Q94isrSZ4w7FobDmKPQuM+a1ROZ7IatazktQhWHL+oYqJ5ShZT5QCyOkG0M0NVKVJSV+UXezZE7B1QFXLmemrtPXtiPxRRuVLPX+MFkliXqazlBFSsqQkKL5Mc4zaqA7ldZj1NEWbCrP4OW+C36D5UF+4I/lJAUrESQdjFxZru0NVpGVsSv1RR0kTKY3USTvbLOBIrlAuBl8AwqZJSgulh9ekx6Kn6fdEf5Yw3AgCmtOwer1w2ZMUoZQ6Bzi+wdl6xkvbLdEUzTJO+INCS5YSozA53X2Zx7V6UY/Ny0JH7IJvxMLSwWSC7EsipUo2So9Afrh65hHlW7H7IGzq6arNam3ZD1RVVNIiSjRXLJfRBmqqU4Q2e+B/LxWTOMOSLxbEpZPy0KGQomRK7w5CXMeoi1LR0RlNBZoUsbCCyIHUxglJFoYidCYlEgHOKKp52R5yzbYBWFZFInaeG2CaZIQAcx7oy3Ll840GhpjpOK46dv8AzAOy5MrcmFvVu3OfxilNBWrItnbb29GUEpiUktYHbnl1cCLxfpUoZzhD3zcjZn1e2AldAhMkKAszZfHx0QyolgC1zvDWg2qpkg2Uno+BfP1x6JktVhne7WtfNtl/XDItsylS5N8x8bYpqpsRcv7GjR6RSweM/Mml89sAiFad8RFCR8e6HTyYoTpg2mALLs4C2H1+qFLVFRE0CJ0TIQWWHhYojxGGhRiQrJVKiNU2EDDVnhABSqVPnFFaQ+yLs9UUlqiJJDFpGbQnhpVHhXABMJm6IyHhmIw0qhiHEQ1hHmKPYkRGlMOSYTx5Ek6E0ScpChjwolqI6RqYuycoUKKC0syDF4H4649hQAVFnOGpMKFDAck3jXaKQOTFhmPfChQMC0k2PTEFcbgbGy2ZQoUImytKHtTGgkSgNg8k7IUKAiBNI+V+6PYIDQoUMiR1JtACf5R6YUKACaXlF2kyEKFAItRGrOPYUMDwR5NhQoBg6dFRUKFERjY9aFChgeKENVChQANEIwoUSIijwwoUMBQoUKGI/9k="/>
          <p:cNvSpPr>
            <a:spLocks noChangeAspect="1" noChangeArrowheads="1"/>
          </p:cNvSpPr>
          <p:nvPr/>
        </p:nvSpPr>
        <p:spPr bwMode="auto">
          <a:xfrm>
            <a:off x="63500" y="-647700"/>
            <a:ext cx="1800225" cy="13525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5064" name="AutoShape 8" descr="data:image/jpeg;base64,/9j/4AAQSkZJRgABAQAAAQABAAD/2wCEAAkGBhQSERUUEhQUFRUWGBgWGBgYFxodFxgYFxgXFxgUFxgcHCYfGB0kHBcUHy8gIycpLCwsFx4xNTAqNScrLCkBCQoKDgwOGg8PGiokHyQsLCwsKSwqLCkpKSwpLCkpKSkpKSksKSkpLCosKSwsLCksKiwpLCkpKSwpKSksLCwsKf/AABEIAMIBAwMBIgACEQEDEQH/xAAcAAABBQEBAQAAAAAAAAAAAAAFAAIDBAYHAQj/xABPEAABAgQCBQYJBwgJBAMAAAABAhEAAwQhEjEFBkFRYRMicYGR0QcUMkJSobHB8BYjU5KT0uEVF1RicoKisiQzNGNkg9Pi8XOjwtQ1Q7P/xAAaAQACAwEBAAAAAAAAAAAAAAAAAQIDBAUG/8QALxEAAgIBAgQFAwMFAQAAAAAAAAECEQMSIQQTMUEUIlFSkWGh0QVCgRUyccHwsf/aAAwDAQACEQMRAD8AyhJFyfVx4Zw5IfI9ozPuhxQRuPT7rXh0yYOPZ+EYzfXqUdNJHIK4Ee0bY3OpxxUUg/qt2KI90YbTCPmV9R4ZjhGk1E1ikinlyVqwLGJsTBKnWSwOT3yMb+Dkk2c3joto1+CPcEShMLDHSs5NEWCPcES4YWGCwoqVNSiWHWpKbFsSgH4Am26BB1vkEOk4wk/OKBZCE5YsamCr2AGZ7Y0EySFBlAEbjcWLi3TALSOo9PNHklJdyQc3UVFxt8o34CK5a3/aWQ0fuMlp7WGnmglElONaG5QpvcjIlhsZ2zygRKq0haFJkpGBPMc2upRu/lXKtmTCNVVUFPInTHCAEqQQ+xKEJVhAFnUdrbDnGWqNI402S/OBD5AJDJQOABN+iMWRtdWbsaTWx7OqC4UlIxAZJysGybLoivyuNlKJvd75A5YRkLDPdA6pq1KJxFhe+bHNs7Xb8YpzK4qdnHEn4uc4pqy2grOCMQyOT8GeKNZUSyFBJc2a1srsX6YqSsSss4WAkpa/RwgokeLU4Aa4279zxPRzyC97eobXgpTUQUfJO0Gz7Q5bdD59GguUHCoC52bLMdvr4RFMZGa0MFYQX23cDaGJbqiCbpQ3KUgZXe4zf358Y9p0KDpKRbjnxiWRTIGYe4cYjcei42H3w79RUWNH6WQMUupSvDMFlpwunLyQbKSRxDRpNCD+kS5lMoqMsmTMQqy1IUXE4AnnFzcC/NFozk7R6V4U4cOCwZzZ3Zjc579kaLQIlSMcyZTJmpwICAWOFZ8hShcsVN5LbTF0H3iVSSezCmkKbDUsBhUU7Azqyf1DtMVNJSRMVTYiLco+91cmz9LQ+n01LnJw1UxMqfTuAQCQtAyRiG5gAXu7mFX1MteDk1YhjJHNULZA84Dc8XcxOMirQ1JBHWWnwIxi1inocM464A6LCUAkgnmpcjNlOsgvt8gdAgjrRW4xhB5psGOwDF7/AFQLoZqChaUi4WVLJ2IySAdtvYeMPJPz7Cxx8m/qR0q2UV5Fb5bMTgN1GJkkLIl+am6hcOeL7Bt6OMD0V2NR5MJDu12wnFm1ybRLT0JWcN0y3wlV77SB3H8Iogty+XQmrKoq5yGQh2xZKUpg+EDYDd8odRUZKMRUkOXLglSrZqUbb7DK8FJeipKbBKSVJ8ol875nI9Hui1SkukCxfoBtcsc7m0a1j3tmZ5FWwGlSCkkkvYO2E281VxfKL9PjSbHC7ZgDNnDsPjfFqt0WpuYHvdIzYFrbrjKI6eiKkcwsfKY7GsQC/W3dE1GnRFytBIXuZjHcUpcR5HidErAYZbGUW6oUWblFfUyi5TZkdB90P5J7uB8bYaJp2/HrhAva/bw6Y83v3PUbFTSavmJgsebmGaMy/wA2npV7j7467U6nyTTyVLXMwzkjGcbMSl+ank1Ptz3RBL8GmjlYUJqahyotzQ5JDt/V/qxqxqjNPfcwugtdqimZIVykseYu4A/VOafZwjo2gddKepYBXJzPQWwf9lWSvbwhqvAtS/TVP1E/dhv5lab9IqPsx3Rqhla6mHJhhLoaTBCwxX0NqOaYjDV1C0+gtDpbdvHVBpFPKPnqP7p6N0X85GV4JJg7BHmGCcuhQoYkrJByLdXuiRGiknzz9X8YfOQuRI51r7RSViWJ0zk0FTrCUvMXhyYi4Z1Z7+EYHTE+WoYZKTLQLBy6i20kML5s0ds0r4O6aaVqx/OLBGMgqIdhYYmDNbc5jNJ8DVOlYM2rUpLvgKMLtxCjv9cZsktT2NWOGlbnGKpFgkPv4l4nkaILc6x3NlHYZ3gslTJpV44CsuQOSskO7ITjyGJtsR/maS4/phs9uSO39+KXfYuX1ORq0YU+dwOzjDqCkOMFRIAdmzLZAPHVJvgTSS/jY4/NG+f68S/meYf2tHXLP34W49jmdVXKlIwoZLi1+dcnE5e8KWSsBSzjw2L7L3HEvG/X4HEKOJVdJO24tm/p5ReleCRsLVMkpFwGUxyu2Jj0wULY53TykKUElYGy+x7B4jXKWhSklISLEKD3BFlJORHHiI6BWeB1UzOopw2WFJB/eO3ZEKPA5PCcPjchaNiVY2HEbuqJpKhb2YeTK5vNJtZyxPU9t3CDOremjJaWlAW6gpVgVFnLC2YzF9kaem8FU2WpHztLhBBKeeApi/ovv9URTfBnOVNKUzpT3VzQsC5dgrDszAfYISeh2Jx1bFDS0hMuaFyQByqC1gQMXMWi75uPdFIaMwIQQQUzfJ9IOLln5rGxG3qgtpSUvAgkpUUlSMSWuU5lgT5yYF1wVLU2wlMwqzwkkkgEZOR2iLpQXmK4yexJyZWUIS97PYM9jnvcRVrQ1PPSghRVN5NJfzRzisn4usRMalSSSnMpVLSW2nbwIAtxMRCTiUiXIYgKCRay12dbnYTf9lCTFaltfcm1vXYZonQClTAlIIKQxKmFyBYWz27dsar8hkou6bDmJyBDC/fweLmjtDlErAC5BUcT3x2L+xtzQdppT87eP+XEa8cFBb9THkyOT26AfR+jlM5ANmO9v+XhI0aRMsAEl2LXdzb1j8I0AQ0ICLdRVRTlUY84B49VRB7MNuW3KLjQmhahUVE0pAYKYdA74UW2hQag0nIusxLLezQ1aOj3wrN5vW3rjgnpejNtrRoefUaPolU4JXLCVFiAbpAcPbZATV3QGkDUyuW5VKEKKnVhIFmJAye23dHRtWQ9HTf9MC3QziPJtBUYWCw+FAzOaQQSbXckF9u6zHbGFu7M3iJQi4VsRjQdV+nzPsZcL8i1f6er7CXBSXJKQpyS6wRclg4AAft64g05pgU0rlFIWtLscLWfIl9j264ueZr0+DLDFraiurKf5Hq/00nhyEu/B9kXNH6QUiUlBmYSkAMwzyPRGfHhOkbZU3+Hvieq8IsiWopUibvBGFiCHChzrgggxRLiIy7o2r9P4hOtD/7+SzT6PqVAqlVAlIUpRCTJSqxObkxL+Ta39MR106e+KdJrIK6YlFOtckpdS3Z1Ja2EAsWLZ78jF2XR1QTNBmAlZGA4vIBmLc5G4llLNawtYk345pxtNfBjzYZYp6ZxaY6ZRVpyqZI/yPXdcZnWan0jLnSVInBfNWCUS2SxaykveNBVUtaoDCtKThS7KtiCFhTW2qwG9t42RYRT1HLgqJMp1WxJtzua42jD0w5rVGrQYp8uSlVmN0Mivm1oUpQS0tQxKl80fuvc9eyNcKOv/Saf7E/ejybTVQM3AW54Mu6cOAEHCdt2bLbnD5MqqCpeNTgYsd0tcrIIa7gYAzdYYuQjoXVMlnyc2WqqG+K1/wBPTfYq+9EdXT1+BXztOQxsJaweovB0sA5LBnJJt0wLXrTRgkGpkAj+9T3wuZ9F8FWlFpGkeZ5UtgAAMN8PDqgbITW4RyaqcI80LEzEA5Z24NE3ynov0iR9oO+ClPOQtIWhQUkhwpJcEcCDEIy0jasEtpDfSf8AdhPpDdRnrmwYlG3WfaYqVul0SyUg4pgAOAG5BixTb6RRFxS6s5z4Qa+pRUJxIQAZaciohxmUmxaLXgzqZi580q8kS2sDhd7Z9Zjc0ukJU7CFBOMgnCWJYHoi4mSlIOEAdAAjPLG1O2b1xUeRykv5MppfV8qlFMpKcThVmDnE5PTn0vAI6DSJReWlK0yzjKk3xNMy3b36I3tRK5RKkpUUlSSkKSbpceUOIzjkGmfH5KlSaldQtJ5pVhUoFLuFJW1wel2JFjFuunbMkcepUgXWpKmDDCM3J8kHbfIki25Ma7VHRmMGoUrylcwWdgwUvLzmI6BxjPVlMFS7WMwoSbENvLNbbGjl6QwKQlI5oSkMNgS4t6ohi2dseVNqkaiVZVsnu2+LSJYDt0xlKfTaucXc557bCLWj9Nqx4VbvWBeNPMTMvJaNEY8jOTdY/m3Bvibi0Q02sRfOzkdOTNBrQLEzVAR60Afy4SUKBs/OG9wW9kTydNpIJJg1oXLYXaFAP5RI3iPYNcfUOVL0OeO/R8ZXiZQ/VPb+MRbfK7+yPFZ2fp+BHIO70Oxaq/2On/Y74MmAeqH9ip/2T7VQaUl41ttR2OfJeZ2eTjzese0RS01XyJaAmoICZp5MBicWLZbLp2Remjm9ntEZ/WHVqZVKmErSkcnycoNiz5y1F2wkqCA4dgOMXY4xk6mVyk47x6mPqNS5aVTv6XLAkHnhSVOkG6ek7LPe0I6AlzEplmqRjSSEqMqYE4cHKGWVMzgHEA+1XCD0zUYrkTVzghVUvlFAhRwOoJAxFr4WJG4qgX+TAVKaop0DFOOLl8QKVyzLSnkmZJZnVm0SXC8Nvv8Ac6K/VOPlVb19LG0WrSqUypwq5SXHKp5sznIABJIZ2IUB+9HQ6zSkuTg5VYRyiglOd1HYPxjDaQkrnSkFS6ZOCWmQhInpIVhXLVMViNhZCQ1zzrxa0tJNaVqM2mQrCESZfKpmXcLJCgUhKlKCACxYDjBDDihSUvuZ+Jz8TxD1ZI9Poa46WkjlXmJ+Z/rP1LPeIJmsdOlfJmakKcBr2JyCizJPAmMwvU6euWVlSUz5sxXLAKdKpSlpUz704XHS0XaagqpVPMp0yUKflWm8oBix4iFFJD4rgX3Rdy8fZmHVLujQUGlpU5+SWFszkBTXyuQAeqLMzI9B9kCtXKRcuXhWhaGCEgKmhaealuYBZAgtMyPQfZGeaSdIsjbW5mfCRMKdF1BBbmoHbMQD6iY+bi8fR3hO/wDi5/RL/wD1lx85zUscj1iIEiOYbmO/+BdZOjbl2mrA+qg+0kxwOWHUQxLmzZuTHfvAwhtG/wCdM/llwA0beSLdZ9pjE61UKzVomolBIlKQtU3EQSArybfHEXfbSTYfG0wp0sKGFSXB2Rbiyct2QnHUqMRqpo9Yq1TFSQUzCpaJoPkpKvJYWG+3/G3mjmnoPsj2UgJACUsBsDd8eTF2Ivl7X7oMuTmOwhHSqMDp+iodGiXiRUrUtyMExTsGcl1AZnJoqS/CnSos9fL4Og+oqgj4VaUnxdaQ+ETB/IY5dpSSCgE7nB9UVpBKVOjo405RaTWlCamYJt+TE6WhLk+biA27ngfpLQc5MwAJWkoUkqwjygDe+0EF+oxznRsx+YduRyvsvsjp2r+sHL4aSt5s5NpM5WZOXJrO82D+d05tqlsCkrpgipUlBwk9Q2gm3Rt7IrGvJU77GG9maCGkESZtQZEu1SSZRQxCFLlqCiUqLJfPthh1SqUgvJWMNybNa7u7M0Z9Un2NNJdAPMWXLdPGHyFhgRBTS+qs+ThZPKBbMUAm7C2XryMPpNR6whLSmH6ykjaTcO8PcWxBJnYZaydhlt0kLiqKwl78fb+PbGjm6lVPJqltLK1FKgMYYBOIG54qEVZWoFYzcmkbLrR3wO6CNGbM874UHz4P60eYg/5iO+FEaZOwAZe3m9g9d4jRK6+jLqvE5Q2RZ97jZ8WiNaduZO7e22MyZtaOtamj+hSP3v5lwak1KFvgUlTFjhILHcWyMY6hqly9Dhcs4VpCiCMx84d44xh9F6XqKYzTLmKSZq8auaOO8G/OManljBbleHgcnENuHqdsneSer2iHmOTUmudWtQSqcSC/mo2AkebvAhDXmrc/PH6qPuxDxMTV/Rc11aOstHNdeNA8jN5RAaXMJNskqzKeg5jr3RWl671T3m/wo+7Fup0+uejk56sSFWPNTY7FBgLg345bYhkywyKjTwvBZ+EyanTXdALRywoGUogBbMTklY8lXR5p4F9giotBSoguFJLHeCPfE86kCFKSpPOSdhz2hQ4EXi2unTPAUSlMwc1WJRBUw5qss2segHbGXtR3Linq7M6JqnpzxmQMR+cQyV8dy+v2vBuOYaBx0s3EFygkjCWW9jtYhnGcGxrJOv8APSyNhZF+MdDFNOPmdM8pxvAyWVvCrTNpDV5HoMYlWtM/6SV2I74ZK1qnqUAZkpjbKX9+Lrh7kY/B5/Y/sbKu0eifKVKmpxIWGUOHuIIF+EY6f4HaNWap/DnJP/jAj8o1BrRUcpKYIwNiRuUPIxttzeC6tcJ/pyeyX/rQlKHuQ1wnEdoMjHgXonfFN/h+7G00LoeXSyUyZIwoS/SSS5UTvJ/CMcNcqj0pPZL/ANeHHXSfvk9iP/Yh3D3Ifg+J9j+xtKfIdHvMTPGKma0zkANyW0Xw7P8AOG8w0a6Ttok+r/WguPuRX4XP7Gbd4hXmroH/AJRj/lrO2Jk/H+bDl62z+TK8EpyQNrNe/le+C4+5B4bN7WS+E6pKJUhQIScakudmJGy7ZiOS6w1wUGBQ5d8I5pYi43OQT1HfHRtYq7xwCTPCAhK3CkqAILKSCeeXF3IaMsNTpOK/KM9ylaT1jm3iSlD3Ig+DzN3pZiJDjKLitZZqk4V3AAAfMNlfONYrVBAISeUYFiU3sDmGl87pMUa3UFKcbGYWfYoi13HzfRDbT6NfIvC5e8H8APQGkJi6ynmAvMNQlTqL85SkZ++O9U+nUH5tacM0lSTLsVkgYjbaCHIN3EcY1JCKerllaFLMskghhmGBLpLi/Ax0HSmtNDVAeMUyyRkoEYh0KBSeqKnkitmzRDgM8/NGLNrKqxiKR5QzG0Pk7Wh8+pG09QzjKaI1ipJaMCJ85IewmpKmGWHEASQOJfjFqko5c2YVipM8G4QmaB1MOc3ZC1+1kZcNkh/fFr+ArLrAqcGGUsj+J9nRF6fOCUKUQOakqO080OWjP1deuWok06wGwDCpO8nE5boiBWs4SzyZ4+r7jEvMZ6QMT4Xqc5ylpO0OLNCjkusajMq56wFAKmrUx4qMKJbkaXqaFU4bQOtu+FzDtvsiMHp9fwYfg4EPvfujn0dW7OoamyEroJaVAKSSoEbDzyYMzNX6ddlSkqB2EqPvgPqTOCaFBUSQlSnNzYK4B/VBpOmpXpH6kz7sbYxtdDE5zjJ6W1/gqTdVKVIdMhAIyIfo38YcdUKT9Hl+vvizN0pLIICs/wBVXdEg0pK9L+FXdD5a9B+Ize5/JR+R9J9Aj198SDVWl+hT2q74up0hL9MevuiaVUJV5JB6IWiPoLxOb3P5B87VamW2KUCwwi6shkLGIfkbSZ8kPrL+9BlUwAXsIjTXSzblEP8AtDvhaIvsNcTmXST+QRM1OpmLSrsW562fZ52+MwnV+a7eKKHNTcqtjLYh/W2Tne8dBxbY8M9IFyB0kD2xCWGMiceMzLrJ/IGOptNfmK+urvhnyNpk84IU4uOeqDBrJf0iPrJ74auslsfnEZeknvizlR9CPjM3vfyB/kPS+iv65iNWoVKdkz6/4QeNbL9NH1k98eeOI9NH1h3wnhXoPxuddJv5M+fB5S7pv1/whv5uqX+9+v8AhGj8aR6SfrDvj0T0+kntELkx9CXj+I97Mdp7V6nlUy5y0zVCWMWELAJK1JDOUlsxHuitSqWokS5w5VImICwMYLYg7PhjSrp5U2UZc0JUhQSFJJsWve+8CLNLKRLQlEvClCQEpANgBkBByovsC4/iIqlNma/NvTelN+sn7sJWoMgpwFU3ClQVmly+wnDxjVBfERAuaBjJIAcXJtkIOTH0B/qHEP8AezJjVOkXPnpVjTyZQ6jMDEzUldnFmh51BozlNX9oj7sGa6RTzUTUKXKHKgBRCk4nSGSo3uQ1uyOSV1OqXMUhQuks4uDuIO0EXEUZlHHvpOv+nSzcUmuc012OgK8HFL9LM+tL+7CHgyknyZ0z+A+6MLUrxoEzzkslfH0F9YDHiB6UENUNY/Fp4Kj82tkr4DYrqPqeKVPHaTibp8NxSxuccrbXajTJ8FstKsYnLe3mDflnDT4LhsqFdcsfejble74EYjWzwt01FMMpKVT5qbKCSAlJ9FSy9+ABaNnJg+x59fqXFR6S/wDAdW+DeemYjk1Bct04z5KsL84AFWbRbPg2Wo4kzBL3JU6lDpUDGbV4f1v/AGRDf9Uv/JBvQHhvp5ywifLVIxWC8QUh/wBYsCkcWPVByYB/UuJ1atX4+DS6LPitOUVE3l+cQnA6yAwdB3de+MTpWmmIStaK5sIWpKColQYEhDEm+QaOhaa0filpMsDmqxsCAFA5l8ndjeOfafoZSkGrkc+WVMtNwQTfECRYE7CCz7Yli1qbjW21f7MmaSn531d2c4VpKY5c3zLi7nOFElXTpUtRbMk3APrYPCiTMlRNVK0VM+iWVbsPrETTNEz3vKWDbNvY8UJen65weUTYW5qe6PZ+nKpRdc4vwQkD2Rl5f1Olzmux0/U+hxUPJzU+UpYUl8wSNxi6NSqT6L+Nf3oA6i1asEozppdQm4Uk2Uy5fOF2xC4ZnYxtzPG/1GL4xVboq5s4Pyyq/QD/ACRpkDElCgU3HPVmOuHp1Qpxklf11d8EKioGBV9h6cosYoeiIeIy+5gv5LSP7z65gfrVpxGjKNcxIxF8MtKiTimKyc7gxJ4CNLHJvDxPOClRsKpqj0gISP5ldsPSkQllnJU2cz0hp2pq1lc+atb+keaOCU5JHARGmhQReYMXQW7WgpoLRqChc6cCqVKwjACRys1b4UFQuEslRJF2SwZ3HQ9HaLmTKPlJqKSXLOHDL8UQZQxAtykwMoFmcuTzhdzCcqIpHNND6x1VDMCpE5QAzSSTLUNyk5EfDx3rV/TaNI0iJqXRj5qwk3RMT5SQewjgRHEtatCplHFLBSgrXLUhyeTmoYqSkm5QoEKSTfMF2c7TwHVZ5OplnJK5Sx+8FpP8qYfVAtmdDXquk/8A3T/rDuhnyWAOLlp5a7FQY9No0ChEc3yT0GFpRb4nJ6/ZGfVqgP0if2juiM6mf4mf2p7o0bjeI9g0okuKyrv9l+DM/Ir/ABM7+HuhHUv/ABM36qe6NPHhMPSvr8sPFZPp8L8GbmaqmYARPWmzsEpOfT0euI/kUr9JX9miNFSnmj9lPsiaDT/n5YlxORbbfC/Bl1alq/SVfZIiGbq2oKloMxSkBRK1CWkZMpIJAOF8TPwjWxm9Y6zk1JVdgsOAWBugMdnbCaru/kfiZv0+F+CRWqUoueUn3/XHTbm2hh1OlfS1H2n4R7K1hceR/wBxHfDzps+iftEd8V1B9SceKzx6SK87UiUoEGbPIOYKwRvywxV/NzT+nM/g+7BH8un6M/aS++PJusQALS1Ej9eX6ufC0Y/QsXH8Uuk2V9aNJeIaNmFCyVpQUSlFsTmyTsFn9QjgFHQY7qxEk22lRJ742fhV1pM/BKCVIAVkW80Z2JBcq9UCNDzTJ+dFlIA5MhrKJIxdIYm+0RansYptt2+pRnauzAH5BYG8u/TAaqosNxlHU9ITUVa0FZZa0hLBSnchxMUVABi4BY5gkNlGV1mkofmJSLFCil8KygtjAPUP3YmQTsu6H1oqF00seMzkiWMBQokoUkeSwCCWw2IJ2RvdWNPIVIZUyUkEqRhIAFwMgcNurrjlsiqQligYQUpKgAwxNcsIvSK6Xh5xJO23qgc/LVCUNw/UahScRw6RkgPYFKHHBxMvCgMNKSN5hRXq+hPSgPPRNQHLtw/5imqpUc3i2rTKjkG64arSOLykA+qIosI5dcoFJCiCg4kFzzVAu6dxcDKLk/X6tGVVO+uYGTQ5sAngIrTpfCJITCn5w6/9Kndo7oSNe653FVNfpHdAc0tsTWy648EsPcP1mJkA7XeEKvmy1Sl1KyhQZQZFx04XGWwwI0hpqfOTLTNmrWJYZAUXCQWsN1gnsiJSEnzR2nviLkLcd8FiNhq2OXp5lOm8xS0TpQ9NSErSuUP1sK3A24CNojoehtZJYpEy6hKkqbk7A4mBBY+jdwxD3zjjNBKmXMsYgkYiHAOYuOPRGqVrvpFMsJ5SexyJKSvLYo88W4xCSvoSTJfCBVkDk1qeYuaahQ2y0lLS0HcpionhhO2MfojWiopFKNNNMvE2Jgkg4XwuFA5OYir5k1ZJUFXLkqzJN7njEEvRyz5qn3MYkqSoXU1ui/C7XyJYQFoWAScUxOJVy91ExdHht0h/cfZf7oxq9DTQSDLW4DmxsN5iBVIRmCIdoVG5Phvr/wC4+y/3R4fDdX/4f7L/AHRiRQqIcIU3QYjVTtmk3gtAbc+Guv3yPsh3w/8APdXbU0x6ZX+6MJyY3R5yY3QWBvpfhurEgASqUAWA5NbAfaRJ+fGs+ipfqL/1I58EDdDhJfIfHbBYUdAHhyq/oab6q/vwDqPCbWLx85AxL5Qc18GTJQ5ZgwzBgHK0StScQQ6S93GzPMxbm6tTEEYkpViDjDMQW6WJ7ITaCi2PCDXk/wBf/Cj7sWk65aQZ/Gf4UfdgOnQU57Sz6ofNoJ6c0EN0RG/Qtgo/uCnyx0gbeMHsR92KE/XmuBIM9XYj7sDypQUMWzZaIVgvf2Q0EtNbEumNOzqlSFTllZSlgS2RLtYCCWjdJjCoKAUlaQlXpAgghaeIb1wHEvZEqaMjLbuUPdDsqNxoetSFATZyOTDBxKPjGC3MSo2FgA5MCNP1CFzCiQCmXcIS7lKHOZ35k8TAmTTzFWCu0ge2C1JotgHMrFbziVdOV4ew0ibR0koDEJU2TpDt2RcXTg3wo9nuiXDhspSR09GURTpoAbvjVGGNozyckwGqrlv/AFX8vdHsQeKKNzhB3X91oUZ/KW2xiZcOwQgqEX2RQaB4pFGJk6GUf+Yl0fLJ7YPy6UgQ0QbM8jQJJyaPFaBOwP0CNNLkkRMhPCJEbMp8nyzm3UYHzaRo6AaUEXEZ3TdBhDgZwAXdRdGyDyq5yUTFJT82hZ5pVxDhw0dIoJsqbQqJlSUTEkgYZUrCQwzcEMzxxellqHmnsja6FqSmnUCSHuzZ2iNDA2uni5KeSloRMD4zLDIVezJyBbNmjLyJq8eIKXi3uXgxpSWsqPMWQ+bGJNDaPxnnJIGdxnDXQR4vRU1SEqCg5DnJ+uEdH1AsSD+0AfVGzptGMnZCmUcMLMGJFShTpxAt5tnHVsijVJmk89JJ4j8I6N4jEaqIboAs5kZQ2uOqJESE736u+Oko0RLUeclJ6osy9AUzuZEpRzuC460kQBZzNNCkmyj2d0Sy6YgMkhjnYR0im0fIKQ1PISd4Qdr71RJ4hL+jQP3BBQWc4RoqYOckl+gHMfGyIEypyTYqDHYY6kiQkBgkfVHblADSOj0glhmt4TBMyctU9PkLmA8LQ5UyrLOtZ/e7o1aaCPFUDbIVjM6mVMwlJUoAhiyjcHYYrHQo3qjUmmG6EqQnLDBY6MNVUBQbK74sU4UxJJOQ39sFtYKMAgiK2i1gJWDtFukZQyI+ipCSLh2djwu3ZHusVUg8nyQYcmnFvx+dDPGLxRq1uc4YCpq1QORU++DZWFJttgTTkFP4Rfl5WjTiZTkRWVRl4UTkmFE9KI2wUkxMhRh1NTk5AnqtEqgpB5ySIwGyy/o5LbIOyJgMZuVVDtgpKqANsSIMKmHJSIHJq+MTSarphioKSgI8mUYUMj07hEKaoDbfdEpqx6TQgJKemAsPZFtLBlXLBmHGKQrUAeV7YmTpRJsCoDhCsYuTEw72+N0V00hSWBSOsmxyAi8ZIWoFBZgXcOCDsI2xTXJWgqviTknzdoBsA3XwhiCEnpFo8mLTvgZIJzGAXOIi7gbi+cSqkIYBnGbZA7Ltn1wwoeupAf1xGZkQzJQwsAANwyiAUxDXPu4eqANi/LmtEnjY2mBxkk/gYYKK93N3z4QD8peRVgbfX0wjpEDNaR1iKHigVsBZ7kbiR7oStGpPmiDcktHcuq0tL+lTAzSFekkMrEH2dTd3VE6NDI3R4qhSMtjH2QUwuHayD8pHcr1RCrSpB2xcq5gShR9ED1jKM0cRORvxiEtjRhipK2gnN0kWe8Nl6SJIAHx2RRnU6sg9vbBHQdAQrErZlEVZbOMIxsuV+j1KRsO3dGaKMJaNuuYLXEDqyQhWwP0RbRz7MpMp339sOkUb7+uDaqBOwjsiJdMH3QwGeIJbP1e+KpW0WZwAGcDVLi7EyE0TFcKKzx7F1lekkGllPsHVHkyeV2Ur2QNCofy5jAaglT0TnNospoT6ZitomcSrCcmzgsZgDgJJiQiFGjlelFiXo5RyVDkTbeSeiPPykR5toLHpZMnRi9qjD5eilOHxNvh9PpjEwwnrgiiusxFuHbeAVFL8ik7S42QQ0boXzlFm7YIy1AXa7btg3XgZWadViISnCAALwqBKwzJlSwkgEhu2Bs2aCTfbFOVpBZIKkuNrKHdvihpSWtS3QlkltocHpAhj0MLdA6Ia8C5c+YgMWzO/f8CGflM4hbpJ90FhoYXSsNHhXAqo0g2Q94isrSZ4w7FobDmKPQuM+a1ROZ7IatazktQhWHL+oYqJ5ShZT5QCyOkG0M0NVKVJSV+UXezZE7B1QFXLmemrtPXtiPxRRuVLPX+MFkliXqazlBFSsqQkKL5Mc4zaqA7ldZj1NEWbCrP4OW+C36D5UF+4I/lJAUrESQdjFxZru0NVpGVsSv1RR0kTKY3USTvbLOBIrlAuBl8AwqZJSgulh9ekx6Kn6fdEf5Yw3AgCmtOwer1w2ZMUoZQ6Bzi+wdl6xkvbLdEUzTJO+INCS5YSozA53X2Zx7V6UY/Ny0JH7IJvxMLSwWSC7EsipUo2So9Afrh65hHlW7H7IGzq6arNam3ZD1RVVNIiSjRXLJfRBmqqU4Q2e+B/LxWTOMOSLxbEpZPy0KGQomRK7w5CXMeoi1LR0RlNBZoUsbCCyIHUxglJFoYidCYlEgHOKKp52R5yzbYBWFZFInaeG2CaZIQAcx7oy3Ll840GhpjpOK46dv8AzAOy5MrcmFvVu3OfxilNBWrItnbb29GUEpiUktYHbnl1cCLxfpUoZzhD3zcjZn1e2AldAhMkKAszZfHx0QyolgC1zvDWg2qpkg2Uno+BfP1x6JktVhne7WtfNtl/XDItsylS5N8x8bYpqpsRcv7GjR6RSweM/Mml89sAiFad8RFCR8e6HTyYoTpg2mALLs4C2H1+qFLVFRE0CJ0TIQWWHhYojxGGhRiQrJVKiNU2EDDVnhABSqVPnFFaQ+yLs9UUlqiJJDFpGbQnhpVHhXABMJm6IyHhmIw0qhiHEQ1hHmKPYkRGlMOSYTx5Ek6E0ScpChjwolqI6RqYuycoUKKC0syDF4H4649hQAVFnOGpMKFDAck3jXaKQOTFhmPfChQMC0k2PTEFcbgbGy2ZQoUImytKHtTGgkSgNg8k7IUKAiBNI+V+6PYIDQoUMiR1JtACf5R6YUKACaXlF2kyEKFAItRGrOPYUMDwR5NhQoBg6dFRUKFERjY9aFChgeKENVChQANEIwoUSIijwwoUMBQoUKGI/9k="/>
          <p:cNvSpPr>
            <a:spLocks noChangeAspect="1" noChangeArrowheads="1"/>
          </p:cNvSpPr>
          <p:nvPr/>
        </p:nvSpPr>
        <p:spPr bwMode="auto">
          <a:xfrm>
            <a:off x="63500" y="-647700"/>
            <a:ext cx="1800225" cy="13525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2" name="Content Placeholder 1"/>
          <p:cNvSpPr>
            <a:spLocks noGrp="1"/>
          </p:cNvSpPr>
          <p:nvPr>
            <p:ph idx="1"/>
          </p:nvPr>
        </p:nvSpPr>
        <p:spPr>
          <a:xfrm>
            <a:off x="323528" y="1484785"/>
            <a:ext cx="8496944" cy="3600400"/>
          </a:xfrm>
        </p:spPr>
        <p:txBody>
          <a:bodyPr>
            <a:normAutofit fontScale="92500" lnSpcReduction="10000"/>
          </a:bodyPr>
          <a:lstStyle/>
          <a:p>
            <a:pPr marL="0" indent="0" hangingPunct="0"/>
            <a:r>
              <a:rPr lang="en-US" dirty="0" smtClean="0"/>
              <a:t>  Trying to say that something instantiates both P and not-P at a single time-point is not describing </a:t>
            </a:r>
            <a:r>
              <a:rPr lang="en-US" i="1" dirty="0" smtClean="0">
                <a:solidFill>
                  <a:srgbClr val="C00000"/>
                </a:solidFill>
              </a:rPr>
              <a:t>change</a:t>
            </a:r>
            <a:r>
              <a:rPr lang="en-US" dirty="0" smtClean="0"/>
              <a:t>, it is describing </a:t>
            </a:r>
            <a:r>
              <a:rPr lang="en-US" i="1" dirty="0" smtClean="0">
                <a:solidFill>
                  <a:srgbClr val="C00000"/>
                </a:solidFill>
              </a:rPr>
              <a:t>logical contradiction</a:t>
            </a:r>
            <a:r>
              <a:rPr lang="en-US" dirty="0" smtClean="0">
                <a:solidFill>
                  <a:srgbClr val="C00000"/>
                </a:solidFill>
              </a:rPr>
              <a:t> </a:t>
            </a:r>
          </a:p>
          <a:p>
            <a:pPr marL="0" indent="0" hangingPunct="0">
              <a:buNone/>
            </a:pPr>
            <a:r>
              <a:rPr lang="en-NZ" b="1" dirty="0" smtClean="0"/>
              <a:t>(p &amp; ~p)</a:t>
            </a:r>
            <a:endParaRPr lang="en-US" b="1" dirty="0" smtClean="0"/>
          </a:p>
          <a:p>
            <a:pPr marL="0" indent="0" hangingPunct="0">
              <a:buNone/>
            </a:pPr>
            <a:r>
              <a:rPr lang="en-US" i="1" dirty="0" smtClean="0">
                <a:solidFill>
                  <a:srgbClr val="C00000"/>
                </a:solidFill>
              </a:rPr>
              <a:t>Bottom line – change is something that happens across time. It is not something that can happen at (to?) a given time-point. Thus you can’t change the past, the future, or even the present.</a:t>
            </a:r>
            <a:r>
              <a:rPr lang="en-US" dirty="0" smtClean="0">
                <a:solidFill>
                  <a:srgbClr val="C00000"/>
                </a:solidFill>
              </a:rPr>
              <a:t> </a:t>
            </a:r>
          </a:p>
          <a:p>
            <a:pPr hangingPunct="0"/>
            <a:endParaRPr lang="en-US" i="1" dirty="0" smtClean="0"/>
          </a:p>
          <a:p>
            <a:pPr hangingPunct="0">
              <a:buNone/>
            </a:pPr>
            <a:endParaRPr lang="en-US" sz="2800" dirty="0" smtClean="0"/>
          </a:p>
        </p:txBody>
      </p:sp>
      <p:sp>
        <p:nvSpPr>
          <p:cNvPr id="4" name="2 CuadroTexto"/>
          <p:cNvSpPr txBox="1">
            <a:spLocks noChangeArrowheads="1"/>
          </p:cNvSpPr>
          <p:nvPr/>
        </p:nvSpPr>
        <p:spPr bwMode="auto">
          <a:xfrm>
            <a:off x="2843808" y="188640"/>
            <a:ext cx="331236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rgbClr val="FF6730"/>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chemeClr val="bg1"/>
                </a:solidFill>
              </a:rPr>
              <a:t>Is Time Unreal?</a:t>
            </a:r>
            <a:endParaRPr lang="en-US" sz="1600" dirty="0" smtClean="0">
              <a:solidFill>
                <a:schemeClr val="bg1"/>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45060" name="AutoShape 4" descr="data:image/jpeg;base64,/9j/4AAQSkZJRgABAQAAAQABAAD/2wCEAAkGBhQSERUUEhQUFRUWGBgWGBgYFxodFxgYFxgXFxgUFxgcHCYfGB0kHBcUHy8gIycpLCwsFx4xNTAqNScrLCkBCQoKDgwOGg8PGiokHyQsLCwsKSwqLCkpKSwpLCkpKSkpKSksKSkpLCosKSwsLCksKiwpLCkpKSwpKSksLCwsKf/AABEIAMIBAwMBIgACEQEDEQH/xAAcAAABBQEBAQAAAAAAAAAAAAAFAAIDBAYHAQj/xABPEAABAgQCBQYJBwgJBAMAAAABAhEAAwQhEjEFBkFRYRMicYGR0QcUMkJSobHB8BYjU5KT0uEVF1RicoKisiQzNGNkg9Pi8XOjwtQ1Q7P/xAAaAQACAwEBAAAAAAAAAAAAAAAAAQIDBAUG/8QALxEAAgIBAgQFAwMFAQAAAAAAAAECEQMSIQQTMUEUIlFSkWGh0QVCgRUyccHwsf/aAAwDAQACEQMRAD8AyhJFyfVx4Zw5IfI9ozPuhxQRuPT7rXh0yYOPZ+EYzfXqUdNJHIK4Ee0bY3OpxxUUg/qt2KI90YbTCPmV9R4ZjhGk1E1ikinlyVqwLGJsTBKnWSwOT3yMb+Dkk2c3joto1+CPcEShMLDHSs5NEWCPcES4YWGCwoqVNSiWHWpKbFsSgH4Am26BB1vkEOk4wk/OKBZCE5YsamCr2AGZ7Y0EySFBlAEbjcWLi3TALSOo9PNHklJdyQc3UVFxt8o34CK5a3/aWQ0fuMlp7WGnmglElONaG5QpvcjIlhsZ2zygRKq0haFJkpGBPMc2upRu/lXKtmTCNVVUFPInTHCAEqQQ+xKEJVhAFnUdrbDnGWqNI402S/OBD5AJDJQOABN+iMWRtdWbsaTWx7OqC4UlIxAZJysGybLoivyuNlKJvd75A5YRkLDPdA6pq1KJxFhe+bHNs7Xb8YpzK4qdnHEn4uc4pqy2grOCMQyOT8GeKNZUSyFBJc2a1srsX6YqSsSss4WAkpa/RwgokeLU4Aa4279zxPRzyC97eobXgpTUQUfJO0Gz7Q5bdD59GguUHCoC52bLMdvr4RFMZGa0MFYQX23cDaGJbqiCbpQ3KUgZXe4zf358Y9p0KDpKRbjnxiWRTIGYe4cYjcei42H3w79RUWNH6WQMUupSvDMFlpwunLyQbKSRxDRpNCD+kS5lMoqMsmTMQqy1IUXE4AnnFzcC/NFozk7R6V4U4cOCwZzZ3Zjc579kaLQIlSMcyZTJmpwICAWOFZ8hShcsVN5LbTF0H3iVSSezCmkKbDUsBhUU7Azqyf1DtMVNJSRMVTYiLco+91cmz9LQ+n01LnJw1UxMqfTuAQCQtAyRiG5gAXu7mFX1MteDk1YhjJHNULZA84Dc8XcxOMirQ1JBHWWnwIxi1inocM464A6LCUAkgnmpcjNlOsgvt8gdAgjrRW4xhB5psGOwDF7/AFQLoZqChaUi4WVLJ2IySAdtvYeMPJPz7Cxx8m/qR0q2UV5Fb5bMTgN1GJkkLIl+am6hcOeL7Bt6OMD0V2NR5MJDu12wnFm1ybRLT0JWcN0y3wlV77SB3H8Iogty+XQmrKoq5yGQh2xZKUpg+EDYDd8odRUZKMRUkOXLglSrZqUbb7DK8FJeipKbBKSVJ8ol875nI9Hui1SkukCxfoBtcsc7m0a1j3tmZ5FWwGlSCkkkvYO2E281VxfKL9PjSbHC7ZgDNnDsPjfFqt0WpuYHvdIzYFrbrjKI6eiKkcwsfKY7GsQC/W3dE1GnRFytBIXuZjHcUpcR5HidErAYZbGUW6oUWblFfUyi5TZkdB90P5J7uB8bYaJp2/HrhAva/bw6Y83v3PUbFTSavmJgsebmGaMy/wA2npV7j7467U6nyTTyVLXMwzkjGcbMSl+ank1Ptz3RBL8GmjlYUJqahyotzQ5JDt/V/qxqxqjNPfcwugtdqimZIVykseYu4A/VOafZwjo2gddKepYBXJzPQWwf9lWSvbwhqvAtS/TVP1E/dhv5lab9IqPsx3Rqhla6mHJhhLoaTBCwxX0NqOaYjDV1C0+gtDpbdvHVBpFPKPnqP7p6N0X85GV4JJg7BHmGCcuhQoYkrJByLdXuiRGiknzz9X8YfOQuRI51r7RSViWJ0zk0FTrCUvMXhyYi4Z1Z7+EYHTE+WoYZKTLQLBy6i20kML5s0ds0r4O6aaVqx/OLBGMgqIdhYYmDNbc5jNJ8DVOlYM2rUpLvgKMLtxCjv9cZsktT2NWOGlbnGKpFgkPv4l4nkaILc6x3NlHYZ3gslTJpV44CsuQOSskO7ITjyGJtsR/maS4/phs9uSO39+KXfYuX1ORq0YU+dwOzjDqCkOMFRIAdmzLZAPHVJvgTSS/jY4/NG+f68S/meYf2tHXLP34W49jmdVXKlIwoZLi1+dcnE5e8KWSsBSzjw2L7L3HEvG/X4HEKOJVdJO24tm/p5ReleCRsLVMkpFwGUxyu2Jj0wULY53TykKUElYGy+x7B4jXKWhSklISLEKD3BFlJORHHiI6BWeB1UzOopw2WFJB/eO3ZEKPA5PCcPjchaNiVY2HEbuqJpKhb2YeTK5vNJtZyxPU9t3CDOremjJaWlAW6gpVgVFnLC2YzF9kaem8FU2WpHztLhBBKeeApi/ovv9URTfBnOVNKUzpT3VzQsC5dgrDszAfYISeh2Jx1bFDS0hMuaFyQByqC1gQMXMWi75uPdFIaMwIQQQUzfJ9IOLln5rGxG3qgtpSUvAgkpUUlSMSWuU5lgT5yYF1wVLU2wlMwqzwkkkgEZOR2iLpQXmK4yexJyZWUIS97PYM9jnvcRVrQ1PPSghRVN5NJfzRzisn4usRMalSSSnMpVLSW2nbwIAtxMRCTiUiXIYgKCRay12dbnYTf9lCTFaltfcm1vXYZonQClTAlIIKQxKmFyBYWz27dsar8hkou6bDmJyBDC/fweLmjtDlErAC5BUcT3x2L+xtzQdppT87eP+XEa8cFBb9THkyOT26AfR+jlM5ANmO9v+XhI0aRMsAEl2LXdzb1j8I0AQ0ICLdRVRTlUY84B49VRB7MNuW3KLjQmhahUVE0pAYKYdA74UW2hQag0nIusxLLezQ1aOj3wrN5vW3rjgnpejNtrRoefUaPolU4JXLCVFiAbpAcPbZATV3QGkDUyuW5VKEKKnVhIFmJAye23dHRtWQ9HTf9MC3QziPJtBUYWCw+FAzOaQQSbXckF9u6zHbGFu7M3iJQi4VsRjQdV+nzPsZcL8i1f6er7CXBSXJKQpyS6wRclg4AAft64g05pgU0rlFIWtLscLWfIl9j264ueZr0+DLDFraiurKf5Hq/00nhyEu/B9kXNH6QUiUlBmYSkAMwzyPRGfHhOkbZU3+Hvieq8IsiWopUibvBGFiCHChzrgggxRLiIy7o2r9P4hOtD/7+SzT6PqVAqlVAlIUpRCTJSqxObkxL+Ta39MR106e+KdJrIK6YlFOtckpdS3Z1Ja2EAsWLZ78jF2XR1QTNBmAlZGA4vIBmLc5G4llLNawtYk345pxtNfBjzYZYp6ZxaY6ZRVpyqZI/yPXdcZnWan0jLnSVInBfNWCUS2SxaykveNBVUtaoDCtKThS7KtiCFhTW2qwG9t42RYRT1HLgqJMp1WxJtzua42jD0w5rVGrQYp8uSlVmN0Mivm1oUpQS0tQxKl80fuvc9eyNcKOv/Saf7E/ejybTVQM3AW54Mu6cOAEHCdt2bLbnD5MqqCpeNTgYsd0tcrIIa7gYAzdYYuQjoXVMlnyc2WqqG+K1/wBPTfYq+9EdXT1+BXztOQxsJaweovB0sA5LBnJJt0wLXrTRgkGpkAj+9T3wuZ9F8FWlFpGkeZ5UtgAAMN8PDqgbITW4RyaqcI80LEzEA5Z24NE3ynov0iR9oO+ClPOQtIWhQUkhwpJcEcCDEIy0jasEtpDfSf8AdhPpDdRnrmwYlG3WfaYqVul0SyUg4pgAOAG5BixTb6RRFxS6s5z4Qa+pRUJxIQAZaciohxmUmxaLXgzqZi580q8kS2sDhd7Z9Zjc0ukJU7CFBOMgnCWJYHoi4mSlIOEAdAAjPLG1O2b1xUeRykv5MppfV8qlFMpKcThVmDnE5PTn0vAI6DSJReWlK0yzjKk3xNMy3b36I3tRK5RKkpUUlSSkKSbpceUOIzjkGmfH5KlSaldQtJ5pVhUoFLuFJW1wel2JFjFuunbMkcepUgXWpKmDDCM3J8kHbfIki25Ma7VHRmMGoUrylcwWdgwUvLzmI6BxjPVlMFS7WMwoSbENvLNbbGjl6QwKQlI5oSkMNgS4t6ohi2dseVNqkaiVZVsnu2+LSJYDt0xlKfTaucXc557bCLWj9Nqx4VbvWBeNPMTMvJaNEY8jOTdY/m3Bvibi0Q02sRfOzkdOTNBrQLEzVAR60Afy4SUKBs/OG9wW9kTydNpIJJg1oXLYXaFAP5RI3iPYNcfUOVL0OeO/R8ZXiZQ/VPb+MRbfK7+yPFZ2fp+BHIO70Oxaq/2On/Y74MmAeqH9ip/2T7VQaUl41ttR2OfJeZ2eTjzese0RS01XyJaAmoICZp5MBicWLZbLp2Remjm9ntEZ/WHVqZVKmErSkcnycoNiz5y1F2wkqCA4dgOMXY4xk6mVyk47x6mPqNS5aVTv6XLAkHnhSVOkG6ek7LPe0I6AlzEplmqRjSSEqMqYE4cHKGWVMzgHEA+1XCD0zUYrkTVzghVUvlFAhRwOoJAxFr4WJG4qgX+TAVKaop0DFOOLl8QKVyzLSnkmZJZnVm0SXC8Nvv8Ac6K/VOPlVb19LG0WrSqUypwq5SXHKp5sznIABJIZ2IUB+9HQ6zSkuTg5VYRyiglOd1HYPxjDaQkrnSkFS6ZOCWmQhInpIVhXLVMViNhZCQ1zzrxa0tJNaVqM2mQrCESZfKpmXcLJCgUhKlKCACxYDjBDDihSUvuZ+Jz8TxD1ZI9Poa46WkjlXmJ+Z/rP1LPeIJmsdOlfJmakKcBr2JyCizJPAmMwvU6euWVlSUz5sxXLAKdKpSlpUz704XHS0XaagqpVPMp0yUKflWm8oBix4iFFJD4rgX3Rdy8fZmHVLujQUGlpU5+SWFszkBTXyuQAeqLMzI9B9kCtXKRcuXhWhaGCEgKmhaealuYBZAgtMyPQfZGeaSdIsjbW5mfCRMKdF1BBbmoHbMQD6iY+bi8fR3hO/wDi5/RL/wD1lx85zUscj1iIEiOYbmO/+BdZOjbl2mrA+qg+0kxwOWHUQxLmzZuTHfvAwhtG/wCdM/llwA0beSLdZ9pjE61UKzVomolBIlKQtU3EQSArybfHEXfbSTYfG0wp0sKGFSXB2Rbiyct2QnHUqMRqpo9Yq1TFSQUzCpaJoPkpKvJYWG+3/G3mjmnoPsj2UgJACUsBsDd8eTF2Ivl7X7oMuTmOwhHSqMDp+iodGiXiRUrUtyMExTsGcl1AZnJoqS/CnSos9fL4Og+oqgj4VaUnxdaQ+ETB/IY5dpSSCgE7nB9UVpBKVOjo405RaTWlCamYJt+TE6WhLk+biA27ngfpLQc5MwAJWkoUkqwjygDe+0EF+oxznRsx+YduRyvsvsjp2r+sHL4aSt5s5NpM5WZOXJrO82D+d05tqlsCkrpgipUlBwk9Q2gm3Rt7IrGvJU77GG9maCGkESZtQZEu1SSZRQxCFLlqCiUqLJfPthh1SqUgvJWMNybNa7u7M0Z9Un2NNJdAPMWXLdPGHyFhgRBTS+qs+ThZPKBbMUAm7C2XryMPpNR6whLSmH6ykjaTcO8PcWxBJnYZaydhlt0kLiqKwl78fb+PbGjm6lVPJqltLK1FKgMYYBOIG54qEVZWoFYzcmkbLrR3wO6CNGbM874UHz4P60eYg/5iO+FEaZOwAZe3m9g9d4jRK6+jLqvE5Q2RZ97jZ8WiNaduZO7e22MyZtaOtamj+hSP3v5lwak1KFvgUlTFjhILHcWyMY6hqly9Dhcs4VpCiCMx84d44xh9F6XqKYzTLmKSZq8auaOO8G/OManljBbleHgcnENuHqdsneSer2iHmOTUmudWtQSqcSC/mo2AkebvAhDXmrc/PH6qPuxDxMTV/Rc11aOstHNdeNA8jN5RAaXMJNskqzKeg5jr3RWl671T3m/wo+7Fup0+uejk56sSFWPNTY7FBgLg345bYhkywyKjTwvBZ+EyanTXdALRywoGUogBbMTklY8lXR5p4F9giotBSoguFJLHeCPfE86kCFKSpPOSdhz2hQ4EXi2unTPAUSlMwc1WJRBUw5qss2segHbGXtR3Linq7M6JqnpzxmQMR+cQyV8dy+v2vBuOYaBx0s3EFygkjCWW9jtYhnGcGxrJOv8APSyNhZF+MdDFNOPmdM8pxvAyWVvCrTNpDV5HoMYlWtM/6SV2I74ZK1qnqUAZkpjbKX9+Lrh7kY/B5/Y/sbKu0eifKVKmpxIWGUOHuIIF+EY6f4HaNWap/DnJP/jAj8o1BrRUcpKYIwNiRuUPIxttzeC6tcJ/pyeyX/rQlKHuQ1wnEdoMjHgXonfFN/h+7G00LoeXSyUyZIwoS/SSS5UTvJ/CMcNcqj0pPZL/ANeHHXSfvk9iP/Yh3D3Ifg+J9j+xtKfIdHvMTPGKma0zkANyW0Xw7P8AOG8w0a6Ttok+r/WguPuRX4XP7Gbd4hXmroH/AJRj/lrO2Jk/H+bDl62z+TK8EpyQNrNe/le+C4+5B4bN7WS+E6pKJUhQIScakudmJGy7ZiOS6w1wUGBQ5d8I5pYi43OQT1HfHRtYq7xwCTPCAhK3CkqAILKSCeeXF3IaMsNTpOK/KM9ylaT1jm3iSlD3Ig+DzN3pZiJDjKLitZZqk4V3AAAfMNlfONYrVBAISeUYFiU3sDmGl87pMUa3UFKcbGYWfYoi13HzfRDbT6NfIvC5e8H8APQGkJi6ynmAvMNQlTqL85SkZ++O9U+nUH5tacM0lSTLsVkgYjbaCHIN3EcY1JCKerllaFLMskghhmGBLpLi/Ax0HSmtNDVAeMUyyRkoEYh0KBSeqKnkitmzRDgM8/NGLNrKqxiKR5QzG0Pk7Wh8+pG09QzjKaI1ipJaMCJ85IewmpKmGWHEASQOJfjFqko5c2YVipM8G4QmaB1MOc3ZC1+1kZcNkh/fFr+ArLrAqcGGUsj+J9nRF6fOCUKUQOakqO080OWjP1deuWok06wGwDCpO8nE5boiBWs4SzyZ4+r7jEvMZ6QMT4Xqc5ylpO0OLNCjkusajMq56wFAKmrUx4qMKJbkaXqaFU4bQOtu+FzDtvsiMHp9fwYfg4EPvfujn0dW7OoamyEroJaVAKSSoEbDzyYMzNX6ddlSkqB2EqPvgPqTOCaFBUSQlSnNzYK4B/VBpOmpXpH6kz7sbYxtdDE5zjJ6W1/gqTdVKVIdMhAIyIfo38YcdUKT9Hl+vvizN0pLIICs/wBVXdEg0pK9L+FXdD5a9B+Ize5/JR+R9J9Aj198SDVWl+hT2q74up0hL9MevuiaVUJV5JB6IWiPoLxOb3P5B87VamW2KUCwwi6shkLGIfkbSZ8kPrL+9BlUwAXsIjTXSzblEP8AtDvhaIvsNcTmXST+QRM1OpmLSrsW562fZ52+MwnV+a7eKKHNTcqtjLYh/W2Tne8dBxbY8M9IFyB0kD2xCWGMiceMzLrJ/IGOptNfmK+urvhnyNpk84IU4uOeqDBrJf0iPrJ74auslsfnEZeknvizlR9CPjM3vfyB/kPS+iv65iNWoVKdkz6/4QeNbL9NH1k98eeOI9NH1h3wnhXoPxuddJv5M+fB5S7pv1/whv5uqX+9+v8AhGj8aR6SfrDvj0T0+kntELkx9CXj+I97Mdp7V6nlUy5y0zVCWMWELAJK1JDOUlsxHuitSqWokS5w5VImICwMYLYg7PhjSrp5U2UZc0JUhQSFJJsWve+8CLNLKRLQlEvClCQEpANgBkBByovsC4/iIqlNma/NvTelN+sn7sJWoMgpwFU3ClQVmly+wnDxjVBfERAuaBjJIAcXJtkIOTH0B/qHEP8AezJjVOkXPnpVjTyZQ6jMDEzUldnFmh51BozlNX9oj7sGa6RTzUTUKXKHKgBRCk4nSGSo3uQ1uyOSV1OqXMUhQuks4uDuIO0EXEUZlHHvpOv+nSzcUmuc012OgK8HFL9LM+tL+7CHgyknyZ0z+A+6MLUrxoEzzkslfH0F9YDHiB6UENUNY/Fp4Kj82tkr4DYrqPqeKVPHaTibp8NxSxuccrbXajTJ8FstKsYnLe3mDflnDT4LhsqFdcsfejble74EYjWzwt01FMMpKVT5qbKCSAlJ9FSy9+ABaNnJg+x59fqXFR6S/wDAdW+DeemYjk1Bct04z5KsL84AFWbRbPg2Wo4kzBL3JU6lDpUDGbV4f1v/AGRDf9Uv/JBvQHhvp5ywifLVIxWC8QUh/wBYsCkcWPVByYB/UuJ1atX4+DS6LPitOUVE3l+cQnA6yAwdB3de+MTpWmmIStaK5sIWpKColQYEhDEm+QaOhaa0filpMsDmqxsCAFA5l8ndjeOfafoZSkGrkc+WVMtNwQTfECRYE7CCz7Yli1qbjW21f7MmaSn531d2c4VpKY5c3zLi7nOFElXTpUtRbMk3APrYPCiTMlRNVK0VM+iWVbsPrETTNEz3vKWDbNvY8UJen65weUTYW5qe6PZ+nKpRdc4vwQkD2Rl5f1Olzmux0/U+hxUPJzU+UpYUl8wSNxi6NSqT6L+Nf3oA6i1asEozppdQm4Uk2Uy5fOF2xC4ZnYxtzPG/1GL4xVboq5s4Pyyq/QD/ACRpkDElCgU3HPVmOuHp1Qpxklf11d8EKioGBV9h6cosYoeiIeIy+5gv5LSP7z65gfrVpxGjKNcxIxF8MtKiTimKyc7gxJ4CNLHJvDxPOClRsKpqj0gISP5ldsPSkQllnJU2cz0hp2pq1lc+atb+keaOCU5JHARGmhQReYMXQW7WgpoLRqChc6cCqVKwjACRys1b4UFQuEslRJF2SwZ3HQ9HaLmTKPlJqKSXLOHDL8UQZQxAtykwMoFmcuTzhdzCcqIpHNND6x1VDMCpE5QAzSSTLUNyk5EfDx3rV/TaNI0iJqXRj5qwk3RMT5SQewjgRHEtatCplHFLBSgrXLUhyeTmoYqSkm5QoEKSTfMF2c7TwHVZ5OplnJK5Sx+8FpP8qYfVAtmdDXquk/8A3T/rDuhnyWAOLlp5a7FQY9No0ChEc3yT0GFpRb4nJ6/ZGfVqgP0if2juiM6mf4mf2p7o0bjeI9g0okuKyrv9l+DM/Ir/ABM7+HuhHUv/ABM36qe6NPHhMPSvr8sPFZPp8L8GbmaqmYARPWmzsEpOfT0euI/kUr9JX9miNFSnmj9lPsiaDT/n5YlxORbbfC/Bl1alq/SVfZIiGbq2oKloMxSkBRK1CWkZMpIJAOF8TPwjWxm9Y6zk1JVdgsOAWBugMdnbCaru/kfiZv0+F+CRWqUoueUn3/XHTbm2hh1OlfS1H2n4R7K1hceR/wBxHfDzps+iftEd8V1B9SceKzx6SK87UiUoEGbPIOYKwRvywxV/NzT+nM/g+7BH8un6M/aS++PJusQALS1Ej9eX6ufC0Y/QsXH8Uuk2V9aNJeIaNmFCyVpQUSlFsTmyTsFn9QjgFHQY7qxEk22lRJ742fhV1pM/BKCVIAVkW80Z2JBcq9UCNDzTJ+dFlIA5MhrKJIxdIYm+0RansYptt2+pRnauzAH5BYG8u/TAaqosNxlHU9ITUVa0FZZa0hLBSnchxMUVABi4BY5gkNlGV1mkofmJSLFCil8KygtjAPUP3YmQTsu6H1oqF00seMzkiWMBQokoUkeSwCCWw2IJ2RvdWNPIVIZUyUkEqRhIAFwMgcNurrjlsiqQligYQUpKgAwxNcsIvSK6Xh5xJO23qgc/LVCUNw/UahScRw6RkgPYFKHHBxMvCgMNKSN5hRXq+hPSgPPRNQHLtw/5imqpUc3i2rTKjkG64arSOLykA+qIosI5dcoFJCiCg4kFzzVAu6dxcDKLk/X6tGVVO+uYGTQ5sAngIrTpfCJITCn5w6/9Kndo7oSNe653FVNfpHdAc0tsTWy648EsPcP1mJkA7XeEKvmy1Sl1KyhQZQZFx04XGWwwI0hpqfOTLTNmrWJYZAUXCQWsN1gnsiJSEnzR2nviLkLcd8FiNhq2OXp5lOm8xS0TpQ9NSErSuUP1sK3A24CNojoehtZJYpEy6hKkqbk7A4mBBY+jdwxD3zjjNBKmXMsYgkYiHAOYuOPRGqVrvpFMsJ5SexyJKSvLYo88W4xCSvoSTJfCBVkDk1qeYuaahQ2y0lLS0HcpionhhO2MfojWiopFKNNNMvE2Jgkg4XwuFA5OYir5k1ZJUFXLkqzJN7njEEvRyz5qn3MYkqSoXU1ui/C7XyJYQFoWAScUxOJVy91ExdHht0h/cfZf7oxq9DTQSDLW4DmxsN5iBVIRmCIdoVG5Phvr/wC4+y/3R4fDdX/4f7L/AHRiRQqIcIU3QYjVTtmk3gtAbc+Guv3yPsh3w/8APdXbU0x6ZX+6MJyY3R5yY3QWBvpfhurEgASqUAWA5NbAfaRJ+fGs+ipfqL/1I58EDdDhJfIfHbBYUdAHhyq/oab6q/vwDqPCbWLx85AxL5Qc18GTJQ5ZgwzBgHK0StScQQ6S93GzPMxbm6tTEEYkpViDjDMQW6WJ7ITaCi2PCDXk/wBf/Cj7sWk65aQZ/Gf4UfdgOnQU57Sz6ofNoJ6c0EN0RG/Qtgo/uCnyx0gbeMHsR92KE/XmuBIM9XYj7sDypQUMWzZaIVgvf2Q0EtNbEumNOzqlSFTllZSlgS2RLtYCCWjdJjCoKAUlaQlXpAgghaeIb1wHEvZEqaMjLbuUPdDsqNxoetSFATZyOTDBxKPjGC3MSo2FgA5MCNP1CFzCiQCmXcIS7lKHOZ35k8TAmTTzFWCu0ge2C1JotgHMrFbziVdOV4ew0ibR0koDEJU2TpDt2RcXTg3wo9nuiXDhspSR09GURTpoAbvjVGGNozyckwGqrlv/AFX8vdHsQeKKNzhB3X91oUZ/KW2xiZcOwQgqEX2RQaB4pFGJk6GUf+Yl0fLJ7YPy6UgQ0QbM8jQJJyaPFaBOwP0CNNLkkRMhPCJEbMp8nyzm3UYHzaRo6AaUEXEZ3TdBhDgZwAXdRdGyDyq5yUTFJT82hZ5pVxDhw0dIoJsqbQqJlSUTEkgYZUrCQwzcEMzxxellqHmnsja6FqSmnUCSHuzZ2iNDA2uni5KeSloRMD4zLDIVezJyBbNmjLyJq8eIKXi3uXgxpSWsqPMWQ+bGJNDaPxnnJIGdxnDXQR4vRU1SEqCg5DnJ+uEdH1AsSD+0AfVGzptGMnZCmUcMLMGJFShTpxAt5tnHVsijVJmk89JJ4j8I6N4jEaqIboAs5kZQ2uOqJESE736u+Oko0RLUeclJ6osy9AUzuZEpRzuC460kQBZzNNCkmyj2d0Sy6YgMkhjnYR0im0fIKQ1PISd4Qdr71RJ4hL+jQP3BBQWc4RoqYOckl+gHMfGyIEypyTYqDHYY6kiQkBgkfVHblADSOj0glhmt4TBMyctU9PkLmA8LQ5UyrLOtZ/e7o1aaCPFUDbIVjM6mVMwlJUoAhiyjcHYYrHQo3qjUmmG6EqQnLDBY6MNVUBQbK74sU4UxJJOQ39sFtYKMAgiK2i1gJWDtFukZQyI+ipCSLh2djwu3ZHusVUg8nyQYcmnFvx+dDPGLxRq1uc4YCpq1QORU++DZWFJttgTTkFP4Rfl5WjTiZTkRWVRl4UTkmFE9KI2wUkxMhRh1NTk5AnqtEqgpB5ySIwGyy/o5LbIOyJgMZuVVDtgpKqANsSIMKmHJSIHJq+MTSarphioKSgI8mUYUMj07hEKaoDbfdEpqx6TQgJKemAsPZFtLBlXLBmHGKQrUAeV7YmTpRJsCoDhCsYuTEw72+N0V00hSWBSOsmxyAi8ZIWoFBZgXcOCDsI2xTXJWgqviTknzdoBsA3XwhiCEnpFo8mLTvgZIJzGAXOIi7gbi+cSqkIYBnGbZA7Ltn1wwoeupAf1xGZkQzJQwsAANwyiAUxDXPu4eqANi/LmtEnjY2mBxkk/gYYKK93N3z4QD8peRVgbfX0wjpEDNaR1iKHigVsBZ7kbiR7oStGpPmiDcktHcuq0tL+lTAzSFekkMrEH2dTd3VE6NDI3R4qhSMtjH2QUwuHayD8pHcr1RCrSpB2xcq5gShR9ED1jKM0cRORvxiEtjRhipK2gnN0kWe8Nl6SJIAHx2RRnU6sg9vbBHQdAQrErZlEVZbOMIxsuV+j1KRsO3dGaKMJaNuuYLXEDqyQhWwP0RbRz7MpMp339sOkUb7+uDaqBOwjsiJdMH3QwGeIJbP1e+KpW0WZwAGcDVLi7EyE0TFcKKzx7F1lekkGllPsHVHkyeV2Ur2QNCofy5jAaglT0TnNospoT6ZitomcSrCcmzgsZgDgJJiQiFGjlelFiXo5RyVDkTbeSeiPPykR5toLHpZMnRi9qjD5eilOHxNvh9PpjEwwnrgiiusxFuHbeAVFL8ik7S42QQ0boXzlFm7YIy1AXa7btg3XgZWadViISnCAALwqBKwzJlSwkgEhu2Bs2aCTfbFOVpBZIKkuNrKHdvihpSWtS3QlkltocHpAhj0MLdA6Ia8C5c+YgMWzO/f8CGflM4hbpJ90FhoYXSsNHhXAqo0g2Q94isrSZ4w7FobDmKPQuM+a1ROZ7IatazktQhWHL+oYqJ5ShZT5QCyOkG0M0NVKVJSV+UXezZE7B1QFXLmemrtPXtiPxRRuVLPX+MFkliXqazlBFSsqQkKL5Mc4zaqA7ldZj1NEWbCrP4OW+C36D5UF+4I/lJAUrESQdjFxZru0NVpGVsSv1RR0kTKY3USTvbLOBIrlAuBl8AwqZJSgulh9ekx6Kn6fdEf5Yw3AgCmtOwer1w2ZMUoZQ6Bzi+wdl6xkvbLdEUzTJO+INCS5YSozA53X2Zx7V6UY/Ny0JH7IJvxMLSwWSC7EsipUo2So9Afrh65hHlW7H7IGzq6arNam3ZD1RVVNIiSjRXLJfRBmqqU4Q2e+B/LxWTOMOSLxbEpZPy0KGQomRK7w5CXMeoi1LR0RlNBZoUsbCCyIHUxglJFoYidCYlEgHOKKp52R5yzbYBWFZFInaeG2CaZIQAcx7oy3Ll840GhpjpOK46dv8AzAOy5MrcmFvVu3OfxilNBWrItnbb29GUEpiUktYHbnl1cCLxfpUoZzhD3zcjZn1e2AldAhMkKAszZfHx0QyolgC1zvDWg2qpkg2Uno+BfP1x6JktVhne7WtfNtl/XDItsylS5N8x8bYpqpsRcv7GjR6RSweM/Mml89sAiFad8RFCR8e6HTyYoTpg2mALLs4C2H1+qFLVFRE0CJ0TIQWWHhYojxGGhRiQrJVKiNU2EDDVnhABSqVPnFFaQ+yLs9UUlqiJJDFpGbQnhpVHhXABMJm6IyHhmIw0qhiHEQ1hHmKPYkRGlMOSYTx5Ek6E0ScpChjwolqI6RqYuycoUKKC0syDF4H4649hQAVFnOGpMKFDAck3jXaKQOTFhmPfChQMC0k2PTEFcbgbGy2ZQoUImytKHtTGgkSgNg8k7IUKAiBNI+V+6PYIDQoUMiR1JtACf5R6YUKACaXlF2kyEKFAItRGrOPYUMDwR5NhQoBg6dFRUKFERjY9aFChgeKENVChQANEIwoUSIijwwoUMBQoUKGI/9k="/>
          <p:cNvSpPr>
            <a:spLocks noChangeAspect="1" noChangeArrowheads="1"/>
          </p:cNvSpPr>
          <p:nvPr/>
        </p:nvSpPr>
        <p:spPr bwMode="auto">
          <a:xfrm>
            <a:off x="63500" y="-647700"/>
            <a:ext cx="1800225" cy="13525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5062" name="AutoShape 6" descr="data:image/jpeg;base64,/9j/4AAQSkZJRgABAQAAAQABAAD/2wCEAAkGBhQSERUUEhQUFRUWGBgWGBgYFxodFxgYFxgXFxgUFxgcHCYfGB0kHBcUHy8gIycpLCwsFx4xNTAqNScrLCkBCQoKDgwOGg8PGiokHyQsLCwsKSwqLCkpKSwpLCkpKSkpKSksKSkpLCosKSwsLCksKiwpLCkpKSwpKSksLCwsKf/AABEIAMIBAwMBIgACEQEDEQH/xAAcAAABBQEBAQAAAAAAAAAAAAAFAAIDBAYHAQj/xABPEAABAgQCBQYJBwgJBAMAAAABAhEAAwQhEjEFBkFRYRMicYGR0QcUMkJSobHB8BYjU5KT0uEVF1RicoKisiQzNGNkg9Pi8XOjwtQ1Q7P/xAAaAQACAwEBAAAAAAAAAAAAAAAAAQIDBAUG/8QALxEAAgIBAgQFAwMFAQAAAAAAAAECEQMSIQQTMUEUIlFSkWGh0QVCgRUyccHwsf/aAAwDAQACEQMRAD8AyhJFyfVx4Zw5IfI9ozPuhxQRuPT7rXh0yYOPZ+EYzfXqUdNJHIK4Ee0bY3OpxxUUg/qt2KI90YbTCPmV9R4ZjhGk1E1ikinlyVqwLGJsTBKnWSwOT3yMb+Dkk2c3joto1+CPcEShMLDHSs5NEWCPcES4YWGCwoqVNSiWHWpKbFsSgH4Am26BB1vkEOk4wk/OKBZCE5YsamCr2AGZ7Y0EySFBlAEbjcWLi3TALSOo9PNHklJdyQc3UVFxt8o34CK5a3/aWQ0fuMlp7WGnmglElONaG5QpvcjIlhsZ2zygRKq0haFJkpGBPMc2upRu/lXKtmTCNVVUFPInTHCAEqQQ+xKEJVhAFnUdrbDnGWqNI402S/OBD5AJDJQOABN+iMWRtdWbsaTWx7OqC4UlIxAZJysGybLoivyuNlKJvd75A5YRkLDPdA6pq1KJxFhe+bHNs7Xb8YpzK4qdnHEn4uc4pqy2grOCMQyOT8GeKNZUSyFBJc2a1srsX6YqSsSss4WAkpa/RwgokeLU4Aa4279zxPRzyC97eobXgpTUQUfJO0Gz7Q5bdD59GguUHCoC52bLMdvr4RFMZGa0MFYQX23cDaGJbqiCbpQ3KUgZXe4zf358Y9p0KDpKRbjnxiWRTIGYe4cYjcei42H3w79RUWNH6WQMUupSvDMFlpwunLyQbKSRxDRpNCD+kS5lMoqMsmTMQqy1IUXE4AnnFzcC/NFozk7R6V4U4cOCwZzZ3Zjc579kaLQIlSMcyZTJmpwICAWOFZ8hShcsVN5LbTF0H3iVSSezCmkKbDUsBhUU7Azqyf1DtMVNJSRMVTYiLco+91cmz9LQ+n01LnJw1UxMqfTuAQCQtAyRiG5gAXu7mFX1MteDk1YhjJHNULZA84Dc8XcxOMirQ1JBHWWnwIxi1inocM464A6LCUAkgnmpcjNlOsgvt8gdAgjrRW4xhB5psGOwDF7/AFQLoZqChaUi4WVLJ2IySAdtvYeMPJPz7Cxx8m/qR0q2UV5Fb5bMTgN1GJkkLIl+am6hcOeL7Bt6OMD0V2NR5MJDu12wnFm1ybRLT0JWcN0y3wlV77SB3H8Iogty+XQmrKoq5yGQh2xZKUpg+EDYDd8odRUZKMRUkOXLglSrZqUbb7DK8FJeipKbBKSVJ8ol875nI9Hui1SkukCxfoBtcsc7m0a1j3tmZ5FWwGlSCkkkvYO2E281VxfKL9PjSbHC7ZgDNnDsPjfFqt0WpuYHvdIzYFrbrjKI6eiKkcwsfKY7GsQC/W3dE1GnRFytBIXuZjHcUpcR5HidErAYZbGUW6oUWblFfUyi5TZkdB90P5J7uB8bYaJp2/HrhAva/bw6Y83v3PUbFTSavmJgsebmGaMy/wA2npV7j7467U6nyTTyVLXMwzkjGcbMSl+ank1Ptz3RBL8GmjlYUJqahyotzQ5JDt/V/qxqxqjNPfcwugtdqimZIVykseYu4A/VOafZwjo2gddKepYBXJzPQWwf9lWSvbwhqvAtS/TVP1E/dhv5lab9IqPsx3Rqhla6mHJhhLoaTBCwxX0NqOaYjDV1C0+gtDpbdvHVBpFPKPnqP7p6N0X85GV4JJg7BHmGCcuhQoYkrJByLdXuiRGiknzz9X8YfOQuRI51r7RSViWJ0zk0FTrCUvMXhyYi4Z1Z7+EYHTE+WoYZKTLQLBy6i20kML5s0ds0r4O6aaVqx/OLBGMgqIdhYYmDNbc5jNJ8DVOlYM2rUpLvgKMLtxCjv9cZsktT2NWOGlbnGKpFgkPv4l4nkaILc6x3NlHYZ3gslTJpV44CsuQOSskO7ITjyGJtsR/maS4/phs9uSO39+KXfYuX1ORq0YU+dwOzjDqCkOMFRIAdmzLZAPHVJvgTSS/jY4/NG+f68S/meYf2tHXLP34W49jmdVXKlIwoZLi1+dcnE5e8KWSsBSzjw2L7L3HEvG/X4HEKOJVdJO24tm/p5ReleCRsLVMkpFwGUxyu2Jj0wULY53TykKUElYGy+x7B4jXKWhSklISLEKD3BFlJORHHiI6BWeB1UzOopw2WFJB/eO3ZEKPA5PCcPjchaNiVY2HEbuqJpKhb2YeTK5vNJtZyxPU9t3CDOremjJaWlAW6gpVgVFnLC2YzF9kaem8FU2WpHztLhBBKeeApi/ovv9URTfBnOVNKUzpT3VzQsC5dgrDszAfYISeh2Jx1bFDS0hMuaFyQByqC1gQMXMWi75uPdFIaMwIQQQUzfJ9IOLln5rGxG3qgtpSUvAgkpUUlSMSWuU5lgT5yYF1wVLU2wlMwqzwkkkgEZOR2iLpQXmK4yexJyZWUIS97PYM9jnvcRVrQ1PPSghRVN5NJfzRzisn4usRMalSSSnMpVLSW2nbwIAtxMRCTiUiXIYgKCRay12dbnYTf9lCTFaltfcm1vXYZonQClTAlIIKQxKmFyBYWz27dsar8hkou6bDmJyBDC/fweLmjtDlErAC5BUcT3x2L+xtzQdppT87eP+XEa8cFBb9THkyOT26AfR+jlM5ANmO9v+XhI0aRMsAEl2LXdzb1j8I0AQ0ICLdRVRTlUY84B49VRB7MNuW3KLjQmhahUVE0pAYKYdA74UW2hQag0nIusxLLezQ1aOj3wrN5vW3rjgnpejNtrRoefUaPolU4JXLCVFiAbpAcPbZATV3QGkDUyuW5VKEKKnVhIFmJAye23dHRtWQ9HTf9MC3QziPJtBUYWCw+FAzOaQQSbXckF9u6zHbGFu7M3iJQi4VsRjQdV+nzPsZcL8i1f6er7CXBSXJKQpyS6wRclg4AAft64g05pgU0rlFIWtLscLWfIl9j264ueZr0+DLDFraiurKf5Hq/00nhyEu/B9kXNH6QUiUlBmYSkAMwzyPRGfHhOkbZU3+Hvieq8IsiWopUibvBGFiCHChzrgggxRLiIy7o2r9P4hOtD/7+SzT6PqVAqlVAlIUpRCTJSqxObkxL+Ta39MR106e+KdJrIK6YlFOtckpdS3Z1Ja2EAsWLZ78jF2XR1QTNBmAlZGA4vIBmLc5G4llLNawtYk345pxtNfBjzYZYp6ZxaY6ZRVpyqZI/yPXdcZnWan0jLnSVInBfNWCUS2SxaykveNBVUtaoDCtKThS7KtiCFhTW2qwG9t42RYRT1HLgqJMp1WxJtzua42jD0w5rVGrQYp8uSlVmN0Mivm1oUpQS0tQxKl80fuvc9eyNcKOv/Saf7E/ejybTVQM3AW54Mu6cOAEHCdt2bLbnD5MqqCpeNTgYsd0tcrIIa7gYAzdYYuQjoXVMlnyc2WqqG+K1/wBPTfYq+9EdXT1+BXztOQxsJaweovB0sA5LBnJJt0wLXrTRgkGpkAj+9T3wuZ9F8FWlFpGkeZ5UtgAAMN8PDqgbITW4RyaqcI80LEzEA5Z24NE3ynov0iR9oO+ClPOQtIWhQUkhwpJcEcCDEIy0jasEtpDfSf8AdhPpDdRnrmwYlG3WfaYqVul0SyUg4pgAOAG5BixTb6RRFxS6s5z4Qa+pRUJxIQAZaciohxmUmxaLXgzqZi580q8kS2sDhd7Z9Zjc0ukJU7CFBOMgnCWJYHoi4mSlIOEAdAAjPLG1O2b1xUeRykv5MppfV8qlFMpKcThVmDnE5PTn0vAI6DSJReWlK0yzjKk3xNMy3b36I3tRK5RKkpUUlSSkKSbpceUOIzjkGmfH5KlSaldQtJ5pVhUoFLuFJW1wel2JFjFuunbMkcepUgXWpKmDDCM3J8kHbfIki25Ma7VHRmMGoUrylcwWdgwUvLzmI6BxjPVlMFS7WMwoSbENvLNbbGjl6QwKQlI5oSkMNgS4t6ohi2dseVNqkaiVZVsnu2+LSJYDt0xlKfTaucXc557bCLWj9Nqx4VbvWBeNPMTMvJaNEY8jOTdY/m3Bvibi0Q02sRfOzkdOTNBrQLEzVAR60Afy4SUKBs/OG9wW9kTydNpIJJg1oXLYXaFAP5RI3iPYNcfUOVL0OeO/R8ZXiZQ/VPb+MRbfK7+yPFZ2fp+BHIO70Oxaq/2On/Y74MmAeqH9ip/2T7VQaUl41ttR2OfJeZ2eTjzese0RS01XyJaAmoICZp5MBicWLZbLp2Remjm9ntEZ/WHVqZVKmErSkcnycoNiz5y1F2wkqCA4dgOMXY4xk6mVyk47x6mPqNS5aVTv6XLAkHnhSVOkG6ek7LPe0I6AlzEplmqRjSSEqMqYE4cHKGWVMzgHEA+1XCD0zUYrkTVzghVUvlFAhRwOoJAxFr4WJG4qgX+TAVKaop0DFOOLl8QKVyzLSnkmZJZnVm0SXC8Nvv8Ac6K/VOPlVb19LG0WrSqUypwq5SXHKp5sznIABJIZ2IUB+9HQ6zSkuTg5VYRyiglOd1HYPxjDaQkrnSkFS6ZOCWmQhInpIVhXLVMViNhZCQ1zzrxa0tJNaVqM2mQrCESZfKpmXcLJCgUhKlKCACxYDjBDDihSUvuZ+Jz8TxD1ZI9Poa46WkjlXmJ+Z/rP1LPeIJmsdOlfJmakKcBr2JyCizJPAmMwvU6euWVlSUz5sxXLAKdKpSlpUz704XHS0XaagqpVPMp0yUKflWm8oBix4iFFJD4rgX3Rdy8fZmHVLujQUGlpU5+SWFszkBTXyuQAeqLMzI9B9kCtXKRcuXhWhaGCEgKmhaealuYBZAgtMyPQfZGeaSdIsjbW5mfCRMKdF1BBbmoHbMQD6iY+bi8fR3hO/wDi5/RL/wD1lx85zUscj1iIEiOYbmO/+BdZOjbl2mrA+qg+0kxwOWHUQxLmzZuTHfvAwhtG/wCdM/llwA0beSLdZ9pjE61UKzVomolBIlKQtU3EQSArybfHEXfbSTYfG0wp0sKGFSXB2Rbiyct2QnHUqMRqpo9Yq1TFSQUzCpaJoPkpKvJYWG+3/G3mjmnoPsj2UgJACUsBsDd8eTF2Ivl7X7oMuTmOwhHSqMDp+iodGiXiRUrUtyMExTsGcl1AZnJoqS/CnSos9fL4Og+oqgj4VaUnxdaQ+ETB/IY5dpSSCgE7nB9UVpBKVOjo405RaTWlCamYJt+TE6WhLk+biA27ngfpLQc5MwAJWkoUkqwjygDe+0EF+oxznRsx+YduRyvsvsjp2r+sHL4aSt5s5NpM5WZOXJrO82D+d05tqlsCkrpgipUlBwk9Q2gm3Rt7IrGvJU77GG9maCGkESZtQZEu1SSZRQxCFLlqCiUqLJfPthh1SqUgvJWMNybNa7u7M0Z9Un2NNJdAPMWXLdPGHyFhgRBTS+qs+ThZPKBbMUAm7C2XryMPpNR6whLSmH6ykjaTcO8PcWxBJnYZaydhlt0kLiqKwl78fb+PbGjm6lVPJqltLK1FKgMYYBOIG54qEVZWoFYzcmkbLrR3wO6CNGbM874UHz4P60eYg/5iO+FEaZOwAZe3m9g9d4jRK6+jLqvE5Q2RZ97jZ8WiNaduZO7e22MyZtaOtamj+hSP3v5lwak1KFvgUlTFjhILHcWyMY6hqly9Dhcs4VpCiCMx84d44xh9F6XqKYzTLmKSZq8auaOO8G/OManljBbleHgcnENuHqdsneSer2iHmOTUmudWtQSqcSC/mo2AkebvAhDXmrc/PH6qPuxDxMTV/Rc11aOstHNdeNA8jN5RAaXMJNskqzKeg5jr3RWl671T3m/wo+7Fup0+uejk56sSFWPNTY7FBgLg345bYhkywyKjTwvBZ+EyanTXdALRywoGUogBbMTklY8lXR5p4F9giotBSoguFJLHeCPfE86kCFKSpPOSdhz2hQ4EXi2unTPAUSlMwc1WJRBUw5qss2segHbGXtR3Linq7M6JqnpzxmQMR+cQyV8dy+v2vBuOYaBx0s3EFygkjCWW9jtYhnGcGxrJOv8APSyNhZF+MdDFNOPmdM8pxvAyWVvCrTNpDV5HoMYlWtM/6SV2I74ZK1qnqUAZkpjbKX9+Lrh7kY/B5/Y/sbKu0eifKVKmpxIWGUOHuIIF+EY6f4HaNWap/DnJP/jAj8o1BrRUcpKYIwNiRuUPIxttzeC6tcJ/pyeyX/rQlKHuQ1wnEdoMjHgXonfFN/h+7G00LoeXSyUyZIwoS/SSS5UTvJ/CMcNcqj0pPZL/ANeHHXSfvk9iP/Yh3D3Ifg+J9j+xtKfIdHvMTPGKma0zkANyW0Xw7P8AOG8w0a6Ttok+r/WguPuRX4XP7Gbd4hXmroH/AJRj/lrO2Jk/H+bDl62z+TK8EpyQNrNe/le+C4+5B4bN7WS+E6pKJUhQIScakudmJGy7ZiOS6w1wUGBQ5d8I5pYi43OQT1HfHRtYq7xwCTPCAhK3CkqAILKSCeeXF3IaMsNTpOK/KM9ylaT1jm3iSlD3Ig+DzN3pZiJDjKLitZZqk4V3AAAfMNlfONYrVBAISeUYFiU3sDmGl87pMUa3UFKcbGYWfYoi13HzfRDbT6NfIvC5e8H8APQGkJi6ynmAvMNQlTqL85SkZ++O9U+nUH5tacM0lSTLsVkgYjbaCHIN3EcY1JCKerllaFLMskghhmGBLpLi/Ax0HSmtNDVAeMUyyRkoEYh0KBSeqKnkitmzRDgM8/NGLNrKqxiKR5QzG0Pk7Wh8+pG09QzjKaI1ipJaMCJ85IewmpKmGWHEASQOJfjFqko5c2YVipM8G4QmaB1MOc3ZC1+1kZcNkh/fFr+ArLrAqcGGUsj+J9nRF6fOCUKUQOakqO080OWjP1deuWok06wGwDCpO8nE5boiBWs4SzyZ4+r7jEvMZ6QMT4Xqc5ylpO0OLNCjkusajMq56wFAKmrUx4qMKJbkaXqaFU4bQOtu+FzDtvsiMHp9fwYfg4EPvfujn0dW7OoamyEroJaVAKSSoEbDzyYMzNX6ddlSkqB2EqPvgPqTOCaFBUSQlSnNzYK4B/VBpOmpXpH6kz7sbYxtdDE5zjJ6W1/gqTdVKVIdMhAIyIfo38YcdUKT9Hl+vvizN0pLIICs/wBVXdEg0pK9L+FXdD5a9B+Ize5/JR+R9J9Aj198SDVWl+hT2q74up0hL9MevuiaVUJV5JB6IWiPoLxOb3P5B87VamW2KUCwwi6shkLGIfkbSZ8kPrL+9BlUwAXsIjTXSzblEP8AtDvhaIvsNcTmXST+QRM1OpmLSrsW562fZ52+MwnV+a7eKKHNTcqtjLYh/W2Tne8dBxbY8M9IFyB0kD2xCWGMiceMzLrJ/IGOptNfmK+urvhnyNpk84IU4uOeqDBrJf0iPrJ74auslsfnEZeknvizlR9CPjM3vfyB/kPS+iv65iNWoVKdkz6/4QeNbL9NH1k98eeOI9NH1h3wnhXoPxuddJv5M+fB5S7pv1/whv5uqX+9+v8AhGj8aR6SfrDvj0T0+kntELkx9CXj+I97Mdp7V6nlUy5y0zVCWMWELAJK1JDOUlsxHuitSqWokS5w5VImICwMYLYg7PhjSrp5U2UZc0JUhQSFJJsWve+8CLNLKRLQlEvClCQEpANgBkBByovsC4/iIqlNma/NvTelN+sn7sJWoMgpwFU3ClQVmly+wnDxjVBfERAuaBjJIAcXJtkIOTH0B/qHEP8AezJjVOkXPnpVjTyZQ6jMDEzUldnFmh51BozlNX9oj7sGa6RTzUTUKXKHKgBRCk4nSGSo3uQ1uyOSV1OqXMUhQuks4uDuIO0EXEUZlHHvpOv+nSzcUmuc012OgK8HFL9LM+tL+7CHgyknyZ0z+A+6MLUrxoEzzkslfH0F9YDHiB6UENUNY/Fp4Kj82tkr4DYrqPqeKVPHaTibp8NxSxuccrbXajTJ8FstKsYnLe3mDflnDT4LhsqFdcsfejble74EYjWzwt01FMMpKVT5qbKCSAlJ9FSy9+ABaNnJg+x59fqXFR6S/wDAdW+DeemYjk1Bct04z5KsL84AFWbRbPg2Wo4kzBL3JU6lDpUDGbV4f1v/AGRDf9Uv/JBvQHhvp5ywifLVIxWC8QUh/wBYsCkcWPVByYB/UuJ1atX4+DS6LPitOUVE3l+cQnA6yAwdB3de+MTpWmmIStaK5sIWpKColQYEhDEm+QaOhaa0filpMsDmqxsCAFA5l8ndjeOfafoZSkGrkc+WVMtNwQTfECRYE7CCz7Yli1qbjW21f7MmaSn531d2c4VpKY5c3zLi7nOFElXTpUtRbMk3APrYPCiTMlRNVK0VM+iWVbsPrETTNEz3vKWDbNvY8UJen65weUTYW5qe6PZ+nKpRdc4vwQkD2Rl5f1Olzmux0/U+hxUPJzU+UpYUl8wSNxi6NSqT6L+Nf3oA6i1asEozppdQm4Uk2Uy5fOF2xC4ZnYxtzPG/1GL4xVboq5s4Pyyq/QD/ACRpkDElCgU3HPVmOuHp1Qpxklf11d8EKioGBV9h6cosYoeiIeIy+5gv5LSP7z65gfrVpxGjKNcxIxF8MtKiTimKyc7gxJ4CNLHJvDxPOClRsKpqj0gISP5ldsPSkQllnJU2cz0hp2pq1lc+atb+keaOCU5JHARGmhQReYMXQW7WgpoLRqChc6cCqVKwjACRys1b4UFQuEslRJF2SwZ3HQ9HaLmTKPlJqKSXLOHDL8UQZQxAtykwMoFmcuTzhdzCcqIpHNND6x1VDMCpE5QAzSSTLUNyk5EfDx3rV/TaNI0iJqXRj5qwk3RMT5SQewjgRHEtatCplHFLBSgrXLUhyeTmoYqSkm5QoEKSTfMF2c7TwHVZ5OplnJK5Sx+8FpP8qYfVAtmdDXquk/8A3T/rDuhnyWAOLlp5a7FQY9No0ChEc3yT0GFpRb4nJ6/ZGfVqgP0if2juiM6mf4mf2p7o0bjeI9g0okuKyrv9l+DM/Ir/ABM7+HuhHUv/ABM36qe6NPHhMPSvr8sPFZPp8L8GbmaqmYARPWmzsEpOfT0euI/kUr9JX9miNFSnmj9lPsiaDT/n5YlxORbbfC/Bl1alq/SVfZIiGbq2oKloMxSkBRK1CWkZMpIJAOF8TPwjWxm9Y6zk1JVdgsOAWBugMdnbCaru/kfiZv0+F+CRWqUoueUn3/XHTbm2hh1OlfS1H2n4R7K1hceR/wBxHfDzps+iftEd8V1B9SceKzx6SK87UiUoEGbPIOYKwRvywxV/NzT+nM/g+7BH8un6M/aS++PJusQALS1Ej9eX6ufC0Y/QsXH8Uuk2V9aNJeIaNmFCyVpQUSlFsTmyTsFn9QjgFHQY7qxEk22lRJ742fhV1pM/BKCVIAVkW80Z2JBcq9UCNDzTJ+dFlIA5MhrKJIxdIYm+0RansYptt2+pRnauzAH5BYG8u/TAaqosNxlHU9ITUVa0FZZa0hLBSnchxMUVABi4BY5gkNlGV1mkofmJSLFCil8KygtjAPUP3YmQTsu6H1oqF00seMzkiWMBQokoUkeSwCCWw2IJ2RvdWNPIVIZUyUkEqRhIAFwMgcNurrjlsiqQligYQUpKgAwxNcsIvSK6Xh5xJO23qgc/LVCUNw/UahScRw6RkgPYFKHHBxMvCgMNKSN5hRXq+hPSgPPRNQHLtw/5imqpUc3i2rTKjkG64arSOLykA+qIosI5dcoFJCiCg4kFzzVAu6dxcDKLk/X6tGVVO+uYGTQ5sAngIrTpfCJITCn5w6/9Kndo7oSNe653FVNfpHdAc0tsTWy648EsPcP1mJkA7XeEKvmy1Sl1KyhQZQZFx04XGWwwI0hpqfOTLTNmrWJYZAUXCQWsN1gnsiJSEnzR2nviLkLcd8FiNhq2OXp5lOm8xS0TpQ9NSErSuUP1sK3A24CNojoehtZJYpEy6hKkqbk7A4mBBY+jdwxD3zjjNBKmXMsYgkYiHAOYuOPRGqVrvpFMsJ5SexyJKSvLYo88W4xCSvoSTJfCBVkDk1qeYuaahQ2y0lLS0HcpionhhO2MfojWiopFKNNNMvE2Jgkg4XwuFA5OYir5k1ZJUFXLkqzJN7njEEvRyz5qn3MYkqSoXU1ui/C7XyJYQFoWAScUxOJVy91ExdHht0h/cfZf7oxq9DTQSDLW4DmxsN5iBVIRmCIdoVG5Phvr/wC4+y/3R4fDdX/4f7L/AHRiRQqIcIU3QYjVTtmk3gtAbc+Guv3yPsh3w/8APdXbU0x6ZX+6MJyY3R5yY3QWBvpfhurEgASqUAWA5NbAfaRJ+fGs+ipfqL/1I58EDdDhJfIfHbBYUdAHhyq/oab6q/vwDqPCbWLx85AxL5Qc18GTJQ5ZgwzBgHK0StScQQ6S93GzPMxbm6tTEEYkpViDjDMQW6WJ7ITaCi2PCDXk/wBf/Cj7sWk65aQZ/Gf4UfdgOnQU57Sz6ofNoJ6c0EN0RG/Qtgo/uCnyx0gbeMHsR92KE/XmuBIM9XYj7sDypQUMWzZaIVgvf2Q0EtNbEumNOzqlSFTllZSlgS2RLtYCCWjdJjCoKAUlaQlXpAgghaeIb1wHEvZEqaMjLbuUPdDsqNxoetSFATZyOTDBxKPjGC3MSo2FgA5MCNP1CFzCiQCmXcIS7lKHOZ35k8TAmTTzFWCu0ge2C1JotgHMrFbziVdOV4ew0ibR0koDEJU2TpDt2RcXTg3wo9nuiXDhspSR09GURTpoAbvjVGGNozyckwGqrlv/AFX8vdHsQeKKNzhB3X91oUZ/KW2xiZcOwQgqEX2RQaB4pFGJk6GUf+Yl0fLJ7YPy6UgQ0QbM8jQJJyaPFaBOwP0CNNLkkRMhPCJEbMp8nyzm3UYHzaRo6AaUEXEZ3TdBhDgZwAXdRdGyDyq5yUTFJT82hZ5pVxDhw0dIoJsqbQqJlSUTEkgYZUrCQwzcEMzxxellqHmnsja6FqSmnUCSHuzZ2iNDA2uni5KeSloRMD4zLDIVezJyBbNmjLyJq8eIKXi3uXgxpSWsqPMWQ+bGJNDaPxnnJIGdxnDXQR4vRU1SEqCg5DnJ+uEdH1AsSD+0AfVGzptGMnZCmUcMLMGJFShTpxAt5tnHVsijVJmk89JJ4j8I6N4jEaqIboAs5kZQ2uOqJESE736u+Oko0RLUeclJ6osy9AUzuZEpRzuC460kQBZzNNCkmyj2d0Sy6YgMkhjnYR0im0fIKQ1PISd4Qdr71RJ4hL+jQP3BBQWc4RoqYOckl+gHMfGyIEypyTYqDHYY6kiQkBgkfVHblADSOj0glhmt4TBMyctU9PkLmA8LQ5UyrLOtZ/e7o1aaCPFUDbIVjM6mVMwlJUoAhiyjcHYYrHQo3qjUmmG6EqQnLDBY6MNVUBQbK74sU4UxJJOQ39sFtYKMAgiK2i1gJWDtFukZQyI+ipCSLh2djwu3ZHusVUg8nyQYcmnFvx+dDPGLxRq1uc4YCpq1QORU++DZWFJttgTTkFP4Rfl5WjTiZTkRWVRl4UTkmFE9KI2wUkxMhRh1NTk5AnqtEqgpB5ySIwGyy/o5LbIOyJgMZuVVDtgpKqANsSIMKmHJSIHJq+MTSarphioKSgI8mUYUMj07hEKaoDbfdEpqx6TQgJKemAsPZFtLBlXLBmHGKQrUAeV7YmTpRJsCoDhCsYuTEw72+N0V00hSWBSOsmxyAi8ZIWoFBZgXcOCDsI2xTXJWgqviTknzdoBsA3XwhiCEnpFo8mLTvgZIJzGAXOIi7gbi+cSqkIYBnGbZA7Ltn1wwoeupAf1xGZkQzJQwsAANwyiAUxDXPu4eqANi/LmtEnjY2mBxkk/gYYKK93N3z4QD8peRVgbfX0wjpEDNaR1iKHigVsBZ7kbiR7oStGpPmiDcktHcuq0tL+lTAzSFekkMrEH2dTd3VE6NDI3R4qhSMtjH2QUwuHayD8pHcr1RCrSpB2xcq5gShR9ED1jKM0cRORvxiEtjRhipK2gnN0kWe8Nl6SJIAHx2RRnU6sg9vbBHQdAQrErZlEVZbOMIxsuV+j1KRsO3dGaKMJaNuuYLXEDqyQhWwP0RbRz7MpMp339sOkUb7+uDaqBOwjsiJdMH3QwGeIJbP1e+KpW0WZwAGcDVLi7EyE0TFcKKzx7F1lekkGllPsHVHkyeV2Ur2QNCofy5jAaglT0TnNospoT6ZitomcSrCcmzgsZgDgJJiQiFGjlelFiXo5RyVDkTbeSeiPPykR5toLHpZMnRi9qjD5eilOHxNvh9PpjEwwnrgiiusxFuHbeAVFL8ik7S42QQ0boXzlFm7YIy1AXa7btg3XgZWadViISnCAALwqBKwzJlSwkgEhu2Bs2aCTfbFOVpBZIKkuNrKHdvihpSWtS3QlkltocHpAhj0MLdA6Ia8C5c+YgMWzO/f8CGflM4hbpJ90FhoYXSsNHhXAqo0g2Q94isrSZ4w7FobDmKPQuM+a1ROZ7IatazktQhWHL+oYqJ5ShZT5QCyOkG0M0NVKVJSV+UXezZE7B1QFXLmemrtPXtiPxRRuVLPX+MFkliXqazlBFSsqQkKL5Mc4zaqA7ldZj1NEWbCrP4OW+C36D5UF+4I/lJAUrESQdjFxZru0NVpGVsSv1RR0kTKY3USTvbLOBIrlAuBl8AwqZJSgulh9ekx6Kn6fdEf5Yw3AgCmtOwer1w2ZMUoZQ6Bzi+wdl6xkvbLdEUzTJO+INCS5YSozA53X2Zx7V6UY/Ny0JH7IJvxMLSwWSC7EsipUo2So9Afrh65hHlW7H7IGzq6arNam3ZD1RVVNIiSjRXLJfRBmqqU4Q2e+B/LxWTOMOSLxbEpZPy0KGQomRK7w5CXMeoi1LR0RlNBZoUsbCCyIHUxglJFoYidCYlEgHOKKp52R5yzbYBWFZFInaeG2CaZIQAcx7oy3Ll840GhpjpOK46dv8AzAOy5MrcmFvVu3OfxilNBWrItnbb29GUEpiUktYHbnl1cCLxfpUoZzhD3zcjZn1e2AldAhMkKAszZfHx0QyolgC1zvDWg2qpkg2Uno+BfP1x6JktVhne7WtfNtl/XDItsylS5N8x8bYpqpsRcv7GjR6RSweM/Mml89sAiFad8RFCR8e6HTyYoTpg2mALLs4C2H1+qFLVFRE0CJ0TIQWWHhYojxGGhRiQrJVKiNU2EDDVnhABSqVPnFFaQ+yLs9UUlqiJJDFpGbQnhpVHhXABMJm6IyHhmIw0qhiHEQ1hHmKPYkRGlMOSYTx5Ek6E0ScpChjwolqI6RqYuycoUKKC0syDF4H4649hQAVFnOGpMKFDAck3jXaKQOTFhmPfChQMC0k2PTEFcbgbGy2ZQoUImytKHtTGgkSgNg8k7IUKAiBNI+V+6PYIDQoUMiR1JtACf5R6YUKACaXlF2kyEKFAItRGrOPYUMDwR5NhQoBg6dFRUKFERjY9aFChgeKENVChQANEIwoUSIijwwoUMBQoUKGI/9k="/>
          <p:cNvSpPr>
            <a:spLocks noChangeAspect="1" noChangeArrowheads="1"/>
          </p:cNvSpPr>
          <p:nvPr/>
        </p:nvSpPr>
        <p:spPr bwMode="auto">
          <a:xfrm>
            <a:off x="63500" y="-647700"/>
            <a:ext cx="1800225" cy="13525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5064" name="AutoShape 8" descr="data:image/jpeg;base64,/9j/4AAQSkZJRgABAQAAAQABAAD/2wCEAAkGBhQSERUUEhQUFRUWGBgWGBgYFxodFxgYFxgXFxgUFxgcHCYfGB0kHBcUHy8gIycpLCwsFx4xNTAqNScrLCkBCQoKDgwOGg8PGiokHyQsLCwsKSwqLCkpKSwpLCkpKSkpKSksKSkpLCosKSwsLCksKiwpLCkpKSwpKSksLCwsKf/AABEIAMIBAwMBIgACEQEDEQH/xAAcAAABBQEBAQAAAAAAAAAAAAAFAAIDBAYHAQj/xABPEAABAgQCBQYJBwgJBAMAAAABAhEAAwQhEjEFBkFRYRMicYGR0QcUMkJSobHB8BYjU5KT0uEVF1RicoKisiQzNGNkg9Pi8XOjwtQ1Q7P/xAAaAQACAwEBAAAAAAAAAAAAAAAAAQIDBAUG/8QALxEAAgIBAgQFAwMFAQAAAAAAAAECEQMSIQQTMUEUIlFSkWGh0QVCgRUyccHwsf/aAAwDAQACEQMRAD8AyhJFyfVx4Zw5IfI9ozPuhxQRuPT7rXh0yYOPZ+EYzfXqUdNJHIK4Ee0bY3OpxxUUg/qt2KI90YbTCPmV9R4ZjhGk1E1ikinlyVqwLGJsTBKnWSwOT3yMb+Dkk2c3joto1+CPcEShMLDHSs5NEWCPcES4YWGCwoqVNSiWHWpKbFsSgH4Am26BB1vkEOk4wk/OKBZCE5YsamCr2AGZ7Y0EySFBlAEbjcWLi3TALSOo9PNHklJdyQc3UVFxt8o34CK5a3/aWQ0fuMlp7WGnmglElONaG5QpvcjIlhsZ2zygRKq0haFJkpGBPMc2upRu/lXKtmTCNVVUFPInTHCAEqQQ+xKEJVhAFnUdrbDnGWqNI402S/OBD5AJDJQOABN+iMWRtdWbsaTWx7OqC4UlIxAZJysGybLoivyuNlKJvd75A5YRkLDPdA6pq1KJxFhe+bHNs7Xb8YpzK4qdnHEn4uc4pqy2grOCMQyOT8GeKNZUSyFBJc2a1srsX6YqSsSss4WAkpa/RwgokeLU4Aa4279zxPRzyC97eobXgpTUQUfJO0Gz7Q5bdD59GguUHCoC52bLMdvr4RFMZGa0MFYQX23cDaGJbqiCbpQ3KUgZXe4zf358Y9p0KDpKRbjnxiWRTIGYe4cYjcei42H3w79RUWNH6WQMUupSvDMFlpwunLyQbKSRxDRpNCD+kS5lMoqMsmTMQqy1IUXE4AnnFzcC/NFozk7R6V4U4cOCwZzZ3Zjc579kaLQIlSMcyZTJmpwICAWOFZ8hShcsVN5LbTF0H3iVSSezCmkKbDUsBhUU7Azqyf1DtMVNJSRMVTYiLco+91cmz9LQ+n01LnJw1UxMqfTuAQCQtAyRiG5gAXu7mFX1MteDk1YhjJHNULZA84Dc8XcxOMirQ1JBHWWnwIxi1inocM464A6LCUAkgnmpcjNlOsgvt8gdAgjrRW4xhB5psGOwDF7/AFQLoZqChaUi4WVLJ2IySAdtvYeMPJPz7Cxx8m/qR0q2UV5Fb5bMTgN1GJkkLIl+am6hcOeL7Bt6OMD0V2NR5MJDu12wnFm1ybRLT0JWcN0y3wlV77SB3H8Iogty+XQmrKoq5yGQh2xZKUpg+EDYDd8odRUZKMRUkOXLglSrZqUbb7DK8FJeipKbBKSVJ8ol875nI9Hui1SkukCxfoBtcsc7m0a1j3tmZ5FWwGlSCkkkvYO2E281VxfKL9PjSbHC7ZgDNnDsPjfFqt0WpuYHvdIzYFrbrjKI6eiKkcwsfKY7GsQC/W3dE1GnRFytBIXuZjHcUpcR5HidErAYZbGUW6oUWblFfUyi5TZkdB90P5J7uB8bYaJp2/HrhAva/bw6Y83v3PUbFTSavmJgsebmGaMy/wA2npV7j7467U6nyTTyVLXMwzkjGcbMSl+ank1Ptz3RBL8GmjlYUJqahyotzQ5JDt/V/qxqxqjNPfcwugtdqimZIVykseYu4A/VOafZwjo2gddKepYBXJzPQWwf9lWSvbwhqvAtS/TVP1E/dhv5lab9IqPsx3Rqhla6mHJhhLoaTBCwxX0NqOaYjDV1C0+gtDpbdvHVBpFPKPnqP7p6N0X85GV4JJg7BHmGCcuhQoYkrJByLdXuiRGiknzz9X8YfOQuRI51r7RSViWJ0zk0FTrCUvMXhyYi4Z1Z7+EYHTE+WoYZKTLQLBy6i20kML5s0ds0r4O6aaVqx/OLBGMgqIdhYYmDNbc5jNJ8DVOlYM2rUpLvgKMLtxCjv9cZsktT2NWOGlbnGKpFgkPv4l4nkaILc6x3NlHYZ3gslTJpV44CsuQOSskO7ITjyGJtsR/maS4/phs9uSO39+KXfYuX1ORq0YU+dwOzjDqCkOMFRIAdmzLZAPHVJvgTSS/jY4/NG+f68S/meYf2tHXLP34W49jmdVXKlIwoZLi1+dcnE5e8KWSsBSzjw2L7L3HEvG/X4HEKOJVdJO24tm/p5ReleCRsLVMkpFwGUxyu2Jj0wULY53TykKUElYGy+x7B4jXKWhSklISLEKD3BFlJORHHiI6BWeB1UzOopw2WFJB/eO3ZEKPA5PCcPjchaNiVY2HEbuqJpKhb2YeTK5vNJtZyxPU9t3CDOremjJaWlAW6gpVgVFnLC2YzF9kaem8FU2WpHztLhBBKeeApi/ovv9URTfBnOVNKUzpT3VzQsC5dgrDszAfYISeh2Jx1bFDS0hMuaFyQByqC1gQMXMWi75uPdFIaMwIQQQUzfJ9IOLln5rGxG3qgtpSUvAgkpUUlSMSWuU5lgT5yYF1wVLU2wlMwqzwkkkgEZOR2iLpQXmK4yexJyZWUIS97PYM9jnvcRVrQ1PPSghRVN5NJfzRzisn4usRMalSSSnMpVLSW2nbwIAtxMRCTiUiXIYgKCRay12dbnYTf9lCTFaltfcm1vXYZonQClTAlIIKQxKmFyBYWz27dsar8hkou6bDmJyBDC/fweLmjtDlErAC5BUcT3x2L+xtzQdppT87eP+XEa8cFBb9THkyOT26AfR+jlM5ANmO9v+XhI0aRMsAEl2LXdzb1j8I0AQ0ICLdRVRTlUY84B49VRB7MNuW3KLjQmhahUVE0pAYKYdA74UW2hQag0nIusxLLezQ1aOj3wrN5vW3rjgnpejNtrRoefUaPolU4JXLCVFiAbpAcPbZATV3QGkDUyuW5VKEKKnVhIFmJAye23dHRtWQ9HTf9MC3QziPJtBUYWCw+FAzOaQQSbXckF9u6zHbGFu7M3iJQi4VsRjQdV+nzPsZcL8i1f6er7CXBSXJKQpyS6wRclg4AAft64g05pgU0rlFIWtLscLWfIl9j264ueZr0+DLDFraiurKf5Hq/00nhyEu/B9kXNH6QUiUlBmYSkAMwzyPRGfHhOkbZU3+Hvieq8IsiWopUibvBGFiCHChzrgggxRLiIy7o2r9P4hOtD/7+SzT6PqVAqlVAlIUpRCTJSqxObkxL+Ta39MR106e+KdJrIK6YlFOtckpdS3Z1Ja2EAsWLZ78jF2XR1QTNBmAlZGA4vIBmLc5G4llLNawtYk345pxtNfBjzYZYp6ZxaY6ZRVpyqZI/yPXdcZnWan0jLnSVInBfNWCUS2SxaykveNBVUtaoDCtKThS7KtiCFhTW2qwG9t42RYRT1HLgqJMp1WxJtzua42jD0w5rVGrQYp8uSlVmN0Mivm1oUpQS0tQxKl80fuvc9eyNcKOv/Saf7E/ejybTVQM3AW54Mu6cOAEHCdt2bLbnD5MqqCpeNTgYsd0tcrIIa7gYAzdYYuQjoXVMlnyc2WqqG+K1/wBPTfYq+9EdXT1+BXztOQxsJaweovB0sA5LBnJJt0wLXrTRgkGpkAj+9T3wuZ9F8FWlFpGkeZ5UtgAAMN8PDqgbITW4RyaqcI80LEzEA5Z24NE3ynov0iR9oO+ClPOQtIWhQUkhwpJcEcCDEIy0jasEtpDfSf8AdhPpDdRnrmwYlG3WfaYqVul0SyUg4pgAOAG5BixTb6RRFxS6s5z4Qa+pRUJxIQAZaciohxmUmxaLXgzqZi580q8kS2sDhd7Z9Zjc0ukJU7CFBOMgnCWJYHoi4mSlIOEAdAAjPLG1O2b1xUeRykv5MppfV8qlFMpKcThVmDnE5PTn0vAI6DSJReWlK0yzjKk3xNMy3b36I3tRK5RKkpUUlSSkKSbpceUOIzjkGmfH5KlSaldQtJ5pVhUoFLuFJW1wel2JFjFuunbMkcepUgXWpKmDDCM3J8kHbfIki25Ma7VHRmMGoUrylcwWdgwUvLzmI6BxjPVlMFS7WMwoSbENvLNbbGjl6QwKQlI5oSkMNgS4t6ohi2dseVNqkaiVZVsnu2+LSJYDt0xlKfTaucXc557bCLWj9Nqx4VbvWBeNPMTMvJaNEY8jOTdY/m3Bvibi0Q02sRfOzkdOTNBrQLEzVAR60Afy4SUKBs/OG9wW9kTydNpIJJg1oXLYXaFAP5RI3iPYNcfUOVL0OeO/R8ZXiZQ/VPb+MRbfK7+yPFZ2fp+BHIO70Oxaq/2On/Y74MmAeqH9ip/2T7VQaUl41ttR2OfJeZ2eTjzese0RS01XyJaAmoICZp5MBicWLZbLp2Remjm9ntEZ/WHVqZVKmErSkcnycoNiz5y1F2wkqCA4dgOMXY4xk6mVyk47x6mPqNS5aVTv6XLAkHnhSVOkG6ek7LPe0I6AlzEplmqRjSSEqMqYE4cHKGWVMzgHEA+1XCD0zUYrkTVzghVUvlFAhRwOoJAxFr4WJG4qgX+TAVKaop0DFOOLl8QKVyzLSnkmZJZnVm0SXC8Nvv8Ac6K/VOPlVb19LG0WrSqUypwq5SXHKp5sznIABJIZ2IUB+9HQ6zSkuTg5VYRyiglOd1HYPxjDaQkrnSkFS6ZOCWmQhInpIVhXLVMViNhZCQ1zzrxa0tJNaVqM2mQrCESZfKpmXcLJCgUhKlKCACxYDjBDDihSUvuZ+Jz8TxD1ZI9Poa46WkjlXmJ+Z/rP1LPeIJmsdOlfJmakKcBr2JyCizJPAmMwvU6euWVlSUz5sxXLAKdKpSlpUz704XHS0XaagqpVPMp0yUKflWm8oBix4iFFJD4rgX3Rdy8fZmHVLujQUGlpU5+SWFszkBTXyuQAeqLMzI9B9kCtXKRcuXhWhaGCEgKmhaealuYBZAgtMyPQfZGeaSdIsjbW5mfCRMKdF1BBbmoHbMQD6iY+bi8fR3hO/wDi5/RL/wD1lx85zUscj1iIEiOYbmO/+BdZOjbl2mrA+qg+0kxwOWHUQxLmzZuTHfvAwhtG/wCdM/llwA0beSLdZ9pjE61UKzVomolBIlKQtU3EQSArybfHEXfbSTYfG0wp0sKGFSXB2Rbiyct2QnHUqMRqpo9Yq1TFSQUzCpaJoPkpKvJYWG+3/G3mjmnoPsj2UgJACUsBsDd8eTF2Ivl7X7oMuTmOwhHSqMDp+iodGiXiRUrUtyMExTsGcl1AZnJoqS/CnSos9fL4Og+oqgj4VaUnxdaQ+ETB/IY5dpSSCgE7nB9UVpBKVOjo405RaTWlCamYJt+TE6WhLk+biA27ngfpLQc5MwAJWkoUkqwjygDe+0EF+oxznRsx+YduRyvsvsjp2r+sHL4aSt5s5NpM5WZOXJrO82D+d05tqlsCkrpgipUlBwk9Q2gm3Rt7IrGvJU77GG9maCGkESZtQZEu1SSZRQxCFLlqCiUqLJfPthh1SqUgvJWMNybNa7u7M0Z9Un2NNJdAPMWXLdPGHyFhgRBTS+qs+ThZPKBbMUAm7C2XryMPpNR6whLSmH6ykjaTcO8PcWxBJnYZaydhlt0kLiqKwl78fb+PbGjm6lVPJqltLK1FKgMYYBOIG54qEVZWoFYzcmkbLrR3wO6CNGbM874UHz4P60eYg/5iO+FEaZOwAZe3m9g9d4jRK6+jLqvE5Q2RZ97jZ8WiNaduZO7e22MyZtaOtamj+hSP3v5lwak1KFvgUlTFjhILHcWyMY6hqly9Dhcs4VpCiCMx84d44xh9F6XqKYzTLmKSZq8auaOO8G/OManljBbleHgcnENuHqdsneSer2iHmOTUmudWtQSqcSC/mo2AkebvAhDXmrc/PH6qPuxDxMTV/Rc11aOstHNdeNA8jN5RAaXMJNskqzKeg5jr3RWl671T3m/wo+7Fup0+uejk56sSFWPNTY7FBgLg345bYhkywyKjTwvBZ+EyanTXdALRywoGUogBbMTklY8lXR5p4F9giotBSoguFJLHeCPfE86kCFKSpPOSdhz2hQ4EXi2unTPAUSlMwc1WJRBUw5qss2segHbGXtR3Linq7M6JqnpzxmQMR+cQyV8dy+v2vBuOYaBx0s3EFygkjCWW9jtYhnGcGxrJOv8APSyNhZF+MdDFNOPmdM8pxvAyWVvCrTNpDV5HoMYlWtM/6SV2I74ZK1qnqUAZkpjbKX9+Lrh7kY/B5/Y/sbKu0eifKVKmpxIWGUOHuIIF+EY6f4HaNWap/DnJP/jAj8o1BrRUcpKYIwNiRuUPIxttzeC6tcJ/pyeyX/rQlKHuQ1wnEdoMjHgXonfFN/h+7G00LoeXSyUyZIwoS/SSS5UTvJ/CMcNcqj0pPZL/ANeHHXSfvk9iP/Yh3D3Ifg+J9j+xtKfIdHvMTPGKma0zkANyW0Xw7P8AOG8w0a6Ttok+r/WguPuRX4XP7Gbd4hXmroH/AJRj/lrO2Jk/H+bDl62z+TK8EpyQNrNe/le+C4+5B4bN7WS+E6pKJUhQIScakudmJGy7ZiOS6w1wUGBQ5d8I5pYi43OQT1HfHRtYq7xwCTPCAhK3CkqAILKSCeeXF3IaMsNTpOK/KM9ylaT1jm3iSlD3Ig+DzN3pZiJDjKLitZZqk4V3AAAfMNlfONYrVBAISeUYFiU3sDmGl87pMUa3UFKcbGYWfYoi13HzfRDbT6NfIvC5e8H8APQGkJi6ynmAvMNQlTqL85SkZ++O9U+nUH5tacM0lSTLsVkgYjbaCHIN3EcY1JCKerllaFLMskghhmGBLpLi/Ax0HSmtNDVAeMUyyRkoEYh0KBSeqKnkitmzRDgM8/NGLNrKqxiKR5QzG0Pk7Wh8+pG09QzjKaI1ipJaMCJ85IewmpKmGWHEASQOJfjFqko5c2YVipM8G4QmaB1MOc3ZC1+1kZcNkh/fFr+ArLrAqcGGUsj+J9nRF6fOCUKUQOakqO080OWjP1deuWok06wGwDCpO8nE5boiBWs4SzyZ4+r7jEvMZ6QMT4Xqc5ylpO0OLNCjkusajMq56wFAKmrUx4qMKJbkaXqaFU4bQOtu+FzDtvsiMHp9fwYfg4EPvfujn0dW7OoamyEroJaVAKSSoEbDzyYMzNX6ddlSkqB2EqPvgPqTOCaFBUSQlSnNzYK4B/VBpOmpXpH6kz7sbYxtdDE5zjJ6W1/gqTdVKVIdMhAIyIfo38YcdUKT9Hl+vvizN0pLIICs/wBVXdEg0pK9L+FXdD5a9B+Ize5/JR+R9J9Aj198SDVWl+hT2q74up0hL9MevuiaVUJV5JB6IWiPoLxOb3P5B87VamW2KUCwwi6shkLGIfkbSZ8kPrL+9BlUwAXsIjTXSzblEP8AtDvhaIvsNcTmXST+QRM1OpmLSrsW562fZ52+MwnV+a7eKKHNTcqtjLYh/W2Tne8dBxbY8M9IFyB0kD2xCWGMiceMzLrJ/IGOptNfmK+urvhnyNpk84IU4uOeqDBrJf0iPrJ74auslsfnEZeknvizlR9CPjM3vfyB/kPS+iv65iNWoVKdkz6/4QeNbL9NH1k98eeOI9NH1h3wnhXoPxuddJv5M+fB5S7pv1/whv5uqX+9+v8AhGj8aR6SfrDvj0T0+kntELkx9CXj+I97Mdp7V6nlUy5y0zVCWMWELAJK1JDOUlsxHuitSqWokS5w5VImICwMYLYg7PhjSrp5U2UZc0JUhQSFJJsWve+8CLNLKRLQlEvClCQEpANgBkBByovsC4/iIqlNma/NvTelN+sn7sJWoMgpwFU3ClQVmly+wnDxjVBfERAuaBjJIAcXJtkIOTH0B/qHEP8AezJjVOkXPnpVjTyZQ6jMDEzUldnFmh51BozlNX9oj7sGa6RTzUTUKXKHKgBRCk4nSGSo3uQ1uyOSV1OqXMUhQuks4uDuIO0EXEUZlHHvpOv+nSzcUmuc012OgK8HFL9LM+tL+7CHgyknyZ0z+A+6MLUrxoEzzkslfH0F9YDHiB6UENUNY/Fp4Kj82tkr4DYrqPqeKVPHaTibp8NxSxuccrbXajTJ8FstKsYnLe3mDflnDT4LhsqFdcsfejble74EYjWzwt01FMMpKVT5qbKCSAlJ9FSy9+ABaNnJg+x59fqXFR6S/wDAdW+DeemYjk1Bct04z5KsL84AFWbRbPg2Wo4kzBL3JU6lDpUDGbV4f1v/AGRDf9Uv/JBvQHhvp5ywifLVIxWC8QUh/wBYsCkcWPVByYB/UuJ1atX4+DS6LPitOUVE3l+cQnA6yAwdB3de+MTpWmmIStaK5sIWpKColQYEhDEm+QaOhaa0filpMsDmqxsCAFA5l8ndjeOfafoZSkGrkc+WVMtNwQTfECRYE7CCz7Yli1qbjW21f7MmaSn531d2c4VpKY5c3zLi7nOFElXTpUtRbMk3APrYPCiTMlRNVK0VM+iWVbsPrETTNEz3vKWDbNvY8UJen65weUTYW5qe6PZ+nKpRdc4vwQkD2Rl5f1Olzmux0/U+hxUPJzU+UpYUl8wSNxi6NSqT6L+Nf3oA6i1asEozppdQm4Uk2Uy5fOF2xC4ZnYxtzPG/1GL4xVboq5s4Pyyq/QD/ACRpkDElCgU3HPVmOuHp1Qpxklf11d8EKioGBV9h6cosYoeiIeIy+5gv5LSP7z65gfrVpxGjKNcxIxF8MtKiTimKyc7gxJ4CNLHJvDxPOClRsKpqj0gISP5ldsPSkQllnJU2cz0hp2pq1lc+atb+keaOCU5JHARGmhQReYMXQW7WgpoLRqChc6cCqVKwjACRys1b4UFQuEslRJF2SwZ3HQ9HaLmTKPlJqKSXLOHDL8UQZQxAtykwMoFmcuTzhdzCcqIpHNND6x1VDMCpE5QAzSSTLUNyk5EfDx3rV/TaNI0iJqXRj5qwk3RMT5SQewjgRHEtatCplHFLBSgrXLUhyeTmoYqSkm5QoEKSTfMF2c7TwHVZ5OplnJK5Sx+8FpP8qYfVAtmdDXquk/8A3T/rDuhnyWAOLlp5a7FQY9No0ChEc3yT0GFpRb4nJ6/ZGfVqgP0if2juiM6mf4mf2p7o0bjeI9g0okuKyrv9l+DM/Ir/ABM7+HuhHUv/ABM36qe6NPHhMPSvr8sPFZPp8L8GbmaqmYARPWmzsEpOfT0euI/kUr9JX9miNFSnmj9lPsiaDT/n5YlxORbbfC/Bl1alq/SVfZIiGbq2oKloMxSkBRK1CWkZMpIJAOF8TPwjWxm9Y6zk1JVdgsOAWBugMdnbCaru/kfiZv0+F+CRWqUoueUn3/XHTbm2hh1OlfS1H2n4R7K1hceR/wBxHfDzps+iftEd8V1B9SceKzx6SK87UiUoEGbPIOYKwRvywxV/NzT+nM/g+7BH8un6M/aS++PJusQALS1Ej9eX6ufC0Y/QsXH8Uuk2V9aNJeIaNmFCyVpQUSlFsTmyTsFn9QjgFHQY7qxEk22lRJ742fhV1pM/BKCVIAVkW80Z2JBcq9UCNDzTJ+dFlIA5MhrKJIxdIYm+0RansYptt2+pRnauzAH5BYG8u/TAaqosNxlHU9ITUVa0FZZa0hLBSnchxMUVABi4BY5gkNlGV1mkofmJSLFCil8KygtjAPUP3YmQTsu6H1oqF00seMzkiWMBQokoUkeSwCCWw2IJ2RvdWNPIVIZUyUkEqRhIAFwMgcNurrjlsiqQligYQUpKgAwxNcsIvSK6Xh5xJO23qgc/LVCUNw/UahScRw6RkgPYFKHHBxMvCgMNKSN5hRXq+hPSgPPRNQHLtw/5imqpUc3i2rTKjkG64arSOLykA+qIosI5dcoFJCiCg4kFzzVAu6dxcDKLk/X6tGVVO+uYGTQ5sAngIrTpfCJITCn5w6/9Kndo7oSNe653FVNfpHdAc0tsTWy648EsPcP1mJkA7XeEKvmy1Sl1KyhQZQZFx04XGWwwI0hpqfOTLTNmrWJYZAUXCQWsN1gnsiJSEnzR2nviLkLcd8FiNhq2OXp5lOm8xS0TpQ9NSErSuUP1sK3A24CNojoehtZJYpEy6hKkqbk7A4mBBY+jdwxD3zjjNBKmXMsYgkYiHAOYuOPRGqVrvpFMsJ5SexyJKSvLYo88W4xCSvoSTJfCBVkDk1qeYuaahQ2y0lLS0HcpionhhO2MfojWiopFKNNNMvE2Jgkg4XwuFA5OYir5k1ZJUFXLkqzJN7njEEvRyz5qn3MYkqSoXU1ui/C7XyJYQFoWAScUxOJVy91ExdHht0h/cfZf7oxq9DTQSDLW4DmxsN5iBVIRmCIdoVG5Phvr/wC4+y/3R4fDdX/4f7L/AHRiRQqIcIU3QYjVTtmk3gtAbc+Guv3yPsh3w/8APdXbU0x6ZX+6MJyY3R5yY3QWBvpfhurEgASqUAWA5NbAfaRJ+fGs+ipfqL/1I58EDdDhJfIfHbBYUdAHhyq/oab6q/vwDqPCbWLx85AxL5Qc18GTJQ5ZgwzBgHK0StScQQ6S93GzPMxbm6tTEEYkpViDjDMQW6WJ7ITaCi2PCDXk/wBf/Cj7sWk65aQZ/Gf4UfdgOnQU57Sz6ofNoJ6c0EN0RG/Qtgo/uCnyx0gbeMHsR92KE/XmuBIM9XYj7sDypQUMWzZaIVgvf2Q0EtNbEumNOzqlSFTllZSlgS2RLtYCCWjdJjCoKAUlaQlXpAgghaeIb1wHEvZEqaMjLbuUPdDsqNxoetSFATZyOTDBxKPjGC3MSo2FgA5MCNP1CFzCiQCmXcIS7lKHOZ35k8TAmTTzFWCu0ge2C1JotgHMrFbziVdOV4ew0ibR0koDEJU2TpDt2RcXTg3wo9nuiXDhspSR09GURTpoAbvjVGGNozyckwGqrlv/AFX8vdHsQeKKNzhB3X91oUZ/KW2xiZcOwQgqEX2RQaB4pFGJk6GUf+Yl0fLJ7YPy6UgQ0QbM8jQJJyaPFaBOwP0CNNLkkRMhPCJEbMp8nyzm3UYHzaRo6AaUEXEZ3TdBhDgZwAXdRdGyDyq5yUTFJT82hZ5pVxDhw0dIoJsqbQqJlSUTEkgYZUrCQwzcEMzxxellqHmnsja6FqSmnUCSHuzZ2iNDA2uni5KeSloRMD4zLDIVezJyBbNmjLyJq8eIKXi3uXgxpSWsqPMWQ+bGJNDaPxnnJIGdxnDXQR4vRU1SEqCg5DnJ+uEdH1AsSD+0AfVGzptGMnZCmUcMLMGJFShTpxAt5tnHVsijVJmk89JJ4j8I6N4jEaqIboAs5kZQ2uOqJESE736u+Oko0RLUeclJ6osy9AUzuZEpRzuC460kQBZzNNCkmyj2d0Sy6YgMkhjnYR0im0fIKQ1PISd4Qdr71RJ4hL+jQP3BBQWc4RoqYOckl+gHMfGyIEypyTYqDHYY6kiQkBgkfVHblADSOj0glhmt4TBMyctU9PkLmA8LQ5UyrLOtZ/e7o1aaCPFUDbIVjM6mVMwlJUoAhiyjcHYYrHQo3qjUmmG6EqQnLDBY6MNVUBQbK74sU4UxJJOQ39sFtYKMAgiK2i1gJWDtFukZQyI+ipCSLh2djwu3ZHusVUg8nyQYcmnFvx+dDPGLxRq1uc4YCpq1QORU++DZWFJttgTTkFP4Rfl5WjTiZTkRWVRl4UTkmFE9KI2wUkxMhRh1NTk5AnqtEqgpB5ySIwGyy/o5LbIOyJgMZuVVDtgpKqANsSIMKmHJSIHJq+MTSarphioKSgI8mUYUMj07hEKaoDbfdEpqx6TQgJKemAsPZFtLBlXLBmHGKQrUAeV7YmTpRJsCoDhCsYuTEw72+N0V00hSWBSOsmxyAi8ZIWoFBZgXcOCDsI2xTXJWgqviTknzdoBsA3XwhiCEnpFo8mLTvgZIJzGAXOIi7gbi+cSqkIYBnGbZA7Ltn1wwoeupAf1xGZkQzJQwsAANwyiAUxDXPu4eqANi/LmtEnjY2mBxkk/gYYKK93N3z4QD8peRVgbfX0wjpEDNaR1iKHigVsBZ7kbiR7oStGpPmiDcktHcuq0tL+lTAzSFekkMrEH2dTd3VE6NDI3R4qhSMtjH2QUwuHayD8pHcr1RCrSpB2xcq5gShR9ED1jKM0cRORvxiEtjRhipK2gnN0kWe8Nl6SJIAHx2RRnU6sg9vbBHQdAQrErZlEVZbOMIxsuV+j1KRsO3dGaKMJaNuuYLXEDqyQhWwP0RbRz7MpMp339sOkUb7+uDaqBOwjsiJdMH3QwGeIJbP1e+KpW0WZwAGcDVLi7EyE0TFcKKzx7F1lekkGllPsHVHkyeV2Ur2QNCofy5jAaglT0TnNospoT6ZitomcSrCcmzgsZgDgJJiQiFGjlelFiXo5RyVDkTbeSeiPPykR5toLHpZMnRi9qjD5eilOHxNvh9PpjEwwnrgiiusxFuHbeAVFL8ik7S42QQ0boXzlFm7YIy1AXa7btg3XgZWadViISnCAALwqBKwzJlSwkgEhu2Bs2aCTfbFOVpBZIKkuNrKHdvihpSWtS3QlkltocHpAhj0MLdA6Ia8C5c+YgMWzO/f8CGflM4hbpJ90FhoYXSsNHhXAqo0g2Q94isrSZ4w7FobDmKPQuM+a1ROZ7IatazktQhWHL+oYqJ5ShZT5QCyOkG0M0NVKVJSV+UXezZE7B1QFXLmemrtPXtiPxRRuVLPX+MFkliXqazlBFSsqQkKL5Mc4zaqA7ldZj1NEWbCrP4OW+C36D5UF+4I/lJAUrESQdjFxZru0NVpGVsSv1RR0kTKY3USTvbLOBIrlAuBl8AwqZJSgulh9ekx6Kn6fdEf5Yw3AgCmtOwer1w2ZMUoZQ6Bzi+wdl6xkvbLdEUzTJO+INCS5YSozA53X2Zx7V6UY/Ny0JH7IJvxMLSwWSC7EsipUo2So9Afrh65hHlW7H7IGzq6arNam3ZD1RVVNIiSjRXLJfRBmqqU4Q2e+B/LxWTOMOSLxbEpZPy0KGQomRK7w5CXMeoi1LR0RlNBZoUsbCCyIHUxglJFoYidCYlEgHOKKp52R5yzbYBWFZFInaeG2CaZIQAcx7oy3Ll840GhpjpOK46dv8AzAOy5MrcmFvVu3OfxilNBWrItnbb29GUEpiUktYHbnl1cCLxfpUoZzhD3zcjZn1e2AldAhMkKAszZfHx0QyolgC1zvDWg2qpkg2Uno+BfP1x6JktVhne7WtfNtl/XDItsylS5N8x8bYpqpsRcv7GjR6RSweM/Mml89sAiFad8RFCR8e6HTyYoTpg2mALLs4C2H1+qFLVFRE0CJ0TIQWWHhYojxGGhRiQrJVKiNU2EDDVnhABSqVPnFFaQ+yLs9UUlqiJJDFpGbQnhpVHhXABMJm6IyHhmIw0qhiHEQ1hHmKPYkRGlMOSYTx5Ek6E0ScpChjwolqI6RqYuycoUKKC0syDF4H4649hQAVFnOGpMKFDAck3jXaKQOTFhmPfChQMC0k2PTEFcbgbGy2ZQoUImytKHtTGgkSgNg8k7IUKAiBNI+V+6PYIDQoUMiR1JtACf5R6YUKACaXlF2kyEKFAItRGrOPYUMDwR5NhQoBg6dFRUKFERjY9aFChgeKENVChQANEIwoUSIijwwoUMBQoUKGI/9k="/>
          <p:cNvSpPr>
            <a:spLocks noChangeAspect="1" noChangeArrowheads="1"/>
          </p:cNvSpPr>
          <p:nvPr/>
        </p:nvSpPr>
        <p:spPr bwMode="auto">
          <a:xfrm>
            <a:off x="63500" y="-647700"/>
            <a:ext cx="1800225" cy="13525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043608" y="5373216"/>
            <a:ext cx="5544616" cy="707886"/>
          </a:xfrm>
          <a:prstGeom prst="rect">
            <a:avLst/>
          </a:prstGeom>
          <a:solidFill>
            <a:schemeClr val="accent2">
              <a:lumMod val="20000"/>
              <a:lumOff val="80000"/>
            </a:schemeClr>
          </a:solidFill>
          <a:ln>
            <a:solidFill>
              <a:schemeClr val="accent2"/>
            </a:solidFill>
          </a:ln>
        </p:spPr>
        <p:txBody>
          <a:bodyPr wrap="square" rtlCol="0">
            <a:spAutoFit/>
          </a:bodyPr>
          <a:lstStyle/>
          <a:p>
            <a:r>
              <a:rPr lang="en-NZ" sz="2000" b="1" dirty="0" smtClean="0"/>
              <a:t>Question: </a:t>
            </a:r>
            <a:r>
              <a:rPr lang="en-NZ" sz="2000" dirty="0" smtClean="0"/>
              <a:t>Is this a good argument? Why or why not?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99392"/>
            <a:ext cx="2448272" cy="1512168"/>
          </a:xfrm>
        </p:spPr>
        <p:txBody>
          <a:bodyPr>
            <a:noAutofit/>
          </a:bodyPr>
          <a:lstStyle/>
          <a:p>
            <a:r>
              <a:rPr lang="en-US" sz="2800" dirty="0" smtClean="0">
                <a:solidFill>
                  <a:srgbClr val="FFFFFF"/>
                </a:solidFill>
              </a:rPr>
              <a:t>Day 2</a:t>
            </a:r>
            <a:endParaRPr lang="en-US" sz="2800" dirty="0">
              <a:solidFill>
                <a:srgbClr val="FFFFFF"/>
              </a:solidFill>
            </a:endParaRPr>
          </a:p>
        </p:txBody>
      </p:sp>
      <p:sp>
        <p:nvSpPr>
          <p:cNvPr id="2" name="Content Placeholder 1"/>
          <p:cNvSpPr>
            <a:spLocks noGrp="1"/>
          </p:cNvSpPr>
          <p:nvPr>
            <p:ph idx="1"/>
          </p:nvPr>
        </p:nvSpPr>
        <p:spPr>
          <a:xfrm>
            <a:off x="323528" y="1484785"/>
            <a:ext cx="8640960" cy="4752528"/>
          </a:xfrm>
        </p:spPr>
        <p:txBody>
          <a:bodyPr>
            <a:normAutofit/>
          </a:bodyPr>
          <a:lstStyle/>
          <a:p>
            <a:pPr fontAlgn="auto">
              <a:buNone/>
            </a:pPr>
            <a:r>
              <a:rPr lang="en-US" sz="2800" b="1" dirty="0" smtClean="0"/>
              <a:t>2) The grandfather paradox</a:t>
            </a:r>
            <a:endParaRPr lang="en-US" sz="2800" dirty="0" smtClean="0"/>
          </a:p>
          <a:p>
            <a:pPr hangingPunct="0"/>
            <a:r>
              <a:rPr lang="en-US" sz="2400" dirty="0" smtClean="0"/>
              <a:t>Another argument that time travel is logically impossible is that if time travel were possible, then you could go back in time and kill your own grandfather (before he managed to conceive your parent) </a:t>
            </a:r>
          </a:p>
          <a:p>
            <a:pPr hangingPunct="0"/>
            <a:r>
              <a:rPr lang="en-US" sz="2400" dirty="0" smtClean="0"/>
              <a:t>Then, obviously </a:t>
            </a:r>
            <a:r>
              <a:rPr lang="en-US" sz="2400" u="sng" dirty="0" smtClean="0"/>
              <a:t>you could no longer exist</a:t>
            </a:r>
            <a:r>
              <a:rPr lang="en-US" sz="2400" dirty="0" smtClean="0"/>
              <a:t>!! </a:t>
            </a:r>
          </a:p>
          <a:p>
            <a:pPr hangingPunct="0"/>
            <a:r>
              <a:rPr lang="en-US" sz="2400" dirty="0" smtClean="0"/>
              <a:t>So you would have to both exist and not exist, say at the time of your birth. Isn’t this as clear a logical contradiction as can be found?? Therefore, time travel is not logically possible.</a:t>
            </a:r>
          </a:p>
          <a:p>
            <a:pPr fontAlgn="auto"/>
            <a:endParaRPr lang="en-US" sz="2800" dirty="0" smtClean="0"/>
          </a:p>
          <a:p>
            <a:pPr hangingPunct="0">
              <a:buNone/>
            </a:pPr>
            <a:endParaRPr lang="en-US" sz="2800" dirty="0" smtClean="0"/>
          </a:p>
        </p:txBody>
      </p:sp>
      <p:sp>
        <p:nvSpPr>
          <p:cNvPr id="4" name="2 CuadroTexto"/>
          <p:cNvSpPr txBox="1">
            <a:spLocks noChangeArrowheads="1"/>
          </p:cNvSpPr>
          <p:nvPr/>
        </p:nvSpPr>
        <p:spPr bwMode="auto">
          <a:xfrm>
            <a:off x="2843808" y="188640"/>
            <a:ext cx="3312368" cy="1569660"/>
          </a:xfrm>
          <a:prstGeom prst="rect">
            <a:avLst/>
          </a:prstGeom>
          <a:noFill/>
          <a:ln>
            <a:noFill/>
          </a:ln>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1600" i="1" dirty="0" smtClean="0">
                <a:solidFill>
                  <a:schemeClr val="bg1"/>
                </a:solidFill>
              </a:rPr>
              <a:t>Temporal parts</a:t>
            </a:r>
            <a:endParaRPr lang="en-US" sz="1600" dirty="0" smtClean="0">
              <a:solidFill>
                <a:schemeClr val="bg1"/>
              </a:solidFill>
            </a:endParaRPr>
          </a:p>
          <a:p>
            <a:r>
              <a:rPr lang="en-US" sz="1600" i="1" dirty="0" smtClean="0">
                <a:solidFill>
                  <a:srgbClr val="FF6730"/>
                </a:solidFill>
              </a:rPr>
              <a:t>Paradoxes of Time Travel</a:t>
            </a:r>
          </a:p>
          <a:p>
            <a:r>
              <a:rPr lang="en-US" sz="1600" i="1" dirty="0" smtClean="0">
                <a:solidFill>
                  <a:schemeClr val="bg1"/>
                </a:solidFill>
              </a:rPr>
              <a:t>Does Time Pass?</a:t>
            </a:r>
            <a:endParaRPr lang="en-US" sz="1600" dirty="0" smtClean="0">
              <a:solidFill>
                <a:schemeClr val="bg1"/>
              </a:solidFill>
            </a:endParaRPr>
          </a:p>
          <a:p>
            <a:r>
              <a:rPr lang="en-US" sz="1600" i="1" dirty="0" smtClean="0">
                <a:solidFill>
                  <a:schemeClr val="bg1"/>
                </a:solidFill>
              </a:rPr>
              <a:t>Is Time Unreal?</a:t>
            </a:r>
            <a:endParaRPr lang="en-US" sz="1600" dirty="0" smtClean="0">
              <a:solidFill>
                <a:schemeClr val="bg1"/>
              </a:solidFill>
            </a:endParaRPr>
          </a:p>
          <a:p>
            <a:endParaRPr lang="en-US" sz="1600" dirty="0" smtClean="0">
              <a:solidFill>
                <a:schemeClr val="bg1"/>
              </a:solidFill>
            </a:endParaRPr>
          </a:p>
          <a:p>
            <a:r>
              <a:rPr lang="en-US" sz="1600" i="1" dirty="0" smtClean="0">
                <a:solidFill>
                  <a:schemeClr val="bg1"/>
                </a:solidFill>
              </a:rPr>
              <a:t>	</a:t>
            </a:r>
            <a:endParaRPr lang="en-US" sz="1600" dirty="0">
              <a:solidFill>
                <a:schemeClr val="bg1"/>
              </a:solidFill>
              <a:latin typeface="Verdana" charset="0"/>
            </a:endParaRPr>
          </a:p>
        </p:txBody>
      </p:sp>
      <p:sp>
        <p:nvSpPr>
          <p:cNvPr id="5" name="TextBox 4"/>
          <p:cNvSpPr txBox="1"/>
          <p:nvPr/>
        </p:nvSpPr>
        <p:spPr>
          <a:xfrm>
            <a:off x="251520" y="5301208"/>
            <a:ext cx="5544616" cy="1015663"/>
          </a:xfrm>
          <a:prstGeom prst="rect">
            <a:avLst/>
          </a:prstGeom>
          <a:solidFill>
            <a:schemeClr val="accent2">
              <a:lumMod val="20000"/>
              <a:lumOff val="80000"/>
            </a:schemeClr>
          </a:solidFill>
          <a:ln>
            <a:solidFill>
              <a:schemeClr val="accent2"/>
            </a:solidFill>
          </a:ln>
        </p:spPr>
        <p:txBody>
          <a:bodyPr wrap="square" rtlCol="0">
            <a:spAutoFit/>
          </a:bodyPr>
          <a:lstStyle/>
          <a:p>
            <a:r>
              <a:rPr lang="en-NZ" sz="2000" b="1" dirty="0" smtClean="0"/>
              <a:t>Question: </a:t>
            </a:r>
            <a:r>
              <a:rPr lang="en-US" sz="2000" i="1" dirty="0" smtClean="0"/>
              <a:t>Could </a:t>
            </a:r>
            <a:r>
              <a:rPr lang="en-US" sz="2000" dirty="0" smtClean="0"/>
              <a:t>you kill your own grandfather if you went back in time? </a:t>
            </a:r>
          </a:p>
          <a:p>
            <a:endParaRPr lang="en-US" sz="2000" dirty="0"/>
          </a:p>
        </p:txBody>
      </p:sp>
      <p:pic>
        <p:nvPicPr>
          <p:cNvPr id="47106" name="Picture 2" descr="http://t0.gstatic.com/images?q=tbn:ANd9GcTKTNdS9TyDraHsjCJpOT1nuzIVaKFG7xQX9c2pUDal_QSub8mP"/>
          <p:cNvPicPr>
            <a:picLocks noChangeAspect="1" noChangeArrowheads="1"/>
          </p:cNvPicPr>
          <p:nvPr/>
        </p:nvPicPr>
        <p:blipFill>
          <a:blip r:embed="rId2" cstate="print"/>
          <a:srcRect/>
          <a:stretch>
            <a:fillRect/>
          </a:stretch>
        </p:blipFill>
        <p:spPr bwMode="auto">
          <a:xfrm>
            <a:off x="7596336" y="5080640"/>
            <a:ext cx="1547664" cy="151671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106"/>
                                        </p:tgtEl>
                                        <p:attrNameLst>
                                          <p:attrName>style.visibility</p:attrName>
                                        </p:attrNameLst>
                                      </p:cBhvr>
                                      <p:to>
                                        <p:strVal val="visible"/>
                                      </p:to>
                                    </p:set>
                                    <p:animEffect transition="in" filter="blinds(horizontal)">
                                      <p:cBhvr>
                                        <p:cTn id="27" dur="5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UAM[2]">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Diseño predeterminado">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UAM[2].thmx</Template>
  <TotalTime>5470</TotalTime>
  <Words>3812</Words>
  <Application>Microsoft Office PowerPoint</Application>
  <PresentationFormat>On-screen Show (4:3)</PresentationFormat>
  <Paragraphs>417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UAM[2]</vt:lpstr>
      <vt:lpstr>Possible Worlds</vt:lpstr>
      <vt:lpstr>Day 2 TOPICS</vt:lpstr>
      <vt:lpstr>Day 2</vt:lpstr>
      <vt:lpstr>Day 2</vt:lpstr>
      <vt:lpstr>Day 2</vt:lpstr>
      <vt:lpstr>Day 2</vt:lpstr>
      <vt:lpstr>Day 2</vt:lpstr>
      <vt:lpstr>Day 2</vt:lpstr>
      <vt:lpstr>Day 2</vt:lpstr>
      <vt:lpstr>Day 2</vt:lpstr>
      <vt:lpstr>Day 2</vt:lpstr>
      <vt:lpstr>Day 2</vt:lpstr>
      <vt:lpstr>Day 2</vt:lpstr>
      <vt:lpstr>Day 2</vt:lpstr>
      <vt:lpstr>Day 2</vt:lpstr>
      <vt:lpstr>Day 2</vt:lpstr>
      <vt:lpstr>Day 2</vt:lpstr>
      <vt:lpstr>Day 2</vt:lpstr>
      <vt:lpstr>Day 2</vt:lpstr>
      <vt:lpstr>Day 2</vt:lpstr>
      <vt:lpstr>Day 2</vt:lpstr>
      <vt:lpstr>Day 2</vt:lpstr>
      <vt:lpstr>Day 2</vt:lpstr>
      <vt:lpstr>Day 2</vt:lpstr>
      <vt:lpstr>Day 2</vt:lpstr>
      <vt:lpstr>Day 2</vt:lpstr>
      <vt:lpstr>Day 2</vt:lpstr>
      <vt:lpstr>Day 1</vt:lpstr>
      <vt:lpstr>Day 2</vt:lpstr>
      <vt:lpstr>Day 2</vt:lpstr>
      <vt:lpstr>Day 2</vt:lpstr>
      <vt:lpstr>Day 2</vt:lpstr>
      <vt:lpstr>Day 2</vt:lpstr>
    </vt:vector>
  </TitlesOfParts>
  <Company>University of Waikato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Letting Reality Bite: A Peircean Approach to Teaching Undergraduate Epistemology</dc:title>
  <dc:creator>Your User Name</dc:creator>
  <cp:lastModifiedBy>Your User Name</cp:lastModifiedBy>
  <cp:revision>190</cp:revision>
  <dcterms:created xsi:type="dcterms:W3CDTF">2010-07-06T06:09:33Z</dcterms:created>
  <dcterms:modified xsi:type="dcterms:W3CDTF">2012-06-17T20:43:17Z</dcterms:modified>
</cp:coreProperties>
</file>