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720" r:id="rId1"/>
  </p:sldMasterIdLst>
  <p:notesMasterIdLst>
    <p:notesMasterId r:id="rId29"/>
  </p:notesMasterIdLst>
  <p:handoutMasterIdLst>
    <p:handoutMasterId r:id="rId30"/>
  </p:handoutMasterIdLst>
  <p:sldIdLst>
    <p:sldId id="256" r:id="rId2"/>
    <p:sldId id="295" r:id="rId3"/>
    <p:sldId id="272" r:id="rId4"/>
    <p:sldId id="345" r:id="rId5"/>
    <p:sldId id="346" r:id="rId6"/>
    <p:sldId id="347" r:id="rId7"/>
    <p:sldId id="349" r:id="rId8"/>
    <p:sldId id="350" r:id="rId9"/>
    <p:sldId id="348"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17" r:id="rId27"/>
    <p:sldId id="36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730"/>
    <a:srgbClr val="FFA720"/>
    <a:srgbClr val="FFFF99"/>
    <a:srgbClr val="FFFFCC"/>
    <a:srgbClr val="FFCCCC"/>
    <a:srgbClr val="FF8989"/>
    <a:srgbClr val="FFEDC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7" autoAdjust="0"/>
    <p:restoredTop sz="94713" autoAdjust="0"/>
  </p:normalViewPr>
  <p:slideViewPr>
    <p:cSldViewPr>
      <p:cViewPr>
        <p:scale>
          <a:sx n="75" d="100"/>
          <a:sy n="75" d="100"/>
        </p:scale>
        <p:origin x="-72" y="168"/>
      </p:cViewPr>
      <p:guideLst>
        <p:guide orient="horz" pos="2160"/>
        <p:guide pos="2880"/>
      </p:guideLst>
    </p:cSldViewPr>
  </p:slideViewPr>
  <p:outlineViewPr>
    <p:cViewPr>
      <p:scale>
        <a:sx n="33" d="100"/>
        <a:sy n="33" d="100"/>
      </p:scale>
      <p:origin x="24" y="237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620FEF-B5F8-44CA-87A7-AAA94BD5A51A}"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72C58D73-E9F1-40A9-AC03-2ACEEDFF98E2}">
      <dgm:prSet phldrT="[Text]"/>
      <dgm:spPr/>
      <dgm:t>
        <a:bodyPr/>
        <a:lstStyle/>
        <a:p>
          <a:r>
            <a:rPr lang="en-US" dirty="0" smtClean="0"/>
            <a:t> A </a:t>
          </a:r>
          <a:endParaRPr lang="en-US" dirty="0"/>
        </a:p>
      </dgm:t>
    </dgm:pt>
    <dgm:pt modelId="{639AC2C3-E787-480B-AA8C-CB05D662EA00}" type="parTrans" cxnId="{582FB3A9-2A20-4EF7-A43B-3B31DA1B7E29}">
      <dgm:prSet/>
      <dgm:spPr/>
      <dgm:t>
        <a:bodyPr/>
        <a:lstStyle/>
        <a:p>
          <a:endParaRPr lang="en-US"/>
        </a:p>
      </dgm:t>
    </dgm:pt>
    <dgm:pt modelId="{C474FBAA-A96A-47D8-8592-9B4C7AC30BCC}" type="sibTrans" cxnId="{582FB3A9-2A20-4EF7-A43B-3B31DA1B7E29}">
      <dgm:prSet/>
      <dgm:spPr/>
      <dgm:t>
        <a:bodyPr/>
        <a:lstStyle/>
        <a:p>
          <a:r>
            <a:rPr lang="en-US" dirty="0" smtClean="0">
              <a:solidFill>
                <a:schemeClr val="tx1"/>
              </a:solidFill>
            </a:rPr>
            <a:t>Tunnel</a:t>
          </a:r>
          <a:endParaRPr lang="en-US" dirty="0">
            <a:solidFill>
              <a:schemeClr val="tx1"/>
            </a:solidFill>
          </a:endParaRPr>
        </a:p>
      </dgm:t>
    </dgm:pt>
    <dgm:pt modelId="{34D5D33B-0607-4C90-BCFA-690505569891}">
      <dgm:prSet phldrT="[Text]"/>
      <dgm:spPr/>
      <dgm:t>
        <a:bodyPr/>
        <a:lstStyle/>
        <a:p>
          <a:r>
            <a:rPr lang="en-US" dirty="0" smtClean="0"/>
            <a:t> C</a:t>
          </a:r>
          <a:endParaRPr lang="en-US" dirty="0"/>
        </a:p>
      </dgm:t>
    </dgm:pt>
    <dgm:pt modelId="{615B5308-4E55-4CAE-BA46-0CDC4CB8EFCC}" type="parTrans" cxnId="{6289EF90-BA66-4576-A459-0273A9DCBB68}">
      <dgm:prSet/>
      <dgm:spPr/>
      <dgm:t>
        <a:bodyPr/>
        <a:lstStyle/>
        <a:p>
          <a:endParaRPr lang="en-US"/>
        </a:p>
      </dgm:t>
    </dgm:pt>
    <dgm:pt modelId="{75E121D3-EF83-4030-B277-8324F331C508}" type="sibTrans" cxnId="{6289EF90-BA66-4576-A459-0273A9DCBB68}">
      <dgm:prSet/>
      <dgm:spPr/>
      <dgm:t>
        <a:bodyPr/>
        <a:lstStyle/>
        <a:p>
          <a:r>
            <a:rPr lang="en-US" dirty="0" smtClean="0">
              <a:solidFill>
                <a:schemeClr val="tx1"/>
              </a:solidFill>
            </a:rPr>
            <a:t>Tunnel</a:t>
          </a:r>
          <a:endParaRPr lang="en-US" dirty="0">
            <a:solidFill>
              <a:schemeClr val="tx1"/>
            </a:solidFill>
          </a:endParaRPr>
        </a:p>
      </dgm:t>
    </dgm:pt>
    <dgm:pt modelId="{2BDB38DC-8A17-494D-A37C-AFD4177EDDC9}">
      <dgm:prSet phldrT="[Text]"/>
      <dgm:spPr/>
      <dgm:t>
        <a:bodyPr/>
        <a:lstStyle/>
        <a:p>
          <a:r>
            <a:rPr lang="en-US" dirty="0" smtClean="0"/>
            <a:t> B</a:t>
          </a:r>
          <a:endParaRPr lang="en-US" dirty="0"/>
        </a:p>
      </dgm:t>
    </dgm:pt>
    <dgm:pt modelId="{64452268-DFA3-42C6-8E62-6E0A6329EE26}" type="parTrans" cxnId="{55FDB617-AFC6-4403-83D5-EB74D930D642}">
      <dgm:prSet/>
      <dgm:spPr/>
      <dgm:t>
        <a:bodyPr/>
        <a:lstStyle/>
        <a:p>
          <a:endParaRPr lang="en-US"/>
        </a:p>
      </dgm:t>
    </dgm:pt>
    <dgm:pt modelId="{FC01BADF-2782-4BA4-B1B6-D2783395888C}" type="sibTrans" cxnId="{55FDB617-AFC6-4403-83D5-EB74D930D642}">
      <dgm:prSet/>
      <dgm:spPr/>
      <dgm:t>
        <a:bodyPr/>
        <a:lstStyle/>
        <a:p>
          <a:r>
            <a:rPr lang="en-US" dirty="0" smtClean="0">
              <a:solidFill>
                <a:schemeClr val="tx1"/>
              </a:solidFill>
            </a:rPr>
            <a:t>Tunnel</a:t>
          </a:r>
          <a:endParaRPr lang="en-US" dirty="0">
            <a:solidFill>
              <a:schemeClr val="tx1"/>
            </a:solidFill>
          </a:endParaRPr>
        </a:p>
      </dgm:t>
    </dgm:pt>
    <dgm:pt modelId="{9C48A8A5-9649-4F11-8C46-1CFB7DE01756}" type="pres">
      <dgm:prSet presAssocID="{1D620FEF-B5F8-44CA-87A7-AAA94BD5A51A}" presName="Name0" presStyleCnt="0">
        <dgm:presLayoutVars>
          <dgm:dir/>
          <dgm:resizeHandles val="exact"/>
        </dgm:presLayoutVars>
      </dgm:prSet>
      <dgm:spPr/>
      <dgm:t>
        <a:bodyPr/>
        <a:lstStyle/>
        <a:p>
          <a:endParaRPr lang="en-US"/>
        </a:p>
      </dgm:t>
    </dgm:pt>
    <dgm:pt modelId="{CD065C90-E0CD-4939-83E5-0734BB72D0DF}" type="pres">
      <dgm:prSet presAssocID="{72C58D73-E9F1-40A9-AC03-2ACEEDFF98E2}" presName="node" presStyleLbl="node1" presStyleIdx="0" presStyleCnt="3" custRadScaleRad="75346" custRadScaleInc="109324">
        <dgm:presLayoutVars>
          <dgm:bulletEnabled val="1"/>
        </dgm:presLayoutVars>
      </dgm:prSet>
      <dgm:spPr/>
      <dgm:t>
        <a:bodyPr/>
        <a:lstStyle/>
        <a:p>
          <a:endParaRPr lang="en-US"/>
        </a:p>
      </dgm:t>
    </dgm:pt>
    <dgm:pt modelId="{F8AAA983-5B74-43B3-8AAC-5B3E07FB0072}" type="pres">
      <dgm:prSet presAssocID="{C474FBAA-A96A-47D8-8592-9B4C7AC30BCC}" presName="sibTrans" presStyleLbl="sibTrans2D1" presStyleIdx="0" presStyleCnt="3" custScaleX="330284" custScaleY="234626" custLinFactX="100000" custLinFactNeighborX="163764" custLinFactNeighborY="-84904"/>
      <dgm:spPr>
        <a:prstGeom prst="flowChartPunchedTape">
          <a:avLst/>
        </a:prstGeom>
      </dgm:spPr>
      <dgm:t>
        <a:bodyPr/>
        <a:lstStyle/>
        <a:p>
          <a:endParaRPr lang="en-US"/>
        </a:p>
      </dgm:t>
    </dgm:pt>
    <dgm:pt modelId="{07A53468-DB9C-4BFF-BBD9-C563846E746F}" type="pres">
      <dgm:prSet presAssocID="{C474FBAA-A96A-47D8-8592-9B4C7AC30BCC}" presName="connectorText" presStyleLbl="sibTrans2D1" presStyleIdx="0" presStyleCnt="3"/>
      <dgm:spPr>
        <a:prstGeom prst="flowChartPunchedTape">
          <a:avLst/>
        </a:prstGeom>
      </dgm:spPr>
      <dgm:t>
        <a:bodyPr/>
        <a:lstStyle/>
        <a:p>
          <a:endParaRPr lang="en-US"/>
        </a:p>
      </dgm:t>
    </dgm:pt>
    <dgm:pt modelId="{1C316230-0E7D-4B73-A8BD-C42797959C42}" type="pres">
      <dgm:prSet presAssocID="{34D5D33B-0607-4C90-BCFA-690505569891}" presName="node" presStyleLbl="node1" presStyleIdx="1" presStyleCnt="3" custRadScaleRad="101382" custRadScaleInc="-11229">
        <dgm:presLayoutVars>
          <dgm:bulletEnabled val="1"/>
        </dgm:presLayoutVars>
      </dgm:prSet>
      <dgm:spPr/>
      <dgm:t>
        <a:bodyPr/>
        <a:lstStyle/>
        <a:p>
          <a:endParaRPr lang="en-US"/>
        </a:p>
      </dgm:t>
    </dgm:pt>
    <dgm:pt modelId="{B3E31E7D-553D-49A7-AEB7-041F9D636C97}" type="pres">
      <dgm:prSet presAssocID="{75E121D3-EF83-4030-B277-8324F331C508}" presName="sibTrans" presStyleLbl="sibTrans2D1" presStyleIdx="1" presStyleCnt="3" custScaleX="502873" custScaleY="169326" custLinFactNeighborX="95926" custLinFactNeighborY="8352"/>
      <dgm:spPr>
        <a:prstGeom prst="flowChartPunchedTape">
          <a:avLst/>
        </a:prstGeom>
      </dgm:spPr>
      <dgm:t>
        <a:bodyPr/>
        <a:lstStyle/>
        <a:p>
          <a:endParaRPr lang="en-US"/>
        </a:p>
      </dgm:t>
    </dgm:pt>
    <dgm:pt modelId="{5C7B48E4-0F9D-4D50-8F2B-93CEC720B4FB}" type="pres">
      <dgm:prSet presAssocID="{75E121D3-EF83-4030-B277-8324F331C508}" presName="connectorText" presStyleLbl="sibTrans2D1" presStyleIdx="1" presStyleCnt="3"/>
      <dgm:spPr>
        <a:prstGeom prst="flowChartPunchedTape">
          <a:avLst/>
        </a:prstGeom>
      </dgm:spPr>
      <dgm:t>
        <a:bodyPr/>
        <a:lstStyle/>
        <a:p>
          <a:endParaRPr lang="en-US"/>
        </a:p>
      </dgm:t>
    </dgm:pt>
    <dgm:pt modelId="{9C7588BE-D08A-4387-A1C4-6AC5BABBA540}" type="pres">
      <dgm:prSet presAssocID="{2BDB38DC-8A17-494D-A37C-AFD4177EDDC9}" presName="node" presStyleLbl="node1" presStyleIdx="2" presStyleCnt="3" custRadScaleRad="62758" custRadScaleInc="-9891">
        <dgm:presLayoutVars>
          <dgm:bulletEnabled val="1"/>
        </dgm:presLayoutVars>
      </dgm:prSet>
      <dgm:spPr/>
      <dgm:t>
        <a:bodyPr/>
        <a:lstStyle/>
        <a:p>
          <a:endParaRPr lang="en-US"/>
        </a:p>
      </dgm:t>
    </dgm:pt>
    <dgm:pt modelId="{998D3C6B-C752-4C6F-B230-E3379CCB34B6}" type="pres">
      <dgm:prSet presAssocID="{FC01BADF-2782-4BA4-B1B6-D2783395888C}" presName="sibTrans" presStyleLbl="sibTrans2D1" presStyleIdx="2" presStyleCnt="3" custScaleX="575712" custScaleY="236308" custLinFactNeighborX="29787" custLinFactNeighborY="17045"/>
      <dgm:spPr>
        <a:prstGeom prst="flowChartPunchedTape">
          <a:avLst/>
        </a:prstGeom>
      </dgm:spPr>
      <dgm:t>
        <a:bodyPr/>
        <a:lstStyle/>
        <a:p>
          <a:endParaRPr lang="en-US"/>
        </a:p>
      </dgm:t>
    </dgm:pt>
    <dgm:pt modelId="{1E16FE68-3DE1-4191-B560-376D33A490D1}" type="pres">
      <dgm:prSet presAssocID="{FC01BADF-2782-4BA4-B1B6-D2783395888C}" presName="connectorText" presStyleLbl="sibTrans2D1" presStyleIdx="2" presStyleCnt="3"/>
      <dgm:spPr>
        <a:prstGeom prst="flowChartPunchedTape">
          <a:avLst/>
        </a:prstGeom>
      </dgm:spPr>
      <dgm:t>
        <a:bodyPr/>
        <a:lstStyle/>
        <a:p>
          <a:endParaRPr lang="en-US"/>
        </a:p>
      </dgm:t>
    </dgm:pt>
  </dgm:ptLst>
  <dgm:cxnLst>
    <dgm:cxn modelId="{CF3CF6AB-3A61-491A-A0F9-B60489BDBA8C}" type="presOf" srcId="{C474FBAA-A96A-47D8-8592-9B4C7AC30BCC}" destId="{07A53468-DB9C-4BFF-BBD9-C563846E746F}" srcOrd="1" destOrd="0" presId="urn:microsoft.com/office/officeart/2005/8/layout/cycle7"/>
    <dgm:cxn modelId="{6289EF90-BA66-4576-A459-0273A9DCBB68}" srcId="{1D620FEF-B5F8-44CA-87A7-AAA94BD5A51A}" destId="{34D5D33B-0607-4C90-BCFA-690505569891}" srcOrd="1" destOrd="0" parTransId="{615B5308-4E55-4CAE-BA46-0CDC4CB8EFCC}" sibTransId="{75E121D3-EF83-4030-B277-8324F331C508}"/>
    <dgm:cxn modelId="{855B5F89-4B2D-438E-8885-C850ED1A6F7E}" type="presOf" srcId="{75E121D3-EF83-4030-B277-8324F331C508}" destId="{B3E31E7D-553D-49A7-AEB7-041F9D636C97}" srcOrd="0" destOrd="0" presId="urn:microsoft.com/office/officeart/2005/8/layout/cycle7"/>
    <dgm:cxn modelId="{E2810C11-694A-46A0-B5E8-E5D3458F34B8}" type="presOf" srcId="{34D5D33B-0607-4C90-BCFA-690505569891}" destId="{1C316230-0E7D-4B73-A8BD-C42797959C42}" srcOrd="0" destOrd="0" presId="urn:microsoft.com/office/officeart/2005/8/layout/cycle7"/>
    <dgm:cxn modelId="{49ADA30E-04D7-4FB6-87EC-FD8B875CA8A1}" type="presOf" srcId="{75E121D3-EF83-4030-B277-8324F331C508}" destId="{5C7B48E4-0F9D-4D50-8F2B-93CEC720B4FB}" srcOrd="1" destOrd="0" presId="urn:microsoft.com/office/officeart/2005/8/layout/cycle7"/>
    <dgm:cxn modelId="{035F98B5-4AB3-4199-9204-17B4865C1B95}" type="presOf" srcId="{1D620FEF-B5F8-44CA-87A7-AAA94BD5A51A}" destId="{9C48A8A5-9649-4F11-8C46-1CFB7DE01756}" srcOrd="0" destOrd="0" presId="urn:microsoft.com/office/officeart/2005/8/layout/cycle7"/>
    <dgm:cxn modelId="{582FB3A9-2A20-4EF7-A43B-3B31DA1B7E29}" srcId="{1D620FEF-B5F8-44CA-87A7-AAA94BD5A51A}" destId="{72C58D73-E9F1-40A9-AC03-2ACEEDFF98E2}" srcOrd="0" destOrd="0" parTransId="{639AC2C3-E787-480B-AA8C-CB05D662EA00}" sibTransId="{C474FBAA-A96A-47D8-8592-9B4C7AC30BCC}"/>
    <dgm:cxn modelId="{54C43BC3-668B-4C8E-9A24-204A233F1CEB}" type="presOf" srcId="{72C58D73-E9F1-40A9-AC03-2ACEEDFF98E2}" destId="{CD065C90-E0CD-4939-83E5-0734BB72D0DF}" srcOrd="0" destOrd="0" presId="urn:microsoft.com/office/officeart/2005/8/layout/cycle7"/>
    <dgm:cxn modelId="{D338C491-2547-4FB9-AA8A-1C3D88426D99}" type="presOf" srcId="{FC01BADF-2782-4BA4-B1B6-D2783395888C}" destId="{998D3C6B-C752-4C6F-B230-E3379CCB34B6}" srcOrd="0" destOrd="0" presId="urn:microsoft.com/office/officeart/2005/8/layout/cycle7"/>
    <dgm:cxn modelId="{55FDB617-AFC6-4403-83D5-EB74D930D642}" srcId="{1D620FEF-B5F8-44CA-87A7-AAA94BD5A51A}" destId="{2BDB38DC-8A17-494D-A37C-AFD4177EDDC9}" srcOrd="2" destOrd="0" parTransId="{64452268-DFA3-42C6-8E62-6E0A6329EE26}" sibTransId="{FC01BADF-2782-4BA4-B1B6-D2783395888C}"/>
    <dgm:cxn modelId="{BC866FA1-9DBB-4AED-AE22-20A4B013B91A}" type="presOf" srcId="{C474FBAA-A96A-47D8-8592-9B4C7AC30BCC}" destId="{F8AAA983-5B74-43B3-8AAC-5B3E07FB0072}" srcOrd="0" destOrd="0" presId="urn:microsoft.com/office/officeart/2005/8/layout/cycle7"/>
    <dgm:cxn modelId="{0CA1F300-F404-4D73-AB97-4123ED595405}" type="presOf" srcId="{2BDB38DC-8A17-494D-A37C-AFD4177EDDC9}" destId="{9C7588BE-D08A-4387-A1C4-6AC5BABBA540}" srcOrd="0" destOrd="0" presId="urn:microsoft.com/office/officeart/2005/8/layout/cycle7"/>
    <dgm:cxn modelId="{497317D3-7EC6-46DC-A066-5F2CE9B69546}" type="presOf" srcId="{FC01BADF-2782-4BA4-B1B6-D2783395888C}" destId="{1E16FE68-3DE1-4191-B560-376D33A490D1}" srcOrd="1" destOrd="0" presId="urn:microsoft.com/office/officeart/2005/8/layout/cycle7"/>
    <dgm:cxn modelId="{98947C73-C7BA-40B6-9F71-18702D72712D}" type="presParOf" srcId="{9C48A8A5-9649-4F11-8C46-1CFB7DE01756}" destId="{CD065C90-E0CD-4939-83E5-0734BB72D0DF}" srcOrd="0" destOrd="0" presId="urn:microsoft.com/office/officeart/2005/8/layout/cycle7"/>
    <dgm:cxn modelId="{E4CFEC0E-78A2-475B-ACA9-D5E13E1F2898}" type="presParOf" srcId="{9C48A8A5-9649-4F11-8C46-1CFB7DE01756}" destId="{F8AAA983-5B74-43B3-8AAC-5B3E07FB0072}" srcOrd="1" destOrd="0" presId="urn:microsoft.com/office/officeart/2005/8/layout/cycle7"/>
    <dgm:cxn modelId="{EC09FDBD-ADC9-491F-A736-5E4C82BC2FA8}" type="presParOf" srcId="{F8AAA983-5B74-43B3-8AAC-5B3E07FB0072}" destId="{07A53468-DB9C-4BFF-BBD9-C563846E746F}" srcOrd="0" destOrd="0" presId="urn:microsoft.com/office/officeart/2005/8/layout/cycle7"/>
    <dgm:cxn modelId="{87721076-2F04-473B-82C7-232E698A5819}" type="presParOf" srcId="{9C48A8A5-9649-4F11-8C46-1CFB7DE01756}" destId="{1C316230-0E7D-4B73-A8BD-C42797959C42}" srcOrd="2" destOrd="0" presId="urn:microsoft.com/office/officeart/2005/8/layout/cycle7"/>
    <dgm:cxn modelId="{682312E3-0BD3-43D0-9B83-4910FFE680D4}" type="presParOf" srcId="{9C48A8A5-9649-4F11-8C46-1CFB7DE01756}" destId="{B3E31E7D-553D-49A7-AEB7-041F9D636C97}" srcOrd="3" destOrd="0" presId="urn:microsoft.com/office/officeart/2005/8/layout/cycle7"/>
    <dgm:cxn modelId="{4C4A6E54-3EBF-4CF7-8D65-844E73834036}" type="presParOf" srcId="{B3E31E7D-553D-49A7-AEB7-041F9D636C97}" destId="{5C7B48E4-0F9D-4D50-8F2B-93CEC720B4FB}" srcOrd="0" destOrd="0" presId="urn:microsoft.com/office/officeart/2005/8/layout/cycle7"/>
    <dgm:cxn modelId="{04DB1C09-0AE4-4087-8822-D16CF19F2C71}" type="presParOf" srcId="{9C48A8A5-9649-4F11-8C46-1CFB7DE01756}" destId="{9C7588BE-D08A-4387-A1C4-6AC5BABBA540}" srcOrd="4" destOrd="0" presId="urn:microsoft.com/office/officeart/2005/8/layout/cycle7"/>
    <dgm:cxn modelId="{E9050D2A-E4AF-4C20-9B0A-86E0B417AE6E}" type="presParOf" srcId="{9C48A8A5-9649-4F11-8C46-1CFB7DE01756}" destId="{998D3C6B-C752-4C6F-B230-E3379CCB34B6}" srcOrd="5" destOrd="0" presId="urn:microsoft.com/office/officeart/2005/8/layout/cycle7"/>
    <dgm:cxn modelId="{9F0DFC2A-3FEA-45D3-A847-0CA9CBF9E2BA}" type="presParOf" srcId="{998D3C6B-C752-4C6F-B230-E3379CCB34B6}" destId="{1E16FE68-3DE1-4191-B560-376D33A490D1}" srcOrd="0" destOrd="0" presId="urn:microsoft.com/office/officeart/2005/8/layout/cycle7"/>
  </dgm:cxnLst>
  <dgm:bg/>
  <dgm:whole/>
</dgm:dataModel>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FC5B3C-8752-9F47-A6CF-8320B088C494}" type="datetimeFigureOut">
              <a:rPr lang="en-US" smtClean="0"/>
              <a:pPr/>
              <a:t>6/18/2012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DFEAE6-3074-814B-BEA8-46A5969D6ADA}" type="slidenum">
              <a:rPr lang="en-US" smtClean="0"/>
              <a:pPr/>
              <a:t>‹#›</a:t>
            </a:fld>
            <a:endParaRPr lang="en-US"/>
          </a:p>
        </p:txBody>
      </p:sp>
    </p:spTree>
    <p:extLst>
      <p:ext uri="{BB962C8B-B14F-4D97-AF65-F5344CB8AC3E}">
        <p14:creationId xmlns:p14="http://schemas.microsoft.com/office/powerpoint/2010/main" xmlns="" val="1283826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2056B8-CA96-4FC2-8C09-9DBC374993F7}" type="datetimeFigureOut">
              <a:rPr lang="en-US" smtClean="0"/>
              <a:pPr/>
              <a:t>6/18/2012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1F3A99-47A2-45C3-AB64-AEA8CA722C3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F3A99-47A2-45C3-AB64-AEA8CA722C3D}"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F3A99-47A2-45C3-AB64-AEA8CA722C3D}"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F3A99-47A2-45C3-AB64-AEA8CA722C3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gradFill flip="none" rotWithShape="1">
          <a:gsLst>
            <a:gs pos="0">
              <a:schemeClr val="accent2">
                <a:lumMod val="75000"/>
              </a:schemeClr>
            </a:gs>
            <a:gs pos="100000">
              <a:srgbClr val="FFFFFF"/>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6629400"/>
            <a:ext cx="9144000" cy="228600"/>
          </a:xfrm>
          <a:prstGeom prst="rect">
            <a:avLst/>
          </a:prstGeom>
          <a:solidFill>
            <a:srgbClr val="969182"/>
          </a:solidFill>
          <a:ln w="9525">
            <a:noFill/>
            <a:miter lim="800000"/>
            <a:headEnd/>
            <a:tailEnd/>
          </a:ln>
          <a:effectLst/>
        </p:spPr>
        <p:txBody>
          <a:bodyPr wrap="none" anchor="ctr"/>
          <a:lstStyle/>
          <a:p>
            <a:pPr>
              <a:defRPr/>
            </a:pPr>
            <a:endParaRPr lang="es-SV">
              <a:ea typeface="+mn-ea"/>
            </a:endParaRPr>
          </a:p>
        </p:txBody>
      </p:sp>
      <p:sp>
        <p:nvSpPr>
          <p:cNvPr id="12290" name="Rectangle 2"/>
          <p:cNvSpPr>
            <a:spLocks noGrp="1" noChangeArrowheads="1"/>
          </p:cNvSpPr>
          <p:nvPr>
            <p:ph type="subTitle" idx="1"/>
          </p:nvPr>
        </p:nvSpPr>
        <p:spPr>
          <a:xfrm>
            <a:off x="251520" y="188640"/>
            <a:ext cx="8280920" cy="5688632"/>
          </a:xfrm>
          <a:solidFill>
            <a:schemeClr val="bg2">
              <a:lumMod val="50000"/>
              <a:alpha val="73000"/>
            </a:schemeClr>
          </a:solidFill>
          <a:ln>
            <a:noFill/>
          </a:ln>
        </p:spPr>
        <p:txBody>
          <a:bodyPr/>
          <a:lstStyle>
            <a:lvl1pPr marL="0" indent="0" algn="ctr">
              <a:buFontTx/>
              <a:buNone/>
              <a:defRPr>
                <a:solidFill>
                  <a:schemeClr val="bg1"/>
                </a:solidFill>
                <a:latin typeface="Calibri"/>
              </a:defRPr>
            </a:lvl1pPr>
          </a:lstStyle>
          <a:p>
            <a:r>
              <a:rPr lang="x-none" dirty="0" smtClean="0"/>
              <a:t>Click to edit Master subtitle style</a:t>
            </a:r>
            <a:endParaRPr lang="es-ES" dirty="0"/>
          </a:p>
        </p:txBody>
      </p:sp>
      <p:sp>
        <p:nvSpPr>
          <p:cNvPr id="12296" name="Rectangle 8"/>
          <p:cNvSpPr>
            <a:spLocks noGrp="1" noChangeArrowheads="1"/>
          </p:cNvSpPr>
          <p:nvPr>
            <p:ph type="ctrTitle"/>
          </p:nvPr>
        </p:nvSpPr>
        <p:spPr>
          <a:xfrm>
            <a:off x="1371600" y="4869160"/>
            <a:ext cx="7772400" cy="1470025"/>
          </a:xfrm>
          <a:gradFill flip="none" rotWithShape="1">
            <a:gsLst>
              <a:gs pos="0">
                <a:schemeClr val="tx1">
                  <a:alpha val="55000"/>
                </a:schemeClr>
              </a:gs>
              <a:gs pos="100000">
                <a:srgbClr val="FFFFFF">
                  <a:alpha val="55000"/>
                </a:srgbClr>
              </a:gs>
            </a:gsLst>
            <a:path path="rect">
              <a:fillToRect l="100000" t="100000"/>
            </a:path>
            <a:tileRect r="-100000" b="-100000"/>
          </a:gradFill>
          <a:ln>
            <a:noFill/>
          </a:ln>
        </p:spPr>
        <p:txBody>
          <a:bodyPr/>
          <a:lstStyle>
            <a:lvl1pPr>
              <a:defRPr>
                <a:solidFill>
                  <a:schemeClr val="bg1"/>
                </a:solidFill>
              </a:defRPr>
            </a:lvl1pPr>
          </a:lstStyle>
          <a:p>
            <a:r>
              <a:rPr lang="x-none" dirty="0" smtClean="0"/>
              <a:t>Click to edit Master title style</a:t>
            </a:r>
            <a:endParaRPr lang="es-ES" dirty="0"/>
          </a:p>
        </p:txBody>
      </p:sp>
    </p:spTree>
    <p:extLst>
      <p:ext uri="{BB962C8B-B14F-4D97-AF65-F5344CB8AC3E}">
        <p14:creationId xmlns:p14="http://schemas.microsoft.com/office/powerpoint/2010/main" xmlns="" val="3499895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x-none" smtClean="0"/>
              <a:t>Click to edit Master title style</a:t>
            </a:r>
            <a:endParaRPr lang="es-SV"/>
          </a:p>
        </p:txBody>
      </p:sp>
      <p:sp>
        <p:nvSpPr>
          <p:cNvPr id="3" name="2 Marcador de texto vertical"/>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p14="http://schemas.microsoft.com/office/powerpoint/2010/main" xmlns="" val="2312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0"/>
            <a:ext cx="2171700" cy="6126163"/>
          </a:xfrm>
        </p:spPr>
        <p:txBody>
          <a:bodyPr vert="eaVert"/>
          <a:lstStyle/>
          <a:p>
            <a:r>
              <a:rPr lang="x-none" smtClean="0"/>
              <a:t>Click to edit Master title style</a:t>
            </a:r>
            <a:endParaRPr lang="es-SV"/>
          </a:p>
        </p:txBody>
      </p:sp>
      <p:sp>
        <p:nvSpPr>
          <p:cNvPr id="3" name="2 Marcador de texto vertical"/>
          <p:cNvSpPr>
            <a:spLocks noGrp="1"/>
          </p:cNvSpPr>
          <p:nvPr>
            <p:ph type="body" orient="vert" idx="1"/>
          </p:nvPr>
        </p:nvSpPr>
        <p:spPr>
          <a:xfrm>
            <a:off x="0" y="0"/>
            <a:ext cx="6362700" cy="6126163"/>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p14="http://schemas.microsoft.com/office/powerpoint/2010/main" xmlns="" val="158966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x-none" smtClean="0"/>
              <a:t>Click to edit Master title style</a:t>
            </a:r>
            <a:endParaRPr lang="es-SV"/>
          </a:p>
        </p:txBody>
      </p:sp>
      <p:sp>
        <p:nvSpPr>
          <p:cNvPr id="3" name="2 Marcador de contenido"/>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p14="http://schemas.microsoft.com/office/powerpoint/2010/main" xmlns="" val="146916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s-SV"/>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p14="http://schemas.microsoft.com/office/powerpoint/2010/main" xmlns="" val="215618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x-none" smtClean="0"/>
              <a:t>Click to edit Master title style</a:t>
            </a:r>
            <a:endParaRPr lang="es-SV"/>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5"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p14="http://schemas.microsoft.com/office/powerpoint/2010/main" xmlns="" val="782027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x-none" smtClean="0"/>
              <a:t>Click to edit Master title style</a:t>
            </a:r>
            <a:endParaRPr lang="es-SV"/>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7"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p14="http://schemas.microsoft.com/office/powerpoint/2010/main" xmlns="" val="4159824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x-none" smtClean="0"/>
              <a:t>Click to edit Master title style</a:t>
            </a:r>
            <a:endParaRPr lang="es-SV"/>
          </a:p>
        </p:txBody>
      </p:sp>
      <p:sp>
        <p:nvSpPr>
          <p:cNvPr id="3"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p14="http://schemas.microsoft.com/office/powerpoint/2010/main" xmlns="" val="3813202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p14="http://schemas.microsoft.com/office/powerpoint/2010/main" xmlns="" val="299687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s-SV"/>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p14="http://schemas.microsoft.com/office/powerpoint/2010/main" xmlns="" val="6614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s-SV"/>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x-none" noProof="0" smtClean="0"/>
              <a:t>Drag picture to placeholder or click icon to add</a:t>
            </a:r>
            <a:endParaRPr lang="es-SV"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p14="http://schemas.microsoft.com/office/powerpoint/2010/main" xmlns="" val="225380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defRPr>
            </a:lvl1pPr>
          </a:lstStyle>
          <a:p>
            <a:fld id="{161363D4-0F2A-43FF-9CF7-CACB7C09B622}" type="datetimeFigureOut">
              <a:rPr lang="en-US" smtClean="0"/>
              <a:pPr/>
              <a:t>6/18/2012</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defRPr>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Verdana" charset="0"/>
              </a:defRPr>
            </a:lvl1pPr>
          </a:lstStyle>
          <a:p>
            <a:fld id="{29CEDE2B-02E2-4320-A3F8-CF51328BA5B5}" type="slidenum">
              <a:rPr lang="en-US" smtClean="0"/>
              <a:pPr/>
              <a:t>‹#›</a:t>
            </a:fld>
            <a:endParaRPr lang="en-US"/>
          </a:p>
        </p:txBody>
      </p:sp>
      <p:sp>
        <p:nvSpPr>
          <p:cNvPr id="1031" name="Rectangle 7"/>
          <p:cNvSpPr>
            <a:spLocks noChangeArrowheads="1"/>
          </p:cNvSpPr>
          <p:nvPr/>
        </p:nvSpPr>
        <p:spPr bwMode="auto">
          <a:xfrm>
            <a:off x="0" y="6629400"/>
            <a:ext cx="9144000" cy="228600"/>
          </a:xfrm>
          <a:prstGeom prst="rect">
            <a:avLst/>
          </a:prstGeom>
          <a:solidFill>
            <a:schemeClr val="accent2">
              <a:lumMod val="50000"/>
            </a:schemeClr>
          </a:solidFill>
          <a:ln w="9525">
            <a:noFill/>
            <a:miter lim="800000"/>
            <a:headEnd/>
            <a:tailEnd/>
          </a:ln>
          <a:effectLst/>
        </p:spPr>
        <p:txBody>
          <a:bodyPr wrap="none" anchor="ctr"/>
          <a:lstStyle/>
          <a:p>
            <a:pPr>
              <a:defRPr/>
            </a:pPr>
            <a:endParaRPr lang="es-SV">
              <a:ea typeface="+mn-ea"/>
            </a:endParaRPr>
          </a:p>
        </p:txBody>
      </p:sp>
      <p:sp>
        <p:nvSpPr>
          <p:cNvPr id="1032" name="Rectangle 8"/>
          <p:cNvSpPr>
            <a:spLocks noChangeArrowheads="1"/>
          </p:cNvSpPr>
          <p:nvPr/>
        </p:nvSpPr>
        <p:spPr bwMode="auto">
          <a:xfrm>
            <a:off x="0" y="0"/>
            <a:ext cx="2743200" cy="1371600"/>
          </a:xfrm>
          <a:prstGeom prst="rect">
            <a:avLst/>
          </a:prstGeom>
          <a:solidFill>
            <a:schemeClr val="bg2">
              <a:lumMod val="50000"/>
            </a:schemeClr>
          </a:solidFill>
          <a:ln w="9525">
            <a:noFill/>
            <a:miter lim="800000"/>
            <a:headEnd/>
            <a:tailEnd/>
          </a:ln>
          <a:effectLst/>
        </p:spPr>
        <p:txBody>
          <a:bodyPr wrap="none" anchor="ctr"/>
          <a:lstStyle/>
          <a:p>
            <a:pPr>
              <a:defRPr/>
            </a:pPr>
            <a:endParaRPr lang="es-SV">
              <a:ea typeface="+mn-ea"/>
            </a:endParaRPr>
          </a:p>
        </p:txBody>
      </p:sp>
      <p:sp>
        <p:nvSpPr>
          <p:cNvPr id="2" name="Rectangle 2"/>
          <p:cNvSpPr>
            <a:spLocks noGrp="1" noChangeArrowheads="1"/>
          </p:cNvSpPr>
          <p:nvPr>
            <p:ph type="title"/>
          </p:nvPr>
        </p:nvSpPr>
        <p:spPr bwMode="auto">
          <a:xfrm>
            <a:off x="0" y="116632"/>
            <a:ext cx="2699792" cy="1152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33" name="Rectangle 9"/>
          <p:cNvSpPr>
            <a:spLocks noChangeArrowheads="1"/>
          </p:cNvSpPr>
          <p:nvPr/>
        </p:nvSpPr>
        <p:spPr bwMode="auto">
          <a:xfrm>
            <a:off x="2743200" y="0"/>
            <a:ext cx="6400800" cy="1371600"/>
          </a:xfrm>
          <a:prstGeom prst="rect">
            <a:avLst/>
          </a:prstGeom>
          <a:solidFill>
            <a:schemeClr val="bg2">
              <a:lumMod val="25000"/>
            </a:schemeClr>
          </a:solidFill>
          <a:ln w="9525">
            <a:noFill/>
            <a:miter lim="800000"/>
            <a:headEnd/>
            <a:tailEnd/>
          </a:ln>
          <a:effectLst/>
        </p:spPr>
        <p:txBody>
          <a:bodyPr wrap="none" anchor="ctr"/>
          <a:lstStyle/>
          <a:p>
            <a:pPr>
              <a:defRPr/>
            </a:pPr>
            <a:endParaRPr lang="es-SV">
              <a:ea typeface="+mn-ea"/>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fontAlgn="base" hangingPunct="1">
        <a:spcBef>
          <a:spcPct val="0"/>
        </a:spcBef>
        <a:spcAft>
          <a:spcPct val="0"/>
        </a:spcAft>
        <a:defRPr sz="2000">
          <a:solidFill>
            <a:schemeClr val="bg1">
              <a:lumMod val="95000"/>
            </a:schemeClr>
          </a:solidFill>
          <a:latin typeface="Calibri"/>
          <a:ea typeface="ＭＳ Ｐゴシック" charset="0"/>
          <a:cs typeface="+mj-cs"/>
        </a:defRPr>
      </a:lvl1pPr>
      <a:lvl2pPr algn="l" rtl="0" eaLnBrk="1" fontAlgn="base" hangingPunct="1">
        <a:spcBef>
          <a:spcPct val="0"/>
        </a:spcBef>
        <a:spcAft>
          <a:spcPct val="0"/>
        </a:spcAft>
        <a:defRPr sz="2000">
          <a:solidFill>
            <a:srgbClr val="969182"/>
          </a:solidFill>
          <a:latin typeface="Verdana" pitchFamily="34" charset="0"/>
          <a:ea typeface="ＭＳ Ｐゴシック" charset="0"/>
        </a:defRPr>
      </a:lvl2pPr>
      <a:lvl3pPr algn="l" rtl="0" eaLnBrk="1" fontAlgn="base" hangingPunct="1">
        <a:spcBef>
          <a:spcPct val="0"/>
        </a:spcBef>
        <a:spcAft>
          <a:spcPct val="0"/>
        </a:spcAft>
        <a:defRPr sz="2000">
          <a:solidFill>
            <a:srgbClr val="969182"/>
          </a:solidFill>
          <a:latin typeface="Verdana" pitchFamily="34" charset="0"/>
          <a:ea typeface="ＭＳ Ｐゴシック" charset="0"/>
        </a:defRPr>
      </a:lvl3pPr>
      <a:lvl4pPr algn="l" rtl="0" eaLnBrk="1" fontAlgn="base" hangingPunct="1">
        <a:spcBef>
          <a:spcPct val="0"/>
        </a:spcBef>
        <a:spcAft>
          <a:spcPct val="0"/>
        </a:spcAft>
        <a:defRPr sz="2000">
          <a:solidFill>
            <a:srgbClr val="969182"/>
          </a:solidFill>
          <a:latin typeface="Verdana" pitchFamily="34" charset="0"/>
          <a:ea typeface="ＭＳ Ｐゴシック" charset="0"/>
        </a:defRPr>
      </a:lvl4pPr>
      <a:lvl5pPr algn="l" rtl="0" eaLnBrk="1" fontAlgn="base" hangingPunct="1">
        <a:spcBef>
          <a:spcPct val="0"/>
        </a:spcBef>
        <a:spcAft>
          <a:spcPct val="0"/>
        </a:spcAft>
        <a:defRPr sz="2000">
          <a:solidFill>
            <a:srgbClr val="969182"/>
          </a:solidFill>
          <a:latin typeface="Verdana" pitchFamily="34" charset="0"/>
          <a:ea typeface="ＭＳ Ｐゴシック" charset="0"/>
        </a:defRPr>
      </a:lvl5pPr>
      <a:lvl6pPr marL="457200" algn="l" rtl="0" eaLnBrk="1" fontAlgn="base" hangingPunct="1">
        <a:spcBef>
          <a:spcPct val="0"/>
        </a:spcBef>
        <a:spcAft>
          <a:spcPct val="0"/>
        </a:spcAft>
        <a:defRPr sz="2000">
          <a:solidFill>
            <a:srgbClr val="969182"/>
          </a:solidFill>
          <a:latin typeface="Verdana" pitchFamily="34" charset="0"/>
        </a:defRPr>
      </a:lvl6pPr>
      <a:lvl7pPr marL="914400" algn="l" rtl="0" eaLnBrk="1" fontAlgn="base" hangingPunct="1">
        <a:spcBef>
          <a:spcPct val="0"/>
        </a:spcBef>
        <a:spcAft>
          <a:spcPct val="0"/>
        </a:spcAft>
        <a:defRPr sz="2000">
          <a:solidFill>
            <a:srgbClr val="969182"/>
          </a:solidFill>
          <a:latin typeface="Verdana" pitchFamily="34" charset="0"/>
        </a:defRPr>
      </a:lvl7pPr>
      <a:lvl8pPr marL="1371600" algn="l" rtl="0" eaLnBrk="1" fontAlgn="base" hangingPunct="1">
        <a:spcBef>
          <a:spcPct val="0"/>
        </a:spcBef>
        <a:spcAft>
          <a:spcPct val="0"/>
        </a:spcAft>
        <a:defRPr sz="2000">
          <a:solidFill>
            <a:srgbClr val="969182"/>
          </a:solidFill>
          <a:latin typeface="Verdana" pitchFamily="34" charset="0"/>
        </a:defRPr>
      </a:lvl8pPr>
      <a:lvl9pPr marL="1828800" algn="l" rtl="0" eaLnBrk="1" fontAlgn="base" hangingPunct="1">
        <a:spcBef>
          <a:spcPct val="0"/>
        </a:spcBef>
        <a:spcAft>
          <a:spcPct val="0"/>
        </a:spcAft>
        <a:defRPr sz="2000">
          <a:solidFill>
            <a:srgbClr val="96918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Calibri"/>
          <a:ea typeface="ＭＳ Ｐゴシック" charset="0"/>
          <a:cs typeface="+mn-cs"/>
        </a:defRPr>
      </a:lvl1pPr>
      <a:lvl2pPr marL="742950" indent="-285750" algn="l" rtl="0" eaLnBrk="1" fontAlgn="base" hangingPunct="1">
        <a:spcBef>
          <a:spcPct val="20000"/>
        </a:spcBef>
        <a:spcAft>
          <a:spcPct val="0"/>
        </a:spcAft>
        <a:buChar char="–"/>
        <a:defRPr sz="2800">
          <a:solidFill>
            <a:schemeClr val="tx1"/>
          </a:solidFill>
          <a:latin typeface="Calibri"/>
          <a:ea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Calibri"/>
          <a:ea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Calibri"/>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Calibri"/>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youtube.com/watch?v=pZqkaJDaz2A&amp;feature=relate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hyperlink" Target="http://www.earlymoderntexts.com/f_hume.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plato.stanford.edu/entries/causation-metaphysics/"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coldbacon.com/writing/borges-garden.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rry.jpg"/>
          <p:cNvPicPr>
            <a:picLocks noChangeAspect="1"/>
          </p:cNvPicPr>
          <p:nvPr/>
        </p:nvPicPr>
        <p:blipFill>
          <a:blip r:embed="rId3" cstate="print">
            <a:duotone>
              <a:schemeClr val="accent5">
                <a:shade val="45000"/>
                <a:satMod val="135000"/>
              </a:schemeClr>
              <a:prstClr val="white"/>
            </a:duotone>
            <a:lum bright="22000"/>
          </a:blip>
          <a:stretch>
            <a:fillRect/>
          </a:stretch>
        </p:blipFill>
        <p:spPr>
          <a:xfrm>
            <a:off x="0" y="-1"/>
            <a:ext cx="9144000" cy="6540963"/>
          </a:xfrm>
          <a:prstGeom prst="rect">
            <a:avLst/>
          </a:prstGeom>
        </p:spPr>
      </p:pic>
      <p:sp>
        <p:nvSpPr>
          <p:cNvPr id="3" name="Subtitle 2"/>
          <p:cNvSpPr>
            <a:spLocks noGrp="1"/>
          </p:cNvSpPr>
          <p:nvPr>
            <p:ph type="subTitle" idx="1"/>
          </p:nvPr>
        </p:nvSpPr>
        <p:spPr>
          <a:xfrm>
            <a:off x="683568" y="5157192"/>
            <a:ext cx="7772400" cy="1296144"/>
          </a:xfrm>
          <a:solidFill>
            <a:schemeClr val="tx1">
              <a:lumMod val="85000"/>
              <a:lumOff val="15000"/>
              <a:alpha val="73000"/>
            </a:schemeClr>
          </a:solidFill>
        </p:spPr>
        <p:txBody>
          <a:bodyPr>
            <a:normAutofit/>
          </a:bodyPr>
          <a:lstStyle/>
          <a:p>
            <a:r>
              <a:rPr lang="en-US" sz="2400" dirty="0" smtClean="0"/>
              <a:t>Cathy Legg</a:t>
            </a:r>
          </a:p>
          <a:p>
            <a:r>
              <a:rPr lang="en-US" sz="2400" dirty="0" smtClean="0"/>
              <a:t>University of Waikato</a:t>
            </a:r>
            <a:endParaRPr lang="en-US" sz="2400" dirty="0"/>
          </a:p>
        </p:txBody>
      </p:sp>
      <p:sp>
        <p:nvSpPr>
          <p:cNvPr id="2" name="Title 1"/>
          <p:cNvSpPr>
            <a:spLocks noGrp="1"/>
          </p:cNvSpPr>
          <p:nvPr>
            <p:ph type="ctrTitle"/>
          </p:nvPr>
        </p:nvSpPr>
        <p:spPr>
          <a:xfrm>
            <a:off x="1547664" y="0"/>
            <a:ext cx="6286544" cy="642942"/>
          </a:xfrm>
          <a:ln/>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ctr"/>
            <a:r>
              <a:rPr lang="en-NZ" sz="3200" b="1" dirty="0" smtClean="0"/>
              <a:t>Possible Worlds</a:t>
            </a:r>
            <a:endParaRPr lang="en-US" sz="3200" b="1" dirty="0"/>
          </a:p>
        </p:txBody>
      </p:sp>
      <p:pic>
        <p:nvPicPr>
          <p:cNvPr id="6" name="Picture 5" descr="WaikatoCrest.jpg"/>
          <p:cNvPicPr>
            <a:picLocks noChangeAspect="1"/>
          </p:cNvPicPr>
          <p:nvPr/>
        </p:nvPicPr>
        <p:blipFill>
          <a:blip r:embed="rId4" cstate="print"/>
          <a:stretch>
            <a:fillRect/>
          </a:stretch>
        </p:blipFill>
        <p:spPr>
          <a:xfrm>
            <a:off x="7518400" y="4941168"/>
            <a:ext cx="1625600" cy="1625600"/>
          </a:xfrm>
          <a:prstGeom prst="rect">
            <a:avLst/>
          </a:prstGeom>
        </p:spPr>
      </p:pic>
      <p:pic>
        <p:nvPicPr>
          <p:cNvPr id="1026" name="il_fi" descr="Possible%20Worlds"/>
          <p:cNvPicPr>
            <a:picLocks noChangeAspect="1" noChangeArrowheads="1"/>
          </p:cNvPicPr>
          <p:nvPr/>
        </p:nvPicPr>
        <p:blipFill>
          <a:blip r:embed="rId5" cstate="print"/>
          <a:srcRect/>
          <a:stretch>
            <a:fillRect/>
          </a:stretch>
        </p:blipFill>
        <p:spPr bwMode="auto">
          <a:xfrm>
            <a:off x="2051720" y="692696"/>
            <a:ext cx="5112568" cy="43785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28801"/>
            <a:ext cx="8820472" cy="4729157"/>
          </a:xfrm>
        </p:spPr>
        <p:txBody>
          <a:bodyPr>
            <a:normAutofit/>
          </a:bodyPr>
          <a:lstStyle/>
          <a:p>
            <a:pPr hangingPunct="0"/>
            <a:endParaRPr lang="en-US" sz="2400" dirty="0" smtClean="0"/>
          </a:p>
          <a:p>
            <a:pPr hangingPunct="0"/>
            <a:endParaRPr lang="en-US" sz="24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Time without Change?</a:t>
            </a:r>
            <a:endParaRPr lang="en-US" sz="1600" dirty="0" smtClean="0">
              <a:solidFill>
                <a:srgbClr val="FF6730"/>
              </a:solidFill>
            </a:endParaRPr>
          </a:p>
          <a:p>
            <a:r>
              <a:rPr lang="en-US" sz="1600" i="1" dirty="0" smtClean="0">
                <a:solidFill>
                  <a:schemeClr val="bg1"/>
                </a:solidFill>
              </a:rPr>
              <a:t>Introduction to Causation</a:t>
            </a:r>
            <a:endParaRPr lang="en-US" sz="1600" dirty="0" smtClean="0">
              <a:solidFill>
                <a:schemeClr val="bg1"/>
              </a:solidFill>
            </a:endParaRPr>
          </a:p>
          <a:p>
            <a:r>
              <a:rPr lang="en-US" sz="1600" i="1" dirty="0" smtClean="0">
                <a:solidFill>
                  <a:schemeClr val="bg1"/>
                </a:solidFill>
              </a:rPr>
              <a:t>The Regularity Theory of Causation</a:t>
            </a:r>
            <a:endParaRPr lang="en-US" sz="1600" dirty="0" smtClean="0">
              <a:solidFill>
                <a:schemeClr val="bg1"/>
              </a:solidFill>
            </a:endParaRPr>
          </a:p>
          <a:p>
            <a:r>
              <a:rPr lang="en-US" sz="1600" i="1" dirty="0" smtClean="0">
                <a:solidFill>
                  <a:schemeClr val="bg1"/>
                </a:solidFill>
              </a:rPr>
              <a:t>Problems with the Regularity Theory	</a:t>
            </a:r>
            <a:endParaRPr lang="en-US" sz="1600" dirty="0">
              <a:solidFill>
                <a:schemeClr val="bg1"/>
              </a:solidFill>
              <a:latin typeface="Verdana" charset="0"/>
            </a:endParaRPr>
          </a:p>
        </p:txBody>
      </p:sp>
      <p:sp>
        <p:nvSpPr>
          <p:cNvPr id="6" name="TextBox 5"/>
          <p:cNvSpPr txBox="1"/>
          <p:nvPr/>
        </p:nvSpPr>
        <p:spPr>
          <a:xfrm>
            <a:off x="285721" y="1571612"/>
            <a:ext cx="8501121" cy="4416594"/>
          </a:xfrm>
          <a:prstGeom prst="rect">
            <a:avLst/>
          </a:prstGeom>
          <a:noFill/>
        </p:spPr>
        <p:txBody>
          <a:bodyPr wrap="square" rtlCol="0">
            <a:spAutoFit/>
          </a:bodyPr>
          <a:lstStyle/>
          <a:p>
            <a:pPr hangingPunct="0"/>
            <a:r>
              <a:rPr lang="en-NZ" sz="2400" i="1" dirty="0" smtClean="0"/>
              <a:t>Objections:</a:t>
            </a:r>
            <a:endParaRPr lang="en-US" sz="2400" dirty="0" smtClean="0"/>
          </a:p>
          <a:p>
            <a:pPr hangingPunct="0">
              <a:spcBef>
                <a:spcPts val="600"/>
              </a:spcBef>
            </a:pPr>
            <a:r>
              <a:rPr lang="en-NZ" b="1" dirty="0" smtClean="0"/>
              <a:t>1)</a:t>
            </a:r>
            <a:r>
              <a:rPr lang="en-NZ" dirty="0" smtClean="0"/>
              <a:t> But how could this ever actually happen? If everything in the Universe was frozen for a year, how could it ‘start up again’? Surely something would need to cause it to start up again, and nothing could because it was frozen.</a:t>
            </a:r>
            <a:endParaRPr lang="en-US" dirty="0" smtClean="0"/>
          </a:p>
          <a:p>
            <a:pPr hangingPunct="0"/>
            <a:r>
              <a:rPr lang="en-NZ" dirty="0" smtClean="0"/>
              <a:t> </a:t>
            </a:r>
            <a:endParaRPr lang="en-US" dirty="0" smtClean="0"/>
          </a:p>
          <a:p>
            <a:pPr hangingPunct="0"/>
            <a:r>
              <a:rPr lang="en-NZ" b="1" dirty="0" smtClean="0"/>
              <a:t>Shoemaker:</a:t>
            </a:r>
            <a:r>
              <a:rPr lang="en-NZ" dirty="0" smtClean="0"/>
              <a:t> Maybe so, but is this (he calls it ‘causation at a temporal distance’) </a:t>
            </a:r>
            <a:r>
              <a:rPr lang="en-NZ" b="1" dirty="0" smtClean="0">
                <a:solidFill>
                  <a:srgbClr val="C00000"/>
                </a:solidFill>
              </a:rPr>
              <a:t>logically impossible </a:t>
            </a:r>
            <a:r>
              <a:rPr lang="en-NZ" dirty="0" smtClean="0"/>
              <a:t>(i.e. self-contradictory)? Or is it just </a:t>
            </a:r>
            <a:r>
              <a:rPr lang="en-NZ" b="1" dirty="0" smtClean="0">
                <a:solidFill>
                  <a:srgbClr val="C00000"/>
                </a:solidFill>
              </a:rPr>
              <a:t>physically impossible</a:t>
            </a:r>
            <a:r>
              <a:rPr lang="en-NZ" dirty="0" smtClean="0"/>
              <a:t> (i.e. it contradicts the laws of physics as we know them)? Shoemaker argues that it is only physically impossible because we can </a:t>
            </a:r>
            <a:r>
              <a:rPr lang="en-NZ" i="1" dirty="0" smtClean="0"/>
              <a:t>conceive</a:t>
            </a:r>
            <a:r>
              <a:rPr lang="en-NZ" dirty="0" smtClean="0"/>
              <a:t> (i.e. imagine) causation at a temporal distance, even if we think it’d never happen in </a:t>
            </a:r>
            <a:r>
              <a:rPr lang="en-NZ" i="1" dirty="0" smtClean="0"/>
              <a:t>our</a:t>
            </a:r>
            <a:r>
              <a:rPr lang="en-NZ" dirty="0" smtClean="0"/>
              <a:t> possible world. </a:t>
            </a:r>
          </a:p>
          <a:p>
            <a:pPr hangingPunct="0"/>
            <a:endParaRPr lang="en-NZ" dirty="0" smtClean="0"/>
          </a:p>
          <a:p>
            <a:pPr hangingPunct="0"/>
            <a:r>
              <a:rPr lang="en-NZ" dirty="0" smtClean="0"/>
              <a:t>Thus it is logically possible to have time without change…</a:t>
            </a:r>
            <a:endParaRPr lang="en-US" dirty="0" smtClean="0"/>
          </a:p>
          <a:p>
            <a:endParaRPr lang="en-US" dirty="0"/>
          </a:p>
        </p:txBody>
      </p:sp>
      <p:sp>
        <p:nvSpPr>
          <p:cNvPr id="5120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NZ" sz="1200" b="0" i="1" u="none" strike="noStrike" cap="none" normalizeH="0" baseline="0" smtClean="0">
                <a:ln>
                  <a:noFill/>
                </a:ln>
                <a:solidFill>
                  <a:schemeClr val="tx1"/>
                </a:solidFill>
                <a:effectLst/>
                <a:latin typeface="Times"/>
                <a:ea typeface="Times New Roman" pitchFamily="18" charset="0"/>
                <a:cs typeface="Times New Roman" pitchFamily="18" charset="0"/>
              </a:rPr>
              <a:t>Objections to this argument?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200" b="1" i="0" u="none" strike="noStrike" cap="none" normalizeH="0" baseline="0" smtClean="0">
                <a:ln>
                  <a:noFill/>
                </a:ln>
                <a:solidFill>
                  <a:schemeClr val="tx1"/>
                </a:solidFill>
                <a:effectLst/>
                <a:latin typeface="Times"/>
                <a:ea typeface="Times New Roman" pitchFamily="18" charset="0"/>
                <a:cs typeface="Times New Roman" pitchFamily="18" charset="0"/>
              </a:rPr>
              <a:t>1)</a:t>
            </a:r>
            <a:r>
              <a:rPr kumimoji="0" lang="en-NZ" sz="1200" b="0" i="0" u="none" strike="noStrike" cap="none" normalizeH="0" baseline="0" smtClean="0">
                <a:ln>
                  <a:noFill/>
                </a:ln>
                <a:solidFill>
                  <a:schemeClr val="tx1"/>
                </a:solidFill>
                <a:effectLst/>
                <a:latin typeface="Times"/>
                <a:ea typeface="Times New Roman" pitchFamily="18" charset="0"/>
                <a:cs typeface="Times New Roman" pitchFamily="18" charset="0"/>
              </a:rPr>
              <a:t> But how could this ever actually happen? If everything in the Universe was frozen for a year, how could it ‘start up again’? Surely something would need to cause it to start up again, and nothing could because it was frozen.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200" b="0" i="0" u="sng" strike="noStrike" cap="none" normalizeH="0" baseline="0" smtClean="0">
                <a:ln>
                  <a:noFill/>
                </a:ln>
                <a:solidFill>
                  <a:schemeClr val="tx1"/>
                </a:solidFill>
                <a:effectLst/>
                <a:latin typeface="Times"/>
                <a:ea typeface="Times New Roman" pitchFamily="18" charset="0"/>
                <a:cs typeface="Times New Roman" pitchFamily="18" charset="0"/>
              </a:rPr>
              <a:t>Shoemaker:</a:t>
            </a:r>
            <a:r>
              <a:rPr kumimoji="0" lang="en-NZ" sz="1200" b="0" i="0" u="none" strike="noStrike" cap="none" normalizeH="0" baseline="0" smtClean="0">
                <a:ln>
                  <a:noFill/>
                </a:ln>
                <a:solidFill>
                  <a:schemeClr val="tx1"/>
                </a:solidFill>
                <a:effectLst/>
                <a:latin typeface="Times"/>
                <a:ea typeface="Times New Roman" pitchFamily="18" charset="0"/>
                <a:cs typeface="Times New Roman" pitchFamily="18" charset="0"/>
              </a:rPr>
              <a:t> Maybe so, but is this (he calls it ‘causation at a temporal distance’) logically impossible (i.e. self-contradictory) or just physically impossible (i.e. it contradicts the laws of physics as we know them)? He argues that it is only physically impossible because we can imagine causation at a temporal distance, even if we think it would never happen in our (possible) world. Thus it is logically possible to have time without change….</a:t>
            </a:r>
            <a:endParaRPr kumimoji="0" lang="en-NZ" sz="1800" b="0" i="0" u="none" strike="noStrike" cap="none" normalizeH="0" baseline="0" smtClean="0">
              <a:ln>
                <a:noFill/>
              </a:ln>
              <a:solidFill>
                <a:schemeClr val="tx1"/>
              </a:solidFill>
              <a:effectLst/>
              <a:latin typeface="Arial" pitchFamily="34" charset="0"/>
              <a:cs typeface="Arial" pitchFamily="34" charset="0"/>
            </a:endParaRPr>
          </a:p>
        </p:txBody>
      </p:sp>
      <p:sp>
        <p:nvSpPr>
          <p:cNvPr id="512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NZ" sz="1200" b="0" i="1" u="none" strike="noStrike" cap="none" normalizeH="0" baseline="0" smtClean="0">
                <a:ln>
                  <a:noFill/>
                </a:ln>
                <a:solidFill>
                  <a:schemeClr val="tx1"/>
                </a:solidFill>
                <a:effectLst/>
                <a:latin typeface="Times" charset="0"/>
                <a:ea typeface="Times New Roman" pitchFamily="18" charset="0"/>
                <a:cs typeface="Times New Roman" pitchFamily="18" charset="0"/>
              </a:rPr>
              <a:t>Objections to this argument?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200" b="1" i="0" u="none" strike="noStrike" cap="none" normalizeH="0" baseline="0" smtClean="0">
                <a:ln>
                  <a:noFill/>
                </a:ln>
                <a:solidFill>
                  <a:schemeClr val="tx1"/>
                </a:solidFill>
                <a:effectLst/>
                <a:latin typeface="Times" charset="0"/>
                <a:ea typeface="Times New Roman" pitchFamily="18" charset="0"/>
                <a:cs typeface="Times New Roman" pitchFamily="18" charset="0"/>
              </a:rPr>
              <a:t>1)</a:t>
            </a:r>
            <a:r>
              <a:rPr kumimoji="0" lang="en-NZ" sz="1200" b="0" i="0" u="none" strike="noStrike" cap="none" normalizeH="0" baseline="0" smtClean="0">
                <a:ln>
                  <a:noFill/>
                </a:ln>
                <a:solidFill>
                  <a:schemeClr val="tx1"/>
                </a:solidFill>
                <a:effectLst/>
                <a:latin typeface="Times" charset="0"/>
                <a:ea typeface="Times New Roman" pitchFamily="18" charset="0"/>
                <a:cs typeface="Times New Roman" pitchFamily="18" charset="0"/>
              </a:rPr>
              <a:t> But how could this ever actually happen? If everything in the Universe was frozen for a year, how could it ‘start up again’? Surely something would need to cause it to start up again, and nothing could because it was frozen.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Z" sz="1200" b="0" i="0" u="sng" strike="noStrike" cap="none" normalizeH="0" baseline="0" smtClean="0">
                <a:ln>
                  <a:noFill/>
                </a:ln>
                <a:solidFill>
                  <a:schemeClr val="tx1"/>
                </a:solidFill>
                <a:effectLst/>
                <a:latin typeface="Times" charset="0"/>
                <a:ea typeface="Times New Roman" pitchFamily="18" charset="0"/>
                <a:cs typeface="Times New Roman" pitchFamily="18" charset="0"/>
              </a:rPr>
              <a:t>Shoemaker:</a:t>
            </a:r>
            <a:r>
              <a:rPr kumimoji="0" lang="en-NZ" sz="1200" b="0" i="0" u="none" strike="noStrike" cap="none" normalizeH="0" baseline="0" smtClean="0">
                <a:ln>
                  <a:noFill/>
                </a:ln>
                <a:solidFill>
                  <a:schemeClr val="tx1"/>
                </a:solidFill>
                <a:effectLst/>
                <a:latin typeface="Times" charset="0"/>
                <a:ea typeface="Times New Roman" pitchFamily="18" charset="0"/>
                <a:cs typeface="Times New Roman" pitchFamily="18" charset="0"/>
              </a:rPr>
              <a:t> Maybe so, but is this (he calls it ‘causation at a temporal distance’) logically impossible (i.e. self-contradictory) or just physically impossible (i.e. it contradicts the laws of physics as we know them)? He argues that it is only physically impossible because we can imagine causation at a temporal distance, even if we think it would never happen in our (possible) world. Thus it is logically possible to have time without change….</a:t>
            </a:r>
            <a:endParaRPr kumimoji="0" lang="en-NZ"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TextBox 8"/>
          <p:cNvSpPr txBox="1"/>
          <p:nvPr/>
        </p:nvSpPr>
        <p:spPr>
          <a:xfrm>
            <a:off x="785786" y="6072206"/>
            <a:ext cx="7244878" cy="400110"/>
          </a:xfrm>
          <a:prstGeom prst="rect">
            <a:avLst/>
          </a:prstGeom>
          <a:solidFill>
            <a:schemeClr val="accent2">
              <a:lumMod val="20000"/>
              <a:lumOff val="80000"/>
            </a:schemeClr>
          </a:solidFill>
          <a:ln>
            <a:solidFill>
              <a:schemeClr val="accent2"/>
            </a:solidFill>
          </a:ln>
        </p:spPr>
        <p:txBody>
          <a:bodyPr wrap="square" rtlCol="0">
            <a:spAutoFit/>
          </a:bodyPr>
          <a:lstStyle/>
          <a:p>
            <a:r>
              <a:rPr lang="en-NZ" sz="2000" i="1" dirty="0" smtClean="0"/>
              <a:t>Other objections?</a:t>
            </a:r>
            <a:endParaRPr lang="en-US" sz="2000"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linds(horizontal)">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blinds(horizontal)">
                                      <p:cBhvr>
                                        <p:cTn id="17" dur="500"/>
                                        <p:tgtEl>
                                          <p:spTgt spid="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28801"/>
            <a:ext cx="8820472" cy="4729157"/>
          </a:xfrm>
        </p:spPr>
        <p:txBody>
          <a:bodyPr>
            <a:normAutofit/>
          </a:bodyPr>
          <a:lstStyle/>
          <a:p>
            <a:pPr hangingPunct="0"/>
            <a:endParaRPr lang="en-US" sz="2400" dirty="0" smtClean="0"/>
          </a:p>
          <a:p>
            <a:pPr hangingPunct="0"/>
            <a:endParaRPr lang="en-US" sz="24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Time without Change?</a:t>
            </a:r>
            <a:endParaRPr lang="en-US" sz="1600" dirty="0" smtClean="0">
              <a:solidFill>
                <a:schemeClr val="bg1"/>
              </a:solidFill>
            </a:endParaRPr>
          </a:p>
          <a:p>
            <a:r>
              <a:rPr lang="en-US" sz="1600" i="1" dirty="0" smtClean="0">
                <a:solidFill>
                  <a:srgbClr val="FF6730"/>
                </a:solidFill>
              </a:rPr>
              <a:t>Introduction to Causation</a:t>
            </a:r>
            <a:endParaRPr lang="en-US" sz="1600" dirty="0" smtClean="0">
              <a:solidFill>
                <a:srgbClr val="FF6730"/>
              </a:solidFill>
            </a:endParaRPr>
          </a:p>
          <a:p>
            <a:r>
              <a:rPr lang="en-US" sz="1600" i="1" dirty="0" smtClean="0">
                <a:solidFill>
                  <a:schemeClr val="bg1"/>
                </a:solidFill>
              </a:rPr>
              <a:t>The Regularity Theory of Causation</a:t>
            </a:r>
            <a:endParaRPr lang="en-US" sz="1600" dirty="0" smtClean="0">
              <a:solidFill>
                <a:schemeClr val="bg1"/>
              </a:solidFill>
            </a:endParaRPr>
          </a:p>
          <a:p>
            <a:r>
              <a:rPr lang="en-US" sz="1600" i="1" dirty="0" smtClean="0">
                <a:solidFill>
                  <a:schemeClr val="bg1"/>
                </a:solidFill>
              </a:rPr>
              <a:t>Problems with the Regularity Theory	</a:t>
            </a:r>
            <a:endParaRPr lang="en-US" sz="1600" dirty="0">
              <a:solidFill>
                <a:schemeClr val="bg1"/>
              </a:solidFill>
              <a:latin typeface="Verdana" charset="0"/>
            </a:endParaRPr>
          </a:p>
        </p:txBody>
      </p:sp>
      <p:sp>
        <p:nvSpPr>
          <p:cNvPr id="10" name="TextBox 9"/>
          <p:cNvSpPr txBox="1"/>
          <p:nvPr/>
        </p:nvSpPr>
        <p:spPr>
          <a:xfrm>
            <a:off x="214282" y="1500174"/>
            <a:ext cx="8001056" cy="3416320"/>
          </a:xfrm>
          <a:prstGeom prst="rect">
            <a:avLst/>
          </a:prstGeom>
          <a:noFill/>
        </p:spPr>
        <p:txBody>
          <a:bodyPr wrap="square" rtlCol="0">
            <a:spAutoFit/>
          </a:bodyPr>
          <a:lstStyle/>
          <a:p>
            <a:r>
              <a:rPr lang="en-GB" b="1" i="1" dirty="0" smtClean="0">
                <a:solidFill>
                  <a:srgbClr val="C00000"/>
                </a:solidFill>
              </a:rPr>
              <a:t>What is Causation?</a:t>
            </a:r>
          </a:p>
          <a:p>
            <a:r>
              <a:rPr lang="en-GB" dirty="0" smtClean="0"/>
              <a:t>Causation: ‘things making other things happen’ </a:t>
            </a:r>
            <a:r>
              <a:rPr lang="en-GB" dirty="0" smtClean="0">
                <a:sym typeface="Symbol"/>
              </a:rPr>
              <a:t></a:t>
            </a:r>
            <a:r>
              <a:rPr lang="en-GB" dirty="0" smtClean="0"/>
              <a:t> is surely one of the most fundamental relationships which structures the Universe. </a:t>
            </a:r>
            <a:r>
              <a:rPr lang="en-GB" b="1" dirty="0" smtClean="0"/>
              <a:t>David Hume </a:t>
            </a:r>
            <a:r>
              <a:rPr lang="en-GB" dirty="0" smtClean="0"/>
              <a:t>called it </a:t>
            </a:r>
            <a:r>
              <a:rPr lang="en-GB" i="1" dirty="0" smtClean="0"/>
              <a:t>“the cement of the Universe”</a:t>
            </a:r>
            <a:r>
              <a:rPr lang="en-GB" dirty="0" smtClean="0"/>
              <a:t>. </a:t>
            </a:r>
            <a:endParaRPr lang="en-US" dirty="0" smtClean="0"/>
          </a:p>
          <a:p>
            <a:pPr hangingPunct="0"/>
            <a:endParaRPr lang="en-US" dirty="0" smtClean="0"/>
          </a:p>
          <a:p>
            <a:r>
              <a:rPr lang="en-NZ" b="1" i="1" u="sng" dirty="0" smtClean="0"/>
              <a:t>Warm-up exercise</a:t>
            </a:r>
            <a:r>
              <a:rPr lang="en-NZ" b="1" i="1" dirty="0" smtClean="0"/>
              <a:t>:</a:t>
            </a:r>
            <a:r>
              <a:rPr lang="en-NZ" i="1" dirty="0" smtClean="0"/>
              <a:t> </a:t>
            </a:r>
            <a:r>
              <a:rPr lang="en-NZ" dirty="0" smtClean="0"/>
              <a:t>Watch  </a:t>
            </a:r>
            <a:r>
              <a:rPr lang="en-NZ" u="sng" dirty="0" smtClean="0">
                <a:hlinkClick r:id="rId3"/>
              </a:rPr>
              <a:t>This video of billiard ball behaviour</a:t>
            </a:r>
            <a:r>
              <a:rPr lang="en-NZ" dirty="0" smtClean="0"/>
              <a:t>  Observe very closely!  Ask yourself the following questions:</a:t>
            </a:r>
            <a:endParaRPr lang="en-US" dirty="0" smtClean="0"/>
          </a:p>
          <a:p>
            <a:r>
              <a:rPr lang="en-NZ" dirty="0" smtClean="0"/>
              <a:t>	- Do you ‘see causation happening’?</a:t>
            </a:r>
            <a:endParaRPr lang="en-US" dirty="0" smtClean="0"/>
          </a:p>
          <a:p>
            <a:r>
              <a:rPr lang="en-NZ" dirty="0" smtClean="0"/>
              <a:t>	- When you see the ball hit the side of the table, or another ball, do you see that that the ball </a:t>
            </a:r>
            <a:r>
              <a:rPr lang="en-NZ" b="1" i="1" dirty="0" smtClean="0"/>
              <a:t>must</a:t>
            </a:r>
            <a:r>
              <a:rPr lang="en-NZ" b="1" dirty="0" smtClean="0"/>
              <a:t> </a:t>
            </a:r>
            <a:r>
              <a:rPr lang="en-NZ" dirty="0" smtClean="0"/>
              <a:t>behave in the way that it does behave? And if so, what does that mean?</a:t>
            </a:r>
            <a:endParaRPr lang="en-US" dirty="0" smtClean="0"/>
          </a:p>
          <a:p>
            <a:endParaRPr lang="en-US" dirty="0"/>
          </a:p>
        </p:txBody>
      </p:sp>
      <p:pic>
        <p:nvPicPr>
          <p:cNvPr id="54275" name="Picture 3" descr="https://encrypted-tbn0.google.com/images?q=tbn:ANd9GcS311QWU-R6PaaboWC5sVjZKGH7sjMroMs9prsRZjASbyW_6ULT2Q"/>
          <p:cNvPicPr>
            <a:picLocks noChangeAspect="1" noChangeArrowheads="1"/>
          </p:cNvPicPr>
          <p:nvPr/>
        </p:nvPicPr>
        <p:blipFill>
          <a:blip r:embed="rId4"/>
          <a:srcRect/>
          <a:stretch>
            <a:fillRect/>
          </a:stretch>
        </p:blipFill>
        <p:spPr bwMode="auto">
          <a:xfrm>
            <a:off x="5803982" y="4357694"/>
            <a:ext cx="3340018" cy="221457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28801"/>
            <a:ext cx="8820472" cy="4729157"/>
          </a:xfrm>
        </p:spPr>
        <p:txBody>
          <a:bodyPr>
            <a:normAutofit/>
          </a:bodyPr>
          <a:lstStyle/>
          <a:p>
            <a:pPr hangingPunct="0"/>
            <a:endParaRPr lang="en-US" sz="2400" dirty="0" smtClean="0"/>
          </a:p>
          <a:p>
            <a:pPr hangingPunct="0"/>
            <a:endParaRPr lang="en-US" sz="24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Time without Change?</a:t>
            </a:r>
            <a:endParaRPr lang="en-US" sz="1600" dirty="0" smtClean="0">
              <a:solidFill>
                <a:schemeClr val="bg1"/>
              </a:solidFill>
            </a:endParaRPr>
          </a:p>
          <a:p>
            <a:r>
              <a:rPr lang="en-US" sz="1600" i="1" dirty="0" smtClean="0">
                <a:solidFill>
                  <a:srgbClr val="FF6730"/>
                </a:solidFill>
              </a:rPr>
              <a:t>Introduction to Causation</a:t>
            </a:r>
            <a:endParaRPr lang="en-US" sz="1600" dirty="0" smtClean="0">
              <a:solidFill>
                <a:srgbClr val="FF6730"/>
              </a:solidFill>
            </a:endParaRPr>
          </a:p>
          <a:p>
            <a:r>
              <a:rPr lang="en-US" sz="1600" i="1" dirty="0" smtClean="0">
                <a:solidFill>
                  <a:schemeClr val="bg1"/>
                </a:solidFill>
              </a:rPr>
              <a:t>The Regularity Theory of Causation</a:t>
            </a:r>
            <a:endParaRPr lang="en-US" sz="1600" dirty="0" smtClean="0">
              <a:solidFill>
                <a:schemeClr val="bg1"/>
              </a:solidFill>
            </a:endParaRPr>
          </a:p>
          <a:p>
            <a:r>
              <a:rPr lang="en-US" sz="1600" i="1" dirty="0" smtClean="0">
                <a:solidFill>
                  <a:schemeClr val="bg1"/>
                </a:solidFill>
              </a:rPr>
              <a:t>Problems with the Regularity Theory	</a:t>
            </a:r>
            <a:endParaRPr lang="en-US" sz="1600" dirty="0">
              <a:solidFill>
                <a:schemeClr val="bg1"/>
              </a:solidFill>
              <a:latin typeface="Verdana" charset="0"/>
            </a:endParaRPr>
          </a:p>
        </p:txBody>
      </p:sp>
      <p:sp>
        <p:nvSpPr>
          <p:cNvPr id="10" name="TextBox 9"/>
          <p:cNvSpPr txBox="1"/>
          <p:nvPr/>
        </p:nvSpPr>
        <p:spPr>
          <a:xfrm>
            <a:off x="0" y="1500174"/>
            <a:ext cx="8001056" cy="646331"/>
          </a:xfrm>
          <a:prstGeom prst="rect">
            <a:avLst/>
          </a:prstGeom>
          <a:noFill/>
        </p:spPr>
        <p:txBody>
          <a:bodyPr wrap="square" rtlCol="0">
            <a:spAutoFit/>
          </a:bodyPr>
          <a:lstStyle/>
          <a:p>
            <a:pPr lvl="1"/>
            <a:r>
              <a:rPr lang="en-GB" dirty="0" smtClean="0"/>
              <a:t>Our understanding of causation is a very large part of how we structure our understanding of reality. </a:t>
            </a:r>
            <a:endParaRPr lang="en-US" dirty="0" smtClean="0"/>
          </a:p>
        </p:txBody>
      </p:sp>
      <p:pic>
        <p:nvPicPr>
          <p:cNvPr id="55298" name="Picture 2" descr="https://encrypted-tbn0.google.com/images?q=tbn:ANd9GcTVx4036-_Uu05bVclQBVfkAWcZbM3HMVanF-4oald9pcARGbWA"/>
          <p:cNvPicPr>
            <a:picLocks noChangeAspect="1" noChangeArrowheads="1"/>
          </p:cNvPicPr>
          <p:nvPr/>
        </p:nvPicPr>
        <p:blipFill>
          <a:blip r:embed="rId3"/>
          <a:srcRect/>
          <a:stretch>
            <a:fillRect/>
          </a:stretch>
        </p:blipFill>
        <p:spPr bwMode="auto">
          <a:xfrm>
            <a:off x="6072198" y="2000240"/>
            <a:ext cx="2400300" cy="1905000"/>
          </a:xfrm>
          <a:prstGeom prst="rect">
            <a:avLst/>
          </a:prstGeom>
          <a:noFill/>
        </p:spPr>
      </p:pic>
      <p:sp>
        <p:nvSpPr>
          <p:cNvPr id="8" name="TextBox 7"/>
          <p:cNvSpPr txBox="1"/>
          <p:nvPr/>
        </p:nvSpPr>
        <p:spPr>
          <a:xfrm>
            <a:off x="357158" y="2285992"/>
            <a:ext cx="4572032" cy="2031325"/>
          </a:xfrm>
          <a:prstGeom prst="rect">
            <a:avLst/>
          </a:prstGeom>
          <a:noFill/>
        </p:spPr>
        <p:txBody>
          <a:bodyPr wrap="square" rtlCol="0">
            <a:spAutoFit/>
          </a:bodyPr>
          <a:lstStyle/>
          <a:p>
            <a:r>
              <a:rPr lang="en-GB" dirty="0" smtClean="0"/>
              <a:t>For instance, I come home and find that a steak I left defrosting on the kitchen bench is half-chewed!!! </a:t>
            </a:r>
          </a:p>
          <a:p>
            <a:r>
              <a:rPr lang="en-GB" dirty="0" smtClean="0"/>
              <a:t>Immediately, without thinking about it, I assume a whole causal chain of events. It goes something like this:</a:t>
            </a:r>
          </a:p>
          <a:p>
            <a:endParaRPr lang="en-US" dirty="0"/>
          </a:p>
        </p:txBody>
      </p:sp>
      <p:pic>
        <p:nvPicPr>
          <p:cNvPr id="19458" name="Picture 2" descr="https://encrypted-tbn1.google.com/images?q=tbn:ANd9GcR4BPPqeuw-oKZVYT63mRE-CYhpTmzaHBkYkkuGQGepQbT13-nygg"/>
          <p:cNvPicPr>
            <a:picLocks noChangeAspect="1" noChangeArrowheads="1"/>
          </p:cNvPicPr>
          <p:nvPr/>
        </p:nvPicPr>
        <p:blipFill>
          <a:blip r:embed="rId4"/>
          <a:srcRect/>
          <a:stretch>
            <a:fillRect/>
          </a:stretch>
        </p:blipFill>
        <p:spPr bwMode="auto">
          <a:xfrm>
            <a:off x="285721" y="4357695"/>
            <a:ext cx="2002840" cy="1500198"/>
          </a:xfrm>
          <a:prstGeom prst="rect">
            <a:avLst/>
          </a:prstGeom>
          <a:noFill/>
        </p:spPr>
      </p:pic>
      <p:sp>
        <p:nvSpPr>
          <p:cNvPr id="9" name="TextBox 8"/>
          <p:cNvSpPr txBox="1"/>
          <p:nvPr/>
        </p:nvSpPr>
        <p:spPr>
          <a:xfrm>
            <a:off x="285720" y="5857892"/>
            <a:ext cx="1879041" cy="646331"/>
          </a:xfrm>
          <a:prstGeom prst="rect">
            <a:avLst/>
          </a:prstGeom>
          <a:noFill/>
        </p:spPr>
        <p:txBody>
          <a:bodyPr wrap="none" rtlCol="0">
            <a:spAutoFit/>
          </a:bodyPr>
          <a:lstStyle/>
          <a:p>
            <a:r>
              <a:rPr lang="en-US" dirty="0" smtClean="0"/>
              <a:t>Cat sees steak</a:t>
            </a:r>
          </a:p>
          <a:p>
            <a:r>
              <a:rPr lang="en-US" dirty="0" smtClean="0"/>
              <a:t>EVENT</a:t>
            </a:r>
            <a:endParaRPr lang="en-US" dirty="0"/>
          </a:p>
        </p:txBody>
      </p:sp>
      <p:pic>
        <p:nvPicPr>
          <p:cNvPr id="19460" name="Picture 4" descr="http://www.cutepicturesofcats.com/tabbycatpictures/tabby_cats_pics/Handsome_Tabby_Cat.jpg"/>
          <p:cNvPicPr>
            <a:picLocks noChangeAspect="1" noChangeArrowheads="1"/>
          </p:cNvPicPr>
          <p:nvPr/>
        </p:nvPicPr>
        <p:blipFill>
          <a:blip r:embed="rId5"/>
          <a:srcRect/>
          <a:stretch>
            <a:fillRect/>
          </a:stretch>
        </p:blipFill>
        <p:spPr bwMode="auto">
          <a:xfrm>
            <a:off x="3714744" y="4071942"/>
            <a:ext cx="1500198" cy="1913005"/>
          </a:xfrm>
          <a:prstGeom prst="rect">
            <a:avLst/>
          </a:prstGeom>
          <a:noFill/>
        </p:spPr>
      </p:pic>
      <p:sp>
        <p:nvSpPr>
          <p:cNvPr id="11" name="TextBox 10"/>
          <p:cNvSpPr txBox="1"/>
          <p:nvPr/>
        </p:nvSpPr>
        <p:spPr>
          <a:xfrm>
            <a:off x="3071802" y="5929330"/>
            <a:ext cx="2999539" cy="646331"/>
          </a:xfrm>
          <a:prstGeom prst="rect">
            <a:avLst/>
          </a:prstGeom>
          <a:noFill/>
        </p:spPr>
        <p:txBody>
          <a:bodyPr wrap="none" rtlCol="0">
            <a:spAutoFit/>
          </a:bodyPr>
          <a:lstStyle/>
          <a:p>
            <a:r>
              <a:rPr lang="en-US" dirty="0" smtClean="0"/>
              <a:t>Cat decides to get steak</a:t>
            </a:r>
          </a:p>
          <a:p>
            <a:r>
              <a:rPr lang="en-US" dirty="0" smtClean="0"/>
              <a:t>EVENT</a:t>
            </a:r>
            <a:endParaRPr lang="en-US" dirty="0"/>
          </a:p>
        </p:txBody>
      </p:sp>
      <p:pic>
        <p:nvPicPr>
          <p:cNvPr id="19462" name="Picture 6" descr="http://www.zolas.info/cats-eating-bread-funny0haha-pics-catmedium.jpg"/>
          <p:cNvPicPr>
            <a:picLocks noChangeAspect="1" noChangeArrowheads="1"/>
          </p:cNvPicPr>
          <p:nvPr/>
        </p:nvPicPr>
        <p:blipFill>
          <a:blip r:embed="rId6" cstate="print"/>
          <a:srcRect/>
          <a:stretch>
            <a:fillRect/>
          </a:stretch>
        </p:blipFill>
        <p:spPr bwMode="auto">
          <a:xfrm>
            <a:off x="6357950" y="4214818"/>
            <a:ext cx="2000264" cy="1676990"/>
          </a:xfrm>
          <a:prstGeom prst="rect">
            <a:avLst/>
          </a:prstGeom>
          <a:noFill/>
        </p:spPr>
      </p:pic>
      <p:sp>
        <p:nvSpPr>
          <p:cNvPr id="13" name="TextBox 12"/>
          <p:cNvSpPr txBox="1"/>
          <p:nvPr/>
        </p:nvSpPr>
        <p:spPr>
          <a:xfrm>
            <a:off x="6429388" y="5857892"/>
            <a:ext cx="2076209" cy="646331"/>
          </a:xfrm>
          <a:prstGeom prst="rect">
            <a:avLst/>
          </a:prstGeom>
          <a:noFill/>
        </p:spPr>
        <p:txBody>
          <a:bodyPr wrap="none" rtlCol="0">
            <a:spAutoFit/>
          </a:bodyPr>
          <a:lstStyle/>
          <a:p>
            <a:r>
              <a:rPr lang="en-US" dirty="0" smtClean="0"/>
              <a:t>Cat chews steak</a:t>
            </a:r>
          </a:p>
          <a:p>
            <a:r>
              <a:rPr lang="en-US" dirty="0" smtClean="0"/>
              <a:t>EVENT</a:t>
            </a:r>
            <a:endParaRPr lang="en-US" dirty="0"/>
          </a:p>
        </p:txBody>
      </p:sp>
      <p:sp>
        <p:nvSpPr>
          <p:cNvPr id="14" name="Notched Right Arrow 13"/>
          <p:cNvSpPr/>
          <p:nvPr/>
        </p:nvSpPr>
        <p:spPr>
          <a:xfrm>
            <a:off x="2143108" y="4643446"/>
            <a:ext cx="1643074" cy="770384"/>
          </a:xfrm>
          <a:prstGeom prst="notch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CAUSES</a:t>
            </a:r>
            <a:endParaRPr lang="en-US" dirty="0">
              <a:solidFill>
                <a:schemeClr val="tx1"/>
              </a:solidFill>
            </a:endParaRPr>
          </a:p>
        </p:txBody>
      </p:sp>
      <p:sp>
        <p:nvSpPr>
          <p:cNvPr id="15" name="Notched Right Arrow 14"/>
          <p:cNvSpPr/>
          <p:nvPr/>
        </p:nvSpPr>
        <p:spPr>
          <a:xfrm>
            <a:off x="5000628" y="4714884"/>
            <a:ext cx="1643074" cy="770384"/>
          </a:xfrm>
          <a:prstGeom prst="notch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CAUSES</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298"/>
                                        </p:tgtEl>
                                        <p:attrNameLst>
                                          <p:attrName>style.visibility</p:attrName>
                                        </p:attrNameLst>
                                      </p:cBhvr>
                                      <p:to>
                                        <p:strVal val="visible"/>
                                      </p:to>
                                    </p:set>
                                    <p:animEffect transition="in" filter="blinds(horizontal)">
                                      <p:cBhvr>
                                        <p:cTn id="17" dur="500"/>
                                        <p:tgtEl>
                                          <p:spTgt spid="5529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blinds(horizontal)">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458"/>
                                        </p:tgtEl>
                                        <p:attrNameLst>
                                          <p:attrName>style.visibility</p:attrName>
                                        </p:attrNameLst>
                                      </p:cBhvr>
                                      <p:to>
                                        <p:strVal val="visible"/>
                                      </p:to>
                                    </p:set>
                                    <p:animEffect transition="in" filter="blinds(horizontal)">
                                      <p:cBhvr>
                                        <p:cTn id="27" dur="500"/>
                                        <p:tgtEl>
                                          <p:spTgt spid="1945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linds(horizont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9460"/>
                                        </p:tgtEl>
                                        <p:attrNameLst>
                                          <p:attrName>style.visibility</p:attrName>
                                        </p:attrNameLst>
                                      </p:cBhvr>
                                      <p:to>
                                        <p:strVal val="visible"/>
                                      </p:to>
                                    </p:set>
                                    <p:animEffect transition="in" filter="blinds(horizontal)">
                                      <p:cBhvr>
                                        <p:cTn id="40" dur="500"/>
                                        <p:tgtEl>
                                          <p:spTgt spid="1946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linds(horizontal)">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blinds(horizontal)">
                                      <p:cBhvr>
                                        <p:cTn id="53" dur="500"/>
                                        <p:tgtEl>
                                          <p:spTgt spid="13"/>
                                        </p:tgtEl>
                                      </p:cBhvr>
                                    </p:animEffect>
                                  </p:childTnLst>
                                </p:cTn>
                              </p:par>
                              <p:par>
                                <p:cTn id="54" presetID="3" presetClass="entr" presetSubtype="10" fill="hold" nodeType="withEffect">
                                  <p:stCondLst>
                                    <p:cond delay="0"/>
                                  </p:stCondLst>
                                  <p:childTnLst>
                                    <p:set>
                                      <p:cBhvr>
                                        <p:cTn id="55" dur="1" fill="hold">
                                          <p:stCondLst>
                                            <p:cond delay="0"/>
                                          </p:stCondLst>
                                        </p:cTn>
                                        <p:tgtEl>
                                          <p:spTgt spid="19462"/>
                                        </p:tgtEl>
                                        <p:attrNameLst>
                                          <p:attrName>style.visibility</p:attrName>
                                        </p:attrNameLst>
                                      </p:cBhvr>
                                      <p:to>
                                        <p:strVal val="visible"/>
                                      </p:to>
                                    </p:set>
                                    <p:animEffect transition="in" filter="blinds(horizontal)">
                                      <p:cBhvr>
                                        <p:cTn id="56"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43050"/>
            <a:ext cx="8820472" cy="4729157"/>
          </a:xfrm>
        </p:spPr>
        <p:txBody>
          <a:bodyPr>
            <a:normAutofit/>
          </a:bodyPr>
          <a:lstStyle/>
          <a:p>
            <a:pPr hangingPunct="0"/>
            <a:endParaRPr lang="en-US" sz="2400" dirty="0" smtClean="0"/>
          </a:p>
          <a:p>
            <a:pPr hangingPunct="0"/>
            <a:endParaRPr lang="en-US" sz="24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Time without Change?</a:t>
            </a:r>
            <a:endParaRPr lang="en-US" sz="1600" dirty="0" smtClean="0">
              <a:solidFill>
                <a:schemeClr val="bg1"/>
              </a:solidFill>
            </a:endParaRPr>
          </a:p>
          <a:p>
            <a:r>
              <a:rPr lang="en-US" sz="1600" i="1" dirty="0" smtClean="0">
                <a:solidFill>
                  <a:srgbClr val="FF6730"/>
                </a:solidFill>
              </a:rPr>
              <a:t>Introduction to Causation</a:t>
            </a:r>
            <a:endParaRPr lang="en-US" sz="1600" dirty="0" smtClean="0">
              <a:solidFill>
                <a:srgbClr val="FF6730"/>
              </a:solidFill>
            </a:endParaRPr>
          </a:p>
          <a:p>
            <a:r>
              <a:rPr lang="en-US" sz="1600" i="1" dirty="0" smtClean="0">
                <a:solidFill>
                  <a:schemeClr val="bg1"/>
                </a:solidFill>
              </a:rPr>
              <a:t>The Regularity Theory of Causation</a:t>
            </a:r>
            <a:endParaRPr lang="en-US" sz="1600" dirty="0" smtClean="0">
              <a:solidFill>
                <a:schemeClr val="bg1"/>
              </a:solidFill>
            </a:endParaRPr>
          </a:p>
          <a:p>
            <a:r>
              <a:rPr lang="en-US" sz="1600" i="1" dirty="0" smtClean="0">
                <a:solidFill>
                  <a:schemeClr val="bg1"/>
                </a:solidFill>
              </a:rPr>
              <a:t>Problems with the Regularity Theory	</a:t>
            </a:r>
            <a:endParaRPr lang="en-US" sz="1600" dirty="0">
              <a:solidFill>
                <a:schemeClr val="bg1"/>
              </a:solidFill>
              <a:latin typeface="Verdana" charset="0"/>
            </a:endParaRPr>
          </a:p>
        </p:txBody>
      </p:sp>
      <p:sp>
        <p:nvSpPr>
          <p:cNvPr id="10" name="TextBox 9"/>
          <p:cNvSpPr txBox="1"/>
          <p:nvPr/>
        </p:nvSpPr>
        <p:spPr>
          <a:xfrm>
            <a:off x="214282" y="1500174"/>
            <a:ext cx="8501122" cy="5139869"/>
          </a:xfrm>
          <a:prstGeom prst="rect">
            <a:avLst/>
          </a:prstGeom>
          <a:noFill/>
        </p:spPr>
        <p:txBody>
          <a:bodyPr wrap="square" rtlCol="0">
            <a:spAutoFit/>
          </a:bodyPr>
          <a:lstStyle/>
          <a:p>
            <a:pPr>
              <a:spcBef>
                <a:spcPts val="1200"/>
              </a:spcBef>
            </a:pPr>
            <a:r>
              <a:rPr lang="en-GB" sz="2000" dirty="0" smtClean="0"/>
              <a:t>But what do we </a:t>
            </a:r>
            <a:r>
              <a:rPr lang="en-GB" sz="2000" i="1" dirty="0" smtClean="0"/>
              <a:t>mean</a:t>
            </a:r>
            <a:r>
              <a:rPr lang="en-GB" sz="2000" dirty="0" smtClean="0"/>
              <a:t> by causation? </a:t>
            </a:r>
          </a:p>
          <a:p>
            <a:pPr>
              <a:spcBef>
                <a:spcPts val="1200"/>
              </a:spcBef>
            </a:pPr>
            <a:r>
              <a:rPr lang="en-GB" sz="2000" dirty="0" smtClean="0"/>
              <a:t>Can we give this concept any kind of definition? Or is it too basic (i.e. ‘primitive’)? Some have argued this (e.g. </a:t>
            </a:r>
            <a:r>
              <a:rPr lang="en-GB" sz="2000" b="1" dirty="0" smtClean="0"/>
              <a:t>Richard Taylor</a:t>
            </a:r>
            <a:r>
              <a:rPr lang="en-GB" sz="2000" dirty="0" smtClean="0"/>
              <a:t>).</a:t>
            </a:r>
          </a:p>
          <a:p>
            <a:pPr>
              <a:spcBef>
                <a:spcPts val="1200"/>
              </a:spcBef>
            </a:pPr>
            <a:r>
              <a:rPr lang="en-GB" sz="2000" dirty="0" smtClean="0"/>
              <a:t>However, many philosophers </a:t>
            </a:r>
            <a:r>
              <a:rPr lang="en-GB" sz="2000" i="1" dirty="0" smtClean="0"/>
              <a:t>have</a:t>
            </a:r>
            <a:r>
              <a:rPr lang="en-GB" sz="2000" dirty="0" smtClean="0"/>
              <a:t> thought a definition could be given for causation. </a:t>
            </a:r>
            <a:endParaRPr lang="en-US" sz="2000" dirty="0" smtClean="0"/>
          </a:p>
          <a:p>
            <a:pPr>
              <a:spcBef>
                <a:spcPts val="1200"/>
              </a:spcBef>
            </a:pPr>
            <a:r>
              <a:rPr lang="en-GB" sz="2000" b="1" i="1" dirty="0" smtClean="0"/>
              <a:t>Preliminary point:</a:t>
            </a:r>
            <a:r>
              <a:rPr lang="en-GB" sz="2000" b="1" dirty="0" smtClean="0"/>
              <a:t> </a:t>
            </a:r>
            <a:r>
              <a:rPr lang="en-GB" sz="2000" dirty="0" smtClean="0"/>
              <a:t>Causation is usually understood as a relationship which holds between </a:t>
            </a:r>
            <a:r>
              <a:rPr lang="en-GB" sz="2000" b="1" i="1" dirty="0" smtClean="0"/>
              <a:t>events</a:t>
            </a:r>
            <a:r>
              <a:rPr lang="en-GB" sz="2000" dirty="0" smtClean="0"/>
              <a:t>, rather than, say, </a:t>
            </a:r>
            <a:r>
              <a:rPr lang="en-GB" sz="2000" b="1" i="1" dirty="0" smtClean="0"/>
              <a:t>physical objects</a:t>
            </a:r>
            <a:r>
              <a:rPr lang="en-GB" sz="2000" dirty="0" smtClean="0"/>
              <a:t>. </a:t>
            </a:r>
            <a:endParaRPr lang="en-US" sz="2000" dirty="0" smtClean="0"/>
          </a:p>
          <a:p>
            <a:pPr>
              <a:spcBef>
                <a:spcPts val="1200"/>
              </a:spcBef>
            </a:pPr>
            <a:r>
              <a:rPr lang="en-GB" sz="2000" i="1" dirty="0" smtClean="0"/>
              <a:t>What is the difference between an </a:t>
            </a:r>
            <a:r>
              <a:rPr lang="en-GB" sz="2000" b="1" i="1" dirty="0" smtClean="0">
                <a:solidFill>
                  <a:srgbClr val="C00000"/>
                </a:solidFill>
              </a:rPr>
              <a:t>event</a:t>
            </a:r>
            <a:r>
              <a:rPr lang="en-GB" sz="2000" i="1" dirty="0" smtClean="0"/>
              <a:t> and a </a:t>
            </a:r>
            <a:r>
              <a:rPr lang="en-GB" sz="2000" b="1" i="1" dirty="0" smtClean="0">
                <a:solidFill>
                  <a:srgbClr val="C00000"/>
                </a:solidFill>
              </a:rPr>
              <a:t>physical object</a:t>
            </a:r>
            <a:r>
              <a:rPr lang="en-GB" sz="2000" i="1" dirty="0" smtClean="0"/>
              <a:t>?</a:t>
            </a:r>
            <a:endParaRPr lang="en-US" sz="2000" dirty="0" smtClean="0"/>
          </a:p>
          <a:p>
            <a:pPr>
              <a:spcBef>
                <a:spcPts val="1200"/>
              </a:spcBef>
            </a:pPr>
            <a:r>
              <a:rPr lang="en-GB" sz="2000" dirty="0" smtClean="0"/>
              <a:t>Thus for instance, it wasn’t </a:t>
            </a:r>
            <a:r>
              <a:rPr lang="en-GB" sz="2000" u="sng" dirty="0" smtClean="0"/>
              <a:t>the knife</a:t>
            </a:r>
            <a:r>
              <a:rPr lang="en-GB" sz="2000" dirty="0" smtClean="0"/>
              <a:t> (an object) that caused John to die – it was </a:t>
            </a:r>
            <a:r>
              <a:rPr lang="en-GB" sz="2000" u="sng" dirty="0" smtClean="0"/>
              <a:t>Mary’s </a:t>
            </a:r>
            <a:r>
              <a:rPr lang="en-GB" sz="2000" i="1" u="sng" dirty="0" smtClean="0"/>
              <a:t>stabbing</a:t>
            </a:r>
            <a:r>
              <a:rPr lang="en-GB" sz="2000" u="sng" dirty="0" smtClean="0"/>
              <a:t> him with the knife</a:t>
            </a:r>
            <a:r>
              <a:rPr lang="en-GB" sz="2000" dirty="0" smtClean="0"/>
              <a:t> (an event) that caused John to die. </a:t>
            </a:r>
            <a:endParaRPr lang="en-US" sz="2000"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43050"/>
            <a:ext cx="8820472" cy="4729157"/>
          </a:xfrm>
        </p:spPr>
        <p:txBody>
          <a:bodyPr>
            <a:normAutofit/>
          </a:bodyPr>
          <a:lstStyle/>
          <a:p>
            <a:pPr hangingPunct="0"/>
            <a:endParaRPr lang="en-US" sz="2400" dirty="0" smtClean="0"/>
          </a:p>
          <a:p>
            <a:pPr hangingPunct="0"/>
            <a:endParaRPr lang="en-US" sz="24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Time without Change?</a:t>
            </a:r>
            <a:endParaRPr lang="en-US" sz="1600" dirty="0" smtClean="0">
              <a:solidFill>
                <a:schemeClr val="bg1"/>
              </a:solidFill>
            </a:endParaRPr>
          </a:p>
          <a:p>
            <a:r>
              <a:rPr lang="en-US" sz="1600" i="1" dirty="0" smtClean="0">
                <a:solidFill>
                  <a:srgbClr val="FF6730"/>
                </a:solidFill>
              </a:rPr>
              <a:t>Introduction to Causation</a:t>
            </a:r>
            <a:endParaRPr lang="en-US" sz="1600" dirty="0" smtClean="0">
              <a:solidFill>
                <a:srgbClr val="FF6730"/>
              </a:solidFill>
            </a:endParaRPr>
          </a:p>
          <a:p>
            <a:r>
              <a:rPr lang="en-US" sz="1600" i="1" dirty="0" smtClean="0">
                <a:solidFill>
                  <a:schemeClr val="bg1"/>
                </a:solidFill>
              </a:rPr>
              <a:t>The Regularity Theory of Causation</a:t>
            </a:r>
            <a:endParaRPr lang="en-US" sz="1600" dirty="0" smtClean="0">
              <a:solidFill>
                <a:schemeClr val="bg1"/>
              </a:solidFill>
            </a:endParaRPr>
          </a:p>
          <a:p>
            <a:r>
              <a:rPr lang="en-US" sz="1600" i="1" dirty="0" smtClean="0">
                <a:solidFill>
                  <a:schemeClr val="bg1"/>
                </a:solidFill>
              </a:rPr>
              <a:t>Problems with the Regularity Theory	</a:t>
            </a:r>
            <a:endParaRPr lang="en-US" sz="1600" dirty="0">
              <a:solidFill>
                <a:schemeClr val="bg1"/>
              </a:solidFill>
              <a:latin typeface="Verdana" charset="0"/>
            </a:endParaRPr>
          </a:p>
        </p:txBody>
      </p:sp>
      <p:sp>
        <p:nvSpPr>
          <p:cNvPr id="9" name="TextBox 8"/>
          <p:cNvSpPr txBox="1"/>
          <p:nvPr/>
        </p:nvSpPr>
        <p:spPr>
          <a:xfrm>
            <a:off x="214282" y="1428736"/>
            <a:ext cx="8572560" cy="5093702"/>
          </a:xfrm>
          <a:prstGeom prst="rect">
            <a:avLst/>
          </a:prstGeom>
          <a:solidFill>
            <a:schemeClr val="accent2">
              <a:lumMod val="20000"/>
              <a:lumOff val="80000"/>
            </a:schemeClr>
          </a:solidFill>
          <a:ln>
            <a:solidFill>
              <a:schemeClr val="accent2"/>
            </a:solidFill>
          </a:ln>
        </p:spPr>
        <p:txBody>
          <a:bodyPr wrap="square" rtlCol="0">
            <a:spAutoFit/>
          </a:bodyPr>
          <a:lstStyle/>
          <a:p>
            <a:r>
              <a:rPr lang="en-GB" sz="2000" b="1" i="1" dirty="0" smtClean="0"/>
              <a:t>Exercise:</a:t>
            </a:r>
            <a:r>
              <a:rPr lang="en-GB" sz="2000" i="1" dirty="0" smtClean="0"/>
              <a:t> </a:t>
            </a:r>
            <a:r>
              <a:rPr lang="en-GB" sz="2000" i="1" dirty="0" smtClean="0">
                <a:solidFill>
                  <a:srgbClr val="C00000"/>
                </a:solidFill>
              </a:rPr>
              <a:t>(groups of 3-4)</a:t>
            </a:r>
            <a:endParaRPr lang="en-US" sz="2000" dirty="0" smtClean="0">
              <a:solidFill>
                <a:srgbClr val="C00000"/>
              </a:solidFill>
            </a:endParaRPr>
          </a:p>
          <a:p>
            <a:r>
              <a:rPr lang="en-GB" sz="2000" b="1" i="1" dirty="0" smtClean="0"/>
              <a:t>Part 1.</a:t>
            </a:r>
            <a:r>
              <a:rPr lang="en-GB" sz="2000" i="1" dirty="0" smtClean="0"/>
              <a:t> Consider the following scenarios. For each of these, does the first event (or set of events) </a:t>
            </a:r>
            <a:r>
              <a:rPr lang="en-GB" sz="2000" i="1" u="sng" dirty="0" smtClean="0"/>
              <a:t>genuinely cause</a:t>
            </a:r>
            <a:r>
              <a:rPr lang="en-GB" sz="2000" i="1" dirty="0" smtClean="0"/>
              <a:t> the second event (or set of events)? You can answer: </a:t>
            </a:r>
            <a:r>
              <a:rPr lang="en-GB" sz="2000" i="1" dirty="0" err="1" smtClean="0"/>
              <a:t>i</a:t>
            </a:r>
            <a:r>
              <a:rPr lang="en-GB" sz="2000" i="1" dirty="0" smtClean="0"/>
              <a:t>) “</a:t>
            </a:r>
            <a:r>
              <a:rPr lang="en-GB" sz="2000" b="1" i="1" dirty="0" smtClean="0"/>
              <a:t>yes</a:t>
            </a:r>
            <a:r>
              <a:rPr lang="en-GB" sz="2000" i="1" dirty="0" smtClean="0"/>
              <a:t>”, ii) “</a:t>
            </a:r>
            <a:r>
              <a:rPr lang="en-GB" sz="2000" b="1" i="1" dirty="0" smtClean="0"/>
              <a:t>no</a:t>
            </a:r>
            <a:r>
              <a:rPr lang="en-GB" sz="2000" i="1" dirty="0" smtClean="0"/>
              <a:t>”, iii) “</a:t>
            </a:r>
            <a:r>
              <a:rPr lang="en-GB" sz="2000" b="1" i="1" dirty="0" smtClean="0"/>
              <a:t>it depends</a:t>
            </a:r>
            <a:r>
              <a:rPr lang="en-GB" sz="2000" i="1" dirty="0" smtClean="0"/>
              <a:t>” (in which case, say what ‘it' depends on).</a:t>
            </a:r>
            <a:endParaRPr lang="en-US" sz="2000" dirty="0" smtClean="0"/>
          </a:p>
          <a:p>
            <a:pPr>
              <a:spcBef>
                <a:spcPts val="600"/>
              </a:spcBef>
            </a:pPr>
            <a:r>
              <a:rPr lang="en-GB" sz="2000" b="1" dirty="0" smtClean="0"/>
              <a:t>1: </a:t>
            </a:r>
            <a:r>
              <a:rPr lang="en-US" sz="2000" dirty="0" smtClean="0"/>
              <a:t>  </a:t>
            </a:r>
            <a:r>
              <a:rPr lang="en-GB" sz="2000" dirty="0" smtClean="0"/>
              <a:t>I pull up at the traffic lights on 30</a:t>
            </a:r>
            <a:r>
              <a:rPr lang="en-GB" sz="2000" baseline="30000" dirty="0" smtClean="0"/>
              <a:t>th</a:t>
            </a:r>
            <a:r>
              <a:rPr lang="en-GB" sz="2000" dirty="0" smtClean="0"/>
              <a:t> and Lamar.</a:t>
            </a:r>
            <a:endParaRPr lang="en-US" sz="2000" dirty="0" smtClean="0"/>
          </a:p>
          <a:p>
            <a:r>
              <a:rPr lang="en-GB" sz="2000" dirty="0" smtClean="0"/>
              <a:t>      A purple car pulls up beside me.</a:t>
            </a:r>
            <a:endParaRPr lang="en-US" sz="2000" dirty="0" smtClean="0"/>
          </a:p>
          <a:p>
            <a:r>
              <a:rPr lang="en-GB" sz="2000" b="1" dirty="0" smtClean="0"/>
              <a:t>2:</a:t>
            </a:r>
            <a:r>
              <a:rPr lang="en-US" sz="2000" dirty="0" smtClean="0"/>
              <a:t>  </a:t>
            </a:r>
            <a:r>
              <a:rPr lang="en-GB" sz="2000" dirty="0" smtClean="0"/>
              <a:t>I pull up at the traffic lights on 30</a:t>
            </a:r>
            <a:r>
              <a:rPr lang="en-GB" sz="2000" baseline="30000" dirty="0" smtClean="0"/>
              <a:t>th</a:t>
            </a:r>
            <a:r>
              <a:rPr lang="en-GB" sz="2000" dirty="0" smtClean="0"/>
              <a:t> and Lamar, exit the car </a:t>
            </a:r>
            <a:endParaRPr lang="en-US" sz="2000" dirty="0" smtClean="0"/>
          </a:p>
          <a:p>
            <a:r>
              <a:rPr lang="en-GB" sz="2000" dirty="0" smtClean="0"/>
              <a:t>     and swing an axe at the window of the car next to me.</a:t>
            </a:r>
            <a:endParaRPr lang="en-US" sz="2000" dirty="0" smtClean="0"/>
          </a:p>
          <a:p>
            <a:r>
              <a:rPr lang="en-GB" sz="2000" dirty="0" smtClean="0"/>
              <a:t>     The car window breaks. </a:t>
            </a:r>
            <a:endParaRPr lang="en-US" sz="2000" dirty="0" smtClean="0"/>
          </a:p>
          <a:p>
            <a:r>
              <a:rPr lang="en-GB" sz="2000" b="1" dirty="0" smtClean="0"/>
              <a:t>3:</a:t>
            </a:r>
            <a:r>
              <a:rPr lang="en-US" sz="2000" dirty="0" smtClean="0"/>
              <a:t>  </a:t>
            </a:r>
            <a:r>
              <a:rPr lang="en-GB" sz="2000" dirty="0" smtClean="0"/>
              <a:t>The 9/11 terrorist attacks.</a:t>
            </a:r>
            <a:endParaRPr lang="en-US" sz="2000" dirty="0" smtClean="0"/>
          </a:p>
          <a:p>
            <a:r>
              <a:rPr lang="en-GB" sz="2000" dirty="0" smtClean="0"/>
              <a:t>     The war in Iraq.</a:t>
            </a:r>
            <a:endParaRPr lang="en-US" sz="2000" dirty="0" smtClean="0"/>
          </a:p>
          <a:p>
            <a:r>
              <a:rPr lang="en-GB" sz="2000" b="1" dirty="0" smtClean="0"/>
              <a:t>4:</a:t>
            </a:r>
            <a:r>
              <a:rPr lang="en-US" sz="2000" dirty="0" smtClean="0"/>
              <a:t>  </a:t>
            </a:r>
            <a:r>
              <a:rPr lang="en-GB" sz="2000" dirty="0" smtClean="0"/>
              <a:t>I stop eating.</a:t>
            </a:r>
            <a:endParaRPr lang="en-US" sz="2000" dirty="0" smtClean="0"/>
          </a:p>
          <a:p>
            <a:r>
              <a:rPr lang="en-GB" sz="2000" dirty="0" smtClean="0"/>
              <a:t>     40 days later, I die of malnutrition</a:t>
            </a:r>
            <a:endParaRPr lang="en-US" sz="2000" dirty="0" smtClean="0"/>
          </a:p>
          <a:p>
            <a:r>
              <a:rPr lang="en-GB" sz="2000" b="1" dirty="0" smtClean="0"/>
              <a:t>5:</a:t>
            </a:r>
            <a:r>
              <a:rPr lang="en-US" sz="2000" dirty="0" smtClean="0"/>
              <a:t>  </a:t>
            </a:r>
            <a:r>
              <a:rPr lang="en-GB" sz="2000" dirty="0" smtClean="0"/>
              <a:t>5000 times in a row (day and night), I pull up at 30</a:t>
            </a:r>
            <a:r>
              <a:rPr lang="en-GB" sz="2000" baseline="30000" dirty="0" smtClean="0"/>
              <a:t>th</a:t>
            </a:r>
            <a:r>
              <a:rPr lang="en-GB" sz="2000" dirty="0" smtClean="0"/>
              <a:t>&amp;Lamar.</a:t>
            </a:r>
            <a:endParaRPr lang="en-US" sz="2000" dirty="0" smtClean="0"/>
          </a:p>
          <a:p>
            <a:r>
              <a:rPr lang="en-GB" sz="2000" dirty="0" smtClean="0"/>
              <a:t>     5000 times in a row, a purple car pulls up beside me.</a:t>
            </a:r>
            <a:endParaRPr lang="en-US" sz="2000" dirty="0"/>
          </a:p>
        </p:txBody>
      </p:sp>
      <p:pic>
        <p:nvPicPr>
          <p:cNvPr id="29698" name="Picture 2" descr="http://t1.gstatic.com/images?q=tbn:ANd9GcTeaF2emCH4jV9Ul9y--rNeV4J4fzFcUDND5W4c4CY0SY-t2HzY2w"/>
          <p:cNvPicPr>
            <a:picLocks noChangeAspect="1" noChangeArrowheads="1"/>
          </p:cNvPicPr>
          <p:nvPr/>
        </p:nvPicPr>
        <p:blipFill>
          <a:blip r:embed="rId3"/>
          <a:srcRect/>
          <a:stretch>
            <a:fillRect/>
          </a:stretch>
        </p:blipFill>
        <p:spPr bwMode="auto">
          <a:xfrm>
            <a:off x="5500694" y="4286256"/>
            <a:ext cx="2857520" cy="15215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43050"/>
            <a:ext cx="8820472" cy="4729157"/>
          </a:xfrm>
        </p:spPr>
        <p:txBody>
          <a:bodyPr>
            <a:normAutofit/>
          </a:bodyPr>
          <a:lstStyle/>
          <a:p>
            <a:pPr hangingPunct="0"/>
            <a:endParaRPr lang="en-US" sz="2400" dirty="0" smtClean="0"/>
          </a:p>
          <a:p>
            <a:pPr hangingPunct="0"/>
            <a:endParaRPr lang="en-US" sz="24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Time without Change?</a:t>
            </a:r>
            <a:endParaRPr lang="en-US" sz="1600" dirty="0" smtClean="0">
              <a:solidFill>
                <a:schemeClr val="bg1"/>
              </a:solidFill>
            </a:endParaRPr>
          </a:p>
          <a:p>
            <a:r>
              <a:rPr lang="en-US" sz="1600" i="1" dirty="0" smtClean="0">
                <a:solidFill>
                  <a:srgbClr val="FF6730"/>
                </a:solidFill>
              </a:rPr>
              <a:t>Introduction to Causation</a:t>
            </a:r>
            <a:endParaRPr lang="en-US" sz="1600" dirty="0" smtClean="0">
              <a:solidFill>
                <a:srgbClr val="FF6730"/>
              </a:solidFill>
            </a:endParaRPr>
          </a:p>
          <a:p>
            <a:r>
              <a:rPr lang="en-US" sz="1600" i="1" dirty="0" smtClean="0">
                <a:solidFill>
                  <a:schemeClr val="bg1"/>
                </a:solidFill>
              </a:rPr>
              <a:t>The Regularity Theory of Causation</a:t>
            </a:r>
            <a:endParaRPr lang="en-US" sz="1600" dirty="0" smtClean="0">
              <a:solidFill>
                <a:schemeClr val="bg1"/>
              </a:solidFill>
            </a:endParaRPr>
          </a:p>
          <a:p>
            <a:r>
              <a:rPr lang="en-US" sz="1600" i="1" dirty="0" smtClean="0">
                <a:solidFill>
                  <a:schemeClr val="bg1"/>
                </a:solidFill>
              </a:rPr>
              <a:t>Problems with the Regularity Theory	</a:t>
            </a:r>
            <a:endParaRPr lang="en-US" sz="1600" dirty="0">
              <a:solidFill>
                <a:schemeClr val="bg1"/>
              </a:solidFill>
              <a:latin typeface="Verdana" charset="0"/>
            </a:endParaRPr>
          </a:p>
        </p:txBody>
      </p:sp>
      <p:sp>
        <p:nvSpPr>
          <p:cNvPr id="9" name="TextBox 8"/>
          <p:cNvSpPr txBox="1"/>
          <p:nvPr/>
        </p:nvSpPr>
        <p:spPr>
          <a:xfrm>
            <a:off x="214282" y="1428736"/>
            <a:ext cx="8572560" cy="3631763"/>
          </a:xfrm>
          <a:prstGeom prst="rect">
            <a:avLst/>
          </a:prstGeom>
          <a:solidFill>
            <a:schemeClr val="accent2">
              <a:lumMod val="20000"/>
              <a:lumOff val="80000"/>
            </a:schemeClr>
          </a:solidFill>
          <a:ln>
            <a:solidFill>
              <a:schemeClr val="accent2"/>
            </a:solidFill>
          </a:ln>
        </p:spPr>
        <p:txBody>
          <a:bodyPr wrap="square" rtlCol="0">
            <a:spAutoFit/>
          </a:bodyPr>
          <a:lstStyle/>
          <a:p>
            <a:r>
              <a:rPr lang="en-GB" sz="2000" b="1" i="1" dirty="0" smtClean="0"/>
              <a:t>Exercise:</a:t>
            </a:r>
            <a:r>
              <a:rPr lang="en-GB" sz="2000" i="1" dirty="0" smtClean="0"/>
              <a:t> </a:t>
            </a:r>
            <a:r>
              <a:rPr lang="en-GB" sz="2000" i="1" dirty="0" smtClean="0">
                <a:solidFill>
                  <a:srgbClr val="C00000"/>
                </a:solidFill>
              </a:rPr>
              <a:t>(groups of 3-4)</a:t>
            </a:r>
            <a:endParaRPr lang="en-US" sz="2000" dirty="0" smtClean="0">
              <a:solidFill>
                <a:srgbClr val="C00000"/>
              </a:solidFill>
            </a:endParaRPr>
          </a:p>
          <a:p>
            <a:pPr>
              <a:spcBef>
                <a:spcPts val="600"/>
              </a:spcBef>
            </a:pPr>
            <a:r>
              <a:rPr lang="en-GB" sz="2000" b="1" dirty="0" smtClean="0"/>
              <a:t>Part 2:</a:t>
            </a:r>
            <a:r>
              <a:rPr lang="en-GB" sz="2000" dirty="0" smtClean="0"/>
              <a:t> (</a:t>
            </a:r>
            <a:r>
              <a:rPr lang="en-GB" sz="2000" i="1" dirty="0" smtClean="0"/>
              <a:t>The hard, philosophical </a:t>
            </a:r>
            <a:r>
              <a:rPr lang="en-GB" sz="2000" i="1" dirty="0" smtClean="0"/>
              <a:t>part.</a:t>
            </a:r>
            <a:r>
              <a:rPr lang="en-GB" sz="2000" dirty="0" smtClean="0"/>
              <a:t>) </a:t>
            </a:r>
            <a:r>
              <a:rPr lang="en-GB" sz="2000" dirty="0" smtClean="0"/>
              <a:t>Examine the scenarios you have chosen as cases of genuine causation. ‘In virtue of what’ are </a:t>
            </a:r>
            <a:r>
              <a:rPr lang="en-GB" sz="2000" u="sng" dirty="0" smtClean="0"/>
              <a:t>these</a:t>
            </a:r>
            <a:r>
              <a:rPr lang="en-GB" sz="2000" dirty="0" smtClean="0"/>
              <a:t> cases of genuine causation, while the others are not? </a:t>
            </a:r>
          </a:p>
          <a:p>
            <a:pPr>
              <a:spcBef>
                <a:spcPts val="600"/>
              </a:spcBef>
            </a:pPr>
            <a:r>
              <a:rPr lang="en-GB" sz="2000" dirty="0" smtClean="0"/>
              <a:t>Use your answer to this question to write a definition of causation in the format:</a:t>
            </a:r>
          </a:p>
          <a:p>
            <a:endParaRPr lang="en-US" sz="2000" dirty="0" smtClean="0"/>
          </a:p>
          <a:p>
            <a:r>
              <a:rPr lang="en-GB" sz="2000" i="1" dirty="0" smtClean="0"/>
              <a:t>	X is a genuine cause of Y if and only if...</a:t>
            </a:r>
          </a:p>
          <a:p>
            <a:endParaRPr lang="en-US" sz="2000" dirty="0" smtClean="0"/>
          </a:p>
          <a:p>
            <a:r>
              <a:rPr lang="en-GB" sz="2000" dirty="0" smtClean="0"/>
              <a:t>(</a:t>
            </a:r>
            <a:r>
              <a:rPr lang="en-GB" sz="2000" i="1" dirty="0" smtClean="0"/>
              <a:t>If and only if</a:t>
            </a:r>
            <a:r>
              <a:rPr lang="en-GB" sz="2000" dirty="0" smtClean="0"/>
              <a:t> is of course, the logical ‘</a:t>
            </a:r>
            <a:r>
              <a:rPr lang="en-GB" sz="2000" dirty="0" err="1" smtClean="0"/>
              <a:t>biconditional</a:t>
            </a:r>
            <a:r>
              <a:rPr lang="en-GB" sz="2000" dirty="0" smtClean="0"/>
              <a:t>’: </a:t>
            </a:r>
            <a:r>
              <a:rPr lang="en-GB" sz="2000" dirty="0" smtClean="0">
                <a:sym typeface="Symbol"/>
              </a:rPr>
              <a:t></a:t>
            </a:r>
            <a:r>
              <a:rPr lang="en-GB" sz="2000" dirty="0" smtClean="0"/>
              <a:t>)</a:t>
            </a:r>
            <a:endParaRPr lang="en-US" sz="2000" dirty="0"/>
          </a:p>
        </p:txBody>
      </p:sp>
      <p:sp>
        <p:nvSpPr>
          <p:cNvPr id="6" name="TextBox 5"/>
          <p:cNvSpPr txBox="1"/>
          <p:nvPr/>
        </p:nvSpPr>
        <p:spPr>
          <a:xfrm>
            <a:off x="642910" y="5214950"/>
            <a:ext cx="7244878" cy="1015663"/>
          </a:xfrm>
          <a:prstGeom prst="rect">
            <a:avLst/>
          </a:prstGeom>
          <a:solidFill>
            <a:srgbClr val="FFFF99"/>
          </a:solidFill>
          <a:ln>
            <a:solidFill>
              <a:srgbClr val="FFA720"/>
            </a:solidFill>
          </a:ln>
        </p:spPr>
        <p:txBody>
          <a:bodyPr wrap="square" rtlCol="0">
            <a:spAutoFit/>
          </a:bodyPr>
          <a:lstStyle/>
          <a:p>
            <a:r>
              <a:rPr lang="en-NZ" sz="2000" b="1" i="1" dirty="0" smtClean="0"/>
              <a:t>Logic Link, for the logically sophisticated:</a:t>
            </a:r>
            <a:r>
              <a:rPr lang="en-NZ" sz="2000" i="1" dirty="0" smtClean="0"/>
              <a:t> Write your definition in formal logic. Don’t forget to include a lexicon! </a:t>
            </a:r>
            <a:r>
              <a:rPr lang="en-NZ" sz="2000" i="1" dirty="0" smtClean="0">
                <a:sym typeface="Wingdings" pitchFamily="2" charset="2"/>
              </a:rPr>
              <a:t></a:t>
            </a:r>
            <a:endParaRPr lang="en-US" sz="2000"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43050"/>
            <a:ext cx="8820472" cy="4729157"/>
          </a:xfrm>
        </p:spPr>
        <p:txBody>
          <a:bodyPr>
            <a:normAutofit/>
          </a:bodyPr>
          <a:lstStyle/>
          <a:p>
            <a:pPr hangingPunct="0"/>
            <a:endParaRPr lang="en-US" sz="2400" dirty="0" smtClean="0"/>
          </a:p>
          <a:p>
            <a:pPr hangingPunct="0"/>
            <a:endParaRPr lang="en-US" sz="24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Time without Change?</a:t>
            </a:r>
            <a:endParaRPr lang="en-US" sz="1600" dirty="0" smtClean="0">
              <a:solidFill>
                <a:schemeClr val="bg1"/>
              </a:solidFill>
            </a:endParaRPr>
          </a:p>
          <a:p>
            <a:r>
              <a:rPr lang="en-US" sz="1600" i="1" dirty="0" smtClean="0">
                <a:solidFill>
                  <a:schemeClr val="bg1"/>
                </a:solidFill>
              </a:rPr>
              <a:t>Introduction to Causation</a:t>
            </a:r>
            <a:endParaRPr lang="en-US" sz="1600" dirty="0" smtClean="0">
              <a:solidFill>
                <a:schemeClr val="bg1"/>
              </a:solidFill>
            </a:endParaRPr>
          </a:p>
          <a:p>
            <a:r>
              <a:rPr lang="en-US" sz="1600" i="1" dirty="0" smtClean="0">
                <a:solidFill>
                  <a:srgbClr val="FF6730"/>
                </a:solidFill>
              </a:rPr>
              <a:t>The Regularity Theory of Causation</a:t>
            </a:r>
            <a:endParaRPr lang="en-US" sz="1600" dirty="0" smtClean="0">
              <a:solidFill>
                <a:srgbClr val="FF6730"/>
              </a:solidFill>
            </a:endParaRPr>
          </a:p>
          <a:p>
            <a:r>
              <a:rPr lang="en-US" sz="1600" i="1" dirty="0" smtClean="0">
                <a:solidFill>
                  <a:schemeClr val="bg1"/>
                </a:solidFill>
              </a:rPr>
              <a:t>Problems with the Regularity Theory	</a:t>
            </a:r>
            <a:endParaRPr lang="en-US" sz="1600" dirty="0">
              <a:solidFill>
                <a:schemeClr val="bg1"/>
              </a:solidFill>
              <a:latin typeface="Verdana" charset="0"/>
            </a:endParaRPr>
          </a:p>
        </p:txBody>
      </p:sp>
      <p:sp>
        <p:nvSpPr>
          <p:cNvPr id="10" name="TextBox 9"/>
          <p:cNvSpPr txBox="1"/>
          <p:nvPr/>
        </p:nvSpPr>
        <p:spPr>
          <a:xfrm>
            <a:off x="142844" y="1500174"/>
            <a:ext cx="8501122" cy="5524589"/>
          </a:xfrm>
          <a:prstGeom prst="rect">
            <a:avLst/>
          </a:prstGeom>
          <a:noFill/>
        </p:spPr>
        <p:txBody>
          <a:bodyPr wrap="square" rtlCol="0">
            <a:spAutoFit/>
          </a:bodyPr>
          <a:lstStyle/>
          <a:p>
            <a:r>
              <a:rPr lang="en-NZ" sz="2000" b="1" i="1" u="sng" dirty="0" smtClean="0"/>
              <a:t>The Regularity Theory of Causation</a:t>
            </a:r>
            <a:endParaRPr lang="en-US" sz="2000" dirty="0" smtClean="0"/>
          </a:p>
          <a:p>
            <a:pPr>
              <a:spcBef>
                <a:spcPts val="600"/>
              </a:spcBef>
            </a:pPr>
            <a:r>
              <a:rPr lang="en-NZ" sz="2000" b="1" dirty="0" smtClean="0"/>
              <a:t>David Hume </a:t>
            </a:r>
            <a:r>
              <a:rPr lang="en-NZ" sz="2000" dirty="0" smtClean="0"/>
              <a:t>wrote this famous definition of causation:</a:t>
            </a:r>
          </a:p>
          <a:p>
            <a:endParaRPr lang="en-US" sz="2000" dirty="0" smtClean="0"/>
          </a:p>
          <a:p>
            <a:r>
              <a:rPr lang="en-NZ" sz="2000" i="1" dirty="0" smtClean="0"/>
              <a:t> </a:t>
            </a:r>
            <a:endParaRPr lang="en-US" sz="2000" dirty="0" smtClean="0"/>
          </a:p>
          <a:p>
            <a:endParaRPr lang="en-NZ" sz="2000" i="1" dirty="0" smtClean="0"/>
          </a:p>
          <a:p>
            <a:endParaRPr lang="en-NZ" sz="2000" i="1" dirty="0" smtClean="0"/>
          </a:p>
          <a:p>
            <a:endParaRPr lang="en-NZ" sz="2000" i="1" dirty="0" smtClean="0"/>
          </a:p>
          <a:p>
            <a:r>
              <a:rPr lang="en-NZ" sz="2000" dirty="0" smtClean="0"/>
              <a:t>This quotation has inspired a popular metaphysical theory, according to which (the event) </a:t>
            </a:r>
            <a:r>
              <a:rPr lang="en-NZ" sz="2000" i="1" dirty="0" smtClean="0"/>
              <a:t>X</a:t>
            </a:r>
            <a:r>
              <a:rPr lang="en-NZ" sz="2000" dirty="0" smtClean="0"/>
              <a:t> causing (the event) </a:t>
            </a:r>
            <a:r>
              <a:rPr lang="en-NZ" sz="2000" i="1" dirty="0" smtClean="0"/>
              <a:t>Y</a:t>
            </a:r>
            <a:r>
              <a:rPr lang="en-NZ" sz="2000" dirty="0" smtClean="0"/>
              <a:t> consists in nothing over and above the fact that </a:t>
            </a:r>
            <a:r>
              <a:rPr lang="en-NZ" sz="2000" i="1" dirty="0" smtClean="0"/>
              <a:t>X</a:t>
            </a:r>
            <a:r>
              <a:rPr lang="en-NZ" sz="2000" dirty="0" smtClean="0"/>
              <a:t> happened </a:t>
            </a:r>
            <a:r>
              <a:rPr lang="en-NZ" sz="2000" b="1" dirty="0" smtClean="0"/>
              <a:t>before</a:t>
            </a:r>
            <a:r>
              <a:rPr lang="en-NZ" sz="2000" dirty="0" smtClean="0"/>
              <a:t> </a:t>
            </a:r>
            <a:r>
              <a:rPr lang="en-NZ" sz="2000" i="1" dirty="0" smtClean="0"/>
              <a:t>Y</a:t>
            </a:r>
            <a:r>
              <a:rPr lang="en-NZ" sz="2000" dirty="0" smtClean="0"/>
              <a:t> and events like X are </a:t>
            </a:r>
            <a:r>
              <a:rPr lang="en-NZ" sz="2000" b="1" dirty="0" smtClean="0"/>
              <a:t>always</a:t>
            </a:r>
            <a:r>
              <a:rPr lang="en-NZ" sz="2000" dirty="0" smtClean="0"/>
              <a:t> followed by events like Y. In other words:</a:t>
            </a:r>
            <a:endParaRPr lang="en-US" sz="2000" dirty="0" smtClean="0"/>
          </a:p>
          <a:p>
            <a:r>
              <a:rPr lang="en-NZ" sz="2000" i="1" dirty="0" smtClean="0"/>
              <a:t> </a:t>
            </a:r>
            <a:endParaRPr lang="en-US" sz="2000" dirty="0" smtClean="0"/>
          </a:p>
          <a:p>
            <a:r>
              <a:rPr lang="en-NZ" sz="2000" b="1" i="1" dirty="0" smtClean="0">
                <a:solidFill>
                  <a:srgbClr val="C00000"/>
                </a:solidFill>
              </a:rPr>
              <a:t>X is a genuine cause of Y </a:t>
            </a:r>
            <a:r>
              <a:rPr lang="en-NZ" sz="2000" b="1" i="1" dirty="0" err="1" smtClean="0">
                <a:solidFill>
                  <a:srgbClr val="C00000"/>
                </a:solidFill>
              </a:rPr>
              <a:t>iff</a:t>
            </a:r>
            <a:r>
              <a:rPr lang="en-NZ" sz="2000" b="1" i="1" dirty="0" smtClean="0">
                <a:solidFill>
                  <a:srgbClr val="C00000"/>
                </a:solidFill>
              </a:rPr>
              <a:t> there is a </a:t>
            </a:r>
            <a:r>
              <a:rPr lang="en-NZ" sz="2000" b="1" i="1" u="sng" dirty="0" smtClean="0">
                <a:solidFill>
                  <a:srgbClr val="C00000"/>
                </a:solidFill>
              </a:rPr>
              <a:t>constant conjunction</a:t>
            </a:r>
            <a:r>
              <a:rPr lang="en-NZ" sz="2000" b="1" i="1" dirty="0" smtClean="0">
                <a:solidFill>
                  <a:srgbClr val="C00000"/>
                </a:solidFill>
              </a:rPr>
              <a:t> between events like X and events like Y.</a:t>
            </a:r>
            <a:endParaRPr lang="en-US" sz="2000" b="1" dirty="0" smtClean="0">
              <a:solidFill>
                <a:srgbClr val="C00000"/>
              </a:solidFill>
            </a:endParaRPr>
          </a:p>
          <a:p>
            <a:pPr>
              <a:spcBef>
                <a:spcPts val="1200"/>
              </a:spcBef>
            </a:pPr>
            <a:endParaRPr lang="en-US" sz="2000" dirty="0" smtClean="0"/>
          </a:p>
          <a:p>
            <a:endParaRPr lang="en-US" dirty="0"/>
          </a:p>
        </p:txBody>
      </p:sp>
      <p:sp>
        <p:nvSpPr>
          <p:cNvPr id="6" name="Rectangle 5"/>
          <p:cNvSpPr/>
          <p:nvPr/>
        </p:nvSpPr>
        <p:spPr>
          <a:xfrm>
            <a:off x="357158" y="2428868"/>
            <a:ext cx="7000924" cy="107157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i="1" dirty="0" smtClean="0">
                <a:solidFill>
                  <a:schemeClr val="tx1"/>
                </a:solidFill>
              </a:rPr>
              <a:t>We may define a cause to be an object followed by another, and where all the objects, similar to the first, are followed by objects similar to the second.</a:t>
            </a:r>
          </a:p>
        </p:txBody>
      </p:sp>
      <p:pic>
        <p:nvPicPr>
          <p:cNvPr id="49154" name="Picture 2" descr="https://encrypted-tbn3.google.com/images?q=tbn:ANd9GcTUo-KWplqdV2Ymwzf-jwATZXezIhd92nBxYTgS1pVtcjlSSQNo"/>
          <p:cNvPicPr>
            <a:picLocks noChangeAspect="1" noChangeArrowheads="1"/>
          </p:cNvPicPr>
          <p:nvPr/>
        </p:nvPicPr>
        <p:blipFill>
          <a:blip r:embed="rId3"/>
          <a:srcRect/>
          <a:stretch>
            <a:fillRect/>
          </a:stretch>
        </p:blipFill>
        <p:spPr bwMode="auto">
          <a:xfrm>
            <a:off x="7345909" y="1285860"/>
            <a:ext cx="1798091" cy="228601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blinds(horizontal)">
                                      <p:cBhvr>
                                        <p:cTn id="7" dur="500"/>
                                        <p:tgtEl>
                                          <p:spTgt spid="491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7" end="7"/>
                                            </p:txEl>
                                          </p:spTgt>
                                        </p:tgtEl>
                                        <p:attrNameLst>
                                          <p:attrName>style.visibility</p:attrName>
                                        </p:attrNameLst>
                                      </p:cBhvr>
                                      <p:to>
                                        <p:strVal val="visible"/>
                                      </p:to>
                                    </p:set>
                                    <p:animEffect transition="in" filter="blinds(horizontal)">
                                      <p:cBhvr>
                                        <p:cTn id="17" dur="500"/>
                                        <p:tgtEl>
                                          <p:spTgt spid="10">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9" end="9"/>
                                            </p:txEl>
                                          </p:spTgt>
                                        </p:tgtEl>
                                        <p:attrNameLst>
                                          <p:attrName>style.visibility</p:attrName>
                                        </p:attrNameLst>
                                      </p:cBhvr>
                                      <p:to>
                                        <p:strVal val="visible"/>
                                      </p:to>
                                    </p:set>
                                    <p:animEffect transition="in" filter="blinds(horizontal)">
                                      <p:cBhvr>
                                        <p:cTn id="22"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43050"/>
            <a:ext cx="8820472" cy="4729157"/>
          </a:xfrm>
        </p:spPr>
        <p:txBody>
          <a:bodyPr>
            <a:normAutofit/>
          </a:bodyPr>
          <a:lstStyle/>
          <a:p>
            <a:pPr hangingPunct="0"/>
            <a:endParaRPr lang="en-US" sz="2400" dirty="0" smtClean="0"/>
          </a:p>
          <a:p>
            <a:pPr hangingPunct="0"/>
            <a:endParaRPr lang="en-US" sz="24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Time without Change?</a:t>
            </a:r>
            <a:endParaRPr lang="en-US" sz="1600" dirty="0" smtClean="0">
              <a:solidFill>
                <a:schemeClr val="bg1"/>
              </a:solidFill>
            </a:endParaRPr>
          </a:p>
          <a:p>
            <a:r>
              <a:rPr lang="en-US" sz="1600" i="1" dirty="0" smtClean="0">
                <a:solidFill>
                  <a:schemeClr val="bg1"/>
                </a:solidFill>
              </a:rPr>
              <a:t>Introduction to Causation</a:t>
            </a:r>
            <a:endParaRPr lang="en-US" sz="1600" dirty="0" smtClean="0">
              <a:solidFill>
                <a:schemeClr val="bg1"/>
              </a:solidFill>
            </a:endParaRPr>
          </a:p>
          <a:p>
            <a:r>
              <a:rPr lang="en-US" sz="1600" i="1" dirty="0" smtClean="0">
                <a:solidFill>
                  <a:srgbClr val="FF6730"/>
                </a:solidFill>
              </a:rPr>
              <a:t>The Regularity Theory of Causation</a:t>
            </a:r>
            <a:endParaRPr lang="en-US" sz="1600" dirty="0" smtClean="0">
              <a:solidFill>
                <a:srgbClr val="FF6730"/>
              </a:solidFill>
            </a:endParaRPr>
          </a:p>
          <a:p>
            <a:r>
              <a:rPr lang="en-US" sz="1600" i="1" dirty="0" smtClean="0">
                <a:solidFill>
                  <a:schemeClr val="bg1"/>
                </a:solidFill>
              </a:rPr>
              <a:t>Problems with the Regularity Theory	</a:t>
            </a:r>
            <a:endParaRPr lang="en-US" sz="1600" dirty="0">
              <a:solidFill>
                <a:schemeClr val="bg1"/>
              </a:solidFill>
              <a:latin typeface="Verdana" charset="0"/>
            </a:endParaRPr>
          </a:p>
        </p:txBody>
      </p:sp>
      <p:sp>
        <p:nvSpPr>
          <p:cNvPr id="10" name="TextBox 9"/>
          <p:cNvSpPr txBox="1"/>
          <p:nvPr/>
        </p:nvSpPr>
        <p:spPr>
          <a:xfrm>
            <a:off x="142844" y="1500174"/>
            <a:ext cx="8501122" cy="5524589"/>
          </a:xfrm>
          <a:prstGeom prst="rect">
            <a:avLst/>
          </a:prstGeom>
          <a:noFill/>
        </p:spPr>
        <p:txBody>
          <a:bodyPr wrap="square" rtlCol="0">
            <a:spAutoFit/>
          </a:bodyPr>
          <a:lstStyle/>
          <a:p>
            <a:r>
              <a:rPr lang="en-NZ" sz="2000" dirty="0" smtClean="0"/>
              <a:t>This view has been very influential in </a:t>
            </a:r>
            <a:r>
              <a:rPr lang="en-NZ" sz="2000" i="1" dirty="0" smtClean="0"/>
              <a:t>metaphysics</a:t>
            </a:r>
            <a:r>
              <a:rPr lang="en-NZ" sz="2000" dirty="0" smtClean="0"/>
              <a:t>. </a:t>
            </a:r>
          </a:p>
          <a:p>
            <a:r>
              <a:rPr lang="en-NZ" sz="2000" dirty="0" smtClean="0"/>
              <a:t>However Hume’s argument for it draws on consider-</a:t>
            </a:r>
          </a:p>
          <a:p>
            <a:r>
              <a:rPr lang="en-NZ" sz="2000" dirty="0" err="1" smtClean="0"/>
              <a:t>ations</a:t>
            </a:r>
            <a:r>
              <a:rPr lang="en-NZ" sz="2000" dirty="0" smtClean="0"/>
              <a:t> from </a:t>
            </a:r>
            <a:r>
              <a:rPr lang="en-NZ" sz="2000" i="1" dirty="0" smtClean="0"/>
              <a:t>epistemology </a:t>
            </a:r>
            <a:r>
              <a:rPr lang="en-NZ" sz="2000" dirty="0" smtClean="0"/>
              <a:t>(theory of knowledge</a:t>
            </a:r>
            <a:r>
              <a:rPr lang="en-NZ" sz="2000" dirty="0" smtClean="0"/>
              <a:t>). </a:t>
            </a:r>
            <a:endParaRPr lang="en-NZ" sz="2000" dirty="0" smtClean="0"/>
          </a:p>
          <a:p>
            <a:endParaRPr lang="en-US" sz="2000" dirty="0" smtClean="0"/>
          </a:p>
          <a:p>
            <a:r>
              <a:rPr lang="en-NZ" sz="2000" dirty="0" smtClean="0"/>
              <a:t>Here is the broad structure of Hume’s argument:</a:t>
            </a:r>
          </a:p>
          <a:p>
            <a:pPr>
              <a:spcAft>
                <a:spcPts val="600"/>
              </a:spcAft>
            </a:pPr>
            <a:endParaRPr lang="en-US" sz="2000" dirty="0" smtClean="0"/>
          </a:p>
          <a:p>
            <a:pPr>
              <a:spcBef>
                <a:spcPts val="800"/>
              </a:spcBef>
            </a:pPr>
            <a:r>
              <a:rPr lang="en-NZ" sz="2000" b="1" dirty="0" smtClean="0">
                <a:solidFill>
                  <a:srgbClr val="C00000"/>
                </a:solidFill>
              </a:rPr>
              <a:t>1. We tend to think that causation consists in something more than mere regularity (This ‘something more’ is sometimes referred to using terms such as ‘causal necessity’.)</a:t>
            </a:r>
            <a:endParaRPr lang="en-US" sz="2000" dirty="0" smtClean="0">
              <a:solidFill>
                <a:srgbClr val="C00000"/>
              </a:solidFill>
            </a:endParaRPr>
          </a:p>
          <a:p>
            <a:pPr>
              <a:spcBef>
                <a:spcPts val="800"/>
              </a:spcBef>
            </a:pPr>
            <a:r>
              <a:rPr lang="en-NZ" sz="2000" b="1" dirty="0" smtClean="0">
                <a:solidFill>
                  <a:srgbClr val="C00000"/>
                </a:solidFill>
              </a:rPr>
              <a:t>2. However, when we look at how we actually gain knowledge of the world, we see that we could never gain knowledge of causal necessity, only of regularity.</a:t>
            </a:r>
            <a:endParaRPr lang="en-US" sz="2000" dirty="0" smtClean="0">
              <a:solidFill>
                <a:srgbClr val="C00000"/>
              </a:solidFill>
            </a:endParaRPr>
          </a:p>
          <a:p>
            <a:pPr>
              <a:spcBef>
                <a:spcPts val="800"/>
              </a:spcBef>
            </a:pPr>
            <a:r>
              <a:rPr lang="en-NZ" sz="2000" b="1" dirty="0" smtClean="0">
                <a:solidFill>
                  <a:srgbClr val="C00000"/>
                </a:solidFill>
              </a:rPr>
              <a:t>3. Therefore, all there is to causation is causal regularity.</a:t>
            </a:r>
            <a:endParaRPr lang="en-US" sz="2000" dirty="0" smtClean="0">
              <a:solidFill>
                <a:srgbClr val="C00000"/>
              </a:solidFill>
            </a:endParaRPr>
          </a:p>
          <a:p>
            <a:pPr>
              <a:spcBef>
                <a:spcPts val="1200"/>
              </a:spcBef>
            </a:pPr>
            <a:endParaRPr lang="en-US" sz="2000" dirty="0" smtClean="0"/>
          </a:p>
          <a:p>
            <a:endParaRPr lang="en-US" dirty="0"/>
          </a:p>
        </p:txBody>
      </p:sp>
      <p:pic>
        <p:nvPicPr>
          <p:cNvPr id="49154" name="Picture 2" descr="https://encrypted-tbn3.google.com/images?q=tbn:ANd9GcTUo-KWplqdV2Ymwzf-jwATZXezIhd92nBxYTgS1pVtcjlSSQNo"/>
          <p:cNvPicPr>
            <a:picLocks noChangeAspect="1" noChangeArrowheads="1"/>
          </p:cNvPicPr>
          <p:nvPr/>
        </p:nvPicPr>
        <p:blipFill>
          <a:blip r:embed="rId3"/>
          <a:srcRect/>
          <a:stretch>
            <a:fillRect/>
          </a:stretch>
        </p:blipFill>
        <p:spPr bwMode="auto">
          <a:xfrm>
            <a:off x="7345909" y="1285860"/>
            <a:ext cx="1798091" cy="228601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blinds(horizontal)">
                                      <p:cBhvr>
                                        <p:cTn id="7" dur="500"/>
                                        <p:tgtEl>
                                          <p:spTgt spid="491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blinds(horizontal)">
                                      <p:cBhvr>
                                        <p:cTn id="15" dur="500"/>
                                        <p:tgtEl>
                                          <p:spTgt spid="10">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blinds(horizontal)">
                                      <p:cBhvr>
                                        <p:cTn id="18" dur="500"/>
                                        <p:tgtEl>
                                          <p:spTgt spid="10">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blinds(horizontal)">
                                      <p:cBhvr>
                                        <p:cTn id="23" dur="500"/>
                                        <p:tgtEl>
                                          <p:spTgt spid="10">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
                                            <p:txEl>
                                              <p:pRg st="6" end="6"/>
                                            </p:txEl>
                                          </p:spTgt>
                                        </p:tgtEl>
                                        <p:attrNameLst>
                                          <p:attrName>style.visibility</p:attrName>
                                        </p:attrNameLst>
                                      </p:cBhvr>
                                      <p:to>
                                        <p:strVal val="visible"/>
                                      </p:to>
                                    </p:set>
                                    <p:animEffect transition="in" filter="blinds(horizontal)">
                                      <p:cBhvr>
                                        <p:cTn id="28" dur="500"/>
                                        <p:tgtEl>
                                          <p:spTgt spid="10">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
                                            <p:txEl>
                                              <p:pRg st="7" end="7"/>
                                            </p:txEl>
                                          </p:spTgt>
                                        </p:tgtEl>
                                        <p:attrNameLst>
                                          <p:attrName>style.visibility</p:attrName>
                                        </p:attrNameLst>
                                      </p:cBhvr>
                                      <p:to>
                                        <p:strVal val="visible"/>
                                      </p:to>
                                    </p:set>
                                    <p:animEffect transition="in" filter="blinds(horizontal)">
                                      <p:cBhvr>
                                        <p:cTn id="33" dur="500"/>
                                        <p:tgtEl>
                                          <p:spTgt spid="10">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0">
                                            <p:txEl>
                                              <p:pRg st="8" end="8"/>
                                            </p:txEl>
                                          </p:spTgt>
                                        </p:tgtEl>
                                        <p:attrNameLst>
                                          <p:attrName>style.visibility</p:attrName>
                                        </p:attrNameLst>
                                      </p:cBhvr>
                                      <p:to>
                                        <p:strVal val="visible"/>
                                      </p:to>
                                    </p:set>
                                    <p:animEffect transition="in" filter="blinds(horizontal)">
                                      <p:cBhvr>
                                        <p:cTn id="38"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43050"/>
            <a:ext cx="8820472" cy="4729157"/>
          </a:xfrm>
        </p:spPr>
        <p:txBody>
          <a:bodyPr>
            <a:normAutofit/>
          </a:bodyPr>
          <a:lstStyle/>
          <a:p>
            <a:pPr hangingPunct="0"/>
            <a:endParaRPr lang="en-US" sz="2400" dirty="0" smtClean="0"/>
          </a:p>
          <a:p>
            <a:pPr hangingPunct="0"/>
            <a:endParaRPr lang="en-US" sz="24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Time without Change?</a:t>
            </a:r>
            <a:endParaRPr lang="en-US" sz="1600" dirty="0" smtClean="0">
              <a:solidFill>
                <a:schemeClr val="bg1"/>
              </a:solidFill>
            </a:endParaRPr>
          </a:p>
          <a:p>
            <a:r>
              <a:rPr lang="en-US" sz="1600" i="1" dirty="0" smtClean="0">
                <a:solidFill>
                  <a:schemeClr val="bg1"/>
                </a:solidFill>
              </a:rPr>
              <a:t>Introduction to Causation</a:t>
            </a:r>
            <a:endParaRPr lang="en-US" sz="1600" dirty="0" smtClean="0">
              <a:solidFill>
                <a:schemeClr val="bg1"/>
              </a:solidFill>
            </a:endParaRPr>
          </a:p>
          <a:p>
            <a:r>
              <a:rPr lang="en-US" sz="1600" i="1" dirty="0" smtClean="0">
                <a:solidFill>
                  <a:srgbClr val="FF6730"/>
                </a:solidFill>
              </a:rPr>
              <a:t>The Regularity Theory of Causation</a:t>
            </a:r>
            <a:endParaRPr lang="en-US" sz="1600" dirty="0" smtClean="0">
              <a:solidFill>
                <a:srgbClr val="FF6730"/>
              </a:solidFill>
            </a:endParaRPr>
          </a:p>
          <a:p>
            <a:r>
              <a:rPr lang="en-US" sz="1600" i="1" dirty="0" smtClean="0">
                <a:solidFill>
                  <a:schemeClr val="bg1"/>
                </a:solidFill>
              </a:rPr>
              <a:t>Problems with the Regularity Theory	</a:t>
            </a:r>
            <a:endParaRPr lang="en-US" sz="1600" dirty="0">
              <a:solidFill>
                <a:schemeClr val="bg1"/>
              </a:solidFill>
              <a:latin typeface="Verdana" charset="0"/>
            </a:endParaRPr>
          </a:p>
        </p:txBody>
      </p:sp>
      <p:sp>
        <p:nvSpPr>
          <p:cNvPr id="10" name="TextBox 9"/>
          <p:cNvSpPr txBox="1"/>
          <p:nvPr/>
        </p:nvSpPr>
        <p:spPr>
          <a:xfrm>
            <a:off x="142844" y="1500174"/>
            <a:ext cx="8501122" cy="5293757"/>
          </a:xfrm>
          <a:prstGeom prst="rect">
            <a:avLst/>
          </a:prstGeom>
          <a:noFill/>
        </p:spPr>
        <p:txBody>
          <a:bodyPr wrap="square" rtlCol="0">
            <a:spAutoFit/>
          </a:bodyPr>
          <a:lstStyle/>
          <a:p>
            <a:pPr>
              <a:spcBef>
                <a:spcPts val="600"/>
              </a:spcBef>
            </a:pPr>
            <a:r>
              <a:rPr lang="en-NZ" sz="2000" b="1" dirty="0" smtClean="0">
                <a:solidFill>
                  <a:srgbClr val="C00000"/>
                </a:solidFill>
              </a:rPr>
              <a:t>1. We think that causation consists in something stronger than mere regularity</a:t>
            </a:r>
            <a:endParaRPr lang="en-US" sz="2000" dirty="0" smtClean="0">
              <a:solidFill>
                <a:srgbClr val="C00000"/>
              </a:solidFill>
            </a:endParaRPr>
          </a:p>
          <a:p>
            <a:pPr>
              <a:spcBef>
                <a:spcPts val="600"/>
              </a:spcBef>
            </a:pPr>
            <a:r>
              <a:rPr lang="en-GB" sz="2000" i="1" dirty="0" smtClean="0"/>
              <a:t>Why?</a:t>
            </a:r>
            <a:r>
              <a:rPr lang="en-GB" sz="2000" dirty="0" smtClean="0"/>
              <a:t> We tend to want to say things like this:</a:t>
            </a:r>
            <a:endParaRPr lang="en-US" sz="2000" dirty="0" smtClean="0"/>
          </a:p>
          <a:p>
            <a:pPr>
              <a:spcBef>
                <a:spcPts val="600"/>
              </a:spcBef>
            </a:pPr>
            <a:r>
              <a:rPr lang="en-GB" sz="2000" dirty="0" smtClean="0">
                <a:solidFill>
                  <a:schemeClr val="bg2">
                    <a:lumMod val="50000"/>
                  </a:schemeClr>
                </a:solidFill>
              </a:rPr>
              <a:t>“The scenario where I break the car window with the axe is a case of genuine causation because the first event </a:t>
            </a:r>
            <a:r>
              <a:rPr lang="en-GB" sz="2000" b="1" i="1" dirty="0" smtClean="0">
                <a:solidFill>
                  <a:schemeClr val="bg2">
                    <a:lumMod val="50000"/>
                  </a:schemeClr>
                </a:solidFill>
              </a:rPr>
              <a:t>made </a:t>
            </a:r>
            <a:r>
              <a:rPr lang="en-GB" sz="2000" dirty="0" smtClean="0">
                <a:solidFill>
                  <a:schemeClr val="bg2">
                    <a:lumMod val="50000"/>
                  </a:schemeClr>
                </a:solidFill>
              </a:rPr>
              <a:t>the second event happen. If events of the first kind happen, then events of the second kind </a:t>
            </a:r>
            <a:r>
              <a:rPr lang="en-GB" sz="2000" b="1" i="1" dirty="0" smtClean="0">
                <a:solidFill>
                  <a:schemeClr val="bg2">
                    <a:lumMod val="50000"/>
                  </a:schemeClr>
                </a:solidFill>
              </a:rPr>
              <a:t>must</a:t>
            </a:r>
            <a:r>
              <a:rPr lang="en-GB" sz="2000" dirty="0" smtClean="0">
                <a:solidFill>
                  <a:schemeClr val="bg2">
                    <a:lumMod val="50000"/>
                  </a:schemeClr>
                </a:solidFill>
              </a:rPr>
              <a:t> happen (If someone smashes something fragile with an axe, then it </a:t>
            </a:r>
            <a:r>
              <a:rPr lang="en-GB" sz="2000" b="1" i="1" dirty="0" smtClean="0">
                <a:solidFill>
                  <a:schemeClr val="bg2">
                    <a:lumMod val="50000"/>
                  </a:schemeClr>
                </a:solidFill>
              </a:rPr>
              <a:t>has to</a:t>
            </a:r>
            <a:r>
              <a:rPr lang="en-GB" sz="2000" dirty="0" smtClean="0">
                <a:solidFill>
                  <a:schemeClr val="bg2">
                    <a:lumMod val="50000"/>
                  </a:schemeClr>
                </a:solidFill>
              </a:rPr>
              <a:t> break). But that is not the case in, say, scenario 1. Just because a car pulls up at traffic lights, that doesn’t mean a purple car </a:t>
            </a:r>
            <a:r>
              <a:rPr lang="en-GB" sz="2000" b="1" i="1" dirty="0" smtClean="0">
                <a:solidFill>
                  <a:schemeClr val="bg2">
                    <a:lumMod val="50000"/>
                  </a:schemeClr>
                </a:solidFill>
              </a:rPr>
              <a:t>must</a:t>
            </a:r>
            <a:r>
              <a:rPr lang="en-GB" sz="2000" dirty="0" smtClean="0">
                <a:solidFill>
                  <a:schemeClr val="bg2">
                    <a:lumMod val="50000"/>
                  </a:schemeClr>
                </a:solidFill>
              </a:rPr>
              <a:t> pull up beside it.”</a:t>
            </a:r>
            <a:endParaRPr lang="en-US" sz="2000" dirty="0" smtClean="0"/>
          </a:p>
          <a:p>
            <a:pPr>
              <a:spcBef>
                <a:spcPts val="600"/>
              </a:spcBef>
            </a:pPr>
            <a:r>
              <a:rPr lang="en-NZ" sz="2000" dirty="0" smtClean="0"/>
              <a:t>Words such as ‘must’ and ‘has to’ are generally used to indicate </a:t>
            </a:r>
            <a:r>
              <a:rPr lang="en-NZ" sz="2000" b="1" dirty="0" smtClean="0"/>
              <a:t>necessity. </a:t>
            </a:r>
          </a:p>
          <a:p>
            <a:pPr>
              <a:spcBef>
                <a:spcPts val="600"/>
              </a:spcBef>
            </a:pPr>
            <a:r>
              <a:rPr lang="en-NZ" sz="2000" dirty="0" smtClean="0"/>
              <a:t>We saw on </a:t>
            </a:r>
            <a:r>
              <a:rPr lang="en-NZ" sz="2000" b="1" dirty="0" smtClean="0"/>
              <a:t>Day 1</a:t>
            </a:r>
            <a:r>
              <a:rPr lang="en-NZ" sz="2000" dirty="0" smtClean="0"/>
              <a:t> however that a distinction can be drawn between </a:t>
            </a:r>
            <a:r>
              <a:rPr lang="en-NZ" sz="2000" b="1" dirty="0" smtClean="0">
                <a:solidFill>
                  <a:srgbClr val="C00000"/>
                </a:solidFill>
              </a:rPr>
              <a:t>logical</a:t>
            </a:r>
            <a:r>
              <a:rPr lang="en-NZ" sz="2000" dirty="0" smtClean="0"/>
              <a:t> and </a:t>
            </a:r>
            <a:r>
              <a:rPr lang="en-NZ" sz="2000" b="1" dirty="0" smtClean="0">
                <a:solidFill>
                  <a:srgbClr val="C00000"/>
                </a:solidFill>
              </a:rPr>
              <a:t>physical necessity</a:t>
            </a:r>
            <a:r>
              <a:rPr lang="en-NZ" sz="2000" dirty="0" smtClean="0"/>
              <a:t>.</a:t>
            </a:r>
            <a:endParaRPr lang="en-US" sz="2000"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blinds(horizontal)">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blinds(horizontal)">
                                      <p:cBhvr>
                                        <p:cTn id="12" dur="500"/>
                                        <p:tgtEl>
                                          <p:spTgt spid="1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blinds(horizontal)">
                                      <p:cBhvr>
                                        <p:cTn id="1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43050"/>
            <a:ext cx="8820472" cy="4729157"/>
          </a:xfrm>
        </p:spPr>
        <p:txBody>
          <a:bodyPr>
            <a:normAutofit/>
          </a:bodyPr>
          <a:lstStyle/>
          <a:p>
            <a:pPr hangingPunct="0"/>
            <a:endParaRPr lang="en-US" sz="2400" dirty="0" smtClean="0"/>
          </a:p>
          <a:p>
            <a:pPr hangingPunct="0"/>
            <a:endParaRPr lang="en-US" sz="24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Time without Change?</a:t>
            </a:r>
            <a:endParaRPr lang="en-US" sz="1600" dirty="0" smtClean="0">
              <a:solidFill>
                <a:schemeClr val="bg1"/>
              </a:solidFill>
            </a:endParaRPr>
          </a:p>
          <a:p>
            <a:r>
              <a:rPr lang="en-US" sz="1600" i="1" dirty="0" smtClean="0">
                <a:solidFill>
                  <a:schemeClr val="bg1"/>
                </a:solidFill>
              </a:rPr>
              <a:t>Introduction to Causation</a:t>
            </a:r>
            <a:endParaRPr lang="en-US" sz="1600" dirty="0" smtClean="0">
              <a:solidFill>
                <a:schemeClr val="bg1"/>
              </a:solidFill>
            </a:endParaRPr>
          </a:p>
          <a:p>
            <a:r>
              <a:rPr lang="en-US" sz="1600" i="1" dirty="0" smtClean="0">
                <a:solidFill>
                  <a:srgbClr val="FF6730"/>
                </a:solidFill>
              </a:rPr>
              <a:t>The Regularity Theory of Causation</a:t>
            </a:r>
            <a:endParaRPr lang="en-US" sz="1600" dirty="0" smtClean="0">
              <a:solidFill>
                <a:srgbClr val="FF6730"/>
              </a:solidFill>
            </a:endParaRPr>
          </a:p>
          <a:p>
            <a:r>
              <a:rPr lang="en-US" sz="1600" i="1" dirty="0" smtClean="0">
                <a:solidFill>
                  <a:schemeClr val="bg1"/>
                </a:solidFill>
              </a:rPr>
              <a:t>Problems with the Regularity Theory	</a:t>
            </a:r>
            <a:endParaRPr lang="en-US" sz="1600" dirty="0">
              <a:solidFill>
                <a:schemeClr val="bg1"/>
              </a:solidFill>
              <a:latin typeface="Verdana" charset="0"/>
            </a:endParaRPr>
          </a:p>
        </p:txBody>
      </p:sp>
      <p:sp>
        <p:nvSpPr>
          <p:cNvPr id="10" name="TextBox 9"/>
          <p:cNvSpPr txBox="1"/>
          <p:nvPr/>
        </p:nvSpPr>
        <p:spPr>
          <a:xfrm>
            <a:off x="142844" y="1500174"/>
            <a:ext cx="8501122" cy="4678204"/>
          </a:xfrm>
          <a:prstGeom prst="rect">
            <a:avLst/>
          </a:prstGeom>
          <a:noFill/>
        </p:spPr>
        <p:txBody>
          <a:bodyPr wrap="square" rtlCol="0">
            <a:spAutoFit/>
          </a:bodyPr>
          <a:lstStyle/>
          <a:p>
            <a:pPr>
              <a:spcBef>
                <a:spcPts val="600"/>
              </a:spcBef>
            </a:pPr>
            <a:r>
              <a:rPr lang="en-NZ" sz="2000" b="1" dirty="0" smtClean="0">
                <a:solidFill>
                  <a:srgbClr val="C00000"/>
                </a:solidFill>
              </a:rPr>
              <a:t>2. However, when we look at how we actually gain knowledge of the world, we see that we could never gain knowledge of causal </a:t>
            </a:r>
            <a:r>
              <a:rPr lang="en-NZ" sz="2000" b="1" i="1" dirty="0" smtClean="0">
                <a:solidFill>
                  <a:srgbClr val="C00000"/>
                </a:solidFill>
              </a:rPr>
              <a:t>necessity</a:t>
            </a:r>
            <a:r>
              <a:rPr lang="en-NZ" sz="2000" b="1" dirty="0" smtClean="0">
                <a:solidFill>
                  <a:srgbClr val="C00000"/>
                </a:solidFill>
              </a:rPr>
              <a:t>. We only gain knowledge of regularity.</a:t>
            </a:r>
            <a:r>
              <a:rPr lang="en-US" sz="2000" dirty="0" smtClean="0">
                <a:solidFill>
                  <a:srgbClr val="C00000"/>
                </a:solidFill>
              </a:rPr>
              <a:t>      </a:t>
            </a:r>
          </a:p>
          <a:p>
            <a:pPr>
              <a:spcBef>
                <a:spcPts val="600"/>
              </a:spcBef>
            </a:pPr>
            <a:r>
              <a:rPr lang="en-US" sz="2000" i="1" dirty="0" smtClean="0"/>
              <a:t>(</a:t>
            </a:r>
            <a:r>
              <a:rPr lang="en-GB" sz="2000" i="1" dirty="0" smtClean="0"/>
              <a:t>Why?)</a:t>
            </a:r>
            <a:r>
              <a:rPr lang="en-US" sz="2000" i="1" dirty="0" smtClean="0"/>
              <a:t>  </a:t>
            </a:r>
            <a:r>
              <a:rPr lang="en-GB" sz="2000" b="1" dirty="0" smtClean="0"/>
              <a:t>Hume:</a:t>
            </a:r>
            <a:r>
              <a:rPr lang="en-GB" sz="2000" dirty="0" smtClean="0"/>
              <a:t> All knowledge falls into two categories:</a:t>
            </a:r>
            <a:endParaRPr lang="en-US" sz="2000" dirty="0" smtClean="0"/>
          </a:p>
          <a:p>
            <a:pPr lvl="1">
              <a:spcBef>
                <a:spcPts val="600"/>
              </a:spcBef>
            </a:pPr>
            <a:r>
              <a:rPr lang="en-GB" sz="2000" dirty="0" err="1" smtClean="0"/>
              <a:t>i</a:t>
            </a:r>
            <a:r>
              <a:rPr lang="en-GB" sz="2000" dirty="0" smtClean="0"/>
              <a:t>) </a:t>
            </a:r>
            <a:r>
              <a:rPr lang="en-GB" sz="2000" b="1" dirty="0" smtClean="0"/>
              <a:t>Relations of Ideas</a:t>
            </a:r>
            <a:r>
              <a:rPr lang="en-GB" sz="2000" dirty="0" smtClean="0"/>
              <a:t> (known </a:t>
            </a:r>
            <a:r>
              <a:rPr lang="en-GB" sz="2000" i="1" dirty="0" smtClean="0"/>
              <a:t>a priori</a:t>
            </a:r>
            <a:r>
              <a:rPr lang="en-GB" sz="2000" dirty="0" smtClean="0"/>
              <a:t>, a matter of definitions, not reality)</a:t>
            </a:r>
            <a:r>
              <a:rPr lang="en-US" sz="2000" dirty="0" smtClean="0"/>
              <a:t> </a:t>
            </a:r>
            <a:r>
              <a:rPr lang="en-GB" sz="2000" u="sng" dirty="0" smtClean="0"/>
              <a:t>Key criterion</a:t>
            </a:r>
            <a:r>
              <a:rPr lang="en-GB" sz="2000" dirty="0" smtClean="0"/>
              <a:t>: does denying it produce a contradiction. Can be proven using ‘demonstrative’ (deductive) proof. </a:t>
            </a:r>
            <a:r>
              <a:rPr lang="en-GB" sz="2000" i="1" dirty="0" smtClean="0"/>
              <a:t>Certain</a:t>
            </a:r>
            <a:r>
              <a:rPr lang="en-GB" sz="2000" dirty="0" smtClean="0"/>
              <a:t>.</a:t>
            </a:r>
            <a:endParaRPr lang="en-US" sz="2000" dirty="0" smtClean="0"/>
          </a:p>
          <a:p>
            <a:pPr lvl="1">
              <a:spcBef>
                <a:spcPts val="600"/>
              </a:spcBef>
            </a:pPr>
            <a:r>
              <a:rPr lang="en-GB" sz="2000" dirty="0" smtClean="0"/>
              <a:t> ii) </a:t>
            </a:r>
            <a:r>
              <a:rPr lang="en-GB" sz="2000" b="1" dirty="0" smtClean="0"/>
              <a:t>Matters of Fact</a:t>
            </a:r>
            <a:r>
              <a:rPr lang="en-GB" sz="2000" dirty="0" smtClean="0"/>
              <a:t> (known </a:t>
            </a:r>
            <a:r>
              <a:rPr lang="en-GB" sz="2000" i="1" dirty="0" smtClean="0"/>
              <a:t>a </a:t>
            </a:r>
            <a:r>
              <a:rPr lang="en-GB" sz="2000" i="1" dirty="0" err="1" smtClean="0"/>
              <a:t>posteriori</a:t>
            </a:r>
            <a:r>
              <a:rPr lang="en-GB" sz="2000" dirty="0" smtClean="0"/>
              <a:t>, knowledge of reality) </a:t>
            </a:r>
            <a:r>
              <a:rPr lang="en-GB" sz="2000" u="sng" dirty="0" smtClean="0"/>
              <a:t>Key criterion</a:t>
            </a:r>
            <a:r>
              <a:rPr lang="en-GB" sz="2000" dirty="0" smtClean="0"/>
              <a:t>: do you need to get experience in order to know it?</a:t>
            </a:r>
            <a:r>
              <a:rPr lang="en-US" sz="2000" dirty="0" smtClean="0"/>
              <a:t> N</a:t>
            </a:r>
            <a:r>
              <a:rPr lang="en-GB" sz="2000" dirty="0" smtClean="0"/>
              <a:t>o demonstrative proof  </a:t>
            </a:r>
            <a:r>
              <a:rPr lang="en-GB" sz="2000" dirty="0" smtClean="0">
                <a:sym typeface="Symbol"/>
              </a:rPr>
              <a:t></a:t>
            </a:r>
            <a:r>
              <a:rPr lang="en-GB" sz="2000" dirty="0" smtClean="0"/>
              <a:t> </a:t>
            </a:r>
            <a:r>
              <a:rPr lang="en-GB" sz="2000" i="1" dirty="0" smtClean="0"/>
              <a:t>Much less certain.</a:t>
            </a:r>
            <a:endParaRPr lang="en-US" sz="2000" dirty="0" smtClean="0"/>
          </a:p>
          <a:p>
            <a:pPr>
              <a:spcBef>
                <a:spcPts val="600"/>
              </a:spcBef>
            </a:pPr>
            <a:endParaRPr lang="en-US" sz="2000" dirty="0" smtClean="0"/>
          </a:p>
          <a:p>
            <a:endParaRPr lang="en-US" dirty="0"/>
          </a:p>
        </p:txBody>
      </p:sp>
      <p:sp>
        <p:nvSpPr>
          <p:cNvPr id="6" name="Rectangle 5"/>
          <p:cNvSpPr/>
          <p:nvPr/>
        </p:nvSpPr>
        <p:spPr>
          <a:xfrm>
            <a:off x="857192" y="5572140"/>
            <a:ext cx="8286808" cy="10001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
          <p:cNvSpPr>
            <a:spLocks noChangeArrowheads="1"/>
          </p:cNvSpPr>
          <p:nvPr/>
        </p:nvSpPr>
        <p:spPr bwMode="auto">
          <a:xfrm>
            <a:off x="857224" y="5643578"/>
            <a:ext cx="785818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800100" algn="l"/>
              </a:tabLst>
            </a:pPr>
            <a:r>
              <a:rPr kumimoji="0" lang="en-GB" altLang="zh-CN" sz="2000" b="1" i="1" u="none" strike="noStrike" cap="none" normalizeH="0" baseline="0" dirty="0" smtClean="0">
                <a:ln>
                  <a:noFill/>
                </a:ln>
                <a:solidFill>
                  <a:schemeClr val="tx1"/>
                </a:solidFill>
                <a:effectLst/>
                <a:latin typeface="Times" charset="0"/>
                <a:ea typeface="SimSun" pitchFamily="2" charset="-122"/>
                <a:cs typeface="Times New Roman" pitchFamily="18" charset="0"/>
              </a:rPr>
              <a:t>Exercise:</a:t>
            </a:r>
            <a:r>
              <a:rPr kumimoji="0" lang="en-GB" altLang="zh-CN" sz="2000" b="0" i="1" u="none" strike="noStrike" cap="none" normalizeH="0" baseline="0" dirty="0" smtClean="0">
                <a:ln>
                  <a:noFill/>
                </a:ln>
                <a:solidFill>
                  <a:schemeClr val="tx1"/>
                </a:solidFill>
                <a:effectLst/>
                <a:latin typeface="Times" charset="0"/>
                <a:ea typeface="SimSun" pitchFamily="2" charset="-122"/>
                <a:cs typeface="Times New Roman" pitchFamily="18" charset="0"/>
              </a:rPr>
              <a:t>   Relations of Ideas or Matters of Fact?</a:t>
            </a:r>
            <a:endParaRPr kumimoji="0" lang="en-US" altLang="zh-CN"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800100" algn="l"/>
              </a:tabLst>
            </a:pPr>
            <a:r>
              <a:rPr kumimoji="0" lang="en-GB" altLang="zh-CN" b="0" i="1" u="none" strike="noStrike" cap="none" normalizeH="0" baseline="0" dirty="0" smtClean="0">
                <a:ln>
                  <a:noFill/>
                </a:ln>
                <a:solidFill>
                  <a:schemeClr val="tx1"/>
                </a:solidFill>
                <a:effectLst/>
                <a:latin typeface="Times" charset="0"/>
                <a:ea typeface="SimSun" pitchFamily="2" charset="-122"/>
                <a:cs typeface="Times New Roman" pitchFamily="18" charset="0"/>
              </a:rPr>
              <a:t>	</a:t>
            </a:r>
            <a:r>
              <a:rPr kumimoji="0" lang="en-GB" altLang="zh-CN" b="0" u="none" strike="noStrike" cap="none" normalizeH="0" baseline="0" dirty="0" err="1" smtClean="0">
                <a:ln>
                  <a:noFill/>
                </a:ln>
                <a:solidFill>
                  <a:schemeClr val="tx1"/>
                </a:solidFill>
                <a:effectLst/>
                <a:latin typeface="Times" charset="0"/>
                <a:ea typeface="SimSun" pitchFamily="2" charset="-122"/>
                <a:cs typeface="Times New Roman" pitchFamily="18" charset="0"/>
              </a:rPr>
              <a:t>i</a:t>
            </a:r>
            <a:r>
              <a:rPr kumimoji="0" lang="en-GB" altLang="zh-CN" b="0" u="none" strike="noStrike" cap="none" normalizeH="0" baseline="0" dirty="0" smtClean="0">
                <a:ln>
                  <a:noFill/>
                </a:ln>
                <a:solidFill>
                  <a:schemeClr val="tx1"/>
                </a:solidFill>
                <a:effectLst/>
                <a:latin typeface="Times" charset="0"/>
                <a:ea typeface="SimSun" pitchFamily="2" charset="-122"/>
                <a:cs typeface="Times New Roman" pitchFamily="18" charset="0"/>
              </a:rPr>
              <a:t>) Some swans are black.</a:t>
            </a:r>
            <a:r>
              <a:rPr lang="en-US" altLang="zh-CN" dirty="0" smtClean="0">
                <a:latin typeface="Arial" pitchFamily="34" charset="0"/>
                <a:cs typeface="Arial" pitchFamily="34" charset="0"/>
              </a:rPr>
              <a:t>     ii) </a:t>
            </a:r>
            <a:r>
              <a:rPr kumimoji="0" lang="en-GB" altLang="zh-CN" b="0" u="none" strike="noStrike" cap="none" normalizeH="0" baseline="0" dirty="0" smtClean="0">
                <a:ln>
                  <a:noFill/>
                </a:ln>
                <a:solidFill>
                  <a:schemeClr val="tx1"/>
                </a:solidFill>
                <a:effectLst/>
                <a:latin typeface="Times" charset="0"/>
                <a:ea typeface="SimSun" pitchFamily="2" charset="-122"/>
                <a:cs typeface="Times New Roman" pitchFamily="18" charset="0"/>
              </a:rPr>
              <a:t>All husbands are married.</a:t>
            </a:r>
            <a:endParaRPr kumimoji="0" lang="en-US" altLang="zh-CN" b="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800100" algn="l"/>
              </a:tabLst>
            </a:pPr>
            <a:r>
              <a:rPr kumimoji="0" lang="en-GB" altLang="zh-CN" b="0" u="none" strike="noStrike" cap="none" normalizeH="0" baseline="0" dirty="0" smtClean="0">
                <a:ln>
                  <a:noFill/>
                </a:ln>
                <a:solidFill>
                  <a:schemeClr val="tx1"/>
                </a:solidFill>
                <a:effectLst/>
                <a:latin typeface="Times" charset="0"/>
                <a:ea typeface="SimSun" pitchFamily="2" charset="-122"/>
                <a:cs typeface="Times New Roman" pitchFamily="18" charset="0"/>
              </a:rPr>
              <a:t>	iii) Octagons are not round.</a:t>
            </a:r>
            <a:r>
              <a:rPr lang="en-US" altLang="zh-CN" dirty="0" smtClean="0">
                <a:latin typeface="Arial" pitchFamily="34" charset="0"/>
                <a:cs typeface="Arial" pitchFamily="34" charset="0"/>
              </a:rPr>
              <a:t>   iii)</a:t>
            </a:r>
            <a:r>
              <a:rPr kumimoji="0" lang="en-GB" altLang="zh-CN" b="0" u="none" strike="noStrike" cap="none" normalizeH="0" baseline="0" dirty="0" smtClean="0">
                <a:ln>
                  <a:noFill/>
                </a:ln>
                <a:solidFill>
                  <a:schemeClr val="tx1"/>
                </a:solidFill>
                <a:effectLst/>
                <a:latin typeface="Times" charset="0"/>
                <a:ea typeface="SimSun" pitchFamily="2" charset="-122"/>
                <a:cs typeface="Times New Roman" pitchFamily="18" charset="0"/>
              </a:rPr>
              <a:t> Inflation is currently at 3%.</a:t>
            </a:r>
            <a:endParaRPr kumimoji="0" lang="en-GB" altLang="zh-CN" b="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73" y="44624"/>
            <a:ext cx="2758827" cy="1224136"/>
          </a:xfrm>
        </p:spPr>
        <p:txBody>
          <a:bodyPr/>
          <a:lstStyle/>
          <a:p>
            <a:r>
              <a:rPr lang="en-US" sz="2800" dirty="0" smtClean="0">
                <a:solidFill>
                  <a:srgbClr val="FFFFFF"/>
                </a:solidFill>
              </a:rPr>
              <a:t>Day 3</a:t>
            </a:r>
            <a:br>
              <a:rPr lang="en-US" sz="2800" dirty="0" smtClean="0">
                <a:solidFill>
                  <a:srgbClr val="FFFFFF"/>
                </a:solidFill>
              </a:rPr>
            </a:br>
            <a:r>
              <a:rPr lang="en-US" sz="2800" dirty="0" smtClean="0">
                <a:solidFill>
                  <a:srgbClr val="FFFFFF"/>
                </a:solidFill>
              </a:rPr>
              <a:t>TOPICS</a:t>
            </a:r>
            <a:endParaRPr lang="en-US" sz="2800" dirty="0">
              <a:solidFill>
                <a:srgbClr val="FFFFFF"/>
              </a:solidFill>
            </a:endParaRPr>
          </a:p>
        </p:txBody>
      </p:sp>
      <p:sp>
        <p:nvSpPr>
          <p:cNvPr id="3" name="Content Placeholder 2"/>
          <p:cNvSpPr>
            <a:spLocks noGrp="1"/>
          </p:cNvSpPr>
          <p:nvPr>
            <p:ph idx="1"/>
          </p:nvPr>
        </p:nvSpPr>
        <p:spPr>
          <a:xfrm>
            <a:off x="683568" y="1484784"/>
            <a:ext cx="8136904" cy="4320480"/>
          </a:xfrm>
        </p:spPr>
        <p:txBody>
          <a:bodyPr/>
          <a:lstStyle/>
          <a:p>
            <a:pPr hangingPunct="0"/>
            <a:endParaRPr lang="en-US" sz="2400" i="1" dirty="0" smtClean="0">
              <a:solidFill>
                <a:schemeClr val="bg1"/>
              </a:solidFill>
            </a:endParaRPr>
          </a:p>
          <a:p>
            <a:pPr hangingPunct="0"/>
            <a:r>
              <a:rPr lang="en-US" sz="2400" i="1" dirty="0" smtClean="0">
                <a:solidFill>
                  <a:schemeClr val="bg1"/>
                </a:solidFill>
              </a:rPr>
              <a:t>Time without Change?</a:t>
            </a:r>
            <a:endParaRPr lang="en-US" sz="2400" dirty="0" smtClean="0">
              <a:solidFill>
                <a:schemeClr val="bg1"/>
              </a:solidFill>
            </a:endParaRPr>
          </a:p>
          <a:p>
            <a:pPr hangingPunct="0"/>
            <a:r>
              <a:rPr lang="en-US" sz="2400" i="1" dirty="0" smtClean="0">
                <a:solidFill>
                  <a:schemeClr val="bg1"/>
                </a:solidFill>
              </a:rPr>
              <a:t>Introduction to Causation</a:t>
            </a:r>
            <a:endParaRPr lang="en-US" sz="2400" dirty="0" smtClean="0">
              <a:solidFill>
                <a:schemeClr val="bg1"/>
              </a:solidFill>
            </a:endParaRPr>
          </a:p>
          <a:p>
            <a:pPr hangingPunct="0"/>
            <a:r>
              <a:rPr lang="en-US" sz="2400" i="1" dirty="0" smtClean="0">
                <a:solidFill>
                  <a:schemeClr val="bg1"/>
                </a:solidFill>
              </a:rPr>
              <a:t>The Regularity Theory of Causation</a:t>
            </a:r>
            <a:endParaRPr lang="en-US" sz="2400" dirty="0" smtClean="0">
              <a:solidFill>
                <a:schemeClr val="bg1"/>
              </a:solidFill>
            </a:endParaRPr>
          </a:p>
          <a:p>
            <a:pPr hangingPunct="0"/>
            <a:r>
              <a:rPr lang="en-US" sz="2400" i="1" dirty="0" smtClean="0">
                <a:solidFill>
                  <a:schemeClr val="bg1"/>
                </a:solidFill>
              </a:rPr>
              <a:t>Problems with the Regularity Theory of Causation</a:t>
            </a:r>
            <a:endParaRPr lang="en-US" sz="2400" dirty="0" smtClean="0">
              <a:solidFill>
                <a:schemeClr val="bg1"/>
              </a:solidFill>
            </a:endParaRPr>
          </a:p>
          <a:p>
            <a:pPr hangingPunct="0"/>
            <a:endParaRPr lang="en-US" sz="2400" dirty="0" smtClean="0">
              <a:solidFill>
                <a:schemeClr val="bg1"/>
              </a:solidFill>
            </a:endParaRPr>
          </a:p>
          <a:p>
            <a:endParaRPr lang="en-US" sz="22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xmlns="" val="23731775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43050"/>
            <a:ext cx="8820472" cy="4729157"/>
          </a:xfrm>
        </p:spPr>
        <p:txBody>
          <a:bodyPr>
            <a:normAutofit/>
          </a:bodyPr>
          <a:lstStyle/>
          <a:p>
            <a:pPr hangingPunct="0"/>
            <a:endParaRPr lang="en-US" sz="2400" dirty="0" smtClean="0"/>
          </a:p>
          <a:p>
            <a:pPr hangingPunct="0"/>
            <a:endParaRPr lang="en-US" sz="24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Time without Change?</a:t>
            </a:r>
            <a:endParaRPr lang="en-US" sz="1600" dirty="0" smtClean="0">
              <a:solidFill>
                <a:schemeClr val="bg1"/>
              </a:solidFill>
            </a:endParaRPr>
          </a:p>
          <a:p>
            <a:r>
              <a:rPr lang="en-US" sz="1600" i="1" dirty="0" smtClean="0">
                <a:solidFill>
                  <a:schemeClr val="bg1"/>
                </a:solidFill>
              </a:rPr>
              <a:t>Introduction to Causation</a:t>
            </a:r>
            <a:endParaRPr lang="en-US" sz="1600" dirty="0" smtClean="0">
              <a:solidFill>
                <a:schemeClr val="bg1"/>
              </a:solidFill>
            </a:endParaRPr>
          </a:p>
          <a:p>
            <a:r>
              <a:rPr lang="en-US" sz="1600" i="1" dirty="0" smtClean="0">
                <a:solidFill>
                  <a:srgbClr val="FF6730"/>
                </a:solidFill>
              </a:rPr>
              <a:t>The Regularity Theory of Causation</a:t>
            </a:r>
            <a:endParaRPr lang="en-US" sz="1600" dirty="0" smtClean="0">
              <a:solidFill>
                <a:srgbClr val="FF6730"/>
              </a:solidFill>
            </a:endParaRPr>
          </a:p>
          <a:p>
            <a:r>
              <a:rPr lang="en-US" sz="1600" i="1" dirty="0" smtClean="0">
                <a:solidFill>
                  <a:schemeClr val="bg1"/>
                </a:solidFill>
              </a:rPr>
              <a:t>Problems with the Regularity Theory	</a:t>
            </a:r>
            <a:endParaRPr lang="en-US" sz="1600" dirty="0">
              <a:solidFill>
                <a:schemeClr val="bg1"/>
              </a:solidFill>
              <a:latin typeface="Verdana" charset="0"/>
            </a:endParaRPr>
          </a:p>
        </p:txBody>
      </p:sp>
      <p:sp>
        <p:nvSpPr>
          <p:cNvPr id="10" name="TextBox 9"/>
          <p:cNvSpPr txBox="1"/>
          <p:nvPr/>
        </p:nvSpPr>
        <p:spPr>
          <a:xfrm>
            <a:off x="142844" y="1500174"/>
            <a:ext cx="8501122" cy="5755422"/>
          </a:xfrm>
          <a:prstGeom prst="rect">
            <a:avLst/>
          </a:prstGeom>
          <a:noFill/>
        </p:spPr>
        <p:txBody>
          <a:bodyPr wrap="square" rtlCol="0">
            <a:spAutoFit/>
          </a:bodyPr>
          <a:lstStyle/>
          <a:p>
            <a:r>
              <a:rPr lang="en-NZ" sz="2000" dirty="0" smtClean="0"/>
              <a:t>Unlike our knowledge of logical necessity, our knowledge of ‘causal necessity’ does </a:t>
            </a:r>
            <a:r>
              <a:rPr lang="en-NZ" sz="2000" b="1" dirty="0" smtClean="0"/>
              <a:t>not </a:t>
            </a:r>
            <a:r>
              <a:rPr lang="en-NZ" sz="2000" dirty="0" smtClean="0"/>
              <a:t>consist in </a:t>
            </a:r>
            <a:r>
              <a:rPr lang="en-NZ" sz="2000" i="1" dirty="0" smtClean="0"/>
              <a:t>Relations of Ideas</a:t>
            </a:r>
            <a:r>
              <a:rPr lang="en-NZ" sz="2000" dirty="0" smtClean="0"/>
              <a:t>.</a:t>
            </a:r>
            <a:r>
              <a:rPr lang="en-US" sz="2000" dirty="0" smtClean="0"/>
              <a:t>  </a:t>
            </a:r>
            <a:r>
              <a:rPr lang="en-NZ" sz="2000" i="1" dirty="0" smtClean="0"/>
              <a:t>Why?</a:t>
            </a:r>
            <a:endParaRPr lang="en-US" sz="2000" i="1" dirty="0" smtClean="0"/>
          </a:p>
          <a:p>
            <a:r>
              <a:rPr lang="en-GB" sz="2000" i="1" u="sng" dirty="0" smtClean="0"/>
              <a:t>1) In a case of causation there is no </a:t>
            </a:r>
            <a:r>
              <a:rPr lang="en-GB" sz="2000" b="1" i="1" u="sng" dirty="0" smtClean="0"/>
              <a:t>contradiction</a:t>
            </a:r>
            <a:r>
              <a:rPr lang="en-GB" sz="2000" i="1" u="sng" dirty="0" smtClean="0"/>
              <a:t> in supposing otherwise:</a:t>
            </a:r>
            <a:endParaRPr lang="en-US" sz="2000" dirty="0" smtClean="0"/>
          </a:p>
          <a:p>
            <a:endParaRPr lang="en-NZ" sz="2000" dirty="0" smtClean="0"/>
          </a:p>
          <a:p>
            <a:endParaRPr lang="en-NZ" sz="2000" dirty="0" smtClean="0"/>
          </a:p>
          <a:p>
            <a:endParaRPr lang="en-NZ" sz="2000" dirty="0" smtClean="0"/>
          </a:p>
          <a:p>
            <a:endParaRPr lang="en-NZ" sz="2000" dirty="0" smtClean="0"/>
          </a:p>
          <a:p>
            <a:endParaRPr lang="en-NZ" sz="2000" dirty="0" smtClean="0"/>
          </a:p>
          <a:p>
            <a:pPr>
              <a:spcBef>
                <a:spcPts val="600"/>
              </a:spcBef>
            </a:pPr>
            <a:endParaRPr lang="en-US" sz="2000" dirty="0" smtClean="0"/>
          </a:p>
          <a:p>
            <a:r>
              <a:rPr lang="en-GB" sz="2000" i="1" u="sng" dirty="0" smtClean="0"/>
              <a:t>2)  If we had no </a:t>
            </a:r>
            <a:r>
              <a:rPr lang="en-GB" sz="2000" b="1" i="1" u="sng" dirty="0" smtClean="0"/>
              <a:t>experience</a:t>
            </a:r>
            <a:r>
              <a:rPr lang="en-GB" sz="2000" i="1" u="sng" dirty="0" smtClean="0"/>
              <a:t> we would have no knowledge of cause and effect:</a:t>
            </a:r>
            <a:endParaRPr lang="en-US" sz="2000" dirty="0" smtClean="0"/>
          </a:p>
          <a:p>
            <a:r>
              <a:rPr lang="en-GB" sz="2000" dirty="0" smtClean="0"/>
              <a:t>A baby doesn’t know that submerging himself in water will cause him to drown or that putting his hand in the fire will burn him. We like to kid ourselves that we could ‘work out’ causes and effects if seeing them for the first time, but we really couldn’t.</a:t>
            </a:r>
            <a:endParaRPr lang="en-US" sz="2000" dirty="0" smtClean="0"/>
          </a:p>
          <a:p>
            <a:pPr>
              <a:spcBef>
                <a:spcPts val="600"/>
              </a:spcBef>
            </a:pPr>
            <a:endParaRPr lang="en-US" sz="2000" dirty="0" smtClean="0"/>
          </a:p>
          <a:p>
            <a:endParaRPr lang="en-US" dirty="0"/>
          </a:p>
        </p:txBody>
      </p:sp>
      <p:sp>
        <p:nvSpPr>
          <p:cNvPr id="6" name="Rectangle 5"/>
          <p:cNvSpPr/>
          <p:nvPr/>
        </p:nvSpPr>
        <p:spPr>
          <a:xfrm>
            <a:off x="285720" y="2928934"/>
            <a:ext cx="8286808" cy="1643074"/>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dirty="0" smtClean="0">
                <a:solidFill>
                  <a:schemeClr val="tx1"/>
                </a:solidFill>
              </a:rPr>
              <a:t>A stone or piece of metal raised into the air, and left without any support, immediately falls: but to consider the matter </a:t>
            </a:r>
            <a:r>
              <a:rPr lang="en-NZ" i="1" dirty="0" smtClean="0">
                <a:solidFill>
                  <a:schemeClr val="tx1"/>
                </a:solidFill>
              </a:rPr>
              <a:t>a priori</a:t>
            </a:r>
            <a:r>
              <a:rPr lang="en-NZ" dirty="0" smtClean="0">
                <a:solidFill>
                  <a:schemeClr val="tx1"/>
                </a:solidFill>
              </a:rPr>
              <a:t>, is there anything we discover in this situation which can beget the idea of a downward, rather than an upward, or any other motion, in the stone or metal? (Hume, </a:t>
            </a:r>
            <a:r>
              <a:rPr lang="en-NZ" i="1" dirty="0" smtClean="0">
                <a:solidFill>
                  <a:schemeClr val="tx1"/>
                </a:solidFill>
              </a:rPr>
              <a:t>Enquiry</a:t>
            </a:r>
            <a:r>
              <a:rPr lang="en-NZ" dirty="0" smtClean="0">
                <a:solidFill>
                  <a:schemeClr val="tx1"/>
                </a:solidFill>
              </a:rPr>
              <a:t>, p. 29)</a:t>
            </a:r>
            <a:endParaRPr lang="en-US"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43050"/>
            <a:ext cx="8820472" cy="4729157"/>
          </a:xfrm>
        </p:spPr>
        <p:txBody>
          <a:bodyPr>
            <a:normAutofit/>
          </a:bodyPr>
          <a:lstStyle/>
          <a:p>
            <a:pPr hangingPunct="0"/>
            <a:endParaRPr lang="en-US" sz="2400" dirty="0" smtClean="0"/>
          </a:p>
          <a:p>
            <a:pPr hangingPunct="0"/>
            <a:endParaRPr lang="en-US" sz="24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Time without Change?</a:t>
            </a:r>
            <a:endParaRPr lang="en-US" sz="1600" dirty="0" smtClean="0">
              <a:solidFill>
                <a:schemeClr val="bg1"/>
              </a:solidFill>
            </a:endParaRPr>
          </a:p>
          <a:p>
            <a:r>
              <a:rPr lang="en-US" sz="1600" i="1" dirty="0" smtClean="0">
                <a:solidFill>
                  <a:schemeClr val="bg1"/>
                </a:solidFill>
              </a:rPr>
              <a:t>Introduction to Causation</a:t>
            </a:r>
            <a:endParaRPr lang="en-US" sz="1600" dirty="0" smtClean="0">
              <a:solidFill>
                <a:schemeClr val="bg1"/>
              </a:solidFill>
            </a:endParaRPr>
          </a:p>
          <a:p>
            <a:r>
              <a:rPr lang="en-US" sz="1600" i="1" dirty="0" smtClean="0">
                <a:solidFill>
                  <a:srgbClr val="FF6730"/>
                </a:solidFill>
              </a:rPr>
              <a:t>The Regularity Theory of Causation</a:t>
            </a:r>
            <a:endParaRPr lang="en-US" sz="1600" dirty="0" smtClean="0">
              <a:solidFill>
                <a:srgbClr val="FF6730"/>
              </a:solidFill>
            </a:endParaRPr>
          </a:p>
          <a:p>
            <a:r>
              <a:rPr lang="en-US" sz="1600" i="1" dirty="0" smtClean="0">
                <a:solidFill>
                  <a:schemeClr val="bg1"/>
                </a:solidFill>
              </a:rPr>
              <a:t>Problems with the Regularity Theory	</a:t>
            </a:r>
            <a:endParaRPr lang="en-US" sz="1600" dirty="0">
              <a:solidFill>
                <a:schemeClr val="bg1"/>
              </a:solidFill>
              <a:latin typeface="Verdana" charset="0"/>
            </a:endParaRPr>
          </a:p>
        </p:txBody>
      </p:sp>
      <p:sp>
        <p:nvSpPr>
          <p:cNvPr id="10" name="TextBox 9"/>
          <p:cNvSpPr txBox="1"/>
          <p:nvPr/>
        </p:nvSpPr>
        <p:spPr>
          <a:xfrm>
            <a:off x="142844" y="1500174"/>
            <a:ext cx="8501122" cy="5062924"/>
          </a:xfrm>
          <a:prstGeom prst="rect">
            <a:avLst/>
          </a:prstGeom>
          <a:noFill/>
        </p:spPr>
        <p:txBody>
          <a:bodyPr wrap="square" rtlCol="0">
            <a:spAutoFit/>
          </a:bodyPr>
          <a:lstStyle/>
          <a:p>
            <a:endParaRPr lang="en-NZ" sz="2000" dirty="0" smtClean="0"/>
          </a:p>
          <a:p>
            <a:endParaRPr lang="en-NZ" sz="2000" dirty="0" smtClean="0"/>
          </a:p>
          <a:p>
            <a:endParaRPr lang="en-NZ" sz="2000" dirty="0" smtClean="0"/>
          </a:p>
          <a:p>
            <a:endParaRPr lang="en-NZ" sz="2000" dirty="0" smtClean="0"/>
          </a:p>
          <a:p>
            <a:endParaRPr lang="en-NZ" sz="2000" dirty="0" smtClean="0"/>
          </a:p>
          <a:p>
            <a:pPr>
              <a:spcBef>
                <a:spcPts val="600"/>
              </a:spcBef>
            </a:pPr>
            <a:endParaRPr lang="en-US" sz="2000" dirty="0" smtClean="0"/>
          </a:p>
          <a:p>
            <a:r>
              <a:rPr lang="en-GB" sz="2000" dirty="0" smtClean="0"/>
              <a:t> </a:t>
            </a:r>
            <a:endParaRPr lang="en-US" sz="2000" dirty="0" smtClean="0"/>
          </a:p>
          <a:p>
            <a:endParaRPr lang="en-GB" sz="2000" dirty="0" smtClean="0"/>
          </a:p>
          <a:p>
            <a:endParaRPr lang="en-GB" sz="2000" dirty="0" smtClean="0"/>
          </a:p>
          <a:p>
            <a:endParaRPr lang="en-GB" sz="2000" dirty="0" smtClean="0"/>
          </a:p>
          <a:p>
            <a:pPr marL="266700" indent="-266700">
              <a:buFont typeface="Arial" pitchFamily="34" charset="0"/>
              <a:buChar char="•"/>
            </a:pPr>
            <a:r>
              <a:rPr lang="en-GB" sz="2000" dirty="0" smtClean="0"/>
              <a:t>One of the main themes of Hume’s philosophy is that we imagine that we know all kinds of things through reason that we really don’t know through reason.</a:t>
            </a:r>
            <a:endParaRPr lang="en-US" sz="2000" dirty="0" smtClean="0"/>
          </a:p>
          <a:p>
            <a:pPr marL="266700" indent="-266700">
              <a:buFont typeface="Arial" pitchFamily="34" charset="0"/>
              <a:buChar char="•"/>
            </a:pPr>
            <a:r>
              <a:rPr lang="en-GB" sz="2000" dirty="0" smtClean="0"/>
              <a:t>How then do we know those things? Merely via </a:t>
            </a:r>
            <a:r>
              <a:rPr lang="en-GB" sz="2000" i="1" dirty="0" smtClean="0"/>
              <a:t>custom and habit </a:t>
            </a:r>
            <a:r>
              <a:rPr lang="en-GB" sz="2000" dirty="0" smtClean="0"/>
              <a:t>– i.e. regularities in our experience.</a:t>
            </a:r>
            <a:endParaRPr lang="en-US" sz="2000" dirty="0" smtClean="0"/>
          </a:p>
          <a:p>
            <a:endParaRPr lang="en-US" dirty="0"/>
          </a:p>
        </p:txBody>
      </p:sp>
      <p:sp>
        <p:nvSpPr>
          <p:cNvPr id="6" name="Rectangle 5"/>
          <p:cNvSpPr/>
          <p:nvPr/>
        </p:nvSpPr>
        <p:spPr>
          <a:xfrm>
            <a:off x="285720" y="1714488"/>
            <a:ext cx="8643998" cy="2714644"/>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dirty="0" smtClean="0">
                <a:solidFill>
                  <a:schemeClr val="tx1"/>
                </a:solidFill>
              </a:rPr>
              <a:t>We are apt to imagine that we could discover these effects by the mere operation of our reason, without experience. We fancy, that were we brought on a sudden into this world, we could at first have inferred that one Billiard-ball would communicate motion to another upon impulse; and that we needed not to have waited for the event, in order to pronounce with certainty concerning it. Such is the influence of custom, that, where it is strongest, it not only covers our natural ignorance, but even conceals itself, and seems not to take place, merely because it is found in the highest degree (Hume, </a:t>
            </a:r>
            <a:r>
              <a:rPr lang="en-NZ" i="1" dirty="0" smtClean="0">
                <a:solidFill>
                  <a:schemeClr val="tx1"/>
                </a:solidFill>
              </a:rPr>
              <a:t>Enquiry</a:t>
            </a:r>
            <a:r>
              <a:rPr lang="en-NZ" dirty="0" smtClean="0">
                <a:solidFill>
                  <a:schemeClr val="tx1"/>
                </a:solidFill>
              </a:rPr>
              <a:t>, pp. 28-9).</a:t>
            </a:r>
            <a:endParaRPr lang="en-US"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0" end="10"/>
                                            </p:txEl>
                                          </p:spTgt>
                                        </p:tgtEl>
                                        <p:attrNameLst>
                                          <p:attrName>style.visibility</p:attrName>
                                        </p:attrNameLst>
                                      </p:cBhvr>
                                      <p:to>
                                        <p:strVal val="visible"/>
                                      </p:to>
                                    </p:set>
                                    <p:animEffect transition="in" filter="blinds(horizontal)">
                                      <p:cBhvr>
                                        <p:cTn id="12" dur="500"/>
                                        <p:tgtEl>
                                          <p:spTgt spid="10">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11" end="11"/>
                                            </p:txEl>
                                          </p:spTgt>
                                        </p:tgtEl>
                                        <p:attrNameLst>
                                          <p:attrName>style.visibility</p:attrName>
                                        </p:attrNameLst>
                                      </p:cBhvr>
                                      <p:to>
                                        <p:strVal val="visible"/>
                                      </p:to>
                                    </p:set>
                                    <p:animEffect transition="in" filter="blinds(horizontal)">
                                      <p:cBhvr>
                                        <p:cTn id="17"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43050"/>
            <a:ext cx="8820472" cy="4729157"/>
          </a:xfrm>
        </p:spPr>
        <p:txBody>
          <a:bodyPr>
            <a:normAutofit/>
          </a:bodyPr>
          <a:lstStyle/>
          <a:p>
            <a:pPr hangingPunct="0"/>
            <a:endParaRPr lang="en-US" sz="2400" dirty="0" smtClean="0"/>
          </a:p>
          <a:p>
            <a:pPr hangingPunct="0"/>
            <a:endParaRPr lang="en-US" sz="24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Time without Change?</a:t>
            </a:r>
            <a:endParaRPr lang="en-US" sz="1600" dirty="0" smtClean="0">
              <a:solidFill>
                <a:schemeClr val="bg1"/>
              </a:solidFill>
            </a:endParaRPr>
          </a:p>
          <a:p>
            <a:r>
              <a:rPr lang="en-US" sz="1600" i="1" dirty="0" smtClean="0">
                <a:solidFill>
                  <a:schemeClr val="bg1"/>
                </a:solidFill>
              </a:rPr>
              <a:t>Introduction to Causation</a:t>
            </a:r>
            <a:endParaRPr lang="en-US" sz="1600" dirty="0" smtClean="0">
              <a:solidFill>
                <a:schemeClr val="bg1"/>
              </a:solidFill>
            </a:endParaRPr>
          </a:p>
          <a:p>
            <a:r>
              <a:rPr lang="en-US" sz="1600" i="1" dirty="0" smtClean="0">
                <a:solidFill>
                  <a:schemeClr val="bg1"/>
                </a:solidFill>
              </a:rPr>
              <a:t>The Regularity Theory of Causation</a:t>
            </a:r>
            <a:endParaRPr lang="en-US" sz="1600" dirty="0" smtClean="0">
              <a:solidFill>
                <a:schemeClr val="bg1"/>
              </a:solidFill>
            </a:endParaRPr>
          </a:p>
          <a:p>
            <a:r>
              <a:rPr lang="en-US" sz="1600" i="1" dirty="0" smtClean="0">
                <a:solidFill>
                  <a:srgbClr val="FF6730"/>
                </a:solidFill>
              </a:rPr>
              <a:t>Problems with the Regularity Theory</a:t>
            </a:r>
            <a:r>
              <a:rPr lang="en-US" sz="1600" i="1" dirty="0" smtClean="0">
                <a:solidFill>
                  <a:schemeClr val="bg1"/>
                </a:solidFill>
              </a:rPr>
              <a:t>	</a:t>
            </a:r>
            <a:endParaRPr lang="en-US" sz="1600" dirty="0">
              <a:solidFill>
                <a:schemeClr val="bg1"/>
              </a:solidFill>
              <a:latin typeface="Verdana" charset="0"/>
            </a:endParaRPr>
          </a:p>
        </p:txBody>
      </p:sp>
      <p:sp>
        <p:nvSpPr>
          <p:cNvPr id="10" name="TextBox 9"/>
          <p:cNvSpPr txBox="1"/>
          <p:nvPr/>
        </p:nvSpPr>
        <p:spPr>
          <a:xfrm>
            <a:off x="142844" y="1500174"/>
            <a:ext cx="8501122" cy="5196294"/>
          </a:xfrm>
          <a:prstGeom prst="rect">
            <a:avLst/>
          </a:prstGeom>
          <a:noFill/>
        </p:spPr>
        <p:txBody>
          <a:bodyPr wrap="square" rtlCol="0">
            <a:spAutoFit/>
          </a:bodyPr>
          <a:lstStyle/>
          <a:p>
            <a:endParaRPr lang="en-NZ" sz="2000" dirty="0" smtClean="0"/>
          </a:p>
          <a:p>
            <a:endParaRPr lang="en-NZ" sz="2000" dirty="0" smtClean="0"/>
          </a:p>
          <a:p>
            <a:endParaRPr lang="en-NZ" sz="2000" dirty="0" smtClean="0"/>
          </a:p>
          <a:p>
            <a:endParaRPr lang="en-NZ" sz="2000" dirty="0" smtClean="0"/>
          </a:p>
          <a:p>
            <a:pPr>
              <a:spcBef>
                <a:spcPts val="800"/>
              </a:spcBef>
            </a:pPr>
            <a:r>
              <a:rPr lang="en-NZ" sz="2000" b="1" i="1" dirty="0" smtClean="0">
                <a:solidFill>
                  <a:srgbClr val="C00000"/>
                </a:solidFill>
              </a:rPr>
              <a:t>Objection 1: ‘Too accidental’</a:t>
            </a:r>
            <a:endParaRPr lang="en-NZ" sz="2000" b="1" dirty="0" smtClean="0">
              <a:solidFill>
                <a:srgbClr val="C00000"/>
              </a:solidFill>
            </a:endParaRPr>
          </a:p>
          <a:p>
            <a:pPr>
              <a:spcBef>
                <a:spcPts val="600"/>
              </a:spcBef>
            </a:pPr>
            <a:r>
              <a:rPr lang="en-GB" sz="2000" dirty="0" smtClean="0"/>
              <a:t>But </a:t>
            </a:r>
            <a:r>
              <a:rPr lang="en-GB" sz="2000" dirty="0" smtClean="0"/>
              <a:t>doesn’t that mean that if we take Hume seriously we have to say that we know that events where an axe hits a window have always been followed by events where the window smashes in the past (i.e. we know the </a:t>
            </a:r>
            <a:r>
              <a:rPr lang="en-GB" sz="2000" b="1" dirty="0" smtClean="0"/>
              <a:t>regularity</a:t>
            </a:r>
            <a:r>
              <a:rPr lang="en-GB" sz="2000" dirty="0" smtClean="0"/>
              <a:t>), but nevertheless, we </a:t>
            </a:r>
            <a:r>
              <a:rPr lang="en-GB" sz="2000" i="1" dirty="0" smtClean="0"/>
              <a:t>don’t </a:t>
            </a:r>
            <a:r>
              <a:rPr lang="en-GB" sz="2000" dirty="0" smtClean="0"/>
              <a:t>know that the next time an axe hits a window the window </a:t>
            </a:r>
            <a:r>
              <a:rPr lang="en-GB" sz="2000" b="1" dirty="0" smtClean="0"/>
              <a:t>must</a:t>
            </a:r>
            <a:r>
              <a:rPr lang="en-GB" sz="2000" dirty="0" smtClean="0"/>
              <a:t> smash?</a:t>
            </a:r>
            <a:endParaRPr lang="en-US" sz="2000" dirty="0" smtClean="0"/>
          </a:p>
          <a:p>
            <a:endParaRPr lang="en-GB" sz="2000" dirty="0" smtClean="0"/>
          </a:p>
          <a:p>
            <a:r>
              <a:rPr lang="en-GB" sz="2000" dirty="0" smtClean="0"/>
              <a:t>Yes (!)</a:t>
            </a:r>
          </a:p>
          <a:p>
            <a:endParaRPr lang="en-GB" sz="2000" dirty="0" smtClean="0"/>
          </a:p>
          <a:p>
            <a:r>
              <a:rPr lang="en-GB" sz="2000" i="1" dirty="0" smtClean="0">
                <a:solidFill>
                  <a:schemeClr val="bg2">
                    <a:lumMod val="50000"/>
                  </a:schemeClr>
                </a:solidFill>
              </a:rPr>
              <a:t>(this philosophical move is known as ‘biting the bullet’)</a:t>
            </a:r>
            <a:endParaRPr lang="en-US" sz="2000" i="1" dirty="0" smtClean="0">
              <a:solidFill>
                <a:schemeClr val="bg2">
                  <a:lumMod val="50000"/>
                </a:schemeClr>
              </a:solidFill>
            </a:endParaRPr>
          </a:p>
          <a:p>
            <a:endParaRPr lang="en-NZ" sz="2000" dirty="0" smtClean="0"/>
          </a:p>
        </p:txBody>
      </p:sp>
      <p:sp>
        <p:nvSpPr>
          <p:cNvPr id="6" name="Rectangle 5"/>
          <p:cNvSpPr/>
          <p:nvPr/>
        </p:nvSpPr>
        <p:spPr>
          <a:xfrm>
            <a:off x="285720" y="1714488"/>
            <a:ext cx="8643998" cy="928694"/>
          </a:xfrm>
          <a:prstGeom prst="rect">
            <a:avLst/>
          </a:prstGeom>
          <a:solidFill>
            <a:schemeClr val="bg2"/>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smtClean="0">
                <a:solidFill>
                  <a:schemeClr val="tx1"/>
                </a:solidFill>
              </a:rPr>
              <a:t>What objections can you think of to the Regularity Theory of Causation?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blinds(horizontal)">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animEffect transition="in" filter="blinds(horizontal)">
                                      <p:cBhvr>
                                        <p:cTn id="17" dur="500"/>
                                        <p:tgtEl>
                                          <p:spTgt spid="1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7" end="7"/>
                                            </p:txEl>
                                          </p:spTgt>
                                        </p:tgtEl>
                                        <p:attrNameLst>
                                          <p:attrName>style.visibility</p:attrName>
                                        </p:attrNameLst>
                                      </p:cBhvr>
                                      <p:to>
                                        <p:strVal val="visible"/>
                                      </p:to>
                                    </p:set>
                                    <p:animEffect transition="in" filter="blinds(horizontal)">
                                      <p:cBhvr>
                                        <p:cTn id="22" dur="500"/>
                                        <p:tgtEl>
                                          <p:spTgt spid="10">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0">
                                            <p:txEl>
                                              <p:pRg st="9" end="9"/>
                                            </p:txEl>
                                          </p:spTgt>
                                        </p:tgtEl>
                                        <p:attrNameLst>
                                          <p:attrName>style.visibility</p:attrName>
                                        </p:attrNameLst>
                                      </p:cBhvr>
                                      <p:to>
                                        <p:strVal val="visible"/>
                                      </p:to>
                                    </p:set>
                                    <p:animEffect transition="in" filter="blinds(horizontal)">
                                      <p:cBhvr>
                                        <p:cTn id="25"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43050"/>
            <a:ext cx="8820472" cy="4729157"/>
          </a:xfrm>
        </p:spPr>
        <p:txBody>
          <a:bodyPr>
            <a:normAutofit/>
          </a:bodyPr>
          <a:lstStyle/>
          <a:p>
            <a:pPr hangingPunct="0"/>
            <a:endParaRPr lang="en-US" sz="2400" dirty="0" smtClean="0"/>
          </a:p>
          <a:p>
            <a:pPr hangingPunct="0"/>
            <a:endParaRPr lang="en-US" sz="24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Time without Change?</a:t>
            </a:r>
            <a:endParaRPr lang="en-US" sz="1600" dirty="0" smtClean="0">
              <a:solidFill>
                <a:schemeClr val="bg1"/>
              </a:solidFill>
            </a:endParaRPr>
          </a:p>
          <a:p>
            <a:r>
              <a:rPr lang="en-US" sz="1600" i="1" dirty="0" smtClean="0">
                <a:solidFill>
                  <a:schemeClr val="bg1"/>
                </a:solidFill>
              </a:rPr>
              <a:t>Introduction to Causation</a:t>
            </a:r>
            <a:endParaRPr lang="en-US" sz="1600" dirty="0" smtClean="0">
              <a:solidFill>
                <a:schemeClr val="bg1"/>
              </a:solidFill>
            </a:endParaRPr>
          </a:p>
          <a:p>
            <a:r>
              <a:rPr lang="en-US" sz="1600" i="1" dirty="0" smtClean="0">
                <a:solidFill>
                  <a:schemeClr val="bg1"/>
                </a:solidFill>
              </a:rPr>
              <a:t>The Regularity Theory of Causation</a:t>
            </a:r>
            <a:endParaRPr lang="en-US" sz="1600" dirty="0" smtClean="0">
              <a:solidFill>
                <a:schemeClr val="bg1"/>
              </a:solidFill>
            </a:endParaRPr>
          </a:p>
          <a:p>
            <a:r>
              <a:rPr lang="en-US" sz="1600" i="1" dirty="0" smtClean="0">
                <a:solidFill>
                  <a:srgbClr val="FF6730"/>
                </a:solidFill>
              </a:rPr>
              <a:t>Problems with the Regularity Theory</a:t>
            </a:r>
            <a:r>
              <a:rPr lang="en-US" sz="1600" i="1" dirty="0" smtClean="0">
                <a:solidFill>
                  <a:schemeClr val="bg1"/>
                </a:solidFill>
              </a:rPr>
              <a:t>	</a:t>
            </a:r>
            <a:endParaRPr lang="en-US" sz="1600" dirty="0">
              <a:solidFill>
                <a:schemeClr val="bg1"/>
              </a:solidFill>
              <a:latin typeface="Verdana" charset="0"/>
            </a:endParaRPr>
          </a:p>
        </p:txBody>
      </p:sp>
      <p:sp>
        <p:nvSpPr>
          <p:cNvPr id="10" name="TextBox 9"/>
          <p:cNvSpPr txBox="1"/>
          <p:nvPr/>
        </p:nvSpPr>
        <p:spPr>
          <a:xfrm>
            <a:off x="142844" y="1500174"/>
            <a:ext cx="8501122" cy="5427127"/>
          </a:xfrm>
          <a:prstGeom prst="rect">
            <a:avLst/>
          </a:prstGeom>
          <a:noFill/>
        </p:spPr>
        <p:txBody>
          <a:bodyPr wrap="square" rtlCol="0">
            <a:spAutoFit/>
          </a:bodyPr>
          <a:lstStyle/>
          <a:p>
            <a:pPr>
              <a:spcBef>
                <a:spcPts val="800"/>
              </a:spcBef>
            </a:pPr>
            <a:r>
              <a:rPr lang="en-NZ" sz="2000" b="1" i="1" dirty="0" smtClean="0">
                <a:solidFill>
                  <a:srgbClr val="C00000"/>
                </a:solidFill>
              </a:rPr>
              <a:t>David Lewis’ Objections: </a:t>
            </a:r>
          </a:p>
          <a:p>
            <a:pPr>
              <a:spcBef>
                <a:spcPts val="800"/>
              </a:spcBef>
            </a:pPr>
            <a:r>
              <a:rPr lang="en-NZ" sz="2000" b="1" dirty="0" smtClean="0"/>
              <a:t>Lewis</a:t>
            </a:r>
            <a:r>
              <a:rPr lang="en-NZ" sz="2000" dirty="0" smtClean="0"/>
              <a:t> highlights 3 further types of scenarios which he says are </a:t>
            </a:r>
            <a:r>
              <a:rPr lang="en-NZ" sz="2000" i="1" dirty="0" smtClean="0"/>
              <a:t>counter-examples to Hume</a:t>
            </a:r>
            <a:r>
              <a:rPr lang="en-NZ" sz="2000" dirty="0" smtClean="0"/>
              <a:t>:</a:t>
            </a:r>
            <a:endParaRPr lang="en-US" sz="2000" dirty="0" smtClean="0"/>
          </a:p>
          <a:p>
            <a:pPr marL="514350" indent="-514350">
              <a:spcBef>
                <a:spcPts val="800"/>
              </a:spcBef>
              <a:buAutoNum type="romanLcParenR"/>
            </a:pPr>
            <a:r>
              <a:rPr lang="en-NZ" sz="2000" b="1" dirty="0" smtClean="0">
                <a:solidFill>
                  <a:srgbClr val="C00000"/>
                </a:solidFill>
              </a:rPr>
              <a:t>Effects </a:t>
            </a:r>
          </a:p>
          <a:p>
            <a:pPr>
              <a:spcBef>
                <a:spcPts val="800"/>
              </a:spcBef>
            </a:pPr>
            <a:r>
              <a:rPr lang="en-NZ" sz="2000" dirty="0" smtClean="0"/>
              <a:t>The </a:t>
            </a:r>
            <a:r>
              <a:rPr lang="en-NZ" sz="2000" dirty="0" err="1" smtClean="0"/>
              <a:t>Humean</a:t>
            </a:r>
            <a:r>
              <a:rPr lang="en-NZ" sz="2000" dirty="0" smtClean="0"/>
              <a:t> definition means that effects cause their causes </a:t>
            </a:r>
            <a:r>
              <a:rPr lang="en-NZ" sz="2000" i="1" dirty="0" smtClean="0"/>
              <a:t>if</a:t>
            </a:r>
            <a:r>
              <a:rPr lang="en-NZ" sz="2000" dirty="0" smtClean="0"/>
              <a:t> there is no other way that the effect could be brought about other than being caused by that cause. </a:t>
            </a:r>
            <a:endParaRPr lang="en-US" sz="2000" dirty="0" smtClean="0"/>
          </a:p>
          <a:p>
            <a:pPr>
              <a:spcBef>
                <a:spcPts val="800"/>
              </a:spcBef>
            </a:pPr>
            <a:r>
              <a:rPr lang="en-NZ" sz="2000" dirty="0" smtClean="0"/>
              <a:t>For example, </a:t>
            </a:r>
            <a:r>
              <a:rPr lang="en-NZ" sz="2000" i="1" dirty="0" smtClean="0"/>
              <a:t>contact with the measles virus</a:t>
            </a:r>
            <a:r>
              <a:rPr lang="en-NZ" sz="2000" dirty="0" smtClean="0"/>
              <a:t> causes </a:t>
            </a:r>
            <a:r>
              <a:rPr lang="en-NZ" sz="2000" i="1" dirty="0" smtClean="0"/>
              <a:t>measles</a:t>
            </a:r>
            <a:r>
              <a:rPr lang="en-NZ" sz="2000" dirty="0" smtClean="0"/>
              <a:t>, and that is the only way you can get measles, so everyone who has measles has had contact with the measles virus. This is a universal regularity. </a:t>
            </a:r>
          </a:p>
          <a:p>
            <a:pPr>
              <a:spcBef>
                <a:spcPts val="800"/>
              </a:spcBef>
            </a:pPr>
            <a:r>
              <a:rPr lang="en-NZ" sz="2000" dirty="0" smtClean="0"/>
              <a:t>Thus the </a:t>
            </a:r>
            <a:r>
              <a:rPr lang="en-NZ" sz="2000" dirty="0" err="1" smtClean="0"/>
              <a:t>Humean</a:t>
            </a:r>
            <a:r>
              <a:rPr lang="en-NZ" sz="2000" dirty="0" smtClean="0"/>
              <a:t> theory has to say: </a:t>
            </a:r>
            <a:endParaRPr lang="en-US" sz="2000" dirty="0" smtClean="0"/>
          </a:p>
          <a:p>
            <a:pPr marL="622300">
              <a:spcBef>
                <a:spcPts val="800"/>
              </a:spcBef>
            </a:pPr>
            <a:r>
              <a:rPr lang="en-NZ" sz="2000" b="1" dirty="0" smtClean="0"/>
              <a:t>Having measles caused me to have contact with the measles virus </a:t>
            </a:r>
            <a:r>
              <a:rPr lang="en-NZ" sz="2000" b="1" dirty="0" smtClean="0"/>
              <a:t>(?) </a:t>
            </a:r>
            <a:endParaRPr lang="en-US" sz="2000" dirty="0" smtClean="0"/>
          </a:p>
          <a:p>
            <a:pPr marL="514350" indent="-514350">
              <a:spcBef>
                <a:spcPts val="800"/>
              </a:spcBef>
              <a:buAutoNum type="romanLcParenR"/>
            </a:pPr>
            <a:endParaRPr lang="en-NZ" sz="2000" b="1" dirty="0" smtClean="0">
              <a:solidFill>
                <a:srgbClr val="C00000"/>
              </a:solidFill>
            </a:endParaRPr>
          </a:p>
        </p:txBody>
      </p:sp>
      <p:pic>
        <p:nvPicPr>
          <p:cNvPr id="59394" name="Picture 2" descr="https://encrypted-tbn1.google.com/images?q=tbn:ANd9GcQd4aepuEPXqkEKUoiHFlsQu7g0ZUDdaRJUUj32hQxCXx5PMRdR"/>
          <p:cNvPicPr>
            <a:picLocks noChangeAspect="1" noChangeArrowheads="1"/>
          </p:cNvPicPr>
          <p:nvPr/>
        </p:nvPicPr>
        <p:blipFill>
          <a:blip r:embed="rId3"/>
          <a:srcRect/>
          <a:stretch>
            <a:fillRect/>
          </a:stretch>
        </p:blipFill>
        <p:spPr bwMode="auto">
          <a:xfrm>
            <a:off x="7100857" y="0"/>
            <a:ext cx="2043143" cy="182762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9394"/>
                                        </p:tgtEl>
                                        <p:attrNameLst>
                                          <p:attrName>style.visibility</p:attrName>
                                        </p:attrNameLst>
                                      </p:cBhvr>
                                      <p:to>
                                        <p:strVal val="visible"/>
                                      </p:to>
                                    </p:set>
                                    <p:animEffect transition="in" filter="blinds(horizontal)">
                                      <p:cBhvr>
                                        <p:cTn id="42" dur="500"/>
                                        <p:tgtEl>
                                          <p:spTgt spid="59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43050"/>
            <a:ext cx="8820472" cy="4729157"/>
          </a:xfrm>
        </p:spPr>
        <p:txBody>
          <a:bodyPr>
            <a:normAutofit/>
          </a:bodyPr>
          <a:lstStyle/>
          <a:p>
            <a:pPr hangingPunct="0"/>
            <a:endParaRPr lang="en-US" sz="2400" dirty="0" smtClean="0"/>
          </a:p>
          <a:p>
            <a:pPr hangingPunct="0"/>
            <a:endParaRPr lang="en-US" sz="24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Time without Change?</a:t>
            </a:r>
            <a:endParaRPr lang="en-US" sz="1600" dirty="0" smtClean="0">
              <a:solidFill>
                <a:schemeClr val="bg1"/>
              </a:solidFill>
            </a:endParaRPr>
          </a:p>
          <a:p>
            <a:r>
              <a:rPr lang="en-US" sz="1600" i="1" dirty="0" smtClean="0">
                <a:solidFill>
                  <a:schemeClr val="bg1"/>
                </a:solidFill>
              </a:rPr>
              <a:t>Introduction to Causation</a:t>
            </a:r>
            <a:endParaRPr lang="en-US" sz="1600" dirty="0" smtClean="0">
              <a:solidFill>
                <a:schemeClr val="bg1"/>
              </a:solidFill>
            </a:endParaRPr>
          </a:p>
          <a:p>
            <a:r>
              <a:rPr lang="en-US" sz="1600" i="1" dirty="0" smtClean="0">
                <a:solidFill>
                  <a:schemeClr val="bg1"/>
                </a:solidFill>
              </a:rPr>
              <a:t>The Regularity Theory of Causation</a:t>
            </a:r>
            <a:endParaRPr lang="en-US" sz="1600" dirty="0" smtClean="0">
              <a:solidFill>
                <a:schemeClr val="bg1"/>
              </a:solidFill>
            </a:endParaRPr>
          </a:p>
          <a:p>
            <a:r>
              <a:rPr lang="en-US" sz="1600" i="1" dirty="0" smtClean="0">
                <a:solidFill>
                  <a:srgbClr val="FF6730"/>
                </a:solidFill>
              </a:rPr>
              <a:t>Problems with the Regularity Theory</a:t>
            </a:r>
            <a:r>
              <a:rPr lang="en-US" sz="1600" i="1" dirty="0" smtClean="0">
                <a:solidFill>
                  <a:schemeClr val="bg1"/>
                </a:solidFill>
              </a:rPr>
              <a:t>	</a:t>
            </a:r>
            <a:endParaRPr lang="en-US" sz="1600" dirty="0">
              <a:solidFill>
                <a:schemeClr val="bg1"/>
              </a:solidFill>
              <a:latin typeface="Verdana" charset="0"/>
            </a:endParaRPr>
          </a:p>
        </p:txBody>
      </p:sp>
      <p:sp>
        <p:nvSpPr>
          <p:cNvPr id="10" name="TextBox 9"/>
          <p:cNvSpPr txBox="1"/>
          <p:nvPr/>
        </p:nvSpPr>
        <p:spPr>
          <a:xfrm>
            <a:off x="285720" y="1714488"/>
            <a:ext cx="8501122" cy="4298613"/>
          </a:xfrm>
          <a:prstGeom prst="rect">
            <a:avLst/>
          </a:prstGeom>
          <a:noFill/>
        </p:spPr>
        <p:txBody>
          <a:bodyPr wrap="square" rtlCol="0">
            <a:spAutoFit/>
          </a:bodyPr>
          <a:lstStyle/>
          <a:p>
            <a:pPr>
              <a:spcBef>
                <a:spcPts val="800"/>
              </a:spcBef>
            </a:pPr>
            <a:r>
              <a:rPr lang="en-NZ" sz="2000" b="1" i="1" dirty="0" smtClean="0">
                <a:solidFill>
                  <a:srgbClr val="C00000"/>
                </a:solidFill>
              </a:rPr>
              <a:t>David Lewis’ Objections: </a:t>
            </a:r>
          </a:p>
          <a:p>
            <a:pPr>
              <a:spcBef>
                <a:spcPts val="800"/>
              </a:spcBef>
            </a:pPr>
            <a:r>
              <a:rPr lang="en-NZ" sz="2000" b="1" u="sng" dirty="0" smtClean="0">
                <a:solidFill>
                  <a:srgbClr val="C00000"/>
                </a:solidFill>
              </a:rPr>
              <a:t>2) Epiphenomena</a:t>
            </a:r>
            <a:r>
              <a:rPr lang="en-NZ" sz="2000" dirty="0" smtClean="0">
                <a:solidFill>
                  <a:srgbClr val="C00000"/>
                </a:solidFill>
              </a:rPr>
              <a:t>. </a:t>
            </a:r>
          </a:p>
          <a:p>
            <a:pPr>
              <a:spcBef>
                <a:spcPts val="800"/>
              </a:spcBef>
            </a:pPr>
            <a:r>
              <a:rPr lang="en-NZ" sz="2000" dirty="0" smtClean="0"/>
              <a:t>Sometimes an event (</a:t>
            </a:r>
            <a:r>
              <a:rPr lang="en-NZ" sz="2000" b="1" dirty="0" smtClean="0"/>
              <a:t>C</a:t>
            </a:r>
            <a:r>
              <a:rPr lang="en-NZ" sz="2000" dirty="0" smtClean="0"/>
              <a:t>), as well as causing an effect (</a:t>
            </a:r>
            <a:r>
              <a:rPr lang="en-NZ" sz="2000" b="1" dirty="0" smtClean="0"/>
              <a:t>E</a:t>
            </a:r>
            <a:r>
              <a:rPr lang="en-NZ" sz="2000" dirty="0" smtClean="0"/>
              <a:t>), also causes something else to happen (</a:t>
            </a:r>
            <a:r>
              <a:rPr lang="en-NZ" sz="2000" b="1" dirty="0" smtClean="0"/>
              <a:t>X</a:t>
            </a:r>
            <a:r>
              <a:rPr lang="en-NZ" sz="2000" dirty="0" smtClean="0"/>
              <a:t>), which has no effects of its own (is ‘causally inefficacious’) – at least with respect to </a:t>
            </a:r>
            <a:r>
              <a:rPr lang="en-NZ" sz="2000" b="1" dirty="0" smtClean="0"/>
              <a:t>E</a:t>
            </a:r>
            <a:r>
              <a:rPr lang="en-NZ" sz="2000" dirty="0" smtClean="0"/>
              <a:t>. According to the Regularity Theory, </a:t>
            </a:r>
            <a:r>
              <a:rPr lang="en-NZ" sz="2000" b="1" dirty="0" smtClean="0"/>
              <a:t>X</a:t>
            </a:r>
            <a:r>
              <a:rPr lang="en-NZ" sz="2000" dirty="0" smtClean="0"/>
              <a:t> will appear to be a cause of </a:t>
            </a:r>
            <a:r>
              <a:rPr lang="en-NZ" sz="2000" b="1" dirty="0" smtClean="0"/>
              <a:t>E</a:t>
            </a:r>
            <a:r>
              <a:rPr lang="en-NZ" sz="2000" dirty="0" smtClean="0"/>
              <a:t>. </a:t>
            </a:r>
            <a:endParaRPr lang="en-US" sz="2000" dirty="0" smtClean="0"/>
          </a:p>
          <a:p>
            <a:pPr>
              <a:spcBef>
                <a:spcPts val="800"/>
              </a:spcBef>
            </a:pPr>
            <a:r>
              <a:rPr lang="en-NZ" sz="2000" dirty="0" smtClean="0"/>
              <a:t>For example, catching measles (</a:t>
            </a:r>
            <a:r>
              <a:rPr lang="en-NZ" sz="2000" b="1" dirty="0" smtClean="0"/>
              <a:t>C</a:t>
            </a:r>
            <a:r>
              <a:rPr lang="en-NZ" sz="2000" dirty="0" smtClean="0"/>
              <a:t>) causes a high fever (</a:t>
            </a:r>
            <a:r>
              <a:rPr lang="en-NZ" sz="2000" b="1" dirty="0" smtClean="0"/>
              <a:t>E</a:t>
            </a:r>
            <a:r>
              <a:rPr lang="en-NZ" sz="2000" dirty="0" smtClean="0"/>
              <a:t>) and it also always causes a distinctive pattern of spots on the body (</a:t>
            </a:r>
            <a:r>
              <a:rPr lang="en-NZ" sz="2000" b="1" dirty="0" smtClean="0"/>
              <a:t>X</a:t>
            </a:r>
            <a:r>
              <a:rPr lang="en-NZ" sz="2000" dirty="0" smtClean="0"/>
              <a:t>).  But:</a:t>
            </a:r>
            <a:endParaRPr lang="en-US" sz="2000" dirty="0" smtClean="0"/>
          </a:p>
          <a:p>
            <a:pPr>
              <a:spcBef>
                <a:spcPts val="800"/>
              </a:spcBef>
            </a:pPr>
            <a:r>
              <a:rPr lang="en-NZ" sz="2000" b="1" dirty="0" smtClean="0"/>
              <a:t>   Having measles spots caused me to have a high </a:t>
            </a:r>
            <a:r>
              <a:rPr lang="en-NZ" sz="2000" b="1" dirty="0" smtClean="0"/>
              <a:t>fever ?</a:t>
            </a:r>
            <a:endParaRPr lang="en-US" sz="2000" dirty="0" smtClean="0"/>
          </a:p>
          <a:p>
            <a:pPr marL="514350" indent="-514350">
              <a:spcBef>
                <a:spcPts val="800"/>
              </a:spcBef>
              <a:buAutoNum type="romanLcParenR"/>
            </a:pPr>
            <a:endParaRPr lang="en-NZ" sz="2000" b="1" dirty="0" smtClean="0">
              <a:solidFill>
                <a:srgbClr val="C00000"/>
              </a:solidFill>
            </a:endParaRPr>
          </a:p>
        </p:txBody>
      </p:sp>
      <p:pic>
        <p:nvPicPr>
          <p:cNvPr id="59394" name="Picture 2" descr="https://encrypted-tbn1.google.com/images?q=tbn:ANd9GcQd4aepuEPXqkEKUoiHFlsQu7g0ZUDdaRJUUj32hQxCXx5PMRdR"/>
          <p:cNvPicPr>
            <a:picLocks noChangeAspect="1" noChangeArrowheads="1"/>
          </p:cNvPicPr>
          <p:nvPr/>
        </p:nvPicPr>
        <p:blipFill>
          <a:blip r:embed="rId3"/>
          <a:srcRect/>
          <a:stretch>
            <a:fillRect/>
          </a:stretch>
        </p:blipFill>
        <p:spPr bwMode="auto">
          <a:xfrm>
            <a:off x="7100857" y="0"/>
            <a:ext cx="2043143" cy="1827622"/>
          </a:xfrm>
          <a:prstGeom prst="rect">
            <a:avLst/>
          </a:prstGeom>
          <a:noFill/>
        </p:spPr>
      </p:pic>
      <p:sp>
        <p:nvSpPr>
          <p:cNvPr id="7" name="TextBox 6"/>
          <p:cNvSpPr txBox="1"/>
          <p:nvPr/>
        </p:nvSpPr>
        <p:spPr>
          <a:xfrm>
            <a:off x="785786" y="5786454"/>
            <a:ext cx="7244878" cy="707886"/>
          </a:xfrm>
          <a:prstGeom prst="rect">
            <a:avLst/>
          </a:prstGeom>
          <a:solidFill>
            <a:schemeClr val="accent2">
              <a:lumMod val="20000"/>
              <a:lumOff val="80000"/>
            </a:schemeClr>
          </a:solidFill>
          <a:ln>
            <a:solidFill>
              <a:schemeClr val="accent2"/>
            </a:solidFill>
          </a:ln>
        </p:spPr>
        <p:txBody>
          <a:bodyPr wrap="square" rtlCol="0">
            <a:spAutoFit/>
          </a:bodyPr>
          <a:lstStyle/>
          <a:p>
            <a:r>
              <a:rPr lang="en-NZ" sz="2000" i="1" dirty="0" smtClean="0"/>
              <a:t>Can you think of another example of </a:t>
            </a:r>
            <a:r>
              <a:rPr lang="en-NZ" sz="2000" i="1" dirty="0" err="1" smtClean="0"/>
              <a:t>epiphomena</a:t>
            </a:r>
            <a:r>
              <a:rPr lang="en-NZ" sz="2000" i="1" dirty="0" smtClean="0"/>
              <a:t> which are not genuine causes?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blinds(horizontal)">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blinds(horizontal)">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394"/>
                                        </p:tgtEl>
                                        <p:attrNameLst>
                                          <p:attrName>style.visibility</p:attrName>
                                        </p:attrNameLst>
                                      </p:cBhvr>
                                      <p:to>
                                        <p:strVal val="visible"/>
                                      </p:to>
                                    </p:set>
                                    <p:animEffect transition="in" filter="blinds(horizontal)">
                                      <p:cBhvr>
                                        <p:cTn id="27" dur="500"/>
                                        <p:tgtEl>
                                          <p:spTgt spid="5939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43050"/>
            <a:ext cx="8820472" cy="4729157"/>
          </a:xfrm>
        </p:spPr>
        <p:txBody>
          <a:bodyPr>
            <a:normAutofit/>
          </a:bodyPr>
          <a:lstStyle/>
          <a:p>
            <a:pPr hangingPunct="0"/>
            <a:endParaRPr lang="en-US" sz="2400" dirty="0" smtClean="0"/>
          </a:p>
          <a:p>
            <a:pPr hangingPunct="0"/>
            <a:endParaRPr lang="en-US" sz="24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Time without Change?</a:t>
            </a:r>
            <a:endParaRPr lang="en-US" sz="1600" dirty="0" smtClean="0">
              <a:solidFill>
                <a:schemeClr val="bg1"/>
              </a:solidFill>
            </a:endParaRPr>
          </a:p>
          <a:p>
            <a:r>
              <a:rPr lang="en-US" sz="1600" i="1" dirty="0" smtClean="0">
                <a:solidFill>
                  <a:schemeClr val="bg1"/>
                </a:solidFill>
              </a:rPr>
              <a:t>Introduction to Causation</a:t>
            </a:r>
            <a:endParaRPr lang="en-US" sz="1600" dirty="0" smtClean="0">
              <a:solidFill>
                <a:schemeClr val="bg1"/>
              </a:solidFill>
            </a:endParaRPr>
          </a:p>
          <a:p>
            <a:r>
              <a:rPr lang="en-US" sz="1600" i="1" dirty="0" smtClean="0">
                <a:solidFill>
                  <a:schemeClr val="bg1"/>
                </a:solidFill>
              </a:rPr>
              <a:t>The Regularity Theory of Causation</a:t>
            </a:r>
            <a:endParaRPr lang="en-US" sz="1600" dirty="0" smtClean="0">
              <a:solidFill>
                <a:schemeClr val="bg1"/>
              </a:solidFill>
            </a:endParaRPr>
          </a:p>
          <a:p>
            <a:r>
              <a:rPr lang="en-US" sz="1600" i="1" dirty="0" smtClean="0">
                <a:solidFill>
                  <a:srgbClr val="FF6730"/>
                </a:solidFill>
              </a:rPr>
              <a:t>Problems with the Regularity Theory</a:t>
            </a:r>
            <a:r>
              <a:rPr lang="en-US" sz="1600" i="1" dirty="0" smtClean="0">
                <a:solidFill>
                  <a:schemeClr val="bg1"/>
                </a:solidFill>
              </a:rPr>
              <a:t>	</a:t>
            </a:r>
            <a:endParaRPr lang="en-US" sz="1600" dirty="0">
              <a:solidFill>
                <a:schemeClr val="bg1"/>
              </a:solidFill>
              <a:latin typeface="Verdana" charset="0"/>
            </a:endParaRPr>
          </a:p>
        </p:txBody>
      </p:sp>
      <p:sp>
        <p:nvSpPr>
          <p:cNvPr id="10" name="TextBox 9"/>
          <p:cNvSpPr txBox="1"/>
          <p:nvPr/>
        </p:nvSpPr>
        <p:spPr>
          <a:xfrm>
            <a:off x="285720" y="1714488"/>
            <a:ext cx="8501122" cy="5273238"/>
          </a:xfrm>
          <a:prstGeom prst="rect">
            <a:avLst/>
          </a:prstGeom>
          <a:noFill/>
        </p:spPr>
        <p:txBody>
          <a:bodyPr wrap="square" rtlCol="0">
            <a:spAutoFit/>
          </a:bodyPr>
          <a:lstStyle/>
          <a:p>
            <a:pPr>
              <a:spcBef>
                <a:spcPts val="800"/>
              </a:spcBef>
            </a:pPr>
            <a:r>
              <a:rPr lang="en-NZ" sz="2000" b="1" i="1" dirty="0" smtClean="0">
                <a:solidFill>
                  <a:srgbClr val="C00000"/>
                </a:solidFill>
              </a:rPr>
              <a:t>David Lewis’ Objections: </a:t>
            </a:r>
          </a:p>
          <a:p>
            <a:pPr>
              <a:spcBef>
                <a:spcPts val="600"/>
              </a:spcBef>
            </a:pPr>
            <a:r>
              <a:rPr lang="en-NZ" sz="2000" b="1" u="sng" dirty="0" smtClean="0">
                <a:solidFill>
                  <a:srgbClr val="C00000"/>
                </a:solidFill>
              </a:rPr>
              <a:t>3) Pre-empted Potential Causes</a:t>
            </a:r>
            <a:r>
              <a:rPr lang="en-NZ" sz="2000" dirty="0" smtClean="0"/>
              <a:t> </a:t>
            </a:r>
          </a:p>
          <a:p>
            <a:pPr>
              <a:spcBef>
                <a:spcPts val="600"/>
              </a:spcBef>
            </a:pPr>
            <a:r>
              <a:rPr lang="en-NZ" sz="2000" dirty="0" smtClean="0"/>
              <a:t>Sometimes a situation occurs where two things happen (</a:t>
            </a:r>
            <a:r>
              <a:rPr lang="en-NZ" sz="2000" b="1" dirty="0" smtClean="0"/>
              <a:t>C1</a:t>
            </a:r>
            <a:r>
              <a:rPr lang="en-NZ" sz="2000" dirty="0" smtClean="0"/>
              <a:t> and </a:t>
            </a:r>
            <a:r>
              <a:rPr lang="en-NZ" sz="2000" b="1" dirty="0" smtClean="0"/>
              <a:t>C2</a:t>
            </a:r>
            <a:r>
              <a:rPr lang="en-NZ" sz="2000" dirty="0" smtClean="0"/>
              <a:t>), each of which always appears with an effect of type </a:t>
            </a:r>
            <a:r>
              <a:rPr lang="en-NZ" sz="2000" b="1" dirty="0" smtClean="0"/>
              <a:t>E</a:t>
            </a:r>
            <a:r>
              <a:rPr lang="en-NZ" sz="2000" dirty="0" smtClean="0"/>
              <a:t>, but in this </a:t>
            </a:r>
            <a:r>
              <a:rPr lang="en-NZ" sz="2000" dirty="0" smtClean="0"/>
              <a:t>particular situation </a:t>
            </a:r>
            <a:r>
              <a:rPr lang="en-NZ" sz="2000" dirty="0" smtClean="0"/>
              <a:t>one of them ‘gets in first’. </a:t>
            </a:r>
          </a:p>
          <a:p>
            <a:pPr>
              <a:spcBef>
                <a:spcPts val="600"/>
              </a:spcBef>
            </a:pPr>
            <a:r>
              <a:rPr lang="en-NZ" sz="2000" dirty="0" smtClean="0"/>
              <a:t>According to the regularity theory, both </a:t>
            </a:r>
            <a:r>
              <a:rPr lang="en-NZ" sz="2000" b="1" dirty="0" smtClean="0"/>
              <a:t>C1</a:t>
            </a:r>
            <a:r>
              <a:rPr lang="en-NZ" sz="2000" dirty="0" smtClean="0"/>
              <a:t> and </a:t>
            </a:r>
            <a:r>
              <a:rPr lang="en-NZ" sz="2000" b="1" dirty="0" smtClean="0"/>
              <a:t>C2</a:t>
            </a:r>
            <a:r>
              <a:rPr lang="en-NZ" sz="2000" dirty="0" smtClean="0"/>
              <a:t> would be the cause of </a:t>
            </a:r>
            <a:r>
              <a:rPr lang="en-NZ" sz="2000" b="1" dirty="0" smtClean="0"/>
              <a:t>E</a:t>
            </a:r>
            <a:r>
              <a:rPr lang="en-NZ" sz="2000" dirty="0" smtClean="0"/>
              <a:t>, when in fact only one of them was the cause (the one that got in first). </a:t>
            </a:r>
            <a:endParaRPr lang="en-US" sz="2000" dirty="0" smtClean="0"/>
          </a:p>
          <a:p>
            <a:pPr>
              <a:spcBef>
                <a:spcPts val="600"/>
              </a:spcBef>
            </a:pPr>
            <a:r>
              <a:rPr lang="en-NZ" sz="2000" dirty="0" smtClean="0"/>
              <a:t>For example, Brad kisses Jennifer (</a:t>
            </a:r>
            <a:r>
              <a:rPr lang="en-NZ" sz="2000" b="1" dirty="0" smtClean="0"/>
              <a:t>C1</a:t>
            </a:r>
            <a:r>
              <a:rPr lang="en-NZ" sz="2000" dirty="0" smtClean="0"/>
              <a:t>) and kisses Angelina (</a:t>
            </a:r>
            <a:r>
              <a:rPr lang="en-NZ" sz="2000" b="1" dirty="0" smtClean="0"/>
              <a:t>C2</a:t>
            </a:r>
            <a:r>
              <a:rPr lang="en-NZ" sz="2000" dirty="0" smtClean="0"/>
              <a:t>). Both of them have the measles virus, and either </a:t>
            </a:r>
            <a:r>
              <a:rPr lang="en-NZ" sz="2000" b="1" dirty="0" smtClean="0"/>
              <a:t>C1</a:t>
            </a:r>
            <a:r>
              <a:rPr lang="en-NZ" sz="2000" dirty="0" smtClean="0"/>
              <a:t> or </a:t>
            </a:r>
            <a:r>
              <a:rPr lang="en-NZ" sz="2000" b="1" dirty="0" smtClean="0"/>
              <a:t>C2</a:t>
            </a:r>
            <a:r>
              <a:rPr lang="en-NZ" sz="2000" dirty="0" smtClean="0"/>
              <a:t> would have been enough to cause Brad to get the measles (</a:t>
            </a:r>
            <a:r>
              <a:rPr lang="en-NZ" sz="2000" b="1" dirty="0" smtClean="0"/>
              <a:t>E</a:t>
            </a:r>
            <a:r>
              <a:rPr lang="en-NZ" sz="2000" dirty="0" smtClean="0"/>
              <a:t>). But in fact Brad kissed Jennifer first so:</a:t>
            </a:r>
            <a:endParaRPr lang="en-US" sz="2000" dirty="0" smtClean="0"/>
          </a:p>
          <a:p>
            <a:pPr>
              <a:spcBef>
                <a:spcPts val="600"/>
              </a:spcBef>
            </a:pPr>
            <a:r>
              <a:rPr lang="en-NZ" sz="2000" b="1" dirty="0" smtClean="0"/>
              <a:t>     Brad’s kissing Angelina caused him to get the measles</a:t>
            </a:r>
            <a:endParaRPr lang="en-US" sz="2000" dirty="0" smtClean="0"/>
          </a:p>
          <a:p>
            <a:pPr>
              <a:spcBef>
                <a:spcPts val="600"/>
              </a:spcBef>
            </a:pPr>
            <a:r>
              <a:rPr lang="en-NZ" sz="2000" dirty="0" smtClean="0"/>
              <a:t>- is not true in this case.</a:t>
            </a:r>
            <a:endParaRPr lang="en-US" sz="2000" dirty="0" smtClean="0"/>
          </a:p>
          <a:p>
            <a:pPr marL="514350" indent="-514350">
              <a:spcBef>
                <a:spcPts val="800"/>
              </a:spcBef>
              <a:buAutoNum type="romanLcParenR"/>
            </a:pPr>
            <a:endParaRPr lang="en-NZ" sz="2000" b="1" dirty="0" smtClean="0">
              <a:solidFill>
                <a:srgbClr val="C00000"/>
              </a:solidFill>
            </a:endParaRPr>
          </a:p>
        </p:txBody>
      </p:sp>
      <p:pic>
        <p:nvPicPr>
          <p:cNvPr id="69634" name="Picture 2" descr="http://www.jaunted.com/files/admin/brangkiss.jpg"/>
          <p:cNvPicPr>
            <a:picLocks noChangeAspect="1" noChangeArrowheads="1"/>
          </p:cNvPicPr>
          <p:nvPr/>
        </p:nvPicPr>
        <p:blipFill>
          <a:blip r:embed="rId3"/>
          <a:srcRect/>
          <a:stretch>
            <a:fillRect/>
          </a:stretch>
        </p:blipFill>
        <p:spPr bwMode="auto">
          <a:xfrm>
            <a:off x="7190618" y="285728"/>
            <a:ext cx="1953382" cy="1785950"/>
          </a:xfrm>
          <a:prstGeom prst="rect">
            <a:avLst/>
          </a:prstGeom>
          <a:noFill/>
        </p:spPr>
      </p:pic>
      <p:pic>
        <p:nvPicPr>
          <p:cNvPr id="69636" name="Picture 4" descr="https://encrypted-tbn2.google.com/images?q=tbn:ANd9GcQu1NUODNRvYhpdPDhOxruT5WdoToR5v5cScsAYsaD6blvBMHEm2w"/>
          <p:cNvPicPr>
            <a:picLocks noChangeAspect="1" noChangeArrowheads="1"/>
          </p:cNvPicPr>
          <p:nvPr/>
        </p:nvPicPr>
        <p:blipFill>
          <a:blip r:embed="rId4"/>
          <a:srcRect/>
          <a:stretch>
            <a:fillRect/>
          </a:stretch>
        </p:blipFill>
        <p:spPr bwMode="auto">
          <a:xfrm>
            <a:off x="4857752" y="285728"/>
            <a:ext cx="2357453" cy="172103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blinds(horizontal)">
                                      <p:cBhvr>
                                        <p:cTn id="15" dur="500"/>
                                        <p:tgtEl>
                                          <p:spTgt spid="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blinds(horizontal)">
                                      <p:cBhvr>
                                        <p:cTn id="20" dur="500"/>
                                        <p:tgtEl>
                                          <p:spTgt spid="1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blinds(horizontal)">
                                      <p:cBhvr>
                                        <p:cTn id="25" dur="500"/>
                                        <p:tgtEl>
                                          <p:spTgt spid="1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9636"/>
                                        </p:tgtEl>
                                        <p:attrNameLst>
                                          <p:attrName>style.visibility</p:attrName>
                                        </p:attrNameLst>
                                      </p:cBhvr>
                                      <p:to>
                                        <p:strVal val="visible"/>
                                      </p:to>
                                    </p:set>
                                    <p:animEffect transition="in" filter="blinds(horizontal)">
                                      <p:cBhvr>
                                        <p:cTn id="30" dur="500"/>
                                        <p:tgtEl>
                                          <p:spTgt spid="6963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9634"/>
                                        </p:tgtEl>
                                        <p:attrNameLst>
                                          <p:attrName>style.visibility</p:attrName>
                                        </p:attrNameLst>
                                      </p:cBhvr>
                                      <p:to>
                                        <p:strVal val="visible"/>
                                      </p:to>
                                    </p:set>
                                    <p:animEffect transition="in" filter="blinds(horizontal)">
                                      <p:cBhvr>
                                        <p:cTn id="35" dur="500"/>
                                        <p:tgtEl>
                                          <p:spTgt spid="6963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0">
                                            <p:txEl>
                                              <p:pRg st="5" end="5"/>
                                            </p:txEl>
                                          </p:spTgt>
                                        </p:tgtEl>
                                        <p:attrNameLst>
                                          <p:attrName>style.visibility</p:attrName>
                                        </p:attrNameLst>
                                      </p:cBhvr>
                                      <p:to>
                                        <p:strVal val="visible"/>
                                      </p:to>
                                    </p:set>
                                    <p:animEffect transition="in" filter="blinds(horizontal)">
                                      <p:cBhvr>
                                        <p:cTn id="40" dur="500"/>
                                        <p:tgtEl>
                                          <p:spTgt spid="10">
                                            <p:txEl>
                                              <p:pRg st="5" end="5"/>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animEffect transition="in" filter="blinds(horizontal)">
                                      <p:cBhvr>
                                        <p:cTn id="43"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endParaRPr lang="en-US" sz="2400" dirty="0" smtClean="0"/>
          </a:p>
          <a:p>
            <a:pPr>
              <a:buNone/>
            </a:pPr>
            <a:endParaRPr lang="en-NZ" sz="4000" b="1" dirty="0" smtClean="0"/>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Time without Change?</a:t>
            </a:r>
            <a:endParaRPr lang="en-US" sz="1600" dirty="0" smtClean="0">
              <a:solidFill>
                <a:schemeClr val="bg1"/>
              </a:solidFill>
            </a:endParaRPr>
          </a:p>
          <a:p>
            <a:r>
              <a:rPr lang="en-US" sz="1600" i="1" dirty="0" smtClean="0">
                <a:solidFill>
                  <a:schemeClr val="bg1"/>
                </a:solidFill>
              </a:rPr>
              <a:t>Introduction to Causation</a:t>
            </a:r>
            <a:endParaRPr lang="en-US" sz="1600" dirty="0" smtClean="0">
              <a:solidFill>
                <a:schemeClr val="bg1"/>
              </a:solidFill>
            </a:endParaRPr>
          </a:p>
          <a:p>
            <a:r>
              <a:rPr lang="en-US" sz="1600" i="1" dirty="0" smtClean="0">
                <a:solidFill>
                  <a:schemeClr val="bg1"/>
                </a:solidFill>
              </a:rPr>
              <a:t>The Regularity Theory of Causation</a:t>
            </a:r>
            <a:endParaRPr lang="en-US" sz="1600" dirty="0" smtClean="0">
              <a:solidFill>
                <a:schemeClr val="bg1"/>
              </a:solidFill>
            </a:endParaRPr>
          </a:p>
          <a:p>
            <a:r>
              <a:rPr lang="en-US" sz="1600" i="1" dirty="0" smtClean="0">
                <a:solidFill>
                  <a:schemeClr val="bg1"/>
                </a:solidFill>
              </a:rPr>
              <a:t>Problems with the Regularity Theory</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85720" y="1571612"/>
            <a:ext cx="8424936" cy="5170646"/>
          </a:xfrm>
          <a:prstGeom prst="rect">
            <a:avLst/>
          </a:prstGeom>
          <a:solidFill>
            <a:srgbClr val="FFCCCC"/>
          </a:solidFill>
          <a:ln>
            <a:solidFill>
              <a:srgbClr val="FFC000"/>
            </a:solidFill>
          </a:ln>
        </p:spPr>
        <p:txBody>
          <a:bodyPr wrap="square" rtlCol="0">
            <a:spAutoFit/>
          </a:bodyPr>
          <a:lstStyle/>
          <a:p>
            <a:pPr hangingPunct="0"/>
            <a:r>
              <a:rPr lang="en-US" sz="2000" b="1" dirty="0" smtClean="0"/>
              <a:t>FURTHER READING:</a:t>
            </a:r>
            <a:endParaRPr lang="en-US" sz="2000" dirty="0" smtClean="0"/>
          </a:p>
          <a:p>
            <a:pPr hangingPunct="0"/>
            <a:r>
              <a:rPr lang="en-US" sz="2000" b="1" i="1" dirty="0" smtClean="0">
                <a:solidFill>
                  <a:srgbClr val="C00000"/>
                </a:solidFill>
              </a:rPr>
              <a:t>Philosophy:</a:t>
            </a:r>
          </a:p>
          <a:p>
            <a:pPr hangingPunct="0"/>
            <a:r>
              <a:rPr lang="en-US" dirty="0" smtClean="0"/>
              <a:t>Sydney Shoemaker, “Time Without Change”, </a:t>
            </a:r>
            <a:r>
              <a:rPr lang="en-US" i="1" dirty="0" smtClean="0"/>
              <a:t>The Journal of Philosophy</a:t>
            </a:r>
            <a:r>
              <a:rPr lang="en-US" dirty="0" smtClean="0"/>
              <a:t>, </a:t>
            </a:r>
            <a:r>
              <a:rPr lang="en-US" b="1" dirty="0" smtClean="0"/>
              <a:t>66</a:t>
            </a:r>
            <a:r>
              <a:rPr lang="en-US" dirty="0" smtClean="0"/>
              <a:t>(</a:t>
            </a:r>
            <a:r>
              <a:rPr lang="en-US" b="1" dirty="0" smtClean="0"/>
              <a:t>12) </a:t>
            </a:r>
            <a:r>
              <a:rPr lang="en-US" dirty="0" smtClean="0"/>
              <a:t>(June 1969), pp. 363-381. (</a:t>
            </a:r>
            <a:r>
              <a:rPr lang="en-US" u="sng" dirty="0" smtClean="0">
                <a:solidFill>
                  <a:schemeClr val="tx2">
                    <a:lumMod val="40000"/>
                    <a:lumOff val="60000"/>
                  </a:schemeClr>
                </a:solidFill>
              </a:rPr>
              <a:t>erraticwisdom.com/</a:t>
            </a:r>
            <a:r>
              <a:rPr lang="en-US" u="sng" dirty="0" err="1" smtClean="0">
                <a:solidFill>
                  <a:schemeClr val="tx2">
                    <a:lumMod val="40000"/>
                    <a:lumOff val="60000"/>
                  </a:schemeClr>
                </a:solidFill>
              </a:rPr>
              <a:t>file_download</a:t>
            </a:r>
            <a:r>
              <a:rPr lang="en-US" u="sng" dirty="0" smtClean="0">
                <a:solidFill>
                  <a:schemeClr val="tx2">
                    <a:lumMod val="40000"/>
                    <a:lumOff val="60000"/>
                  </a:schemeClr>
                </a:solidFill>
              </a:rPr>
              <a:t>/12</a:t>
            </a:r>
            <a:r>
              <a:rPr lang="en-US" u="sng" dirty="0" smtClean="0"/>
              <a:t>)</a:t>
            </a:r>
            <a:endParaRPr lang="en-US" dirty="0" smtClean="0"/>
          </a:p>
          <a:p>
            <a:pPr hangingPunct="0"/>
            <a:r>
              <a:rPr lang="en-NZ" dirty="0" smtClean="0"/>
              <a:t>David Hume, section iv), </a:t>
            </a:r>
            <a:r>
              <a:rPr lang="en-NZ" i="1" dirty="0" smtClean="0"/>
              <a:t>Enquiries Concerning Human Understanding</a:t>
            </a:r>
            <a:r>
              <a:rPr lang="en-NZ" dirty="0" smtClean="0"/>
              <a:t> </a:t>
            </a:r>
            <a:r>
              <a:rPr lang="en-NZ" u="sng" dirty="0" smtClean="0">
                <a:hlinkClick r:id="rId3"/>
              </a:rPr>
              <a:t>http://www.earlymoderntexts.com/f_hume.html</a:t>
            </a:r>
            <a:endParaRPr lang="en-US" dirty="0" smtClean="0"/>
          </a:p>
          <a:p>
            <a:pPr hangingPunct="0"/>
            <a:r>
              <a:rPr lang="en-NZ" dirty="0" smtClean="0"/>
              <a:t>Charles Taylor, “The Metaphysics of Causation”, </a:t>
            </a:r>
            <a:r>
              <a:rPr lang="en-NZ" i="1" dirty="0" smtClean="0"/>
              <a:t>Causation and Conditionals</a:t>
            </a:r>
            <a:r>
              <a:rPr lang="en-NZ" dirty="0" smtClean="0"/>
              <a:t>, ed. Sosa (Oxford: Oxford University Press, 1975), pp. 39-43.</a:t>
            </a:r>
            <a:endParaRPr lang="en-US" dirty="0" smtClean="0"/>
          </a:p>
          <a:p>
            <a:pPr hangingPunct="0"/>
            <a:r>
              <a:rPr lang="en-NZ" dirty="0" smtClean="0"/>
              <a:t>William Edward Morris, “David Hume”, </a:t>
            </a:r>
            <a:r>
              <a:rPr lang="en-NZ" i="1" dirty="0" smtClean="0"/>
              <a:t>Stanford </a:t>
            </a:r>
            <a:r>
              <a:rPr lang="en-NZ" i="1" dirty="0" err="1" smtClean="0"/>
              <a:t>Encyclopedia</a:t>
            </a:r>
            <a:r>
              <a:rPr lang="en-NZ" i="1" dirty="0" smtClean="0"/>
              <a:t> of Philosophy</a:t>
            </a:r>
            <a:r>
              <a:rPr lang="en-NZ" dirty="0" smtClean="0"/>
              <a:t>, </a:t>
            </a:r>
            <a:r>
              <a:rPr lang="en-NZ" u="sng" dirty="0" smtClean="0">
                <a:hlinkClick r:id="rId4"/>
              </a:rPr>
              <a:t>http://plato.stanford.edu/entries/causation-metaphysics/</a:t>
            </a:r>
            <a:r>
              <a:rPr lang="en-NZ" dirty="0" smtClean="0"/>
              <a:t>  </a:t>
            </a:r>
            <a:r>
              <a:rPr lang="en-NZ" b="1" dirty="0" smtClean="0"/>
              <a:t>[sections 10-12 discuss Hume’s account of causation]</a:t>
            </a:r>
            <a:endParaRPr lang="en-US" dirty="0" smtClean="0"/>
          </a:p>
          <a:p>
            <a:pPr hangingPunct="0"/>
            <a:r>
              <a:rPr lang="en-NZ" dirty="0" smtClean="0"/>
              <a:t>Jonathan Schaeffer, “The Metaphysics of Causation”, </a:t>
            </a:r>
            <a:r>
              <a:rPr lang="en-NZ" i="1" dirty="0" smtClean="0"/>
              <a:t>Stanford </a:t>
            </a:r>
            <a:r>
              <a:rPr lang="en-NZ" i="1" dirty="0" err="1" smtClean="0"/>
              <a:t>Encyclopedia</a:t>
            </a:r>
            <a:r>
              <a:rPr lang="en-NZ" i="1" dirty="0" smtClean="0"/>
              <a:t> of Philosophy</a:t>
            </a:r>
            <a:r>
              <a:rPr lang="en-NZ" dirty="0" smtClean="0"/>
              <a:t>, </a:t>
            </a:r>
            <a:r>
              <a:rPr lang="en-NZ" u="sng" dirty="0" smtClean="0">
                <a:hlinkClick r:id="rId4"/>
              </a:rPr>
              <a:t>http://plato.stanford.edu/entries/causation-metaphysics/</a:t>
            </a:r>
            <a:r>
              <a:rPr lang="en-NZ" dirty="0" smtClean="0"/>
              <a:t> </a:t>
            </a:r>
            <a:r>
              <a:rPr lang="en-NZ" b="1" dirty="0" smtClean="0"/>
              <a:t>[comprehensive]</a:t>
            </a:r>
            <a:endParaRPr lang="en-US" dirty="0" smtClean="0"/>
          </a:p>
          <a:p>
            <a:pPr hangingPunct="0"/>
            <a:endParaRPr lang="en-US" sz="2000" dirty="0" smtClean="0">
              <a:solidFill>
                <a:srgbClr val="C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endParaRPr lang="en-US" sz="2400" dirty="0" smtClean="0"/>
          </a:p>
          <a:p>
            <a:pPr>
              <a:buNone/>
            </a:pPr>
            <a:endParaRPr lang="en-NZ" sz="4000" b="1" dirty="0" smtClean="0"/>
          </a:p>
        </p:txBody>
      </p:sp>
      <p:sp>
        <p:nvSpPr>
          <p:cNvPr id="4" name="2 CuadroTexto"/>
          <p:cNvSpPr txBox="1">
            <a:spLocks noChangeArrowheads="1"/>
          </p:cNvSpPr>
          <p:nvPr/>
        </p:nvSpPr>
        <p:spPr bwMode="auto">
          <a:xfrm>
            <a:off x="2699792" y="116632"/>
            <a:ext cx="3587824"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Time without Change?</a:t>
            </a:r>
            <a:endParaRPr lang="en-US" sz="1600" dirty="0" smtClean="0">
              <a:solidFill>
                <a:schemeClr val="bg1"/>
              </a:solidFill>
            </a:endParaRPr>
          </a:p>
          <a:p>
            <a:r>
              <a:rPr lang="en-US" sz="1600" i="1" dirty="0" smtClean="0">
                <a:solidFill>
                  <a:schemeClr val="bg1"/>
                </a:solidFill>
              </a:rPr>
              <a:t>Introduction to Causation</a:t>
            </a:r>
            <a:endParaRPr lang="en-US" sz="1600" dirty="0" smtClean="0">
              <a:solidFill>
                <a:schemeClr val="bg1"/>
              </a:solidFill>
            </a:endParaRPr>
          </a:p>
          <a:p>
            <a:r>
              <a:rPr lang="en-US" sz="1600" i="1" dirty="0" smtClean="0">
                <a:solidFill>
                  <a:schemeClr val="bg1"/>
                </a:solidFill>
              </a:rPr>
              <a:t>The Regularity Theory of Causation</a:t>
            </a:r>
            <a:endParaRPr lang="en-US" sz="1600" dirty="0" smtClean="0">
              <a:solidFill>
                <a:schemeClr val="bg1"/>
              </a:solidFill>
            </a:endParaRPr>
          </a:p>
          <a:p>
            <a:r>
              <a:rPr lang="en-US" sz="1600" i="1" dirty="0" smtClean="0">
                <a:solidFill>
                  <a:schemeClr val="bg1"/>
                </a:solidFill>
              </a:rPr>
              <a:t>Problems with the Regularity Theory</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51520" y="1556792"/>
            <a:ext cx="8424936" cy="2923877"/>
          </a:xfrm>
          <a:prstGeom prst="rect">
            <a:avLst/>
          </a:prstGeom>
          <a:solidFill>
            <a:srgbClr val="FFCCCC"/>
          </a:solidFill>
          <a:ln>
            <a:solidFill>
              <a:srgbClr val="FFC000"/>
            </a:solidFill>
          </a:ln>
        </p:spPr>
        <p:txBody>
          <a:bodyPr wrap="square" rtlCol="0">
            <a:spAutoFit/>
          </a:bodyPr>
          <a:lstStyle/>
          <a:p>
            <a:pPr hangingPunct="0"/>
            <a:r>
              <a:rPr lang="en-US" sz="2000" b="1" dirty="0" smtClean="0"/>
              <a:t>FURTHER READING / VIEWING:</a:t>
            </a:r>
            <a:endParaRPr lang="en-US" sz="2000" dirty="0" smtClean="0"/>
          </a:p>
          <a:p>
            <a:pPr hangingPunct="0"/>
            <a:endParaRPr lang="en-US" sz="2000" b="1" i="1" dirty="0" smtClean="0">
              <a:solidFill>
                <a:srgbClr val="C00000"/>
              </a:solidFill>
            </a:endParaRPr>
          </a:p>
          <a:p>
            <a:pPr hangingPunct="0"/>
            <a:r>
              <a:rPr lang="en-US" sz="2000" b="1" i="1" dirty="0" smtClean="0">
                <a:solidFill>
                  <a:srgbClr val="C00000"/>
                </a:solidFill>
              </a:rPr>
              <a:t>Fiction:</a:t>
            </a:r>
          </a:p>
          <a:p>
            <a:pPr hangingPunct="0">
              <a:spcBef>
                <a:spcPts val="600"/>
              </a:spcBef>
            </a:pPr>
            <a:r>
              <a:rPr lang="en-NZ" sz="2000" dirty="0" smtClean="0"/>
              <a:t>Jorge-Luis Borges, “The Garden of Forking Paths” </a:t>
            </a:r>
            <a:r>
              <a:rPr lang="en-NZ" u="sng" dirty="0" smtClean="0">
                <a:hlinkClick r:id="rId3"/>
              </a:rPr>
              <a:t>http://www.coldbacon.com/writing/borges-garden.html</a:t>
            </a:r>
            <a:r>
              <a:rPr lang="en-NZ" dirty="0" smtClean="0"/>
              <a:t> </a:t>
            </a:r>
            <a:r>
              <a:rPr lang="en-NZ" b="1" dirty="0" smtClean="0"/>
              <a:t>[in this story it is </a:t>
            </a:r>
            <a:r>
              <a:rPr lang="en-NZ" b="1" i="1" dirty="0" smtClean="0"/>
              <a:t>extremely</a:t>
            </a:r>
            <a:r>
              <a:rPr lang="en-NZ" b="1" dirty="0" smtClean="0"/>
              <a:t> difficult to work out what is going on. I had to read it 3 times</a:t>
            </a:r>
            <a:r>
              <a:rPr lang="en-NZ" dirty="0" smtClean="0"/>
              <a:t> </a:t>
            </a:r>
            <a:r>
              <a:rPr lang="en-NZ" b="1" dirty="0" smtClean="0"/>
              <a:t>before I knew. But IMO it is totally brilliant] </a:t>
            </a:r>
          </a:p>
          <a:p>
            <a:pPr hangingPunct="0">
              <a:spcBef>
                <a:spcPts val="600"/>
              </a:spcBef>
            </a:pPr>
            <a:r>
              <a:rPr lang="en-NZ" sz="2000" i="1" dirty="0" smtClean="0"/>
              <a:t>Groundhog Day (dir. Harold </a:t>
            </a:r>
            <a:r>
              <a:rPr lang="en-NZ" sz="2000" i="1" dirty="0" err="1" smtClean="0"/>
              <a:t>Ramis</a:t>
            </a:r>
            <a:r>
              <a:rPr lang="en-NZ" sz="2000" i="1" dirty="0" smtClean="0"/>
              <a:t>, 1993)</a:t>
            </a:r>
            <a:endParaRPr lang="en-US" sz="2000" i="1" dirty="0" smtClean="0"/>
          </a:p>
          <a:p>
            <a:pPr hangingPunct="0"/>
            <a:endParaRPr lang="en-US" sz="2000" dirty="0" smtClean="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28801"/>
            <a:ext cx="8820472" cy="3157521"/>
          </a:xfrm>
        </p:spPr>
        <p:txBody>
          <a:bodyPr>
            <a:normAutofit fontScale="92500" lnSpcReduction="20000"/>
          </a:bodyPr>
          <a:lstStyle/>
          <a:p>
            <a:pPr hangingPunct="0">
              <a:buNone/>
            </a:pPr>
            <a:r>
              <a:rPr lang="en-NZ" sz="2800" b="1" u="sng" dirty="0" smtClean="0"/>
              <a:t>Sydney Shoemaker: “Time Without Change”</a:t>
            </a:r>
            <a:endParaRPr lang="en-US" sz="2800" dirty="0" smtClean="0"/>
          </a:p>
          <a:p>
            <a:pPr hangingPunct="0"/>
            <a:r>
              <a:rPr lang="en-NZ" sz="2800" dirty="0" smtClean="0"/>
              <a:t>There is generally thought to be a very close logical relationship between </a:t>
            </a:r>
            <a:r>
              <a:rPr lang="en-NZ" sz="2800" b="1" dirty="0" smtClean="0">
                <a:solidFill>
                  <a:srgbClr val="C00000"/>
                </a:solidFill>
              </a:rPr>
              <a:t>time</a:t>
            </a:r>
            <a:r>
              <a:rPr lang="en-NZ" sz="2800" b="1" dirty="0" smtClean="0"/>
              <a:t> </a:t>
            </a:r>
            <a:r>
              <a:rPr lang="en-NZ" sz="2800" dirty="0" smtClean="0"/>
              <a:t>and </a:t>
            </a:r>
            <a:r>
              <a:rPr lang="en-NZ" sz="2800" b="1" dirty="0" smtClean="0">
                <a:solidFill>
                  <a:srgbClr val="C00000"/>
                </a:solidFill>
              </a:rPr>
              <a:t>change</a:t>
            </a:r>
            <a:r>
              <a:rPr lang="en-NZ" sz="2800" dirty="0" smtClean="0"/>
              <a:t>. </a:t>
            </a:r>
            <a:endParaRPr lang="en-US" sz="2800" dirty="0" smtClean="0"/>
          </a:p>
          <a:p>
            <a:pPr hangingPunct="0"/>
            <a:r>
              <a:rPr lang="en-NZ" sz="2800" dirty="0" smtClean="0"/>
              <a:t>We saw that </a:t>
            </a:r>
            <a:r>
              <a:rPr lang="en-NZ" sz="2800" b="1" dirty="0" err="1" smtClean="0"/>
              <a:t>McTaggart</a:t>
            </a:r>
            <a:r>
              <a:rPr lang="en-NZ" sz="2800" b="1" dirty="0" smtClean="0"/>
              <a:t> </a:t>
            </a:r>
            <a:r>
              <a:rPr lang="en-NZ" sz="2800" dirty="0" smtClean="0"/>
              <a:t>claimed that without ‘real change’ there is no real time. Though </a:t>
            </a:r>
            <a:r>
              <a:rPr lang="en-NZ" sz="2800" dirty="0" err="1" smtClean="0"/>
              <a:t>McTaggart’s</a:t>
            </a:r>
            <a:r>
              <a:rPr lang="en-NZ" sz="2800" dirty="0" smtClean="0"/>
              <a:t> understanding of what change is was perhaps a little unusual. (</a:t>
            </a:r>
            <a:r>
              <a:rPr lang="en-NZ" sz="2800" i="1" dirty="0" smtClean="0"/>
              <a:t>What was </a:t>
            </a:r>
            <a:r>
              <a:rPr lang="en-NZ" sz="2800" i="1" dirty="0" err="1" smtClean="0"/>
              <a:t>McTaggart’s</a:t>
            </a:r>
            <a:r>
              <a:rPr lang="en-NZ" sz="2800" i="1" dirty="0" smtClean="0"/>
              <a:t> understanding again?</a:t>
            </a:r>
            <a:r>
              <a:rPr lang="en-NZ" sz="2800" dirty="0" smtClean="0"/>
              <a:t>)</a:t>
            </a:r>
            <a:endParaRPr lang="en-US" sz="2800" dirty="0" smtClean="0"/>
          </a:p>
          <a:p>
            <a:pPr hangingPunct="0"/>
            <a:r>
              <a:rPr lang="en-NZ" sz="2800" b="1" dirty="0" smtClean="0"/>
              <a:t>Aristotle</a:t>
            </a:r>
            <a:r>
              <a:rPr lang="en-NZ" sz="2800" dirty="0" smtClean="0"/>
              <a:t> defined time as: </a:t>
            </a:r>
            <a:r>
              <a:rPr lang="en-NZ" sz="2800" b="1" dirty="0" smtClean="0">
                <a:solidFill>
                  <a:srgbClr val="C00000"/>
                </a:solidFill>
              </a:rPr>
              <a:t>“the measure of change</a:t>
            </a:r>
            <a:r>
              <a:rPr lang="en-NZ" sz="2800" dirty="0" smtClean="0"/>
              <a:t>”. </a:t>
            </a:r>
            <a:r>
              <a:rPr lang="en-US" sz="2800" dirty="0" smtClean="0"/>
              <a:t>  </a:t>
            </a:r>
            <a:r>
              <a:rPr lang="en-US" sz="2800" i="1" dirty="0" smtClean="0"/>
              <a:t>(</a:t>
            </a:r>
            <a:r>
              <a:rPr lang="en-NZ" sz="2800" i="1" dirty="0" smtClean="0"/>
              <a:t>Why?)</a:t>
            </a:r>
            <a:endParaRPr lang="en-US" sz="2800" i="1" dirty="0" smtClean="0"/>
          </a:p>
          <a:p>
            <a:pPr hangingPunct="0"/>
            <a:endParaRPr lang="en-US" sz="28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Time without Change?</a:t>
            </a:r>
            <a:endParaRPr lang="en-US" sz="1600" dirty="0" smtClean="0">
              <a:solidFill>
                <a:srgbClr val="FF6730"/>
              </a:solidFill>
            </a:endParaRPr>
          </a:p>
          <a:p>
            <a:r>
              <a:rPr lang="en-US" sz="1600" i="1" dirty="0" smtClean="0">
                <a:solidFill>
                  <a:schemeClr val="bg1"/>
                </a:solidFill>
              </a:rPr>
              <a:t>Introduction to Causation</a:t>
            </a:r>
            <a:endParaRPr lang="en-US" sz="1600" dirty="0" smtClean="0">
              <a:solidFill>
                <a:schemeClr val="bg1"/>
              </a:solidFill>
            </a:endParaRPr>
          </a:p>
          <a:p>
            <a:r>
              <a:rPr lang="en-US" sz="1600" i="1" dirty="0" smtClean="0">
                <a:solidFill>
                  <a:schemeClr val="bg1"/>
                </a:solidFill>
              </a:rPr>
              <a:t>The Regularity Theory of Causation</a:t>
            </a:r>
            <a:endParaRPr lang="en-US" sz="1600" dirty="0" smtClean="0">
              <a:solidFill>
                <a:schemeClr val="bg1"/>
              </a:solidFill>
            </a:endParaRPr>
          </a:p>
          <a:p>
            <a:r>
              <a:rPr lang="en-US" sz="1600" i="1" dirty="0" smtClean="0">
                <a:solidFill>
                  <a:schemeClr val="bg1"/>
                </a:solidFill>
              </a:rPr>
              <a:t>Problems with the Regularity Theory	</a:t>
            </a:r>
            <a:endParaRPr lang="en-US" sz="1600" dirty="0">
              <a:solidFill>
                <a:schemeClr val="bg1"/>
              </a:solidFill>
              <a:latin typeface="Verdana" charset="0"/>
            </a:endParaRPr>
          </a:p>
        </p:txBody>
      </p:sp>
      <p:pic>
        <p:nvPicPr>
          <p:cNvPr id="31746" name="Picture 2" descr="https://encrypted-tbn1.google.com/images?q=tbn:ANd9GcSjAUVYg6jihHixxkXCDwaqZD2BuDAvTepMAfTjiz8OoKWuCyrwtQ"/>
          <p:cNvPicPr>
            <a:picLocks noChangeAspect="1" noChangeArrowheads="1"/>
          </p:cNvPicPr>
          <p:nvPr/>
        </p:nvPicPr>
        <p:blipFill>
          <a:blip r:embed="rId3"/>
          <a:srcRect/>
          <a:stretch>
            <a:fillRect/>
          </a:stretch>
        </p:blipFill>
        <p:spPr bwMode="auto">
          <a:xfrm>
            <a:off x="8000968" y="5429264"/>
            <a:ext cx="1143032" cy="1143032"/>
          </a:xfrm>
          <a:prstGeom prst="rect">
            <a:avLst/>
          </a:prstGeom>
          <a:noFill/>
        </p:spPr>
      </p:pic>
      <p:pic>
        <p:nvPicPr>
          <p:cNvPr id="31750" name="Picture 6" descr="https://encrypted-tbn3.google.com/images?q=tbn:ANd9GcQTRMdKVhG7rv9GsKk8-vPjArEMk2kBfubrJazlLNtURGrc4SH_"/>
          <p:cNvPicPr>
            <a:picLocks noChangeAspect="1" noChangeArrowheads="1"/>
          </p:cNvPicPr>
          <p:nvPr/>
        </p:nvPicPr>
        <p:blipFill>
          <a:blip r:embed="rId4"/>
          <a:srcRect/>
          <a:stretch>
            <a:fillRect/>
          </a:stretch>
        </p:blipFill>
        <p:spPr bwMode="auto">
          <a:xfrm>
            <a:off x="142844" y="4572008"/>
            <a:ext cx="1285884" cy="1897548"/>
          </a:xfrm>
          <a:prstGeom prst="rect">
            <a:avLst/>
          </a:prstGeom>
          <a:noFill/>
        </p:spPr>
      </p:pic>
      <p:sp>
        <p:nvSpPr>
          <p:cNvPr id="15" name="TextBox 14"/>
          <p:cNvSpPr txBox="1"/>
          <p:nvPr/>
        </p:nvSpPr>
        <p:spPr>
          <a:xfrm>
            <a:off x="1643042" y="4572008"/>
            <a:ext cx="7215238" cy="2031325"/>
          </a:xfrm>
          <a:prstGeom prst="rect">
            <a:avLst/>
          </a:prstGeom>
          <a:noFill/>
        </p:spPr>
        <p:txBody>
          <a:bodyPr wrap="square" rtlCol="0">
            <a:spAutoFit/>
          </a:bodyPr>
          <a:lstStyle/>
          <a:p>
            <a:r>
              <a:rPr lang="en-NZ" dirty="0" smtClean="0"/>
              <a:t>Take a clock for example. A clock is a mechanism that changes in a very even and predictable way (e.g. the hands go round the face, or recently, ‘atomic clocks’ work by measuring an even more reliable process – atomic vibrations). We all accept that those measurements of change allow us to measure time.</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1750"/>
                                        </p:tgtEl>
                                        <p:attrNameLst>
                                          <p:attrName>style.visibility</p:attrName>
                                        </p:attrNameLst>
                                      </p:cBhvr>
                                      <p:to>
                                        <p:strVal val="visible"/>
                                      </p:to>
                                    </p:set>
                                    <p:animEffect transition="in" filter="blinds(horizontal)">
                                      <p:cBhvr>
                                        <p:cTn id="22" dur="500"/>
                                        <p:tgtEl>
                                          <p:spTgt spid="3175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1746"/>
                                        </p:tgtEl>
                                        <p:attrNameLst>
                                          <p:attrName>style.visibility</p:attrName>
                                        </p:attrNameLst>
                                      </p:cBhvr>
                                      <p:to>
                                        <p:strVal val="visible"/>
                                      </p:to>
                                    </p:set>
                                    <p:animEffect transition="in" filter="blinds(horizontal)">
                                      <p:cBhvr>
                                        <p:cTn id="32" dur="500"/>
                                        <p:tgtEl>
                                          <p:spTgt spid="3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28801"/>
            <a:ext cx="8820472" cy="4586281"/>
          </a:xfrm>
        </p:spPr>
        <p:txBody>
          <a:bodyPr>
            <a:normAutofit/>
          </a:bodyPr>
          <a:lstStyle/>
          <a:p>
            <a:pPr hangingPunct="0"/>
            <a:r>
              <a:rPr lang="en-NZ" sz="2400" dirty="0" smtClean="0"/>
              <a:t>Does that mean that if a clock stops, time stops?</a:t>
            </a:r>
            <a:endParaRPr lang="en-US" sz="2400" dirty="0" smtClean="0"/>
          </a:p>
          <a:p>
            <a:pPr hangingPunct="0"/>
            <a:r>
              <a:rPr lang="en-NZ" sz="2400" dirty="0" smtClean="0"/>
              <a:t>If just one clock stops, then time doesn’t stop, because other clocks are still operating and measuring time. But if every clock were to stop, and every process in the Universe which might be used as a clock were to stop (e.g. every atom stopped vibrating), then surely time would have stopped….? </a:t>
            </a:r>
            <a:r>
              <a:rPr lang="en-NZ" sz="2400" i="1" dirty="0" smtClean="0"/>
              <a:t>Or would it?</a:t>
            </a:r>
            <a:endParaRPr lang="en-US" sz="2400" dirty="0" smtClean="0"/>
          </a:p>
          <a:p>
            <a:pPr hangingPunct="0"/>
            <a:r>
              <a:rPr lang="en-NZ" sz="2400" dirty="0" smtClean="0"/>
              <a:t>If we accept </a:t>
            </a:r>
            <a:r>
              <a:rPr lang="en-NZ" sz="2400" b="1" dirty="0" smtClean="0"/>
              <a:t>Aristotle</a:t>
            </a:r>
            <a:r>
              <a:rPr lang="en-NZ" sz="2400" dirty="0" smtClean="0"/>
              <a:t>’s definition of time, we must say that it is not logically possible for time to pass without change. That possibility is ruled out by </a:t>
            </a:r>
            <a:r>
              <a:rPr lang="en-NZ" sz="2400" u="sng" dirty="0" smtClean="0"/>
              <a:t>the meaning of the concept of time itself. </a:t>
            </a:r>
            <a:endParaRPr lang="en-US" sz="2400" dirty="0" smtClean="0"/>
          </a:p>
          <a:p>
            <a:pPr hangingPunct="0"/>
            <a:r>
              <a:rPr lang="en-NZ" sz="2400" b="1" dirty="0" smtClean="0"/>
              <a:t>Sydney Shoemaker</a:t>
            </a:r>
            <a:r>
              <a:rPr lang="en-NZ" sz="2400" dirty="0" smtClean="0"/>
              <a:t>, however, has an argument that it </a:t>
            </a:r>
            <a:r>
              <a:rPr lang="en-NZ" sz="2400" i="1" dirty="0" smtClean="0"/>
              <a:t>is</a:t>
            </a:r>
            <a:r>
              <a:rPr lang="en-NZ" sz="2400" dirty="0" smtClean="0"/>
              <a:t> logically possible for time to pass without change...</a:t>
            </a:r>
            <a:endParaRPr lang="en-US" sz="24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Time without Change?</a:t>
            </a:r>
            <a:endParaRPr lang="en-US" sz="1600" dirty="0" smtClean="0">
              <a:solidFill>
                <a:srgbClr val="FF6730"/>
              </a:solidFill>
            </a:endParaRPr>
          </a:p>
          <a:p>
            <a:r>
              <a:rPr lang="en-US" sz="1600" i="1" dirty="0" smtClean="0">
                <a:solidFill>
                  <a:schemeClr val="bg1"/>
                </a:solidFill>
              </a:rPr>
              <a:t>Introduction to Causation</a:t>
            </a:r>
            <a:endParaRPr lang="en-US" sz="1600" dirty="0" smtClean="0">
              <a:solidFill>
                <a:schemeClr val="bg1"/>
              </a:solidFill>
            </a:endParaRPr>
          </a:p>
          <a:p>
            <a:r>
              <a:rPr lang="en-US" sz="1600" i="1" dirty="0" smtClean="0">
                <a:solidFill>
                  <a:schemeClr val="bg1"/>
                </a:solidFill>
              </a:rPr>
              <a:t>The Regularity Theory of Causation</a:t>
            </a:r>
            <a:endParaRPr lang="en-US" sz="1600" dirty="0" smtClean="0">
              <a:solidFill>
                <a:schemeClr val="bg1"/>
              </a:solidFill>
            </a:endParaRPr>
          </a:p>
          <a:p>
            <a:r>
              <a:rPr lang="en-US" sz="1600" i="1" dirty="0" smtClean="0">
                <a:solidFill>
                  <a:schemeClr val="bg1"/>
                </a:solidFill>
              </a:rPr>
              <a:t>Problems with the Regularity Theory	</a:t>
            </a:r>
            <a:endParaRPr lang="en-US" sz="1600" dirty="0">
              <a:solidFill>
                <a:schemeClr val="bg1"/>
              </a:solidFill>
              <a:latin typeface="Verdana" charset="0"/>
            </a:endParaRPr>
          </a:p>
        </p:txBody>
      </p:sp>
      <p:pic>
        <p:nvPicPr>
          <p:cNvPr id="31746" name="Picture 2" descr="https://encrypted-tbn1.google.com/images?q=tbn:ANd9GcSjAUVYg6jihHixxkXCDwaqZD2BuDAvTepMAfTjiz8OoKWuCyrwtQ"/>
          <p:cNvPicPr>
            <a:picLocks noChangeAspect="1" noChangeArrowheads="1"/>
          </p:cNvPicPr>
          <p:nvPr/>
        </p:nvPicPr>
        <p:blipFill>
          <a:blip r:embed="rId3"/>
          <a:srcRect/>
          <a:stretch>
            <a:fillRect/>
          </a:stretch>
        </p:blipFill>
        <p:spPr bwMode="auto">
          <a:xfrm>
            <a:off x="7072330" y="214290"/>
            <a:ext cx="1785966" cy="178596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blinds(horizontal)">
                                      <p:cBhvr>
                                        <p:cTn id="7" dur="5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46"/>
                                        </p:tgtEl>
                                        <p:attrNameLst>
                                          <p:attrName>style.visibility</p:attrName>
                                        </p:attrNameLst>
                                      </p:cBhvr>
                                      <p:to>
                                        <p:strVal val="visible"/>
                                      </p:to>
                                    </p:set>
                                    <p:animEffect transition="in" filter="blinds(horizontal)">
                                      <p:cBhvr>
                                        <p:cTn id="12" dur="500"/>
                                        <p:tgtEl>
                                          <p:spTgt spid="317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blinds(horizontal)">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blinds(horizontal)">
                                      <p:cBhvr>
                                        <p:cTn id="22" dur="500"/>
                                        <p:tgtEl>
                                          <p:spTgt spid="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blinds(horizontal)">
                                      <p:cBhvr>
                                        <p:cTn id="27" dur="500"/>
                                        <p:tgtEl>
                                          <p:spTgt spid="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blinds(horizontal)">
                                      <p:cBhvr>
                                        <p:cTn id="3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28801"/>
            <a:ext cx="8820472" cy="4729157"/>
          </a:xfrm>
        </p:spPr>
        <p:txBody>
          <a:bodyPr>
            <a:normAutofit fontScale="92500" lnSpcReduction="10000"/>
          </a:bodyPr>
          <a:lstStyle/>
          <a:p>
            <a:pPr hangingPunct="0"/>
            <a:r>
              <a:rPr lang="en-NZ" sz="2400" dirty="0" smtClean="0"/>
              <a:t>Shoemaker describes a </a:t>
            </a:r>
            <a:r>
              <a:rPr lang="en-NZ" sz="2400" b="1" i="1" dirty="0" smtClean="0"/>
              <a:t>possible world </a:t>
            </a:r>
            <a:r>
              <a:rPr lang="en-NZ" sz="2400" dirty="0" smtClean="0"/>
              <a:t>which seems logically consistent where not only is it possible for time to pass without change, we would even have </a:t>
            </a:r>
            <a:r>
              <a:rPr lang="en-NZ" sz="2400" b="1" dirty="0" smtClean="0"/>
              <a:t>very good reason</a:t>
            </a:r>
            <a:r>
              <a:rPr lang="en-NZ" sz="2400" dirty="0" smtClean="0"/>
              <a:t> to believe that time had passed without change!</a:t>
            </a:r>
            <a:endParaRPr lang="en-US" sz="2400" dirty="0" smtClean="0"/>
          </a:p>
          <a:p>
            <a:pPr hangingPunct="0"/>
            <a:r>
              <a:rPr lang="en-NZ" sz="2400" dirty="0" smtClean="0"/>
              <a:t>Preliminary point: Shoemaker distinguishes: </a:t>
            </a:r>
            <a:endParaRPr lang="en-US" sz="2400" dirty="0" smtClean="0"/>
          </a:p>
          <a:p>
            <a:pPr lvl="1" hangingPunct="0"/>
            <a:r>
              <a:rPr lang="en-NZ" sz="2000" dirty="0" smtClean="0"/>
              <a:t>   </a:t>
            </a:r>
            <a:r>
              <a:rPr lang="en-NZ" sz="2000" b="1" dirty="0" smtClean="0">
                <a:solidFill>
                  <a:srgbClr val="C00000"/>
                </a:solidFill>
              </a:rPr>
              <a:t>real change</a:t>
            </a:r>
            <a:r>
              <a:rPr lang="en-NZ" sz="2000" dirty="0" smtClean="0"/>
              <a:t>: some actual alteration in properties in some physical object</a:t>
            </a:r>
            <a:endParaRPr lang="en-US" sz="2000" dirty="0" smtClean="0"/>
          </a:p>
          <a:p>
            <a:pPr lvl="1" hangingPunct="0"/>
            <a:r>
              <a:rPr lang="en-NZ" sz="2000" dirty="0" smtClean="0"/>
              <a:t>   </a:t>
            </a:r>
            <a:r>
              <a:rPr lang="en-NZ" sz="2000" b="1" dirty="0" err="1" smtClean="0">
                <a:solidFill>
                  <a:srgbClr val="C00000"/>
                </a:solidFill>
              </a:rPr>
              <a:t>McTaggart</a:t>
            </a:r>
            <a:r>
              <a:rPr lang="en-NZ" sz="2000" b="1" dirty="0" smtClean="0">
                <a:solidFill>
                  <a:srgbClr val="C00000"/>
                </a:solidFill>
              </a:rPr>
              <a:t> change</a:t>
            </a:r>
            <a:r>
              <a:rPr lang="en-NZ" sz="2000" dirty="0" smtClean="0"/>
              <a:t>: an event ‘changing’ by getting further and further in the past.</a:t>
            </a:r>
            <a:endParaRPr lang="en-US" sz="2000" dirty="0" smtClean="0"/>
          </a:p>
          <a:p>
            <a:pPr hangingPunct="0"/>
            <a:r>
              <a:rPr lang="en-NZ" sz="2400" dirty="0" smtClean="0"/>
              <a:t>The second type of change is consistent with there being no real change, just the passage of time itself. Shoemaker notes he cannot show that time would pass without </a:t>
            </a:r>
            <a:r>
              <a:rPr lang="en-NZ" sz="2400" i="1" dirty="0" smtClean="0"/>
              <a:t>that</a:t>
            </a:r>
            <a:r>
              <a:rPr lang="en-NZ" sz="2400" dirty="0" smtClean="0"/>
              <a:t> sort of change. (He can’t show that time could pass without time passing.) </a:t>
            </a:r>
          </a:p>
          <a:p>
            <a:pPr hangingPunct="0"/>
            <a:r>
              <a:rPr lang="en-NZ" sz="2400" dirty="0" smtClean="0"/>
              <a:t>His argument will be that it is logically possible to have time without </a:t>
            </a:r>
            <a:r>
              <a:rPr lang="en-NZ" sz="2400" b="1" dirty="0" smtClean="0"/>
              <a:t>real change</a:t>
            </a:r>
            <a:r>
              <a:rPr lang="en-NZ" sz="2400" dirty="0" smtClean="0"/>
              <a:t>. </a:t>
            </a:r>
            <a:endParaRPr lang="en-US" sz="24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Time without Change?</a:t>
            </a:r>
            <a:endParaRPr lang="en-US" sz="1600" dirty="0" smtClean="0">
              <a:solidFill>
                <a:srgbClr val="FF6730"/>
              </a:solidFill>
            </a:endParaRPr>
          </a:p>
          <a:p>
            <a:r>
              <a:rPr lang="en-US" sz="1600" i="1" dirty="0" smtClean="0">
                <a:solidFill>
                  <a:schemeClr val="bg1"/>
                </a:solidFill>
              </a:rPr>
              <a:t>Introduction to Causation</a:t>
            </a:r>
            <a:endParaRPr lang="en-US" sz="1600" dirty="0" smtClean="0">
              <a:solidFill>
                <a:schemeClr val="bg1"/>
              </a:solidFill>
            </a:endParaRPr>
          </a:p>
          <a:p>
            <a:r>
              <a:rPr lang="en-US" sz="1600" i="1" dirty="0" smtClean="0">
                <a:solidFill>
                  <a:schemeClr val="bg1"/>
                </a:solidFill>
              </a:rPr>
              <a:t>The Regularity Theory of Causation</a:t>
            </a:r>
            <a:endParaRPr lang="en-US" sz="1600" dirty="0" smtClean="0">
              <a:solidFill>
                <a:schemeClr val="bg1"/>
              </a:solidFill>
            </a:endParaRPr>
          </a:p>
          <a:p>
            <a:r>
              <a:rPr lang="en-US" sz="1600" i="1" dirty="0" smtClean="0">
                <a:solidFill>
                  <a:schemeClr val="bg1"/>
                </a:solidFill>
              </a:rPr>
              <a:t>Problems with the Regularity Theory	</a:t>
            </a:r>
            <a:endParaRPr lang="en-US" sz="1600" dirty="0">
              <a:solidFill>
                <a:schemeClr val="bg1"/>
              </a:solidFill>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blinds(horizontal)">
                                      <p:cBhvr>
                                        <p:cTn id="3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28801"/>
            <a:ext cx="8820472" cy="4729157"/>
          </a:xfrm>
        </p:spPr>
        <p:txBody>
          <a:bodyPr>
            <a:normAutofit/>
          </a:bodyPr>
          <a:lstStyle/>
          <a:p>
            <a:pPr hangingPunct="0"/>
            <a:endParaRPr lang="en-US" sz="24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Time without Change?</a:t>
            </a:r>
            <a:endParaRPr lang="en-US" sz="1600" dirty="0" smtClean="0">
              <a:solidFill>
                <a:srgbClr val="FF6730"/>
              </a:solidFill>
            </a:endParaRPr>
          </a:p>
          <a:p>
            <a:r>
              <a:rPr lang="en-US" sz="1600" i="1" dirty="0" smtClean="0">
                <a:solidFill>
                  <a:schemeClr val="bg1"/>
                </a:solidFill>
              </a:rPr>
              <a:t>Introduction to Causation</a:t>
            </a:r>
            <a:endParaRPr lang="en-US" sz="1600" dirty="0" smtClean="0">
              <a:solidFill>
                <a:schemeClr val="bg1"/>
              </a:solidFill>
            </a:endParaRPr>
          </a:p>
          <a:p>
            <a:r>
              <a:rPr lang="en-US" sz="1600" i="1" dirty="0" smtClean="0">
                <a:solidFill>
                  <a:schemeClr val="bg1"/>
                </a:solidFill>
              </a:rPr>
              <a:t>The Regularity Theory of Causation</a:t>
            </a:r>
            <a:endParaRPr lang="en-US" sz="1600" dirty="0" smtClean="0">
              <a:solidFill>
                <a:schemeClr val="bg1"/>
              </a:solidFill>
            </a:endParaRPr>
          </a:p>
          <a:p>
            <a:r>
              <a:rPr lang="en-US" sz="1600" i="1" dirty="0" smtClean="0">
                <a:solidFill>
                  <a:schemeClr val="bg1"/>
                </a:solidFill>
              </a:rPr>
              <a:t>Problems with the Regularity Theory	</a:t>
            </a:r>
            <a:endParaRPr lang="en-US" sz="1600" dirty="0">
              <a:solidFill>
                <a:schemeClr val="bg1"/>
              </a:solidFill>
              <a:latin typeface="Verdana" charset="0"/>
            </a:endParaRPr>
          </a:p>
        </p:txBody>
      </p:sp>
      <p:sp>
        <p:nvSpPr>
          <p:cNvPr id="5" name="TextBox 4"/>
          <p:cNvSpPr txBox="1"/>
          <p:nvPr/>
        </p:nvSpPr>
        <p:spPr>
          <a:xfrm>
            <a:off x="285720" y="1714488"/>
            <a:ext cx="8143932" cy="1631216"/>
          </a:xfrm>
          <a:prstGeom prst="rect">
            <a:avLst/>
          </a:prstGeom>
          <a:solidFill>
            <a:schemeClr val="accent2">
              <a:lumMod val="20000"/>
              <a:lumOff val="80000"/>
            </a:schemeClr>
          </a:solidFill>
          <a:ln>
            <a:solidFill>
              <a:schemeClr val="accent2"/>
            </a:solidFill>
          </a:ln>
        </p:spPr>
        <p:txBody>
          <a:bodyPr wrap="square" rtlCol="0">
            <a:spAutoFit/>
          </a:bodyPr>
          <a:lstStyle/>
          <a:p>
            <a:pPr hangingPunct="0"/>
            <a:r>
              <a:rPr lang="en-NZ" sz="2000" b="1" dirty="0" smtClean="0"/>
              <a:t>Exercise</a:t>
            </a:r>
            <a:r>
              <a:rPr lang="en-NZ" sz="2000" dirty="0" smtClean="0"/>
              <a:t> </a:t>
            </a:r>
            <a:r>
              <a:rPr lang="en-NZ" sz="2000" b="1" dirty="0" smtClean="0">
                <a:solidFill>
                  <a:srgbClr val="C00000"/>
                </a:solidFill>
              </a:rPr>
              <a:t>(groups of 3-4)</a:t>
            </a:r>
            <a:r>
              <a:rPr lang="en-NZ" sz="2000" dirty="0" smtClean="0"/>
              <a:t>:</a:t>
            </a:r>
            <a:endParaRPr lang="en-US" sz="2000" dirty="0" smtClean="0"/>
          </a:p>
          <a:p>
            <a:pPr hangingPunct="0">
              <a:buNone/>
            </a:pPr>
            <a:r>
              <a:rPr lang="en-NZ" sz="2000" i="1" dirty="0" smtClean="0"/>
              <a:t>Think of a possible world where it is not only the case that time passes without real change, but we would have a </a:t>
            </a:r>
            <a:r>
              <a:rPr lang="en-NZ" sz="2000" i="1" u="sng" dirty="0" smtClean="0"/>
              <a:t>very good reason</a:t>
            </a:r>
            <a:r>
              <a:rPr lang="en-NZ" sz="2000" i="1" dirty="0" smtClean="0"/>
              <a:t> to believe that time had passed without real change. </a:t>
            </a:r>
            <a:endParaRPr lang="en-US" sz="2000" dirty="0" smtClean="0"/>
          </a:p>
        </p:txBody>
      </p:sp>
      <p:pic>
        <p:nvPicPr>
          <p:cNvPr id="48130" name="Picture 2" descr="http://t3.gstatic.com/images?q=tbn:ANd9GcRH1tArsffnjYBL6fbFHJlIaYeGE5b_-RsK-U7OKGdiiV_DqWe-BxspPRiOEw"/>
          <p:cNvPicPr>
            <a:picLocks noChangeAspect="1" noChangeArrowheads="1"/>
          </p:cNvPicPr>
          <p:nvPr/>
        </p:nvPicPr>
        <p:blipFill>
          <a:blip r:embed="rId3"/>
          <a:srcRect/>
          <a:stretch>
            <a:fillRect/>
          </a:stretch>
        </p:blipFill>
        <p:spPr bwMode="auto">
          <a:xfrm>
            <a:off x="2000232" y="3857628"/>
            <a:ext cx="2143125" cy="2133601"/>
          </a:xfrm>
          <a:prstGeom prst="rect">
            <a:avLst/>
          </a:prstGeom>
          <a:noFill/>
        </p:spPr>
      </p:pic>
      <p:pic>
        <p:nvPicPr>
          <p:cNvPr id="48134" name="Picture 6" descr="http://2.bp.blogspot.com/-rRpvSEzhpEo/TkM8W8s7IwI/AAAAAAAADUA/6oJZomkIK14/s1600/dali_clock.jpg"/>
          <p:cNvPicPr>
            <a:picLocks noChangeAspect="1" noChangeArrowheads="1"/>
          </p:cNvPicPr>
          <p:nvPr/>
        </p:nvPicPr>
        <p:blipFill>
          <a:blip r:embed="rId4"/>
          <a:srcRect/>
          <a:stretch>
            <a:fillRect/>
          </a:stretch>
        </p:blipFill>
        <p:spPr bwMode="auto">
          <a:xfrm>
            <a:off x="4143372" y="3429000"/>
            <a:ext cx="2702362" cy="304801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28801"/>
            <a:ext cx="8820472" cy="4729157"/>
          </a:xfrm>
        </p:spPr>
        <p:txBody>
          <a:bodyPr>
            <a:normAutofit fontScale="92500"/>
          </a:bodyPr>
          <a:lstStyle/>
          <a:p>
            <a:pPr hangingPunct="0"/>
            <a:r>
              <a:rPr lang="en-NZ" sz="2400" dirty="0" smtClean="0"/>
              <a:t>Imagine a possible world which can be divided into 3 main (spatial) regions: A, B and C. It is possible to pass from one region to another, but only by a small connecting ‘passage’. </a:t>
            </a:r>
          </a:p>
          <a:p>
            <a:pPr hangingPunct="0"/>
            <a:r>
              <a:rPr lang="en-NZ" sz="2400" dirty="0" smtClean="0"/>
              <a:t>Imagine that a ‘local freeze’ happens in the different regions from time to time, such that every single causal process in that region is interrupted for a period of time (people stop talking mid-sentence, fruit stops decaying, atoms stop vibrating….). When the local freeze ends, causal processes suddenly resume as if they had never been interrupted. </a:t>
            </a:r>
          </a:p>
          <a:p>
            <a:pPr hangingPunct="0"/>
            <a:r>
              <a:rPr lang="en-NZ" sz="2400" dirty="0" smtClean="0"/>
              <a:t>Thus it is as though time stops in that region, although it doesn’t really, because the other regions carry on as before, and people in the frozen region can talk to people in the other regions (once they un-freeze!) and be told that, actually, a year passed while they were frozen….</a:t>
            </a:r>
            <a:endParaRPr lang="en-US" sz="2400" dirty="0" smtClean="0"/>
          </a:p>
          <a:p>
            <a:pPr hangingPunct="0"/>
            <a:endParaRPr lang="en-US" sz="2400" dirty="0" smtClean="0"/>
          </a:p>
          <a:p>
            <a:pPr hangingPunct="0"/>
            <a:endParaRPr lang="en-US" sz="24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Time without Change?</a:t>
            </a:r>
            <a:endParaRPr lang="en-US" sz="1600" dirty="0" smtClean="0">
              <a:solidFill>
                <a:srgbClr val="FF6730"/>
              </a:solidFill>
            </a:endParaRPr>
          </a:p>
          <a:p>
            <a:r>
              <a:rPr lang="en-US" sz="1600" i="1" dirty="0" smtClean="0">
                <a:solidFill>
                  <a:schemeClr val="bg1"/>
                </a:solidFill>
              </a:rPr>
              <a:t>Introduction to Causation</a:t>
            </a:r>
            <a:endParaRPr lang="en-US" sz="1600" dirty="0" smtClean="0">
              <a:solidFill>
                <a:schemeClr val="bg1"/>
              </a:solidFill>
            </a:endParaRPr>
          </a:p>
          <a:p>
            <a:r>
              <a:rPr lang="en-US" sz="1600" i="1" dirty="0" smtClean="0">
                <a:solidFill>
                  <a:schemeClr val="bg1"/>
                </a:solidFill>
              </a:rPr>
              <a:t>The Regularity Theory of Causation</a:t>
            </a:r>
            <a:endParaRPr lang="en-US" sz="1600" dirty="0" smtClean="0">
              <a:solidFill>
                <a:schemeClr val="bg1"/>
              </a:solidFill>
            </a:endParaRPr>
          </a:p>
          <a:p>
            <a:r>
              <a:rPr lang="en-US" sz="1600" i="1" dirty="0" smtClean="0">
                <a:solidFill>
                  <a:schemeClr val="bg1"/>
                </a:solidFill>
              </a:rPr>
              <a:t>Problems with the Regularity Theory	</a:t>
            </a:r>
            <a:endParaRPr lang="en-US" sz="1600" dirty="0">
              <a:solidFill>
                <a:schemeClr val="bg1"/>
              </a:solidFill>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28801"/>
            <a:ext cx="8820472" cy="4729157"/>
          </a:xfrm>
        </p:spPr>
        <p:txBody>
          <a:bodyPr>
            <a:normAutofit/>
          </a:bodyPr>
          <a:lstStyle/>
          <a:p>
            <a:pPr hangingPunct="0">
              <a:buNone/>
            </a:pPr>
            <a:r>
              <a:rPr lang="en-NZ" sz="2400" dirty="0" smtClean="0"/>
              <a:t>Imagine that a local freeze happens….</a:t>
            </a:r>
            <a:endParaRPr lang="en-US" sz="2400" dirty="0" smtClean="0"/>
          </a:p>
          <a:p>
            <a:pPr hangingPunct="0"/>
            <a:r>
              <a:rPr lang="en-NZ" sz="2400" dirty="0" smtClean="0"/>
              <a:t>	in region </a:t>
            </a:r>
            <a:r>
              <a:rPr lang="en-NZ" sz="2400" b="1" dirty="0" smtClean="0">
                <a:solidFill>
                  <a:srgbClr val="C00000"/>
                </a:solidFill>
              </a:rPr>
              <a:t>A</a:t>
            </a:r>
            <a:r>
              <a:rPr lang="en-NZ" sz="2400" dirty="0" smtClean="0"/>
              <a:t> every </a:t>
            </a:r>
            <a:r>
              <a:rPr lang="en-NZ" sz="2400" b="1" dirty="0" smtClean="0">
                <a:solidFill>
                  <a:srgbClr val="C00000"/>
                </a:solidFill>
              </a:rPr>
              <a:t>3 years </a:t>
            </a:r>
            <a:r>
              <a:rPr lang="en-NZ" sz="2400" dirty="0" smtClean="0"/>
              <a:t>(for a year)</a:t>
            </a:r>
            <a:endParaRPr lang="en-US" sz="2400" dirty="0" smtClean="0"/>
          </a:p>
          <a:p>
            <a:pPr hangingPunct="0"/>
            <a:r>
              <a:rPr lang="en-NZ" sz="2400" dirty="0" smtClean="0"/>
              <a:t>	in region </a:t>
            </a:r>
            <a:r>
              <a:rPr lang="en-NZ" sz="2400" b="1" dirty="0" smtClean="0">
                <a:solidFill>
                  <a:srgbClr val="C00000"/>
                </a:solidFill>
              </a:rPr>
              <a:t>B</a:t>
            </a:r>
            <a:r>
              <a:rPr lang="en-NZ" sz="2400" dirty="0" smtClean="0"/>
              <a:t> every </a:t>
            </a:r>
            <a:r>
              <a:rPr lang="en-NZ" sz="2400" b="1" dirty="0" smtClean="0">
                <a:solidFill>
                  <a:srgbClr val="C00000"/>
                </a:solidFill>
              </a:rPr>
              <a:t>4 years </a:t>
            </a:r>
            <a:r>
              <a:rPr lang="en-NZ" sz="2400" dirty="0" smtClean="0"/>
              <a:t>(for a year)</a:t>
            </a:r>
            <a:endParaRPr lang="en-US" sz="2400" dirty="0" smtClean="0"/>
          </a:p>
          <a:p>
            <a:pPr hangingPunct="0"/>
            <a:r>
              <a:rPr lang="en-NZ" sz="2400" dirty="0" smtClean="0"/>
              <a:t>	in region </a:t>
            </a:r>
            <a:r>
              <a:rPr lang="en-NZ" sz="2400" b="1" dirty="0" smtClean="0">
                <a:solidFill>
                  <a:srgbClr val="C00000"/>
                </a:solidFill>
              </a:rPr>
              <a:t>C</a:t>
            </a:r>
            <a:r>
              <a:rPr lang="en-NZ" sz="2400" dirty="0" smtClean="0"/>
              <a:t> every </a:t>
            </a:r>
            <a:r>
              <a:rPr lang="en-NZ" sz="2400" b="1" dirty="0" smtClean="0">
                <a:solidFill>
                  <a:srgbClr val="C00000"/>
                </a:solidFill>
              </a:rPr>
              <a:t>5 years </a:t>
            </a:r>
            <a:r>
              <a:rPr lang="en-NZ" sz="2400" dirty="0" smtClean="0"/>
              <a:t>(for a year)</a:t>
            </a:r>
            <a:endParaRPr lang="en-US" sz="2400" dirty="0" smtClean="0"/>
          </a:p>
          <a:p>
            <a:pPr hangingPunct="0">
              <a:buNone/>
            </a:pPr>
            <a:endParaRPr lang="en-NZ" sz="2400" dirty="0" smtClean="0"/>
          </a:p>
          <a:p>
            <a:pPr hangingPunct="0">
              <a:buNone/>
            </a:pPr>
            <a:r>
              <a:rPr lang="en-NZ" sz="2400" dirty="0" smtClean="0"/>
              <a:t>Now, what is going to happen every </a:t>
            </a:r>
            <a:r>
              <a:rPr lang="en-NZ" sz="2400" b="1" dirty="0" smtClean="0">
                <a:solidFill>
                  <a:srgbClr val="C00000"/>
                </a:solidFill>
              </a:rPr>
              <a:t>60 years</a:t>
            </a:r>
            <a:r>
              <a:rPr lang="en-NZ" sz="2400" dirty="0" smtClean="0"/>
              <a:t>? </a:t>
            </a:r>
            <a:endParaRPr lang="en-US" sz="2400" dirty="0" smtClean="0"/>
          </a:p>
          <a:p>
            <a:pPr hangingPunct="0"/>
            <a:endParaRPr lang="en-US" sz="2400" dirty="0" smtClean="0"/>
          </a:p>
          <a:p>
            <a:pPr hangingPunct="0"/>
            <a:endParaRPr lang="en-US" sz="2400" dirty="0" smtClean="0"/>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Time without Change?</a:t>
            </a:r>
            <a:endParaRPr lang="en-US" sz="1600" dirty="0" smtClean="0">
              <a:solidFill>
                <a:srgbClr val="FF6730"/>
              </a:solidFill>
            </a:endParaRPr>
          </a:p>
          <a:p>
            <a:r>
              <a:rPr lang="en-US" sz="1600" i="1" dirty="0" smtClean="0">
                <a:solidFill>
                  <a:schemeClr val="bg1"/>
                </a:solidFill>
              </a:rPr>
              <a:t>Introduction to Causation</a:t>
            </a:r>
            <a:endParaRPr lang="en-US" sz="1600" dirty="0" smtClean="0">
              <a:solidFill>
                <a:schemeClr val="bg1"/>
              </a:solidFill>
            </a:endParaRPr>
          </a:p>
          <a:p>
            <a:r>
              <a:rPr lang="en-US" sz="1600" i="1" dirty="0" smtClean="0">
                <a:solidFill>
                  <a:schemeClr val="bg1"/>
                </a:solidFill>
              </a:rPr>
              <a:t>The Regularity Theory of Causation</a:t>
            </a:r>
            <a:endParaRPr lang="en-US" sz="1600" dirty="0" smtClean="0">
              <a:solidFill>
                <a:schemeClr val="bg1"/>
              </a:solidFill>
            </a:endParaRPr>
          </a:p>
          <a:p>
            <a:r>
              <a:rPr lang="en-US" sz="1600" i="1" dirty="0" smtClean="0">
                <a:solidFill>
                  <a:schemeClr val="bg1"/>
                </a:solidFill>
              </a:rPr>
              <a:t>Problems with the Regularity Theory	</a:t>
            </a:r>
            <a:endParaRPr lang="en-US" sz="1600" dirty="0">
              <a:solidFill>
                <a:schemeClr val="bg1"/>
              </a:solidFill>
              <a:latin typeface="Verdana" charset="0"/>
            </a:endParaRPr>
          </a:p>
        </p:txBody>
      </p:sp>
      <p:graphicFrame>
        <p:nvGraphicFramePr>
          <p:cNvPr id="5" name="Diagram 4"/>
          <p:cNvGraphicFramePr/>
          <p:nvPr/>
        </p:nvGraphicFramePr>
        <p:xfrm>
          <a:off x="2857488" y="1714488"/>
          <a:ext cx="6143668"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linds(horizontal)">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linds(horizontal)">
                                      <p:cBhvr>
                                        <p:cTn id="2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3</a:t>
            </a:r>
            <a:endParaRPr lang="en-US" sz="2800" dirty="0">
              <a:solidFill>
                <a:srgbClr val="FFFFFF"/>
              </a:solidFill>
            </a:endParaRPr>
          </a:p>
        </p:txBody>
      </p:sp>
      <p:sp>
        <p:nvSpPr>
          <p:cNvPr id="2" name="Content Placeholder 1"/>
          <p:cNvSpPr>
            <a:spLocks noGrp="1"/>
          </p:cNvSpPr>
          <p:nvPr>
            <p:ph idx="1"/>
          </p:nvPr>
        </p:nvSpPr>
        <p:spPr>
          <a:xfrm>
            <a:off x="323528" y="1628801"/>
            <a:ext cx="8820472" cy="4729157"/>
          </a:xfrm>
        </p:spPr>
        <p:txBody>
          <a:bodyPr>
            <a:normAutofit/>
          </a:bodyPr>
          <a:lstStyle/>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786050" y="142852"/>
            <a:ext cx="4357718"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Time without Change?</a:t>
            </a:r>
            <a:endParaRPr lang="en-US" sz="1600" dirty="0" smtClean="0">
              <a:solidFill>
                <a:srgbClr val="FF6730"/>
              </a:solidFill>
            </a:endParaRPr>
          </a:p>
          <a:p>
            <a:r>
              <a:rPr lang="en-US" sz="1600" i="1" dirty="0" smtClean="0">
                <a:solidFill>
                  <a:schemeClr val="bg1"/>
                </a:solidFill>
              </a:rPr>
              <a:t>Introduction to Causation</a:t>
            </a:r>
            <a:endParaRPr lang="en-US" sz="1600" dirty="0" smtClean="0">
              <a:solidFill>
                <a:schemeClr val="bg1"/>
              </a:solidFill>
            </a:endParaRPr>
          </a:p>
          <a:p>
            <a:r>
              <a:rPr lang="en-US" sz="1600" i="1" dirty="0" smtClean="0">
                <a:solidFill>
                  <a:schemeClr val="bg1"/>
                </a:solidFill>
              </a:rPr>
              <a:t>The Regularity Theory of Causation</a:t>
            </a:r>
            <a:endParaRPr lang="en-US" sz="1600" dirty="0" smtClean="0">
              <a:solidFill>
                <a:schemeClr val="bg1"/>
              </a:solidFill>
            </a:endParaRPr>
          </a:p>
          <a:p>
            <a:r>
              <a:rPr lang="en-US" sz="1600" i="1" dirty="0" smtClean="0">
                <a:solidFill>
                  <a:schemeClr val="bg1"/>
                </a:solidFill>
              </a:rPr>
              <a:t>Problems with the Regularity Theory	</a:t>
            </a:r>
            <a:endParaRPr lang="en-US" sz="1600" dirty="0">
              <a:solidFill>
                <a:schemeClr val="bg1"/>
              </a:solidFill>
              <a:latin typeface="Verdana" charset="0"/>
            </a:endParaRPr>
          </a:p>
        </p:txBody>
      </p:sp>
      <p:pic>
        <p:nvPicPr>
          <p:cNvPr id="6" name="Picture 5" descr="TimeWithoutChange.png"/>
          <p:cNvPicPr>
            <a:picLocks noChangeAspect="1"/>
          </p:cNvPicPr>
          <p:nvPr/>
        </p:nvPicPr>
        <p:blipFill>
          <a:blip r:embed="rId3"/>
          <a:stretch>
            <a:fillRect/>
          </a:stretch>
        </p:blipFill>
        <p:spPr>
          <a:xfrm>
            <a:off x="0" y="1357298"/>
            <a:ext cx="8429652" cy="3999401"/>
          </a:xfrm>
          <a:prstGeom prst="rect">
            <a:avLst/>
          </a:prstGeom>
        </p:spPr>
      </p:pic>
      <p:sp>
        <p:nvSpPr>
          <p:cNvPr id="7" name="TextBox 6"/>
          <p:cNvSpPr txBox="1"/>
          <p:nvPr/>
        </p:nvSpPr>
        <p:spPr>
          <a:xfrm>
            <a:off x="0" y="5380672"/>
            <a:ext cx="8786874" cy="1477328"/>
          </a:xfrm>
          <a:prstGeom prst="rect">
            <a:avLst/>
          </a:prstGeom>
          <a:noFill/>
        </p:spPr>
        <p:txBody>
          <a:bodyPr wrap="square" rtlCol="0">
            <a:spAutoFit/>
          </a:bodyPr>
          <a:lstStyle/>
          <a:p>
            <a:pPr hangingPunct="0"/>
            <a:r>
              <a:rPr lang="en-NZ" dirty="0" smtClean="0"/>
              <a:t>Shoemaker claims that if we lived in such a Universe we would have </a:t>
            </a:r>
            <a:r>
              <a:rPr lang="en-NZ" b="1" dirty="0" smtClean="0"/>
              <a:t>very good reason </a:t>
            </a:r>
            <a:r>
              <a:rPr lang="en-NZ" dirty="0" smtClean="0"/>
              <a:t>to believe that every 60 years we were ALL frozen for a year, during which time passed while nothing changed. </a:t>
            </a:r>
            <a:endParaRPr lang="en-US" dirty="0" smtClean="0"/>
          </a:p>
          <a:p>
            <a:pPr hangingPunct="0"/>
            <a:r>
              <a:rPr lang="en-NZ" i="1" dirty="0" smtClean="0"/>
              <a:t>Why?</a:t>
            </a:r>
            <a:r>
              <a:rPr lang="en-NZ" dirty="0" smtClean="0"/>
              <a:t> Because science should always choose </a:t>
            </a:r>
            <a:r>
              <a:rPr lang="en-NZ" b="1" dirty="0" smtClean="0">
                <a:solidFill>
                  <a:srgbClr val="C00000"/>
                </a:solidFill>
              </a:rPr>
              <a:t>the </a:t>
            </a:r>
            <a:r>
              <a:rPr lang="en-NZ" b="1" i="1" dirty="0" smtClean="0">
                <a:solidFill>
                  <a:srgbClr val="C00000"/>
                </a:solidFill>
              </a:rPr>
              <a:t>simplest </a:t>
            </a:r>
            <a:r>
              <a:rPr lang="en-NZ" b="1" dirty="0" smtClean="0">
                <a:solidFill>
                  <a:srgbClr val="C00000"/>
                </a:solidFill>
              </a:rPr>
              <a:t>hypothesis</a:t>
            </a:r>
            <a:r>
              <a:rPr lang="en-NZ"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AM[2]">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Diseño predeterminado">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UAM[2].thmx</Template>
  <TotalTime>0</TotalTime>
  <Words>3534</Words>
  <Application>Microsoft Office PowerPoint</Application>
  <PresentationFormat>On-screen Show (4:3)</PresentationFormat>
  <Paragraphs>391</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UAM[2]</vt:lpstr>
      <vt:lpstr>Possible Worlds</vt:lpstr>
      <vt:lpstr>Day 3 TOPICS</vt:lpstr>
      <vt:lpstr>Day 3</vt:lpstr>
      <vt:lpstr>Day 3</vt:lpstr>
      <vt:lpstr>Day 3</vt:lpstr>
      <vt:lpstr>Day 3</vt:lpstr>
      <vt:lpstr>Day 3</vt:lpstr>
      <vt:lpstr>Day 3</vt:lpstr>
      <vt:lpstr>Day 3</vt:lpstr>
      <vt:lpstr>Day 3</vt:lpstr>
      <vt:lpstr>Day 3</vt:lpstr>
      <vt:lpstr>Day 3</vt:lpstr>
      <vt:lpstr>Day 3</vt:lpstr>
      <vt:lpstr>Day 3</vt:lpstr>
      <vt:lpstr>Day 3</vt:lpstr>
      <vt:lpstr>Day 3</vt:lpstr>
      <vt:lpstr>Day 3</vt:lpstr>
      <vt:lpstr>Day 3</vt:lpstr>
      <vt:lpstr>Day 3</vt:lpstr>
      <vt:lpstr>Day 3</vt:lpstr>
      <vt:lpstr>Day 3</vt:lpstr>
      <vt:lpstr>Day 3</vt:lpstr>
      <vt:lpstr>Day 3</vt:lpstr>
      <vt:lpstr>Day 3</vt:lpstr>
      <vt:lpstr>Day 3</vt:lpstr>
      <vt:lpstr>Day 3</vt:lpstr>
      <vt:lpstr>Day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2012-06-17T18:21:37Z</dcterms:created>
  <dcterms:modified xsi:type="dcterms:W3CDTF">2012-06-18T01:28:58Z</dcterms:modified>
</cp:coreProperties>
</file>