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20" r:id="rId1"/>
  </p:sldMasterIdLst>
  <p:notesMasterIdLst>
    <p:notesMasterId r:id="rId28"/>
  </p:notesMasterIdLst>
  <p:handoutMasterIdLst>
    <p:handoutMasterId r:id="rId29"/>
  </p:handoutMasterIdLst>
  <p:sldIdLst>
    <p:sldId id="256" r:id="rId2"/>
    <p:sldId id="295" r:id="rId3"/>
    <p:sldId id="272" r:id="rId4"/>
    <p:sldId id="368" r:id="rId5"/>
    <p:sldId id="369" r:id="rId6"/>
    <p:sldId id="370" r:id="rId7"/>
    <p:sldId id="371" r:id="rId8"/>
    <p:sldId id="372" r:id="rId9"/>
    <p:sldId id="373" r:id="rId10"/>
    <p:sldId id="374"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 id="389" r:id="rId26"/>
    <p:sldId id="31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CC"/>
    <a:srgbClr val="FF6730"/>
    <a:srgbClr val="FFEDC5"/>
    <a:srgbClr val="FFA720"/>
    <a:srgbClr val="FFCCCC"/>
    <a:srgbClr val="FF898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7" autoAdjust="0"/>
    <p:restoredTop sz="94713" autoAdjust="0"/>
  </p:normalViewPr>
  <p:slideViewPr>
    <p:cSldViewPr>
      <p:cViewPr>
        <p:scale>
          <a:sx n="75" d="100"/>
          <a:sy n="75" d="100"/>
        </p:scale>
        <p:origin x="-72" y="-18"/>
      </p:cViewPr>
      <p:guideLst>
        <p:guide orient="horz" pos="2160"/>
        <p:guide pos="2880"/>
      </p:guideLst>
    </p:cSldViewPr>
  </p:slideViewPr>
  <p:outlineViewPr>
    <p:cViewPr>
      <p:scale>
        <a:sx n="33" d="100"/>
        <a:sy n="33" d="100"/>
      </p:scale>
      <p:origin x="24" y="237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FC5B3C-8752-9F47-A6CF-8320B088C494}" type="datetimeFigureOut">
              <a:rPr lang="en-US" smtClean="0"/>
              <a:pPr/>
              <a:t>6/18/2012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DFEAE6-3074-814B-BEA8-46A5969D6ADA}" type="slidenum">
              <a:rPr lang="en-US" smtClean="0"/>
              <a:pPr/>
              <a:t>‹#›</a:t>
            </a:fld>
            <a:endParaRPr lang="en-US"/>
          </a:p>
        </p:txBody>
      </p:sp>
    </p:spTree>
    <p:extLst>
      <p:ext uri="{BB962C8B-B14F-4D97-AF65-F5344CB8AC3E}">
        <p14:creationId xmlns="" xmlns:p14="http://schemas.microsoft.com/office/powerpoint/2010/main" val="1283826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2056B8-CA96-4FC2-8C09-9DBC374993F7}" type="datetimeFigureOut">
              <a:rPr lang="en-US" smtClean="0"/>
              <a:pPr/>
              <a:t>6/18/2012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F3A99-47A2-45C3-AB64-AEA8CA722C3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F3A99-47A2-45C3-AB64-AEA8CA722C3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F3A99-47A2-45C3-AB64-AEA8CA722C3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gradFill flip="none" rotWithShape="1">
          <a:gsLst>
            <a:gs pos="0">
              <a:schemeClr val="accent2">
                <a:lumMod val="75000"/>
              </a:schemeClr>
            </a:gs>
            <a:gs pos="100000">
              <a:srgbClr val="FFFFF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6629400"/>
            <a:ext cx="9144000" cy="228600"/>
          </a:xfrm>
          <a:prstGeom prst="rect">
            <a:avLst/>
          </a:prstGeom>
          <a:solidFill>
            <a:srgbClr val="969182"/>
          </a:solidFill>
          <a:ln w="9525">
            <a:noFill/>
            <a:miter lim="800000"/>
            <a:headEnd/>
            <a:tailEnd/>
          </a:ln>
          <a:effectLst/>
        </p:spPr>
        <p:txBody>
          <a:bodyPr wrap="none" anchor="ctr"/>
          <a:lstStyle/>
          <a:p>
            <a:pPr>
              <a:defRPr/>
            </a:pPr>
            <a:endParaRPr lang="es-SV">
              <a:ea typeface="+mn-ea"/>
            </a:endParaRPr>
          </a:p>
        </p:txBody>
      </p:sp>
      <p:sp>
        <p:nvSpPr>
          <p:cNvPr id="12290" name="Rectangle 2"/>
          <p:cNvSpPr>
            <a:spLocks noGrp="1" noChangeArrowheads="1"/>
          </p:cNvSpPr>
          <p:nvPr>
            <p:ph type="subTitle" idx="1"/>
          </p:nvPr>
        </p:nvSpPr>
        <p:spPr>
          <a:xfrm>
            <a:off x="251520" y="188640"/>
            <a:ext cx="8280920" cy="5688632"/>
          </a:xfrm>
          <a:solidFill>
            <a:schemeClr val="bg2">
              <a:lumMod val="50000"/>
              <a:alpha val="73000"/>
            </a:schemeClr>
          </a:solidFill>
          <a:ln>
            <a:noFill/>
          </a:ln>
        </p:spPr>
        <p:txBody>
          <a:bodyPr/>
          <a:lstStyle>
            <a:lvl1pPr marL="0" indent="0" algn="ctr">
              <a:buFontTx/>
              <a:buNone/>
              <a:defRPr>
                <a:solidFill>
                  <a:schemeClr val="bg1"/>
                </a:solidFill>
                <a:latin typeface="Calibri"/>
              </a:defRPr>
            </a:lvl1pPr>
          </a:lstStyle>
          <a:p>
            <a:r>
              <a:rPr lang="x-none" dirty="0" smtClean="0"/>
              <a:t>Click to edit Master subtitle style</a:t>
            </a:r>
            <a:endParaRPr lang="es-ES" dirty="0"/>
          </a:p>
        </p:txBody>
      </p:sp>
      <p:sp>
        <p:nvSpPr>
          <p:cNvPr id="12296" name="Rectangle 8"/>
          <p:cNvSpPr>
            <a:spLocks noGrp="1" noChangeArrowheads="1"/>
          </p:cNvSpPr>
          <p:nvPr>
            <p:ph type="ctrTitle"/>
          </p:nvPr>
        </p:nvSpPr>
        <p:spPr>
          <a:xfrm>
            <a:off x="1371600" y="4869160"/>
            <a:ext cx="7772400" cy="1470025"/>
          </a:xfrm>
          <a:gradFill flip="none" rotWithShape="1">
            <a:gsLst>
              <a:gs pos="0">
                <a:schemeClr val="tx1">
                  <a:alpha val="55000"/>
                </a:schemeClr>
              </a:gs>
              <a:gs pos="100000">
                <a:srgbClr val="FFFFFF">
                  <a:alpha val="55000"/>
                </a:srgbClr>
              </a:gs>
            </a:gsLst>
            <a:path path="rect">
              <a:fillToRect l="100000" t="100000"/>
            </a:path>
            <a:tileRect r="-100000" b="-100000"/>
          </a:gradFill>
          <a:ln>
            <a:noFill/>
          </a:ln>
        </p:spPr>
        <p:txBody>
          <a:bodyPr/>
          <a:lstStyle>
            <a:lvl1pPr>
              <a:defRPr>
                <a:solidFill>
                  <a:schemeClr val="bg1"/>
                </a:solidFill>
              </a:defRPr>
            </a:lvl1pPr>
          </a:lstStyle>
          <a:p>
            <a:r>
              <a:rPr lang="x-none" dirty="0" smtClean="0"/>
              <a:t>Click to edit Master title style</a:t>
            </a:r>
            <a:endParaRPr lang="es-ES" dirty="0"/>
          </a:p>
        </p:txBody>
      </p:sp>
    </p:spTree>
    <p:extLst>
      <p:ext uri="{BB962C8B-B14F-4D97-AF65-F5344CB8AC3E}">
        <p14:creationId xmlns="" xmlns:p14="http://schemas.microsoft.com/office/powerpoint/2010/main" val="3499895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2 Marcador de texto vertical"/>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231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0"/>
            <a:ext cx="2171700" cy="6126163"/>
          </a:xfrm>
        </p:spPr>
        <p:txBody>
          <a:bodyPr vert="eaVert"/>
          <a:lstStyle/>
          <a:p>
            <a:r>
              <a:rPr lang="x-none" smtClean="0"/>
              <a:t>Click to edit Master title style</a:t>
            </a:r>
            <a:endParaRPr lang="es-SV"/>
          </a:p>
        </p:txBody>
      </p:sp>
      <p:sp>
        <p:nvSpPr>
          <p:cNvPr id="3" name="2 Marcador de texto vertical"/>
          <p:cNvSpPr>
            <a:spLocks noGrp="1"/>
          </p:cNvSpPr>
          <p:nvPr>
            <p:ph type="body" orient="vert" idx="1"/>
          </p:nvPr>
        </p:nvSpPr>
        <p:spPr>
          <a:xfrm>
            <a:off x="0" y="0"/>
            <a:ext cx="6362700" cy="6126163"/>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158966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2 Marcador de contenido"/>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146916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s-SV"/>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215618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5"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78202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x-none" smtClean="0"/>
              <a:t>Click to edit Master title style</a:t>
            </a:r>
            <a:endParaRPr lang="es-SV"/>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7"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415982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3813202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299687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s-SV"/>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6614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s-SV"/>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x-none" noProof="0" smtClean="0"/>
              <a:t>Drag picture to placeholder or click icon to add</a:t>
            </a:r>
            <a:endParaRPr lang="es-SV"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225380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fld id="{161363D4-0F2A-43FF-9CF7-CACB7C09B622}" type="datetimeFigureOut">
              <a:rPr lang="en-US" smtClean="0"/>
              <a:pPr/>
              <a:t>6/18/2012</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defRPr>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Verdana" charset="0"/>
              </a:defRPr>
            </a:lvl1pPr>
          </a:lstStyle>
          <a:p>
            <a:fld id="{29CEDE2B-02E2-4320-A3F8-CF51328BA5B5}" type="slidenum">
              <a:rPr lang="en-US" smtClean="0"/>
              <a:pPr/>
              <a:t>‹#›</a:t>
            </a:fld>
            <a:endParaRPr lang="en-US"/>
          </a:p>
        </p:txBody>
      </p:sp>
      <p:sp>
        <p:nvSpPr>
          <p:cNvPr id="1031" name="Rectangle 7"/>
          <p:cNvSpPr>
            <a:spLocks noChangeArrowheads="1"/>
          </p:cNvSpPr>
          <p:nvPr/>
        </p:nvSpPr>
        <p:spPr bwMode="auto">
          <a:xfrm>
            <a:off x="0" y="6629400"/>
            <a:ext cx="9144000" cy="228600"/>
          </a:xfrm>
          <a:prstGeom prst="rect">
            <a:avLst/>
          </a:prstGeom>
          <a:solidFill>
            <a:schemeClr val="accent2">
              <a:lumMod val="50000"/>
            </a:schemeClr>
          </a:solidFill>
          <a:ln w="9525">
            <a:noFill/>
            <a:miter lim="800000"/>
            <a:headEnd/>
            <a:tailEnd/>
          </a:ln>
          <a:effectLst/>
        </p:spPr>
        <p:txBody>
          <a:bodyPr wrap="none" anchor="ctr"/>
          <a:lstStyle/>
          <a:p>
            <a:pPr>
              <a:defRPr/>
            </a:pPr>
            <a:endParaRPr lang="es-SV">
              <a:ea typeface="+mn-ea"/>
            </a:endParaRPr>
          </a:p>
        </p:txBody>
      </p:sp>
      <p:sp>
        <p:nvSpPr>
          <p:cNvPr id="1032" name="Rectangle 8"/>
          <p:cNvSpPr>
            <a:spLocks noChangeArrowheads="1"/>
          </p:cNvSpPr>
          <p:nvPr/>
        </p:nvSpPr>
        <p:spPr bwMode="auto">
          <a:xfrm>
            <a:off x="0" y="0"/>
            <a:ext cx="2743200" cy="1371600"/>
          </a:xfrm>
          <a:prstGeom prst="rect">
            <a:avLst/>
          </a:prstGeom>
          <a:solidFill>
            <a:schemeClr val="bg2">
              <a:lumMod val="50000"/>
            </a:schemeClr>
          </a:solidFill>
          <a:ln w="9525">
            <a:noFill/>
            <a:miter lim="800000"/>
            <a:headEnd/>
            <a:tailEnd/>
          </a:ln>
          <a:effectLst/>
        </p:spPr>
        <p:txBody>
          <a:bodyPr wrap="none" anchor="ctr"/>
          <a:lstStyle/>
          <a:p>
            <a:pPr>
              <a:defRPr/>
            </a:pPr>
            <a:endParaRPr lang="es-SV">
              <a:ea typeface="+mn-ea"/>
            </a:endParaRPr>
          </a:p>
        </p:txBody>
      </p:sp>
      <p:sp>
        <p:nvSpPr>
          <p:cNvPr id="2" name="Rectangle 2"/>
          <p:cNvSpPr>
            <a:spLocks noGrp="1" noChangeArrowheads="1"/>
          </p:cNvSpPr>
          <p:nvPr>
            <p:ph type="title"/>
          </p:nvPr>
        </p:nvSpPr>
        <p:spPr bwMode="auto">
          <a:xfrm>
            <a:off x="0" y="116632"/>
            <a:ext cx="2699792" cy="1152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33" name="Rectangle 9"/>
          <p:cNvSpPr>
            <a:spLocks noChangeArrowheads="1"/>
          </p:cNvSpPr>
          <p:nvPr/>
        </p:nvSpPr>
        <p:spPr bwMode="auto">
          <a:xfrm>
            <a:off x="2743200" y="0"/>
            <a:ext cx="6400800" cy="1371600"/>
          </a:xfrm>
          <a:prstGeom prst="rect">
            <a:avLst/>
          </a:prstGeom>
          <a:solidFill>
            <a:schemeClr val="bg2">
              <a:lumMod val="25000"/>
            </a:schemeClr>
          </a:solidFill>
          <a:ln w="9525">
            <a:noFill/>
            <a:miter lim="800000"/>
            <a:headEnd/>
            <a:tailEnd/>
          </a:ln>
          <a:effectLst/>
        </p:spPr>
        <p:txBody>
          <a:bodyPr wrap="none" anchor="ctr"/>
          <a:lstStyle/>
          <a:p>
            <a:pPr>
              <a:defRPr/>
            </a:pPr>
            <a:endParaRPr lang="es-SV">
              <a:ea typeface="+mn-ea"/>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fontAlgn="base" hangingPunct="1">
        <a:spcBef>
          <a:spcPct val="0"/>
        </a:spcBef>
        <a:spcAft>
          <a:spcPct val="0"/>
        </a:spcAft>
        <a:defRPr sz="2000">
          <a:solidFill>
            <a:schemeClr val="bg1">
              <a:lumMod val="95000"/>
            </a:schemeClr>
          </a:solidFill>
          <a:latin typeface="Calibri"/>
          <a:ea typeface="ＭＳ Ｐゴシック" charset="0"/>
          <a:cs typeface="+mj-cs"/>
        </a:defRPr>
      </a:lvl1pPr>
      <a:lvl2pPr algn="l" rtl="0" eaLnBrk="1" fontAlgn="base" hangingPunct="1">
        <a:spcBef>
          <a:spcPct val="0"/>
        </a:spcBef>
        <a:spcAft>
          <a:spcPct val="0"/>
        </a:spcAft>
        <a:defRPr sz="2000">
          <a:solidFill>
            <a:srgbClr val="969182"/>
          </a:solidFill>
          <a:latin typeface="Verdana" pitchFamily="34" charset="0"/>
          <a:ea typeface="ＭＳ Ｐゴシック" charset="0"/>
        </a:defRPr>
      </a:lvl2pPr>
      <a:lvl3pPr algn="l" rtl="0" eaLnBrk="1" fontAlgn="base" hangingPunct="1">
        <a:spcBef>
          <a:spcPct val="0"/>
        </a:spcBef>
        <a:spcAft>
          <a:spcPct val="0"/>
        </a:spcAft>
        <a:defRPr sz="2000">
          <a:solidFill>
            <a:srgbClr val="969182"/>
          </a:solidFill>
          <a:latin typeface="Verdana" pitchFamily="34" charset="0"/>
          <a:ea typeface="ＭＳ Ｐゴシック" charset="0"/>
        </a:defRPr>
      </a:lvl3pPr>
      <a:lvl4pPr algn="l" rtl="0" eaLnBrk="1" fontAlgn="base" hangingPunct="1">
        <a:spcBef>
          <a:spcPct val="0"/>
        </a:spcBef>
        <a:spcAft>
          <a:spcPct val="0"/>
        </a:spcAft>
        <a:defRPr sz="2000">
          <a:solidFill>
            <a:srgbClr val="969182"/>
          </a:solidFill>
          <a:latin typeface="Verdana" pitchFamily="34" charset="0"/>
          <a:ea typeface="ＭＳ Ｐゴシック" charset="0"/>
        </a:defRPr>
      </a:lvl4pPr>
      <a:lvl5pPr algn="l" rtl="0" eaLnBrk="1" fontAlgn="base" hangingPunct="1">
        <a:spcBef>
          <a:spcPct val="0"/>
        </a:spcBef>
        <a:spcAft>
          <a:spcPct val="0"/>
        </a:spcAft>
        <a:defRPr sz="2000">
          <a:solidFill>
            <a:srgbClr val="969182"/>
          </a:solidFill>
          <a:latin typeface="Verdana" pitchFamily="34" charset="0"/>
          <a:ea typeface="ＭＳ Ｐゴシック" charset="0"/>
        </a:defRPr>
      </a:lvl5pPr>
      <a:lvl6pPr marL="457200" algn="l" rtl="0" eaLnBrk="1" fontAlgn="base" hangingPunct="1">
        <a:spcBef>
          <a:spcPct val="0"/>
        </a:spcBef>
        <a:spcAft>
          <a:spcPct val="0"/>
        </a:spcAft>
        <a:defRPr sz="2000">
          <a:solidFill>
            <a:srgbClr val="969182"/>
          </a:solidFill>
          <a:latin typeface="Verdana" pitchFamily="34" charset="0"/>
        </a:defRPr>
      </a:lvl6pPr>
      <a:lvl7pPr marL="914400" algn="l" rtl="0" eaLnBrk="1" fontAlgn="base" hangingPunct="1">
        <a:spcBef>
          <a:spcPct val="0"/>
        </a:spcBef>
        <a:spcAft>
          <a:spcPct val="0"/>
        </a:spcAft>
        <a:defRPr sz="2000">
          <a:solidFill>
            <a:srgbClr val="969182"/>
          </a:solidFill>
          <a:latin typeface="Verdana" pitchFamily="34" charset="0"/>
        </a:defRPr>
      </a:lvl7pPr>
      <a:lvl8pPr marL="1371600" algn="l" rtl="0" eaLnBrk="1" fontAlgn="base" hangingPunct="1">
        <a:spcBef>
          <a:spcPct val="0"/>
        </a:spcBef>
        <a:spcAft>
          <a:spcPct val="0"/>
        </a:spcAft>
        <a:defRPr sz="2000">
          <a:solidFill>
            <a:srgbClr val="969182"/>
          </a:solidFill>
          <a:latin typeface="Verdana" pitchFamily="34" charset="0"/>
        </a:defRPr>
      </a:lvl8pPr>
      <a:lvl9pPr marL="1828800" algn="l" rtl="0" eaLnBrk="1" fontAlgn="base" hangingPunct="1">
        <a:spcBef>
          <a:spcPct val="0"/>
        </a:spcBef>
        <a:spcAft>
          <a:spcPct val="0"/>
        </a:spcAft>
        <a:defRPr sz="2000">
          <a:solidFill>
            <a:srgbClr val="96918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Calibri"/>
          <a:ea typeface="ＭＳ Ｐゴシック" charset="0"/>
          <a:cs typeface="+mn-cs"/>
        </a:defRPr>
      </a:lvl1pPr>
      <a:lvl2pPr marL="742950" indent="-285750" algn="l" rtl="0" eaLnBrk="1" fontAlgn="base" hangingPunct="1">
        <a:spcBef>
          <a:spcPct val="20000"/>
        </a:spcBef>
        <a:spcAft>
          <a:spcPct val="0"/>
        </a:spcAft>
        <a:buChar char="–"/>
        <a:defRPr sz="2800">
          <a:solidFill>
            <a:schemeClr val="tx1"/>
          </a:solidFill>
          <a:latin typeface="Calibri"/>
          <a:ea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Calibri"/>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Calibri"/>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Calibri"/>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QsQuNu4NBmQ"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images.google.com/imgres?imgurl=http://iamthewitness.com/books/img/King.Henry.VIII.jpg&amp;imgrefurl=http://iamthewitness.com/books/Andrew.Carrington.Hitchcock/The.History.of.the.Money.Changers.htm&amp;usg=__27eovRlyAOK3BTvcYikXCC60aoU=&amp;h=1151&amp;w=696&amp;sz=141&amp;hl=en&amp;start=9&amp;tbnid=RZDE7Wy_zxcj1M:&amp;tbnh=150&amp;tbnw=91&amp;prev=/images?q=henry+VIII&amp;gbv=2&amp;hl=e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hyperlink" Target="http://images.google.com/imgres?imgurl=http://upload.wikimedia.org/wikipedia/commons/thumb/9/94/Stick_Figure.svg/300px-Stick_Figure.svg.png&amp;imgrefurl=http://www.gaiaonline.com/profiles/?u=18628185&amp;usg=__pU5X1MlpMw73P-8n5fb_-UtcSSk=&amp;h=424&amp;w=300&amp;sz=9&amp;hl=en&amp;start=2&amp;tbnid=PSnFF5RHtsPbuM:&amp;tbnh=126&amp;tbnw=89&amp;prev=/images?q=stick+figure&amp;gbv=2&amp;hl=en" TargetMode="Externa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hyperlink" Target="http://images.google.com/imgres?imgurl=http://upload.wikimedia.org/wikipedia/commons/thumb/9/94/Stick_Figure.svg/300px-Stick_Figure.svg.png&amp;imgrefurl=http://www.gaiaonline.com/profiles/?u=18628185&amp;usg=__pU5X1MlpMw73P-8n5fb_-UtcSSk=&amp;h=424&amp;w=300&amp;sz=9&amp;hl=en&amp;start=2&amp;tbnid=PSnFF5RHtsPbuM:&amp;tbnh=126&amp;tbnw=89&amp;prev=/images?q=stick+figure&amp;gbv=2&amp;hl=en" TargetMode="External"/><Relationship Id="rId7"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images.google.com/imgres?imgurl=http://newsimg.ngfiles.com/149000/149898_Donkey.jpg&amp;imgrefurl=http://pokemonaholic.newgrounds.com/news/&amp;usg=__ewtjGyGjFBzZDreDB4_IzPpwVk8=&amp;h=240&amp;w=180&amp;sz=6&amp;hl=en&amp;start=18&amp;tbnid=JlDVYuSIvAiqsM:&amp;tbnh=110&amp;tbnw=83&amp;prev=/images?q=talking+donkeys&amp;gbv=2&amp;hl=en" TargetMode="External"/><Relationship Id="rId5" Type="http://schemas.openxmlformats.org/officeDocument/2006/relationships/image" Target="../media/image16.jpeg"/><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plato.stanford.edu/entries/causation-counterfactua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plato.stanford.edu/entries/identity/"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jubal.westnet.com/hyperdiscordia/library_of_babel.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rry.jpg"/>
          <p:cNvPicPr>
            <a:picLocks noChangeAspect="1"/>
          </p:cNvPicPr>
          <p:nvPr/>
        </p:nvPicPr>
        <p:blipFill>
          <a:blip r:embed="rId3" cstate="print">
            <a:duotone>
              <a:schemeClr val="accent5">
                <a:shade val="45000"/>
                <a:satMod val="135000"/>
              </a:schemeClr>
              <a:prstClr val="white"/>
            </a:duotone>
            <a:lum bright="22000"/>
          </a:blip>
          <a:stretch>
            <a:fillRect/>
          </a:stretch>
        </p:blipFill>
        <p:spPr>
          <a:xfrm>
            <a:off x="0" y="-1"/>
            <a:ext cx="9144000" cy="6540963"/>
          </a:xfrm>
          <a:prstGeom prst="rect">
            <a:avLst/>
          </a:prstGeom>
        </p:spPr>
      </p:pic>
      <p:sp>
        <p:nvSpPr>
          <p:cNvPr id="3" name="Subtitle 2"/>
          <p:cNvSpPr>
            <a:spLocks noGrp="1"/>
          </p:cNvSpPr>
          <p:nvPr>
            <p:ph type="subTitle" idx="1"/>
          </p:nvPr>
        </p:nvSpPr>
        <p:spPr>
          <a:xfrm>
            <a:off x="683568" y="5157192"/>
            <a:ext cx="7772400" cy="1296144"/>
          </a:xfrm>
          <a:solidFill>
            <a:schemeClr val="tx1">
              <a:lumMod val="85000"/>
              <a:lumOff val="15000"/>
              <a:alpha val="73000"/>
            </a:schemeClr>
          </a:solidFill>
        </p:spPr>
        <p:txBody>
          <a:bodyPr>
            <a:normAutofit/>
          </a:bodyPr>
          <a:lstStyle/>
          <a:p>
            <a:r>
              <a:rPr lang="en-US" sz="2400" dirty="0" smtClean="0"/>
              <a:t>Cathy Legg</a:t>
            </a:r>
          </a:p>
          <a:p>
            <a:r>
              <a:rPr lang="en-US" sz="2400" dirty="0" smtClean="0"/>
              <a:t>University of Waikato</a:t>
            </a:r>
            <a:endParaRPr lang="en-US" sz="2400" dirty="0"/>
          </a:p>
        </p:txBody>
      </p:sp>
      <p:sp>
        <p:nvSpPr>
          <p:cNvPr id="2" name="Title 1"/>
          <p:cNvSpPr>
            <a:spLocks noGrp="1"/>
          </p:cNvSpPr>
          <p:nvPr>
            <p:ph type="ctrTitle"/>
          </p:nvPr>
        </p:nvSpPr>
        <p:spPr>
          <a:xfrm>
            <a:off x="1547664" y="0"/>
            <a:ext cx="6286544" cy="642942"/>
          </a:xfrm>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a:r>
              <a:rPr lang="en-NZ" sz="3200" b="1" dirty="0" smtClean="0"/>
              <a:t>Possible Worlds</a:t>
            </a:r>
            <a:endParaRPr lang="en-US" sz="3200" b="1" dirty="0"/>
          </a:p>
        </p:txBody>
      </p:sp>
      <p:pic>
        <p:nvPicPr>
          <p:cNvPr id="6" name="Picture 5" descr="WaikatoCrest.jpg"/>
          <p:cNvPicPr>
            <a:picLocks noChangeAspect="1"/>
          </p:cNvPicPr>
          <p:nvPr/>
        </p:nvPicPr>
        <p:blipFill>
          <a:blip r:embed="rId4" cstate="print"/>
          <a:stretch>
            <a:fillRect/>
          </a:stretch>
        </p:blipFill>
        <p:spPr>
          <a:xfrm>
            <a:off x="7518400" y="4941168"/>
            <a:ext cx="1625600" cy="1625600"/>
          </a:xfrm>
          <a:prstGeom prst="rect">
            <a:avLst/>
          </a:prstGeom>
        </p:spPr>
      </p:pic>
      <p:pic>
        <p:nvPicPr>
          <p:cNvPr id="1026" name="il_fi" descr="Possible%20Worlds"/>
          <p:cNvPicPr>
            <a:picLocks noChangeAspect="1" noChangeArrowheads="1"/>
          </p:cNvPicPr>
          <p:nvPr/>
        </p:nvPicPr>
        <p:blipFill>
          <a:blip r:embed="rId5" cstate="print"/>
          <a:srcRect/>
          <a:stretch>
            <a:fillRect/>
          </a:stretch>
        </p:blipFill>
        <p:spPr bwMode="auto">
          <a:xfrm>
            <a:off x="2051720" y="692696"/>
            <a:ext cx="5112568" cy="4378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571612"/>
            <a:ext cx="8820472" cy="4643470"/>
          </a:xfrm>
        </p:spPr>
        <p:txBody>
          <a:bodyPr>
            <a:normAutofit/>
          </a:bodyPr>
          <a:lstStyle/>
          <a:p>
            <a:pPr fontAlgn="auto">
              <a:buNone/>
            </a:pPr>
            <a:r>
              <a:rPr lang="en-NZ" sz="2400" b="1" u="sng" dirty="0" smtClean="0">
                <a:solidFill>
                  <a:srgbClr val="C00000"/>
                </a:solidFill>
              </a:rPr>
              <a:t>Does this Theory Solve Lewis’ Original Objections to Hume?</a:t>
            </a:r>
            <a:endParaRPr lang="en-US" sz="2400" b="1" dirty="0" smtClean="0">
              <a:solidFill>
                <a:srgbClr val="C00000"/>
              </a:solidFill>
            </a:endParaRPr>
          </a:p>
          <a:p>
            <a:pPr fontAlgn="auto">
              <a:buNone/>
            </a:pPr>
            <a:endParaRPr lang="en-NZ" sz="2400" b="1" u="sng" dirty="0" smtClean="0">
              <a:solidFill>
                <a:srgbClr val="C00000"/>
              </a:solidFill>
            </a:endParaRPr>
          </a:p>
          <a:p>
            <a:pPr fontAlgn="auto">
              <a:buNone/>
            </a:pPr>
            <a:endParaRPr lang="en-NZ" sz="2400" b="1" u="sng" dirty="0" smtClean="0">
              <a:solidFill>
                <a:srgbClr val="C00000"/>
              </a:solidFill>
            </a:endParaRPr>
          </a:p>
          <a:p>
            <a:pPr fontAlgn="auto">
              <a:buNone/>
            </a:pPr>
            <a:endParaRPr lang="en-NZ" sz="2400" b="1" u="sng" dirty="0" smtClean="0">
              <a:solidFill>
                <a:srgbClr val="C00000"/>
              </a:solidFill>
            </a:endParaRPr>
          </a:p>
          <a:p>
            <a:pPr fontAlgn="auto">
              <a:buNone/>
            </a:pPr>
            <a:endParaRPr lang="en-NZ" sz="2400" b="1" u="sng" dirty="0" smtClean="0">
              <a:solidFill>
                <a:srgbClr val="C00000"/>
              </a:solidFill>
            </a:endParaRPr>
          </a:p>
          <a:p>
            <a:pPr fontAlgn="auto">
              <a:buNone/>
            </a:pPr>
            <a:endParaRPr lang="en-NZ" sz="2400" b="1" u="sng" dirty="0" smtClean="0">
              <a:solidFill>
                <a:srgbClr val="C00000"/>
              </a:solidFill>
            </a:endParaRPr>
          </a:p>
          <a:p>
            <a:pPr fontAlgn="auto">
              <a:buNone/>
            </a:pPr>
            <a:endParaRPr lang="en-NZ" sz="2400" b="1" u="sng" dirty="0" smtClean="0">
              <a:solidFill>
                <a:srgbClr val="C00000"/>
              </a:solidFill>
            </a:endParaRPr>
          </a:p>
          <a:p>
            <a:pPr fontAlgn="auto">
              <a:buNone/>
            </a:pPr>
            <a:endParaRPr lang="en-US" sz="2400" dirty="0" smtClean="0">
              <a:solidFill>
                <a:srgbClr val="C00000"/>
              </a:solidFill>
            </a:endParaRPr>
          </a:p>
          <a:p>
            <a:pPr marL="907542" lvl="1" indent="-514350">
              <a:spcBef>
                <a:spcPts val="600"/>
              </a:spcBef>
              <a:buNone/>
            </a:pPr>
            <a:endParaRPr lang="en-US" dirty="0" smtClean="0">
              <a:solidFill>
                <a:srgbClr val="595959"/>
              </a:solidFill>
              <a:latin typeface="Calibri"/>
            </a:endParaRPr>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Lewis’ Counterfactual Theory of Causation</a:t>
            </a:r>
            <a:endParaRPr lang="en-US" sz="1600" dirty="0" smtClean="0">
              <a:solidFill>
                <a:srgbClr val="FF6730"/>
              </a:solidFill>
            </a:endParaRPr>
          </a:p>
          <a:p>
            <a:r>
              <a:rPr lang="en-US" sz="1600" i="1" dirty="0" smtClean="0">
                <a:solidFill>
                  <a:schemeClr val="bg1"/>
                </a:solidFill>
              </a:rPr>
              <a:t>Identity </a:t>
            </a:r>
            <a:endParaRPr lang="en-US" sz="1600" dirty="0" smtClean="0">
              <a:solidFill>
                <a:schemeClr val="bg1"/>
              </a:solidFill>
            </a:endParaRPr>
          </a:p>
          <a:p>
            <a:r>
              <a:rPr lang="en-US" sz="1600" i="1" dirty="0" smtClean="0">
                <a:solidFill>
                  <a:schemeClr val="bg1"/>
                </a:solidFill>
              </a:rPr>
              <a:t>Modal Realism </a:t>
            </a:r>
            <a:r>
              <a:rPr lang="en-US" sz="1600" i="1" dirty="0" smtClean="0">
                <a:solidFill>
                  <a:schemeClr val="bg1"/>
                </a:solidFill>
              </a:rPr>
              <a:t>	</a:t>
            </a:r>
            <a:endParaRPr lang="en-US" sz="1600" dirty="0">
              <a:solidFill>
                <a:schemeClr val="bg1"/>
              </a:solidFill>
              <a:latin typeface="Verdana" charset="0"/>
            </a:endParaRPr>
          </a:p>
        </p:txBody>
      </p:sp>
      <p:sp>
        <p:nvSpPr>
          <p:cNvPr id="7" name="Rectangle 6"/>
          <p:cNvSpPr/>
          <p:nvPr/>
        </p:nvSpPr>
        <p:spPr>
          <a:xfrm>
            <a:off x="214282" y="2143116"/>
            <a:ext cx="8715436" cy="41434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b="1" i="1" dirty="0" smtClean="0">
                <a:solidFill>
                  <a:schemeClr val="tx1"/>
                </a:solidFill>
              </a:rPr>
              <a:t>Exercise </a:t>
            </a:r>
            <a:r>
              <a:rPr lang="en-NZ" b="1" i="1" dirty="0" smtClean="0">
                <a:solidFill>
                  <a:srgbClr val="C00000"/>
                </a:solidFill>
              </a:rPr>
              <a:t>(groups of 3-4)</a:t>
            </a:r>
            <a:endParaRPr lang="en-US" b="1" dirty="0" smtClean="0">
              <a:solidFill>
                <a:srgbClr val="C00000"/>
              </a:solidFill>
            </a:endParaRPr>
          </a:p>
          <a:p>
            <a:pPr>
              <a:spcBef>
                <a:spcPts val="800"/>
              </a:spcBef>
            </a:pPr>
            <a:r>
              <a:rPr lang="en-NZ" i="1" dirty="0" smtClean="0">
                <a:solidFill>
                  <a:schemeClr val="tx1"/>
                </a:solidFill>
              </a:rPr>
              <a:t>For each of the sentences </a:t>
            </a:r>
            <a:r>
              <a:rPr lang="en-NZ" i="1" dirty="0" smtClean="0">
                <a:solidFill>
                  <a:schemeClr val="tx1"/>
                </a:solidFill>
              </a:rPr>
              <a:t>below: </a:t>
            </a:r>
            <a:r>
              <a:rPr lang="en-NZ" b="1" i="1" dirty="0" err="1" smtClean="0">
                <a:solidFill>
                  <a:schemeClr val="tx1"/>
                </a:solidFill>
              </a:rPr>
              <a:t>i</a:t>
            </a:r>
            <a:r>
              <a:rPr lang="en-NZ" b="1" i="1" dirty="0" smtClean="0">
                <a:solidFill>
                  <a:schemeClr val="tx1"/>
                </a:solidFill>
              </a:rPr>
              <a:t>)</a:t>
            </a:r>
            <a:r>
              <a:rPr lang="en-NZ" i="1" dirty="0" smtClean="0">
                <a:solidFill>
                  <a:schemeClr val="tx1"/>
                </a:solidFill>
              </a:rPr>
              <a:t> work </a:t>
            </a:r>
            <a:r>
              <a:rPr lang="en-NZ" i="1" dirty="0" smtClean="0">
                <a:solidFill>
                  <a:schemeClr val="tx1"/>
                </a:solidFill>
              </a:rPr>
              <a:t>out its truth conditions according to Lewis’ counterfactual theory of </a:t>
            </a:r>
            <a:r>
              <a:rPr lang="en-NZ" i="1" dirty="0" smtClean="0">
                <a:solidFill>
                  <a:schemeClr val="tx1"/>
                </a:solidFill>
              </a:rPr>
              <a:t>causation, </a:t>
            </a:r>
            <a:r>
              <a:rPr lang="en-NZ" b="1" i="1" dirty="0" smtClean="0">
                <a:solidFill>
                  <a:schemeClr val="tx1"/>
                </a:solidFill>
              </a:rPr>
              <a:t>ii)</a:t>
            </a:r>
            <a:r>
              <a:rPr lang="en-NZ" i="1" dirty="0" smtClean="0">
                <a:solidFill>
                  <a:schemeClr val="tx1"/>
                </a:solidFill>
              </a:rPr>
              <a:t> think </a:t>
            </a:r>
            <a:r>
              <a:rPr lang="en-NZ" i="1" dirty="0" smtClean="0">
                <a:solidFill>
                  <a:schemeClr val="tx1"/>
                </a:solidFill>
              </a:rPr>
              <a:t>about the relevant possible worlds, </a:t>
            </a:r>
            <a:r>
              <a:rPr lang="en-NZ" b="1" i="1" dirty="0" smtClean="0">
                <a:solidFill>
                  <a:schemeClr val="tx1"/>
                </a:solidFill>
              </a:rPr>
              <a:t>iii)</a:t>
            </a:r>
            <a:r>
              <a:rPr lang="en-NZ" i="1" dirty="0" smtClean="0">
                <a:solidFill>
                  <a:schemeClr val="tx1"/>
                </a:solidFill>
              </a:rPr>
              <a:t> discuss </a:t>
            </a:r>
            <a:r>
              <a:rPr lang="en-NZ" i="1" dirty="0" smtClean="0">
                <a:solidFill>
                  <a:schemeClr val="tx1"/>
                </a:solidFill>
              </a:rPr>
              <a:t>whether the truth-value given by Lewis’ theory to this sentence is correct.</a:t>
            </a:r>
            <a:endParaRPr lang="en-US" dirty="0" smtClean="0">
              <a:solidFill>
                <a:schemeClr val="tx1"/>
              </a:solidFill>
            </a:endParaRPr>
          </a:p>
          <a:p>
            <a:r>
              <a:rPr lang="en-NZ" i="1" dirty="0" smtClean="0">
                <a:solidFill>
                  <a:schemeClr val="tx1"/>
                </a:solidFill>
              </a:rPr>
              <a:t> </a:t>
            </a:r>
            <a:endParaRPr lang="en-US" dirty="0" smtClean="0">
              <a:solidFill>
                <a:schemeClr val="tx1"/>
              </a:solidFill>
            </a:endParaRPr>
          </a:p>
          <a:p>
            <a:r>
              <a:rPr lang="en-NZ" b="1" dirty="0" err="1" smtClean="0">
                <a:solidFill>
                  <a:schemeClr val="tx1"/>
                </a:solidFill>
              </a:rPr>
              <a:t>i</a:t>
            </a:r>
            <a:r>
              <a:rPr lang="en-NZ" b="1" dirty="0" smtClean="0">
                <a:solidFill>
                  <a:schemeClr val="tx1"/>
                </a:solidFill>
              </a:rPr>
              <a:t>) Pre-empted Potential Causes:</a:t>
            </a:r>
            <a:endParaRPr lang="en-US" dirty="0" smtClean="0">
              <a:solidFill>
                <a:schemeClr val="tx1"/>
              </a:solidFill>
            </a:endParaRPr>
          </a:p>
          <a:p>
            <a:r>
              <a:rPr lang="en-NZ" sz="2000" b="1" dirty="0" smtClean="0">
                <a:solidFill>
                  <a:schemeClr val="bg2">
                    <a:lumMod val="50000"/>
                  </a:schemeClr>
                </a:solidFill>
                <a:latin typeface="Courier New" pitchFamily="49" charset="0"/>
                <a:cs typeface="Courier New" pitchFamily="49" charset="0"/>
              </a:rPr>
              <a:t>Brad’s </a:t>
            </a:r>
            <a:r>
              <a:rPr lang="en-NZ" sz="2000" b="1" dirty="0" smtClean="0">
                <a:solidFill>
                  <a:schemeClr val="bg2">
                    <a:lumMod val="50000"/>
                  </a:schemeClr>
                </a:solidFill>
                <a:latin typeface="Courier New" pitchFamily="49" charset="0"/>
                <a:cs typeface="Courier New" pitchFamily="49" charset="0"/>
              </a:rPr>
              <a:t>kissing Angelina caused him to get measles</a:t>
            </a:r>
            <a:r>
              <a:rPr lang="en-NZ" sz="2000" b="1" dirty="0" smtClean="0">
                <a:solidFill>
                  <a:schemeClr val="bg2">
                    <a:lumMod val="50000"/>
                  </a:schemeClr>
                </a:solidFill>
                <a:latin typeface="Courier New" pitchFamily="49" charset="0"/>
                <a:cs typeface="Courier New" pitchFamily="49" charset="0"/>
              </a:rPr>
              <a:t>.</a:t>
            </a:r>
            <a:endParaRPr lang="en-US" sz="2000" dirty="0" smtClean="0">
              <a:solidFill>
                <a:schemeClr val="bg2">
                  <a:lumMod val="50000"/>
                </a:schemeClr>
              </a:solidFill>
              <a:latin typeface="Courier New" pitchFamily="49" charset="0"/>
              <a:cs typeface="Courier New" pitchFamily="49" charset="0"/>
            </a:endParaRPr>
          </a:p>
          <a:p>
            <a:r>
              <a:rPr lang="en-NZ" b="1" dirty="0" smtClean="0">
                <a:solidFill>
                  <a:schemeClr val="tx1"/>
                </a:solidFill>
              </a:rPr>
              <a:t>ii) Epiphenomena:</a:t>
            </a:r>
            <a:endParaRPr lang="en-US" dirty="0" smtClean="0">
              <a:solidFill>
                <a:schemeClr val="tx1"/>
              </a:solidFill>
            </a:endParaRPr>
          </a:p>
          <a:p>
            <a:r>
              <a:rPr lang="en-NZ" sz="2000" b="1" dirty="0" smtClean="0">
                <a:solidFill>
                  <a:schemeClr val="bg2">
                    <a:lumMod val="50000"/>
                  </a:schemeClr>
                </a:solidFill>
                <a:latin typeface="Courier New" pitchFamily="49" charset="0"/>
                <a:cs typeface="Courier New" pitchFamily="49" charset="0"/>
              </a:rPr>
              <a:t>Having </a:t>
            </a:r>
            <a:r>
              <a:rPr lang="en-NZ" sz="2000" b="1" dirty="0" smtClean="0">
                <a:solidFill>
                  <a:schemeClr val="bg2">
                    <a:lumMod val="50000"/>
                  </a:schemeClr>
                </a:solidFill>
                <a:latin typeface="Courier New" pitchFamily="49" charset="0"/>
                <a:cs typeface="Courier New" pitchFamily="49" charset="0"/>
              </a:rPr>
              <a:t>measles spots caused me to have a high </a:t>
            </a:r>
            <a:r>
              <a:rPr lang="en-NZ" sz="2000" b="1" dirty="0" smtClean="0">
                <a:solidFill>
                  <a:schemeClr val="bg2">
                    <a:lumMod val="50000"/>
                  </a:schemeClr>
                </a:solidFill>
                <a:latin typeface="Courier New" pitchFamily="49" charset="0"/>
                <a:cs typeface="Courier New" pitchFamily="49" charset="0"/>
              </a:rPr>
              <a:t>fever.</a:t>
            </a:r>
            <a:endParaRPr lang="en-US" sz="2000" dirty="0" smtClean="0">
              <a:solidFill>
                <a:schemeClr val="bg2">
                  <a:lumMod val="50000"/>
                </a:schemeClr>
              </a:solidFill>
              <a:latin typeface="Courier New" pitchFamily="49" charset="0"/>
              <a:cs typeface="Courier New" pitchFamily="49" charset="0"/>
            </a:endParaRPr>
          </a:p>
          <a:p>
            <a:r>
              <a:rPr lang="en-NZ" b="1" dirty="0" smtClean="0">
                <a:solidFill>
                  <a:schemeClr val="tx1"/>
                </a:solidFill>
              </a:rPr>
              <a:t>iii) Effects: </a:t>
            </a:r>
            <a:endParaRPr lang="en-US" dirty="0" smtClean="0">
              <a:solidFill>
                <a:schemeClr val="tx1"/>
              </a:solidFill>
            </a:endParaRPr>
          </a:p>
          <a:p>
            <a:r>
              <a:rPr lang="en-NZ" sz="2000" b="1" dirty="0" smtClean="0">
                <a:solidFill>
                  <a:schemeClr val="bg2">
                    <a:lumMod val="50000"/>
                  </a:schemeClr>
                </a:solidFill>
                <a:latin typeface="Courier New" pitchFamily="49" charset="0"/>
                <a:cs typeface="Courier New" pitchFamily="49" charset="0"/>
              </a:rPr>
              <a:t>Having </a:t>
            </a:r>
            <a:r>
              <a:rPr lang="en-NZ" sz="2000" b="1" dirty="0" smtClean="0">
                <a:solidFill>
                  <a:schemeClr val="bg2">
                    <a:lumMod val="50000"/>
                  </a:schemeClr>
                </a:solidFill>
                <a:latin typeface="Courier New" pitchFamily="49" charset="0"/>
                <a:cs typeface="Courier New" pitchFamily="49" charset="0"/>
              </a:rPr>
              <a:t>measles caused me to have contact with the measles </a:t>
            </a:r>
            <a:r>
              <a:rPr lang="en-NZ" sz="2000" b="1" dirty="0" smtClean="0">
                <a:solidFill>
                  <a:schemeClr val="bg2">
                    <a:lumMod val="50000"/>
                  </a:schemeClr>
                </a:solidFill>
                <a:latin typeface="Courier New" pitchFamily="49" charset="0"/>
                <a:cs typeface="Courier New" pitchFamily="49" charset="0"/>
              </a:rPr>
              <a:t>virus. </a:t>
            </a:r>
            <a:endParaRPr lang="en-US" sz="2000" dirty="0">
              <a:solidFill>
                <a:schemeClr val="bg2">
                  <a:lumMod val="50000"/>
                </a:schemeClr>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571612"/>
            <a:ext cx="8820472" cy="4572032"/>
          </a:xfrm>
        </p:spPr>
        <p:txBody>
          <a:bodyPr>
            <a:normAutofit fontScale="85000" lnSpcReduction="20000"/>
          </a:bodyPr>
          <a:lstStyle/>
          <a:p>
            <a:pPr fontAlgn="auto">
              <a:buNone/>
            </a:pPr>
            <a:r>
              <a:rPr lang="en-NZ" sz="2800" b="1" i="1" u="sng" dirty="0" smtClean="0">
                <a:solidFill>
                  <a:srgbClr val="C00000"/>
                </a:solidFill>
              </a:rPr>
              <a:t>Introduction to Identity</a:t>
            </a:r>
          </a:p>
          <a:p>
            <a:pPr marL="0" indent="0" fontAlgn="auto">
              <a:buNone/>
            </a:pPr>
            <a:r>
              <a:rPr lang="en-NZ" sz="2800" dirty="0" smtClean="0"/>
              <a:t>We </a:t>
            </a:r>
            <a:r>
              <a:rPr lang="en-NZ" sz="2800" dirty="0" smtClean="0"/>
              <a:t>will begin by looking at the concept of </a:t>
            </a:r>
            <a:r>
              <a:rPr lang="en-NZ" sz="2800" i="1" dirty="0" smtClean="0"/>
              <a:t>identity</a:t>
            </a:r>
            <a:r>
              <a:rPr lang="en-NZ" sz="2800" dirty="0" smtClean="0"/>
              <a:t> itself.  </a:t>
            </a:r>
            <a:r>
              <a:rPr lang="en-NZ" sz="2800" dirty="0" smtClean="0"/>
              <a:t>And, as always, we will ask: </a:t>
            </a:r>
            <a:r>
              <a:rPr lang="en-NZ" sz="2800" i="1" dirty="0" smtClean="0"/>
              <a:t>What </a:t>
            </a:r>
            <a:r>
              <a:rPr lang="en-NZ" sz="2800" i="1" dirty="0" smtClean="0"/>
              <a:t>does </a:t>
            </a:r>
            <a:r>
              <a:rPr lang="en-NZ" sz="2800" i="1" dirty="0" smtClean="0"/>
              <a:t>this fundamental concept </a:t>
            </a:r>
            <a:r>
              <a:rPr lang="en-NZ" sz="2800" i="1" dirty="0" smtClean="0"/>
              <a:t>mean?</a:t>
            </a:r>
            <a:endParaRPr lang="en-US" sz="2800" i="1" dirty="0" smtClean="0"/>
          </a:p>
          <a:p>
            <a:pPr fontAlgn="auto"/>
            <a:r>
              <a:rPr lang="en-NZ" sz="2800" dirty="0" smtClean="0"/>
              <a:t>A </a:t>
            </a:r>
            <a:r>
              <a:rPr lang="en-NZ" sz="2800" dirty="0" smtClean="0"/>
              <a:t>distinction is often made in philosophy between two ‘kinds’ of identity:</a:t>
            </a:r>
            <a:endParaRPr lang="en-US" sz="2800" dirty="0" smtClean="0"/>
          </a:p>
          <a:p>
            <a:pPr lvl="1" fontAlgn="auto"/>
            <a:r>
              <a:rPr lang="en-NZ" b="1" dirty="0" smtClean="0">
                <a:solidFill>
                  <a:srgbClr val="C00000"/>
                </a:solidFill>
              </a:rPr>
              <a:t>qualitative</a:t>
            </a:r>
            <a:r>
              <a:rPr lang="en-NZ" dirty="0" smtClean="0">
                <a:solidFill>
                  <a:srgbClr val="C00000"/>
                </a:solidFill>
              </a:rPr>
              <a:t> </a:t>
            </a:r>
            <a:r>
              <a:rPr lang="en-NZ" b="1" dirty="0" smtClean="0">
                <a:solidFill>
                  <a:srgbClr val="C00000"/>
                </a:solidFill>
              </a:rPr>
              <a:t>identity</a:t>
            </a:r>
            <a:endParaRPr lang="en-US" b="1" dirty="0" smtClean="0">
              <a:solidFill>
                <a:srgbClr val="C00000"/>
              </a:solidFill>
            </a:endParaRPr>
          </a:p>
          <a:p>
            <a:pPr lvl="1" fontAlgn="auto"/>
            <a:r>
              <a:rPr lang="en-NZ" b="1" dirty="0" smtClean="0">
                <a:solidFill>
                  <a:srgbClr val="C00000"/>
                </a:solidFill>
              </a:rPr>
              <a:t>quantitative</a:t>
            </a:r>
            <a:r>
              <a:rPr lang="en-NZ" b="1" dirty="0" smtClean="0"/>
              <a:t> </a:t>
            </a:r>
            <a:r>
              <a:rPr lang="en-NZ" dirty="0" smtClean="0"/>
              <a:t>(sometimes also called ‘numerical’) </a:t>
            </a:r>
            <a:r>
              <a:rPr lang="en-NZ" b="1" dirty="0" smtClean="0">
                <a:solidFill>
                  <a:srgbClr val="C00000"/>
                </a:solidFill>
              </a:rPr>
              <a:t>identity</a:t>
            </a:r>
            <a:endParaRPr lang="en-US" b="1" dirty="0" smtClean="0">
              <a:solidFill>
                <a:srgbClr val="C00000"/>
              </a:solidFill>
            </a:endParaRPr>
          </a:p>
          <a:p>
            <a:pPr fontAlgn="auto"/>
            <a:r>
              <a:rPr lang="en-NZ" sz="2800" dirty="0" smtClean="0"/>
              <a:t>Two </a:t>
            </a:r>
            <a:r>
              <a:rPr lang="en-NZ" sz="2800" dirty="0" smtClean="0"/>
              <a:t>things are </a:t>
            </a:r>
            <a:r>
              <a:rPr lang="en-NZ" sz="2800" b="1" dirty="0" smtClean="0"/>
              <a:t>qualitatively identical </a:t>
            </a:r>
            <a:r>
              <a:rPr lang="en-NZ" sz="2800" dirty="0" smtClean="0"/>
              <a:t>if they </a:t>
            </a:r>
            <a:r>
              <a:rPr lang="en-NZ" sz="2800" u="sng" dirty="0" smtClean="0"/>
              <a:t>share all their properties</a:t>
            </a:r>
            <a:r>
              <a:rPr lang="en-NZ" sz="2800" dirty="0" smtClean="0"/>
              <a:t>. If one is green, the other is green, if one is 2 feet long, the other is 2 feet long…..and so on.</a:t>
            </a:r>
            <a:endParaRPr lang="en-US" sz="2800" dirty="0" smtClean="0"/>
          </a:p>
          <a:p>
            <a:pPr fontAlgn="auto"/>
            <a:r>
              <a:rPr lang="en-NZ" sz="2800" dirty="0" smtClean="0"/>
              <a:t>Two </a:t>
            </a:r>
            <a:r>
              <a:rPr lang="en-NZ" sz="2800" dirty="0" smtClean="0"/>
              <a:t>things are </a:t>
            </a:r>
            <a:r>
              <a:rPr lang="en-NZ" sz="2800" b="1" dirty="0" smtClean="0"/>
              <a:t>quantitatively identical </a:t>
            </a:r>
            <a:r>
              <a:rPr lang="en-NZ" sz="2800" dirty="0" smtClean="0"/>
              <a:t>if they are </a:t>
            </a:r>
            <a:r>
              <a:rPr lang="en-NZ" sz="2800" u="sng" dirty="0" smtClean="0"/>
              <a:t>actually the same thing</a:t>
            </a:r>
            <a:r>
              <a:rPr lang="en-NZ" sz="2800" dirty="0" smtClean="0"/>
              <a:t>. I.e. there is only ‘one thing there’ (hence ‘quantitative’ identity).</a:t>
            </a:r>
            <a:endParaRPr lang="en-US" sz="2800" dirty="0" smtClean="0"/>
          </a:p>
          <a:p>
            <a:pPr fontAlgn="auto">
              <a:buNone/>
            </a:pPr>
            <a:endParaRPr lang="en-NZ" sz="2800" dirty="0" smtClean="0"/>
          </a:p>
          <a:p>
            <a:pPr marL="907542" lvl="1" indent="-514350">
              <a:spcBef>
                <a:spcPts val="600"/>
              </a:spcBef>
              <a:buNone/>
            </a:pPr>
            <a:endParaRPr lang="en-US" dirty="0" smtClean="0">
              <a:solidFill>
                <a:srgbClr val="595959"/>
              </a:solidFill>
              <a:latin typeface="Calibri"/>
            </a:endParaRPr>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Lewis’ Counterfactual Theory of Causation</a:t>
            </a:r>
            <a:endParaRPr lang="en-US" sz="1600" dirty="0" smtClean="0">
              <a:solidFill>
                <a:schemeClr val="bg1"/>
              </a:solidFill>
            </a:endParaRPr>
          </a:p>
          <a:p>
            <a:r>
              <a:rPr lang="en-US" sz="1600" i="1" dirty="0" smtClean="0">
                <a:solidFill>
                  <a:srgbClr val="FF6730"/>
                </a:solidFill>
              </a:rPr>
              <a:t>Identity </a:t>
            </a:r>
            <a:endParaRPr lang="en-US" sz="1600" dirty="0" smtClean="0">
              <a:solidFill>
                <a:srgbClr val="FF6730"/>
              </a:solidFill>
            </a:endParaRPr>
          </a:p>
          <a:p>
            <a:r>
              <a:rPr lang="en-US" sz="1600" i="1" dirty="0" smtClean="0">
                <a:solidFill>
                  <a:schemeClr val="bg1"/>
                </a:solidFill>
              </a:rPr>
              <a:t>Modal Realism </a:t>
            </a:r>
            <a:r>
              <a:rPr lang="en-US" sz="1600" i="1" dirty="0" smtClean="0">
                <a:solidFill>
                  <a:schemeClr val="bg1"/>
                </a:solidFill>
              </a:rPr>
              <a:t>	</a:t>
            </a:r>
            <a:endParaRPr lang="en-US" sz="1600" dirty="0">
              <a:solidFill>
                <a:schemeClr val="bg1"/>
              </a:solidFill>
              <a:latin typeface="Verdana"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571612"/>
            <a:ext cx="8820472" cy="3714776"/>
          </a:xfrm>
        </p:spPr>
        <p:txBody>
          <a:bodyPr>
            <a:normAutofit/>
          </a:bodyPr>
          <a:lstStyle/>
          <a:p>
            <a:pPr fontAlgn="auto">
              <a:buNone/>
            </a:pPr>
            <a:r>
              <a:rPr lang="en-NZ" sz="2400" dirty="0" smtClean="0"/>
              <a:t>     It </a:t>
            </a:r>
            <a:r>
              <a:rPr lang="en-NZ" sz="2400" dirty="0" smtClean="0"/>
              <a:t>is often thought possible to have qualitative identity without quantitative identity </a:t>
            </a:r>
            <a:r>
              <a:rPr lang="en-NZ" sz="2400" i="1" dirty="0" smtClean="0"/>
              <a:t>(How? What would be an example?)</a:t>
            </a:r>
            <a:endParaRPr lang="en-US" sz="2400" dirty="0" smtClean="0"/>
          </a:p>
          <a:p>
            <a:pPr fontAlgn="auto">
              <a:buNone/>
            </a:pPr>
            <a:r>
              <a:rPr lang="en-NZ" sz="2400" i="1" dirty="0" smtClean="0"/>
              <a:t> </a:t>
            </a:r>
            <a:endParaRPr lang="en-US" sz="2400" dirty="0" smtClean="0"/>
          </a:p>
          <a:p>
            <a:pPr fontAlgn="auto">
              <a:buNone/>
            </a:pPr>
            <a:endParaRPr lang="en-NZ" sz="2800" dirty="0" smtClean="0"/>
          </a:p>
          <a:p>
            <a:pPr marL="907542" lvl="1" indent="-514350">
              <a:spcBef>
                <a:spcPts val="600"/>
              </a:spcBef>
              <a:buNone/>
            </a:pPr>
            <a:r>
              <a:rPr lang="en-US" dirty="0" err="1" smtClean="0">
                <a:solidFill>
                  <a:srgbClr val="595959"/>
                </a:solidFill>
                <a:latin typeface="Calibri"/>
              </a:rPr>
              <a:t>HintHint</a:t>
            </a:r>
            <a:endParaRPr lang="en-US" dirty="0" smtClean="0">
              <a:solidFill>
                <a:srgbClr val="595959"/>
              </a:solidFill>
              <a:latin typeface="Calibri"/>
            </a:endParaRPr>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Lewis’ Counterfactual Theory of Causation</a:t>
            </a:r>
            <a:endParaRPr lang="en-US" sz="1600" dirty="0" smtClean="0">
              <a:solidFill>
                <a:schemeClr val="bg1"/>
              </a:solidFill>
            </a:endParaRPr>
          </a:p>
          <a:p>
            <a:r>
              <a:rPr lang="en-US" sz="1600" i="1" dirty="0" smtClean="0">
                <a:solidFill>
                  <a:srgbClr val="FF6730"/>
                </a:solidFill>
              </a:rPr>
              <a:t>Identity </a:t>
            </a:r>
            <a:endParaRPr lang="en-US" sz="1600" dirty="0" smtClean="0">
              <a:solidFill>
                <a:srgbClr val="FF6730"/>
              </a:solidFill>
            </a:endParaRPr>
          </a:p>
          <a:p>
            <a:r>
              <a:rPr lang="en-US" sz="1600" i="1" dirty="0" smtClean="0">
                <a:solidFill>
                  <a:schemeClr val="bg1"/>
                </a:solidFill>
              </a:rPr>
              <a:t>Modal Realism </a:t>
            </a:r>
            <a:r>
              <a:rPr lang="en-US" sz="1600" i="1" dirty="0" smtClean="0">
                <a:solidFill>
                  <a:schemeClr val="bg1"/>
                </a:solidFill>
              </a:rPr>
              <a:t>	</a:t>
            </a:r>
            <a:endParaRPr lang="en-US" sz="1600" dirty="0">
              <a:solidFill>
                <a:schemeClr val="bg1"/>
              </a:solidFill>
              <a:latin typeface="Verdana" charset="0"/>
            </a:endParaRPr>
          </a:p>
        </p:txBody>
      </p:sp>
      <p:sp>
        <p:nvSpPr>
          <p:cNvPr id="5" name="Rectangle 4"/>
          <p:cNvSpPr/>
          <p:nvPr/>
        </p:nvSpPr>
        <p:spPr>
          <a:xfrm>
            <a:off x="500034" y="2500306"/>
            <a:ext cx="8072494" cy="24288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600"/>
              </a:spcBef>
            </a:pPr>
            <a:r>
              <a:rPr lang="en-NZ" sz="2000" b="1" i="1" dirty="0" smtClean="0">
                <a:solidFill>
                  <a:schemeClr val="tx1"/>
                </a:solidFill>
              </a:rPr>
              <a:t>H</a:t>
            </a:r>
            <a:r>
              <a:rPr lang="en-NZ" sz="2000" b="1" i="1" dirty="0" smtClean="0">
                <a:solidFill>
                  <a:schemeClr val="tx1"/>
                </a:solidFill>
              </a:rPr>
              <a:t>ard </a:t>
            </a:r>
            <a:r>
              <a:rPr lang="en-NZ" sz="2000" b="1" i="1" dirty="0" smtClean="0">
                <a:solidFill>
                  <a:schemeClr val="tx1"/>
                </a:solidFill>
              </a:rPr>
              <a:t>metaphysical </a:t>
            </a:r>
            <a:r>
              <a:rPr lang="en-NZ" sz="2000" b="1" i="1" dirty="0" smtClean="0">
                <a:solidFill>
                  <a:schemeClr val="tx1"/>
                </a:solidFill>
              </a:rPr>
              <a:t>questions:</a:t>
            </a:r>
            <a:r>
              <a:rPr lang="en-NZ" sz="2000" i="1" dirty="0" smtClean="0">
                <a:solidFill>
                  <a:schemeClr val="tx1"/>
                </a:solidFill>
              </a:rPr>
              <a:t> </a:t>
            </a:r>
          </a:p>
          <a:p>
            <a:pPr fontAlgn="auto">
              <a:spcBef>
                <a:spcPts val="600"/>
              </a:spcBef>
            </a:pPr>
            <a:r>
              <a:rPr lang="en-NZ" sz="2000" b="1" i="1" dirty="0" err="1" smtClean="0">
                <a:solidFill>
                  <a:schemeClr val="tx1"/>
                </a:solidFill>
              </a:rPr>
              <a:t>i</a:t>
            </a:r>
            <a:r>
              <a:rPr lang="en-NZ" sz="2000" b="1" i="1" dirty="0" smtClean="0">
                <a:solidFill>
                  <a:schemeClr val="tx1"/>
                </a:solidFill>
              </a:rPr>
              <a:t>)</a:t>
            </a:r>
            <a:r>
              <a:rPr lang="en-NZ" sz="2000" i="1" dirty="0" smtClean="0">
                <a:solidFill>
                  <a:schemeClr val="tx1"/>
                </a:solidFill>
              </a:rPr>
              <a:t> If </a:t>
            </a:r>
            <a:r>
              <a:rPr lang="en-NZ" sz="2000" i="1" dirty="0" smtClean="0">
                <a:solidFill>
                  <a:schemeClr val="tx1"/>
                </a:solidFill>
              </a:rPr>
              <a:t>two things are qualitatively identical but not quantitatively identical, </a:t>
            </a:r>
            <a:r>
              <a:rPr lang="en-NZ" sz="2000" b="1" i="1" dirty="0" smtClean="0">
                <a:solidFill>
                  <a:schemeClr val="tx1"/>
                </a:solidFill>
              </a:rPr>
              <a:t>in virtue of what </a:t>
            </a:r>
            <a:r>
              <a:rPr lang="en-NZ" sz="2000" i="1" dirty="0" smtClean="0">
                <a:solidFill>
                  <a:schemeClr val="tx1"/>
                </a:solidFill>
              </a:rPr>
              <a:t>are </a:t>
            </a:r>
            <a:r>
              <a:rPr lang="en-NZ" sz="2000" i="1" dirty="0" smtClean="0">
                <a:solidFill>
                  <a:schemeClr val="tx1"/>
                </a:solidFill>
              </a:rPr>
              <a:t>they not quantitatively identical?</a:t>
            </a:r>
            <a:endParaRPr lang="en-US" sz="2000" dirty="0" smtClean="0">
              <a:solidFill>
                <a:schemeClr val="tx1"/>
              </a:solidFill>
            </a:endParaRPr>
          </a:p>
          <a:p>
            <a:pPr fontAlgn="auto">
              <a:spcBef>
                <a:spcPts val="600"/>
              </a:spcBef>
            </a:pPr>
            <a:r>
              <a:rPr lang="en-NZ" sz="2000" b="1" i="1" dirty="0" smtClean="0">
                <a:solidFill>
                  <a:schemeClr val="tx1"/>
                </a:solidFill>
              </a:rPr>
              <a:t>ii) </a:t>
            </a:r>
            <a:r>
              <a:rPr lang="en-NZ" sz="2000" i="1" dirty="0" smtClean="0">
                <a:solidFill>
                  <a:schemeClr val="tx1"/>
                </a:solidFill>
              </a:rPr>
              <a:t>C</a:t>
            </a:r>
            <a:r>
              <a:rPr lang="en-NZ" sz="2000" i="1" dirty="0" smtClean="0">
                <a:solidFill>
                  <a:schemeClr val="tx1"/>
                </a:solidFill>
              </a:rPr>
              <a:t>an </a:t>
            </a:r>
            <a:r>
              <a:rPr lang="en-NZ" sz="2000" i="1" dirty="0" smtClean="0">
                <a:solidFill>
                  <a:schemeClr val="tx1"/>
                </a:solidFill>
              </a:rPr>
              <a:t>you have </a:t>
            </a:r>
            <a:r>
              <a:rPr lang="en-NZ" sz="2000" b="1" i="1" dirty="0" smtClean="0">
                <a:solidFill>
                  <a:schemeClr val="tx1"/>
                </a:solidFill>
              </a:rPr>
              <a:t>quantitative identity </a:t>
            </a:r>
            <a:r>
              <a:rPr lang="en-NZ" sz="2000" i="1" dirty="0" smtClean="0">
                <a:solidFill>
                  <a:schemeClr val="tx1"/>
                </a:solidFill>
              </a:rPr>
              <a:t>without </a:t>
            </a:r>
            <a:r>
              <a:rPr lang="en-NZ" sz="2000" b="1" i="1" dirty="0" smtClean="0">
                <a:solidFill>
                  <a:schemeClr val="tx1"/>
                </a:solidFill>
              </a:rPr>
              <a:t>qualitative identity</a:t>
            </a:r>
            <a:r>
              <a:rPr lang="en-NZ" sz="2000" i="1" dirty="0" smtClean="0">
                <a:solidFill>
                  <a:schemeClr val="tx1"/>
                </a:solidFill>
              </a:rPr>
              <a:t>? If so, what would be an example?</a:t>
            </a:r>
            <a:endParaRPr lang="en-US" sz="2000" dirty="0" smtClean="0">
              <a:solidFill>
                <a:schemeClr val="tx1"/>
              </a:solidFill>
            </a:endParaRPr>
          </a:p>
        </p:txBody>
      </p:sp>
      <p:pic>
        <p:nvPicPr>
          <p:cNvPr id="6" name="il_fi" descr="spacetimeworm"/>
          <p:cNvPicPr>
            <a:picLocks noChangeAspect="1" noChangeArrowheads="1"/>
          </p:cNvPicPr>
          <p:nvPr/>
        </p:nvPicPr>
        <p:blipFill>
          <a:blip r:embed="rId3" cstate="print"/>
          <a:srcRect/>
          <a:stretch>
            <a:fillRect/>
          </a:stretch>
        </p:blipFill>
        <p:spPr bwMode="auto">
          <a:xfrm>
            <a:off x="6500826" y="5000636"/>
            <a:ext cx="2432923" cy="2000264"/>
          </a:xfrm>
          <a:prstGeom prst="rect">
            <a:avLst/>
          </a:prstGeom>
          <a:noFill/>
          <a:ln w="9525">
            <a:noFill/>
            <a:miter lim="800000"/>
            <a:headEnd/>
            <a:tailEnd/>
          </a:ln>
        </p:spPr>
      </p:pic>
      <p:sp>
        <p:nvSpPr>
          <p:cNvPr id="8" name="TextBox 7"/>
          <p:cNvSpPr txBox="1"/>
          <p:nvPr/>
        </p:nvSpPr>
        <p:spPr>
          <a:xfrm>
            <a:off x="5572132" y="5786454"/>
            <a:ext cx="763351" cy="369332"/>
          </a:xfrm>
          <a:prstGeom prst="rect">
            <a:avLst/>
          </a:prstGeom>
          <a:noFill/>
        </p:spPr>
        <p:txBody>
          <a:bodyPr wrap="none" rtlCol="0">
            <a:spAutoFit/>
          </a:bodyPr>
          <a:lstStyle/>
          <a:p>
            <a:r>
              <a:rPr lang="en-US" i="1" dirty="0" smtClean="0"/>
              <a:t>Hint:</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571612"/>
            <a:ext cx="8929718" cy="3571900"/>
          </a:xfrm>
        </p:spPr>
        <p:txBody>
          <a:bodyPr>
            <a:normAutofit fontScale="92500" lnSpcReduction="10000"/>
          </a:bodyPr>
          <a:lstStyle/>
          <a:p>
            <a:pPr fontAlgn="auto">
              <a:buNone/>
            </a:pPr>
            <a:r>
              <a:rPr lang="en-NZ" sz="2600" b="1" i="1" u="sng" dirty="0" smtClean="0">
                <a:solidFill>
                  <a:srgbClr val="C00000"/>
                </a:solidFill>
              </a:rPr>
              <a:t>Leibniz’s Law</a:t>
            </a:r>
            <a:endParaRPr lang="en-US" sz="2600" dirty="0" smtClean="0">
              <a:solidFill>
                <a:srgbClr val="C00000"/>
              </a:solidFill>
            </a:endParaRPr>
          </a:p>
          <a:p>
            <a:pPr fontAlgn="auto">
              <a:buNone/>
            </a:pPr>
            <a:r>
              <a:rPr lang="en-NZ" sz="2400" dirty="0" smtClean="0"/>
              <a:t>     This </a:t>
            </a:r>
            <a:r>
              <a:rPr lang="en-NZ" sz="2400" dirty="0" smtClean="0"/>
              <a:t>famous ‘law’ (not really a law like a law of physics, but a claim in metaphysics) </a:t>
            </a:r>
            <a:r>
              <a:rPr lang="en-NZ" sz="2400" dirty="0" smtClean="0"/>
              <a:t>relates </a:t>
            </a:r>
            <a:r>
              <a:rPr lang="en-NZ" sz="2400" b="1" dirty="0" smtClean="0"/>
              <a:t>qualitative</a:t>
            </a:r>
            <a:r>
              <a:rPr lang="en-NZ" sz="2400" dirty="0" smtClean="0"/>
              <a:t> and </a:t>
            </a:r>
            <a:r>
              <a:rPr lang="en-NZ" sz="2400" b="1" dirty="0" smtClean="0"/>
              <a:t>quantitative</a:t>
            </a:r>
            <a:r>
              <a:rPr lang="en-NZ" sz="2400" dirty="0" smtClean="0"/>
              <a:t> identity. It has two halves:</a:t>
            </a:r>
            <a:endParaRPr lang="en-US" sz="2400" dirty="0" smtClean="0"/>
          </a:p>
          <a:p>
            <a:pPr indent="12700" fontAlgn="auto">
              <a:buNone/>
            </a:pPr>
            <a:r>
              <a:rPr lang="en-NZ" sz="2400" b="1" i="1" u="sng" dirty="0" smtClean="0"/>
              <a:t>1) The </a:t>
            </a:r>
            <a:r>
              <a:rPr lang="en-NZ" sz="2400" b="1" i="1" u="sng" dirty="0" err="1" smtClean="0"/>
              <a:t>Indiscernibility</a:t>
            </a:r>
            <a:r>
              <a:rPr lang="en-NZ" sz="2400" b="1" i="1" u="sng" dirty="0" smtClean="0"/>
              <a:t> </a:t>
            </a:r>
            <a:r>
              <a:rPr lang="en-NZ" sz="2400" b="1" i="1" u="sng" dirty="0" smtClean="0"/>
              <a:t>of </a:t>
            </a:r>
            <a:r>
              <a:rPr lang="en-NZ" sz="2400" b="1" i="1" u="sng" dirty="0" err="1" smtClean="0"/>
              <a:t>Identicals</a:t>
            </a:r>
            <a:r>
              <a:rPr lang="en-NZ" sz="2400" b="1" i="1" u="sng" dirty="0" smtClean="0"/>
              <a:t>:</a:t>
            </a:r>
            <a:endParaRPr lang="en-US" sz="2400" b="1" dirty="0" smtClean="0"/>
          </a:p>
          <a:p>
            <a:pPr indent="12700" fontAlgn="auto">
              <a:buNone/>
            </a:pPr>
            <a:r>
              <a:rPr lang="en-NZ" sz="2400" i="1" dirty="0" smtClean="0"/>
              <a:t>If two things are identical (quantitatively) then they share all their properties</a:t>
            </a:r>
            <a:r>
              <a:rPr lang="en-NZ" sz="2400" i="1" dirty="0" smtClean="0"/>
              <a:t>.</a:t>
            </a:r>
            <a:endParaRPr lang="en-US" sz="2400" dirty="0" smtClean="0"/>
          </a:p>
          <a:p>
            <a:pPr indent="12700" fontAlgn="auto">
              <a:buNone/>
            </a:pPr>
            <a:r>
              <a:rPr lang="en-NZ" sz="2400" b="1" i="1" u="sng" dirty="0" smtClean="0"/>
              <a:t>2) The Identity of </a:t>
            </a:r>
            <a:r>
              <a:rPr lang="en-NZ" sz="2400" b="1" i="1" u="sng" dirty="0" err="1" smtClean="0"/>
              <a:t>Indiscernibles</a:t>
            </a:r>
            <a:r>
              <a:rPr lang="en-NZ" sz="2400" b="1" i="1" u="sng" dirty="0" smtClean="0"/>
              <a:t>:</a:t>
            </a:r>
            <a:endParaRPr lang="en-US" sz="2400" b="1" dirty="0" smtClean="0"/>
          </a:p>
          <a:p>
            <a:pPr indent="12700" fontAlgn="auto">
              <a:buNone/>
            </a:pPr>
            <a:r>
              <a:rPr lang="en-NZ" sz="2400" i="1" dirty="0" smtClean="0"/>
              <a:t>If </a:t>
            </a:r>
            <a:r>
              <a:rPr lang="en-NZ" sz="2400" i="1" dirty="0" smtClean="0"/>
              <a:t>two things share all their properties then they are identical (quantitatively).</a:t>
            </a:r>
            <a:endParaRPr lang="en-US" sz="2400" dirty="0" smtClean="0"/>
          </a:p>
          <a:p>
            <a:pPr fontAlgn="auto">
              <a:buNone/>
            </a:pPr>
            <a:endParaRPr lang="en-NZ" sz="2800" dirty="0" smtClean="0"/>
          </a:p>
          <a:p>
            <a:pPr marL="907542" lvl="1" indent="-514350">
              <a:spcBef>
                <a:spcPts val="600"/>
              </a:spcBef>
              <a:buNone/>
            </a:pPr>
            <a:endParaRPr lang="en-US" dirty="0" smtClean="0">
              <a:solidFill>
                <a:srgbClr val="595959"/>
              </a:solidFill>
              <a:latin typeface="Calibri"/>
            </a:endParaRPr>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Lewis’ Counterfactual Theory of Causation</a:t>
            </a:r>
            <a:endParaRPr lang="en-US" sz="1600" dirty="0" smtClean="0">
              <a:solidFill>
                <a:schemeClr val="bg1"/>
              </a:solidFill>
            </a:endParaRPr>
          </a:p>
          <a:p>
            <a:r>
              <a:rPr lang="en-US" sz="1600" i="1" dirty="0" smtClean="0">
                <a:solidFill>
                  <a:srgbClr val="FF6730"/>
                </a:solidFill>
              </a:rPr>
              <a:t>Identity </a:t>
            </a:r>
            <a:endParaRPr lang="en-US" sz="1600" dirty="0" smtClean="0">
              <a:solidFill>
                <a:srgbClr val="FF6730"/>
              </a:solidFill>
            </a:endParaRPr>
          </a:p>
          <a:p>
            <a:r>
              <a:rPr lang="en-US" sz="1600" i="1" dirty="0" smtClean="0">
                <a:solidFill>
                  <a:schemeClr val="bg1"/>
                </a:solidFill>
              </a:rPr>
              <a:t>Modal Realism </a:t>
            </a:r>
            <a:r>
              <a:rPr lang="en-US" sz="1600" i="1" dirty="0" smtClean="0">
                <a:solidFill>
                  <a:schemeClr val="bg1"/>
                </a:solidFill>
              </a:rPr>
              <a:t>	</a:t>
            </a:r>
            <a:endParaRPr lang="en-US" sz="1600" dirty="0">
              <a:solidFill>
                <a:schemeClr val="bg1"/>
              </a:solidFill>
              <a:latin typeface="Verdana" charset="0"/>
            </a:endParaRPr>
          </a:p>
        </p:txBody>
      </p:sp>
      <p:sp>
        <p:nvSpPr>
          <p:cNvPr id="5" name="TextBox 4"/>
          <p:cNvSpPr txBox="1"/>
          <p:nvPr/>
        </p:nvSpPr>
        <p:spPr>
          <a:xfrm>
            <a:off x="2500298" y="5143512"/>
            <a:ext cx="6643702" cy="1323439"/>
          </a:xfrm>
          <a:prstGeom prst="rect">
            <a:avLst/>
          </a:prstGeom>
          <a:solidFill>
            <a:srgbClr val="FFFF99"/>
          </a:solidFill>
          <a:ln>
            <a:solidFill>
              <a:srgbClr val="FFA720"/>
            </a:solidFill>
          </a:ln>
        </p:spPr>
        <p:txBody>
          <a:bodyPr wrap="square" rtlCol="0">
            <a:spAutoFit/>
          </a:bodyPr>
          <a:lstStyle/>
          <a:p>
            <a:r>
              <a:rPr lang="en-NZ" sz="2000" b="1" i="1" dirty="0" smtClean="0"/>
              <a:t>Logic Link, </a:t>
            </a:r>
            <a:r>
              <a:rPr lang="en-NZ" sz="2000" b="1" i="1" dirty="0" smtClean="0"/>
              <a:t>again requiring some</a:t>
            </a:r>
            <a:r>
              <a:rPr lang="en-NZ" sz="2000" b="1" i="1" dirty="0" smtClean="0"/>
              <a:t> logical sophistication:</a:t>
            </a:r>
            <a:r>
              <a:rPr lang="en-NZ" sz="2000" i="1" dirty="0" smtClean="0"/>
              <a:t> </a:t>
            </a:r>
            <a:r>
              <a:rPr lang="en-NZ" sz="2000" dirty="0" smtClean="0"/>
              <a:t>Express both </a:t>
            </a:r>
            <a:r>
              <a:rPr lang="en-NZ" sz="2000" dirty="0" smtClean="0"/>
              <a:t>laws </a:t>
            </a:r>
            <a:r>
              <a:rPr lang="en-NZ" sz="2000" dirty="0" smtClean="0"/>
              <a:t>in formal logic. What ‘</a:t>
            </a:r>
            <a:r>
              <a:rPr lang="en-NZ" sz="2000" i="1" dirty="0" smtClean="0"/>
              <a:t>kind of a logic</a:t>
            </a:r>
            <a:r>
              <a:rPr lang="en-NZ" sz="2000" dirty="0" smtClean="0"/>
              <a:t>’ is required in order to do this</a:t>
            </a:r>
            <a:r>
              <a:rPr lang="en-NZ" sz="2000" dirty="0" smtClean="0"/>
              <a:t>?</a:t>
            </a:r>
            <a:endParaRPr lang="en-US" sz="2000" dirty="0" smtClean="0"/>
          </a:p>
        </p:txBody>
      </p:sp>
      <p:pic>
        <p:nvPicPr>
          <p:cNvPr id="83970" name="Picture 2" descr="http://t3.gstatic.com/images?q=tbn:ANd9GcShIfBWd7MHyyWKCeBo3LDbw1l4WAQeF5gMC882csfme0ObaRrH"/>
          <p:cNvPicPr>
            <a:picLocks noChangeAspect="1" noChangeArrowheads="1"/>
          </p:cNvPicPr>
          <p:nvPr/>
        </p:nvPicPr>
        <p:blipFill>
          <a:blip r:embed="rId3"/>
          <a:srcRect/>
          <a:stretch>
            <a:fillRect/>
          </a:stretch>
        </p:blipFill>
        <p:spPr bwMode="auto">
          <a:xfrm>
            <a:off x="0" y="5072074"/>
            <a:ext cx="1385897" cy="157163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linds(horizontal)">
                                      <p:cBhvr>
                                        <p:cTn id="20" dur="500"/>
                                        <p:tgtEl>
                                          <p:spTgt spid="2">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linds(horizontal)">
                                      <p:cBhvr>
                                        <p:cTn id="2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571612"/>
            <a:ext cx="8929718" cy="2714644"/>
          </a:xfrm>
        </p:spPr>
        <p:txBody>
          <a:bodyPr>
            <a:normAutofit fontScale="92500"/>
          </a:bodyPr>
          <a:lstStyle/>
          <a:p>
            <a:pPr fontAlgn="auto">
              <a:buNone/>
            </a:pPr>
            <a:r>
              <a:rPr lang="en-NZ" sz="2800" i="1" u="sng" dirty="0" smtClean="0">
                <a:solidFill>
                  <a:srgbClr val="C00000"/>
                </a:solidFill>
              </a:rPr>
              <a:t>Qualitative and Quantitative Identity Summed Up:</a:t>
            </a:r>
            <a:endParaRPr lang="en-US" sz="2800" dirty="0" smtClean="0">
              <a:solidFill>
                <a:srgbClr val="C00000"/>
              </a:solidFill>
            </a:endParaRPr>
          </a:p>
          <a:p>
            <a:pPr fontAlgn="auto">
              <a:buNone/>
            </a:pPr>
            <a:r>
              <a:rPr lang="en-NZ" sz="2800" dirty="0" smtClean="0"/>
              <a:t>    You </a:t>
            </a:r>
            <a:r>
              <a:rPr lang="en-NZ" sz="2800" dirty="0" smtClean="0"/>
              <a:t>can have </a:t>
            </a:r>
            <a:r>
              <a:rPr lang="en-NZ" sz="2800" b="1" u="sng" dirty="0" smtClean="0"/>
              <a:t>qualitative identity without quantitative identity</a:t>
            </a:r>
            <a:r>
              <a:rPr lang="en-NZ" sz="2800" dirty="0" smtClean="0"/>
              <a:t> insofar as two things might share </a:t>
            </a:r>
            <a:r>
              <a:rPr lang="en-NZ" sz="2800" i="1" dirty="0" smtClean="0"/>
              <a:t>all</a:t>
            </a:r>
            <a:r>
              <a:rPr lang="en-NZ" sz="2800" dirty="0" smtClean="0"/>
              <a:t> their properties (even, in some sense, their spatiotemporal location in a symmetrical universe) and yet still be ‘different’ in the sense that…this is </a:t>
            </a:r>
            <a:r>
              <a:rPr lang="en-NZ" sz="2800" b="1" dirty="0" smtClean="0"/>
              <a:t>THIS thing </a:t>
            </a:r>
            <a:r>
              <a:rPr lang="en-NZ" sz="2800" dirty="0" smtClean="0"/>
              <a:t>and that is </a:t>
            </a:r>
            <a:r>
              <a:rPr lang="en-NZ" sz="2800" b="1" dirty="0" smtClean="0"/>
              <a:t>THAT thing </a:t>
            </a:r>
            <a:r>
              <a:rPr lang="en-NZ" sz="2800" dirty="0" smtClean="0"/>
              <a:t>(!)</a:t>
            </a:r>
          </a:p>
          <a:p>
            <a:pPr marL="907542" lvl="1" indent="-514350">
              <a:spcBef>
                <a:spcPts val="600"/>
              </a:spcBef>
              <a:buNone/>
            </a:pPr>
            <a:endParaRPr lang="en-US" dirty="0" smtClean="0">
              <a:solidFill>
                <a:srgbClr val="595959"/>
              </a:solidFill>
              <a:latin typeface="Calibri"/>
            </a:endParaRPr>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Lewis’ Counterfactual Theory of Causation</a:t>
            </a:r>
            <a:endParaRPr lang="en-US" sz="1600" dirty="0" smtClean="0">
              <a:solidFill>
                <a:schemeClr val="bg1"/>
              </a:solidFill>
            </a:endParaRPr>
          </a:p>
          <a:p>
            <a:r>
              <a:rPr lang="en-US" sz="1600" i="1" dirty="0" smtClean="0">
                <a:solidFill>
                  <a:srgbClr val="FF6730"/>
                </a:solidFill>
              </a:rPr>
              <a:t>Identity </a:t>
            </a:r>
            <a:endParaRPr lang="en-US" sz="1600" dirty="0" smtClean="0">
              <a:solidFill>
                <a:srgbClr val="FF6730"/>
              </a:solidFill>
            </a:endParaRPr>
          </a:p>
          <a:p>
            <a:r>
              <a:rPr lang="en-US" sz="1600" i="1" dirty="0" smtClean="0">
                <a:solidFill>
                  <a:schemeClr val="bg1"/>
                </a:solidFill>
              </a:rPr>
              <a:t>Modal Realism </a:t>
            </a:r>
            <a:r>
              <a:rPr lang="en-US" sz="1600" i="1" dirty="0" smtClean="0">
                <a:solidFill>
                  <a:schemeClr val="bg1"/>
                </a:solidFill>
              </a:rPr>
              <a:t>	</a:t>
            </a:r>
            <a:endParaRPr lang="en-US" sz="1600" dirty="0">
              <a:solidFill>
                <a:schemeClr val="bg1"/>
              </a:solidFill>
              <a:latin typeface="Verdana" charset="0"/>
            </a:endParaRPr>
          </a:p>
        </p:txBody>
      </p:sp>
      <p:pic>
        <p:nvPicPr>
          <p:cNvPr id="92162" name="Picture 2" descr="http://t2.gstatic.com/images?q=tbn:ANd9GcSczQM2B_9CJfp_0mf54v4Bf80hgkHmUEU4DYdXukyKVSFBEYyu"/>
          <p:cNvPicPr>
            <a:picLocks noChangeAspect="1" noChangeArrowheads="1"/>
          </p:cNvPicPr>
          <p:nvPr/>
        </p:nvPicPr>
        <p:blipFill>
          <a:blip r:embed="rId3"/>
          <a:srcRect/>
          <a:stretch>
            <a:fillRect/>
          </a:stretch>
        </p:blipFill>
        <p:spPr bwMode="auto">
          <a:xfrm>
            <a:off x="7000892" y="4714884"/>
            <a:ext cx="1785959" cy="1785959"/>
          </a:xfrm>
          <a:prstGeom prst="rect">
            <a:avLst/>
          </a:prstGeom>
          <a:noFill/>
        </p:spPr>
      </p:pic>
      <p:sp>
        <p:nvSpPr>
          <p:cNvPr id="8" name="TextBox 7"/>
          <p:cNvSpPr txBox="1"/>
          <p:nvPr/>
        </p:nvSpPr>
        <p:spPr>
          <a:xfrm>
            <a:off x="357158" y="4500570"/>
            <a:ext cx="6143668" cy="1969770"/>
          </a:xfrm>
          <a:prstGeom prst="rect">
            <a:avLst/>
          </a:prstGeom>
          <a:noFill/>
        </p:spPr>
        <p:txBody>
          <a:bodyPr wrap="square" rtlCol="0">
            <a:spAutoFit/>
          </a:bodyPr>
          <a:lstStyle/>
          <a:p>
            <a:r>
              <a:rPr lang="en-NZ" sz="2600" dirty="0" smtClean="0">
                <a:latin typeface="Calibri" pitchFamily="34" charset="0"/>
              </a:rPr>
              <a:t>Metaphysicians sometimes express this idea by saying that the two things have different </a:t>
            </a:r>
            <a:r>
              <a:rPr lang="en-NZ" sz="2600" b="1" i="1" dirty="0" err="1" smtClean="0">
                <a:latin typeface="Calibri" pitchFamily="34" charset="0"/>
              </a:rPr>
              <a:t>thisnesses</a:t>
            </a:r>
            <a:r>
              <a:rPr lang="en-NZ" sz="2600" dirty="0" smtClean="0">
                <a:latin typeface="Calibri" pitchFamily="34" charset="0"/>
              </a:rPr>
              <a:t>. The </a:t>
            </a:r>
            <a:r>
              <a:rPr lang="en-NZ" sz="2600" dirty="0" smtClean="0">
                <a:latin typeface="Calibri" pitchFamily="34" charset="0"/>
              </a:rPr>
              <a:t>traditional medieval Latin term for this is: </a:t>
            </a:r>
            <a:r>
              <a:rPr lang="en-NZ" sz="2600" b="1" i="1" dirty="0" err="1" smtClean="0">
                <a:latin typeface="Calibri" pitchFamily="34" charset="0"/>
              </a:rPr>
              <a:t>haecceities</a:t>
            </a:r>
            <a:r>
              <a:rPr lang="en-NZ" sz="2600" dirty="0" smtClean="0">
                <a:latin typeface="Calibri" pitchFamily="34" charset="0"/>
              </a:rPr>
              <a:t> - if that helps </a:t>
            </a:r>
            <a:r>
              <a:rPr lang="en-NZ" sz="2600" dirty="0" smtClean="0">
                <a:latin typeface="Calibri" pitchFamily="34" charset="0"/>
                <a:sym typeface="Wingdings"/>
              </a:rPr>
              <a:t></a:t>
            </a:r>
            <a:endParaRPr lang="en-NZ" sz="2600" dirty="0" smtClean="0">
              <a:latin typeface="Calibri" pitchFamily="34"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blinds(horizontal)">
                                      <p:cBhvr>
                                        <p:cTn id="7" dur="500"/>
                                        <p:tgtEl>
                                          <p:spTgt spid="921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500174"/>
            <a:ext cx="8929718" cy="4929222"/>
          </a:xfrm>
        </p:spPr>
        <p:txBody>
          <a:bodyPr>
            <a:normAutofit fontScale="92500" lnSpcReduction="20000"/>
          </a:bodyPr>
          <a:lstStyle/>
          <a:p>
            <a:pPr fontAlgn="auto">
              <a:buNone/>
            </a:pPr>
            <a:r>
              <a:rPr lang="en-NZ" sz="2800" i="1" u="sng" dirty="0" smtClean="0">
                <a:solidFill>
                  <a:srgbClr val="C00000"/>
                </a:solidFill>
              </a:rPr>
              <a:t>Qualitative and Quantitative Identity Summed Up:</a:t>
            </a:r>
            <a:endParaRPr lang="en-US" sz="2800" dirty="0" smtClean="0">
              <a:solidFill>
                <a:srgbClr val="C00000"/>
              </a:solidFill>
            </a:endParaRPr>
          </a:p>
          <a:p>
            <a:pPr fontAlgn="auto">
              <a:spcBef>
                <a:spcPts val="1200"/>
              </a:spcBef>
            </a:pPr>
            <a:r>
              <a:rPr lang="en-NZ" sz="2800" dirty="0" smtClean="0"/>
              <a:t> You </a:t>
            </a:r>
            <a:r>
              <a:rPr lang="en-NZ" sz="2800" dirty="0" smtClean="0"/>
              <a:t>can have </a:t>
            </a:r>
            <a:r>
              <a:rPr lang="en-NZ" sz="2800" b="1" u="sng" dirty="0" smtClean="0"/>
              <a:t>quantitative identity without qualitative identity</a:t>
            </a:r>
            <a:r>
              <a:rPr lang="en-NZ" sz="2800" dirty="0" smtClean="0"/>
              <a:t> insofar as the passage of time allows a</a:t>
            </a:r>
            <a:r>
              <a:rPr lang="en-NZ" sz="2800" dirty="0" smtClean="0"/>
              <a:t> </a:t>
            </a:r>
            <a:r>
              <a:rPr lang="en-NZ" sz="2800" dirty="0" smtClean="0"/>
              <a:t>thing to </a:t>
            </a:r>
            <a:r>
              <a:rPr lang="en-NZ" sz="2800" b="1" i="1" dirty="0" smtClean="0"/>
              <a:t>change</a:t>
            </a:r>
            <a:r>
              <a:rPr lang="en-NZ" sz="2800" dirty="0" smtClean="0"/>
              <a:t>, and thus have different </a:t>
            </a:r>
            <a:r>
              <a:rPr lang="en-NZ" sz="2800" dirty="0" smtClean="0">
                <a:sym typeface="Symbol"/>
              </a:rPr>
              <a:t> </a:t>
            </a:r>
            <a:r>
              <a:rPr lang="en-NZ" sz="2800" dirty="0" smtClean="0"/>
              <a:t>even contradictory </a:t>
            </a:r>
            <a:r>
              <a:rPr lang="en-NZ" sz="2800" dirty="0" smtClean="0">
                <a:sym typeface="Symbol"/>
              </a:rPr>
              <a:t></a:t>
            </a:r>
            <a:r>
              <a:rPr lang="en-NZ" sz="2800" dirty="0" smtClean="0"/>
              <a:t> </a:t>
            </a:r>
            <a:r>
              <a:rPr lang="en-NZ" sz="2800" dirty="0" smtClean="0"/>
              <a:t>properties at different times </a:t>
            </a:r>
            <a:endParaRPr lang="en-NZ" sz="2800" dirty="0" smtClean="0"/>
          </a:p>
          <a:p>
            <a:pPr fontAlgn="auto"/>
            <a:r>
              <a:rPr lang="en-NZ" sz="2800" dirty="0" smtClean="0"/>
              <a:t>Some </a:t>
            </a:r>
            <a:r>
              <a:rPr lang="en-NZ" sz="2800" dirty="0" smtClean="0"/>
              <a:t>metaphysicians deny </a:t>
            </a:r>
            <a:r>
              <a:rPr lang="en-NZ" sz="2800" dirty="0" smtClean="0"/>
              <a:t>this </a:t>
            </a:r>
            <a:r>
              <a:rPr lang="en-NZ" sz="2800" dirty="0" smtClean="0"/>
              <a:t>by holding a view in which only </a:t>
            </a:r>
            <a:r>
              <a:rPr lang="en-NZ" sz="2800" b="1" i="1" dirty="0" smtClean="0"/>
              <a:t>time-slices</a:t>
            </a:r>
            <a:r>
              <a:rPr lang="en-NZ" sz="2800" dirty="0" smtClean="0"/>
              <a:t> of things </a:t>
            </a:r>
            <a:r>
              <a:rPr lang="en-NZ" sz="2800" dirty="0" smtClean="0"/>
              <a:t>(infinitely thin temporal parts) are </a:t>
            </a:r>
            <a:r>
              <a:rPr lang="en-NZ" sz="2800" dirty="0" smtClean="0"/>
              <a:t>strictly identical to one another, and a thing which is </a:t>
            </a:r>
            <a:r>
              <a:rPr lang="en-NZ" sz="2800" b="1" i="1" dirty="0" smtClean="0"/>
              <a:t>extended </a:t>
            </a:r>
            <a:r>
              <a:rPr lang="en-NZ" sz="2800" b="1" i="1" dirty="0" smtClean="0"/>
              <a:t>in </a:t>
            </a:r>
            <a:r>
              <a:rPr lang="en-NZ" sz="2800" b="1" i="1" dirty="0" smtClean="0"/>
              <a:t>time</a:t>
            </a:r>
            <a:r>
              <a:rPr lang="en-NZ" sz="2800" dirty="0" smtClean="0"/>
              <a:t>, such as a person, is only really a collection of time-slices which are actually different things. </a:t>
            </a:r>
            <a:endParaRPr lang="en-NZ" sz="2800" dirty="0" smtClean="0"/>
          </a:p>
          <a:p>
            <a:pPr fontAlgn="auto"/>
            <a:r>
              <a:rPr lang="en-NZ" sz="2800" dirty="0" smtClean="0"/>
              <a:t>These </a:t>
            </a:r>
            <a:r>
              <a:rPr lang="en-NZ" sz="2800" dirty="0" smtClean="0"/>
              <a:t>philosophers are called </a:t>
            </a:r>
            <a:r>
              <a:rPr lang="en-NZ" sz="2800" b="1" i="1" dirty="0" err="1" smtClean="0">
                <a:solidFill>
                  <a:srgbClr val="C00000"/>
                </a:solidFill>
              </a:rPr>
              <a:t>perdurantists</a:t>
            </a:r>
            <a:r>
              <a:rPr lang="en-NZ" sz="2800" dirty="0" smtClean="0"/>
              <a:t>. </a:t>
            </a:r>
            <a:endParaRPr lang="en-NZ" sz="2800" dirty="0" smtClean="0"/>
          </a:p>
          <a:p>
            <a:pPr fontAlgn="auto"/>
            <a:r>
              <a:rPr lang="en-NZ" sz="2800" dirty="0" smtClean="0"/>
              <a:t>Philosophers </a:t>
            </a:r>
            <a:r>
              <a:rPr lang="en-NZ" sz="2800" dirty="0" smtClean="0"/>
              <a:t>who deny this, and hold that there is quantitative identity across time, are called </a:t>
            </a:r>
            <a:r>
              <a:rPr lang="en-NZ" sz="2800" b="1" i="1" dirty="0" err="1" smtClean="0">
                <a:solidFill>
                  <a:srgbClr val="C00000"/>
                </a:solidFill>
              </a:rPr>
              <a:t>endurantists</a:t>
            </a:r>
            <a:r>
              <a:rPr lang="en-NZ" sz="2800" dirty="0" smtClean="0"/>
              <a:t>. </a:t>
            </a:r>
            <a:endParaRPr lang="en-US" sz="2800" dirty="0" smtClean="0"/>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Lewis’ Counterfactual Theory of Causation</a:t>
            </a:r>
            <a:endParaRPr lang="en-US" sz="1600" dirty="0" smtClean="0">
              <a:solidFill>
                <a:schemeClr val="bg1"/>
              </a:solidFill>
            </a:endParaRPr>
          </a:p>
          <a:p>
            <a:r>
              <a:rPr lang="en-US" sz="1600" i="1" dirty="0" smtClean="0">
                <a:solidFill>
                  <a:srgbClr val="FF6730"/>
                </a:solidFill>
              </a:rPr>
              <a:t>Identity </a:t>
            </a:r>
            <a:endParaRPr lang="en-US" sz="1600" dirty="0" smtClean="0">
              <a:solidFill>
                <a:srgbClr val="FF6730"/>
              </a:solidFill>
            </a:endParaRPr>
          </a:p>
          <a:p>
            <a:r>
              <a:rPr lang="en-US" sz="1600" i="1" dirty="0" smtClean="0">
                <a:solidFill>
                  <a:schemeClr val="bg1"/>
                </a:solidFill>
              </a:rPr>
              <a:t>Modal Realism </a:t>
            </a:r>
            <a:r>
              <a:rPr lang="en-US" sz="1600" i="1" dirty="0" smtClean="0">
                <a:solidFill>
                  <a:schemeClr val="bg1"/>
                </a:solidFill>
              </a:rPr>
              <a:t>	</a:t>
            </a:r>
            <a:endParaRPr lang="en-US" sz="1600" dirty="0">
              <a:solidFill>
                <a:schemeClr val="bg1"/>
              </a:solidFill>
              <a:latin typeface="Verdana"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4" name="2 CuadroTexto"/>
          <p:cNvSpPr txBox="1">
            <a:spLocks noChangeArrowheads="1"/>
          </p:cNvSpPr>
          <p:nvPr/>
        </p:nvSpPr>
        <p:spPr bwMode="auto">
          <a:xfrm>
            <a:off x="2786050"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Lewis’ Counterfactual Theory of Causation</a:t>
            </a:r>
            <a:endParaRPr lang="en-US" sz="1600" dirty="0" smtClean="0">
              <a:solidFill>
                <a:schemeClr val="bg1"/>
              </a:solidFill>
            </a:endParaRPr>
          </a:p>
          <a:p>
            <a:r>
              <a:rPr lang="en-US" sz="1600" i="1" dirty="0" smtClean="0">
                <a:solidFill>
                  <a:schemeClr val="bg1"/>
                </a:solidFill>
              </a:rPr>
              <a:t>Identity </a:t>
            </a:r>
            <a:endParaRPr lang="en-US" sz="1600" dirty="0" smtClean="0">
              <a:solidFill>
                <a:schemeClr val="bg1"/>
              </a:solidFill>
            </a:endParaRPr>
          </a:p>
          <a:p>
            <a:r>
              <a:rPr lang="en-US" sz="1600" i="1" dirty="0" smtClean="0">
                <a:solidFill>
                  <a:srgbClr val="FF6730"/>
                </a:solidFill>
              </a:rPr>
              <a:t>Modal Realism</a:t>
            </a:r>
            <a:r>
              <a:rPr lang="en-US" sz="1600" i="1" dirty="0" smtClean="0">
                <a:solidFill>
                  <a:schemeClr val="bg1"/>
                </a:solidFill>
              </a:rPr>
              <a:t> </a:t>
            </a:r>
            <a:r>
              <a:rPr lang="en-US" sz="1600" i="1" dirty="0" smtClean="0">
                <a:solidFill>
                  <a:schemeClr val="bg1"/>
                </a:solidFill>
              </a:rPr>
              <a:t>	</a:t>
            </a:r>
            <a:endParaRPr lang="en-US" sz="1600" dirty="0">
              <a:solidFill>
                <a:schemeClr val="bg1"/>
              </a:solidFill>
              <a:latin typeface="Verdana" charset="0"/>
            </a:endParaRPr>
          </a:p>
        </p:txBody>
      </p:sp>
      <p:sp>
        <p:nvSpPr>
          <p:cNvPr id="5" name="Content Placeholder 4"/>
          <p:cNvSpPr txBox="1">
            <a:spLocks noGrp="1"/>
          </p:cNvSpPr>
          <p:nvPr>
            <p:ph idx="1"/>
          </p:nvPr>
        </p:nvSpPr>
        <p:spPr>
          <a:xfrm>
            <a:off x="0" y="1500188"/>
            <a:ext cx="8929688" cy="5262979"/>
          </a:xfrm>
          <a:prstGeom prst="rect">
            <a:avLst/>
          </a:prstGeom>
          <a:solidFill>
            <a:schemeClr val="accent2">
              <a:lumMod val="20000"/>
              <a:lumOff val="80000"/>
            </a:schemeClr>
          </a:solidFill>
          <a:ln>
            <a:solidFill>
              <a:schemeClr val="accent2"/>
            </a:solidFill>
          </a:ln>
        </p:spPr>
        <p:txBody>
          <a:bodyPr wrap="square" rtlCol="0">
            <a:spAutoFit/>
          </a:bodyPr>
          <a:lstStyle/>
          <a:p>
            <a:pPr fontAlgn="auto">
              <a:buNone/>
            </a:pPr>
            <a:r>
              <a:rPr lang="en-NZ" sz="2400" b="1" i="1" dirty="0" smtClean="0"/>
              <a:t>Warm-up exercise:</a:t>
            </a:r>
            <a:r>
              <a:rPr lang="en-NZ" sz="2400" i="1" dirty="0" smtClean="0"/>
              <a:t> </a:t>
            </a:r>
            <a:endParaRPr lang="en-US" sz="2400" i="1" dirty="0" smtClean="0"/>
          </a:p>
          <a:p>
            <a:pPr fontAlgn="auto"/>
            <a:r>
              <a:rPr lang="en-NZ" sz="2400" dirty="0" smtClean="0"/>
              <a:t>Watch this clip from </a:t>
            </a:r>
            <a:r>
              <a:rPr lang="en-NZ" sz="2400" dirty="0" smtClean="0"/>
              <a:t>the movie </a:t>
            </a:r>
            <a:r>
              <a:rPr lang="en-NZ" sz="2400" dirty="0" smtClean="0">
                <a:hlinkClick r:id="rId3"/>
              </a:rPr>
              <a:t>Sliding Doors</a:t>
            </a:r>
            <a:r>
              <a:rPr lang="en-NZ" sz="2400" dirty="0" smtClean="0"/>
              <a:t>.</a:t>
            </a:r>
            <a:endParaRPr lang="en-NZ" sz="2400" dirty="0" smtClean="0"/>
          </a:p>
          <a:p>
            <a:pPr fontAlgn="auto"/>
            <a:r>
              <a:rPr lang="en-NZ" sz="2400" dirty="0" smtClean="0"/>
              <a:t> In this movie two possible scenarios </a:t>
            </a:r>
            <a:r>
              <a:rPr lang="en-NZ" sz="2400" dirty="0" smtClean="0"/>
              <a:t>are explored – one where Helen catches the train </a:t>
            </a:r>
            <a:r>
              <a:rPr lang="en-NZ" sz="2400" dirty="0" smtClean="0"/>
              <a:t>and </a:t>
            </a:r>
            <a:r>
              <a:rPr lang="en-NZ" sz="2400" dirty="0" smtClean="0"/>
              <a:t>consequences follow, and another where she misses the train </a:t>
            </a:r>
            <a:r>
              <a:rPr lang="en-NZ" sz="2400" dirty="0" smtClean="0"/>
              <a:t>and </a:t>
            </a:r>
            <a:r>
              <a:rPr lang="en-NZ" sz="2400" dirty="0" smtClean="0"/>
              <a:t>consequences follow. </a:t>
            </a:r>
            <a:endParaRPr lang="en-NZ" sz="2400" dirty="0" smtClean="0"/>
          </a:p>
          <a:p>
            <a:pPr fontAlgn="auto"/>
            <a:r>
              <a:rPr lang="en-NZ" sz="2400" dirty="0" smtClean="0"/>
              <a:t>We can all think of counterfactual cases like this in our own lives. (Dates you didn’t go on, car accidents you avoided...and so on). What </a:t>
            </a:r>
            <a:r>
              <a:rPr lang="en-NZ" sz="2400" dirty="0" smtClean="0">
                <a:sym typeface="Symbol"/>
              </a:rPr>
              <a:t> </a:t>
            </a:r>
            <a:r>
              <a:rPr lang="en-NZ" sz="2400" dirty="0" smtClean="0"/>
              <a:t>if anything </a:t>
            </a:r>
            <a:r>
              <a:rPr lang="en-NZ" sz="2400" dirty="0" smtClean="0">
                <a:sym typeface="Symbol"/>
              </a:rPr>
              <a:t> </a:t>
            </a:r>
            <a:r>
              <a:rPr lang="en-NZ" sz="2400" dirty="0" smtClean="0"/>
              <a:t>determines that </a:t>
            </a:r>
            <a:r>
              <a:rPr lang="en-NZ" sz="2400" u="sng" dirty="0" smtClean="0"/>
              <a:t>this is the situation </a:t>
            </a:r>
            <a:r>
              <a:rPr lang="en-NZ" sz="2400" u="sng" dirty="0" smtClean="0"/>
              <a:t>that actually happened</a:t>
            </a:r>
            <a:r>
              <a:rPr lang="en-NZ" sz="2400" dirty="0" smtClean="0"/>
              <a:t>? </a:t>
            </a:r>
            <a:endParaRPr lang="en-US" sz="2400" dirty="0" smtClean="0"/>
          </a:p>
          <a:p>
            <a:pPr fontAlgn="auto"/>
            <a:r>
              <a:rPr lang="en-NZ" sz="2400" dirty="0" smtClean="0"/>
              <a:t>We have already bravely confronted the </a:t>
            </a:r>
            <a:r>
              <a:rPr lang="en-NZ" sz="2400" dirty="0" smtClean="0"/>
              <a:t>brain-bending question: </a:t>
            </a:r>
            <a:r>
              <a:rPr lang="en-NZ" sz="2400" dirty="0" smtClean="0">
                <a:solidFill>
                  <a:srgbClr val="C00000"/>
                </a:solidFill>
              </a:rPr>
              <a:t>“What makes now </a:t>
            </a:r>
            <a:r>
              <a:rPr lang="en-NZ" sz="2400" u="sng" dirty="0" err="1" smtClean="0">
                <a:solidFill>
                  <a:srgbClr val="C00000"/>
                </a:solidFill>
              </a:rPr>
              <a:t>now</a:t>
            </a:r>
            <a:r>
              <a:rPr lang="en-NZ" sz="2400" dirty="0" smtClean="0">
                <a:solidFill>
                  <a:srgbClr val="C00000"/>
                </a:solidFill>
              </a:rPr>
              <a:t>?” </a:t>
            </a:r>
            <a:endParaRPr lang="en-NZ" sz="2400" dirty="0" smtClean="0">
              <a:solidFill>
                <a:srgbClr val="C00000"/>
              </a:solidFill>
            </a:endParaRPr>
          </a:p>
          <a:p>
            <a:pPr fontAlgn="auto"/>
            <a:r>
              <a:rPr lang="en-NZ" sz="2400" dirty="0" smtClean="0"/>
              <a:t>Along </a:t>
            </a:r>
            <a:r>
              <a:rPr lang="en-NZ" sz="2400" dirty="0" smtClean="0"/>
              <a:t>the same lines, we now </a:t>
            </a:r>
            <a:r>
              <a:rPr lang="en-NZ" sz="2400" dirty="0" smtClean="0"/>
              <a:t>ask: </a:t>
            </a:r>
            <a:r>
              <a:rPr lang="en-NZ" sz="2400" dirty="0" smtClean="0">
                <a:solidFill>
                  <a:srgbClr val="C00000"/>
                </a:solidFill>
              </a:rPr>
              <a:t>“What makes the actual </a:t>
            </a:r>
            <a:r>
              <a:rPr lang="en-NZ" sz="2400" u="sng" dirty="0" err="1" smtClean="0">
                <a:solidFill>
                  <a:srgbClr val="C00000"/>
                </a:solidFill>
              </a:rPr>
              <a:t>actual</a:t>
            </a:r>
            <a:r>
              <a:rPr lang="en-NZ" sz="2400" dirty="0" smtClean="0">
                <a:solidFill>
                  <a:srgbClr val="C00000"/>
                </a:solidFill>
              </a:rPr>
              <a:t>?”</a:t>
            </a:r>
            <a:endParaRPr lang="en-US" sz="2400" dirty="0" smtClean="0"/>
          </a:p>
          <a:p>
            <a:endParaRPr lang="en-US" sz="2000" dirty="0"/>
          </a:p>
        </p:txBody>
      </p:sp>
      <p:pic>
        <p:nvPicPr>
          <p:cNvPr id="94210" name="Picture 2" descr="http://image.maniadb.com/images/album/119/119373_f_1.jpg"/>
          <p:cNvPicPr>
            <a:picLocks noChangeAspect="1" noChangeArrowheads="1"/>
          </p:cNvPicPr>
          <p:nvPr/>
        </p:nvPicPr>
        <p:blipFill>
          <a:blip r:embed="rId4"/>
          <a:srcRect/>
          <a:stretch>
            <a:fillRect/>
          </a:stretch>
        </p:blipFill>
        <p:spPr bwMode="auto">
          <a:xfrm>
            <a:off x="6837173" y="214290"/>
            <a:ext cx="2306827" cy="221455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500174"/>
            <a:ext cx="8929718" cy="4929222"/>
          </a:xfrm>
        </p:spPr>
        <p:txBody>
          <a:bodyPr>
            <a:normAutofit fontScale="92500" lnSpcReduction="20000"/>
          </a:bodyPr>
          <a:lstStyle/>
          <a:p>
            <a:pPr fontAlgn="auto">
              <a:buNone/>
            </a:pPr>
            <a:r>
              <a:rPr lang="en-NZ" sz="2800" b="1" i="1" u="sng" dirty="0" smtClean="0">
                <a:solidFill>
                  <a:srgbClr val="C00000"/>
                </a:solidFill>
              </a:rPr>
              <a:t>Introduction to Modal Realism:</a:t>
            </a:r>
            <a:endParaRPr lang="en-US" sz="2800" b="1" dirty="0" smtClean="0">
              <a:solidFill>
                <a:srgbClr val="C00000"/>
              </a:solidFill>
            </a:endParaRPr>
          </a:p>
          <a:p>
            <a:pPr fontAlgn="auto">
              <a:spcBef>
                <a:spcPts val="1200"/>
              </a:spcBef>
            </a:pPr>
            <a:r>
              <a:rPr lang="en-NZ" sz="2800" dirty="0" smtClean="0"/>
              <a:t> </a:t>
            </a:r>
            <a:r>
              <a:rPr lang="en-NZ" sz="2800" dirty="0" smtClean="0"/>
              <a:t>David Lewis is somewhat </a:t>
            </a:r>
            <a:r>
              <a:rPr lang="en-NZ" sz="2800" dirty="0" smtClean="0"/>
              <a:t>notorious </a:t>
            </a:r>
            <a:r>
              <a:rPr lang="en-NZ" sz="2800" dirty="0" smtClean="0"/>
              <a:t>for defining a particular form of </a:t>
            </a:r>
            <a:r>
              <a:rPr lang="en-NZ" sz="2800" b="1" i="1" dirty="0" smtClean="0"/>
              <a:t>realism about possible worlds</a:t>
            </a:r>
            <a:r>
              <a:rPr lang="en-NZ" sz="2800" dirty="0" smtClean="0"/>
              <a:t>, </a:t>
            </a:r>
            <a:r>
              <a:rPr lang="en-NZ" sz="2800" dirty="0" smtClean="0"/>
              <a:t>which he calls </a:t>
            </a:r>
            <a:r>
              <a:rPr lang="en-NZ" sz="2800" b="1" i="1" dirty="0" smtClean="0"/>
              <a:t>modal realism</a:t>
            </a:r>
            <a:r>
              <a:rPr lang="en-NZ" sz="2800" dirty="0" smtClean="0"/>
              <a:t>, and claiming to believe it.</a:t>
            </a:r>
            <a:endParaRPr lang="en-NZ" sz="2800" dirty="0" smtClean="0"/>
          </a:p>
          <a:p>
            <a:pPr fontAlgn="auto"/>
            <a:r>
              <a:rPr lang="en-NZ" sz="2800" dirty="0" smtClean="0"/>
              <a:t>We have now had a brief look at the logic of counterfactual conditionals. This is a reasonably well-worked out framework for determining the truth-values of these </a:t>
            </a:r>
            <a:r>
              <a:rPr lang="en-NZ" sz="2800" dirty="0" smtClean="0"/>
              <a:t>conditionals.</a:t>
            </a:r>
          </a:p>
          <a:p>
            <a:pPr fontAlgn="auto"/>
            <a:r>
              <a:rPr lang="en-NZ" sz="2800" dirty="0" smtClean="0"/>
              <a:t>I</a:t>
            </a:r>
            <a:r>
              <a:rPr lang="en-NZ" sz="2800" dirty="0" smtClean="0"/>
              <a:t>s </a:t>
            </a:r>
            <a:r>
              <a:rPr lang="en-NZ" sz="2800" dirty="0" smtClean="0"/>
              <a:t>there anything we can say about </a:t>
            </a:r>
            <a:r>
              <a:rPr lang="en-NZ" sz="2800" i="1" dirty="0" smtClean="0"/>
              <a:t>reality</a:t>
            </a:r>
            <a:r>
              <a:rPr lang="en-NZ" sz="2800" dirty="0" smtClean="0"/>
              <a:t> that might </a:t>
            </a:r>
            <a:r>
              <a:rPr lang="en-NZ" sz="2800" i="1" dirty="0" smtClean="0"/>
              <a:t>explain</a:t>
            </a:r>
            <a:r>
              <a:rPr lang="en-NZ" sz="2800" dirty="0" smtClean="0"/>
              <a:t> </a:t>
            </a:r>
            <a:r>
              <a:rPr lang="en-NZ" sz="2800" i="1" dirty="0" smtClean="0"/>
              <a:t>why </a:t>
            </a:r>
            <a:r>
              <a:rPr lang="en-NZ" sz="2800" dirty="0" smtClean="0"/>
              <a:t>counterfactual conditionals work this way?</a:t>
            </a:r>
            <a:endParaRPr lang="en-US" sz="2800" dirty="0" smtClean="0"/>
          </a:p>
          <a:p>
            <a:pPr fontAlgn="auto"/>
            <a:r>
              <a:rPr lang="en-NZ" sz="2800" dirty="0" smtClean="0"/>
              <a:t>Lewis</a:t>
            </a:r>
            <a:r>
              <a:rPr lang="en-NZ" sz="2800" dirty="0" smtClean="0"/>
              <a:t>: yes there </a:t>
            </a:r>
            <a:r>
              <a:rPr lang="en-NZ" sz="2800" dirty="0" smtClean="0"/>
              <a:t>is: </a:t>
            </a:r>
            <a:r>
              <a:rPr lang="en-NZ" sz="2800" b="1" dirty="0" smtClean="0"/>
              <a:t>possible </a:t>
            </a:r>
            <a:r>
              <a:rPr lang="en-NZ" sz="2800" b="1" dirty="0" smtClean="0"/>
              <a:t>worlds are part of reality too</a:t>
            </a:r>
            <a:r>
              <a:rPr lang="en-NZ" sz="2800" dirty="0" smtClean="0"/>
              <a:t>! We thought that we only lived in one Universe, the so-called </a:t>
            </a:r>
            <a:r>
              <a:rPr lang="en-NZ" sz="2800" b="1" i="1" dirty="0" smtClean="0"/>
              <a:t>actual world</a:t>
            </a:r>
            <a:r>
              <a:rPr lang="en-NZ" sz="2800" dirty="0" smtClean="0"/>
              <a:t>. </a:t>
            </a:r>
            <a:r>
              <a:rPr lang="en-NZ" sz="2800" dirty="0" smtClean="0"/>
              <a:t>But this actual world is just one among many </a:t>
            </a:r>
            <a:r>
              <a:rPr lang="en-NZ" sz="2800" dirty="0" err="1" smtClean="0"/>
              <a:t>many</a:t>
            </a:r>
            <a:r>
              <a:rPr lang="en-NZ" sz="2800" dirty="0" smtClean="0"/>
              <a:t> (infinitely many) possible worlds, which differ from the actual world in all possible (!) ways. </a:t>
            </a:r>
            <a:endParaRPr lang="en-US" sz="2800" dirty="0"/>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Lewis’ Counterfactual Theory of Causation</a:t>
            </a:r>
            <a:endParaRPr lang="en-US" sz="1600" dirty="0" smtClean="0">
              <a:solidFill>
                <a:schemeClr val="bg1"/>
              </a:solidFill>
            </a:endParaRPr>
          </a:p>
          <a:p>
            <a:r>
              <a:rPr lang="en-US" sz="1600" i="1" dirty="0" smtClean="0">
                <a:solidFill>
                  <a:schemeClr val="bg1"/>
                </a:solidFill>
              </a:rPr>
              <a:t>Identity</a:t>
            </a:r>
            <a:r>
              <a:rPr lang="en-US" sz="1600" i="1" dirty="0" smtClean="0">
                <a:solidFill>
                  <a:srgbClr val="FF6730"/>
                </a:solidFill>
              </a:rPr>
              <a:t> </a:t>
            </a:r>
            <a:endParaRPr lang="en-US" sz="1600" dirty="0" smtClean="0">
              <a:solidFill>
                <a:srgbClr val="FF6730"/>
              </a:solidFill>
            </a:endParaRPr>
          </a:p>
          <a:p>
            <a:r>
              <a:rPr lang="en-US" sz="1600" i="1" dirty="0" smtClean="0">
                <a:solidFill>
                  <a:srgbClr val="FF6730"/>
                </a:solidFill>
              </a:rPr>
              <a:t>Modal Realism </a:t>
            </a:r>
            <a:r>
              <a:rPr lang="en-US" sz="1600" i="1" dirty="0" smtClean="0">
                <a:solidFill>
                  <a:srgbClr val="FF6730"/>
                </a:solidFill>
              </a:rPr>
              <a:t>	</a:t>
            </a:r>
            <a:endParaRPr lang="en-US" sz="1600" dirty="0">
              <a:solidFill>
                <a:srgbClr val="FF6730"/>
              </a:solidFill>
              <a:latin typeface="Verdana"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500174"/>
            <a:ext cx="8929718" cy="2000264"/>
          </a:xfrm>
        </p:spPr>
        <p:txBody>
          <a:bodyPr>
            <a:normAutofit/>
          </a:bodyPr>
          <a:lstStyle/>
          <a:p>
            <a:pPr fontAlgn="auto">
              <a:buNone/>
            </a:pPr>
            <a:r>
              <a:rPr lang="en-NZ" sz="2800" b="1" dirty="0" smtClean="0"/>
              <a:t>Lewis</a:t>
            </a:r>
            <a:r>
              <a:rPr lang="en-NZ" sz="2800" dirty="0" smtClean="0"/>
              <a:t> claims that for </a:t>
            </a:r>
            <a:r>
              <a:rPr lang="en-NZ" sz="2800" dirty="0" smtClean="0"/>
              <a:t>every proposition we wish to say is </a:t>
            </a:r>
            <a:r>
              <a:rPr lang="en-NZ" sz="2800" i="1" dirty="0" smtClean="0"/>
              <a:t>possible</a:t>
            </a:r>
            <a:r>
              <a:rPr lang="en-NZ" sz="2800" dirty="0" smtClean="0"/>
              <a:t>, there exists a possible world where that proposition is </a:t>
            </a:r>
            <a:r>
              <a:rPr lang="en-NZ" sz="2800" i="1" dirty="0" smtClean="0"/>
              <a:t>true</a:t>
            </a:r>
            <a:r>
              <a:rPr lang="en-NZ" sz="2800" dirty="0" smtClean="0"/>
              <a:t>. E.g. there are worlds just like this one, except that</a:t>
            </a:r>
            <a:r>
              <a:rPr lang="en-NZ" sz="2800" dirty="0" smtClean="0"/>
              <a:t>…</a:t>
            </a:r>
            <a:endParaRPr lang="en-US" sz="2800" dirty="0" smtClean="0"/>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Lewis’ Counterfactual Theory of Causation</a:t>
            </a:r>
            <a:endParaRPr lang="en-US" sz="1600" dirty="0" smtClean="0">
              <a:solidFill>
                <a:schemeClr val="bg1"/>
              </a:solidFill>
            </a:endParaRPr>
          </a:p>
          <a:p>
            <a:r>
              <a:rPr lang="en-US" sz="1600" i="1" dirty="0" smtClean="0">
                <a:solidFill>
                  <a:schemeClr val="bg1"/>
                </a:solidFill>
              </a:rPr>
              <a:t>Identity</a:t>
            </a:r>
            <a:r>
              <a:rPr lang="en-US" sz="1600" i="1" dirty="0" smtClean="0">
                <a:solidFill>
                  <a:srgbClr val="FF6730"/>
                </a:solidFill>
              </a:rPr>
              <a:t> </a:t>
            </a:r>
            <a:endParaRPr lang="en-US" sz="1600" dirty="0" smtClean="0">
              <a:solidFill>
                <a:srgbClr val="FF6730"/>
              </a:solidFill>
            </a:endParaRPr>
          </a:p>
          <a:p>
            <a:r>
              <a:rPr lang="en-US" sz="1600" i="1" dirty="0" smtClean="0">
                <a:solidFill>
                  <a:srgbClr val="FF6730"/>
                </a:solidFill>
              </a:rPr>
              <a:t>Modal Realism </a:t>
            </a:r>
            <a:r>
              <a:rPr lang="en-US" sz="1600" i="1" dirty="0" smtClean="0">
                <a:solidFill>
                  <a:schemeClr val="bg1"/>
                </a:solidFill>
              </a:rPr>
              <a:t>	</a:t>
            </a:r>
            <a:endParaRPr lang="en-US" sz="1600" dirty="0">
              <a:solidFill>
                <a:schemeClr val="bg1"/>
              </a:solidFill>
              <a:latin typeface="Verdana" charset="0"/>
            </a:endParaRPr>
          </a:p>
        </p:txBody>
      </p:sp>
      <p:sp>
        <p:nvSpPr>
          <p:cNvPr id="5" name="Rectangle 4"/>
          <p:cNvSpPr/>
          <p:nvPr/>
        </p:nvSpPr>
        <p:spPr>
          <a:xfrm>
            <a:off x="857224" y="3357562"/>
            <a:ext cx="8001056" cy="2714644"/>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600"/>
              </a:spcBef>
            </a:pPr>
            <a:r>
              <a:rPr lang="en-NZ" sz="2000" dirty="0" smtClean="0">
                <a:solidFill>
                  <a:schemeClr val="tx1"/>
                </a:solidFill>
              </a:rPr>
              <a:t>…donkeys talk</a:t>
            </a:r>
            <a:endParaRPr lang="en-US" sz="2000" dirty="0" smtClean="0">
              <a:solidFill>
                <a:schemeClr val="tx1"/>
              </a:solidFill>
            </a:endParaRPr>
          </a:p>
          <a:p>
            <a:pPr fontAlgn="auto">
              <a:spcBef>
                <a:spcPts val="600"/>
              </a:spcBef>
            </a:pPr>
            <a:r>
              <a:rPr lang="en-NZ" sz="2000" dirty="0" smtClean="0">
                <a:solidFill>
                  <a:schemeClr val="tx1"/>
                </a:solidFill>
              </a:rPr>
              <a:t>…everyone has a piece of toast on their head</a:t>
            </a:r>
            <a:endParaRPr lang="en-US" sz="2000" dirty="0" smtClean="0">
              <a:solidFill>
                <a:schemeClr val="tx1"/>
              </a:solidFill>
            </a:endParaRPr>
          </a:p>
          <a:p>
            <a:pPr fontAlgn="auto">
              <a:spcBef>
                <a:spcPts val="600"/>
              </a:spcBef>
            </a:pPr>
            <a:r>
              <a:rPr lang="en-NZ" sz="2000" dirty="0" smtClean="0">
                <a:solidFill>
                  <a:schemeClr val="tx1"/>
                </a:solidFill>
              </a:rPr>
              <a:t>…human beings have wings</a:t>
            </a:r>
            <a:endParaRPr lang="en-US" sz="2000" dirty="0" smtClean="0">
              <a:solidFill>
                <a:schemeClr val="tx1"/>
              </a:solidFill>
            </a:endParaRPr>
          </a:p>
          <a:p>
            <a:pPr fontAlgn="auto">
              <a:spcBef>
                <a:spcPts val="600"/>
              </a:spcBef>
            </a:pPr>
            <a:r>
              <a:rPr lang="en-NZ" sz="2000" dirty="0" smtClean="0">
                <a:solidFill>
                  <a:schemeClr val="tx1"/>
                </a:solidFill>
              </a:rPr>
              <a:t>…John Lennon was never assassinated</a:t>
            </a:r>
            <a:endParaRPr lang="en-US" sz="2000" dirty="0" smtClean="0">
              <a:solidFill>
                <a:schemeClr val="tx1"/>
              </a:solidFill>
            </a:endParaRPr>
          </a:p>
          <a:p>
            <a:pPr fontAlgn="auto">
              <a:spcBef>
                <a:spcPts val="600"/>
              </a:spcBef>
            </a:pPr>
            <a:r>
              <a:rPr lang="en-NZ" sz="2000" dirty="0" smtClean="0">
                <a:solidFill>
                  <a:schemeClr val="tx1"/>
                </a:solidFill>
              </a:rPr>
              <a:t>…my mother married </a:t>
            </a:r>
            <a:r>
              <a:rPr lang="en-NZ" sz="2000" dirty="0" smtClean="0">
                <a:solidFill>
                  <a:schemeClr val="tx1"/>
                </a:solidFill>
              </a:rPr>
              <a:t>Lionel</a:t>
            </a:r>
          </a:p>
          <a:p>
            <a:pPr fontAlgn="auto">
              <a:spcBef>
                <a:spcPts val="600"/>
              </a:spcBef>
            </a:pPr>
            <a:r>
              <a:rPr lang="en-NZ" sz="2000" dirty="0" smtClean="0">
                <a:solidFill>
                  <a:schemeClr val="tx1"/>
                </a:solidFill>
              </a:rPr>
              <a:t>…………….</a:t>
            </a:r>
            <a:r>
              <a:rPr lang="en-NZ" sz="2000" i="1" dirty="0" smtClean="0">
                <a:solidFill>
                  <a:schemeClr val="tx1"/>
                </a:solidFill>
              </a:rPr>
              <a:t>and so </a:t>
            </a:r>
            <a:r>
              <a:rPr lang="en-NZ" sz="2000" i="1" dirty="0" smtClean="0">
                <a:solidFill>
                  <a:schemeClr val="tx1"/>
                </a:solidFill>
              </a:rPr>
              <a:t>on, for every possible distribution of properties imaginable</a:t>
            </a:r>
            <a:endParaRPr lang="en-US" sz="2000" i="1"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500174"/>
            <a:ext cx="8929718" cy="4857784"/>
          </a:xfrm>
        </p:spPr>
        <p:txBody>
          <a:bodyPr>
            <a:normAutofit fontScale="92500" lnSpcReduction="10000"/>
          </a:bodyPr>
          <a:lstStyle/>
          <a:p>
            <a:pPr fontAlgn="auto">
              <a:buNone/>
            </a:pPr>
            <a:r>
              <a:rPr lang="en-NZ" sz="2800" b="1" dirty="0" smtClean="0"/>
              <a:t>Lewis</a:t>
            </a:r>
            <a:r>
              <a:rPr lang="en-NZ" sz="2800" dirty="0" smtClean="0"/>
              <a:t> makes the following claims about these other possible worlds:</a:t>
            </a:r>
            <a:endParaRPr lang="en-US" sz="2800" dirty="0" smtClean="0"/>
          </a:p>
          <a:p>
            <a:pPr fontAlgn="auto"/>
            <a:r>
              <a:rPr lang="en-NZ" sz="2800" dirty="0" smtClean="0"/>
              <a:t>they </a:t>
            </a:r>
            <a:r>
              <a:rPr lang="en-NZ" sz="2800" dirty="0" smtClean="0"/>
              <a:t>exist just as ‘concretely’ as the actual world </a:t>
            </a:r>
            <a:r>
              <a:rPr lang="en-NZ" sz="2800" dirty="0" smtClean="0"/>
              <a:t>(!) </a:t>
            </a:r>
            <a:r>
              <a:rPr lang="en-NZ" sz="2800" dirty="0" smtClean="0">
                <a:solidFill>
                  <a:srgbClr val="C00000"/>
                </a:solidFill>
              </a:rPr>
              <a:t>(</a:t>
            </a:r>
            <a:r>
              <a:rPr lang="en-NZ" sz="2800" b="1" i="1" dirty="0" smtClean="0">
                <a:solidFill>
                  <a:srgbClr val="C00000"/>
                </a:solidFill>
              </a:rPr>
              <a:t>Parity</a:t>
            </a:r>
            <a:r>
              <a:rPr lang="en-NZ" sz="2800" dirty="0" smtClean="0">
                <a:solidFill>
                  <a:srgbClr val="C00000"/>
                </a:solidFill>
              </a:rPr>
              <a:t>)*</a:t>
            </a:r>
            <a:endParaRPr lang="en-US" sz="2800" dirty="0" smtClean="0">
              <a:solidFill>
                <a:srgbClr val="C00000"/>
              </a:solidFill>
            </a:endParaRPr>
          </a:p>
          <a:p>
            <a:pPr fontAlgn="auto"/>
            <a:r>
              <a:rPr lang="en-NZ" sz="2800" dirty="0" smtClean="0"/>
              <a:t>they </a:t>
            </a:r>
            <a:r>
              <a:rPr lang="en-NZ" sz="2800" dirty="0" smtClean="0"/>
              <a:t>are ‘spatiotemporally disconnected from the actual world’ </a:t>
            </a:r>
            <a:r>
              <a:rPr lang="en-NZ" sz="2800" dirty="0" smtClean="0">
                <a:solidFill>
                  <a:srgbClr val="C00000"/>
                </a:solidFill>
              </a:rPr>
              <a:t>(</a:t>
            </a:r>
            <a:r>
              <a:rPr lang="en-NZ" sz="2800" b="1" i="1" dirty="0" smtClean="0">
                <a:solidFill>
                  <a:srgbClr val="C00000"/>
                </a:solidFill>
              </a:rPr>
              <a:t>Isolation</a:t>
            </a:r>
            <a:r>
              <a:rPr lang="en-NZ" sz="2800" dirty="0" smtClean="0">
                <a:solidFill>
                  <a:srgbClr val="C00000"/>
                </a:solidFill>
              </a:rPr>
              <a:t>)*</a:t>
            </a:r>
            <a:endParaRPr lang="en-US" sz="2800" dirty="0" smtClean="0">
              <a:solidFill>
                <a:srgbClr val="C00000"/>
              </a:solidFill>
            </a:endParaRPr>
          </a:p>
          <a:p>
            <a:pPr fontAlgn="auto"/>
            <a:r>
              <a:rPr lang="en-NZ" sz="2800" dirty="0" smtClean="0"/>
              <a:t>There </a:t>
            </a:r>
            <a:r>
              <a:rPr lang="en-NZ" sz="2800" dirty="0" smtClean="0"/>
              <a:t>are as many possible worlds as there are possible ways things might be </a:t>
            </a:r>
            <a:r>
              <a:rPr lang="en-NZ" sz="2800" dirty="0" smtClean="0">
                <a:solidFill>
                  <a:srgbClr val="C00000"/>
                </a:solidFill>
              </a:rPr>
              <a:t>(</a:t>
            </a:r>
            <a:r>
              <a:rPr lang="en-NZ" sz="2800" b="1" i="1" dirty="0" smtClean="0">
                <a:solidFill>
                  <a:srgbClr val="C00000"/>
                </a:solidFill>
              </a:rPr>
              <a:t>Plenitude</a:t>
            </a:r>
            <a:r>
              <a:rPr lang="en-NZ" sz="2800" dirty="0" smtClean="0">
                <a:solidFill>
                  <a:srgbClr val="C00000"/>
                </a:solidFill>
              </a:rPr>
              <a:t>)*</a:t>
            </a:r>
          </a:p>
          <a:p>
            <a:pPr fontAlgn="auto">
              <a:buNone/>
            </a:pPr>
            <a:r>
              <a:rPr lang="en-NZ" sz="2800" dirty="0" smtClean="0">
                <a:solidFill>
                  <a:srgbClr val="C00000"/>
                </a:solidFill>
              </a:rPr>
              <a:t> </a:t>
            </a:r>
            <a:r>
              <a:rPr lang="en-NZ" sz="2800" dirty="0" smtClean="0">
                <a:solidFill>
                  <a:srgbClr val="C00000"/>
                </a:solidFill>
              </a:rPr>
              <a:t>                                             </a:t>
            </a:r>
            <a:r>
              <a:rPr lang="en-NZ" sz="2400" dirty="0" smtClean="0">
                <a:solidFill>
                  <a:srgbClr val="C00000"/>
                </a:solidFill>
              </a:rPr>
              <a:t>(*</a:t>
            </a:r>
            <a:r>
              <a:rPr lang="en-NZ" sz="2400" b="1" dirty="0" smtClean="0">
                <a:solidFill>
                  <a:srgbClr val="C00000"/>
                </a:solidFill>
              </a:rPr>
              <a:t>Brock and Mares</a:t>
            </a:r>
            <a:r>
              <a:rPr lang="en-NZ" sz="2400" dirty="0" smtClean="0">
                <a:solidFill>
                  <a:srgbClr val="C00000"/>
                </a:solidFill>
              </a:rPr>
              <a:t>, see FURTHER READING)</a:t>
            </a:r>
          </a:p>
          <a:p>
            <a:pPr fontAlgn="auto">
              <a:buNone/>
            </a:pPr>
            <a:endParaRPr lang="en-NZ" sz="2600" i="1" u="sng" dirty="0" smtClean="0"/>
          </a:p>
          <a:p>
            <a:pPr fontAlgn="auto">
              <a:buNone/>
            </a:pPr>
            <a:r>
              <a:rPr lang="en-NZ" sz="2600" i="1" u="sng" dirty="0" smtClean="0"/>
              <a:t>How </a:t>
            </a:r>
            <a:r>
              <a:rPr lang="en-NZ" sz="2600" i="1" u="sng" dirty="0" smtClean="0"/>
              <a:t>might one argue for Modal Realism?</a:t>
            </a:r>
            <a:endParaRPr lang="en-US" sz="2600" dirty="0" smtClean="0"/>
          </a:p>
          <a:p>
            <a:pPr fontAlgn="auto">
              <a:buNone/>
            </a:pPr>
            <a:r>
              <a:rPr lang="en-NZ" sz="2600" dirty="0" err="1" smtClean="0"/>
              <a:t>i</a:t>
            </a:r>
            <a:r>
              <a:rPr lang="en-NZ" sz="2600" dirty="0" smtClean="0"/>
              <a:t>) </a:t>
            </a:r>
            <a:r>
              <a:rPr lang="en-NZ" sz="2600" b="1" dirty="0" smtClean="0"/>
              <a:t>There is such an elegant symmetry with </a:t>
            </a:r>
            <a:r>
              <a:rPr lang="en-NZ" sz="2600" b="1" i="1" dirty="0" smtClean="0"/>
              <a:t>indexical</a:t>
            </a:r>
            <a:r>
              <a:rPr lang="en-NZ" sz="2600" b="1" dirty="0" smtClean="0"/>
              <a:t> accounts of space and time</a:t>
            </a:r>
            <a:r>
              <a:rPr lang="en-NZ" sz="2600" b="1" dirty="0" smtClean="0"/>
              <a:t>.</a:t>
            </a:r>
            <a:endParaRPr lang="en-US" sz="2600" dirty="0" smtClean="0"/>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Lewis’ Counterfactual Theory of Causation</a:t>
            </a:r>
            <a:endParaRPr lang="en-US" sz="1600" dirty="0" smtClean="0">
              <a:solidFill>
                <a:schemeClr val="bg1"/>
              </a:solidFill>
            </a:endParaRPr>
          </a:p>
          <a:p>
            <a:r>
              <a:rPr lang="en-US" sz="1600" i="1" dirty="0" smtClean="0">
                <a:solidFill>
                  <a:schemeClr val="bg1"/>
                </a:solidFill>
              </a:rPr>
              <a:t>Identity</a:t>
            </a:r>
            <a:r>
              <a:rPr lang="en-US" sz="1600" i="1" dirty="0" smtClean="0">
                <a:solidFill>
                  <a:srgbClr val="FF6730"/>
                </a:solidFill>
              </a:rPr>
              <a:t> </a:t>
            </a:r>
            <a:endParaRPr lang="en-US" sz="1600" dirty="0" smtClean="0">
              <a:solidFill>
                <a:srgbClr val="FF6730"/>
              </a:solidFill>
            </a:endParaRPr>
          </a:p>
          <a:p>
            <a:r>
              <a:rPr lang="en-US" sz="1600" i="1" dirty="0" smtClean="0">
                <a:solidFill>
                  <a:srgbClr val="FF6730"/>
                </a:solidFill>
              </a:rPr>
              <a:t>Modal Realism </a:t>
            </a:r>
            <a:r>
              <a:rPr lang="en-US" sz="1600" i="1" dirty="0" smtClean="0">
                <a:solidFill>
                  <a:schemeClr val="bg1"/>
                </a:solidFill>
              </a:rPr>
              <a:t>	</a:t>
            </a:r>
            <a:endParaRPr lang="en-US" sz="1600" dirty="0">
              <a:solidFill>
                <a:schemeClr val="bg1"/>
              </a:solidFill>
              <a:latin typeface="Verdana"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73" y="44624"/>
            <a:ext cx="2758827" cy="1224136"/>
          </a:xfrm>
        </p:spPr>
        <p:txBody>
          <a:bodyPr/>
          <a:lstStyle/>
          <a:p>
            <a:r>
              <a:rPr lang="en-US" sz="2800" dirty="0" smtClean="0">
                <a:solidFill>
                  <a:srgbClr val="FFFFFF"/>
                </a:solidFill>
              </a:rPr>
              <a:t>Day </a:t>
            </a:r>
            <a:r>
              <a:rPr lang="en-US" sz="2800" dirty="0" smtClean="0">
                <a:solidFill>
                  <a:srgbClr val="FFFFFF"/>
                </a:solidFill>
              </a:rPr>
              <a:t>4</a:t>
            </a:r>
            <a:r>
              <a:rPr lang="en-US" sz="2800" dirty="0" smtClean="0">
                <a:solidFill>
                  <a:srgbClr val="FFFFFF"/>
                </a:solidFill>
              </a:rPr>
              <a:t/>
            </a:r>
            <a:br>
              <a:rPr lang="en-US" sz="2800" dirty="0" smtClean="0">
                <a:solidFill>
                  <a:srgbClr val="FFFFFF"/>
                </a:solidFill>
              </a:rPr>
            </a:br>
            <a:r>
              <a:rPr lang="en-US" sz="2800" dirty="0" smtClean="0">
                <a:solidFill>
                  <a:srgbClr val="FFFFFF"/>
                </a:solidFill>
              </a:rPr>
              <a:t>TOPICS</a:t>
            </a:r>
            <a:endParaRPr lang="en-US" sz="2800" dirty="0">
              <a:solidFill>
                <a:srgbClr val="FFFFFF"/>
              </a:solidFill>
            </a:endParaRPr>
          </a:p>
        </p:txBody>
      </p:sp>
      <p:sp>
        <p:nvSpPr>
          <p:cNvPr id="3" name="Content Placeholder 2"/>
          <p:cNvSpPr>
            <a:spLocks noGrp="1"/>
          </p:cNvSpPr>
          <p:nvPr>
            <p:ph idx="1"/>
          </p:nvPr>
        </p:nvSpPr>
        <p:spPr>
          <a:xfrm>
            <a:off x="1007096" y="1357298"/>
            <a:ext cx="8136904" cy="4320480"/>
          </a:xfrm>
        </p:spPr>
        <p:txBody>
          <a:bodyPr/>
          <a:lstStyle/>
          <a:p>
            <a:pPr hangingPunct="0">
              <a:buNone/>
            </a:pPr>
            <a:endParaRPr lang="en-US" sz="2400" i="1" dirty="0" smtClean="0">
              <a:solidFill>
                <a:schemeClr val="bg1"/>
              </a:solidFill>
            </a:endParaRPr>
          </a:p>
          <a:p>
            <a:pPr hangingPunct="0"/>
            <a:r>
              <a:rPr lang="en-US" sz="2400" i="1" dirty="0" smtClean="0">
                <a:solidFill>
                  <a:schemeClr val="bg1"/>
                </a:solidFill>
              </a:rPr>
              <a:t>Lewis’ Counterfactual Theory of Causation</a:t>
            </a:r>
            <a:endParaRPr lang="en-US" sz="2400" dirty="0" smtClean="0">
              <a:solidFill>
                <a:schemeClr val="bg1"/>
              </a:solidFill>
            </a:endParaRPr>
          </a:p>
          <a:p>
            <a:pPr hangingPunct="0">
              <a:buFont typeface="Wingdings" pitchFamily="2" charset="2"/>
              <a:buChar char="v"/>
            </a:pPr>
            <a:r>
              <a:rPr lang="en-US" sz="2400" i="1" dirty="0" smtClean="0">
                <a:solidFill>
                  <a:schemeClr val="bg1"/>
                </a:solidFill>
              </a:rPr>
              <a:t>	Counterfactual Conditionals</a:t>
            </a:r>
            <a:endParaRPr lang="en-US" sz="2400" dirty="0" smtClean="0">
              <a:solidFill>
                <a:schemeClr val="bg1"/>
              </a:solidFill>
            </a:endParaRPr>
          </a:p>
          <a:p>
            <a:pPr hangingPunct="0">
              <a:buFont typeface="Wingdings" pitchFamily="2" charset="2"/>
              <a:buChar char="v"/>
            </a:pPr>
            <a:r>
              <a:rPr lang="en-US" sz="2400" i="1" dirty="0" smtClean="0">
                <a:solidFill>
                  <a:schemeClr val="bg1"/>
                </a:solidFill>
              </a:rPr>
              <a:t>	Causal Dependence</a:t>
            </a:r>
            <a:endParaRPr lang="en-US" sz="2400" dirty="0" smtClean="0">
              <a:solidFill>
                <a:schemeClr val="bg1"/>
              </a:solidFill>
            </a:endParaRPr>
          </a:p>
          <a:p>
            <a:pPr hangingPunct="0">
              <a:buFont typeface="Wingdings" pitchFamily="2" charset="2"/>
              <a:buChar char="v"/>
            </a:pPr>
            <a:r>
              <a:rPr lang="en-US" sz="2400" i="1" dirty="0" smtClean="0">
                <a:solidFill>
                  <a:schemeClr val="bg1"/>
                </a:solidFill>
              </a:rPr>
              <a:t>	Testing the Counterexamples to Hume</a:t>
            </a:r>
            <a:endParaRPr lang="en-US" sz="2400" dirty="0" smtClean="0">
              <a:solidFill>
                <a:schemeClr val="bg1"/>
              </a:solidFill>
            </a:endParaRPr>
          </a:p>
          <a:p>
            <a:pPr hangingPunct="0"/>
            <a:r>
              <a:rPr lang="en-US" sz="2400" i="1" dirty="0" smtClean="0">
                <a:solidFill>
                  <a:schemeClr val="bg1"/>
                </a:solidFill>
              </a:rPr>
              <a:t>Identity </a:t>
            </a:r>
            <a:endParaRPr lang="en-US" sz="2400" dirty="0" smtClean="0">
              <a:solidFill>
                <a:schemeClr val="bg1"/>
              </a:solidFill>
            </a:endParaRPr>
          </a:p>
          <a:p>
            <a:pPr hangingPunct="0">
              <a:buFont typeface="Wingdings" pitchFamily="2" charset="2"/>
              <a:buChar char="v"/>
            </a:pPr>
            <a:r>
              <a:rPr lang="en-US" sz="2400" i="1" dirty="0" smtClean="0">
                <a:solidFill>
                  <a:schemeClr val="bg1"/>
                </a:solidFill>
              </a:rPr>
              <a:t>	Quantitative </a:t>
            </a:r>
            <a:r>
              <a:rPr lang="en-US" sz="2400" i="1" dirty="0" err="1" smtClean="0">
                <a:solidFill>
                  <a:schemeClr val="bg1"/>
                </a:solidFill>
              </a:rPr>
              <a:t>vs</a:t>
            </a:r>
            <a:r>
              <a:rPr lang="en-US" sz="2400" i="1" dirty="0" smtClean="0">
                <a:solidFill>
                  <a:schemeClr val="bg1"/>
                </a:solidFill>
              </a:rPr>
              <a:t> Qualitative</a:t>
            </a:r>
            <a:endParaRPr lang="en-US" sz="2400" dirty="0" smtClean="0">
              <a:solidFill>
                <a:schemeClr val="bg1"/>
              </a:solidFill>
            </a:endParaRPr>
          </a:p>
          <a:p>
            <a:pPr hangingPunct="0">
              <a:buFont typeface="Wingdings" pitchFamily="2" charset="2"/>
              <a:buChar char="v"/>
            </a:pPr>
            <a:r>
              <a:rPr lang="en-US" sz="2400" i="1" dirty="0" smtClean="0">
                <a:solidFill>
                  <a:schemeClr val="bg1"/>
                </a:solidFill>
              </a:rPr>
              <a:t>	Leibniz’ Law</a:t>
            </a:r>
            <a:endParaRPr lang="en-US" sz="2400" dirty="0" smtClean="0">
              <a:solidFill>
                <a:schemeClr val="bg1"/>
              </a:solidFill>
            </a:endParaRPr>
          </a:p>
          <a:p>
            <a:pPr hangingPunct="0"/>
            <a:r>
              <a:rPr lang="en-US" sz="2400" i="1" dirty="0" smtClean="0">
                <a:solidFill>
                  <a:schemeClr val="bg1"/>
                </a:solidFill>
              </a:rPr>
              <a:t>Modal Realism</a:t>
            </a:r>
            <a:endParaRPr lang="en-US" sz="2400" dirty="0" smtClean="0">
              <a:solidFill>
                <a:schemeClr val="bg1"/>
              </a:solidFill>
            </a:endParaRPr>
          </a:p>
          <a:p>
            <a:pPr hangingPunct="0">
              <a:buFont typeface="Wingdings" pitchFamily="2" charset="2"/>
              <a:buChar char="v"/>
            </a:pPr>
            <a:r>
              <a:rPr lang="en-US" sz="2400" i="1" dirty="0" smtClean="0">
                <a:solidFill>
                  <a:schemeClr val="bg1"/>
                </a:solidFill>
              </a:rPr>
              <a:t>	Objections to Modal Realism</a:t>
            </a:r>
            <a:endParaRPr lang="en-US" sz="2400" dirty="0" smtClean="0">
              <a:solidFill>
                <a:schemeClr val="bg1"/>
              </a:solidFill>
            </a:endParaRPr>
          </a:p>
          <a:p>
            <a:pPr hangingPunct="0"/>
            <a:endParaRPr lang="en-US" sz="2400" dirty="0" smtClean="0">
              <a:solidFill>
                <a:schemeClr val="bg1"/>
              </a:solidFill>
            </a:endParaRPr>
          </a:p>
          <a:p>
            <a:pPr hangingPunct="0"/>
            <a:endParaRPr lang="en-US" sz="2400" dirty="0" smtClean="0">
              <a:solidFill>
                <a:schemeClr val="bg1"/>
              </a:solidFill>
            </a:endParaRPr>
          </a:p>
          <a:p>
            <a:endParaRPr lang="en-US" sz="2200" dirty="0">
              <a:solidFill>
                <a:schemeClr val="bg1"/>
              </a:solidFill>
            </a:endParaRPr>
          </a:p>
          <a:p>
            <a:endParaRPr lang="en-US" sz="2000" dirty="0">
              <a:solidFill>
                <a:schemeClr val="bg1"/>
              </a:solidFill>
            </a:endParaRPr>
          </a:p>
        </p:txBody>
      </p:sp>
    </p:spTree>
    <p:extLst>
      <p:ext uri="{BB962C8B-B14F-4D97-AF65-F5344CB8AC3E}">
        <p14:creationId xmlns="" xmlns:p14="http://schemas.microsoft.com/office/powerpoint/2010/main" val="2373177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500174"/>
            <a:ext cx="8929718" cy="4857784"/>
          </a:xfrm>
        </p:spPr>
        <p:txBody>
          <a:bodyPr>
            <a:normAutofit/>
          </a:bodyPr>
          <a:lstStyle/>
          <a:p>
            <a:pPr fontAlgn="auto">
              <a:buNone/>
            </a:pPr>
            <a:r>
              <a:rPr lang="en-NZ" sz="2600" dirty="0" err="1" smtClean="0"/>
              <a:t>i</a:t>
            </a:r>
            <a:r>
              <a:rPr lang="en-NZ" sz="2600" dirty="0" smtClean="0"/>
              <a:t>) </a:t>
            </a:r>
            <a:r>
              <a:rPr lang="en-NZ" sz="2600" b="1" dirty="0" smtClean="0"/>
              <a:t>There is such an elegant symmetry with </a:t>
            </a:r>
            <a:r>
              <a:rPr lang="en-NZ" sz="2600" b="1" i="1" dirty="0" smtClean="0"/>
              <a:t>indexical</a:t>
            </a:r>
            <a:r>
              <a:rPr lang="en-NZ" sz="2600" b="1" dirty="0" smtClean="0"/>
              <a:t> accounts of space and time.</a:t>
            </a:r>
            <a:endParaRPr lang="en-US" sz="2600" dirty="0" smtClean="0"/>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Lewis’ Counterfactual Theory of Causation</a:t>
            </a:r>
            <a:endParaRPr lang="en-US" sz="1600" dirty="0" smtClean="0">
              <a:solidFill>
                <a:schemeClr val="bg1"/>
              </a:solidFill>
            </a:endParaRPr>
          </a:p>
          <a:p>
            <a:r>
              <a:rPr lang="en-US" sz="1600" i="1" dirty="0" smtClean="0">
                <a:solidFill>
                  <a:schemeClr val="bg1"/>
                </a:solidFill>
              </a:rPr>
              <a:t>Identity</a:t>
            </a:r>
            <a:r>
              <a:rPr lang="en-US" sz="1600" i="1" dirty="0" smtClean="0">
                <a:solidFill>
                  <a:srgbClr val="FF6730"/>
                </a:solidFill>
              </a:rPr>
              <a:t> </a:t>
            </a:r>
            <a:endParaRPr lang="en-US" sz="1600" dirty="0" smtClean="0">
              <a:solidFill>
                <a:srgbClr val="FF6730"/>
              </a:solidFill>
            </a:endParaRPr>
          </a:p>
          <a:p>
            <a:r>
              <a:rPr lang="en-US" sz="1600" i="1" dirty="0" smtClean="0">
                <a:solidFill>
                  <a:srgbClr val="FF6730"/>
                </a:solidFill>
              </a:rPr>
              <a:t>Modal Realism </a:t>
            </a:r>
            <a:r>
              <a:rPr lang="en-US" sz="1600" i="1" dirty="0" smtClean="0">
                <a:solidFill>
                  <a:schemeClr val="bg1"/>
                </a:solidFill>
              </a:rPr>
              <a:t>	</a:t>
            </a:r>
            <a:endParaRPr lang="en-US" sz="1600" dirty="0">
              <a:solidFill>
                <a:schemeClr val="bg1"/>
              </a:solidFill>
              <a:latin typeface="Verdana" charset="0"/>
            </a:endParaRPr>
          </a:p>
        </p:txBody>
      </p:sp>
      <p:cxnSp>
        <p:nvCxnSpPr>
          <p:cNvPr id="6" name="Straight Arrow Connector 5"/>
          <p:cNvCxnSpPr/>
          <p:nvPr/>
        </p:nvCxnSpPr>
        <p:spPr>
          <a:xfrm flipV="1">
            <a:off x="714348" y="4000504"/>
            <a:ext cx="678661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8306" name="Picture 4" descr="http://tbn0.google.com/images?q=tbn:RZDE7Wy_zxcj1M:http://iamthewitness.com/books/img/King.Henry.VIII.jpg">
            <a:hlinkClick r:id="rId3"/>
          </p:cNvPr>
          <p:cNvPicPr>
            <a:picLocks noChangeAspect="1" noChangeArrowheads="1"/>
          </p:cNvPicPr>
          <p:nvPr/>
        </p:nvPicPr>
        <p:blipFill>
          <a:blip r:embed="rId4"/>
          <a:srcRect/>
          <a:stretch>
            <a:fillRect/>
          </a:stretch>
        </p:blipFill>
        <p:spPr bwMode="auto">
          <a:xfrm>
            <a:off x="1071538" y="2500306"/>
            <a:ext cx="866775" cy="1428750"/>
          </a:xfrm>
          <a:prstGeom prst="rect">
            <a:avLst/>
          </a:prstGeom>
          <a:noFill/>
        </p:spPr>
      </p:pic>
      <p:pic>
        <p:nvPicPr>
          <p:cNvPr id="98305" name="Picture 1" descr="http://tbn1.google.com/images?q=tbn:PSnFF5RHtsPbuM:http://upload.wikimedia.org/wikipedia/commons/thumb/9/94/Stick_Figure.svg/300px-Stick_Figure.svg.png">
            <a:hlinkClick r:id="rId5"/>
          </p:cNvPr>
          <p:cNvPicPr>
            <a:picLocks noChangeAspect="1" noChangeArrowheads="1"/>
          </p:cNvPicPr>
          <p:nvPr/>
        </p:nvPicPr>
        <p:blipFill>
          <a:blip r:embed="rId6"/>
          <a:srcRect/>
          <a:stretch>
            <a:fillRect/>
          </a:stretch>
        </p:blipFill>
        <p:spPr bwMode="auto">
          <a:xfrm>
            <a:off x="4714876" y="2714620"/>
            <a:ext cx="847725" cy="1200150"/>
          </a:xfrm>
          <a:prstGeom prst="rect">
            <a:avLst/>
          </a:prstGeom>
          <a:noFill/>
        </p:spPr>
      </p:pic>
      <p:sp>
        <p:nvSpPr>
          <p:cNvPr id="98308" name="AutoShape 4"/>
          <p:cNvSpPr>
            <a:spLocks noChangeArrowheads="1"/>
          </p:cNvSpPr>
          <p:nvPr/>
        </p:nvSpPr>
        <p:spPr bwMode="auto">
          <a:xfrm>
            <a:off x="1857356" y="2357430"/>
            <a:ext cx="1643074" cy="623888"/>
          </a:xfrm>
          <a:prstGeom prst="wedgeEllipseCallout">
            <a:avLst>
              <a:gd name="adj1" fmla="val -43750"/>
              <a:gd name="adj2" fmla="val 7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a:ea typeface="Times New Roman" pitchFamily="18" charset="0"/>
                <a:cs typeface="Times New Roman" pitchFamily="18" charset="0"/>
              </a:rPr>
              <a:t>This time is now!</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98307" name="AutoShape 3"/>
          <p:cNvSpPr>
            <a:spLocks noChangeArrowheads="1"/>
          </p:cNvSpPr>
          <p:nvPr/>
        </p:nvSpPr>
        <p:spPr bwMode="auto">
          <a:xfrm>
            <a:off x="5286380" y="2214554"/>
            <a:ext cx="1643074" cy="552450"/>
          </a:xfrm>
          <a:prstGeom prst="wedgeEllipseCallout">
            <a:avLst>
              <a:gd name="adj1" fmla="val -43750"/>
              <a:gd name="adj2" fmla="val 7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a:ea typeface="Times New Roman" pitchFamily="18" charset="0"/>
                <a:cs typeface="Times New Roman" pitchFamily="18" charset="0"/>
              </a:rPr>
              <a:t>This time is now!</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983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8312" name="Rectangle 8"/>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8313" name="Rectangle 9"/>
          <p:cNvSpPr>
            <a:spLocks noChangeArrowheads="1"/>
          </p:cNvSpPr>
          <p:nvPr/>
        </p:nvSpPr>
        <p:spPr bwMode="auto">
          <a:xfrm>
            <a:off x="0" y="1885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altLang="zh-CN" sz="1200" b="0" i="0" u="none" strike="noStrike" cap="none" normalizeH="0" baseline="0" smtClean="0">
                <a:ln>
                  <a:noFill/>
                </a:ln>
                <a:solidFill>
                  <a:schemeClr val="tx1"/>
                </a:solidFill>
                <a:effectLst/>
                <a:latin typeface="Times"/>
                <a:ea typeface="SimSun" pitchFamily="2" charset="-122"/>
                <a:cs typeface="Times New Roman" pitchFamily="18" charset="0"/>
              </a:rPr>
              <a:t>                                                             </a:t>
            </a:r>
            <a:endParaRPr kumimoji="0" lang="en-NZ" altLang="zh-CN" sz="1800" b="0" i="0" u="none" strike="noStrike" cap="none" normalizeH="0" baseline="0" smtClean="0">
              <a:ln>
                <a:noFill/>
              </a:ln>
              <a:solidFill>
                <a:schemeClr val="tx1"/>
              </a:solidFill>
              <a:effectLst/>
              <a:latin typeface="Arial" pitchFamily="34" charset="0"/>
              <a:cs typeface="Arial" pitchFamily="34" charset="0"/>
            </a:endParaRPr>
          </a:p>
        </p:txBody>
      </p:sp>
      <p:sp>
        <p:nvSpPr>
          <p:cNvPr id="98314" name="Rectangle 10"/>
          <p:cNvSpPr>
            <a:spLocks noChangeArrowheads="1"/>
          </p:cNvSpPr>
          <p:nvPr/>
        </p:nvSpPr>
        <p:spPr bwMode="auto">
          <a:xfrm>
            <a:off x="0" y="3429000"/>
            <a:ext cx="8286243"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altLang="zh-CN" sz="1200" b="1" i="1" u="none" strike="noStrike" cap="none" normalizeH="0" baseline="0" dirty="0" smtClean="0">
                <a:ln>
                  <a:noFill/>
                </a:ln>
                <a:solidFill>
                  <a:schemeClr val="tx1"/>
                </a:solidFill>
                <a:effectLst/>
                <a:latin typeface="Times"/>
                <a:ea typeface="SimSun" pitchFamily="2" charset="-122"/>
                <a:cs typeface="Times New Roman" pitchFamily="18" charset="0"/>
              </a:rPr>
              <a:t>                                               1536,  ENGLAND			 2012, USA</a:t>
            </a:r>
            <a:endParaRPr kumimoji="0" lang="en-US" altLang="zh-CN"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zh-CN" sz="1200" b="1" i="1" u="none" strike="noStrike" cap="none" normalizeH="0" baseline="0" dirty="0" smtClean="0">
                <a:ln>
                  <a:noFill/>
                </a:ln>
                <a:solidFill>
                  <a:schemeClr val="tx1"/>
                </a:solidFill>
                <a:effectLst/>
                <a:latin typeface="Times"/>
                <a:ea typeface="SimSun" pitchFamily="2" charset="-122"/>
                <a:cs typeface="Times New Roman" pitchFamily="18" charset="0"/>
              </a:rPr>
              <a:t>                                    				                  TIME-LINE  (this way to the future </a:t>
            </a:r>
            <a:r>
              <a:rPr kumimoji="0" lang="en-NZ" altLang="zh-CN" sz="1200" b="1" i="1"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NZ" altLang="zh-CN" sz="1200" b="1" i="1" u="none" strike="noStrike" cap="none" normalizeH="0" baseline="0" dirty="0" smtClean="0">
                <a:ln>
                  <a:noFill/>
                </a:ln>
                <a:solidFill>
                  <a:schemeClr val="tx1"/>
                </a:solidFill>
                <a:effectLst/>
                <a:latin typeface="Times"/>
                <a:ea typeface="SimSun" pitchFamily="2" charset="-122"/>
                <a:cs typeface="Times New Roman" pitchFamily="18" charset="0"/>
              </a:rPr>
              <a:t>)</a:t>
            </a:r>
            <a:endParaRPr kumimoji="0" lang="en-NZ" altLang="zh-CN" sz="1200" b="1" i="1"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15" name="AutoShape 4"/>
          <p:cNvSpPr>
            <a:spLocks noChangeArrowheads="1"/>
          </p:cNvSpPr>
          <p:nvPr/>
        </p:nvSpPr>
        <p:spPr bwMode="auto">
          <a:xfrm>
            <a:off x="2357422" y="2928934"/>
            <a:ext cx="1500198" cy="552450"/>
          </a:xfrm>
          <a:prstGeom prst="wedgeEllipseCallout">
            <a:avLst>
              <a:gd name="adj1" fmla="val -82427"/>
              <a:gd name="adj2" fmla="val -1046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a:ea typeface="Times New Roman" pitchFamily="18" charset="0"/>
                <a:cs typeface="Times New Roman" pitchFamily="18" charset="0"/>
              </a:rPr>
              <a:t>This place is here!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AutoShape 4"/>
          <p:cNvSpPr>
            <a:spLocks noChangeArrowheads="1"/>
          </p:cNvSpPr>
          <p:nvPr/>
        </p:nvSpPr>
        <p:spPr bwMode="auto">
          <a:xfrm>
            <a:off x="5929322" y="2714620"/>
            <a:ext cx="1247775" cy="552450"/>
          </a:xfrm>
          <a:prstGeom prst="wedgeEllipseCallout">
            <a:avLst>
              <a:gd name="adj1" fmla="val -86498"/>
              <a:gd name="adj2" fmla="val 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a:ea typeface="Times New Roman" pitchFamily="18" charset="0"/>
                <a:cs typeface="Times New Roman" pitchFamily="18" charset="0"/>
              </a:rPr>
              <a:t>This place is here!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6"/>
          <p:cNvSpPr/>
          <p:nvPr/>
        </p:nvSpPr>
        <p:spPr>
          <a:xfrm>
            <a:off x="285720" y="4214818"/>
            <a:ext cx="8643998" cy="235745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p:cNvSpPr>
            <a:spLocks noChangeArrowheads="1"/>
          </p:cNvSpPr>
          <p:nvPr/>
        </p:nvSpPr>
        <p:spPr bwMode="auto">
          <a:xfrm>
            <a:off x="500034" y="4286256"/>
            <a:ext cx="7929618"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altLang="zh-CN" sz="2000" b="0" i="0" u="none" strike="noStrike" cap="none" normalizeH="0" baseline="0" dirty="0" smtClean="0">
                <a:ln>
                  <a:noFill/>
                </a:ln>
                <a:solidFill>
                  <a:schemeClr val="tx1"/>
                </a:solidFill>
                <a:effectLst/>
                <a:latin typeface="Times"/>
                <a:ea typeface="SimSun" pitchFamily="2" charset="-122"/>
                <a:cs typeface="Times New Roman" pitchFamily="18" charset="0"/>
              </a:rPr>
              <a:t>Nobody tries to argue that ‘here’</a:t>
            </a:r>
            <a:r>
              <a:rPr kumimoji="0" lang="en-NZ" altLang="zh-CN" sz="2000" b="0" i="0" u="none" strike="noStrike" cap="none" normalizeH="0" dirty="0" smtClean="0">
                <a:ln>
                  <a:noFill/>
                </a:ln>
                <a:solidFill>
                  <a:schemeClr val="tx1"/>
                </a:solidFill>
                <a:effectLst/>
                <a:latin typeface="Times"/>
                <a:ea typeface="SimSun" pitchFamily="2" charset="-122"/>
                <a:cs typeface="Times New Roman" pitchFamily="18" charset="0"/>
              </a:rPr>
              <a:t> is</a:t>
            </a:r>
            <a:r>
              <a:rPr kumimoji="0" lang="en-NZ" altLang="zh-CN" sz="2000" b="0" i="0" u="none" strike="noStrike" cap="none" normalizeH="0" baseline="0" dirty="0" smtClean="0">
                <a:ln>
                  <a:noFill/>
                </a:ln>
                <a:solidFill>
                  <a:schemeClr val="tx1"/>
                </a:solidFill>
                <a:effectLst/>
                <a:latin typeface="Times"/>
                <a:ea typeface="SimSun" pitchFamily="2" charset="-122"/>
                <a:cs typeface="Times New Roman" pitchFamily="18" charset="0"/>
              </a:rPr>
              <a:t> not indexical – for instance by saying things like,  </a:t>
            </a:r>
            <a:r>
              <a:rPr kumimoji="0" lang="en-NZ" altLang="zh-CN" sz="2000" b="1" i="1" u="none" strike="noStrike" cap="none" normalizeH="0" baseline="0" dirty="0" smtClean="0">
                <a:ln>
                  <a:noFill/>
                </a:ln>
                <a:solidFill>
                  <a:schemeClr val="tx1"/>
                </a:solidFill>
                <a:effectLst/>
                <a:latin typeface="Times"/>
                <a:ea typeface="SimSun" pitchFamily="2" charset="-122"/>
                <a:cs typeface="Times New Roman" pitchFamily="18" charset="0"/>
              </a:rPr>
              <a:t>“The point in space where </a:t>
            </a:r>
            <a:r>
              <a:rPr kumimoji="0" lang="en-NZ" altLang="zh-CN" sz="2000" b="1" i="1" u="sng" strike="noStrike" cap="none" normalizeH="0" baseline="0" dirty="0" smtClean="0">
                <a:ln>
                  <a:noFill/>
                </a:ln>
                <a:solidFill>
                  <a:schemeClr val="tx1"/>
                </a:solidFill>
                <a:effectLst/>
                <a:latin typeface="Times"/>
                <a:ea typeface="SimSun" pitchFamily="2" charset="-122"/>
                <a:cs typeface="Times New Roman" pitchFamily="18" charset="0"/>
              </a:rPr>
              <a:t>I</a:t>
            </a:r>
            <a:r>
              <a:rPr kumimoji="0" lang="en-NZ" altLang="zh-CN" sz="2000" b="1" i="1" u="none" strike="noStrike" cap="none" normalizeH="0" baseline="0" dirty="0" smtClean="0">
                <a:ln>
                  <a:noFill/>
                </a:ln>
                <a:solidFill>
                  <a:schemeClr val="tx1"/>
                </a:solidFill>
                <a:effectLst/>
                <a:latin typeface="Times"/>
                <a:ea typeface="SimSun" pitchFamily="2" charset="-122"/>
                <a:cs typeface="Times New Roman" pitchFamily="18" charset="0"/>
              </a:rPr>
              <a:t> am standing is really here! You can’t say that where </a:t>
            </a:r>
            <a:r>
              <a:rPr kumimoji="0" lang="en-NZ" altLang="zh-CN" sz="2000" b="1" i="1" u="sng" strike="noStrike" cap="none" normalizeH="0" baseline="0" dirty="0" smtClean="0">
                <a:ln>
                  <a:noFill/>
                </a:ln>
                <a:solidFill>
                  <a:schemeClr val="tx1"/>
                </a:solidFill>
                <a:effectLst/>
                <a:latin typeface="Times"/>
                <a:ea typeface="SimSun" pitchFamily="2" charset="-122"/>
                <a:cs typeface="Times New Roman" pitchFamily="18" charset="0"/>
              </a:rPr>
              <a:t>you</a:t>
            </a:r>
            <a:r>
              <a:rPr kumimoji="0" lang="en-NZ" altLang="zh-CN" sz="2000" b="1" i="1" u="none" strike="noStrike" cap="none" normalizeH="0" baseline="0" dirty="0" smtClean="0">
                <a:ln>
                  <a:noFill/>
                </a:ln>
                <a:solidFill>
                  <a:schemeClr val="tx1"/>
                </a:solidFill>
                <a:effectLst/>
                <a:latin typeface="Times"/>
                <a:ea typeface="SimSun" pitchFamily="2" charset="-122"/>
                <a:cs typeface="Times New Roman" pitchFamily="18" charset="0"/>
              </a:rPr>
              <a:t> are standing is ‘here’ because here is right here!” </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zh-CN" sz="2000" b="0" i="0" u="none" strike="noStrike" cap="none" normalizeH="0" baseline="0" dirty="0" smtClean="0">
                <a:ln>
                  <a:noFill/>
                </a:ln>
                <a:solidFill>
                  <a:schemeClr val="tx1"/>
                </a:solidFill>
                <a:effectLst/>
                <a:latin typeface="Times"/>
                <a:ea typeface="SimSun" pitchFamily="2" charset="-122"/>
                <a:cs typeface="Times New Roman" pitchFamily="18" charset="0"/>
              </a:rPr>
              <a:t>Arguably, such “disputes” would only show that you don’t understand the meaning of ‘here’.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zh-CN" sz="2000" b="0" i="0" u="none" strike="noStrike" cap="none" normalizeH="0" baseline="0" dirty="0" smtClean="0">
                <a:ln>
                  <a:noFill/>
                </a:ln>
                <a:solidFill>
                  <a:schemeClr val="tx1"/>
                </a:solidFill>
                <a:effectLst/>
                <a:latin typeface="Times"/>
                <a:ea typeface="SimSun" pitchFamily="2" charset="-122"/>
                <a:cs typeface="Times New Roman" pitchFamily="18" charset="0"/>
              </a:rPr>
              <a:t>(We’ve seen that ‘now’ is more contested, but arguably</a:t>
            </a:r>
            <a:r>
              <a:rPr kumimoji="0" lang="en-NZ" altLang="zh-CN" sz="2000" b="0" i="0" u="none" strike="noStrike" cap="none" normalizeH="0" dirty="0" smtClean="0">
                <a:ln>
                  <a:noFill/>
                </a:ln>
                <a:solidFill>
                  <a:schemeClr val="tx1"/>
                </a:solidFill>
                <a:effectLst/>
                <a:latin typeface="Times"/>
                <a:ea typeface="SimSun" pitchFamily="2" charset="-122"/>
                <a:cs typeface="Times New Roman" pitchFamily="18" charset="0"/>
              </a:rPr>
              <a:t> analogous.</a:t>
            </a:r>
            <a:r>
              <a:rPr kumimoji="0" lang="en-NZ" altLang="zh-CN" sz="2000" b="0" i="0" u="none" strike="noStrike" cap="none" normalizeH="0" baseline="0" dirty="0" smtClean="0">
                <a:ln>
                  <a:noFill/>
                </a:ln>
                <a:solidFill>
                  <a:schemeClr val="tx1"/>
                </a:solidFill>
                <a:effectLst/>
                <a:latin typeface="Times"/>
                <a:ea typeface="SimSun" pitchFamily="2" charset="-122"/>
                <a:cs typeface="Times New Roman" pitchFamily="18" charset="0"/>
              </a:rPr>
              <a:t>)</a:t>
            </a:r>
            <a:endParaRPr kumimoji="0" lang="en-NZ" altLang="zh-CN"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blinds(horizontal)">
                                      <p:cBhvr>
                                        <p:cTn id="7" dur="500"/>
                                        <p:tgtEl>
                                          <p:spTgt spid="983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8307"/>
                                        </p:tgtEl>
                                        <p:attrNameLst>
                                          <p:attrName>style.visibility</p:attrName>
                                        </p:attrNameLst>
                                      </p:cBhvr>
                                      <p:to>
                                        <p:strVal val="visible"/>
                                      </p:to>
                                    </p:set>
                                    <p:animEffect transition="in" filter="blinds(horizontal)">
                                      <p:cBhvr>
                                        <p:cTn id="12" dur="500"/>
                                        <p:tgtEl>
                                          <p:spTgt spid="983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linds(horizontal)">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animBg="1"/>
      <p:bldP spid="98307" grpId="0" animBg="1"/>
      <p:bldP spid="15" grpId="0" animBg="1"/>
      <p:bldP spid="16" grpId="0" animBg="1"/>
      <p:bldP spid="17"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500174"/>
            <a:ext cx="8929718" cy="4857784"/>
          </a:xfrm>
        </p:spPr>
        <p:txBody>
          <a:bodyPr>
            <a:normAutofit/>
          </a:bodyPr>
          <a:lstStyle/>
          <a:p>
            <a:pPr fontAlgn="auto">
              <a:buNone/>
            </a:pPr>
            <a:r>
              <a:rPr lang="en-NZ" sz="2600" b="1" dirty="0" smtClean="0"/>
              <a:t>Treating ‘actual’ as indexical:</a:t>
            </a:r>
            <a:endParaRPr lang="en-US" sz="2600" dirty="0" smtClean="0"/>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Lewis’ Counterfactual Theory of Causation</a:t>
            </a:r>
            <a:endParaRPr lang="en-US" sz="1600" dirty="0" smtClean="0">
              <a:solidFill>
                <a:schemeClr val="bg1"/>
              </a:solidFill>
            </a:endParaRPr>
          </a:p>
          <a:p>
            <a:r>
              <a:rPr lang="en-US" sz="1600" i="1" dirty="0" smtClean="0">
                <a:solidFill>
                  <a:schemeClr val="bg1"/>
                </a:solidFill>
              </a:rPr>
              <a:t>Identity</a:t>
            </a:r>
            <a:r>
              <a:rPr lang="en-US" sz="1600" i="1" dirty="0" smtClean="0">
                <a:solidFill>
                  <a:srgbClr val="FF6730"/>
                </a:solidFill>
              </a:rPr>
              <a:t> </a:t>
            </a:r>
            <a:endParaRPr lang="en-US" sz="1600" dirty="0" smtClean="0">
              <a:solidFill>
                <a:srgbClr val="FF6730"/>
              </a:solidFill>
            </a:endParaRPr>
          </a:p>
          <a:p>
            <a:r>
              <a:rPr lang="en-US" sz="1600" i="1" dirty="0" smtClean="0">
                <a:solidFill>
                  <a:srgbClr val="FF6730"/>
                </a:solidFill>
              </a:rPr>
              <a:t>Modal Realism </a:t>
            </a:r>
            <a:r>
              <a:rPr lang="en-US" sz="1600" i="1" dirty="0" smtClean="0">
                <a:solidFill>
                  <a:schemeClr val="bg1"/>
                </a:solidFill>
              </a:rPr>
              <a:t>	</a:t>
            </a:r>
            <a:endParaRPr lang="en-US" sz="1600" dirty="0">
              <a:solidFill>
                <a:schemeClr val="bg1"/>
              </a:solidFill>
              <a:latin typeface="Verdana" charset="0"/>
            </a:endParaRPr>
          </a:p>
        </p:txBody>
      </p:sp>
      <p:pic>
        <p:nvPicPr>
          <p:cNvPr id="98305" name="Picture 1" descr="http://tbn1.google.com/images?q=tbn:PSnFF5RHtsPbuM:http://upload.wikimedia.org/wikipedia/commons/thumb/9/94/Stick_Figure.svg/300px-Stick_Figure.svg.png">
            <a:hlinkClick r:id="rId3"/>
          </p:cNvPr>
          <p:cNvPicPr>
            <a:picLocks noChangeAspect="1" noChangeArrowheads="1"/>
          </p:cNvPicPr>
          <p:nvPr/>
        </p:nvPicPr>
        <p:blipFill>
          <a:blip r:embed="rId4"/>
          <a:srcRect/>
          <a:stretch>
            <a:fillRect/>
          </a:stretch>
        </p:blipFill>
        <p:spPr bwMode="auto">
          <a:xfrm>
            <a:off x="4786314" y="2786058"/>
            <a:ext cx="1311965" cy="1857388"/>
          </a:xfrm>
          <a:prstGeom prst="rect">
            <a:avLst/>
          </a:prstGeom>
          <a:noFill/>
        </p:spPr>
      </p:pic>
      <p:sp>
        <p:nvSpPr>
          <p:cNvPr id="983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8312" name="Rectangle 8"/>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8313" name="Rectangle 9"/>
          <p:cNvSpPr>
            <a:spLocks noChangeArrowheads="1"/>
          </p:cNvSpPr>
          <p:nvPr/>
        </p:nvSpPr>
        <p:spPr bwMode="auto">
          <a:xfrm>
            <a:off x="0" y="1885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altLang="zh-CN" sz="1200" b="0" i="0" u="none" strike="noStrike" cap="none" normalizeH="0" baseline="0" smtClean="0">
                <a:ln>
                  <a:noFill/>
                </a:ln>
                <a:solidFill>
                  <a:schemeClr val="tx1"/>
                </a:solidFill>
                <a:effectLst/>
                <a:latin typeface="Times"/>
                <a:ea typeface="SimSun" pitchFamily="2" charset="-122"/>
                <a:cs typeface="Times New Roman" pitchFamily="18" charset="0"/>
              </a:rPr>
              <a:t>                                                             </a:t>
            </a:r>
            <a:endParaRPr kumimoji="0" lang="en-NZ" altLang="zh-CN" sz="1800" b="0" i="0" u="none" strike="noStrike" cap="none" normalizeH="0" baseline="0" smtClean="0">
              <a:ln>
                <a:noFill/>
              </a:ln>
              <a:solidFill>
                <a:schemeClr val="tx1"/>
              </a:solidFill>
              <a:effectLst/>
              <a:latin typeface="Arial" pitchFamily="34" charset="0"/>
              <a:cs typeface="Arial" pitchFamily="34" charset="0"/>
            </a:endParaRPr>
          </a:p>
        </p:txBody>
      </p:sp>
      <p:sp>
        <p:nvSpPr>
          <p:cNvPr id="98314" name="Rectangle 10"/>
          <p:cNvSpPr>
            <a:spLocks noChangeArrowheads="1"/>
          </p:cNvSpPr>
          <p:nvPr/>
        </p:nvSpPr>
        <p:spPr bwMode="auto">
          <a:xfrm>
            <a:off x="0" y="4857760"/>
            <a:ext cx="7046224"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altLang="zh-CN" sz="1200" b="1" i="1" u="none" strike="noStrike" cap="none" normalizeH="0" baseline="0" dirty="0" smtClean="0">
                <a:ln>
                  <a:noFill/>
                </a:ln>
                <a:solidFill>
                  <a:schemeClr val="tx1"/>
                </a:solidFill>
                <a:effectLst/>
                <a:latin typeface="Times"/>
                <a:ea typeface="SimSun" pitchFamily="2" charset="-122"/>
                <a:cs typeface="Times New Roman" pitchFamily="18" charset="0"/>
              </a:rPr>
              <a:t>                     OUR</a:t>
            </a:r>
            <a:r>
              <a:rPr kumimoji="0" lang="en-NZ" altLang="zh-CN" sz="1200" b="1" i="1" u="none" strike="noStrike" cap="none" normalizeH="0" dirty="0" smtClean="0">
                <a:ln>
                  <a:noFill/>
                </a:ln>
                <a:solidFill>
                  <a:schemeClr val="tx1"/>
                </a:solidFill>
                <a:effectLst/>
                <a:latin typeface="Times"/>
                <a:ea typeface="SimSun" pitchFamily="2" charset="-122"/>
                <a:cs typeface="Times New Roman" pitchFamily="18" charset="0"/>
              </a:rPr>
              <a:t> POSSIBLE WORLD</a:t>
            </a:r>
            <a:r>
              <a:rPr kumimoji="0" lang="en-NZ" altLang="zh-CN" sz="1200" b="1" i="1" u="none" strike="noStrike" cap="none" normalizeH="0" baseline="0" dirty="0" smtClean="0">
                <a:ln>
                  <a:noFill/>
                </a:ln>
                <a:solidFill>
                  <a:schemeClr val="tx1"/>
                </a:solidFill>
                <a:effectLst/>
                <a:latin typeface="Times"/>
                <a:ea typeface="SimSun" pitchFamily="2" charset="-122"/>
                <a:cs typeface="Times New Roman" pitchFamily="18" charset="0"/>
              </a:rPr>
              <a:t>			 </a:t>
            </a:r>
            <a:r>
              <a:rPr kumimoji="0" lang="en-US" altLang="zh-CN" sz="1200" b="1" i="1" u="none" strike="noStrike" cap="none" normalizeH="0" baseline="0" dirty="0" smtClean="0">
                <a:ln>
                  <a:noFill/>
                </a:ln>
                <a:solidFill>
                  <a:schemeClr val="tx1"/>
                </a:solidFill>
                <a:effectLst/>
                <a:latin typeface="Times"/>
                <a:ea typeface="SimSun" pitchFamily="2" charset="-122"/>
                <a:cs typeface="Times New Roman" pitchFamily="18" charset="0"/>
              </a:rPr>
              <a:t>ANOTHER POSSIBLE WORLD</a:t>
            </a:r>
            <a:endParaRPr kumimoji="0" lang="en-NZ" altLang="zh-CN" sz="1200" b="1" i="1"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17" name="Rectangle 16"/>
          <p:cNvSpPr/>
          <p:nvPr/>
        </p:nvSpPr>
        <p:spPr>
          <a:xfrm>
            <a:off x="285720" y="5500702"/>
            <a:ext cx="8643998" cy="92869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p:cNvSpPr>
            <a:spLocks noChangeArrowheads="1"/>
          </p:cNvSpPr>
          <p:nvPr/>
        </p:nvSpPr>
        <p:spPr bwMode="auto">
          <a:xfrm>
            <a:off x="714348" y="5643578"/>
            <a:ext cx="7929618"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NZ" sz="2000" dirty="0" smtClean="0"/>
              <a:t>It is sometimes said that </a:t>
            </a:r>
            <a:r>
              <a:rPr lang="en-NZ" sz="2000" i="1" u="sng" dirty="0" smtClean="0"/>
              <a:t>the most simple, elegant theory is the most likely to be true</a:t>
            </a:r>
            <a:r>
              <a:rPr lang="en-NZ" sz="2000" dirty="0" smtClean="0"/>
              <a:t> (</a:t>
            </a:r>
            <a:r>
              <a:rPr lang="en-NZ" sz="2000" b="1" i="1" dirty="0" smtClean="0"/>
              <a:t>Ockham’s Razor</a:t>
            </a:r>
            <a:r>
              <a:rPr lang="en-NZ" sz="2000" dirty="0" smtClean="0"/>
              <a:t>)…</a:t>
            </a:r>
            <a:r>
              <a:rPr lang="en-NZ" sz="2000" i="1" dirty="0" smtClean="0"/>
              <a:t>Or is it?</a:t>
            </a:r>
            <a:endParaRPr lang="en-US" sz="2000" dirty="0"/>
          </a:p>
        </p:txBody>
      </p:sp>
      <p:pic>
        <p:nvPicPr>
          <p:cNvPr id="18" name="Picture 1" descr="http://tbn1.google.com/images?q=tbn:PSnFF5RHtsPbuM:http://upload.wikimedia.org/wikipedia/commons/thumb/9/94/Stick_Figure.svg/300px-Stick_Figure.svg.png">
            <a:hlinkClick r:id="rId3"/>
          </p:cNvPr>
          <p:cNvPicPr>
            <a:picLocks noChangeAspect="1" noChangeArrowheads="1"/>
          </p:cNvPicPr>
          <p:nvPr/>
        </p:nvPicPr>
        <p:blipFill>
          <a:blip r:embed="rId4"/>
          <a:srcRect/>
          <a:stretch>
            <a:fillRect/>
          </a:stretch>
        </p:blipFill>
        <p:spPr bwMode="auto">
          <a:xfrm>
            <a:off x="928662" y="2643182"/>
            <a:ext cx="1311965" cy="1857388"/>
          </a:xfrm>
          <a:prstGeom prst="rect">
            <a:avLst/>
          </a:prstGeom>
          <a:noFill/>
        </p:spPr>
      </p:pic>
      <p:pic>
        <p:nvPicPr>
          <p:cNvPr id="106498" name="Picture 2" descr="http://joecarr.files.wordpress.com/2009/06/donkey.jpg"/>
          <p:cNvPicPr>
            <a:picLocks noChangeAspect="1" noChangeArrowheads="1"/>
          </p:cNvPicPr>
          <p:nvPr/>
        </p:nvPicPr>
        <p:blipFill>
          <a:blip r:embed="rId5"/>
          <a:srcRect/>
          <a:stretch>
            <a:fillRect/>
          </a:stretch>
        </p:blipFill>
        <p:spPr bwMode="auto">
          <a:xfrm>
            <a:off x="2357422" y="3143248"/>
            <a:ext cx="1534896" cy="1428760"/>
          </a:xfrm>
          <a:prstGeom prst="rect">
            <a:avLst/>
          </a:prstGeom>
          <a:noFill/>
        </p:spPr>
      </p:pic>
      <p:sp>
        <p:nvSpPr>
          <p:cNvPr id="21" name="AutoShape 4"/>
          <p:cNvSpPr>
            <a:spLocks noChangeArrowheads="1"/>
          </p:cNvSpPr>
          <p:nvPr/>
        </p:nvSpPr>
        <p:spPr bwMode="auto">
          <a:xfrm>
            <a:off x="5715008" y="2214554"/>
            <a:ext cx="2571768" cy="642942"/>
          </a:xfrm>
          <a:prstGeom prst="wedgeEllipseCallout">
            <a:avLst>
              <a:gd name="adj1" fmla="val -46925"/>
              <a:gd name="adj2" fmla="val 6111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Times"/>
                <a:ea typeface="Times New Roman" pitchFamily="18" charset="0"/>
                <a:cs typeface="Times New Roman" pitchFamily="18" charset="0"/>
              </a:rPr>
              <a:t>This</a:t>
            </a:r>
            <a:r>
              <a:rPr kumimoji="0" lang="en-US" sz="1400" b="0" i="0" u="none" strike="noStrike" cap="none" normalizeH="0" baseline="0" dirty="0" smtClean="0">
                <a:ln>
                  <a:noFill/>
                </a:ln>
                <a:solidFill>
                  <a:schemeClr val="tx1"/>
                </a:solidFill>
                <a:effectLst/>
                <a:latin typeface="Times"/>
                <a:ea typeface="Times New Roman" pitchFamily="18" charset="0"/>
                <a:cs typeface="Times New Roman" pitchFamily="18" charset="0"/>
              </a:rPr>
              <a:t> world is</a:t>
            </a:r>
            <a:r>
              <a:rPr kumimoji="0" lang="en-US" sz="1400" b="0" i="0" u="none" strike="noStrike" cap="none" normalizeH="0" dirty="0" smtClean="0">
                <a:ln>
                  <a:noFill/>
                </a:ln>
                <a:solidFill>
                  <a:schemeClr val="tx1"/>
                </a:solidFill>
                <a:effectLst/>
                <a:latin typeface="Times"/>
                <a:ea typeface="Times New Roman" pitchFamily="18" charset="0"/>
                <a:cs typeface="Times New Roman" pitchFamily="18" charset="0"/>
              </a:rPr>
              <a:t> actual</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6499" name="Picture 10" descr="http://tbn1.google.com/images?q=tbn:JlDVYuSIvAiqsM:http://newsimg.ngfiles.com/149000/149898_Donkey.jpg">
            <a:hlinkClick r:id="rId6"/>
          </p:cNvPr>
          <p:cNvPicPr>
            <a:picLocks noChangeAspect="1" noChangeArrowheads="1"/>
          </p:cNvPicPr>
          <p:nvPr/>
        </p:nvPicPr>
        <p:blipFill>
          <a:blip r:embed="rId7"/>
          <a:srcRect/>
          <a:stretch>
            <a:fillRect/>
          </a:stretch>
        </p:blipFill>
        <p:spPr bwMode="auto">
          <a:xfrm>
            <a:off x="6215074" y="2928934"/>
            <a:ext cx="1285884" cy="1704184"/>
          </a:xfrm>
          <a:prstGeom prst="rect">
            <a:avLst/>
          </a:prstGeom>
          <a:noFill/>
          <a:ln w="9525">
            <a:noFill/>
            <a:miter lim="800000"/>
            <a:headEnd/>
            <a:tailEnd/>
          </a:ln>
        </p:spPr>
      </p:pic>
      <p:sp>
        <p:nvSpPr>
          <p:cNvPr id="98307" name="AutoShape 3"/>
          <p:cNvSpPr>
            <a:spLocks noChangeArrowheads="1"/>
          </p:cNvSpPr>
          <p:nvPr/>
        </p:nvSpPr>
        <p:spPr bwMode="auto">
          <a:xfrm>
            <a:off x="7572396" y="3000372"/>
            <a:ext cx="1247775" cy="552450"/>
          </a:xfrm>
          <a:prstGeom prst="wedgeEllipseCallout">
            <a:avLst>
              <a:gd name="adj1" fmla="val -95658"/>
              <a:gd name="adj2" fmla="val 4931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a:ea typeface="Times New Roman" pitchFamily="18" charset="0"/>
                <a:cs typeface="Times New Roman" pitchFamily="18" charset="0"/>
              </a:rPr>
              <a:t>Hey bro!</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98308" name="AutoShape 4"/>
          <p:cNvSpPr>
            <a:spLocks noChangeArrowheads="1"/>
          </p:cNvSpPr>
          <p:nvPr/>
        </p:nvSpPr>
        <p:spPr bwMode="auto">
          <a:xfrm>
            <a:off x="2143108" y="2000240"/>
            <a:ext cx="2428892" cy="928694"/>
          </a:xfrm>
          <a:prstGeom prst="wedgeEllipseCallout">
            <a:avLst>
              <a:gd name="adj1" fmla="val -60520"/>
              <a:gd name="adj2" fmla="val 70684"/>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Times"/>
                <a:ea typeface="Times New Roman" pitchFamily="18" charset="0"/>
                <a:cs typeface="Times New Roman" pitchFamily="18" charset="0"/>
              </a:rPr>
              <a:t>This</a:t>
            </a:r>
            <a:r>
              <a:rPr kumimoji="0" lang="en-US" sz="1400" b="0" i="0" u="none" strike="noStrike" cap="none" normalizeH="0" baseline="0" dirty="0" smtClean="0">
                <a:ln>
                  <a:noFill/>
                </a:ln>
                <a:solidFill>
                  <a:schemeClr val="tx1"/>
                </a:solidFill>
                <a:effectLst/>
                <a:latin typeface="Times"/>
                <a:ea typeface="Times New Roman" pitchFamily="18" charset="0"/>
                <a:cs typeface="Times New Roman" pitchFamily="18" charset="0"/>
              </a:rPr>
              <a:t> world is</a:t>
            </a:r>
            <a:r>
              <a:rPr kumimoji="0" lang="en-US" sz="1400" b="0" i="0" u="none" strike="noStrike" cap="none" normalizeH="0" dirty="0" smtClean="0">
                <a:ln>
                  <a:noFill/>
                </a:ln>
                <a:solidFill>
                  <a:schemeClr val="tx1"/>
                </a:solidFill>
                <a:effectLst/>
                <a:latin typeface="Times"/>
                <a:ea typeface="Times New Roman" pitchFamily="18" charset="0"/>
                <a:cs typeface="Times New Roman" pitchFamily="18" charset="0"/>
              </a:rPr>
              <a:t> actual, and donkeys don’t talk</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Explosion 2 21"/>
          <p:cNvSpPr/>
          <p:nvPr/>
        </p:nvSpPr>
        <p:spPr>
          <a:xfrm>
            <a:off x="4500562" y="1500174"/>
            <a:ext cx="571504" cy="3357586"/>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43438" y="1428736"/>
            <a:ext cx="3091359" cy="369332"/>
          </a:xfrm>
          <a:prstGeom prst="rect">
            <a:avLst/>
          </a:prstGeom>
          <a:noFill/>
        </p:spPr>
        <p:txBody>
          <a:bodyPr wrap="none" rtlCol="0">
            <a:spAutoFit/>
          </a:bodyPr>
          <a:lstStyle/>
          <a:p>
            <a:r>
              <a:rPr lang="en-US" dirty="0" smtClean="0">
                <a:solidFill>
                  <a:srgbClr val="0070C0"/>
                </a:solidFill>
              </a:rPr>
              <a:t>Space-time Discontinuity</a:t>
            </a:r>
            <a:endParaRPr lang="en-US"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blinds(horizontal)">
                                      <p:cBhvr>
                                        <p:cTn id="7" dur="500"/>
                                        <p:tgtEl>
                                          <p:spTgt spid="983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6498"/>
                                        </p:tgtEl>
                                        <p:attrNameLst>
                                          <p:attrName>style.visibility</p:attrName>
                                        </p:attrNameLst>
                                      </p:cBhvr>
                                      <p:to>
                                        <p:strVal val="visible"/>
                                      </p:to>
                                    </p:set>
                                    <p:animEffect transition="in" filter="blinds(horizontal)">
                                      <p:cBhvr>
                                        <p:cTn id="12" dur="500"/>
                                        <p:tgtEl>
                                          <p:spTgt spid="1064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6499"/>
                                        </p:tgtEl>
                                        <p:attrNameLst>
                                          <p:attrName>style.visibility</p:attrName>
                                        </p:attrNameLst>
                                      </p:cBhvr>
                                      <p:to>
                                        <p:strVal val="visible"/>
                                      </p:to>
                                    </p:set>
                                    <p:animEffect transition="in" filter="blinds(horizontal)">
                                      <p:cBhvr>
                                        <p:cTn id="22" dur="500"/>
                                        <p:tgtEl>
                                          <p:spTgt spid="1064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8307"/>
                                        </p:tgtEl>
                                        <p:attrNameLst>
                                          <p:attrName>style.visibility</p:attrName>
                                        </p:attrNameLst>
                                      </p:cBhvr>
                                      <p:to>
                                        <p:strVal val="visible"/>
                                      </p:to>
                                    </p:set>
                                    <p:animEffect transition="in" filter="blinds(horizontal)">
                                      <p:cBhvr>
                                        <p:cTn id="27" dur="500"/>
                                        <p:tgtEl>
                                          <p:spTgt spid="9830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linds(horizontal)">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P spid="21" grpId="0" animBg="1"/>
      <p:bldP spid="98307" grpId="0" animBg="1"/>
      <p:bldP spid="9830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500174"/>
            <a:ext cx="8929718" cy="4857784"/>
          </a:xfrm>
        </p:spPr>
        <p:txBody>
          <a:bodyPr>
            <a:normAutofit/>
          </a:bodyPr>
          <a:lstStyle/>
          <a:p>
            <a:pPr fontAlgn="auto">
              <a:buNone/>
            </a:pPr>
            <a:r>
              <a:rPr lang="en-NZ" sz="2600" i="1" u="sng" dirty="0" smtClean="0"/>
              <a:t>How </a:t>
            </a:r>
            <a:r>
              <a:rPr lang="en-NZ" sz="2600" i="1" u="sng" dirty="0" smtClean="0"/>
              <a:t>might one argue for Modal Realism</a:t>
            </a:r>
            <a:r>
              <a:rPr lang="en-NZ" sz="2600" i="1" u="sng" dirty="0" smtClean="0"/>
              <a:t>?</a:t>
            </a:r>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Lewis’ Counterfactual Theory of Causation</a:t>
            </a:r>
            <a:endParaRPr lang="en-US" sz="1600" dirty="0" smtClean="0">
              <a:solidFill>
                <a:schemeClr val="bg1"/>
              </a:solidFill>
            </a:endParaRPr>
          </a:p>
          <a:p>
            <a:r>
              <a:rPr lang="en-US" sz="1600" i="1" dirty="0" smtClean="0">
                <a:solidFill>
                  <a:schemeClr val="bg1"/>
                </a:solidFill>
              </a:rPr>
              <a:t>Identity</a:t>
            </a:r>
            <a:r>
              <a:rPr lang="en-US" sz="1600" i="1" dirty="0" smtClean="0">
                <a:solidFill>
                  <a:srgbClr val="FF6730"/>
                </a:solidFill>
              </a:rPr>
              <a:t> </a:t>
            </a:r>
            <a:endParaRPr lang="en-US" sz="1600" dirty="0" smtClean="0">
              <a:solidFill>
                <a:srgbClr val="FF6730"/>
              </a:solidFill>
            </a:endParaRPr>
          </a:p>
          <a:p>
            <a:r>
              <a:rPr lang="en-US" sz="1600" i="1" dirty="0" smtClean="0">
                <a:solidFill>
                  <a:srgbClr val="FF6730"/>
                </a:solidFill>
              </a:rPr>
              <a:t>Modal Realism </a:t>
            </a:r>
            <a:r>
              <a:rPr lang="en-US" sz="1600" i="1" dirty="0" smtClean="0">
                <a:solidFill>
                  <a:schemeClr val="bg1"/>
                </a:solidFill>
              </a:rPr>
              <a:t>	</a:t>
            </a:r>
            <a:endParaRPr lang="en-US" sz="1600" dirty="0">
              <a:solidFill>
                <a:schemeClr val="bg1"/>
              </a:solidFill>
              <a:latin typeface="Verdana" charset="0"/>
            </a:endParaRPr>
          </a:p>
        </p:txBody>
      </p:sp>
      <p:sp>
        <p:nvSpPr>
          <p:cNvPr id="5" name="Rectangle 4"/>
          <p:cNvSpPr/>
          <p:nvPr/>
        </p:nvSpPr>
        <p:spPr>
          <a:xfrm>
            <a:off x="214282" y="2000240"/>
            <a:ext cx="8715436" cy="4286280"/>
          </a:xfrm>
          <a:prstGeom prst="rect">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b="1" dirty="0" smtClean="0">
                <a:solidFill>
                  <a:schemeClr val="tx1"/>
                </a:solidFill>
              </a:rPr>
              <a:t>LOGIC LINK: ii</a:t>
            </a:r>
            <a:r>
              <a:rPr lang="en-NZ" b="1" dirty="0" smtClean="0">
                <a:solidFill>
                  <a:schemeClr val="tx1"/>
                </a:solidFill>
              </a:rPr>
              <a:t>) Existential </a:t>
            </a:r>
            <a:r>
              <a:rPr lang="en-NZ" b="1" dirty="0" smtClean="0">
                <a:solidFill>
                  <a:schemeClr val="tx1"/>
                </a:solidFill>
              </a:rPr>
              <a:t>quantification</a:t>
            </a:r>
          </a:p>
          <a:p>
            <a:r>
              <a:rPr lang="en-NZ" dirty="0" smtClean="0">
                <a:solidFill>
                  <a:schemeClr val="tx1"/>
                </a:solidFill>
              </a:rPr>
              <a:t>Most of the other things we existentially quantify over </a:t>
            </a:r>
            <a:r>
              <a:rPr lang="en-NZ" b="1" i="1" dirty="0" smtClean="0">
                <a:solidFill>
                  <a:schemeClr val="tx1"/>
                </a:solidFill>
              </a:rPr>
              <a:t>exist</a:t>
            </a:r>
            <a:r>
              <a:rPr lang="en-NZ" dirty="0" smtClean="0">
                <a:solidFill>
                  <a:schemeClr val="tx1"/>
                </a:solidFill>
              </a:rPr>
              <a:t>. That is why it is called </a:t>
            </a:r>
            <a:r>
              <a:rPr lang="en-NZ" b="1" i="1" dirty="0" smtClean="0">
                <a:solidFill>
                  <a:schemeClr val="tx1"/>
                </a:solidFill>
              </a:rPr>
              <a:t>existential</a:t>
            </a:r>
            <a:r>
              <a:rPr lang="en-NZ" i="1" dirty="0" smtClean="0">
                <a:solidFill>
                  <a:schemeClr val="tx1"/>
                </a:solidFill>
              </a:rPr>
              <a:t> </a:t>
            </a:r>
            <a:r>
              <a:rPr lang="en-NZ" dirty="0" smtClean="0">
                <a:solidFill>
                  <a:schemeClr val="tx1"/>
                </a:solidFill>
              </a:rPr>
              <a:t>quantification. </a:t>
            </a:r>
            <a:r>
              <a:rPr lang="en-NZ" dirty="0" err="1" smtClean="0">
                <a:solidFill>
                  <a:schemeClr val="tx1"/>
                </a:solidFill>
              </a:rPr>
              <a:t>E.g</a:t>
            </a:r>
            <a:r>
              <a:rPr lang="en-NZ" dirty="0" smtClean="0">
                <a:solidFill>
                  <a:schemeClr val="tx1"/>
                </a:solidFill>
              </a:rPr>
              <a:t>: </a:t>
            </a:r>
            <a:endParaRPr lang="en-US" dirty="0" smtClean="0">
              <a:solidFill>
                <a:schemeClr val="tx1"/>
              </a:solidFill>
            </a:endParaRPr>
          </a:p>
          <a:p>
            <a:pPr marL="444500" lvl="1" indent="279400">
              <a:buFont typeface="Arial" pitchFamily="34" charset="0"/>
              <a:buChar char="•"/>
            </a:pPr>
            <a:r>
              <a:rPr lang="en-NZ" dirty="0" smtClean="0">
                <a:solidFill>
                  <a:srgbClr val="0070C0"/>
                </a:solidFill>
              </a:rPr>
              <a:t>There </a:t>
            </a:r>
            <a:r>
              <a:rPr lang="en-NZ" dirty="0" smtClean="0">
                <a:solidFill>
                  <a:srgbClr val="0070C0"/>
                </a:solidFill>
              </a:rPr>
              <a:t>are some sausages in the freezer</a:t>
            </a:r>
            <a:r>
              <a:rPr lang="en-NZ" dirty="0" smtClean="0">
                <a:solidFill>
                  <a:srgbClr val="0070C0"/>
                </a:solidFill>
              </a:rPr>
              <a:t>.</a:t>
            </a:r>
            <a:endParaRPr lang="en-US" dirty="0" smtClean="0">
              <a:solidFill>
                <a:srgbClr val="0070C0"/>
              </a:solidFill>
            </a:endParaRPr>
          </a:p>
          <a:p>
            <a:pPr marL="444500" lvl="1" indent="279400">
              <a:buFont typeface="Arial" pitchFamily="34" charset="0"/>
              <a:buChar char="•"/>
            </a:pPr>
            <a:r>
              <a:rPr lang="en-NZ" dirty="0" smtClean="0">
                <a:solidFill>
                  <a:srgbClr val="0070C0"/>
                </a:solidFill>
              </a:rPr>
              <a:t>Some </a:t>
            </a:r>
            <a:r>
              <a:rPr lang="en-NZ" dirty="0" smtClean="0">
                <a:solidFill>
                  <a:srgbClr val="0070C0"/>
                </a:solidFill>
              </a:rPr>
              <a:t>people are very annoying</a:t>
            </a:r>
            <a:r>
              <a:rPr lang="en-NZ" dirty="0" smtClean="0">
                <a:solidFill>
                  <a:srgbClr val="0070C0"/>
                </a:solidFill>
              </a:rPr>
              <a:t>. </a:t>
            </a:r>
            <a:endParaRPr lang="en-US" dirty="0" smtClean="0">
              <a:solidFill>
                <a:srgbClr val="0070C0"/>
              </a:solidFill>
            </a:endParaRPr>
          </a:p>
          <a:p>
            <a:pPr marL="444500" lvl="1" indent="279400">
              <a:buFont typeface="Arial" pitchFamily="34" charset="0"/>
              <a:buChar char="•"/>
            </a:pPr>
            <a:r>
              <a:rPr lang="en-NZ" dirty="0" smtClean="0">
                <a:solidFill>
                  <a:srgbClr val="0070C0"/>
                </a:solidFill>
              </a:rPr>
              <a:t>There </a:t>
            </a:r>
            <a:r>
              <a:rPr lang="en-NZ" dirty="0" smtClean="0">
                <a:solidFill>
                  <a:srgbClr val="0070C0"/>
                </a:solidFill>
              </a:rPr>
              <a:t>were times in my life I was happier than now</a:t>
            </a:r>
            <a:r>
              <a:rPr lang="en-NZ" dirty="0" smtClean="0">
                <a:solidFill>
                  <a:srgbClr val="0070C0"/>
                </a:solidFill>
              </a:rPr>
              <a:t>. </a:t>
            </a:r>
            <a:endParaRPr lang="en-US" dirty="0" smtClean="0">
              <a:solidFill>
                <a:srgbClr val="0070C0"/>
              </a:solidFill>
            </a:endParaRPr>
          </a:p>
          <a:p>
            <a:pPr marL="444500" lvl="1" indent="279400">
              <a:buFont typeface="Arial" pitchFamily="34" charset="0"/>
              <a:buChar char="•"/>
            </a:pPr>
            <a:r>
              <a:rPr lang="en-NZ" dirty="0" smtClean="0">
                <a:solidFill>
                  <a:srgbClr val="0070C0"/>
                </a:solidFill>
              </a:rPr>
              <a:t>All </a:t>
            </a:r>
            <a:r>
              <a:rPr lang="en-NZ" dirty="0" smtClean="0">
                <a:solidFill>
                  <a:srgbClr val="0070C0"/>
                </a:solidFill>
              </a:rPr>
              <a:t>events have a cause</a:t>
            </a:r>
            <a:r>
              <a:rPr lang="en-NZ" dirty="0" smtClean="0">
                <a:solidFill>
                  <a:srgbClr val="0070C0"/>
                </a:solidFill>
              </a:rPr>
              <a:t>.  </a:t>
            </a:r>
          </a:p>
          <a:p>
            <a:r>
              <a:rPr lang="en-NZ" dirty="0" smtClean="0">
                <a:solidFill>
                  <a:schemeClr val="tx1"/>
                </a:solidFill>
              </a:rPr>
              <a:t>The propositions above </a:t>
            </a:r>
            <a:r>
              <a:rPr lang="en-NZ" dirty="0" smtClean="0">
                <a:solidFill>
                  <a:schemeClr val="tx1"/>
                </a:solidFill>
              </a:rPr>
              <a:t>quantify over </a:t>
            </a:r>
            <a:r>
              <a:rPr lang="en-NZ" dirty="0" smtClean="0">
                <a:solidFill>
                  <a:srgbClr val="0070C0"/>
                </a:solidFill>
              </a:rPr>
              <a:t>sausages</a:t>
            </a:r>
            <a:r>
              <a:rPr lang="en-NZ" dirty="0" smtClean="0">
                <a:solidFill>
                  <a:schemeClr val="tx1"/>
                </a:solidFill>
              </a:rPr>
              <a:t>, </a:t>
            </a:r>
            <a:r>
              <a:rPr lang="en-NZ" dirty="0" smtClean="0">
                <a:solidFill>
                  <a:srgbClr val="0070C0"/>
                </a:solidFill>
              </a:rPr>
              <a:t>people</a:t>
            </a:r>
            <a:r>
              <a:rPr lang="en-NZ" dirty="0" smtClean="0">
                <a:solidFill>
                  <a:schemeClr val="tx1"/>
                </a:solidFill>
              </a:rPr>
              <a:t>, </a:t>
            </a:r>
            <a:r>
              <a:rPr lang="en-NZ" dirty="0" smtClean="0">
                <a:solidFill>
                  <a:srgbClr val="0070C0"/>
                </a:solidFill>
              </a:rPr>
              <a:t>times</a:t>
            </a:r>
            <a:r>
              <a:rPr lang="en-NZ" dirty="0" smtClean="0">
                <a:solidFill>
                  <a:schemeClr val="tx1"/>
                </a:solidFill>
              </a:rPr>
              <a:t> and </a:t>
            </a:r>
            <a:r>
              <a:rPr lang="en-NZ" dirty="0" smtClean="0">
                <a:solidFill>
                  <a:srgbClr val="0070C0"/>
                </a:solidFill>
              </a:rPr>
              <a:t>causes</a:t>
            </a:r>
            <a:r>
              <a:rPr lang="en-NZ" dirty="0" smtClean="0">
                <a:solidFill>
                  <a:schemeClr val="tx1"/>
                </a:solidFill>
              </a:rPr>
              <a:t>. </a:t>
            </a:r>
            <a:r>
              <a:rPr lang="en-NZ" dirty="0" smtClean="0">
                <a:solidFill>
                  <a:schemeClr val="tx1"/>
                </a:solidFill>
              </a:rPr>
              <a:t>We </a:t>
            </a:r>
            <a:r>
              <a:rPr lang="en-NZ" dirty="0" smtClean="0">
                <a:solidFill>
                  <a:schemeClr val="tx1"/>
                </a:solidFill>
              </a:rPr>
              <a:t>believe that </a:t>
            </a:r>
            <a:r>
              <a:rPr lang="en-NZ" dirty="0" smtClean="0">
                <a:solidFill>
                  <a:schemeClr val="tx1"/>
                </a:solidFill>
              </a:rPr>
              <a:t>these things </a:t>
            </a:r>
            <a:r>
              <a:rPr lang="en-NZ" dirty="0" smtClean="0">
                <a:solidFill>
                  <a:schemeClr val="tx1"/>
                </a:solidFill>
              </a:rPr>
              <a:t>all </a:t>
            </a:r>
            <a:r>
              <a:rPr lang="en-NZ" b="1" i="1" dirty="0" smtClean="0">
                <a:solidFill>
                  <a:schemeClr val="tx1"/>
                </a:solidFill>
              </a:rPr>
              <a:t>exist</a:t>
            </a:r>
            <a:r>
              <a:rPr lang="en-NZ" dirty="0" smtClean="0">
                <a:solidFill>
                  <a:schemeClr val="tx1"/>
                </a:solidFill>
              </a:rPr>
              <a:t>. Now, we also say things like:</a:t>
            </a:r>
            <a:endParaRPr lang="en-US" sz="1200" dirty="0" smtClean="0">
              <a:solidFill>
                <a:schemeClr val="tx1"/>
              </a:solidFill>
            </a:endParaRPr>
          </a:p>
          <a:p>
            <a:pPr marL="723900" lvl="1" indent="-266700">
              <a:buFont typeface="Arial" pitchFamily="34" charset="0"/>
              <a:buChar char="•"/>
            </a:pPr>
            <a:r>
              <a:rPr lang="en-NZ" dirty="0" smtClean="0">
                <a:solidFill>
                  <a:srgbClr val="0070C0"/>
                </a:solidFill>
              </a:rPr>
              <a:t>There are many ways things could have </a:t>
            </a:r>
            <a:r>
              <a:rPr lang="en-NZ" dirty="0" smtClean="0">
                <a:solidFill>
                  <a:srgbClr val="0070C0"/>
                </a:solidFill>
              </a:rPr>
              <a:t>been </a:t>
            </a:r>
            <a:r>
              <a:rPr lang="en-NZ" dirty="0" smtClean="0">
                <a:solidFill>
                  <a:srgbClr val="0070C0"/>
                </a:solidFill>
                <a:sym typeface="Symbol"/>
              </a:rPr>
              <a:t> </a:t>
            </a:r>
            <a:r>
              <a:rPr lang="en-NZ" dirty="0" smtClean="0">
                <a:solidFill>
                  <a:srgbClr val="0070C0"/>
                </a:solidFill>
              </a:rPr>
              <a:t>other </a:t>
            </a:r>
            <a:r>
              <a:rPr lang="en-NZ" dirty="0" smtClean="0">
                <a:solidFill>
                  <a:srgbClr val="0070C0"/>
                </a:solidFill>
              </a:rPr>
              <a:t>than the way </a:t>
            </a:r>
            <a:r>
              <a:rPr lang="en-NZ" dirty="0" smtClean="0">
                <a:solidFill>
                  <a:srgbClr val="0070C0"/>
                </a:solidFill>
              </a:rPr>
              <a:t>they are.</a:t>
            </a:r>
            <a:endParaRPr lang="en-US" sz="1200" dirty="0" smtClean="0">
              <a:solidFill>
                <a:srgbClr val="0070C0"/>
              </a:solidFill>
            </a:endParaRPr>
          </a:p>
          <a:p>
            <a:r>
              <a:rPr lang="en-NZ" dirty="0" smtClean="0">
                <a:solidFill>
                  <a:schemeClr val="tx1"/>
                </a:solidFill>
              </a:rPr>
              <a:t>This too is an existential quantification….So surely these </a:t>
            </a:r>
            <a:r>
              <a:rPr lang="en-NZ" dirty="0" smtClean="0">
                <a:solidFill>
                  <a:srgbClr val="0070C0"/>
                </a:solidFill>
              </a:rPr>
              <a:t>ways </a:t>
            </a:r>
            <a:r>
              <a:rPr lang="en-NZ" dirty="0" smtClean="0">
                <a:solidFill>
                  <a:srgbClr val="0070C0"/>
                </a:solidFill>
              </a:rPr>
              <a:t>things could have </a:t>
            </a:r>
            <a:r>
              <a:rPr lang="en-NZ" dirty="0" smtClean="0">
                <a:solidFill>
                  <a:srgbClr val="0070C0"/>
                </a:solidFill>
              </a:rPr>
              <a:t>been </a:t>
            </a:r>
            <a:r>
              <a:rPr lang="en-NZ" dirty="0" smtClean="0">
                <a:solidFill>
                  <a:schemeClr val="tx1"/>
                </a:solidFill>
              </a:rPr>
              <a:t>also exist….??</a:t>
            </a:r>
            <a:endParaRPr lang="en-US" sz="1200" dirty="0" smtClean="0">
              <a:solidFill>
                <a:schemeClr val="tx1"/>
              </a:solidFill>
            </a:endParaRPr>
          </a:p>
          <a:p>
            <a:pPr algn="ctr"/>
            <a:r>
              <a:rPr lang="en-NZ" dirty="0" smtClean="0">
                <a:solidFill>
                  <a:schemeClr val="tx1"/>
                </a:solidFill>
              </a:rPr>
              <a:t> </a:t>
            </a:r>
            <a:endParaRPr lang="en-US" dirty="0">
              <a:solidFill>
                <a:schemeClr val="tx1"/>
              </a:solidFill>
            </a:endParaRPr>
          </a:p>
        </p:txBody>
      </p:sp>
      <p:sp>
        <p:nvSpPr>
          <p:cNvPr id="9" name="Rectangle 8"/>
          <p:cNvSpPr/>
          <p:nvPr/>
        </p:nvSpPr>
        <p:spPr>
          <a:xfrm>
            <a:off x="2643174" y="6072206"/>
            <a:ext cx="6286576" cy="42862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Is this a good argument? Why or why not?</a:t>
            </a:r>
            <a:endParaRPr lang="en-US"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500174"/>
            <a:ext cx="8929718" cy="4857784"/>
          </a:xfrm>
        </p:spPr>
        <p:txBody>
          <a:bodyPr>
            <a:normAutofit fontScale="92500" lnSpcReduction="20000"/>
          </a:bodyPr>
          <a:lstStyle/>
          <a:p>
            <a:pPr fontAlgn="auto">
              <a:buNone/>
            </a:pPr>
            <a:r>
              <a:rPr lang="en-NZ" sz="2800" b="1" i="1" u="sng" dirty="0" smtClean="0">
                <a:solidFill>
                  <a:srgbClr val="C00000"/>
                </a:solidFill>
              </a:rPr>
              <a:t>How might one argue against Modal </a:t>
            </a:r>
            <a:r>
              <a:rPr lang="en-NZ" sz="2800" b="1" i="1" u="sng" dirty="0" smtClean="0">
                <a:solidFill>
                  <a:srgbClr val="C00000"/>
                </a:solidFill>
              </a:rPr>
              <a:t>Realism?</a:t>
            </a:r>
            <a:r>
              <a:rPr lang="en-US" sz="2800" b="1" dirty="0" smtClean="0">
                <a:solidFill>
                  <a:srgbClr val="C00000"/>
                </a:solidFill>
              </a:rPr>
              <a:t> </a:t>
            </a:r>
            <a:endParaRPr lang="en-US" sz="2800" dirty="0" smtClean="0"/>
          </a:p>
          <a:p>
            <a:pPr fontAlgn="auto"/>
            <a:r>
              <a:rPr lang="en-NZ" sz="2800" b="1" dirty="0" smtClean="0"/>
              <a:t>The </a:t>
            </a:r>
            <a:r>
              <a:rPr lang="en-NZ" sz="2800" b="1" dirty="0" smtClean="0"/>
              <a:t>incredulous stare</a:t>
            </a:r>
            <a:r>
              <a:rPr lang="en-NZ" sz="2800" dirty="0" smtClean="0"/>
              <a:t>. Lewis says that this is the most common reaction he receives to his theory. </a:t>
            </a:r>
            <a:endParaRPr lang="en-NZ" sz="2800" dirty="0" smtClean="0"/>
          </a:p>
          <a:p>
            <a:pPr fontAlgn="auto"/>
            <a:r>
              <a:rPr lang="en-NZ" sz="2800" i="1" dirty="0" smtClean="0"/>
              <a:t>Reply</a:t>
            </a:r>
            <a:r>
              <a:rPr lang="en-NZ" sz="2800" dirty="0" smtClean="0"/>
              <a:t>: It </a:t>
            </a:r>
            <a:r>
              <a:rPr lang="en-NZ" sz="2800" dirty="0" smtClean="0"/>
              <a:t>is hard to say much in reply to </a:t>
            </a:r>
            <a:r>
              <a:rPr lang="en-NZ" sz="2800" dirty="0" smtClean="0"/>
              <a:t>this, </a:t>
            </a:r>
            <a:r>
              <a:rPr lang="en-NZ" sz="2800" dirty="0" smtClean="0"/>
              <a:t>and maybe one doesn’t need to </a:t>
            </a:r>
            <a:r>
              <a:rPr lang="en-NZ" sz="2800" dirty="0" smtClean="0">
                <a:sym typeface="Wingdings"/>
              </a:rPr>
              <a:t></a:t>
            </a:r>
            <a:endParaRPr lang="en-US" sz="2800" dirty="0" smtClean="0"/>
          </a:p>
          <a:p>
            <a:pPr fontAlgn="auto"/>
            <a:r>
              <a:rPr lang="en-NZ" sz="2800" b="1" dirty="0" smtClean="0"/>
              <a:t>Epistemological </a:t>
            </a:r>
            <a:r>
              <a:rPr lang="en-NZ" sz="2800" b="1" dirty="0" smtClean="0"/>
              <a:t>concerns</a:t>
            </a:r>
            <a:r>
              <a:rPr lang="en-NZ" sz="2800" dirty="0" smtClean="0"/>
              <a:t>. How can you say you know that these other worlds </a:t>
            </a:r>
            <a:r>
              <a:rPr lang="en-NZ" sz="2800" i="1" dirty="0" smtClean="0"/>
              <a:t>exist </a:t>
            </a:r>
            <a:r>
              <a:rPr lang="en-NZ" sz="2800" dirty="0" smtClean="0"/>
              <a:t>when they are spatiotemporally disconnected from the actual world and you really don’t know what’s in them</a:t>
            </a:r>
            <a:r>
              <a:rPr lang="en-NZ" sz="2800" dirty="0" smtClean="0"/>
              <a:t>?</a:t>
            </a:r>
          </a:p>
          <a:p>
            <a:pPr fontAlgn="auto"/>
            <a:r>
              <a:rPr lang="en-NZ" sz="2800" i="1" dirty="0" smtClean="0"/>
              <a:t>Lewis’ Reply</a:t>
            </a:r>
            <a:r>
              <a:rPr lang="en-NZ" sz="2800" dirty="0" smtClean="0"/>
              <a:t>: That I don’t know what is in the worlds is just what you would expect, actually. That is what it </a:t>
            </a:r>
            <a:r>
              <a:rPr lang="en-NZ" sz="2800" i="1" dirty="0" smtClean="0"/>
              <a:t>is </a:t>
            </a:r>
            <a:r>
              <a:rPr lang="en-NZ" sz="2800" dirty="0" smtClean="0"/>
              <a:t>to be a realist about something – if you think that x is </a:t>
            </a:r>
            <a:r>
              <a:rPr lang="en-NZ" sz="2800" i="1" dirty="0" smtClean="0"/>
              <a:t>real</a:t>
            </a:r>
            <a:r>
              <a:rPr lang="en-NZ" sz="2800" dirty="0" smtClean="0"/>
              <a:t>, then you think that it is independent of you, i.e. you didn’t make it up so you don’t know everything there is to know about it</a:t>
            </a:r>
            <a:r>
              <a:rPr lang="en-NZ" sz="2800" dirty="0" smtClean="0"/>
              <a:t>!</a:t>
            </a:r>
            <a:endParaRPr lang="en-US" sz="2800" dirty="0"/>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Lewis’ Counterfactual Theory of Causation</a:t>
            </a:r>
            <a:endParaRPr lang="en-US" sz="1600" dirty="0" smtClean="0">
              <a:solidFill>
                <a:schemeClr val="bg1"/>
              </a:solidFill>
            </a:endParaRPr>
          </a:p>
          <a:p>
            <a:r>
              <a:rPr lang="en-US" sz="1600" i="1" dirty="0" smtClean="0">
                <a:solidFill>
                  <a:schemeClr val="bg1"/>
                </a:solidFill>
              </a:rPr>
              <a:t>Identity</a:t>
            </a:r>
            <a:r>
              <a:rPr lang="en-US" sz="1600" i="1" dirty="0" smtClean="0">
                <a:solidFill>
                  <a:srgbClr val="FF6730"/>
                </a:solidFill>
              </a:rPr>
              <a:t> </a:t>
            </a:r>
            <a:endParaRPr lang="en-US" sz="1600" dirty="0" smtClean="0">
              <a:solidFill>
                <a:srgbClr val="FF6730"/>
              </a:solidFill>
            </a:endParaRPr>
          </a:p>
          <a:p>
            <a:r>
              <a:rPr lang="en-US" sz="1600" i="1" dirty="0" smtClean="0">
                <a:solidFill>
                  <a:srgbClr val="FF6730"/>
                </a:solidFill>
              </a:rPr>
              <a:t>Modal Realism </a:t>
            </a:r>
            <a:r>
              <a:rPr lang="en-US" sz="1600" i="1" dirty="0" smtClean="0">
                <a:solidFill>
                  <a:schemeClr val="bg1"/>
                </a:solidFill>
              </a:rPr>
              <a:t>	</a:t>
            </a:r>
            <a:endParaRPr lang="en-US" sz="1600" dirty="0">
              <a:solidFill>
                <a:schemeClr val="bg1"/>
              </a:solidFill>
              <a:latin typeface="Verdana" charset="0"/>
            </a:endParaRPr>
          </a:p>
        </p:txBody>
      </p:sp>
      <p:pic>
        <p:nvPicPr>
          <p:cNvPr id="110594" name="Picture 2" descr="http://fc06.deviantart.net/fs41/i/2009/014/5/7/An_Incredulous_Stare_by_CITYofNINE.jpg"/>
          <p:cNvPicPr>
            <a:picLocks noChangeAspect="1" noChangeArrowheads="1"/>
          </p:cNvPicPr>
          <p:nvPr/>
        </p:nvPicPr>
        <p:blipFill>
          <a:blip r:embed="rId3" cstate="print"/>
          <a:srcRect/>
          <a:stretch>
            <a:fillRect/>
          </a:stretch>
        </p:blipFill>
        <p:spPr bwMode="auto">
          <a:xfrm>
            <a:off x="7308365" y="0"/>
            <a:ext cx="1835635" cy="1428736"/>
          </a:xfrm>
          <a:prstGeom prst="rect">
            <a:avLst/>
          </a:prstGeom>
          <a:noFill/>
        </p:spPr>
      </p:pic>
      <p:sp>
        <p:nvSpPr>
          <p:cNvPr id="6" name="Rectangle 5"/>
          <p:cNvSpPr/>
          <p:nvPr/>
        </p:nvSpPr>
        <p:spPr>
          <a:xfrm>
            <a:off x="6929454" y="1357298"/>
            <a:ext cx="2214546" cy="5715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NZ" i="1" dirty="0" smtClean="0">
                <a:solidFill>
                  <a:schemeClr val="tx1"/>
                </a:solidFill>
              </a:rPr>
              <a:t>Your thoughts?)</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0594"/>
                                        </p:tgtEl>
                                        <p:attrNameLst>
                                          <p:attrName>style.visibility</p:attrName>
                                        </p:attrNameLst>
                                      </p:cBhvr>
                                      <p:to>
                                        <p:strVal val="visible"/>
                                      </p:to>
                                    </p:set>
                                    <p:animEffect transition="in" filter="blinds(horizontal)">
                                      <p:cBhvr>
                                        <p:cTn id="17" dur="500"/>
                                        <p:tgtEl>
                                          <p:spTgt spid="1105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500174"/>
            <a:ext cx="8929718" cy="4857784"/>
          </a:xfrm>
        </p:spPr>
        <p:txBody>
          <a:bodyPr>
            <a:normAutofit/>
          </a:bodyPr>
          <a:lstStyle/>
          <a:p>
            <a:pPr fontAlgn="auto">
              <a:buNone/>
            </a:pPr>
            <a:endParaRPr lang="en-NZ" sz="2600" i="1" u="sng" dirty="0" smtClean="0"/>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Lewis’ Counterfactual Theory of Causation</a:t>
            </a:r>
            <a:endParaRPr lang="en-US" sz="1600" dirty="0" smtClean="0">
              <a:solidFill>
                <a:schemeClr val="bg1"/>
              </a:solidFill>
            </a:endParaRPr>
          </a:p>
          <a:p>
            <a:r>
              <a:rPr lang="en-US" sz="1600" i="1" dirty="0" smtClean="0">
                <a:solidFill>
                  <a:schemeClr val="bg1"/>
                </a:solidFill>
              </a:rPr>
              <a:t>Identity</a:t>
            </a:r>
            <a:r>
              <a:rPr lang="en-US" sz="1600" i="1" dirty="0" smtClean="0">
                <a:solidFill>
                  <a:srgbClr val="FF6730"/>
                </a:solidFill>
              </a:rPr>
              <a:t> </a:t>
            </a:r>
            <a:endParaRPr lang="en-US" sz="1600" dirty="0" smtClean="0">
              <a:solidFill>
                <a:srgbClr val="FF6730"/>
              </a:solidFill>
            </a:endParaRPr>
          </a:p>
          <a:p>
            <a:r>
              <a:rPr lang="en-US" sz="1600" i="1" dirty="0" smtClean="0">
                <a:solidFill>
                  <a:srgbClr val="FF6730"/>
                </a:solidFill>
              </a:rPr>
              <a:t>Modal Realism </a:t>
            </a:r>
            <a:r>
              <a:rPr lang="en-US" sz="1600" i="1" dirty="0" smtClean="0">
                <a:solidFill>
                  <a:schemeClr val="bg1"/>
                </a:solidFill>
              </a:rPr>
              <a:t>	</a:t>
            </a:r>
            <a:endParaRPr lang="en-US" sz="1600" dirty="0">
              <a:solidFill>
                <a:schemeClr val="bg1"/>
              </a:solidFill>
              <a:latin typeface="Verdana" charset="0"/>
            </a:endParaRPr>
          </a:p>
        </p:txBody>
      </p:sp>
      <p:sp>
        <p:nvSpPr>
          <p:cNvPr id="5" name="Rectangle 4"/>
          <p:cNvSpPr/>
          <p:nvPr/>
        </p:nvSpPr>
        <p:spPr>
          <a:xfrm>
            <a:off x="214282" y="1714488"/>
            <a:ext cx="8715436" cy="4572032"/>
          </a:xfrm>
          <a:prstGeom prst="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 </a:t>
            </a:r>
            <a:endParaRPr lang="en-US" dirty="0">
              <a:solidFill>
                <a:schemeClr val="tx1"/>
              </a:solidFill>
            </a:endParaRPr>
          </a:p>
        </p:txBody>
      </p:sp>
      <p:sp>
        <p:nvSpPr>
          <p:cNvPr id="114690" name="Rectangle 2"/>
          <p:cNvSpPr>
            <a:spLocks noChangeArrowheads="1"/>
          </p:cNvSpPr>
          <p:nvPr/>
        </p:nvSpPr>
        <p:spPr bwMode="auto">
          <a:xfrm>
            <a:off x="785786" y="2000240"/>
            <a:ext cx="7286676" cy="4308872"/>
          </a:xfrm>
          <a:prstGeom prst="rect">
            <a:avLst/>
          </a:prstGeom>
          <a:noFill/>
          <a:ln w="9525">
            <a:noFill/>
            <a:miter lim="800000"/>
            <a:headEnd/>
            <a:tailEnd/>
          </a:ln>
          <a:effectLst/>
        </p:spPr>
        <p:txBody>
          <a:bodyPr vert="horz" wrap="square" lIns="91440" tIns="45720" rIns="342792"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NZ" altLang="zh-CN" sz="2400" b="1" i="1" u="sng" dirty="0" smtClean="0">
                <a:latin typeface="Arial" pitchFamily="34" charset="0"/>
                <a:ea typeface="SimSun" pitchFamily="2" charset="-122"/>
                <a:cs typeface="Arial" pitchFamily="34" charset="0"/>
              </a:rPr>
              <a:t>Final</a:t>
            </a:r>
            <a:r>
              <a:rPr kumimoji="0" lang="en-NZ" altLang="zh-CN" sz="2400" b="1" i="1" u="sng" strike="noStrike" cap="none" normalizeH="0" baseline="0" dirty="0" smtClean="0">
                <a:ln>
                  <a:noFill/>
                </a:ln>
                <a:solidFill>
                  <a:schemeClr val="tx1"/>
                </a:solidFill>
                <a:effectLst/>
                <a:latin typeface="Arial" pitchFamily="34" charset="0"/>
                <a:ea typeface="SimSun" pitchFamily="2" charset="-122"/>
                <a:cs typeface="Arial" pitchFamily="34" charset="0"/>
              </a:rPr>
              <a:t> exercise</a:t>
            </a:r>
            <a:r>
              <a:rPr kumimoji="0" lang="en-NZ" altLang="zh-CN" sz="2400" b="1" i="1" u="none" strike="noStrike" cap="none" normalizeH="0" baseline="0" dirty="0" smtClean="0">
                <a:ln>
                  <a:noFill/>
                </a:ln>
                <a:solidFill>
                  <a:schemeClr val="tx1"/>
                </a:solidFill>
                <a:effectLst/>
                <a:latin typeface="Arial" pitchFamily="34" charset="0"/>
                <a:ea typeface="SimSun" pitchFamily="2" charset="-122"/>
                <a:cs typeface="Arial" pitchFamily="34" charset="0"/>
              </a:rPr>
              <a:t>:</a:t>
            </a:r>
            <a:r>
              <a:rPr kumimoji="0" lang="en-NZ" altLang="zh-CN" sz="2400" b="0" i="1" u="none" strike="noStrike" cap="none" normalizeH="0" baseline="0" dirty="0" smtClean="0">
                <a:ln>
                  <a:noFill/>
                </a:ln>
                <a:solidFill>
                  <a:schemeClr val="tx1"/>
                </a:solidFill>
                <a:effectLst/>
                <a:latin typeface="Arial" pitchFamily="34" charset="0"/>
                <a:ea typeface="SimSun" pitchFamily="2" charset="-122"/>
                <a:cs typeface="Arial" pitchFamily="34" charset="0"/>
              </a:rPr>
              <a:t> </a:t>
            </a:r>
            <a:r>
              <a:rPr kumimoji="0" lang="en-NZ" altLang="zh-CN" sz="2400" b="0" i="1" u="none" strike="noStrike" cap="none" normalizeH="0" baseline="0" dirty="0" smtClean="0">
                <a:ln>
                  <a:noFill/>
                </a:ln>
                <a:solidFill>
                  <a:srgbClr val="C00000"/>
                </a:solidFill>
                <a:effectLst/>
                <a:latin typeface="Arial" pitchFamily="34" charset="0"/>
                <a:ea typeface="SimSun" pitchFamily="2" charset="-122"/>
                <a:cs typeface="Arial" pitchFamily="34" charset="0"/>
              </a:rPr>
              <a:t>(small groups)</a:t>
            </a:r>
            <a:endParaRPr kumimoji="0" lang="en-US" altLang="zh-CN" sz="24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en-NZ" altLang="zh-CN" sz="2400" b="1" i="0" u="none" strike="noStrike" cap="none" normalizeH="0" baseline="0" dirty="0" err="1" smtClean="0">
                <a:ln>
                  <a:noFill/>
                </a:ln>
                <a:solidFill>
                  <a:schemeClr val="tx1"/>
                </a:solidFill>
                <a:effectLst/>
                <a:latin typeface="Arial" pitchFamily="34" charset="0"/>
                <a:ea typeface="SimSun" pitchFamily="2" charset="-122"/>
                <a:cs typeface="Arial" pitchFamily="34" charset="0"/>
              </a:rPr>
              <a:t>i</a:t>
            </a:r>
            <a:r>
              <a:rPr kumimoji="0" lang="en-NZ" altLang="zh-CN" sz="2400" b="1" i="0" u="none" strike="noStrike" cap="none" normalizeH="0" baseline="0" dirty="0" smtClean="0">
                <a:ln>
                  <a:noFill/>
                </a:ln>
                <a:solidFill>
                  <a:schemeClr val="tx1"/>
                </a:solidFill>
                <a:effectLst/>
                <a:latin typeface="Arial" pitchFamily="34" charset="0"/>
                <a:ea typeface="SimSun" pitchFamily="2" charset="-122"/>
                <a:cs typeface="Arial" pitchFamily="34" charset="0"/>
              </a:rPr>
              <a:t>)</a:t>
            </a:r>
            <a:r>
              <a:rPr kumimoji="0" lang="en-NZ" altLang="zh-CN" sz="2400" b="0" i="0" u="none" strike="noStrike" cap="none" normalizeH="0" baseline="0" dirty="0" smtClean="0">
                <a:ln>
                  <a:noFill/>
                </a:ln>
                <a:solidFill>
                  <a:schemeClr val="tx1"/>
                </a:solidFill>
                <a:effectLst/>
                <a:latin typeface="Arial" pitchFamily="34" charset="0"/>
                <a:ea typeface="SimSun" pitchFamily="2" charset="-122"/>
                <a:cs typeface="Arial" pitchFamily="34" charset="0"/>
              </a:rPr>
              <a:t> Do you think you might be </a:t>
            </a:r>
            <a:r>
              <a:rPr kumimoji="0" lang="en-NZ" altLang="zh-CN" sz="2400" b="1" i="1" u="none" strike="noStrike" cap="none" normalizeH="0" baseline="0" dirty="0" smtClean="0">
                <a:ln>
                  <a:noFill/>
                </a:ln>
                <a:solidFill>
                  <a:schemeClr val="tx1"/>
                </a:solidFill>
                <a:effectLst/>
                <a:latin typeface="Arial" pitchFamily="34" charset="0"/>
                <a:ea typeface="SimSun" pitchFamily="2" charset="-122"/>
                <a:cs typeface="Arial" pitchFamily="34" charset="0"/>
              </a:rPr>
              <a:t>willing to believe </a:t>
            </a:r>
            <a:r>
              <a:rPr kumimoji="0" lang="en-NZ" altLang="zh-CN" sz="2400" b="0" i="0" u="none" strike="noStrike" cap="none" normalizeH="0" baseline="0" dirty="0" smtClean="0">
                <a:ln>
                  <a:noFill/>
                </a:ln>
                <a:solidFill>
                  <a:schemeClr val="tx1"/>
                </a:solidFill>
                <a:effectLst/>
                <a:latin typeface="Arial" pitchFamily="34" charset="0"/>
                <a:ea typeface="SimSun" pitchFamily="2" charset="-122"/>
                <a:cs typeface="Arial" pitchFamily="34" charset="0"/>
              </a:rPr>
              <a:t>Lewis’ theory? Why or why not?</a:t>
            </a:r>
            <a:endParaRPr kumimoji="0" lang="en-US" altLang="zh-CN"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en-NZ" altLang="zh-CN" sz="2400" b="1" i="0" u="none" strike="noStrike" cap="none" normalizeH="0" baseline="0" dirty="0" smtClean="0">
                <a:ln>
                  <a:noFill/>
                </a:ln>
                <a:solidFill>
                  <a:schemeClr val="tx1"/>
                </a:solidFill>
                <a:effectLst/>
                <a:latin typeface="Arial" pitchFamily="34" charset="0"/>
                <a:ea typeface="SimSun" pitchFamily="2" charset="-122"/>
                <a:cs typeface="Arial" pitchFamily="34" charset="0"/>
              </a:rPr>
              <a:t>ii)</a:t>
            </a:r>
            <a:r>
              <a:rPr kumimoji="0" lang="en-NZ" altLang="zh-CN" sz="2400" b="0" i="0" u="none" strike="noStrike" cap="none" normalizeH="0" baseline="0" dirty="0" smtClean="0">
                <a:ln>
                  <a:noFill/>
                </a:ln>
                <a:solidFill>
                  <a:schemeClr val="tx1"/>
                </a:solidFill>
                <a:effectLst/>
                <a:latin typeface="Arial" pitchFamily="34" charset="0"/>
                <a:ea typeface="SimSun" pitchFamily="2" charset="-122"/>
                <a:cs typeface="Arial" pitchFamily="34" charset="0"/>
              </a:rPr>
              <a:t> Lewis developed the theory as he wanted to be </a:t>
            </a:r>
            <a:r>
              <a:rPr kumimoji="0" lang="en-NZ" altLang="zh-CN" sz="2400" b="1" i="1" u="none" strike="noStrike" cap="none" normalizeH="0" baseline="0" dirty="0" smtClean="0">
                <a:ln>
                  <a:noFill/>
                </a:ln>
                <a:solidFill>
                  <a:schemeClr val="tx1"/>
                </a:solidFill>
                <a:effectLst/>
                <a:latin typeface="Arial" pitchFamily="34" charset="0"/>
                <a:ea typeface="SimSun" pitchFamily="2" charset="-122"/>
                <a:cs typeface="Arial" pitchFamily="34" charset="0"/>
              </a:rPr>
              <a:t>realist about possibilities</a:t>
            </a:r>
            <a:r>
              <a:rPr kumimoji="0" lang="en-NZ" altLang="zh-CN" sz="2400" b="0" i="0" u="none" strike="noStrike" cap="none" normalizeH="0" baseline="0" dirty="0" smtClean="0">
                <a:ln>
                  <a:noFill/>
                </a:ln>
                <a:solidFill>
                  <a:schemeClr val="tx1"/>
                </a:solidFill>
                <a:effectLst/>
                <a:latin typeface="Arial" pitchFamily="34" charset="0"/>
                <a:ea typeface="SimSun" pitchFamily="2" charset="-122"/>
                <a:cs typeface="Arial" pitchFamily="34" charset="0"/>
              </a:rPr>
              <a:t>. He thought there are objective truths about what is possible and what is not possible (in our 3 different senses of course). Is he right about this? And if so, is there any other way he might be able to have realism about possibility, without having to hold that </a:t>
            </a:r>
            <a:r>
              <a:rPr kumimoji="0" lang="en-NZ" altLang="zh-CN" sz="2400" b="1" i="1" u="none" strike="noStrike" cap="none" normalizeH="0" baseline="0" dirty="0" smtClean="0">
                <a:ln>
                  <a:noFill/>
                </a:ln>
                <a:solidFill>
                  <a:schemeClr val="tx1"/>
                </a:solidFill>
                <a:effectLst/>
                <a:latin typeface="Arial" pitchFamily="34" charset="0"/>
                <a:ea typeface="SimSun" pitchFamily="2" charset="-122"/>
                <a:cs typeface="Arial" pitchFamily="34" charset="0"/>
              </a:rPr>
              <a:t>other possible worlds exist</a:t>
            </a:r>
            <a:r>
              <a:rPr kumimoji="0" lang="en-NZ" altLang="zh-CN" sz="2400" b="0" i="0" u="none" strike="noStrike" cap="none" normalizeH="0" baseline="0" dirty="0" smtClean="0">
                <a:ln>
                  <a:noFill/>
                </a:ln>
                <a:solidFill>
                  <a:schemeClr val="tx1"/>
                </a:solidFill>
                <a:effectLst/>
                <a:latin typeface="Arial" pitchFamily="34" charset="0"/>
                <a:ea typeface="SimSun" pitchFamily="2" charset="-122"/>
                <a:cs typeface="Arial" pitchFamily="34" charset="0"/>
              </a:rPr>
              <a:t>?</a:t>
            </a:r>
            <a:endParaRPr kumimoji="0" lang="en-NZ" altLang="zh-CN"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Lewis’ Counterfactual Theory of Causation</a:t>
            </a:r>
            <a:endParaRPr lang="en-US" sz="1600" dirty="0" smtClean="0">
              <a:solidFill>
                <a:schemeClr val="bg1"/>
              </a:solidFill>
            </a:endParaRPr>
          </a:p>
          <a:p>
            <a:r>
              <a:rPr lang="en-US" sz="1600" i="1" dirty="0" smtClean="0">
                <a:solidFill>
                  <a:schemeClr val="bg1"/>
                </a:solidFill>
              </a:rPr>
              <a:t>Identity</a:t>
            </a:r>
            <a:r>
              <a:rPr lang="en-US" sz="1600" i="1" dirty="0" smtClean="0">
                <a:solidFill>
                  <a:srgbClr val="FF6730"/>
                </a:solidFill>
              </a:rPr>
              <a:t> </a:t>
            </a:r>
            <a:endParaRPr lang="en-US" sz="1600" dirty="0" smtClean="0">
              <a:solidFill>
                <a:srgbClr val="FF6730"/>
              </a:solidFill>
            </a:endParaRPr>
          </a:p>
          <a:p>
            <a:r>
              <a:rPr lang="en-US" sz="1600" i="1" dirty="0" smtClean="0">
                <a:solidFill>
                  <a:schemeClr val="bg1"/>
                </a:solidFill>
              </a:rPr>
              <a:t>Modal Realism</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51520" y="1428736"/>
            <a:ext cx="8424936" cy="5047536"/>
          </a:xfrm>
          <a:prstGeom prst="rect">
            <a:avLst/>
          </a:prstGeom>
          <a:solidFill>
            <a:srgbClr val="FFCCCC"/>
          </a:solidFill>
          <a:ln>
            <a:solidFill>
              <a:srgbClr val="FFC000"/>
            </a:solidFill>
          </a:ln>
        </p:spPr>
        <p:txBody>
          <a:bodyPr wrap="square" rtlCol="0">
            <a:spAutoFit/>
          </a:bodyPr>
          <a:lstStyle/>
          <a:p>
            <a:pPr hangingPunct="0"/>
            <a:r>
              <a:rPr lang="en-US" sz="2000" b="1" dirty="0" smtClean="0"/>
              <a:t>FURTHER READING:</a:t>
            </a:r>
            <a:endParaRPr lang="en-US" sz="2000" dirty="0" smtClean="0"/>
          </a:p>
          <a:p>
            <a:pPr hangingPunct="0">
              <a:spcBef>
                <a:spcPts val="600"/>
              </a:spcBef>
            </a:pPr>
            <a:r>
              <a:rPr lang="en-US" sz="2000" b="1" i="1" dirty="0" smtClean="0">
                <a:solidFill>
                  <a:srgbClr val="C00000"/>
                </a:solidFill>
              </a:rPr>
              <a:t>Philosophy:</a:t>
            </a:r>
          </a:p>
          <a:p>
            <a:pPr hangingPunct="0">
              <a:spcBef>
                <a:spcPts val="600"/>
              </a:spcBef>
            </a:pPr>
            <a:r>
              <a:rPr lang="en-NZ" dirty="0" smtClean="0"/>
              <a:t>David Lewis, “Causation”, in </a:t>
            </a:r>
            <a:r>
              <a:rPr lang="en-NZ" i="1" dirty="0" smtClean="0"/>
              <a:t>Causation and Conditionals</a:t>
            </a:r>
            <a:r>
              <a:rPr lang="en-NZ" dirty="0" smtClean="0"/>
              <a:t>, ed. Sosa (Oxford: Oxford University Press, 1975), pp. 180-191. (</a:t>
            </a:r>
            <a:r>
              <a:rPr lang="en-US" u="sng" dirty="0" smtClean="0"/>
              <a:t>fitelson.org/269/</a:t>
            </a:r>
            <a:r>
              <a:rPr lang="en-US" b="1" u="sng" dirty="0" smtClean="0"/>
              <a:t>Lewis</a:t>
            </a:r>
            <a:r>
              <a:rPr lang="en-US" u="sng" dirty="0" smtClean="0"/>
              <a:t>_</a:t>
            </a:r>
            <a:r>
              <a:rPr lang="en-US" b="1" u="sng" dirty="0" smtClean="0"/>
              <a:t>Causation</a:t>
            </a:r>
            <a:r>
              <a:rPr lang="en-US" u="sng" dirty="0" smtClean="0"/>
              <a:t>.pdf</a:t>
            </a:r>
            <a:r>
              <a:rPr lang="en-US" dirty="0" smtClean="0"/>
              <a:t>)</a:t>
            </a:r>
          </a:p>
          <a:p>
            <a:pPr hangingPunct="0">
              <a:spcBef>
                <a:spcPts val="600"/>
              </a:spcBef>
            </a:pPr>
            <a:r>
              <a:rPr lang="en-NZ" dirty="0" smtClean="0"/>
              <a:t>David Lewis, ‘Counterfactuals and Time’s Arrow”, </a:t>
            </a:r>
            <a:r>
              <a:rPr lang="en-US" i="1" dirty="0" err="1" smtClean="0"/>
              <a:t>Noûs</a:t>
            </a:r>
            <a:r>
              <a:rPr lang="en-US" dirty="0" smtClean="0"/>
              <a:t> </a:t>
            </a:r>
            <a:r>
              <a:rPr lang="en-US" b="1" dirty="0" smtClean="0"/>
              <a:t>13</a:t>
            </a:r>
            <a:r>
              <a:rPr lang="en-US" dirty="0" smtClean="0"/>
              <a:t>, pp. 455-76.</a:t>
            </a:r>
          </a:p>
          <a:p>
            <a:pPr hangingPunct="0">
              <a:spcBef>
                <a:spcPts val="600"/>
              </a:spcBef>
            </a:pPr>
            <a:r>
              <a:rPr lang="en-US" dirty="0" smtClean="0"/>
              <a:t>Peter </a:t>
            </a:r>
            <a:r>
              <a:rPr lang="en-US" dirty="0" err="1" smtClean="0"/>
              <a:t>Menzies</a:t>
            </a:r>
            <a:r>
              <a:rPr lang="en-US" dirty="0" smtClean="0"/>
              <a:t>, “Counterfactual Theories of Causation”, </a:t>
            </a:r>
            <a:r>
              <a:rPr lang="en-US" i="1" dirty="0" smtClean="0"/>
              <a:t>Stanford Encyclopedia of Philosophy</a:t>
            </a:r>
            <a:r>
              <a:rPr lang="en-US" dirty="0" smtClean="0"/>
              <a:t>, </a:t>
            </a:r>
            <a:r>
              <a:rPr lang="en-US" u="sng" dirty="0" smtClean="0">
                <a:hlinkClick r:id="rId3"/>
              </a:rPr>
              <a:t>http://plato.stanford.edu/entries/causation-counterfactual/</a:t>
            </a:r>
            <a:r>
              <a:rPr lang="en-US" dirty="0" smtClean="0"/>
              <a:t> </a:t>
            </a:r>
          </a:p>
          <a:p>
            <a:pPr hangingPunct="0">
              <a:spcBef>
                <a:spcPts val="600"/>
              </a:spcBef>
            </a:pPr>
            <a:r>
              <a:rPr lang="en-NZ" dirty="0" smtClean="0"/>
              <a:t>David Lewis, “Possible Worlds”, in </a:t>
            </a:r>
            <a:r>
              <a:rPr lang="en-NZ" dirty="0" err="1" smtClean="0"/>
              <a:t>Loux</a:t>
            </a:r>
            <a:r>
              <a:rPr lang="en-NZ" dirty="0" smtClean="0"/>
              <a:t>, ed., </a:t>
            </a:r>
            <a:r>
              <a:rPr lang="en-NZ" i="1" dirty="0" smtClean="0"/>
              <a:t>The Possible and the Actual</a:t>
            </a:r>
            <a:r>
              <a:rPr lang="en-NZ" dirty="0" smtClean="0"/>
              <a:t> (Ithaca: Cornell University Press, 1979), pp. 182-189. </a:t>
            </a:r>
            <a:r>
              <a:rPr lang="en-NZ" b="1" dirty="0" smtClean="0"/>
              <a:t>[Lewis also has a whole book devoted to his modal realism: On the Plurality of Worlds (Oxford, 1986). However this article conveniently summarises the most important points.]</a:t>
            </a:r>
            <a:endParaRPr lang="en-US" dirty="0" smtClean="0"/>
          </a:p>
          <a:p>
            <a:pPr hangingPunct="0">
              <a:spcBef>
                <a:spcPts val="600"/>
              </a:spcBef>
            </a:pPr>
            <a:r>
              <a:rPr lang="en-NZ" dirty="0" smtClean="0"/>
              <a:t>S. Brock and E. Mares, </a:t>
            </a:r>
            <a:r>
              <a:rPr lang="en-NZ" i="1" dirty="0" smtClean="0"/>
              <a:t>Realism and Anti-Realism</a:t>
            </a:r>
            <a:r>
              <a:rPr lang="en-NZ" dirty="0" smtClean="0"/>
              <a:t> (McGill-Queens, 2007) </a:t>
            </a:r>
            <a:r>
              <a:rPr lang="en-NZ" b="1" dirty="0" smtClean="0"/>
              <a:t>[chapter 11 discusses modal realism in detail</a:t>
            </a:r>
            <a:r>
              <a:rPr lang="en-NZ" b="1" dirty="0" smtClean="0"/>
              <a:t>]</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Lewis’ Counterfactual Theory of Causation</a:t>
            </a:r>
            <a:endParaRPr lang="en-US" sz="1600" dirty="0" smtClean="0">
              <a:solidFill>
                <a:schemeClr val="bg1"/>
              </a:solidFill>
            </a:endParaRPr>
          </a:p>
          <a:p>
            <a:r>
              <a:rPr lang="en-US" sz="1600" i="1" dirty="0" smtClean="0">
                <a:solidFill>
                  <a:schemeClr val="bg1"/>
                </a:solidFill>
              </a:rPr>
              <a:t>Identity</a:t>
            </a:r>
            <a:r>
              <a:rPr lang="en-US" sz="1600" i="1" dirty="0" smtClean="0">
                <a:solidFill>
                  <a:srgbClr val="FF6730"/>
                </a:solidFill>
              </a:rPr>
              <a:t> </a:t>
            </a:r>
            <a:endParaRPr lang="en-US" sz="1600" dirty="0" smtClean="0">
              <a:solidFill>
                <a:srgbClr val="FF6730"/>
              </a:solidFill>
            </a:endParaRPr>
          </a:p>
          <a:p>
            <a:r>
              <a:rPr lang="en-US" sz="1600" i="1" dirty="0" smtClean="0">
                <a:solidFill>
                  <a:schemeClr val="bg1"/>
                </a:solidFill>
              </a:rPr>
              <a:t>Modal Realism</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51520" y="1428736"/>
            <a:ext cx="8424936" cy="4924425"/>
          </a:xfrm>
          <a:prstGeom prst="rect">
            <a:avLst/>
          </a:prstGeom>
          <a:solidFill>
            <a:srgbClr val="FFCCCC"/>
          </a:solidFill>
          <a:ln>
            <a:solidFill>
              <a:srgbClr val="FFC000"/>
            </a:solidFill>
          </a:ln>
        </p:spPr>
        <p:txBody>
          <a:bodyPr wrap="square" rtlCol="0">
            <a:spAutoFit/>
          </a:bodyPr>
          <a:lstStyle/>
          <a:p>
            <a:pPr hangingPunct="0"/>
            <a:r>
              <a:rPr lang="en-US" sz="2000" b="1" dirty="0" smtClean="0"/>
              <a:t>FURTHER </a:t>
            </a:r>
            <a:r>
              <a:rPr lang="en-US" sz="2000" b="1" dirty="0" smtClean="0"/>
              <a:t>READING, cont:</a:t>
            </a:r>
            <a:endParaRPr lang="en-US" sz="2000" dirty="0" smtClean="0"/>
          </a:p>
          <a:p>
            <a:pPr hangingPunct="0"/>
            <a:r>
              <a:rPr lang="en-US" sz="2000" b="1" i="1" dirty="0" smtClean="0">
                <a:solidFill>
                  <a:srgbClr val="C00000"/>
                </a:solidFill>
              </a:rPr>
              <a:t>Philosophy:</a:t>
            </a:r>
          </a:p>
          <a:p>
            <a:pPr hangingPunct="0"/>
            <a:r>
              <a:rPr lang="en-NZ" dirty="0" smtClean="0"/>
              <a:t>William </a:t>
            </a:r>
            <a:r>
              <a:rPr lang="en-NZ" dirty="0" smtClean="0"/>
              <a:t>G. </a:t>
            </a:r>
            <a:r>
              <a:rPr lang="en-NZ" dirty="0" err="1" smtClean="0"/>
              <a:t>Lycan</a:t>
            </a:r>
            <a:r>
              <a:rPr lang="en-NZ" dirty="0" smtClean="0"/>
              <a:t>, “Review of </a:t>
            </a:r>
            <a:r>
              <a:rPr lang="en-NZ" i="1" dirty="0" smtClean="0"/>
              <a:t>On the Plurality of Worlds </a:t>
            </a:r>
            <a:r>
              <a:rPr lang="en-NZ" dirty="0" smtClean="0"/>
              <a:t>by David Lewis”, </a:t>
            </a:r>
            <a:r>
              <a:rPr lang="en-NZ" i="1" dirty="0" smtClean="0"/>
              <a:t>The Journal of Philosophy</a:t>
            </a:r>
            <a:r>
              <a:rPr lang="en-NZ" dirty="0" smtClean="0"/>
              <a:t>, Vol. 85, No. 1. (1988), pp. 42-47 </a:t>
            </a:r>
            <a:r>
              <a:rPr lang="en-NZ" b="1" dirty="0" smtClean="0"/>
              <a:t>[addresses the radical and apparently crazy nature of Lewis’ theory]</a:t>
            </a:r>
            <a:endParaRPr lang="en-US" dirty="0" smtClean="0"/>
          </a:p>
          <a:p>
            <a:pPr hangingPunct="0"/>
            <a:r>
              <a:rPr lang="en-NZ" dirty="0" smtClean="0"/>
              <a:t>Harold Noonan, “Identity”, </a:t>
            </a:r>
            <a:r>
              <a:rPr lang="en-NZ" i="1" dirty="0" smtClean="0"/>
              <a:t>Stanford </a:t>
            </a:r>
            <a:r>
              <a:rPr lang="en-NZ" i="1" dirty="0" err="1" smtClean="0"/>
              <a:t>Encyclopedia</a:t>
            </a:r>
            <a:r>
              <a:rPr lang="en-NZ" i="1" dirty="0" smtClean="0"/>
              <a:t> </a:t>
            </a:r>
            <a:r>
              <a:rPr lang="en-NZ" i="1" dirty="0" smtClean="0"/>
              <a:t>of Philosophy</a:t>
            </a:r>
            <a:r>
              <a:rPr lang="en-NZ" dirty="0" smtClean="0"/>
              <a:t>, </a:t>
            </a:r>
            <a:r>
              <a:rPr lang="en-NZ" dirty="0" smtClean="0">
                <a:hlinkClick r:id="rId3"/>
              </a:rPr>
              <a:t>http://</a:t>
            </a:r>
            <a:r>
              <a:rPr lang="en-NZ" dirty="0" smtClean="0">
                <a:hlinkClick r:id="rId3"/>
              </a:rPr>
              <a:t>plato.stanford.edu/entries/identity/</a:t>
            </a:r>
            <a:r>
              <a:rPr lang="en-NZ" dirty="0" smtClean="0"/>
              <a:t> </a:t>
            </a:r>
            <a:endParaRPr lang="en-US" dirty="0" smtClean="0"/>
          </a:p>
          <a:p>
            <a:pPr hangingPunct="0"/>
            <a:endParaRPr lang="en-US" sz="2000" b="1" i="1" dirty="0" smtClean="0">
              <a:solidFill>
                <a:srgbClr val="C00000"/>
              </a:solidFill>
            </a:endParaRPr>
          </a:p>
          <a:p>
            <a:pPr hangingPunct="0"/>
            <a:r>
              <a:rPr lang="en-US" sz="2000" b="1" i="1" dirty="0" smtClean="0">
                <a:solidFill>
                  <a:srgbClr val="C00000"/>
                </a:solidFill>
              </a:rPr>
              <a:t>Fiction: </a:t>
            </a:r>
            <a:endParaRPr lang="en-US" sz="2000" b="1" i="1" dirty="0" smtClean="0">
              <a:solidFill>
                <a:srgbClr val="C00000"/>
              </a:solidFill>
            </a:endParaRPr>
          </a:p>
          <a:p>
            <a:pPr hangingPunct="0"/>
            <a:r>
              <a:rPr lang="en-NZ" dirty="0" smtClean="0"/>
              <a:t>Jorge-Luis Borges,</a:t>
            </a:r>
            <a:r>
              <a:rPr lang="en-NZ" i="1" dirty="0" smtClean="0"/>
              <a:t> </a:t>
            </a:r>
            <a:r>
              <a:rPr lang="en-NZ" dirty="0" smtClean="0"/>
              <a:t>“The Library of Babel”:</a:t>
            </a:r>
            <a:r>
              <a:rPr lang="en-NZ" i="1" dirty="0" smtClean="0"/>
              <a:t> </a:t>
            </a:r>
            <a:r>
              <a:rPr lang="en-NZ" u="sng" dirty="0" smtClean="0">
                <a:hlinkClick r:id="rId4"/>
              </a:rPr>
              <a:t>http://jubal.westnet.com/hyperdiscordia/library_of_babel.html</a:t>
            </a:r>
            <a:r>
              <a:rPr lang="en-NZ" dirty="0" smtClean="0"/>
              <a:t> </a:t>
            </a:r>
            <a:r>
              <a:rPr lang="en-NZ" b="1" dirty="0" smtClean="0"/>
              <a:t>[another baffling, </a:t>
            </a:r>
            <a:r>
              <a:rPr lang="en-NZ" b="1" dirty="0" smtClean="0"/>
              <a:t>absurd, wondrous </a:t>
            </a:r>
            <a:r>
              <a:rPr lang="en-NZ" b="1" dirty="0" smtClean="0"/>
              <a:t>fable from Borges. T</a:t>
            </a:r>
            <a:r>
              <a:rPr lang="en-NZ" b="1" dirty="0" smtClean="0"/>
              <a:t>o </a:t>
            </a:r>
            <a:r>
              <a:rPr lang="en-NZ" b="1" dirty="0" smtClean="0"/>
              <a:t>me it constructs an interesting </a:t>
            </a:r>
            <a:r>
              <a:rPr lang="en-NZ" b="1" i="1" dirty="0" err="1" smtClean="0"/>
              <a:t>reductio</a:t>
            </a:r>
            <a:r>
              <a:rPr lang="en-NZ" b="1" i="1" dirty="0" smtClean="0"/>
              <a:t> </a:t>
            </a:r>
            <a:r>
              <a:rPr lang="en-NZ" b="1" i="1" dirty="0" smtClean="0"/>
              <a:t>ad </a:t>
            </a:r>
            <a:r>
              <a:rPr lang="en-NZ" b="1" i="1" dirty="0" err="1" smtClean="0"/>
              <a:t>absurdam</a:t>
            </a:r>
            <a:r>
              <a:rPr lang="en-NZ" b="1" i="1" dirty="0" smtClean="0"/>
              <a:t> </a:t>
            </a:r>
            <a:r>
              <a:rPr lang="en-NZ" b="1" dirty="0" smtClean="0"/>
              <a:t>of </a:t>
            </a:r>
            <a:r>
              <a:rPr lang="en-NZ" b="1" dirty="0" smtClean="0"/>
              <a:t>the ‘plenitude’ </a:t>
            </a:r>
            <a:r>
              <a:rPr lang="en-NZ" b="1" dirty="0" smtClean="0"/>
              <a:t>which constitutes Lewis’ modal realism. Also says a lot about our modern ‘information’-laden society. Have a look and see what you think</a:t>
            </a:r>
            <a:r>
              <a:rPr lang="en-NZ" b="1" dirty="0" smtClean="0"/>
              <a:t>.]</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323528" y="1628801"/>
            <a:ext cx="8820472" cy="4586281"/>
          </a:xfrm>
        </p:spPr>
        <p:txBody>
          <a:bodyPr>
            <a:normAutofit fontScale="92500" lnSpcReduction="20000"/>
          </a:bodyPr>
          <a:lstStyle/>
          <a:p>
            <a:pPr fontAlgn="auto">
              <a:buNone/>
            </a:pPr>
            <a:r>
              <a:rPr lang="en-NZ" sz="2800" b="1" u="sng" dirty="0" smtClean="0">
                <a:solidFill>
                  <a:srgbClr val="C00000"/>
                </a:solidFill>
              </a:rPr>
              <a:t>Counterfactual </a:t>
            </a:r>
            <a:r>
              <a:rPr lang="en-NZ" sz="2800" b="1" u="sng" dirty="0" smtClean="0">
                <a:solidFill>
                  <a:srgbClr val="C00000"/>
                </a:solidFill>
              </a:rPr>
              <a:t>Conditionals </a:t>
            </a:r>
            <a:endParaRPr lang="en-US" sz="2800" b="1" dirty="0" smtClean="0">
              <a:solidFill>
                <a:srgbClr val="C00000"/>
              </a:solidFill>
            </a:endParaRPr>
          </a:p>
          <a:p>
            <a:pPr fontAlgn="auto"/>
            <a:r>
              <a:rPr lang="en-NZ" sz="2800" dirty="0" smtClean="0"/>
              <a:t>A </a:t>
            </a:r>
            <a:r>
              <a:rPr lang="en-NZ" sz="2800" b="1" dirty="0" smtClean="0"/>
              <a:t>counterfactual conditional </a:t>
            </a:r>
            <a:r>
              <a:rPr lang="en-NZ" sz="2800" dirty="0" smtClean="0"/>
              <a:t>describes </a:t>
            </a:r>
            <a:r>
              <a:rPr lang="en-NZ" sz="2800" dirty="0" smtClean="0"/>
              <a:t>a situation which happens not to be </a:t>
            </a:r>
            <a:r>
              <a:rPr lang="en-NZ" sz="2800" dirty="0" smtClean="0"/>
              <a:t>true, </a:t>
            </a:r>
            <a:r>
              <a:rPr lang="en-NZ" sz="2800" dirty="0" smtClean="0"/>
              <a:t>but which is </a:t>
            </a:r>
            <a:r>
              <a:rPr lang="en-NZ" sz="2800" i="1" dirty="0" smtClean="0"/>
              <a:t>possible</a:t>
            </a:r>
            <a:r>
              <a:rPr lang="en-NZ" sz="2800" dirty="0" smtClean="0"/>
              <a:t> </a:t>
            </a:r>
            <a:r>
              <a:rPr lang="en-NZ" sz="2800" dirty="0" smtClean="0"/>
              <a:t>(in some sense of possible). </a:t>
            </a:r>
            <a:r>
              <a:rPr lang="en-NZ" sz="2800" dirty="0" err="1" smtClean="0"/>
              <a:t>E.g</a:t>
            </a:r>
            <a:r>
              <a:rPr lang="en-NZ" sz="2800" dirty="0" smtClean="0"/>
              <a:t>:</a:t>
            </a:r>
            <a:endParaRPr lang="en-US" sz="2800" dirty="0" smtClean="0"/>
          </a:p>
          <a:p>
            <a:pPr fontAlgn="auto">
              <a:buNone/>
            </a:pPr>
            <a:endParaRPr lang="en-NZ" sz="2800" dirty="0" smtClean="0"/>
          </a:p>
          <a:p>
            <a:pPr fontAlgn="auto"/>
            <a:endParaRPr lang="en-NZ" sz="2800" dirty="0" smtClean="0"/>
          </a:p>
          <a:p>
            <a:pPr fontAlgn="auto"/>
            <a:endParaRPr lang="en-NZ" sz="2800" dirty="0" smtClean="0"/>
          </a:p>
          <a:p>
            <a:pPr fontAlgn="auto"/>
            <a:endParaRPr lang="en-NZ" sz="2800" dirty="0" smtClean="0"/>
          </a:p>
          <a:p>
            <a:pPr fontAlgn="auto">
              <a:buNone/>
            </a:pPr>
            <a:endParaRPr lang="en-US" sz="2800" dirty="0" smtClean="0"/>
          </a:p>
          <a:p>
            <a:pPr fontAlgn="auto"/>
            <a:r>
              <a:rPr lang="en-NZ" sz="2800" dirty="0" smtClean="0"/>
              <a:t>It is pretty clear that we have all kinds of knowledge about </a:t>
            </a:r>
            <a:r>
              <a:rPr lang="en-NZ" sz="2800" dirty="0" smtClean="0"/>
              <a:t>counterfactuals. Although </a:t>
            </a:r>
            <a:r>
              <a:rPr lang="en-NZ" sz="2800" dirty="0" smtClean="0"/>
              <a:t>we could have an interesting discussion about </a:t>
            </a:r>
            <a:r>
              <a:rPr lang="en-NZ" sz="2800" i="1" dirty="0" smtClean="0"/>
              <a:t>how</a:t>
            </a:r>
            <a:r>
              <a:rPr lang="en-NZ" sz="2800" dirty="0" smtClean="0"/>
              <a:t> we get that knowledge… </a:t>
            </a:r>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Lewis’ Counterfactual Theory of Causation</a:t>
            </a:r>
            <a:endParaRPr lang="en-US" sz="1600" dirty="0" smtClean="0">
              <a:solidFill>
                <a:srgbClr val="FF6730"/>
              </a:solidFill>
            </a:endParaRPr>
          </a:p>
          <a:p>
            <a:r>
              <a:rPr lang="en-US" sz="1600" i="1" dirty="0" smtClean="0">
                <a:solidFill>
                  <a:schemeClr val="bg1"/>
                </a:solidFill>
              </a:rPr>
              <a:t>Identity </a:t>
            </a:r>
            <a:endParaRPr lang="en-US" sz="1600" dirty="0" smtClean="0">
              <a:solidFill>
                <a:schemeClr val="bg1"/>
              </a:solidFill>
            </a:endParaRPr>
          </a:p>
          <a:p>
            <a:r>
              <a:rPr lang="en-US" sz="1600" i="1" dirty="0" smtClean="0">
                <a:solidFill>
                  <a:schemeClr val="bg1"/>
                </a:solidFill>
              </a:rPr>
              <a:t>Modal Realism </a:t>
            </a:r>
            <a:r>
              <a:rPr lang="en-US" sz="1600" i="1" dirty="0" smtClean="0">
                <a:solidFill>
                  <a:schemeClr val="bg1"/>
                </a:solidFill>
              </a:rPr>
              <a:t>	</a:t>
            </a:r>
            <a:endParaRPr lang="en-US" sz="1600" dirty="0">
              <a:solidFill>
                <a:schemeClr val="bg1"/>
              </a:solidFill>
              <a:latin typeface="Verdana" charset="0"/>
            </a:endParaRPr>
          </a:p>
        </p:txBody>
      </p:sp>
      <p:sp>
        <p:nvSpPr>
          <p:cNvPr id="10" name="Rectangle 9"/>
          <p:cNvSpPr/>
          <p:nvPr/>
        </p:nvSpPr>
        <p:spPr>
          <a:xfrm>
            <a:off x="571472" y="3214686"/>
            <a:ext cx="8072494" cy="1571636"/>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400050" fontAlgn="auto">
              <a:buFont typeface="+mj-lt"/>
              <a:buAutoNum type="romanLcPeriod"/>
            </a:pPr>
            <a:r>
              <a:rPr lang="en-NZ" b="1" dirty="0" smtClean="0">
                <a:solidFill>
                  <a:schemeClr val="tx1"/>
                </a:solidFill>
                <a:latin typeface="Courier New" pitchFamily="49" charset="0"/>
                <a:cs typeface="Courier New" pitchFamily="49" charset="0"/>
              </a:rPr>
              <a:t>If kangaroos had no tails </a:t>
            </a:r>
            <a:r>
              <a:rPr lang="en-NZ" b="1" dirty="0" smtClean="0">
                <a:solidFill>
                  <a:schemeClr val="tx1"/>
                </a:solidFill>
                <a:latin typeface="Courier New" pitchFamily="49" charset="0"/>
                <a:cs typeface="Courier New" pitchFamily="49" charset="0"/>
              </a:rPr>
              <a:t>then they </a:t>
            </a:r>
            <a:r>
              <a:rPr lang="en-NZ" b="1" dirty="0" smtClean="0">
                <a:solidFill>
                  <a:schemeClr val="tx1"/>
                </a:solidFill>
                <a:latin typeface="Courier New" pitchFamily="49" charset="0"/>
                <a:cs typeface="Courier New" pitchFamily="49" charset="0"/>
              </a:rPr>
              <a:t>would fall over.</a:t>
            </a:r>
            <a:endParaRPr lang="en-US" b="1" dirty="0" smtClean="0">
              <a:solidFill>
                <a:schemeClr val="tx1"/>
              </a:solidFill>
              <a:latin typeface="Courier New" pitchFamily="49" charset="0"/>
              <a:cs typeface="Courier New" pitchFamily="49" charset="0"/>
            </a:endParaRPr>
          </a:p>
          <a:p>
            <a:pPr marL="400050" indent="-400050" fontAlgn="auto">
              <a:buFont typeface="+mj-lt"/>
              <a:buAutoNum type="romanLcPeriod"/>
            </a:pPr>
            <a:r>
              <a:rPr lang="en-NZ" b="1" dirty="0" smtClean="0">
                <a:solidFill>
                  <a:schemeClr val="tx1"/>
                </a:solidFill>
                <a:latin typeface="Courier New" pitchFamily="49" charset="0"/>
                <a:cs typeface="Courier New" pitchFamily="49" charset="0"/>
              </a:rPr>
              <a:t>If the US had not dropped the nuclear bomb on Japan, </a:t>
            </a:r>
            <a:r>
              <a:rPr lang="en-NZ" b="1" dirty="0" smtClean="0">
                <a:solidFill>
                  <a:schemeClr val="tx1"/>
                </a:solidFill>
                <a:latin typeface="Courier New" pitchFamily="49" charset="0"/>
                <a:cs typeface="Courier New" pitchFamily="49" charset="0"/>
              </a:rPr>
              <a:t>then World </a:t>
            </a:r>
            <a:r>
              <a:rPr lang="en-NZ" b="1" dirty="0" smtClean="0">
                <a:solidFill>
                  <a:schemeClr val="tx1"/>
                </a:solidFill>
                <a:latin typeface="Courier New" pitchFamily="49" charset="0"/>
                <a:cs typeface="Courier New" pitchFamily="49" charset="0"/>
              </a:rPr>
              <a:t>War Two would have lasted longer than 6 years.</a:t>
            </a:r>
            <a:endParaRPr lang="en-US" b="1" dirty="0" smtClean="0">
              <a:solidFill>
                <a:schemeClr val="tx1"/>
              </a:solidFill>
              <a:latin typeface="Courier New" pitchFamily="49" charset="0"/>
              <a:cs typeface="Courier New" pitchFamily="49" charset="0"/>
            </a:endParaRPr>
          </a:p>
          <a:p>
            <a:pPr marL="400050" indent="-400050" fontAlgn="auto">
              <a:buFont typeface="+mj-lt"/>
              <a:buAutoNum type="romanLcPeriod"/>
            </a:pPr>
            <a:r>
              <a:rPr lang="en-NZ" b="1" dirty="0" smtClean="0">
                <a:solidFill>
                  <a:schemeClr val="tx1"/>
                </a:solidFill>
                <a:latin typeface="Courier New" pitchFamily="49" charset="0"/>
                <a:cs typeface="Courier New" pitchFamily="49" charset="0"/>
              </a:rPr>
              <a:t>If Mum had married Lionel, </a:t>
            </a:r>
            <a:r>
              <a:rPr lang="en-NZ" b="1" dirty="0" smtClean="0">
                <a:solidFill>
                  <a:schemeClr val="tx1"/>
                </a:solidFill>
                <a:latin typeface="Courier New" pitchFamily="49" charset="0"/>
                <a:cs typeface="Courier New" pitchFamily="49" charset="0"/>
              </a:rPr>
              <a:t>then I </a:t>
            </a:r>
            <a:r>
              <a:rPr lang="en-NZ" b="1" dirty="0" smtClean="0">
                <a:solidFill>
                  <a:schemeClr val="tx1"/>
                </a:solidFill>
                <a:latin typeface="Courier New" pitchFamily="49" charset="0"/>
                <a:cs typeface="Courier New" pitchFamily="49" charset="0"/>
              </a:rPr>
              <a:t>would never have been born</a:t>
            </a:r>
            <a:r>
              <a:rPr lang="en-NZ" b="1" dirty="0" smtClean="0">
                <a:solidFill>
                  <a:schemeClr val="tx1"/>
                </a:solidFill>
                <a:latin typeface="Courier New" pitchFamily="49" charset="0"/>
                <a:cs typeface="Courier New" pitchFamily="49" charset="0"/>
              </a:rPr>
              <a:t>…</a:t>
            </a:r>
            <a:r>
              <a:rPr lang="en-NZ" i="1" dirty="0" smtClean="0">
                <a:solidFill>
                  <a:schemeClr val="tx1"/>
                </a:solidFill>
              </a:rPr>
              <a:t>(</a:t>
            </a:r>
            <a:r>
              <a:rPr lang="en-NZ" i="1" dirty="0" smtClean="0">
                <a:solidFill>
                  <a:schemeClr val="tx1"/>
                </a:solidFill>
              </a:rPr>
              <a:t>and so on)</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323528" y="1628801"/>
            <a:ext cx="8820472" cy="4586281"/>
          </a:xfrm>
        </p:spPr>
        <p:txBody>
          <a:bodyPr>
            <a:normAutofit/>
          </a:bodyPr>
          <a:lstStyle/>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Lewis’ Counterfactual Theory of Causation</a:t>
            </a:r>
            <a:endParaRPr lang="en-US" sz="1600" dirty="0" smtClean="0">
              <a:solidFill>
                <a:srgbClr val="FF6730"/>
              </a:solidFill>
            </a:endParaRPr>
          </a:p>
          <a:p>
            <a:r>
              <a:rPr lang="en-US" sz="1600" i="1" dirty="0" smtClean="0">
                <a:solidFill>
                  <a:schemeClr val="bg1"/>
                </a:solidFill>
              </a:rPr>
              <a:t>Identity </a:t>
            </a:r>
            <a:endParaRPr lang="en-US" sz="1600" dirty="0" smtClean="0">
              <a:solidFill>
                <a:schemeClr val="bg1"/>
              </a:solidFill>
            </a:endParaRPr>
          </a:p>
          <a:p>
            <a:r>
              <a:rPr lang="en-US" sz="1600" i="1" dirty="0" smtClean="0">
                <a:solidFill>
                  <a:schemeClr val="bg1"/>
                </a:solidFill>
              </a:rPr>
              <a:t>Modal Realism </a:t>
            </a:r>
            <a:r>
              <a:rPr lang="en-US" sz="1600" i="1" dirty="0" smtClean="0">
                <a:solidFill>
                  <a:schemeClr val="bg1"/>
                </a:solidFill>
              </a:rPr>
              <a:t>	</a:t>
            </a:r>
            <a:endParaRPr lang="en-US" sz="1600" dirty="0">
              <a:solidFill>
                <a:schemeClr val="bg1"/>
              </a:solidFill>
              <a:latin typeface="Verdana" charset="0"/>
            </a:endParaRPr>
          </a:p>
        </p:txBody>
      </p:sp>
      <p:sp>
        <p:nvSpPr>
          <p:cNvPr id="10" name="Rectangle 9"/>
          <p:cNvSpPr/>
          <p:nvPr/>
        </p:nvSpPr>
        <p:spPr>
          <a:xfrm>
            <a:off x="214282" y="1428736"/>
            <a:ext cx="8929718" cy="4929222"/>
          </a:xfrm>
          <a:prstGeom prst="rect">
            <a:avLst/>
          </a:prstGeom>
          <a:solidFill>
            <a:srgbClr val="FFFF99"/>
          </a:solidFill>
          <a:ln>
            <a:solidFill>
              <a:srgbClr val="FFA7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b="1" i="1" dirty="0" smtClean="0">
                <a:solidFill>
                  <a:schemeClr val="tx1"/>
                </a:solidFill>
              </a:rPr>
              <a:t>Logic Link:</a:t>
            </a:r>
            <a:r>
              <a:rPr lang="en-NZ" dirty="0" smtClean="0">
                <a:solidFill>
                  <a:schemeClr val="tx1"/>
                </a:solidFill>
              </a:rPr>
              <a:t> Counterfactual conditionals </a:t>
            </a:r>
            <a:r>
              <a:rPr lang="en-NZ" b="1" dirty="0" smtClean="0">
                <a:solidFill>
                  <a:schemeClr val="tx1"/>
                </a:solidFill>
              </a:rPr>
              <a:t>cannot </a:t>
            </a:r>
            <a:r>
              <a:rPr lang="en-NZ" dirty="0" smtClean="0">
                <a:solidFill>
                  <a:schemeClr val="tx1"/>
                </a:solidFill>
              </a:rPr>
              <a:t>be analysed in the simple </a:t>
            </a:r>
            <a:r>
              <a:rPr lang="en-NZ" dirty="0" smtClean="0">
                <a:solidFill>
                  <a:schemeClr val="tx1"/>
                </a:solidFill>
              </a:rPr>
              <a:t>way that </a:t>
            </a:r>
            <a:r>
              <a:rPr lang="en-NZ" dirty="0" smtClean="0">
                <a:solidFill>
                  <a:schemeClr val="tx1"/>
                </a:solidFill>
              </a:rPr>
              <a:t>if-then is </a:t>
            </a:r>
            <a:r>
              <a:rPr lang="en-NZ" dirty="0" smtClean="0">
                <a:solidFill>
                  <a:schemeClr val="tx1"/>
                </a:solidFill>
              </a:rPr>
              <a:t>analysed </a:t>
            </a:r>
            <a:r>
              <a:rPr lang="en-NZ" dirty="0" smtClean="0">
                <a:solidFill>
                  <a:schemeClr val="tx1"/>
                </a:solidFill>
              </a:rPr>
              <a:t>in </a:t>
            </a:r>
            <a:r>
              <a:rPr lang="en-NZ" dirty="0" smtClean="0">
                <a:solidFill>
                  <a:schemeClr val="tx1"/>
                </a:solidFill>
              </a:rPr>
              <a:t>introductory logic </a:t>
            </a:r>
            <a:r>
              <a:rPr lang="en-NZ" dirty="0" smtClean="0">
                <a:solidFill>
                  <a:schemeClr val="tx1"/>
                </a:solidFill>
              </a:rPr>
              <a:t>– </a:t>
            </a:r>
            <a:r>
              <a:rPr lang="en-NZ" dirty="0" smtClean="0">
                <a:solidFill>
                  <a:schemeClr val="tx1"/>
                </a:solidFill>
              </a:rPr>
              <a:t>namely: </a:t>
            </a:r>
            <a:r>
              <a:rPr lang="en-NZ" b="1" dirty="0" smtClean="0">
                <a:solidFill>
                  <a:schemeClr val="tx1"/>
                </a:solidFill>
                <a:sym typeface="Symbol"/>
              </a:rPr>
              <a:t></a:t>
            </a:r>
            <a:r>
              <a:rPr lang="en-NZ" dirty="0" smtClean="0">
                <a:solidFill>
                  <a:schemeClr val="tx1"/>
                </a:solidFill>
              </a:rPr>
              <a:t> </a:t>
            </a:r>
            <a:r>
              <a:rPr lang="en-NZ" dirty="0" smtClean="0">
                <a:solidFill>
                  <a:schemeClr val="tx1"/>
                </a:solidFill>
              </a:rPr>
              <a:t>(</a:t>
            </a:r>
            <a:r>
              <a:rPr lang="en-NZ" dirty="0" smtClean="0">
                <a:solidFill>
                  <a:schemeClr val="tx1"/>
                </a:solidFill>
              </a:rPr>
              <a:t>a.k.a. the </a:t>
            </a:r>
            <a:r>
              <a:rPr lang="en-NZ" b="1" i="1" dirty="0" smtClean="0">
                <a:solidFill>
                  <a:schemeClr val="tx1"/>
                </a:solidFill>
              </a:rPr>
              <a:t>material conditional</a:t>
            </a:r>
            <a:r>
              <a:rPr lang="en-NZ" dirty="0" smtClean="0">
                <a:solidFill>
                  <a:schemeClr val="tx1"/>
                </a:solidFill>
              </a:rPr>
              <a:t>)</a:t>
            </a:r>
            <a:endParaRPr lang="en-US" dirty="0" smtClean="0">
              <a:solidFill>
                <a:schemeClr val="tx1"/>
              </a:solidFill>
            </a:endParaRPr>
          </a:p>
          <a:p>
            <a:pPr indent="266700">
              <a:spcBef>
                <a:spcPts val="800"/>
              </a:spcBef>
            </a:pPr>
            <a:r>
              <a:rPr lang="en-NZ" b="1" i="1" dirty="0" smtClean="0">
                <a:solidFill>
                  <a:srgbClr val="C00000"/>
                </a:solidFill>
              </a:rPr>
              <a:t>Challenging question in philosophical logic: Why not? </a:t>
            </a:r>
            <a:endParaRPr lang="en-US" b="1" dirty="0" smtClean="0">
              <a:solidFill>
                <a:srgbClr val="C00000"/>
              </a:solidFill>
            </a:endParaRPr>
          </a:p>
          <a:p>
            <a:pPr indent="266700"/>
            <a:r>
              <a:rPr lang="en-NZ" b="1" dirty="0" smtClean="0">
                <a:solidFill>
                  <a:srgbClr val="C00000"/>
                </a:solidFill>
              </a:rPr>
              <a:t>What </a:t>
            </a:r>
            <a:r>
              <a:rPr lang="en-NZ" b="1" dirty="0" smtClean="0">
                <a:solidFill>
                  <a:srgbClr val="C00000"/>
                </a:solidFill>
              </a:rPr>
              <a:t>are the differences in </a:t>
            </a:r>
            <a:r>
              <a:rPr lang="en-NZ" b="1" i="1" dirty="0" smtClean="0">
                <a:solidFill>
                  <a:srgbClr val="C00000"/>
                </a:solidFill>
              </a:rPr>
              <a:t>truth-conditions</a:t>
            </a:r>
            <a:r>
              <a:rPr lang="en-NZ" b="1" dirty="0" smtClean="0">
                <a:solidFill>
                  <a:srgbClr val="C00000"/>
                </a:solidFill>
              </a:rPr>
              <a:t>?</a:t>
            </a:r>
            <a:endParaRPr lang="en-US" dirty="0" smtClean="0">
              <a:solidFill>
                <a:schemeClr val="tx1"/>
              </a:solidFill>
            </a:endParaRPr>
          </a:p>
          <a:p>
            <a:pPr>
              <a:spcBef>
                <a:spcPts val="800"/>
              </a:spcBef>
            </a:pPr>
            <a:r>
              <a:rPr lang="en-NZ" dirty="0" smtClean="0">
                <a:solidFill>
                  <a:schemeClr val="tx1"/>
                </a:solidFill>
              </a:rPr>
              <a:t>According </a:t>
            </a:r>
            <a:r>
              <a:rPr lang="en-NZ" dirty="0" smtClean="0">
                <a:solidFill>
                  <a:schemeClr val="tx1"/>
                </a:solidFill>
              </a:rPr>
              <a:t>to the truth-conditions for the material conditional, </a:t>
            </a:r>
            <a:r>
              <a:rPr lang="en-NZ" b="1" i="1" dirty="0" smtClean="0">
                <a:solidFill>
                  <a:schemeClr val="tx1"/>
                </a:solidFill>
              </a:rPr>
              <a:t>all counterfactual conditionals come out true</a:t>
            </a:r>
            <a:r>
              <a:rPr lang="en-NZ" dirty="0" smtClean="0">
                <a:solidFill>
                  <a:schemeClr val="tx1"/>
                </a:solidFill>
              </a:rPr>
              <a:t>. (Because X </a:t>
            </a:r>
            <a:r>
              <a:rPr lang="en-NZ" dirty="0" smtClean="0">
                <a:solidFill>
                  <a:schemeClr val="tx1"/>
                </a:solidFill>
                <a:sym typeface="Symbol"/>
              </a:rPr>
              <a:t></a:t>
            </a:r>
            <a:r>
              <a:rPr lang="en-NZ" dirty="0" smtClean="0">
                <a:solidFill>
                  <a:schemeClr val="tx1"/>
                </a:solidFill>
              </a:rPr>
              <a:t> Y is only false when X is true and Y is false. Otherwise it is true.) But that is not the result we want. We want to be able to say, for instance:</a:t>
            </a:r>
            <a:endParaRPr lang="en-US" dirty="0" smtClean="0">
              <a:solidFill>
                <a:schemeClr val="tx1"/>
              </a:solidFill>
            </a:endParaRPr>
          </a:p>
          <a:p>
            <a:pPr>
              <a:spcBef>
                <a:spcPts val="800"/>
              </a:spcBef>
            </a:pPr>
            <a:r>
              <a:rPr lang="en-NZ" b="1" dirty="0" smtClean="0">
                <a:solidFill>
                  <a:srgbClr val="0070C0"/>
                </a:solidFill>
                <a:latin typeface="Courier New" pitchFamily="49" charset="0"/>
                <a:cs typeface="Courier New" pitchFamily="49" charset="0"/>
              </a:rPr>
              <a:t>If I had entered the 2003 New York marathon </a:t>
            </a:r>
            <a:r>
              <a:rPr lang="en-NZ" b="1" dirty="0" smtClean="0">
                <a:solidFill>
                  <a:srgbClr val="0070C0"/>
                </a:solidFill>
                <a:latin typeface="Courier New" pitchFamily="49" charset="0"/>
                <a:cs typeface="Courier New" pitchFamily="49" charset="0"/>
              </a:rPr>
              <a:t>then I </a:t>
            </a:r>
            <a:r>
              <a:rPr lang="en-NZ" b="1" dirty="0" smtClean="0">
                <a:solidFill>
                  <a:srgbClr val="0070C0"/>
                </a:solidFill>
                <a:latin typeface="Courier New" pitchFamily="49" charset="0"/>
                <a:cs typeface="Courier New" pitchFamily="49" charset="0"/>
              </a:rPr>
              <a:t>would have been tired: TRUE</a:t>
            </a:r>
            <a:endParaRPr lang="en-US" b="1" dirty="0" smtClean="0">
              <a:solidFill>
                <a:srgbClr val="0070C0"/>
              </a:solidFill>
              <a:latin typeface="Courier New" pitchFamily="49" charset="0"/>
              <a:cs typeface="Courier New" pitchFamily="49" charset="0"/>
            </a:endParaRPr>
          </a:p>
          <a:p>
            <a:r>
              <a:rPr lang="en-NZ" b="1" dirty="0" smtClean="0">
                <a:solidFill>
                  <a:srgbClr val="0070C0"/>
                </a:solidFill>
                <a:latin typeface="Courier New" pitchFamily="49" charset="0"/>
                <a:cs typeface="Courier New" pitchFamily="49" charset="0"/>
              </a:rPr>
              <a:t>If I had entered the 2003 New York marathon </a:t>
            </a:r>
            <a:r>
              <a:rPr lang="en-NZ" b="1" dirty="0" smtClean="0">
                <a:solidFill>
                  <a:srgbClr val="0070C0"/>
                </a:solidFill>
                <a:latin typeface="Courier New" pitchFamily="49" charset="0"/>
                <a:cs typeface="Courier New" pitchFamily="49" charset="0"/>
              </a:rPr>
              <a:t>then I </a:t>
            </a:r>
            <a:r>
              <a:rPr lang="en-NZ" b="1" dirty="0" smtClean="0">
                <a:solidFill>
                  <a:srgbClr val="0070C0"/>
                </a:solidFill>
                <a:latin typeface="Courier New" pitchFamily="49" charset="0"/>
                <a:cs typeface="Courier New" pitchFamily="49" charset="0"/>
              </a:rPr>
              <a:t>would have won: FALSE</a:t>
            </a:r>
            <a:endParaRPr lang="en-US" b="1" dirty="0" smtClean="0">
              <a:solidFill>
                <a:srgbClr val="0070C0"/>
              </a:solidFill>
              <a:latin typeface="Courier New" pitchFamily="49" charset="0"/>
              <a:cs typeface="Courier New" pitchFamily="49" charset="0"/>
            </a:endParaRPr>
          </a:p>
          <a:p>
            <a:r>
              <a:rPr lang="en-NZ" b="1" dirty="0" smtClean="0">
                <a:solidFill>
                  <a:srgbClr val="0070C0"/>
                </a:solidFill>
                <a:latin typeface="Courier New" pitchFamily="49" charset="0"/>
                <a:cs typeface="Courier New" pitchFamily="49" charset="0"/>
              </a:rPr>
              <a:t>If Brad had not kissed Jennifer or Angelina </a:t>
            </a:r>
            <a:r>
              <a:rPr lang="en-NZ" b="1" dirty="0" smtClean="0">
                <a:solidFill>
                  <a:srgbClr val="0070C0"/>
                </a:solidFill>
                <a:latin typeface="Courier New" pitchFamily="49" charset="0"/>
                <a:cs typeface="Courier New" pitchFamily="49" charset="0"/>
              </a:rPr>
              <a:t>then he </a:t>
            </a:r>
            <a:r>
              <a:rPr lang="en-NZ" b="1" dirty="0" smtClean="0">
                <a:solidFill>
                  <a:srgbClr val="0070C0"/>
                </a:solidFill>
                <a:latin typeface="Courier New" pitchFamily="49" charset="0"/>
                <a:cs typeface="Courier New" pitchFamily="49" charset="0"/>
              </a:rPr>
              <a:t>would not have measles: TRUE</a:t>
            </a:r>
            <a:endParaRPr lang="en-US" b="1" dirty="0" smtClean="0">
              <a:solidFill>
                <a:srgbClr val="0070C0"/>
              </a:solidFill>
              <a:latin typeface="Courier New" pitchFamily="49" charset="0"/>
              <a:cs typeface="Courier New" pitchFamily="49" charset="0"/>
            </a:endParaRPr>
          </a:p>
          <a:p>
            <a:r>
              <a:rPr lang="en-NZ" b="1" dirty="0" smtClean="0">
                <a:solidFill>
                  <a:srgbClr val="0070C0"/>
                </a:solidFill>
                <a:latin typeface="Courier New" pitchFamily="49" charset="0"/>
                <a:cs typeface="Courier New" pitchFamily="49" charset="0"/>
              </a:rPr>
              <a:t>If Brad had kissed Angelina but not Jennifer </a:t>
            </a:r>
            <a:r>
              <a:rPr lang="en-NZ" b="1" dirty="0" smtClean="0">
                <a:solidFill>
                  <a:srgbClr val="0070C0"/>
                </a:solidFill>
                <a:latin typeface="Courier New" pitchFamily="49" charset="0"/>
                <a:cs typeface="Courier New" pitchFamily="49" charset="0"/>
              </a:rPr>
              <a:t>then he </a:t>
            </a:r>
            <a:r>
              <a:rPr lang="en-NZ" b="1" dirty="0" smtClean="0">
                <a:solidFill>
                  <a:srgbClr val="0070C0"/>
                </a:solidFill>
                <a:latin typeface="Courier New" pitchFamily="49" charset="0"/>
                <a:cs typeface="Courier New" pitchFamily="49" charset="0"/>
              </a:rPr>
              <a:t>would not have measles: FALSE.</a:t>
            </a:r>
            <a:endParaRPr lang="en-US" b="1" dirty="0" smtClean="0">
              <a:solidFill>
                <a:srgbClr val="0070C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323528" y="1628801"/>
            <a:ext cx="8820472" cy="4586281"/>
          </a:xfrm>
        </p:spPr>
        <p:txBody>
          <a:bodyPr>
            <a:normAutofit/>
          </a:bodyPr>
          <a:lstStyle/>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Lewis’ Counterfactual Theory of Causation</a:t>
            </a:r>
            <a:endParaRPr lang="en-US" sz="1600" dirty="0" smtClean="0">
              <a:solidFill>
                <a:srgbClr val="FF6730"/>
              </a:solidFill>
            </a:endParaRPr>
          </a:p>
          <a:p>
            <a:r>
              <a:rPr lang="en-US" sz="1600" i="1" dirty="0" smtClean="0">
                <a:solidFill>
                  <a:schemeClr val="bg1"/>
                </a:solidFill>
              </a:rPr>
              <a:t>Identity </a:t>
            </a:r>
            <a:endParaRPr lang="en-US" sz="1600" dirty="0" smtClean="0">
              <a:solidFill>
                <a:schemeClr val="bg1"/>
              </a:solidFill>
            </a:endParaRPr>
          </a:p>
          <a:p>
            <a:r>
              <a:rPr lang="en-US" sz="1600" i="1" dirty="0" smtClean="0">
                <a:solidFill>
                  <a:schemeClr val="bg1"/>
                </a:solidFill>
              </a:rPr>
              <a:t>Modal Realism </a:t>
            </a:r>
            <a:r>
              <a:rPr lang="en-US" sz="1600" i="1" dirty="0" smtClean="0">
                <a:solidFill>
                  <a:schemeClr val="bg1"/>
                </a:solidFill>
              </a:rPr>
              <a:t>	</a:t>
            </a:r>
            <a:endParaRPr lang="en-US" sz="1600" dirty="0">
              <a:solidFill>
                <a:schemeClr val="bg1"/>
              </a:solidFill>
              <a:latin typeface="Verdana" charset="0"/>
            </a:endParaRPr>
          </a:p>
        </p:txBody>
      </p:sp>
      <p:sp>
        <p:nvSpPr>
          <p:cNvPr id="10" name="Rectangle 9"/>
          <p:cNvSpPr/>
          <p:nvPr/>
        </p:nvSpPr>
        <p:spPr>
          <a:xfrm>
            <a:off x="214282" y="1428736"/>
            <a:ext cx="8929718" cy="5072098"/>
          </a:xfrm>
          <a:prstGeom prst="rect">
            <a:avLst/>
          </a:prstGeom>
          <a:solidFill>
            <a:srgbClr val="FFFF99"/>
          </a:solidFill>
          <a:ln>
            <a:solidFill>
              <a:srgbClr val="FFA7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NZ" sz="2000" b="1" dirty="0" smtClean="0">
                <a:solidFill>
                  <a:srgbClr val="C00000"/>
                </a:solidFill>
              </a:rPr>
              <a:t>David Lewis</a:t>
            </a:r>
            <a:r>
              <a:rPr lang="en-NZ" sz="2000" b="1" dirty="0" smtClean="0">
                <a:solidFill>
                  <a:srgbClr val="C00000"/>
                </a:solidFill>
              </a:rPr>
              <a:t>’ theory of the logic of counterfactuals:</a:t>
            </a:r>
            <a:endParaRPr lang="en-US" sz="2000" b="1" dirty="0" smtClean="0">
              <a:solidFill>
                <a:srgbClr val="C00000"/>
              </a:solidFill>
            </a:endParaRPr>
          </a:p>
          <a:p>
            <a:pPr>
              <a:spcBef>
                <a:spcPts val="800"/>
              </a:spcBef>
            </a:pPr>
            <a:r>
              <a:rPr lang="en-NZ" sz="2000" dirty="0" smtClean="0">
                <a:solidFill>
                  <a:schemeClr val="tx1"/>
                </a:solidFill>
              </a:rPr>
              <a:t>Lewis represents counterfactual conditionals by an entirely different symbol: </a:t>
            </a:r>
            <a:r>
              <a:rPr lang="en-NZ" sz="2000" b="1" dirty="0" smtClean="0">
                <a:solidFill>
                  <a:schemeClr val="tx1"/>
                </a:solidFill>
                <a:sym typeface="Symbol"/>
              </a:rPr>
              <a:t></a:t>
            </a:r>
          </a:p>
          <a:p>
            <a:pPr>
              <a:spcBef>
                <a:spcPts val="800"/>
              </a:spcBef>
            </a:pPr>
            <a:r>
              <a:rPr lang="en-NZ" sz="2000" dirty="0" smtClean="0">
                <a:solidFill>
                  <a:schemeClr val="tx1"/>
                </a:solidFill>
                <a:sym typeface="Symbol"/>
              </a:rPr>
              <a:t>Here are its truth-conditions:</a:t>
            </a:r>
            <a:endParaRPr lang="en-US" sz="2000" dirty="0" smtClean="0">
              <a:solidFill>
                <a:schemeClr val="tx1"/>
              </a:solidFill>
            </a:endParaRPr>
          </a:p>
          <a:p>
            <a:pPr marL="355600">
              <a:spcBef>
                <a:spcPts val="800"/>
              </a:spcBef>
            </a:pPr>
            <a:r>
              <a:rPr lang="en-NZ" sz="2000" b="1" dirty="0" smtClean="0">
                <a:solidFill>
                  <a:schemeClr val="tx1"/>
                </a:solidFill>
              </a:rPr>
              <a:t>X </a:t>
            </a:r>
            <a:r>
              <a:rPr lang="en-NZ" sz="2000" b="1" dirty="0" smtClean="0">
                <a:solidFill>
                  <a:schemeClr val="tx1"/>
                </a:solidFill>
                <a:sym typeface="Symbol"/>
              </a:rPr>
              <a:t></a:t>
            </a:r>
            <a:r>
              <a:rPr lang="en-NZ" sz="2000" b="1" dirty="0" smtClean="0">
                <a:solidFill>
                  <a:schemeClr val="tx1"/>
                </a:solidFill>
              </a:rPr>
              <a:t> Y is true </a:t>
            </a:r>
            <a:r>
              <a:rPr lang="en-NZ" sz="2000" b="1" dirty="0" err="1" smtClean="0">
                <a:solidFill>
                  <a:schemeClr val="tx1"/>
                </a:solidFill>
              </a:rPr>
              <a:t>iff</a:t>
            </a:r>
            <a:r>
              <a:rPr lang="en-NZ" sz="2000" b="1" dirty="0" smtClean="0">
                <a:solidFill>
                  <a:schemeClr val="tx1"/>
                </a:solidFill>
              </a:rPr>
              <a:t>:</a:t>
            </a:r>
            <a:endParaRPr lang="en-US" sz="2000" b="1" dirty="0" smtClean="0">
              <a:solidFill>
                <a:schemeClr val="tx1"/>
              </a:solidFill>
            </a:endParaRPr>
          </a:p>
          <a:p>
            <a:pPr marL="355600">
              <a:spcBef>
                <a:spcPts val="800"/>
              </a:spcBef>
            </a:pPr>
            <a:r>
              <a:rPr lang="en-NZ" sz="2000" b="1" dirty="0" err="1" smtClean="0">
                <a:solidFill>
                  <a:schemeClr val="tx1"/>
                </a:solidFill>
              </a:rPr>
              <a:t>i</a:t>
            </a:r>
            <a:r>
              <a:rPr lang="en-NZ" sz="2000" b="1" dirty="0" smtClean="0">
                <a:solidFill>
                  <a:schemeClr val="tx1"/>
                </a:solidFill>
              </a:rPr>
              <a:t>) there are no possible worlds where X is true         OR:</a:t>
            </a:r>
            <a:endParaRPr lang="en-US" sz="2000" b="1" dirty="0" smtClean="0">
              <a:solidFill>
                <a:schemeClr val="tx1"/>
              </a:solidFill>
            </a:endParaRPr>
          </a:p>
          <a:p>
            <a:pPr marL="355600">
              <a:spcBef>
                <a:spcPts val="800"/>
              </a:spcBef>
            </a:pPr>
            <a:r>
              <a:rPr lang="en-NZ" sz="2000" b="1" dirty="0" smtClean="0">
                <a:solidFill>
                  <a:schemeClr val="tx1"/>
                </a:solidFill>
              </a:rPr>
              <a:t>ii) at all the closest possible worlds where X is true, Y is also true</a:t>
            </a:r>
            <a:endParaRPr lang="en-US" sz="2000" b="1" dirty="0" smtClean="0">
              <a:solidFill>
                <a:schemeClr val="tx1"/>
              </a:solidFill>
            </a:endParaRPr>
          </a:p>
          <a:p>
            <a:pPr hangingPunct="0">
              <a:spcBef>
                <a:spcPts val="800"/>
              </a:spcBef>
            </a:pPr>
            <a:r>
              <a:rPr lang="en-US" sz="2000" i="1" dirty="0" smtClean="0">
                <a:solidFill>
                  <a:schemeClr val="tx1"/>
                </a:solidFill>
              </a:rPr>
              <a:t>Questions: Why clause </a:t>
            </a:r>
            <a:r>
              <a:rPr lang="en-US" sz="2000" i="1" dirty="0" err="1" smtClean="0">
                <a:solidFill>
                  <a:schemeClr val="tx1"/>
                </a:solidFill>
              </a:rPr>
              <a:t>i</a:t>
            </a:r>
            <a:r>
              <a:rPr lang="en-US" sz="2000" i="1" dirty="0" smtClean="0">
                <a:solidFill>
                  <a:schemeClr val="tx1"/>
                </a:solidFill>
              </a:rPr>
              <a:t>)? Why clause ii)?</a:t>
            </a:r>
          </a:p>
          <a:p>
            <a:pPr hangingPunct="0">
              <a:spcBef>
                <a:spcPts val="800"/>
              </a:spcBef>
            </a:pPr>
            <a:r>
              <a:rPr lang="en-US" sz="2000" dirty="0" smtClean="0">
                <a:solidFill>
                  <a:schemeClr val="tx1"/>
                </a:solidFill>
              </a:rPr>
              <a:t>(</a:t>
            </a:r>
            <a:r>
              <a:rPr lang="en-US" sz="2000" b="1" dirty="0" smtClean="0">
                <a:solidFill>
                  <a:schemeClr val="tx1"/>
                </a:solidFill>
              </a:rPr>
              <a:t>Note</a:t>
            </a:r>
            <a:r>
              <a:rPr lang="en-US" sz="2000" dirty="0" smtClean="0">
                <a:solidFill>
                  <a:schemeClr val="tx1"/>
                </a:solidFill>
              </a:rPr>
              <a:t>: This is not the only theory of the logic of counterfactuals. There </a:t>
            </a:r>
            <a:r>
              <a:rPr lang="en-US" sz="2000" dirty="0" smtClean="0">
                <a:solidFill>
                  <a:schemeClr val="tx1"/>
                </a:solidFill>
              </a:rPr>
              <a:t>are </a:t>
            </a:r>
            <a:r>
              <a:rPr lang="en-US" sz="2000" dirty="0" smtClean="0">
                <a:solidFill>
                  <a:schemeClr val="tx1"/>
                </a:solidFill>
              </a:rPr>
              <a:t>quite a few different </a:t>
            </a:r>
            <a:r>
              <a:rPr lang="en-US" sz="2000" dirty="0" smtClean="0">
                <a:solidFill>
                  <a:schemeClr val="tx1"/>
                </a:solidFill>
              </a:rPr>
              <a:t>theories, many more recent than Lewis (~1975), </a:t>
            </a:r>
            <a:r>
              <a:rPr lang="en-US" sz="2000" dirty="0" smtClean="0">
                <a:solidFill>
                  <a:schemeClr val="tx1"/>
                </a:solidFill>
              </a:rPr>
              <a:t>with no real consensus amongst philosophers at the present time, </a:t>
            </a:r>
            <a:r>
              <a:rPr lang="en-US" sz="2000" dirty="0" smtClean="0">
                <a:solidFill>
                  <a:schemeClr val="tx1"/>
                </a:solidFill>
              </a:rPr>
              <a:t>interestingly.)</a:t>
            </a:r>
            <a:endParaRPr lang="en-US" sz="2000" dirty="0" smtClean="0">
              <a:solidFill>
                <a:schemeClr val="tx1"/>
              </a:solidFill>
            </a:endParaRPr>
          </a:p>
          <a:p>
            <a:pPr hangingPunct="0"/>
            <a:r>
              <a:rPr lang="en-US" sz="2000" dirty="0" smtClean="0">
                <a:solidFill>
                  <a:schemeClr val="tx1"/>
                </a:solidFill>
              </a:rPr>
              <a:t> </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857364"/>
            <a:ext cx="8820472" cy="3929090"/>
          </a:xfrm>
        </p:spPr>
        <p:txBody>
          <a:bodyPr>
            <a:normAutofit fontScale="77500" lnSpcReduction="20000"/>
          </a:bodyPr>
          <a:lstStyle/>
          <a:p>
            <a:pPr fontAlgn="auto"/>
            <a:r>
              <a:rPr lang="en-NZ" sz="2800" b="1" dirty="0" smtClean="0"/>
              <a:t>Back to metaphysics:</a:t>
            </a:r>
            <a:r>
              <a:rPr lang="en-NZ" sz="2800" dirty="0" smtClean="0"/>
              <a:t> </a:t>
            </a:r>
            <a:r>
              <a:rPr lang="en-NZ" sz="2800" b="1" dirty="0" smtClean="0"/>
              <a:t>What does “closest” mean here??</a:t>
            </a:r>
            <a:r>
              <a:rPr lang="en-NZ" sz="2800" dirty="0" smtClean="0"/>
              <a:t> Here </a:t>
            </a:r>
            <a:r>
              <a:rPr lang="en-NZ" sz="2800" dirty="0" smtClean="0"/>
              <a:t>Lewis </a:t>
            </a:r>
            <a:r>
              <a:rPr lang="en-NZ" sz="2800" dirty="0" smtClean="0"/>
              <a:t>relies on a “primitive”, objective relation of “similarity” amongst possible worlds. </a:t>
            </a:r>
            <a:endParaRPr lang="en-NZ" sz="2800" dirty="0" smtClean="0"/>
          </a:p>
          <a:p>
            <a:pPr fontAlgn="auto"/>
            <a:r>
              <a:rPr lang="en-NZ" sz="2800" dirty="0" smtClean="0"/>
              <a:t>Some things </a:t>
            </a:r>
            <a:r>
              <a:rPr lang="en-NZ" sz="2800" i="1" dirty="0" smtClean="0"/>
              <a:t>just are more similar </a:t>
            </a:r>
            <a:r>
              <a:rPr lang="en-NZ" sz="2800" dirty="0" smtClean="0"/>
              <a:t>to each other, in an overall sense. E.g. a </a:t>
            </a:r>
            <a:r>
              <a:rPr lang="en-NZ" sz="2800" b="1" dirty="0" smtClean="0">
                <a:solidFill>
                  <a:srgbClr val="C00000"/>
                </a:solidFill>
              </a:rPr>
              <a:t>rabbit</a:t>
            </a:r>
            <a:r>
              <a:rPr lang="en-NZ" sz="2800" dirty="0" smtClean="0"/>
              <a:t> is more similar to a </a:t>
            </a:r>
            <a:r>
              <a:rPr lang="en-NZ" sz="2800" b="1" dirty="0" smtClean="0">
                <a:solidFill>
                  <a:srgbClr val="C00000"/>
                </a:solidFill>
              </a:rPr>
              <a:t>hare</a:t>
            </a:r>
            <a:r>
              <a:rPr lang="en-NZ" sz="2800" dirty="0" smtClean="0"/>
              <a:t> than it is to a </a:t>
            </a:r>
            <a:r>
              <a:rPr lang="en-NZ" sz="2800" b="1" dirty="0" smtClean="0">
                <a:solidFill>
                  <a:srgbClr val="C00000"/>
                </a:solidFill>
              </a:rPr>
              <a:t>cockroach</a:t>
            </a:r>
            <a:r>
              <a:rPr lang="en-NZ" sz="2800" dirty="0" smtClean="0"/>
              <a:t>, objectively.</a:t>
            </a:r>
            <a:endParaRPr lang="en-US" sz="2800" dirty="0" smtClean="0"/>
          </a:p>
          <a:p>
            <a:pPr fontAlgn="auto"/>
            <a:r>
              <a:rPr lang="en-NZ" sz="2800" dirty="0" smtClean="0"/>
              <a:t>Similarly, then, possible </a:t>
            </a:r>
            <a:r>
              <a:rPr lang="en-NZ" sz="2800" dirty="0" smtClean="0"/>
              <a:t>worlds where I run the </a:t>
            </a:r>
            <a:r>
              <a:rPr lang="en-NZ" sz="2800" b="1" dirty="0" smtClean="0"/>
              <a:t>New York Marathon </a:t>
            </a:r>
            <a:r>
              <a:rPr lang="en-NZ" sz="2800" dirty="0" smtClean="0"/>
              <a:t>with my current body are </a:t>
            </a:r>
            <a:r>
              <a:rPr lang="en-NZ" sz="2800" i="1" dirty="0" smtClean="0"/>
              <a:t>more similar </a:t>
            </a:r>
            <a:r>
              <a:rPr lang="en-NZ" sz="2800" dirty="0" smtClean="0"/>
              <a:t>to the actual world than worlds where I run the New York marathon with the body of </a:t>
            </a:r>
            <a:r>
              <a:rPr lang="en-NZ" sz="2800" b="1" dirty="0" smtClean="0"/>
              <a:t>Hamish Carter</a:t>
            </a:r>
            <a:r>
              <a:rPr lang="en-NZ" sz="2800" dirty="0" smtClean="0"/>
              <a:t>. </a:t>
            </a:r>
            <a:endParaRPr lang="en-US" sz="2800" dirty="0" smtClean="0"/>
          </a:p>
          <a:p>
            <a:pPr fontAlgn="auto"/>
            <a:r>
              <a:rPr lang="en-NZ" sz="2800" dirty="0" smtClean="0"/>
              <a:t>And </a:t>
            </a:r>
            <a:r>
              <a:rPr lang="en-NZ" sz="2800" dirty="0" smtClean="0"/>
              <a:t>in worlds where I run the </a:t>
            </a:r>
            <a:r>
              <a:rPr lang="en-NZ" sz="2800" b="1" dirty="0" smtClean="0"/>
              <a:t>New York Marathon </a:t>
            </a:r>
            <a:r>
              <a:rPr lang="en-NZ" sz="2800" dirty="0" smtClean="0"/>
              <a:t>with my current body, I don’t win. </a:t>
            </a:r>
            <a:r>
              <a:rPr lang="en-NZ" sz="2800" i="1" dirty="0" smtClean="0"/>
              <a:t>That</a:t>
            </a:r>
            <a:r>
              <a:rPr lang="en-NZ" sz="2800" dirty="0" smtClean="0"/>
              <a:t> is </a:t>
            </a:r>
            <a:r>
              <a:rPr lang="en-NZ" sz="2800" dirty="0" smtClean="0"/>
              <a:t>why the sentences below have the truth-values they do: </a:t>
            </a:r>
            <a:endParaRPr lang="en-NZ" sz="2800" dirty="0" smtClean="0"/>
          </a:p>
          <a:p>
            <a:pPr fontAlgn="auto">
              <a:buNone/>
            </a:pPr>
            <a:endParaRPr lang="en-NZ" sz="2800" dirty="0" smtClean="0"/>
          </a:p>
          <a:p>
            <a:pPr marL="907542" lvl="1" indent="-514350">
              <a:spcBef>
                <a:spcPts val="600"/>
              </a:spcBef>
              <a:buNone/>
            </a:pPr>
            <a:endParaRPr lang="en-US" dirty="0" smtClean="0">
              <a:solidFill>
                <a:srgbClr val="595959"/>
              </a:solidFill>
              <a:latin typeface="Calibri"/>
            </a:endParaRPr>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Lewis’ Counterfactual Theory of Causation</a:t>
            </a:r>
            <a:endParaRPr lang="en-US" sz="1600" dirty="0" smtClean="0">
              <a:solidFill>
                <a:srgbClr val="FF6730"/>
              </a:solidFill>
            </a:endParaRPr>
          </a:p>
          <a:p>
            <a:r>
              <a:rPr lang="en-US" sz="1600" i="1" dirty="0" smtClean="0">
                <a:solidFill>
                  <a:schemeClr val="bg1"/>
                </a:solidFill>
              </a:rPr>
              <a:t>Identity </a:t>
            </a:r>
            <a:endParaRPr lang="en-US" sz="1600" dirty="0" smtClean="0">
              <a:solidFill>
                <a:schemeClr val="bg1"/>
              </a:solidFill>
            </a:endParaRPr>
          </a:p>
          <a:p>
            <a:r>
              <a:rPr lang="en-US" sz="1600" i="1" dirty="0" smtClean="0">
                <a:solidFill>
                  <a:schemeClr val="bg1"/>
                </a:solidFill>
              </a:rPr>
              <a:t>Modal Realism </a:t>
            </a:r>
            <a:r>
              <a:rPr lang="en-US" sz="1600" i="1" dirty="0" smtClean="0">
                <a:solidFill>
                  <a:schemeClr val="bg1"/>
                </a:solidFill>
              </a:rPr>
              <a:t>	</a:t>
            </a:r>
            <a:endParaRPr lang="en-US" sz="1600" dirty="0">
              <a:solidFill>
                <a:schemeClr val="bg1"/>
              </a:solidFill>
              <a:latin typeface="Verdana" charset="0"/>
            </a:endParaRPr>
          </a:p>
        </p:txBody>
      </p:sp>
      <p:sp>
        <p:nvSpPr>
          <p:cNvPr id="10" name="Rectangle 9"/>
          <p:cNvSpPr/>
          <p:nvPr/>
        </p:nvSpPr>
        <p:spPr>
          <a:xfrm>
            <a:off x="571472" y="5214950"/>
            <a:ext cx="8072494" cy="1285884"/>
          </a:xfrm>
          <a:prstGeom prst="rect">
            <a:avLst/>
          </a:prstGeom>
          <a:solidFill>
            <a:srgbClr val="FFFF99"/>
          </a:solidFill>
          <a:ln>
            <a:solidFill>
              <a:srgbClr val="FFA7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NZ" b="1" dirty="0" smtClean="0">
                <a:solidFill>
                  <a:srgbClr val="0070C0"/>
                </a:solidFill>
                <a:latin typeface="Courier New" pitchFamily="49" charset="0"/>
                <a:cs typeface="Courier New" pitchFamily="49" charset="0"/>
              </a:rPr>
              <a:t>If I had entered the 2003 New York marathon then I would have been tired: TRUE</a:t>
            </a:r>
            <a:endParaRPr lang="en-US" b="1" dirty="0" smtClean="0">
              <a:solidFill>
                <a:srgbClr val="0070C0"/>
              </a:solidFill>
              <a:latin typeface="Courier New" pitchFamily="49" charset="0"/>
              <a:cs typeface="Courier New" pitchFamily="49" charset="0"/>
            </a:endParaRPr>
          </a:p>
          <a:p>
            <a:r>
              <a:rPr lang="en-NZ" b="1" dirty="0" smtClean="0">
                <a:solidFill>
                  <a:srgbClr val="0070C0"/>
                </a:solidFill>
                <a:latin typeface="Courier New" pitchFamily="49" charset="0"/>
                <a:cs typeface="Courier New" pitchFamily="49" charset="0"/>
              </a:rPr>
              <a:t>If I had entered the 2003 New York marathon then I would have won: FALSE</a:t>
            </a:r>
            <a:endParaRPr lang="en-US" b="1" dirty="0" smtClean="0">
              <a:solidFill>
                <a:srgbClr val="0070C0"/>
              </a:solidFill>
              <a:latin typeface="Courier New" pitchFamily="49" charset="0"/>
              <a:cs typeface="Courier New" pitchFamily="49" charset="0"/>
            </a:endParaRPr>
          </a:p>
        </p:txBody>
      </p:sp>
      <p:pic>
        <p:nvPicPr>
          <p:cNvPr id="2052" name="Picture 4" descr="https://encrypted-tbn0.google.com/images?q=tbn:ANd9GcQ3aIxGxRXMHofX9oLQ1GzwCfpM5NEsGxFZ8tiPp0vsSEIMZaHAbQ"/>
          <p:cNvPicPr>
            <a:picLocks noChangeAspect="1" noChangeArrowheads="1"/>
          </p:cNvPicPr>
          <p:nvPr/>
        </p:nvPicPr>
        <p:blipFill>
          <a:blip r:embed="rId3"/>
          <a:srcRect/>
          <a:stretch>
            <a:fillRect/>
          </a:stretch>
        </p:blipFill>
        <p:spPr bwMode="auto">
          <a:xfrm>
            <a:off x="7251575" y="0"/>
            <a:ext cx="1892426" cy="17859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blinds(horizontal)">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571612"/>
            <a:ext cx="8820472" cy="4214842"/>
          </a:xfrm>
        </p:spPr>
        <p:txBody>
          <a:bodyPr>
            <a:normAutofit lnSpcReduction="10000"/>
          </a:bodyPr>
          <a:lstStyle/>
          <a:p>
            <a:pPr fontAlgn="auto">
              <a:buNone/>
            </a:pPr>
            <a:r>
              <a:rPr lang="en-NZ" sz="2400" i="1" u="sng" dirty="0" smtClean="0"/>
              <a:t>How does all this help us get a Theory of Causation?</a:t>
            </a:r>
            <a:endParaRPr lang="en-US" sz="2400" dirty="0" smtClean="0"/>
          </a:p>
          <a:p>
            <a:pPr fontAlgn="auto">
              <a:buNone/>
            </a:pPr>
            <a:r>
              <a:rPr lang="en-NZ" sz="2400" b="1" dirty="0" smtClean="0"/>
              <a:t>Lewis</a:t>
            </a:r>
            <a:r>
              <a:rPr lang="en-NZ" sz="2400" dirty="0" smtClean="0"/>
              <a:t> proceeds in two </a:t>
            </a:r>
            <a:r>
              <a:rPr lang="en-NZ" sz="2400" dirty="0" smtClean="0"/>
              <a:t>stages:</a:t>
            </a:r>
            <a:endParaRPr lang="en-US" sz="2400" dirty="0" smtClean="0"/>
          </a:p>
          <a:p>
            <a:pPr fontAlgn="auto">
              <a:buNone/>
            </a:pPr>
            <a:r>
              <a:rPr lang="en-NZ" sz="2400" b="1" u="sng" dirty="0" smtClean="0">
                <a:solidFill>
                  <a:srgbClr val="C00000"/>
                </a:solidFill>
              </a:rPr>
              <a:t>1</a:t>
            </a:r>
            <a:r>
              <a:rPr lang="en-NZ" sz="2400" b="1" u="sng" dirty="0" smtClean="0">
                <a:solidFill>
                  <a:srgbClr val="C00000"/>
                </a:solidFill>
              </a:rPr>
              <a:t>) First define causal dependence:</a:t>
            </a:r>
            <a:endParaRPr lang="en-US" sz="2400" dirty="0" smtClean="0">
              <a:solidFill>
                <a:srgbClr val="C00000"/>
              </a:solidFill>
            </a:endParaRPr>
          </a:p>
          <a:p>
            <a:pPr fontAlgn="auto"/>
            <a:r>
              <a:rPr lang="en-NZ" sz="2400" dirty="0" smtClean="0"/>
              <a:t> </a:t>
            </a:r>
            <a:endParaRPr lang="en-US" sz="2400" dirty="0" smtClean="0"/>
          </a:p>
          <a:p>
            <a:pPr fontAlgn="auto">
              <a:buNone/>
            </a:pPr>
            <a:endParaRPr lang="en-US" sz="2400" dirty="0" smtClean="0"/>
          </a:p>
          <a:p>
            <a:pPr fontAlgn="auto">
              <a:buNone/>
            </a:pPr>
            <a:endParaRPr lang="en-NZ" sz="2400" dirty="0" smtClean="0"/>
          </a:p>
          <a:p>
            <a:pPr fontAlgn="auto">
              <a:buNone/>
            </a:pPr>
            <a:r>
              <a:rPr lang="en-NZ" sz="2400" dirty="0" smtClean="0"/>
              <a:t> </a:t>
            </a:r>
            <a:endParaRPr lang="en-US" sz="2400" dirty="0" smtClean="0"/>
          </a:p>
          <a:p>
            <a:pPr fontAlgn="auto">
              <a:buNone/>
            </a:pPr>
            <a:r>
              <a:rPr lang="en-NZ" sz="2400" dirty="0" smtClean="0"/>
              <a:t>     In </a:t>
            </a:r>
            <a:r>
              <a:rPr lang="en-NZ" sz="2400" dirty="0" smtClean="0"/>
              <a:t>other words: in the closest possible worlds where x occurs, y also occurs </a:t>
            </a:r>
            <a:r>
              <a:rPr lang="en-NZ" sz="2400" b="1" dirty="0" smtClean="0"/>
              <a:t>and</a:t>
            </a:r>
            <a:r>
              <a:rPr lang="en-NZ" sz="2400" dirty="0" smtClean="0"/>
              <a:t> in the closest possible worlds where x doesn’t occur, y doesn’t either.</a:t>
            </a:r>
            <a:endParaRPr lang="en-US" sz="2400" dirty="0" smtClean="0"/>
          </a:p>
          <a:p>
            <a:pPr fontAlgn="auto"/>
            <a:endParaRPr lang="en-NZ" sz="2800" dirty="0" smtClean="0"/>
          </a:p>
          <a:p>
            <a:pPr marL="907542" lvl="1" indent="-514350">
              <a:spcBef>
                <a:spcPts val="600"/>
              </a:spcBef>
              <a:buNone/>
            </a:pPr>
            <a:endParaRPr lang="en-US" dirty="0" smtClean="0">
              <a:solidFill>
                <a:srgbClr val="595959"/>
              </a:solidFill>
              <a:latin typeface="Calibri"/>
            </a:endParaRPr>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Lewis’ Counterfactual Theory of Causation</a:t>
            </a:r>
            <a:endParaRPr lang="en-US" sz="1600" dirty="0" smtClean="0">
              <a:solidFill>
                <a:srgbClr val="FF6730"/>
              </a:solidFill>
            </a:endParaRPr>
          </a:p>
          <a:p>
            <a:r>
              <a:rPr lang="en-US" sz="1600" i="1" dirty="0" smtClean="0">
                <a:solidFill>
                  <a:schemeClr val="bg1"/>
                </a:solidFill>
              </a:rPr>
              <a:t>Identity </a:t>
            </a:r>
            <a:endParaRPr lang="en-US" sz="1600" dirty="0" smtClean="0">
              <a:solidFill>
                <a:schemeClr val="bg1"/>
              </a:solidFill>
            </a:endParaRPr>
          </a:p>
          <a:p>
            <a:r>
              <a:rPr lang="en-US" sz="1600" i="1" dirty="0" smtClean="0">
                <a:solidFill>
                  <a:schemeClr val="bg1"/>
                </a:solidFill>
              </a:rPr>
              <a:t>Modal Realism </a:t>
            </a:r>
            <a:r>
              <a:rPr lang="en-US" sz="1600" i="1" dirty="0" smtClean="0">
                <a:solidFill>
                  <a:schemeClr val="bg1"/>
                </a:solidFill>
              </a:rPr>
              <a:t>	</a:t>
            </a:r>
            <a:endParaRPr lang="en-US" sz="1600" dirty="0">
              <a:solidFill>
                <a:schemeClr val="bg1"/>
              </a:solidFill>
              <a:latin typeface="Verdana" charset="0"/>
            </a:endParaRPr>
          </a:p>
        </p:txBody>
      </p:sp>
      <p:sp>
        <p:nvSpPr>
          <p:cNvPr id="10" name="Rectangle 9"/>
          <p:cNvSpPr/>
          <p:nvPr/>
        </p:nvSpPr>
        <p:spPr>
          <a:xfrm>
            <a:off x="428596" y="2928934"/>
            <a:ext cx="8429684" cy="1285884"/>
          </a:xfrm>
          <a:prstGeom prst="rect">
            <a:avLst/>
          </a:prstGeom>
          <a:solidFill>
            <a:srgbClr val="FFFF99"/>
          </a:solidFill>
          <a:ln>
            <a:solidFill>
              <a:srgbClr val="FFA7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r>
              <a:rPr lang="es-ES_tradnl" b="1" dirty="0" smtClean="0">
                <a:solidFill>
                  <a:schemeClr val="tx1"/>
                </a:solidFill>
              </a:rPr>
              <a:t>y </a:t>
            </a:r>
            <a:r>
              <a:rPr lang="es-ES_tradnl" b="1" dirty="0" err="1" smtClean="0">
                <a:solidFill>
                  <a:schemeClr val="tx1"/>
                </a:solidFill>
              </a:rPr>
              <a:t>causally</a:t>
            </a:r>
            <a:r>
              <a:rPr lang="es-ES_tradnl" b="1" dirty="0" smtClean="0">
                <a:solidFill>
                  <a:schemeClr val="tx1"/>
                </a:solidFill>
              </a:rPr>
              <a:t> </a:t>
            </a:r>
            <a:r>
              <a:rPr lang="es-ES_tradnl" b="1" dirty="0" err="1" smtClean="0">
                <a:solidFill>
                  <a:schemeClr val="tx1"/>
                </a:solidFill>
              </a:rPr>
              <a:t>depends</a:t>
            </a:r>
            <a:r>
              <a:rPr lang="es-ES_tradnl" b="1" dirty="0" smtClean="0">
                <a:solidFill>
                  <a:schemeClr val="tx1"/>
                </a:solidFill>
              </a:rPr>
              <a:t> </a:t>
            </a:r>
            <a:r>
              <a:rPr lang="es-ES_tradnl" b="1" dirty="0" err="1" smtClean="0">
                <a:solidFill>
                  <a:schemeClr val="tx1"/>
                </a:solidFill>
              </a:rPr>
              <a:t>on</a:t>
            </a:r>
            <a:r>
              <a:rPr lang="es-ES_tradnl" b="1" dirty="0" smtClean="0">
                <a:solidFill>
                  <a:schemeClr val="tx1"/>
                </a:solidFill>
              </a:rPr>
              <a:t> x </a:t>
            </a:r>
            <a:r>
              <a:rPr lang="es-ES_tradnl" b="1" dirty="0" err="1" smtClean="0">
                <a:solidFill>
                  <a:schemeClr val="tx1"/>
                </a:solidFill>
              </a:rPr>
              <a:t>iff</a:t>
            </a:r>
            <a:r>
              <a:rPr lang="es-ES_tradnl" b="1" dirty="0" smtClean="0">
                <a:solidFill>
                  <a:schemeClr val="tx1"/>
                </a:solidFill>
              </a:rPr>
              <a:t>  O(x) </a:t>
            </a:r>
            <a:r>
              <a:rPr lang="en-NZ" b="1" dirty="0" smtClean="0">
                <a:solidFill>
                  <a:schemeClr val="tx1"/>
                </a:solidFill>
                <a:sym typeface="Symbol"/>
              </a:rPr>
              <a:t></a:t>
            </a:r>
            <a:r>
              <a:rPr lang="es-ES_tradnl" b="1" dirty="0" smtClean="0">
                <a:solidFill>
                  <a:schemeClr val="tx1"/>
                </a:solidFill>
              </a:rPr>
              <a:t> O(y), and ~O(x) </a:t>
            </a:r>
            <a:r>
              <a:rPr lang="en-NZ" b="1" dirty="0" smtClean="0">
                <a:solidFill>
                  <a:schemeClr val="tx1"/>
                </a:solidFill>
                <a:sym typeface="Symbol"/>
              </a:rPr>
              <a:t></a:t>
            </a:r>
            <a:r>
              <a:rPr lang="es-ES_tradnl" b="1" dirty="0" smtClean="0">
                <a:solidFill>
                  <a:schemeClr val="tx1"/>
                </a:solidFill>
              </a:rPr>
              <a:t> ~O(y)</a:t>
            </a:r>
            <a:endParaRPr lang="en-US" dirty="0" smtClean="0">
              <a:solidFill>
                <a:schemeClr val="tx1"/>
              </a:solidFill>
            </a:endParaRPr>
          </a:p>
          <a:p>
            <a:pPr indent="355600" fontAlgn="auto">
              <a:spcBef>
                <a:spcPts val="600"/>
              </a:spcBef>
            </a:pPr>
            <a:r>
              <a:rPr lang="es-ES_tradnl" dirty="0" smtClean="0">
                <a:solidFill>
                  <a:schemeClr val="tx1"/>
                </a:solidFill>
              </a:rPr>
              <a:t>LEXICON: </a:t>
            </a:r>
            <a:endParaRPr lang="en-US" dirty="0" smtClean="0">
              <a:solidFill>
                <a:schemeClr val="tx1"/>
              </a:solidFill>
            </a:endParaRPr>
          </a:p>
          <a:p>
            <a:pPr indent="355600" fontAlgn="auto"/>
            <a:r>
              <a:rPr lang="en-NZ" dirty="0" smtClean="0">
                <a:solidFill>
                  <a:schemeClr val="tx1"/>
                </a:solidFill>
              </a:rPr>
              <a:t>Ox: x occurs.</a:t>
            </a:r>
            <a:endParaRPr lang="en-US" b="1" dirty="0" smtClean="0">
              <a:solidFill>
                <a:schemeClr val="tx1"/>
              </a:solidFill>
              <a:latin typeface="Courier New" pitchFamily="49" charset="0"/>
              <a:cs typeface="Courier New" pitchFamily="49" charset="0"/>
            </a:endParaRPr>
          </a:p>
        </p:txBody>
      </p:sp>
      <p:sp>
        <p:nvSpPr>
          <p:cNvPr id="7" name="Rectangle 6"/>
          <p:cNvSpPr/>
          <p:nvPr/>
        </p:nvSpPr>
        <p:spPr>
          <a:xfrm>
            <a:off x="1214414" y="5643578"/>
            <a:ext cx="7143800" cy="6429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Question:</a:t>
            </a:r>
            <a:r>
              <a:rPr lang="en-US" i="1" dirty="0" smtClean="0">
                <a:solidFill>
                  <a:schemeClr val="tx1"/>
                </a:solidFill>
              </a:rPr>
              <a:t> Why does Lewis need both halves?</a:t>
            </a:r>
            <a:endParaRPr lang="en-US"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blinds(horizontal)">
                                      <p:cBhvr>
                                        <p:cTn id="12" dur="500"/>
                                        <p:tgtEl>
                                          <p:spTgt spid="2">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blinds(horizontal)">
                                      <p:cBhvr>
                                        <p:cTn id="17" dur="5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0" y="1571612"/>
            <a:ext cx="8820472" cy="4643470"/>
          </a:xfrm>
        </p:spPr>
        <p:txBody>
          <a:bodyPr>
            <a:normAutofit/>
          </a:bodyPr>
          <a:lstStyle/>
          <a:p>
            <a:pPr fontAlgn="auto">
              <a:buNone/>
            </a:pPr>
            <a:r>
              <a:rPr lang="en-NZ" sz="2400" b="1" u="sng" dirty="0" smtClean="0">
                <a:solidFill>
                  <a:srgbClr val="C00000"/>
                </a:solidFill>
              </a:rPr>
              <a:t>2) Then define causation itself in terms of causal dependence</a:t>
            </a:r>
            <a:r>
              <a:rPr lang="en-NZ" sz="2400" b="1" u="sng" dirty="0" smtClean="0">
                <a:solidFill>
                  <a:srgbClr val="C00000"/>
                </a:solidFill>
              </a:rPr>
              <a:t>:</a:t>
            </a:r>
          </a:p>
          <a:p>
            <a:pPr fontAlgn="auto">
              <a:buNone/>
            </a:pPr>
            <a:endParaRPr lang="en-NZ" sz="2400" b="1" u="sng" dirty="0" smtClean="0">
              <a:solidFill>
                <a:srgbClr val="C00000"/>
              </a:solidFill>
            </a:endParaRPr>
          </a:p>
          <a:p>
            <a:pPr fontAlgn="auto">
              <a:buNone/>
            </a:pPr>
            <a:endParaRPr lang="en-NZ" sz="2400" b="1" u="sng" dirty="0" smtClean="0">
              <a:solidFill>
                <a:srgbClr val="C00000"/>
              </a:solidFill>
            </a:endParaRPr>
          </a:p>
          <a:p>
            <a:pPr fontAlgn="auto">
              <a:buNone/>
            </a:pPr>
            <a:endParaRPr lang="en-NZ" sz="2400" b="1" u="sng" dirty="0" smtClean="0">
              <a:solidFill>
                <a:srgbClr val="C00000"/>
              </a:solidFill>
            </a:endParaRPr>
          </a:p>
          <a:p>
            <a:pPr fontAlgn="auto">
              <a:buNone/>
            </a:pPr>
            <a:endParaRPr lang="en-NZ" sz="2400" b="1" u="sng" dirty="0" smtClean="0">
              <a:solidFill>
                <a:srgbClr val="C00000"/>
              </a:solidFill>
            </a:endParaRPr>
          </a:p>
          <a:p>
            <a:pPr fontAlgn="auto">
              <a:buNone/>
            </a:pPr>
            <a:endParaRPr lang="en-NZ" sz="2400" b="1" u="sng" dirty="0" smtClean="0">
              <a:solidFill>
                <a:srgbClr val="C00000"/>
              </a:solidFill>
            </a:endParaRPr>
          </a:p>
          <a:p>
            <a:pPr fontAlgn="auto">
              <a:buNone/>
            </a:pPr>
            <a:endParaRPr lang="en-NZ" sz="2400" b="1" u="sng" dirty="0" smtClean="0">
              <a:solidFill>
                <a:srgbClr val="C00000"/>
              </a:solidFill>
            </a:endParaRPr>
          </a:p>
          <a:p>
            <a:pPr fontAlgn="auto">
              <a:buNone/>
            </a:pPr>
            <a:r>
              <a:rPr lang="en-NZ" sz="2400" i="1" dirty="0" smtClean="0"/>
              <a:t>Test case:</a:t>
            </a:r>
          </a:p>
          <a:p>
            <a:pPr fontAlgn="auto">
              <a:buNone/>
            </a:pPr>
            <a:r>
              <a:rPr lang="en-NZ" sz="2000" b="1" dirty="0" smtClean="0">
                <a:solidFill>
                  <a:srgbClr val="0070C0"/>
                </a:solidFill>
                <a:latin typeface="Courier New" pitchFamily="49" charset="0"/>
                <a:cs typeface="Courier New" pitchFamily="49" charset="0"/>
              </a:rPr>
              <a:t>The steak I left on the bench getting chewed was caused by my leaving the cat inside this morning.</a:t>
            </a:r>
          </a:p>
          <a:p>
            <a:pPr fontAlgn="auto">
              <a:buNone/>
            </a:pPr>
            <a:r>
              <a:rPr lang="en-US" sz="2000" dirty="0" smtClean="0"/>
              <a:t>[see over for analysis…]</a:t>
            </a:r>
            <a:endParaRPr lang="en-US" sz="2000" dirty="0" smtClean="0"/>
          </a:p>
          <a:p>
            <a:pPr fontAlgn="auto">
              <a:buNone/>
            </a:pPr>
            <a:endParaRPr lang="en-US" sz="2400" dirty="0" smtClean="0">
              <a:solidFill>
                <a:srgbClr val="C00000"/>
              </a:solidFill>
            </a:endParaRPr>
          </a:p>
          <a:p>
            <a:pPr marL="907542" lvl="1" indent="-514350">
              <a:spcBef>
                <a:spcPts val="600"/>
              </a:spcBef>
              <a:buNone/>
            </a:pPr>
            <a:endParaRPr lang="en-US" dirty="0" smtClean="0">
              <a:solidFill>
                <a:srgbClr val="595959"/>
              </a:solidFill>
              <a:latin typeface="Calibri"/>
            </a:endParaRPr>
          </a:p>
        </p:txBody>
      </p:sp>
      <p:sp>
        <p:nvSpPr>
          <p:cNvPr id="4" name="2 CuadroTexto"/>
          <p:cNvSpPr txBox="1">
            <a:spLocks noChangeArrowheads="1"/>
          </p:cNvSpPr>
          <p:nvPr/>
        </p:nvSpPr>
        <p:spPr bwMode="auto">
          <a:xfrm>
            <a:off x="2928926" y="214290"/>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Lewis’ Counterfactual Theory of Causation</a:t>
            </a:r>
            <a:endParaRPr lang="en-US" sz="1600" dirty="0" smtClean="0">
              <a:solidFill>
                <a:srgbClr val="FF6730"/>
              </a:solidFill>
            </a:endParaRPr>
          </a:p>
          <a:p>
            <a:r>
              <a:rPr lang="en-US" sz="1600" i="1" dirty="0" smtClean="0">
                <a:solidFill>
                  <a:schemeClr val="bg1"/>
                </a:solidFill>
              </a:rPr>
              <a:t>Identity </a:t>
            </a:r>
            <a:endParaRPr lang="en-US" sz="1600" dirty="0" smtClean="0">
              <a:solidFill>
                <a:schemeClr val="bg1"/>
              </a:solidFill>
            </a:endParaRPr>
          </a:p>
          <a:p>
            <a:r>
              <a:rPr lang="en-US" sz="1600" i="1" dirty="0" smtClean="0">
                <a:solidFill>
                  <a:schemeClr val="bg1"/>
                </a:solidFill>
              </a:rPr>
              <a:t>Modal Realism </a:t>
            </a:r>
            <a:r>
              <a:rPr lang="en-US" sz="1600" i="1" dirty="0" smtClean="0">
                <a:solidFill>
                  <a:schemeClr val="bg1"/>
                </a:solidFill>
              </a:rPr>
              <a:t>	</a:t>
            </a:r>
            <a:endParaRPr lang="en-US" sz="1600" dirty="0">
              <a:solidFill>
                <a:schemeClr val="bg1"/>
              </a:solidFill>
              <a:latin typeface="Verdana" charset="0"/>
            </a:endParaRPr>
          </a:p>
        </p:txBody>
      </p:sp>
      <p:sp>
        <p:nvSpPr>
          <p:cNvPr id="10" name="Rectangle 9"/>
          <p:cNvSpPr/>
          <p:nvPr/>
        </p:nvSpPr>
        <p:spPr>
          <a:xfrm>
            <a:off x="214282" y="2357430"/>
            <a:ext cx="8429684" cy="1285884"/>
          </a:xfrm>
          <a:prstGeom prst="rect">
            <a:avLst/>
          </a:prstGeom>
          <a:solidFill>
            <a:srgbClr val="FFFF99"/>
          </a:solidFill>
          <a:ln>
            <a:solidFill>
              <a:srgbClr val="FFA7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r>
              <a:rPr lang="en-NZ" b="1" dirty="0" smtClean="0">
                <a:solidFill>
                  <a:schemeClr val="tx1"/>
                </a:solidFill>
              </a:rPr>
              <a:t>x causes y </a:t>
            </a:r>
            <a:r>
              <a:rPr lang="en-NZ" b="1" dirty="0" err="1" smtClean="0">
                <a:solidFill>
                  <a:schemeClr val="tx1"/>
                </a:solidFill>
              </a:rPr>
              <a:t>iff</a:t>
            </a:r>
            <a:r>
              <a:rPr lang="en-NZ" b="1" dirty="0" smtClean="0">
                <a:solidFill>
                  <a:schemeClr val="tx1"/>
                </a:solidFill>
              </a:rPr>
              <a:t> there is a chain of events leading from x to y, each stage of which causally depends on the previous stage.</a:t>
            </a:r>
            <a:endParaRPr lang="en-NZ" sz="2000" dirty="0" smtClean="0">
              <a:solidFill>
                <a:schemeClr val="tx1"/>
              </a:solidFill>
            </a:endParaRPr>
          </a:p>
          <a:p>
            <a:pPr indent="355600" fontAlgn="auto"/>
            <a:endParaRPr lang="en-US" b="1" dirty="0" smtClean="0">
              <a:solidFill>
                <a:schemeClr val="tx1"/>
              </a:solidFill>
              <a:latin typeface="Courier New" pitchFamily="49" charset="0"/>
              <a:cs typeface="Courier New" pitchFamily="49" charset="0"/>
            </a:endParaRPr>
          </a:p>
        </p:txBody>
      </p:sp>
      <p:sp>
        <p:nvSpPr>
          <p:cNvPr id="7" name="Rectangle 6"/>
          <p:cNvSpPr/>
          <p:nvPr/>
        </p:nvSpPr>
        <p:spPr>
          <a:xfrm>
            <a:off x="214282" y="3786190"/>
            <a:ext cx="7143800" cy="6429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Another question: </a:t>
            </a:r>
            <a:r>
              <a:rPr lang="en-US" i="1" dirty="0" smtClean="0">
                <a:solidFill>
                  <a:schemeClr val="tx1"/>
                </a:solidFill>
              </a:rPr>
              <a:t>Why the second stage? Why the chain?</a:t>
            </a:r>
            <a:endParaRPr lang="en-US"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blinds(horizontal)">
                                      <p:cBhvr>
                                        <p:cTn id="17" dur="500"/>
                                        <p:tgtEl>
                                          <p:spTgt spid="2">
                                            <p:txEl>
                                              <p:pRg st="7" end="7"/>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
                                            <p:txEl>
                                              <p:pRg st="8" end="8"/>
                                            </p:txEl>
                                          </p:spTgt>
                                        </p:tgtEl>
                                        <p:attrNameLst>
                                          <p:attrName>style.visibility</p:attrName>
                                        </p:attrNameLst>
                                      </p:cBhvr>
                                      <p:to>
                                        <p:strVal val="visible"/>
                                      </p:to>
                                    </p:set>
                                    <p:animEffect transition="in" filter="blinds(horizontal)">
                                      <p:cBhvr>
                                        <p:cTn id="20" dur="500"/>
                                        <p:tgtEl>
                                          <p:spTgt spid="2">
                                            <p:txEl>
                                              <p:pRg st="8" end="8"/>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animEffect transition="in" filter="blinds(horizontal)">
                                      <p:cBhvr>
                                        <p:cTn id="23"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4</a:t>
            </a:r>
            <a:endParaRPr lang="en-US" sz="2800" dirty="0">
              <a:solidFill>
                <a:srgbClr val="FFFFFF"/>
              </a:solidFill>
            </a:endParaRPr>
          </a:p>
        </p:txBody>
      </p:sp>
      <p:sp>
        <p:nvSpPr>
          <p:cNvPr id="2" name="Content Placeholder 1"/>
          <p:cNvSpPr>
            <a:spLocks noGrp="1"/>
          </p:cNvSpPr>
          <p:nvPr>
            <p:ph idx="1"/>
          </p:nvPr>
        </p:nvSpPr>
        <p:spPr>
          <a:xfrm>
            <a:off x="323528" y="2428868"/>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830997"/>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Lewis’ Counterfactual Theory of Causation</a:t>
            </a:r>
            <a:endParaRPr lang="en-US" sz="1600" dirty="0" smtClean="0">
              <a:solidFill>
                <a:srgbClr val="FF6730"/>
              </a:solidFill>
            </a:endParaRPr>
          </a:p>
          <a:p>
            <a:r>
              <a:rPr lang="en-US" sz="1600" i="1" dirty="0" smtClean="0">
                <a:solidFill>
                  <a:schemeClr val="bg1"/>
                </a:solidFill>
              </a:rPr>
              <a:t>Identity </a:t>
            </a:r>
            <a:endParaRPr lang="en-US" sz="1600" dirty="0" smtClean="0">
              <a:solidFill>
                <a:schemeClr val="bg1"/>
              </a:solidFill>
            </a:endParaRPr>
          </a:p>
          <a:p>
            <a:r>
              <a:rPr lang="en-US" sz="1600" i="1" dirty="0" smtClean="0">
                <a:solidFill>
                  <a:schemeClr val="bg1"/>
                </a:solidFill>
              </a:rPr>
              <a:t>Modal Realism </a:t>
            </a:r>
            <a:r>
              <a:rPr lang="en-US" sz="1600" i="1" dirty="0" smtClean="0">
                <a:solidFill>
                  <a:schemeClr val="bg1"/>
                </a:solidFill>
              </a:rPr>
              <a:t>	</a:t>
            </a:r>
            <a:endParaRPr lang="en-US" sz="1600" dirty="0">
              <a:solidFill>
                <a:schemeClr val="bg1"/>
              </a:solidFill>
              <a:latin typeface="Verdana" charset="0"/>
            </a:endParaRPr>
          </a:p>
        </p:txBody>
      </p:sp>
      <p:sp>
        <p:nvSpPr>
          <p:cNvPr id="10" name="TextBox 9"/>
          <p:cNvSpPr txBox="1"/>
          <p:nvPr/>
        </p:nvSpPr>
        <p:spPr>
          <a:xfrm>
            <a:off x="285720" y="3357562"/>
            <a:ext cx="2500330" cy="369332"/>
          </a:xfrm>
          <a:prstGeom prst="rect">
            <a:avLst/>
          </a:prstGeom>
          <a:noFill/>
        </p:spPr>
        <p:txBody>
          <a:bodyPr wrap="square" rtlCol="0">
            <a:spAutoFit/>
          </a:bodyPr>
          <a:lstStyle/>
          <a:p>
            <a:pPr marL="88900" lvl="1"/>
            <a:r>
              <a:rPr lang="en-GB" dirty="0" smtClean="0"/>
              <a:t>1. Leave cat inside</a:t>
            </a:r>
            <a:endParaRPr lang="en-US" dirty="0" smtClean="0"/>
          </a:p>
        </p:txBody>
      </p:sp>
      <p:pic>
        <p:nvPicPr>
          <p:cNvPr id="55298" name="Picture 2" descr="https://encrypted-tbn0.google.com/images?q=tbn:ANd9GcTVx4036-_Uu05bVclQBVfkAWcZbM3HMVanF-4oald9pcARGbWA"/>
          <p:cNvPicPr>
            <a:picLocks noChangeAspect="1" noChangeArrowheads="1"/>
          </p:cNvPicPr>
          <p:nvPr/>
        </p:nvPicPr>
        <p:blipFill>
          <a:blip r:embed="rId3"/>
          <a:srcRect/>
          <a:stretch>
            <a:fillRect/>
          </a:stretch>
        </p:blipFill>
        <p:spPr bwMode="auto">
          <a:xfrm>
            <a:off x="6429388" y="1714488"/>
            <a:ext cx="2214578" cy="1757602"/>
          </a:xfrm>
          <a:prstGeom prst="rect">
            <a:avLst/>
          </a:prstGeom>
          <a:noFill/>
        </p:spPr>
      </p:pic>
      <p:pic>
        <p:nvPicPr>
          <p:cNvPr id="19458" name="Picture 2" descr="https://encrypted-tbn1.google.com/images?q=tbn:ANd9GcR4BPPqeuw-oKZVYT63mRE-CYhpTmzaHBkYkkuGQGepQbT13-nygg"/>
          <p:cNvPicPr>
            <a:picLocks noChangeAspect="1" noChangeArrowheads="1"/>
          </p:cNvPicPr>
          <p:nvPr/>
        </p:nvPicPr>
        <p:blipFill>
          <a:blip r:embed="rId4"/>
          <a:srcRect/>
          <a:stretch>
            <a:fillRect/>
          </a:stretch>
        </p:blipFill>
        <p:spPr bwMode="auto">
          <a:xfrm>
            <a:off x="285721" y="4357695"/>
            <a:ext cx="2002840" cy="1500198"/>
          </a:xfrm>
          <a:prstGeom prst="rect">
            <a:avLst/>
          </a:prstGeom>
          <a:noFill/>
        </p:spPr>
      </p:pic>
      <p:sp>
        <p:nvSpPr>
          <p:cNvPr id="9" name="TextBox 8"/>
          <p:cNvSpPr txBox="1"/>
          <p:nvPr/>
        </p:nvSpPr>
        <p:spPr>
          <a:xfrm>
            <a:off x="285720" y="5857892"/>
            <a:ext cx="2191626" cy="369332"/>
          </a:xfrm>
          <a:prstGeom prst="rect">
            <a:avLst/>
          </a:prstGeom>
          <a:noFill/>
        </p:spPr>
        <p:txBody>
          <a:bodyPr wrap="none" rtlCol="0">
            <a:spAutoFit/>
          </a:bodyPr>
          <a:lstStyle/>
          <a:p>
            <a:r>
              <a:rPr lang="en-US" dirty="0" smtClean="0"/>
              <a:t>2. Cat </a:t>
            </a:r>
            <a:r>
              <a:rPr lang="en-US" dirty="0" smtClean="0"/>
              <a:t>sees </a:t>
            </a:r>
            <a:r>
              <a:rPr lang="en-US" dirty="0" smtClean="0"/>
              <a:t>steak</a:t>
            </a:r>
            <a:endParaRPr lang="en-US" dirty="0" smtClean="0"/>
          </a:p>
        </p:txBody>
      </p:sp>
      <p:pic>
        <p:nvPicPr>
          <p:cNvPr id="19460" name="Picture 4" descr="http://www.cutepicturesofcats.com/tabbycatpictures/tabby_cats_pics/Handsome_Tabby_Cat.jpg"/>
          <p:cNvPicPr>
            <a:picLocks noChangeAspect="1" noChangeArrowheads="1"/>
          </p:cNvPicPr>
          <p:nvPr/>
        </p:nvPicPr>
        <p:blipFill>
          <a:blip r:embed="rId5"/>
          <a:srcRect/>
          <a:stretch>
            <a:fillRect/>
          </a:stretch>
        </p:blipFill>
        <p:spPr bwMode="auto">
          <a:xfrm>
            <a:off x="3714744" y="4071942"/>
            <a:ext cx="1500198" cy="1913005"/>
          </a:xfrm>
          <a:prstGeom prst="rect">
            <a:avLst/>
          </a:prstGeom>
          <a:noFill/>
        </p:spPr>
      </p:pic>
      <p:sp>
        <p:nvSpPr>
          <p:cNvPr id="11" name="TextBox 10"/>
          <p:cNvSpPr txBox="1"/>
          <p:nvPr/>
        </p:nvSpPr>
        <p:spPr>
          <a:xfrm>
            <a:off x="3071802" y="5929330"/>
            <a:ext cx="3312125" cy="369332"/>
          </a:xfrm>
          <a:prstGeom prst="rect">
            <a:avLst/>
          </a:prstGeom>
          <a:noFill/>
        </p:spPr>
        <p:txBody>
          <a:bodyPr wrap="none" rtlCol="0">
            <a:spAutoFit/>
          </a:bodyPr>
          <a:lstStyle/>
          <a:p>
            <a:r>
              <a:rPr lang="en-US" dirty="0" smtClean="0"/>
              <a:t>3. Cat </a:t>
            </a:r>
            <a:r>
              <a:rPr lang="en-US" dirty="0" smtClean="0"/>
              <a:t>decides to get </a:t>
            </a:r>
            <a:r>
              <a:rPr lang="en-US" dirty="0" smtClean="0"/>
              <a:t>steak</a:t>
            </a:r>
            <a:endParaRPr lang="en-US" dirty="0" smtClean="0"/>
          </a:p>
        </p:txBody>
      </p:sp>
      <p:pic>
        <p:nvPicPr>
          <p:cNvPr id="19462" name="Picture 6" descr="http://www.zolas.info/cats-eating-bread-funny0haha-pics-catmedium.jpg"/>
          <p:cNvPicPr>
            <a:picLocks noChangeAspect="1" noChangeArrowheads="1"/>
          </p:cNvPicPr>
          <p:nvPr/>
        </p:nvPicPr>
        <p:blipFill>
          <a:blip r:embed="rId6" cstate="print"/>
          <a:srcRect/>
          <a:stretch>
            <a:fillRect/>
          </a:stretch>
        </p:blipFill>
        <p:spPr bwMode="auto">
          <a:xfrm>
            <a:off x="6357950" y="4214818"/>
            <a:ext cx="2000264" cy="1676990"/>
          </a:xfrm>
          <a:prstGeom prst="rect">
            <a:avLst/>
          </a:prstGeom>
          <a:noFill/>
        </p:spPr>
      </p:pic>
      <p:sp>
        <p:nvSpPr>
          <p:cNvPr id="13" name="TextBox 12"/>
          <p:cNvSpPr txBox="1"/>
          <p:nvPr/>
        </p:nvSpPr>
        <p:spPr>
          <a:xfrm>
            <a:off x="6429388" y="5857892"/>
            <a:ext cx="2388795" cy="369332"/>
          </a:xfrm>
          <a:prstGeom prst="rect">
            <a:avLst/>
          </a:prstGeom>
          <a:noFill/>
        </p:spPr>
        <p:txBody>
          <a:bodyPr wrap="none" rtlCol="0">
            <a:spAutoFit/>
          </a:bodyPr>
          <a:lstStyle/>
          <a:p>
            <a:r>
              <a:rPr lang="en-US" dirty="0" smtClean="0"/>
              <a:t>4. Cat </a:t>
            </a:r>
            <a:r>
              <a:rPr lang="en-US" dirty="0" smtClean="0"/>
              <a:t>chews </a:t>
            </a:r>
            <a:r>
              <a:rPr lang="en-US" dirty="0" smtClean="0"/>
              <a:t>steak</a:t>
            </a:r>
            <a:endParaRPr lang="en-US" dirty="0" smtClean="0"/>
          </a:p>
        </p:txBody>
      </p:sp>
      <p:sp>
        <p:nvSpPr>
          <p:cNvPr id="14" name="Notched Right Arrow 13"/>
          <p:cNvSpPr/>
          <p:nvPr/>
        </p:nvSpPr>
        <p:spPr>
          <a:xfrm>
            <a:off x="2143108" y="4286256"/>
            <a:ext cx="2000264" cy="1127574"/>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CAUSALLY DEPENDS</a:t>
            </a:r>
            <a:endParaRPr lang="en-US" dirty="0">
              <a:solidFill>
                <a:schemeClr val="tx1"/>
              </a:solidFill>
            </a:endParaRPr>
          </a:p>
        </p:txBody>
      </p:sp>
      <p:sp>
        <p:nvSpPr>
          <p:cNvPr id="77826" name="AutoShape 2" descr="data:image/jpeg;base64,/9j/4AAQSkZJRgABAQAAAQABAAD/2wCEAAkGBhQSERUUExQVFRUWGBcYFxgYFxUaGBcYGBUXGBgXFxUYHCYeFxojGRcUHy8gIycpLCwsFx4xNTAqNSYrLCkBCQoKDgwOGg8PGiwkHyQsLCwsLCwsLCwpLCksKSwsLCksLCwsLCwsLCksLCksLCksLCwsLCwsLCwsLCwpLCwsLP/AABEIALcBEwMBIgACEQEDEQH/xAAcAAABBQEBAQAAAAAAAAAAAAAGAAMEBQcCAQj/xAA/EAABAwIEAwUGBAQGAQUAAAABAAIRAyEEEjFBBVFhBiJxgZETMqGxwfBCUtHhBxQj8RVicoKSsiQWM0NTov/EABkBAAMBAQEAAAAAAAAAAAAAAAECAwQABf/EACYRAAICAgEFAQEAAgMAAAAAAAABAhEDITESEyJBYVEEceEygbH/2gAMAwEAAhEDEQA/AMroNPthaBmKKOBsPtTOl1Q8BDqtRoPugyf3RpVxgbAaAPILzMl9Wz08dKFL2TKlGSAOsqNUOWB4g+GyfpY0SRN1Hq3l2ySwkPEQJ6oq7IgtoEkzmcYHhYnzKD8VXk6HX1C0Hs/hclBgfrEgcgTIXT4FHcRVIbylBXaF1rbkxzjco54nVGkLPO05u/oDbRLBbDYCOr2v+b6qFWHfKlloNMc/3UXEU4eV6UasyzukcMdcr0brxouV4BqnJI9Y2y9YLLlswvWkwuChU5XrCVzTK9Y5ccmeMcvWOuVzTcuqdyuAjxpuuhqrzh/Zz8VS++UWgdXfQJrivCWsbmYDAPeGsTpBU+7FukV7ckrZTlt0ouvIuluqEh0vgx9laj/D7iBqUyx/4Iy84j+6ykOujDsJxkUsS1mz+6fHZRzRuJXHLZtODqiIT7nwbaFRKLoAspbKNpmCvNd8GlDT2Fp1kfJe14PouhN5uualgDElIMDHaagBR0FiNkuzr5ogciV12trf0jA3HzVf2WxJLHDr9E1+RtUG8F/RurR/8x7eYa4eKpe3eEd7Ngym7jp0CuuJ1cuLou/MC0/fomu2tTu045u+QWiMmmjHKH6UfY7AuFF5IIl3I7ALrtRUIYxt7knfYfuifsxTjDN6lx+KrO05l7Ryb8yunl3bH/nxeSSK/hdH+kyZmJ15k8wvEXYPDgU2jKLNGw5eCSXqX4CV29md8ErtaQBAkXVy+lv15IO4W8Co1HmHEsBCeepUTitWM0Gy64svazosfEJ95MCNARdR8a6D980iCxqrTzaXO30Wk4RrhTbmjNAnxWf0spIixzNuTaZG60UkBuZCfApE4g0ZpWe9rsY1rHAau3R1xLGAsO1lkna6sSRfdNhVsWTpEnhtHLTYBaQCfPmd15xTs+14zCzuY+oT/AhmaGnVpjyN2/UeSIKmDgXj6lFtqVodJVTMuxOEdTeQ4eB2KZa3VHnFuEh7dPl8ELUsE0Zg8kCbH6eK1Qy2tmeWKnoq2iyTD3VYYnAANlhkKNTwxI0VVJNE+lp0MUjZJicbQI1Ck4ThznE7ffzRbSAkQqbblX3BeFgDMR3jcTo1v1cVzh+HsYA4wfHQkcrWA+KJeDMEWv1N7npMLPlyWqRfHDp2yVQwgDI3VDx+hlpvkRYfMI0ZTDWwCZO0A/Iz8EK9uWhlONzlEec/RRhykUlw2Ak3XhclCS9E889CkYHFGm8OGoKYAXuVB7Cbn2T7RsxNPUFzbET6HwRQKgJ1WAdkeMnD4pj5hps8dD+hW/4ZgcwEXkT5LzM+PpZsxytDheBcWHzXIbmnknfY2lNkGZGiztFkUvH8EDTdY6T6Kk7OAB7hAuPkf3RN2jrBrJuZDh8Pggfs/wAX/rABsSDqUel2jXjleKSLTtbSimx4F2uCo+2riRRc3Qgn1hXfafEuOGdDRaDvsUN4jFe1wtJx1YXNP0WhRfJljPYScDcW4alc+6PjfdUXG8Q44iLfhCLeHU4o07fgb8kN4lgfi9vfHw/soSN388lbdeghbiDy+aSf9gOSSYzdUfwx7h7O+Ed4Gmz2Yykk/VBGAb3wizg9SGx1TzdyA1US0f7hFphV1YSb2VjWYcwjz9NUxjGC2l1xMh+yJkRckR+i0qjRim1pizQDtcBZ7wwl1ZubXO0Da0o+xFUJJ6QrKDjFWAZ0CzHtK85xyzBapxCm1zXAnULMe00ZmAfmCrgexZ8DnA3f+SATlDhHmDI++qPK2KYBDWyeogoC4bjAyv3Q0nLqQDB6Siqk51QS95DtxMzG8DS39l0+SnJFxlVxM5fK4HrBlDXEKUPmBDrEXiOoMeqKntpkWI9R+v0VJxjAgxlNzppB85Ri9iNFWcIKZqDNIaYGt5uD4QVGxrMgADgREmNnEn1/sva1JzW3i8bjraDp/ZR+Iscw5XG9p020HhorxWyMnoiufuTyU5tUiYPvAHVRMNw1z2uOzRJ+905TMmDqLaajSYVZUycbRPxrg6qGtPcblAHQAb+Moo4fUy2mLcghfBYIh0kzAmPlPwRNg8VTuMxJ6ASTvc6LNP8AEaI/S9pcTaBE/D5whDt3DgIO8mCPAdVdYqnUp95gkb3BgIb4s0VD5bzMkmUsH5JjSXiwSISAUrFYcgqOGr0E7MDVHTQnBRXAMLo1fuyB2j0Nhbz2L4j7TDUiPygellgTneK0f+FfGss0XHfM36j6qGeNxsrie6NYNQrxzCb6fVJlWbBPVHmy86jUVnFaHtKRAiRe6z7BcN9lWu491xmLW/stOYBdAXa8to1puA4cjqEG36Nf89W4v2XmJ4Ox9MtJJDgRc80G4bh0UcRSuHN7401bqirg3G21KTYBkCNtrKm45jPY4htTL3X913XY/C/krx6mZpJRbRPwuOeKbPBuo6BDGA4o44uSAe84+ko2Zh2ZBAERbb5IU4Dw1jq5NxZx1O56ykbj7RowpqMmvwIRxE8h6/sknW8PEa/L9Ek3iZ9mV8PHfCLeCU+6hDhPvDwRrwOq3JfVCeplmlKCbROqslQMb3jA6KxqG33ooVWpEAfc7riRxwtgdiGAa52i/wAbLRH4cEEkoI7MUP8AyZP4ZI6mI+vwRrWaTTMBCXIrKDHjksx47Tms2fzwj7H1yDDtVn/GjmrNLbd8BUw6YJ8E3h/DWOqu2Ijw+/Aq2wlQgua50Axpy8SNFA4Sx3tHzG3yXXFWkzkFzqRbpqLrn5OmN/x2iw4lWaGZWy7x1HyBQ61pZmP4SRa+oMgi/wBypVGi45Q8iTEQIjx8p2UniWEacrMwkEWkG/jePvRMtaEbvZU4oH2jGGxfAGtpNin+M4LM3NH9Sn3XRvAn01UziFDNjsO4CQGguIuJbuSNNl7jaYq1KhaYaRJ5naBtzRvaoWuSrwlNow7jA70mx5c552/VNY/h4oMY5xze0iRfukX8tfmrTDUabaH9SwEibc7nnNh8Ez2lb7Wg005LQQY5CI08I9Eyl5fDmvEhhhpZS9tnXBk3AjbcAQk1hD5sBqPv73VpxZzYpGo5jGhsXgu0EHLqd9B5KLVxdJzP6bwXCIEOnxMxsuu1Z3Do7xvGneyyyQ7TQW6jWyY4awxLtPvXzTgDXNBcQXDqcxHXaPiusPiwOXn+yHqkG9kXi+CkSBPkCharIMGyNsVSDhOnhZCvEqMHX5q2GXojlj7IQcugU0ugVpMw6CiLsFVDcdSnQ5h5lpQ1mVx2VxAZi6JJ/ENetvqpzXix48o37DvsE97cEFRMG9pEEXU2mxuh1XkuzchM8dkO9ueD+1ohwJGS9txuiV1O3JQuKkOovGtjp4JUUg6aYI9k8M3K5tzBBueeqs+O8Na+g7u3b3h5eKFOCccDK8XgghFf+KSCMuo3PNVj1UU/oUVNlXg+KxhzacoIOuwMXVb2Y4gJecpsANtz+yreEcVPtn0nAd8OaB1Ewr/s5w9mV9vxAanl4ozSi9oOOV45V8LQcUb19AvVGxGFYHEX236eCSPiRqRmvCR3vJFvBKevghLhJ758EZ8AaSD4JcjqZpgk8bv8Jzr68lDxFIzM8oUuq/p5KFUxOaJFswEfomMxa9kqZNcwT3ZLrbbBGuPr5GIf7H4VrWPqD3nuI8mmPnKnccpucyQSErexHtgjxeXyZsZJt9UB4pxD28vaLQcUwhsAE23j1QC992z/APafmVTEwzV8FpwtxL6hjcTqNuaWNxpnK0DMdzEeRlSKDwGvI58p+yo+AB9pLpvzAJ8piOqP0EiPhcJVe+C5ouJsJF9uanf+laLamJbUBqVMhdRDnESHM7r5b72V9iNNOa44hgIPdLxM9f8Arceij1eJVAGisS8N9x0ltVnVjx9dUyb5ROSTVM97I1arAKrmH2VHM2q57vwuIs1pFsu4kyYiDKIOP8DbQxMtjK9ocNLXiJ5Ko4q7+Ywpd/Ol9NhBNF7WMqf7svvxtqFKoce/maVKR3mMyde6bX9PihN35IONNaZB4l7oAAGukafXXfkrDjTGUMNQoh7WvrFrczvdaLEud0khV2OMd43/AE+ip+KcQ/mK7GPdDWtDM2sDc9dl0V1P4NLS+ljU7L1GYkMrND6Qd7R1dwI7uWCwumAJ2/cKTieFYdjXOcwM9oQWM/E1jRAcZ93MbwdlDxPEWMysoOfWy6Pq5nMZb/46eluZ0XGHwTajpqVHPeTfUuI52HlBiE7t7bJxSi9bGBw6m7/2+6fWPiEy6g6k7vRbf90SOpUqN3uc78sQP+RGvlyUNuLovNwL6w0/AR9VymxukjYfFgixm33ZVfFKEkwAB4QrSvhmteMsgfd01jRLdPn9LLounaA1a2ClSnBXKn1aUqE5kFbIuzJKNHkp2hUgjnzTJSBRAb32O4p7SlSdMlwgm2oRXVDdZus5/hX3sM3kHvn1WhNpixleTkVNo3Qdqzxxgxc8lwaQylvOfipTnz5eiadTEzcKXBRGU0Oz7mYqC6IeR6yi2lwgDVx9FWdoKvssVmdu4Ea9FZv4s07p4zZqzQ6umSXoCuIcKZSxRcJkPnWLa7ItpH2RdlbLXkOHmELcf4g327xfb5Iq4VUFWhTn8ovz2VJO6bIKLinRV8S4n/UdAdtu/wDKOVkk9xDhDTUJttrk/KOaSfwF8jOeB1Je7wWh8CqsNMgagXWc9mx3nHotG4Ngiyk50i4S50lKX/QISvGr93/6dYqYtyPyUF9DK4RrnaPgrB1gOod8k08AuBJgB7dLkW5JQhd2aoNZREHMTLndCTopHEqoMD4JcPDWUmhptEyd5ukyCZN/FTk90Kv0H+JHuuuBYrMmgODTrNU/Mo/7T3FQyAIuJj0QBhsOGsY7m7yuSr41SA2wmweHzDKIAJ8U7iwyiLkA+MfS3oFFo42CcpiLW1XVDhIqPzPmodYJufXbRL/kLG8P2ia/ukgHnBg/6pAE9U1isIQO6CQ6JEwbjXW8CfsqVxBgmMjBl1JIAb4udAHkE5gcQHNLGvzO2yuaSTsAJMjwT8bQoK43h77xcm20+QTvDK3sxli7ZB9blEfCm1GucauFq21dAJEmLDf71le9puzJou9qLUniC7KSGOn8WX3RpdFz6vFnKKW0DvFMV3baH5qlp4J1TvgWmDCv+LcJc3KyQXvMNawOcTGvKERUezj8JhmyGl594lwaGg7S6xjkmU1CNxOlDqlUgc4fhg4DUWM/c2Vs3D5RDsgadIaC529pFpOqq+H4Wp7TMa1MkSQ1hLgTfezQLblFdPhjy3PYuja//QFLK7OjSKOrwoVRMOMffgPRNHgLwJa5zbWkz6K0rvqAw0tB5F9MHykAnwI/VV2Nq4iO8HR+ZgkeZbMeqC6jnRW1GPJ7xJPMGfjK5fUMc7XH9t1IFeBc3639U29ggctdj13TiFHWpRMaFV1YK9eYceRvoqrFMutEGSnHRBlJdOXIVzOaf/CvHf06lM2AcHDzEEfALUcI9rm9Vh38OuJlmIDDcOB8LdFs3CMR3Q49YXm541I2Yn4li+QLrgnWAuziZItb5ppzb766FZXyWBvtfQz0mkj8QMx4qHWwDQA4GxAPqinGYMVGlp0Qni8X7MlmU923KUYps0LLUFH8A/j+EBxBMnRu3RGnZ7BgYenc6fVAvGuJt9uZkWCPeBYxn8vTE/hG37K8oukS7tvkbxmPAeQZ2/NyHIL1V3EqDHVXO5x8gvUKKJxM57OMPeWi8FeTScCfBDTuzpwlGXGXuiRyXOF4sdJS/wBNyk6OwQTxJPn/AGFtZkMidj8kyyiKjsg1dUa3kNOfQSnqjh7ME65Z+AXXBXF2IGUR37km3ud74IokwxECAG2bEDoE2asi4UmcjVU8Rx17bXUvdigb/EPFAAiYtf6IPyVDRogCZc2IEn4Kf2uxgr4ktBdDbu6eLoPSwBJXmIxoZRpD3GyLCHPeI3Js1vmfB0W3RTSRBtbJuCwR9qQTmdY5W3i25bf5eKtH4CwD3f7QQ0f8WkT5uJVBiOOltQANhpHuyYPiBE+cqdwXGPqPdJytk6CJ00IudP30SNPko2W1HhLIEtsLhoNNjR55M3pKcNQUXEnLYaH2j/8AuXH/AKKQ3ENAta3mfP8ARVfE8UWiZA8InwHXr/dLycTTQw7iHZWNEgwDWY6+/dJHKPGUTN4tTNA0yMwc2D380g6943ssp/xOq10zadDp5yrzC8do1Q1tYAONiWk29EyjQG7Hez1IU8U99V5qlhPswSJAMDMesAepV1xzGUqwGdukxmBfcaHIDlPmoWI4VhxuIixzX21VJjeJ06XdptB/zXldV8Bv2ydh6obIYXZRbKIaDvLRTifCSRyhSn1Q8d14JBgMqNBPSHgD4QfFV/DGkiSJB08Dp9U/WaHXI2N/P4+d9LpfY3I1WrFhOZtRsalji5k8sriQPAmV77cO0NKoDe49m8HoREnxlNVcWQQDLogBwPeAvIzbgCO64EdBqouIILc3vN3IEwP87dW+IJHJMKzyticr8riQeVTvDyeRm+LVHxuEEAglgje7f+QmPIuKblwt+HQT3qZ8QZyn0Nlw+q19gTTcDzdHXvTIHQz4qiEGMXhSAJ0OhFx5O0J6aqnqtRD7RzZa6xgaRDhz/K4dSCqzE02OMjuHkfd9b5fl4J4sSSKR7brkp7GUS0w4R9RzB3HVMLSjOy57KYrJiafU5Tpv+8L6CwtICm2OQXzXgXQ9p5EFfQ3D8ePZM190RG6xf0r2aMLLZkTE31XJaS49AucNSMTMFOU36mb6LAaT15EIc41gA9xJnTmiIfJU3F8TkvE+aaN3oOjJu1PDQ2vYkSLT0RvwPAuFKmAR7o3M6IV7bYsCpTdEa6HwRd2WxgdQp3/CFpk5KKESi5Oh2tw52Y6evTxXqs6tQTqkk6mP0oEO2LCG33KGsNwepVuxpganYeaI+2OOFQCOaMez2AY3D02x+EE9SRJJUpzp6Lx1BWDooxSDZuGR5wPqrjszRaaryQCWxH+qBJA0Vw/glM3gKTw7h4pkwBeOWyEZN6JSqtCxbSZE2Q1xvHBohpggEk8vsImq07yTE6LPP4gcSFEPa0w58AWm2/34Joxtk7oDq9Sc7os4mxtnJ3ceUbcramU3i8Z7TLYEMgl3MxGg2tokLgAjQXnnv+nkunPtDQ0DwWwR0Qa+ML3yTYaRbyUmhiqkXBgkDYAC9gPNRcTWfzjwsoedxNyfVUUbRJzDanxSWw06C+n3v96LsQRLtlQcEDJkmBzNgOetyrnOHCQIbe2hPLXzUZKnRROxnEYO06ToOaqcRhiDOnLw5q2qHNMCdt9OQ6dUquGI967jsIAAGg6AafuinQHsr8JLW94mNxueQ8/vZW/CeH+0e6RIkH4Kvbwh73S4kNmT16ffJWmA4gWuNohs/X4CEWwIImU2tbA02+Y+fxVY5wAI0tA9T+/oqRvaF5s62U7biCY9QB5qDj+Kue6G6CCIO9j+imsbH60WeLqzJB/TY3+Kq/50hwItrcH1B3jdN5srTckQAeunyTFeqXNH2Nf7qkY0K5Fk3EAwRA1u2wncOba29o8Dt5UpAkOiHAbaOjlsfKISwgBp6AGJF4nw5G4Pqo2HxYa73oDtZnXSCNPNd/g4nMbbURqQ4xP08wZVXxFjeo8byPEfon8ViaZHddofdmY55enRUtfFA6FPCLsSUkcOqOaIs5vI3b8PdPUQU0WB3u6/lP0O/wA/FcOevM33+y0ozDmH94LWf4ccZFRjGv1bmAvyuJjoVk4fOvvc/wBevX7BR2KxgpOzEmzwCPI/FQzRuJXG6Zu9OtbRdVSSNLKHg3uLQT9hTc0DmvMZsRGc7kq7ilNroJE+PPkp4fIOyZxNPMyEExjOP4g4VpbTho/FsOQ80uyFHNSaAdNime3mJf7IdHxp0PRRewfEQO64xc+C11JQsS4uVFrxJj21XARaN+g6LxR+JYnNVeZGp3XiCkxulELieKLw2RF1qmAZFNo5NHyWP48uEB2qvODdrMTTyNs9kgDMLx0cFlcL4NUuDT5T1MjdCje1hkNdSNyBII3IGh8UTUXAk9B8F0YtcmaRB4rju9Btyv8Ae6zXj+HdWr5nBziJtsIPd8J18wjXtA+Tki535AKG/DhjA0TbUk3PMk+OyrB1sWtAQODvH4SvP8NfoG/f0RNUMaAk6zbziSLJgE7Xg6za/oVXqB0g1W4I7cCfFRx2cJ5eE/si32RcLCSdNEm0jN9T4G/+39Eym0K4oHcF2cyuBcZ5Bug6nNqiSngAGQR4fm84XLja0SNxHyG0rttVw07x639ANPRCUmzkqIr8HlEkEfD1uqmrxVlM6lxmwbq7/edAOf7q0x7i4xYk/hEk+eseiF8fhDJLtfp4bIwV8nS+EviHaVpYAAMxBkxEbW6WgE3MztCi4HGijTL6jsz36C/4QSDe+pHkqKqDJXD3E6rSsaqjO5uzuti3OdmJ1Mnz+i8biXDQmYjyTRShVomSWY9w6+M/QhPfzxfqQByH0lQE4GJWkFSZZv4nLmZZytABk6wLlQ31ZM/fT76JhzVyXrlFILkx5xkpirquvbaJVHghFCvYySlK8K8TinUog7GOzYqmHHugyeVtEPKdwvF+ydmGon7KSatDRdM+iKWJzARpupucIO7CcU9rT0Fhz1Jv+iMQ8RovImqZuiN5d1w8+q7qG+WUwKcyFPgcC+1+EzUqgLRIcDp8vVBPZul3jl1BNvJaZx6kO8wz/UaQD1H9wst4RVLKlUHUSD8lrxyuLOlDaZEqUXyZa7U7FJX7X2SV+78I9okdpeHEEOaJb8l32beXQ2LNM+avMDXFVsO1GoT+DwDWTA1Ky0q0aW2vGR5WcI8x85+iu8NxcEsaXAPgzGnh8iql0EG1gVWY73mwJEmUvIrRfY6j/UBnNOpJ+wq7ilS3Qb/r+wTfD67spaZIEmTJPh8NE8awIZ3Y3jr16JkqFsrqTp5xNpsT4ZpJ8YCaOsajcXO+1jHwU8nNeLuMTOg5AeKaxGCBBh2VjTeD7xGqJxGd09AJItvr46JNfLrb3i3xuSPQJ51EtgBusZWgwL+GvVJ2FIzAfEwwH/SPeK445iZ70mbi8el7eQXBN7GTy/Vo/Rc1paJ+dgeZDGhOl1pMX0beb7lrT80ThoiQbW8IE9AL/BRcZhQ4XMdDbzy7+gU2m0ZgHCL6XnyY3T1XNZw0In5+QZ9UUwUBXF8OxthAO9/kLn4BUzmrRnYOmSCWiTtliZ3ygE/Jdt4fTn3GgbWEnoAO8fNXjlpEZYrZmkL0NK0d/Dqc+4AfBoPkLleN4bT5N/8AyCeYn3j8E3fX4L2fpnIEJX6rRxw1gv7MR5AHnckkrx/DKZ/A0f7co9T3jfkF3f8AgOz9M5I/such5FaQOD0xcNbF7xA/5G58F7/h9Mj3G2tMZR6xJXd9fh3Z+mcNw7iYAJPKE4OHVNMpWkMwTWtkDxtlB8xqk7CiJgZTp+Efuh3/AIHsozc8MqflPPy5rh2CcNlppwrbd3ukTEZQRv4pipw5jmkwI/zCAPADVHvg7JmwwzuRTlOgeSNcZwgRmERs4nu+TVV1sDluLRHedcz/AKQn7ti9qgt/hu5wJp8mzcdbAfFaUzS6DewLQKdtTqSLnX08Eblto3Xn5dts0Q0NVaIdEJoNj6pydibgJl1QmRChorsquO0cxYdmuv52WZ9pcD7LFVI/GA4fI/ELWMRh5EdFnHbSk41WHLZuYH4H5K+HkaU9L4VlCg8tBk+hXiLOD4QGiwxqD8yki2V6/hVYaqbOZYjUIhwtebx4qvbg6LDLjJKt6dJr2gMADuU2I6dUKaWzs04Tfie5gRAChYlwae8BpYJ+iHMqPa8QRBHhH6yoGLJdfqkRM4w1aCSeU+ohRqWLcXgc2ugxy6JriNXLfyVXiOPkFpFiywnkdVdIky5w7J9iNRcmbTrqFJZUJZBGr/SI6lUjO0FOWDMBEzsRM6nchS6rgaYhzSWuzWINiZhc0/Yb/C1bXBe+PwtEE+PwXlU2Yebvd5nr8UzmDalQWkgHQ6bj0XT6k+z53I8Nif0SnEhz5Lyfwiwkcum65bTAgA9915Ikidx6qtNYilUkmc1+en6KWK3fphx0AJ9AuoI+zAgy2IiJO5PUpsYfW4DQCOp5wfqnaWL7pO0kH9Z3XlVohki33tzQOIBom1gJ0DdSOZJuE6WlkCNbENifAuKebU7xJkbgRceK7ZXblzG51ROoiPoWM908m3cZ2J5pCnFzDef5j66KZWc2nDok/VRHNBJMEwJ1XAo8bVcCCe62dbyeUFdNDiTMRz38JOu65MOF7/fJdMfJEaaRf4dV1nUJkySRMbuvHh1XgrF1gDP5jJA5gDRKpXi07rstiAYv0B8F1hoa9rOl9LnQTyAToBt+N0xfQW1heNblEGLnyjxXTXgTBGYxta51lcChsuEmTmcNjoPD4Lhx1L7n8Imw6GF3TrAXPnyXVJzYLoF9JRDQ05kXcAXG4G0dQq/FYAEOqO9+O6LQB4GxVu0ySYNt9wuHkOI668oQto6j3sG1wflc6HOvG4A5BaTQoAE3PW6zAZm4hlRloj06o/4ZiS67rSknvYtUWlRoUd8C0JVMRsfVR8RW2HqpOhkJx1QJ25wWejVcJzNyn0/ZHLXyCg3tDjg7+ZaRo2PhKpjbUtHNJrZB4V7RtGmASRlF5PLwSUvgPEZw9P8A0x6EhJUct8HKOuSjw9cuEe8SY+5RNh3Gk2XWLdxcykkjPWh36LrF4tlWk11g8jked7whnjFaLctUklKPIKpFRi8R7QeSHcXTvBXiS1Q5ISKiv71lLLyBYpJLRL0Th7NG/hlw5uJw9Q1LlroaZvGW48LprtpXp4GpSaA92aSJIMX2I2ukkk6E2K5tFPT48yo8tBu8yZB94beFlZU6+Y0XA2gt9NflqkkoZYKL0accnJWx3C4gRUF4vfx6JujiO9TcCTHNJJIE7w9bO6qdLH955p7CDKxgO5nym39l4kgwoZxQzvJboAeU2KiklxEGAIgfWUklxxzUJEwfH9F2a+UCNTHx2SSTAPKVXUzc/qnA4XJvMAa7/fwSSShPG4icxcdLC2/0CbZUJJ5ifLw+KSSJwi60C+sX8yei5p15Eaff7pJLjiQzEkDSRO+8/VSMuUA6545yOl9QkkgE7q4cQTPfJDfAmYPKES8Aa9oiocxaBdepIS4FZeAiCuHQAkkpUAgGtrCDOMVGEVzeXZuesQkkmx8lKB3hVR4pNGYjXlzPRJJJaW9kEtH/2Q=="/>
          <p:cNvSpPr>
            <a:spLocks noChangeAspect="1" noChangeArrowheads="1"/>
          </p:cNvSpPr>
          <p:nvPr/>
        </p:nvSpPr>
        <p:spPr bwMode="auto">
          <a:xfrm>
            <a:off x="155575"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7828" name="AutoShape 4" descr="data:image/jpeg;base64,/9j/4AAQSkZJRgABAQAAAQABAAD/2wCEAAkGBhQSERUUExQVFRUWGBcYFxgYFxUaGBcYGBUXGBgXFxUYHCYeFxojGRcUHy8gIycpLCwsFx4xNTAqNSYrLCkBCQoKDgwOGg8PGiwkHyQsLCwsLCwsLCwpLCksKSwsLCksLCwsLCwsLCksLCksLCksLCwsLCwsLCwsLCwpLCwsLP/AABEIALcBEwMBIgACEQEDEQH/xAAcAAABBQEBAQAAAAAAAAAAAAAGAAMEBQcCAQj/xAA/EAABAwIEAwUGBAQGAQUAAAABAAIRAyEEEjFBBVFhBiJxgZETMqGxwfBCUtHhBxQj8RVicoKSsiQWM0NTov/EABkBAAMBAQEAAAAAAAAAAAAAAAECAwQABf/EACYRAAICAgEFAQEAAgMAAAAAAAABAhEDITESEyJBYVEEceEygbH/2gAMAwEAAhEDEQA/AMroNPthaBmKKOBsPtTOl1Q8BDqtRoPugyf3RpVxgbAaAPILzMl9Wz08dKFL2TKlGSAOsqNUOWB4g+GyfpY0SRN1Hq3l2ySwkPEQJ6oq7IgtoEkzmcYHhYnzKD8VXk6HX1C0Hs/hclBgfrEgcgTIXT4FHcRVIbylBXaF1rbkxzjco54nVGkLPO05u/oDbRLBbDYCOr2v+b6qFWHfKlloNMc/3UXEU4eV6UasyzukcMdcr0brxouV4BqnJI9Y2y9YLLlswvWkwuChU5XrCVzTK9Y5ccmeMcvWOuVzTcuqdyuAjxpuuhqrzh/Zz8VS++UWgdXfQJrivCWsbmYDAPeGsTpBU+7FukV7ckrZTlt0ouvIuluqEh0vgx9laj/D7iBqUyx/4Iy84j+6ykOujDsJxkUsS1mz+6fHZRzRuJXHLZtODqiIT7nwbaFRKLoAspbKNpmCvNd8GlDT2Fp1kfJe14PouhN5uualgDElIMDHaagBR0FiNkuzr5ogciV12trf0jA3HzVf2WxJLHDr9E1+RtUG8F/RurR/8x7eYa4eKpe3eEd7Ngym7jp0CuuJ1cuLou/MC0/fomu2tTu045u+QWiMmmjHKH6UfY7AuFF5IIl3I7ALrtRUIYxt7knfYfuifsxTjDN6lx+KrO05l7Ryb8yunl3bH/nxeSSK/hdH+kyZmJ15k8wvEXYPDgU2jKLNGw5eCSXqX4CV29md8ErtaQBAkXVy+lv15IO4W8Co1HmHEsBCeepUTitWM0Gy64svazosfEJ95MCNARdR8a6D980iCxqrTzaXO30Wk4RrhTbmjNAnxWf0spIixzNuTaZG60UkBuZCfApE4g0ZpWe9rsY1rHAau3R1xLGAsO1lkna6sSRfdNhVsWTpEnhtHLTYBaQCfPmd15xTs+14zCzuY+oT/AhmaGnVpjyN2/UeSIKmDgXj6lFtqVodJVTMuxOEdTeQ4eB2KZa3VHnFuEh7dPl8ELUsE0Zg8kCbH6eK1Qy2tmeWKnoq2iyTD3VYYnAANlhkKNTwxI0VVJNE+lp0MUjZJicbQI1Ck4ThznE7ffzRbSAkQqbblX3BeFgDMR3jcTo1v1cVzh+HsYA4wfHQkcrWA+KJeDMEWv1N7npMLPlyWqRfHDp2yVQwgDI3VDx+hlpvkRYfMI0ZTDWwCZO0A/Iz8EK9uWhlONzlEec/RRhykUlw2Ak3XhclCS9E889CkYHFGm8OGoKYAXuVB7Cbn2T7RsxNPUFzbET6HwRQKgJ1WAdkeMnD4pj5hps8dD+hW/4ZgcwEXkT5LzM+PpZsxytDheBcWHzXIbmnknfY2lNkGZGiztFkUvH8EDTdY6T6Kk7OAB7hAuPkf3RN2jrBrJuZDh8Pggfs/wAX/rABsSDqUel2jXjleKSLTtbSimx4F2uCo+2riRRc3Qgn1hXfafEuOGdDRaDvsUN4jFe1wtJx1YXNP0WhRfJljPYScDcW4alc+6PjfdUXG8Q44iLfhCLeHU4o07fgb8kN4lgfi9vfHw/soSN388lbdeghbiDy+aSf9gOSSYzdUfwx7h7O+Ed4Gmz2Yykk/VBGAb3wizg9SGx1TzdyA1US0f7hFphV1YSb2VjWYcwjz9NUxjGC2l1xMh+yJkRckR+i0qjRim1pizQDtcBZ7wwl1ZubXO0Da0o+xFUJJ6QrKDjFWAZ0CzHtK85xyzBapxCm1zXAnULMe00ZmAfmCrgexZ8DnA3f+SATlDhHmDI++qPK2KYBDWyeogoC4bjAyv3Q0nLqQDB6Siqk51QS95DtxMzG8DS39l0+SnJFxlVxM5fK4HrBlDXEKUPmBDrEXiOoMeqKntpkWI9R+v0VJxjAgxlNzppB85Ri9iNFWcIKZqDNIaYGt5uD4QVGxrMgADgREmNnEn1/sva1JzW3i8bjraDp/ZR+Iscw5XG9p020HhorxWyMnoiufuTyU5tUiYPvAHVRMNw1z2uOzRJ+905TMmDqLaajSYVZUycbRPxrg6qGtPcblAHQAb+Moo4fUy2mLcghfBYIh0kzAmPlPwRNg8VTuMxJ6ASTvc6LNP8AEaI/S9pcTaBE/D5whDt3DgIO8mCPAdVdYqnUp95gkb3BgIb4s0VD5bzMkmUsH5JjSXiwSISAUrFYcgqOGr0E7MDVHTQnBRXAMLo1fuyB2j0Nhbz2L4j7TDUiPygellgTneK0f+FfGss0XHfM36j6qGeNxsrie6NYNQrxzCb6fVJlWbBPVHmy86jUVnFaHtKRAiRe6z7BcN9lWu491xmLW/stOYBdAXa8to1puA4cjqEG36Nf89W4v2XmJ4Ox9MtJJDgRc80G4bh0UcRSuHN7401bqirg3G21KTYBkCNtrKm45jPY4htTL3X913XY/C/krx6mZpJRbRPwuOeKbPBuo6BDGA4o44uSAe84+ko2Zh2ZBAERbb5IU4Dw1jq5NxZx1O56ykbj7RowpqMmvwIRxE8h6/sknW8PEa/L9Ek3iZ9mV8PHfCLeCU+6hDhPvDwRrwOq3JfVCeplmlKCbROqslQMb3jA6KxqG33ooVWpEAfc7riRxwtgdiGAa52i/wAbLRH4cEEkoI7MUP8AyZP4ZI6mI+vwRrWaTTMBCXIrKDHjksx47Tms2fzwj7H1yDDtVn/GjmrNLbd8BUw6YJ8E3h/DWOqu2Ijw+/Aq2wlQgua50Axpy8SNFA4Sx3tHzG3yXXFWkzkFzqRbpqLrn5OmN/x2iw4lWaGZWy7x1HyBQ61pZmP4SRa+oMgi/wBypVGi45Q8iTEQIjx8p2UniWEacrMwkEWkG/jePvRMtaEbvZU4oH2jGGxfAGtpNin+M4LM3NH9Sn3XRvAn01UziFDNjsO4CQGguIuJbuSNNl7jaYq1KhaYaRJ5naBtzRvaoWuSrwlNow7jA70mx5c552/VNY/h4oMY5xze0iRfukX8tfmrTDUabaH9SwEibc7nnNh8Ez2lb7Wg005LQQY5CI08I9Eyl5fDmvEhhhpZS9tnXBk3AjbcAQk1hD5sBqPv73VpxZzYpGo5jGhsXgu0EHLqd9B5KLVxdJzP6bwXCIEOnxMxsuu1Z3Do7xvGneyyyQ7TQW6jWyY4awxLtPvXzTgDXNBcQXDqcxHXaPiusPiwOXn+yHqkG9kXi+CkSBPkCharIMGyNsVSDhOnhZCvEqMHX5q2GXojlj7IQcugU0ugVpMw6CiLsFVDcdSnQ5h5lpQ1mVx2VxAZi6JJ/ENetvqpzXix48o37DvsE97cEFRMG9pEEXU2mxuh1XkuzchM8dkO9ueD+1ohwJGS9txuiV1O3JQuKkOovGtjp4JUUg6aYI9k8M3K5tzBBueeqs+O8Na+g7u3b3h5eKFOCccDK8XgghFf+KSCMuo3PNVj1UU/oUVNlXg+KxhzacoIOuwMXVb2Y4gJecpsANtz+yreEcVPtn0nAd8OaB1Ewr/s5w9mV9vxAanl4ozSi9oOOV45V8LQcUb19AvVGxGFYHEX236eCSPiRqRmvCR3vJFvBKevghLhJ758EZ8AaSD4JcjqZpgk8bv8Jzr68lDxFIzM8oUuq/p5KFUxOaJFswEfomMxa9kqZNcwT3ZLrbbBGuPr5GIf7H4VrWPqD3nuI8mmPnKnccpucyQSErexHtgjxeXyZsZJt9UB4pxD28vaLQcUwhsAE23j1QC992z/APafmVTEwzV8FpwtxL6hjcTqNuaWNxpnK0DMdzEeRlSKDwGvI58p+yo+AB9pLpvzAJ8piOqP0EiPhcJVe+C5ouJsJF9uanf+laLamJbUBqVMhdRDnESHM7r5b72V9iNNOa44hgIPdLxM9f8Arceij1eJVAGisS8N9x0ltVnVjx9dUyb5ROSTVM97I1arAKrmH2VHM2q57vwuIs1pFsu4kyYiDKIOP8DbQxMtjK9ocNLXiJ5Ko4q7+Ywpd/Ol9NhBNF7WMqf7svvxtqFKoce/maVKR3mMyde6bX9PihN35IONNaZB4l7oAAGukafXXfkrDjTGUMNQoh7WvrFrczvdaLEud0khV2OMd43/AE+ip+KcQ/mK7GPdDWtDM2sDc9dl0V1P4NLS+ljU7L1GYkMrND6Qd7R1dwI7uWCwumAJ2/cKTieFYdjXOcwM9oQWM/E1jRAcZ93MbwdlDxPEWMysoOfWy6Pq5nMZb/46eluZ0XGHwTajpqVHPeTfUuI52HlBiE7t7bJxSi9bGBw6m7/2+6fWPiEy6g6k7vRbf90SOpUqN3uc78sQP+RGvlyUNuLovNwL6w0/AR9VymxukjYfFgixm33ZVfFKEkwAB4QrSvhmteMsgfd01jRLdPn9LLounaA1a2ClSnBXKn1aUqE5kFbIuzJKNHkp2hUgjnzTJSBRAb32O4p7SlSdMlwgm2oRXVDdZus5/hX3sM3kHvn1WhNpixleTkVNo3Qdqzxxgxc8lwaQylvOfipTnz5eiadTEzcKXBRGU0Oz7mYqC6IeR6yi2lwgDVx9FWdoKvssVmdu4Ea9FZv4s07p4zZqzQ6umSXoCuIcKZSxRcJkPnWLa7ItpH2RdlbLXkOHmELcf4g327xfb5Iq4VUFWhTn8ovz2VJO6bIKLinRV8S4n/UdAdtu/wDKOVkk9xDhDTUJttrk/KOaSfwF8jOeB1Je7wWh8CqsNMgagXWc9mx3nHotG4Ngiyk50i4S50lKX/QISvGr93/6dYqYtyPyUF9DK4RrnaPgrB1gOod8k08AuBJgB7dLkW5JQhd2aoNZREHMTLndCTopHEqoMD4JcPDWUmhptEyd5ukyCZN/FTk90Kv0H+JHuuuBYrMmgODTrNU/Mo/7T3FQyAIuJj0QBhsOGsY7m7yuSr41SA2wmweHzDKIAJ8U7iwyiLkA+MfS3oFFo42CcpiLW1XVDhIqPzPmodYJufXbRL/kLG8P2ia/ukgHnBg/6pAE9U1isIQO6CQ6JEwbjXW8CfsqVxBgmMjBl1JIAb4udAHkE5gcQHNLGvzO2yuaSTsAJMjwT8bQoK43h77xcm20+QTvDK3sxli7ZB9blEfCm1GucauFq21dAJEmLDf71le9puzJou9qLUniC7KSGOn8WX3RpdFz6vFnKKW0DvFMV3baH5qlp4J1TvgWmDCv+LcJc3KyQXvMNawOcTGvKERUezj8JhmyGl594lwaGg7S6xjkmU1CNxOlDqlUgc4fhg4DUWM/c2Vs3D5RDsgadIaC529pFpOqq+H4Wp7TMa1MkSQ1hLgTfezQLblFdPhjy3PYuja//QFLK7OjSKOrwoVRMOMffgPRNHgLwJa5zbWkz6K0rvqAw0tB5F9MHykAnwI/VV2Nq4iO8HR+ZgkeZbMeqC6jnRW1GPJ7xJPMGfjK5fUMc7XH9t1IFeBc3639U29ggctdj13TiFHWpRMaFV1YK9eYceRvoqrFMutEGSnHRBlJdOXIVzOaf/CvHf06lM2AcHDzEEfALUcI9rm9Vh38OuJlmIDDcOB8LdFs3CMR3Q49YXm541I2Yn4li+QLrgnWAuziZItb5ppzb766FZXyWBvtfQz0mkj8QMx4qHWwDQA4GxAPqinGYMVGlp0Qni8X7MlmU923KUYps0LLUFH8A/j+EBxBMnRu3RGnZ7BgYenc6fVAvGuJt9uZkWCPeBYxn8vTE/hG37K8oukS7tvkbxmPAeQZ2/NyHIL1V3EqDHVXO5x8gvUKKJxM57OMPeWi8FeTScCfBDTuzpwlGXGXuiRyXOF4sdJS/wBNyk6OwQTxJPn/AGFtZkMidj8kyyiKjsg1dUa3kNOfQSnqjh7ME65Z+AXXBXF2IGUR37km3ud74IokwxECAG2bEDoE2asi4UmcjVU8Rx17bXUvdigb/EPFAAiYtf6IPyVDRogCZc2IEn4Kf2uxgr4ktBdDbu6eLoPSwBJXmIxoZRpD3GyLCHPeI3Js1vmfB0W3RTSRBtbJuCwR9qQTmdY5W3i25bf5eKtH4CwD3f7QQ0f8WkT5uJVBiOOltQANhpHuyYPiBE+cqdwXGPqPdJytk6CJ00IudP30SNPko2W1HhLIEtsLhoNNjR55M3pKcNQUXEnLYaH2j/8AuXH/AKKQ3ENAta3mfP8ARVfE8UWiZA8InwHXr/dLycTTQw7iHZWNEgwDWY6+/dJHKPGUTN4tTNA0yMwc2D380g6943ssp/xOq10zadDp5yrzC8do1Q1tYAONiWk29EyjQG7Hez1IU8U99V5qlhPswSJAMDMesAepV1xzGUqwGdukxmBfcaHIDlPmoWI4VhxuIixzX21VJjeJ06XdptB/zXldV8Bv2ydh6obIYXZRbKIaDvLRTifCSRyhSn1Q8d14JBgMqNBPSHgD4QfFV/DGkiSJB08Dp9U/WaHXI2N/P4+d9LpfY3I1WrFhOZtRsalji5k8sriQPAmV77cO0NKoDe49m8HoREnxlNVcWQQDLogBwPeAvIzbgCO64EdBqouIILc3vN3IEwP87dW+IJHJMKzyticr8riQeVTvDyeRm+LVHxuEEAglgje7f+QmPIuKblwt+HQT3qZ8QZyn0Nlw+q19gTTcDzdHXvTIHQz4qiEGMXhSAJ0OhFx5O0J6aqnqtRD7RzZa6xgaRDhz/K4dSCqzE02OMjuHkfd9b5fl4J4sSSKR7brkp7GUS0w4R9RzB3HVMLSjOy57KYrJiafU5Tpv+8L6CwtICm2OQXzXgXQ9p5EFfQ3D8ePZM190RG6xf0r2aMLLZkTE31XJaS49AucNSMTMFOU36mb6LAaT15EIc41gA9xJnTmiIfJU3F8TkvE+aaN3oOjJu1PDQ2vYkSLT0RvwPAuFKmAR7o3M6IV7bYsCpTdEa6HwRd2WxgdQp3/CFpk5KKESi5Oh2tw52Y6evTxXqs6tQTqkk6mP0oEO2LCG33KGsNwepVuxpganYeaI+2OOFQCOaMez2AY3D02x+EE9SRJJUpzp6Lx1BWDooxSDZuGR5wPqrjszRaaryQCWxH+qBJA0Vw/glM3gKTw7h4pkwBeOWyEZN6JSqtCxbSZE2Q1xvHBohpggEk8vsImq07yTE6LPP4gcSFEPa0w58AWm2/34Joxtk7oDq9Sc7os4mxtnJ3ceUbcramU3i8Z7TLYEMgl3MxGg2tokLgAjQXnnv+nkunPtDQ0DwWwR0Qa+ML3yTYaRbyUmhiqkXBgkDYAC9gPNRcTWfzjwsoedxNyfVUUbRJzDanxSWw06C+n3v96LsQRLtlQcEDJkmBzNgOetyrnOHCQIbe2hPLXzUZKnRROxnEYO06ToOaqcRhiDOnLw5q2qHNMCdt9OQ6dUquGI967jsIAAGg6AafuinQHsr8JLW94mNxueQ8/vZW/CeH+0e6RIkH4Kvbwh73S4kNmT16ffJWmA4gWuNohs/X4CEWwIImU2tbA02+Y+fxVY5wAI0tA9T+/oqRvaF5s62U7biCY9QB5qDj+Kue6G6CCIO9j+imsbH60WeLqzJB/TY3+Kq/50hwItrcH1B3jdN5srTckQAeunyTFeqXNH2Nf7qkY0K5Fk3EAwRA1u2wncOba29o8Dt5UpAkOiHAbaOjlsfKISwgBp6AGJF4nw5G4Pqo2HxYa73oDtZnXSCNPNd/g4nMbbURqQ4xP08wZVXxFjeo8byPEfon8ViaZHddofdmY55enRUtfFA6FPCLsSUkcOqOaIs5vI3b8PdPUQU0WB3u6/lP0O/wA/FcOevM33+y0ozDmH94LWf4ccZFRjGv1bmAvyuJjoVk4fOvvc/wBevX7BR2KxgpOzEmzwCPI/FQzRuJXG6Zu9OtbRdVSSNLKHg3uLQT9hTc0DmvMZsRGc7kq7ilNroJE+PPkp4fIOyZxNPMyEExjOP4g4VpbTho/FsOQ80uyFHNSaAdNime3mJf7IdHxp0PRRewfEQO64xc+C11JQsS4uVFrxJj21XARaN+g6LxR+JYnNVeZGp3XiCkxulELieKLw2RF1qmAZFNo5NHyWP48uEB2qvODdrMTTyNs9kgDMLx0cFlcL4NUuDT5T1MjdCje1hkNdSNyBII3IGh8UTUXAk9B8F0YtcmaRB4rju9Btyv8Ae6zXj+HdWr5nBziJtsIPd8J18wjXtA+Tki535AKG/DhjA0TbUk3PMk+OyrB1sWtAQODvH4SvP8NfoG/f0RNUMaAk6zbziSLJgE7Xg6za/oVXqB0g1W4I7cCfFRx2cJ5eE/si32RcLCSdNEm0jN9T4G/+39Eym0K4oHcF2cyuBcZ5Bug6nNqiSngAGQR4fm84XLja0SNxHyG0rttVw07x639ANPRCUmzkqIr8HlEkEfD1uqmrxVlM6lxmwbq7/edAOf7q0x7i4xYk/hEk+eseiF8fhDJLtfp4bIwV8nS+EviHaVpYAAMxBkxEbW6WgE3MztCi4HGijTL6jsz36C/4QSDe+pHkqKqDJXD3E6rSsaqjO5uzuti3OdmJ1Mnz+i8biXDQmYjyTRShVomSWY9w6+M/QhPfzxfqQByH0lQE4GJWkFSZZv4nLmZZytABk6wLlQ31ZM/fT76JhzVyXrlFILkx5xkpirquvbaJVHghFCvYySlK8K8TinUog7GOzYqmHHugyeVtEPKdwvF+ydmGon7KSatDRdM+iKWJzARpupucIO7CcU9rT0Fhz1Jv+iMQ8RovImqZuiN5d1w8+q7qG+WUwKcyFPgcC+1+EzUqgLRIcDp8vVBPZul3jl1BNvJaZx6kO8wz/UaQD1H9wst4RVLKlUHUSD8lrxyuLOlDaZEqUXyZa7U7FJX7X2SV+78I9okdpeHEEOaJb8l32beXQ2LNM+avMDXFVsO1GoT+DwDWTA1Ky0q0aW2vGR5WcI8x85+iu8NxcEsaXAPgzGnh8iql0EG1gVWY73mwJEmUvIrRfY6j/UBnNOpJ+wq7ilS3Qb/r+wTfD67spaZIEmTJPh8NE8awIZ3Y3jr16JkqFsrqTp5xNpsT4ZpJ8YCaOsajcXO+1jHwU8nNeLuMTOg5AeKaxGCBBh2VjTeD7xGqJxGd09AJItvr46JNfLrb3i3xuSPQJ51EtgBusZWgwL+GvVJ2FIzAfEwwH/SPeK445iZ70mbi8el7eQXBN7GTy/Vo/Rc1paJ+dgeZDGhOl1pMX0beb7lrT80ThoiQbW8IE9AL/BRcZhQ4XMdDbzy7+gU2m0ZgHCL6XnyY3T1XNZw0In5+QZ9UUwUBXF8OxthAO9/kLn4BUzmrRnYOmSCWiTtliZ3ygE/Jdt4fTn3GgbWEnoAO8fNXjlpEZYrZmkL0NK0d/Dqc+4AfBoPkLleN4bT5N/8AyCeYn3j8E3fX4L2fpnIEJX6rRxw1gv7MR5AHnckkrx/DKZ/A0f7co9T3jfkF3f8AgOz9M5I/such5FaQOD0xcNbF7xA/5G58F7/h9Mj3G2tMZR6xJXd9fh3Z+mcNw7iYAJPKE4OHVNMpWkMwTWtkDxtlB8xqk7CiJgZTp+Efuh3/AIHsozc8MqflPPy5rh2CcNlppwrbd3ukTEZQRv4pipw5jmkwI/zCAPADVHvg7JmwwzuRTlOgeSNcZwgRmERs4nu+TVV1sDluLRHedcz/AKQn7ti9qgt/hu5wJp8mzcdbAfFaUzS6DewLQKdtTqSLnX08Eblto3Xn5dts0Q0NVaIdEJoNj6pydibgJl1QmRChorsquO0cxYdmuv52WZ9pcD7LFVI/GA4fI/ELWMRh5EdFnHbSk41WHLZuYH4H5K+HkaU9L4VlCg8tBk+hXiLOD4QGiwxqD8yki2V6/hVYaqbOZYjUIhwtebx4qvbg6LDLjJKt6dJr2gMADuU2I6dUKaWzs04Tfie5gRAChYlwae8BpYJ+iHMqPa8QRBHhH6yoGLJdfqkRM4w1aCSeU+ohRqWLcXgc2ugxy6JriNXLfyVXiOPkFpFiywnkdVdIky5w7J9iNRcmbTrqFJZUJZBGr/SI6lUjO0FOWDMBEzsRM6nchS6rgaYhzSWuzWINiZhc0/Yb/C1bXBe+PwtEE+PwXlU2Yebvd5nr8UzmDalQWkgHQ6bj0XT6k+z53I8Nif0SnEhz5Lyfwiwkcum65bTAgA9915Ikidx6qtNYilUkmc1+en6KWK3fphx0AJ9AuoI+zAgy2IiJO5PUpsYfW4DQCOp5wfqnaWL7pO0kH9Z3XlVohki33tzQOIBom1gJ0DdSOZJuE6WlkCNbENifAuKebU7xJkbgRceK7ZXblzG51ROoiPoWM908m3cZ2J5pCnFzDef5j66KZWc2nDok/VRHNBJMEwJ1XAo8bVcCCe62dbyeUFdNDiTMRz38JOu65MOF7/fJdMfJEaaRf4dV1nUJkySRMbuvHh1XgrF1gDP5jJA5gDRKpXi07rstiAYv0B8F1hoa9rOl9LnQTyAToBt+N0xfQW1heNblEGLnyjxXTXgTBGYxta51lcChsuEmTmcNjoPD4Lhx1L7n8Imw6GF3TrAXPnyXVJzYLoF9JRDQ05kXcAXG4G0dQq/FYAEOqO9+O6LQB4GxVu0ySYNt9wuHkOI668oQto6j3sG1wflc6HOvG4A5BaTQoAE3PW6zAZm4hlRloj06o/4ZiS67rSknvYtUWlRoUd8C0JVMRsfVR8RW2HqpOhkJx1QJ25wWejVcJzNyn0/ZHLXyCg3tDjg7+ZaRo2PhKpjbUtHNJrZB4V7RtGmASRlF5PLwSUvgPEZw9P8A0x6EhJUct8HKOuSjw9cuEe8SY+5RNh3Gk2XWLdxcykkjPWh36LrF4tlWk11g8jked7whnjFaLctUklKPIKpFRi8R7QeSHcXTvBXiS1Q5ISKiv71lLLyBYpJLRL0Th7NG/hlw5uJw9Q1LlroaZvGW48LprtpXp4GpSaA92aSJIMX2I2ukkk6E2K5tFPT48yo8tBu8yZB94beFlZU6+Y0XA2gt9NflqkkoZYKL0accnJWx3C4gRUF4vfx6JujiO9TcCTHNJJIE7w9bO6qdLH955p7CDKxgO5nym39l4kgwoZxQzvJboAeU2KiklxEGAIgfWUklxxzUJEwfH9F2a+UCNTHx2SSTAPKVXUzc/qnA4XJvMAa7/fwSSShPG4icxcdLC2/0CbZUJJ5ifLw+KSSJwi60C+sX8yei5p15Eaff7pJLjiQzEkDSRO+8/VSMuUA6545yOl9QkkgE7q4cQTPfJDfAmYPKES8Aa9oiocxaBdepIS4FZeAiCuHQAkkpUAgGtrCDOMVGEVzeXZuesQkkmx8lKB3hVR4pNGYjXlzPRJJJaW9kEtH/2Q=="/>
          <p:cNvSpPr>
            <a:spLocks noChangeAspect="1" noChangeArrowheads="1"/>
          </p:cNvSpPr>
          <p:nvPr/>
        </p:nvSpPr>
        <p:spPr bwMode="auto">
          <a:xfrm>
            <a:off x="155575"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7830" name="Picture 6" descr="Tabby - Cat Facts"/>
          <p:cNvPicPr>
            <a:picLocks noChangeAspect="1" noChangeArrowheads="1"/>
          </p:cNvPicPr>
          <p:nvPr/>
        </p:nvPicPr>
        <p:blipFill>
          <a:blip r:embed="rId7"/>
          <a:srcRect/>
          <a:stretch>
            <a:fillRect/>
          </a:stretch>
        </p:blipFill>
        <p:spPr bwMode="auto">
          <a:xfrm>
            <a:off x="214282" y="1071546"/>
            <a:ext cx="2335473" cy="2214578"/>
          </a:xfrm>
          <a:prstGeom prst="rect">
            <a:avLst/>
          </a:prstGeom>
          <a:noFill/>
        </p:spPr>
      </p:pic>
      <p:sp>
        <p:nvSpPr>
          <p:cNvPr id="19" name="TextBox 18"/>
          <p:cNvSpPr txBox="1"/>
          <p:nvPr/>
        </p:nvSpPr>
        <p:spPr>
          <a:xfrm>
            <a:off x="6286512" y="3571876"/>
            <a:ext cx="2725426" cy="369332"/>
          </a:xfrm>
          <a:prstGeom prst="rect">
            <a:avLst/>
          </a:prstGeom>
          <a:noFill/>
        </p:spPr>
        <p:txBody>
          <a:bodyPr wrap="none" rtlCol="0">
            <a:spAutoFit/>
          </a:bodyPr>
          <a:lstStyle/>
          <a:p>
            <a:r>
              <a:rPr lang="en-US" dirty="0" smtClean="0"/>
              <a:t>5. S</a:t>
            </a:r>
            <a:r>
              <a:rPr lang="en-US" dirty="0" smtClean="0"/>
              <a:t>teak in bad shape</a:t>
            </a:r>
            <a:endParaRPr lang="en-US" dirty="0" smtClean="0"/>
          </a:p>
        </p:txBody>
      </p:sp>
      <p:sp>
        <p:nvSpPr>
          <p:cNvPr id="20" name="Notched Right Arrow 19"/>
          <p:cNvSpPr/>
          <p:nvPr/>
        </p:nvSpPr>
        <p:spPr>
          <a:xfrm rot="16812406">
            <a:off x="6643702" y="3286124"/>
            <a:ext cx="2000264" cy="1127574"/>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CAUSALLY DEPENDS</a:t>
            </a:r>
            <a:endParaRPr lang="en-US" dirty="0">
              <a:solidFill>
                <a:schemeClr val="tx1"/>
              </a:solidFill>
            </a:endParaRPr>
          </a:p>
        </p:txBody>
      </p:sp>
      <p:sp>
        <p:nvSpPr>
          <p:cNvPr id="21" name="Notched Right Arrow 20"/>
          <p:cNvSpPr/>
          <p:nvPr/>
        </p:nvSpPr>
        <p:spPr>
          <a:xfrm rot="5201046">
            <a:off x="694201" y="3245615"/>
            <a:ext cx="1895134" cy="1032572"/>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CAUSALLY DEPENDS</a:t>
            </a:r>
            <a:endParaRPr lang="en-US" dirty="0">
              <a:solidFill>
                <a:schemeClr val="tx1"/>
              </a:solidFill>
            </a:endParaRPr>
          </a:p>
        </p:txBody>
      </p:sp>
      <p:sp>
        <p:nvSpPr>
          <p:cNvPr id="22" name="Notched Right Arrow 21"/>
          <p:cNvSpPr/>
          <p:nvPr/>
        </p:nvSpPr>
        <p:spPr>
          <a:xfrm>
            <a:off x="4786314" y="4500570"/>
            <a:ext cx="2000264" cy="1127574"/>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CAUSALLY DEPENDS</a:t>
            </a:r>
            <a:endParaRPr lang="en-US" dirty="0">
              <a:solidFill>
                <a:schemeClr val="tx1"/>
              </a:solidFill>
            </a:endParaRPr>
          </a:p>
        </p:txBody>
      </p:sp>
      <p:sp>
        <p:nvSpPr>
          <p:cNvPr id="23" name="Notched Right Arrow 22"/>
          <p:cNvSpPr/>
          <p:nvPr/>
        </p:nvSpPr>
        <p:spPr>
          <a:xfrm>
            <a:off x="2357422" y="2071678"/>
            <a:ext cx="4214842" cy="1500198"/>
          </a:xfrm>
          <a:prstGeom prst="notchedRightArrow">
            <a:avLst/>
          </a:prstGeom>
          <a:solidFill>
            <a:srgbClr val="FFEDC5"/>
          </a:solidFill>
          <a:ln>
            <a:solidFill>
              <a:srgbClr val="FF67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CAUSES</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8"/>
                                        </p:tgtEl>
                                        <p:attrNameLst>
                                          <p:attrName>style.visibility</p:attrName>
                                        </p:attrNameLst>
                                      </p:cBhvr>
                                      <p:to>
                                        <p:strVal val="visible"/>
                                      </p:to>
                                    </p:set>
                                    <p:animEffect transition="in" filter="blinds(horizontal)">
                                      <p:cBhvr>
                                        <p:cTn id="12" dur="500"/>
                                        <p:tgtEl>
                                          <p:spTgt spid="552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8"/>
                                        </p:tgtEl>
                                        <p:attrNameLst>
                                          <p:attrName>style.visibility</p:attrName>
                                        </p:attrNameLst>
                                      </p:cBhvr>
                                      <p:to>
                                        <p:strVal val="visible"/>
                                      </p:to>
                                    </p:set>
                                    <p:animEffect transition="in" filter="blinds(horizontal)">
                                      <p:cBhvr>
                                        <p:cTn id="17" dur="500"/>
                                        <p:tgtEl>
                                          <p:spTgt spid="1945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9460"/>
                                        </p:tgtEl>
                                        <p:attrNameLst>
                                          <p:attrName>style.visibility</p:attrName>
                                        </p:attrNameLst>
                                      </p:cBhvr>
                                      <p:to>
                                        <p:strVal val="visible"/>
                                      </p:to>
                                    </p:set>
                                    <p:animEffect transition="in" filter="blinds(horizontal)">
                                      <p:cBhvr>
                                        <p:cTn id="30" dur="500"/>
                                        <p:tgtEl>
                                          <p:spTgt spid="1946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par>
                                <p:cTn id="39" presetID="3" presetClass="entr" presetSubtype="10" fill="hold" nodeType="withEffect">
                                  <p:stCondLst>
                                    <p:cond delay="0"/>
                                  </p:stCondLst>
                                  <p:childTnLst>
                                    <p:set>
                                      <p:cBhvr>
                                        <p:cTn id="40" dur="1" fill="hold">
                                          <p:stCondLst>
                                            <p:cond delay="0"/>
                                          </p:stCondLst>
                                        </p:cTn>
                                        <p:tgtEl>
                                          <p:spTgt spid="19462"/>
                                        </p:tgtEl>
                                        <p:attrNameLst>
                                          <p:attrName>style.visibility</p:attrName>
                                        </p:attrNameLst>
                                      </p:cBhvr>
                                      <p:to>
                                        <p:strVal val="visible"/>
                                      </p:to>
                                    </p:set>
                                    <p:animEffect transition="in" filter="blinds(horizontal)">
                                      <p:cBhvr>
                                        <p:cTn id="41" dur="500"/>
                                        <p:tgtEl>
                                          <p:spTgt spid="1946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linds(horizontal)">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blinds(horizontal)">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blinds(horizontal)">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linds(horizontal)">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blinds(horizontal)">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4" grpId="0" animBg="1"/>
      <p:bldP spid="19" grpId="0"/>
      <p:bldP spid="20" grpId="0" animBg="1"/>
      <p:bldP spid="21" grpId="0" animBg="1"/>
      <p:bldP spid="22" grpId="0" animBg="1"/>
      <p:bldP spid="23" grpId="0" animBg="1"/>
    </p:bldLst>
  </p:timing>
</p:sld>
</file>

<file path=ppt/theme/theme1.xml><?xml version="1.0" encoding="utf-8"?>
<a:theme xmlns:a="http://schemas.openxmlformats.org/drawingml/2006/main" name="UAM[2]">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Diseño predeterminado">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UAM[2].thmx</Template>
  <TotalTime>0</TotalTime>
  <Words>2932</Words>
  <Application>Microsoft Office PowerPoint</Application>
  <PresentationFormat>On-screen Show (4:3)</PresentationFormat>
  <Paragraphs>339</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UAM[2]</vt:lpstr>
      <vt:lpstr>Possible Worlds</vt:lpstr>
      <vt:lpstr>Day 4 TOPICS</vt:lpstr>
      <vt:lpstr>Day 4</vt:lpstr>
      <vt:lpstr>Day 4</vt:lpstr>
      <vt:lpstr>Day 4</vt:lpstr>
      <vt:lpstr>Day 4</vt:lpstr>
      <vt:lpstr>Day 4</vt:lpstr>
      <vt:lpstr>Day 4</vt:lpstr>
      <vt:lpstr>Day 4</vt:lpstr>
      <vt:lpstr>Day 4</vt:lpstr>
      <vt:lpstr>Day 4</vt:lpstr>
      <vt:lpstr>Day 4</vt:lpstr>
      <vt:lpstr>Day 4</vt:lpstr>
      <vt:lpstr>Day 4</vt:lpstr>
      <vt:lpstr>Day 4</vt:lpstr>
      <vt:lpstr>Day 4</vt:lpstr>
      <vt:lpstr>Day 4</vt:lpstr>
      <vt:lpstr>Day 4</vt:lpstr>
      <vt:lpstr>Day 4</vt:lpstr>
      <vt:lpstr>Day 4</vt:lpstr>
      <vt:lpstr>Day 4</vt:lpstr>
      <vt:lpstr>Day 4</vt:lpstr>
      <vt:lpstr>Day 4</vt:lpstr>
      <vt:lpstr>Day 4</vt:lpstr>
      <vt:lpstr>Day 4</vt:lpstr>
      <vt:lpstr>Day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2012-06-17T18:21:37Z</dcterms:created>
  <dcterms:modified xsi:type="dcterms:W3CDTF">2012-06-18T02:47:00Z</dcterms:modified>
</cp:coreProperties>
</file>