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720" r:id="rId1"/>
  </p:sldMasterIdLst>
  <p:notesMasterIdLst>
    <p:notesMasterId r:id="rId35"/>
  </p:notesMasterIdLst>
  <p:handoutMasterIdLst>
    <p:handoutMasterId r:id="rId36"/>
  </p:handoutMasterIdLst>
  <p:sldIdLst>
    <p:sldId id="256" r:id="rId2"/>
    <p:sldId id="295" r:id="rId3"/>
    <p:sldId id="272" r:id="rId4"/>
    <p:sldId id="391" r:id="rId5"/>
    <p:sldId id="392" r:id="rId6"/>
    <p:sldId id="393" r:id="rId7"/>
    <p:sldId id="394" r:id="rId8"/>
    <p:sldId id="395" r:id="rId9"/>
    <p:sldId id="396" r:id="rId10"/>
    <p:sldId id="397" r:id="rId11"/>
    <p:sldId id="400" r:id="rId12"/>
    <p:sldId id="398" r:id="rId13"/>
    <p:sldId id="399" r:id="rId14"/>
    <p:sldId id="403" r:id="rId15"/>
    <p:sldId id="402" r:id="rId16"/>
    <p:sldId id="401" r:id="rId17"/>
    <p:sldId id="404" r:id="rId18"/>
    <p:sldId id="405" r:id="rId19"/>
    <p:sldId id="406" r:id="rId20"/>
    <p:sldId id="407" r:id="rId21"/>
    <p:sldId id="408" r:id="rId22"/>
    <p:sldId id="409" r:id="rId23"/>
    <p:sldId id="410" r:id="rId24"/>
    <p:sldId id="411" r:id="rId25"/>
    <p:sldId id="412" r:id="rId26"/>
    <p:sldId id="413" r:id="rId27"/>
    <p:sldId id="414" r:id="rId28"/>
    <p:sldId id="415" r:id="rId29"/>
    <p:sldId id="416" r:id="rId30"/>
    <p:sldId id="417" r:id="rId31"/>
    <p:sldId id="418" r:id="rId32"/>
    <p:sldId id="419" r:id="rId33"/>
    <p:sldId id="42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730"/>
    <a:srgbClr val="FF33CC"/>
    <a:srgbClr val="FFFF99"/>
    <a:srgbClr val="FFFFCC"/>
    <a:srgbClr val="FFEDC5"/>
    <a:srgbClr val="FFA720"/>
    <a:srgbClr val="FFCCCC"/>
    <a:srgbClr val="FF898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7" autoAdjust="0"/>
    <p:restoredTop sz="94973" autoAdjust="0"/>
  </p:normalViewPr>
  <p:slideViewPr>
    <p:cSldViewPr>
      <p:cViewPr>
        <p:scale>
          <a:sx n="75" d="100"/>
          <a:sy n="75" d="100"/>
        </p:scale>
        <p:origin x="-72" y="414"/>
      </p:cViewPr>
      <p:guideLst>
        <p:guide orient="horz" pos="2160"/>
        <p:guide pos="2880"/>
      </p:guideLst>
    </p:cSldViewPr>
  </p:slideViewPr>
  <p:outlineViewPr>
    <p:cViewPr>
      <p:scale>
        <a:sx n="33" d="100"/>
        <a:sy n="33" d="100"/>
      </p:scale>
      <p:origin x="24" y="237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FC5B3C-8752-9F47-A6CF-8320B088C494}" type="datetimeFigureOut">
              <a:rPr lang="en-US" smtClean="0"/>
              <a:pPr/>
              <a:t>6/21/2012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CDFEAE6-3074-814B-BEA8-46A5969D6ADA}" type="slidenum">
              <a:rPr lang="en-US" smtClean="0"/>
              <a:pPr/>
              <a:t>‹#›</a:t>
            </a:fld>
            <a:endParaRPr lang="en-US"/>
          </a:p>
        </p:txBody>
      </p:sp>
    </p:spTree>
    <p:extLst>
      <p:ext uri="{BB962C8B-B14F-4D97-AF65-F5344CB8AC3E}">
        <p14:creationId xmlns="" xmlns:p14="http://schemas.microsoft.com/office/powerpoint/2010/main" val="1283826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2056B8-CA96-4FC2-8C09-9DBC374993F7}" type="datetimeFigureOut">
              <a:rPr lang="en-US" smtClean="0"/>
              <a:pPr/>
              <a:t>6/21/2012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1F3A99-47A2-45C3-AB64-AEA8CA722C3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gradFill flip="none" rotWithShape="1">
          <a:gsLst>
            <a:gs pos="0">
              <a:schemeClr val="accent2">
                <a:lumMod val="75000"/>
              </a:schemeClr>
            </a:gs>
            <a:gs pos="100000">
              <a:srgbClr val="FFFFFF"/>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6629400"/>
            <a:ext cx="9144000" cy="228600"/>
          </a:xfrm>
          <a:prstGeom prst="rect">
            <a:avLst/>
          </a:prstGeom>
          <a:solidFill>
            <a:srgbClr val="969182"/>
          </a:solidFill>
          <a:ln w="9525">
            <a:noFill/>
            <a:miter lim="800000"/>
            <a:headEnd/>
            <a:tailEnd/>
          </a:ln>
          <a:effectLst/>
        </p:spPr>
        <p:txBody>
          <a:bodyPr wrap="none" anchor="ctr"/>
          <a:lstStyle/>
          <a:p>
            <a:pPr>
              <a:defRPr/>
            </a:pPr>
            <a:endParaRPr lang="es-SV">
              <a:ea typeface="+mn-ea"/>
            </a:endParaRPr>
          </a:p>
        </p:txBody>
      </p:sp>
      <p:sp>
        <p:nvSpPr>
          <p:cNvPr id="12290" name="Rectangle 2"/>
          <p:cNvSpPr>
            <a:spLocks noGrp="1" noChangeArrowheads="1"/>
          </p:cNvSpPr>
          <p:nvPr>
            <p:ph type="subTitle" idx="1"/>
          </p:nvPr>
        </p:nvSpPr>
        <p:spPr>
          <a:xfrm>
            <a:off x="251520" y="188640"/>
            <a:ext cx="8280920" cy="5688632"/>
          </a:xfrm>
          <a:solidFill>
            <a:schemeClr val="bg2">
              <a:lumMod val="50000"/>
              <a:alpha val="73000"/>
            </a:schemeClr>
          </a:solidFill>
          <a:ln>
            <a:noFill/>
          </a:ln>
        </p:spPr>
        <p:txBody>
          <a:bodyPr/>
          <a:lstStyle>
            <a:lvl1pPr marL="0" indent="0" algn="ctr">
              <a:buFontTx/>
              <a:buNone/>
              <a:defRPr>
                <a:solidFill>
                  <a:schemeClr val="bg1"/>
                </a:solidFill>
                <a:latin typeface="Calibri"/>
              </a:defRPr>
            </a:lvl1pPr>
          </a:lstStyle>
          <a:p>
            <a:r>
              <a:rPr lang="x-none" dirty="0" smtClean="0"/>
              <a:t>Click to edit Master subtitle style</a:t>
            </a:r>
            <a:endParaRPr lang="es-ES" dirty="0"/>
          </a:p>
        </p:txBody>
      </p:sp>
      <p:sp>
        <p:nvSpPr>
          <p:cNvPr id="12296" name="Rectangle 8"/>
          <p:cNvSpPr>
            <a:spLocks noGrp="1" noChangeArrowheads="1"/>
          </p:cNvSpPr>
          <p:nvPr>
            <p:ph type="ctrTitle"/>
          </p:nvPr>
        </p:nvSpPr>
        <p:spPr>
          <a:xfrm>
            <a:off x="1371600" y="4869160"/>
            <a:ext cx="7772400" cy="1470025"/>
          </a:xfrm>
          <a:gradFill flip="none" rotWithShape="1">
            <a:gsLst>
              <a:gs pos="0">
                <a:schemeClr val="tx1">
                  <a:alpha val="55000"/>
                </a:schemeClr>
              </a:gs>
              <a:gs pos="100000">
                <a:srgbClr val="FFFFFF">
                  <a:alpha val="55000"/>
                </a:srgbClr>
              </a:gs>
            </a:gsLst>
            <a:path path="rect">
              <a:fillToRect l="100000" t="100000"/>
            </a:path>
            <a:tileRect r="-100000" b="-100000"/>
          </a:gradFill>
          <a:ln>
            <a:noFill/>
          </a:ln>
        </p:spPr>
        <p:txBody>
          <a:bodyPr/>
          <a:lstStyle>
            <a:lvl1pPr>
              <a:defRPr>
                <a:solidFill>
                  <a:schemeClr val="bg1"/>
                </a:solidFill>
              </a:defRPr>
            </a:lvl1pPr>
          </a:lstStyle>
          <a:p>
            <a:r>
              <a:rPr lang="x-none" dirty="0" smtClean="0"/>
              <a:t>Click to edit Master title style</a:t>
            </a:r>
            <a:endParaRPr lang="es-ES" dirty="0"/>
          </a:p>
        </p:txBody>
      </p:sp>
    </p:spTree>
    <p:extLst>
      <p:ext uri="{BB962C8B-B14F-4D97-AF65-F5344CB8AC3E}">
        <p14:creationId xmlns="" xmlns:p14="http://schemas.microsoft.com/office/powerpoint/2010/main" val="3499895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x-none" smtClean="0"/>
              <a:t>Click to edit Master title style</a:t>
            </a:r>
            <a:endParaRPr lang="es-SV"/>
          </a:p>
        </p:txBody>
      </p:sp>
      <p:sp>
        <p:nvSpPr>
          <p:cNvPr id="3" name="2 Marcador de texto vertical"/>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6/21/2012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2312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0"/>
            <a:ext cx="2171700" cy="6126163"/>
          </a:xfrm>
        </p:spPr>
        <p:txBody>
          <a:bodyPr vert="eaVert"/>
          <a:lstStyle/>
          <a:p>
            <a:r>
              <a:rPr lang="x-none" smtClean="0"/>
              <a:t>Click to edit Master title style</a:t>
            </a:r>
            <a:endParaRPr lang="es-SV"/>
          </a:p>
        </p:txBody>
      </p:sp>
      <p:sp>
        <p:nvSpPr>
          <p:cNvPr id="3" name="2 Marcador de texto vertical"/>
          <p:cNvSpPr>
            <a:spLocks noGrp="1"/>
          </p:cNvSpPr>
          <p:nvPr>
            <p:ph type="body" orient="vert" idx="1"/>
          </p:nvPr>
        </p:nvSpPr>
        <p:spPr>
          <a:xfrm>
            <a:off x="0" y="0"/>
            <a:ext cx="6362700" cy="6126163"/>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6/21/2012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158966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x-none" smtClean="0"/>
              <a:t>Click to edit Master title style</a:t>
            </a:r>
            <a:endParaRPr lang="es-SV"/>
          </a:p>
        </p:txBody>
      </p:sp>
      <p:sp>
        <p:nvSpPr>
          <p:cNvPr id="3" name="2 Marcador de contenido"/>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6/21/2012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146916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s-SV"/>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x-none"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6/21/2012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2156186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x-none" smtClean="0"/>
              <a:t>Click to edit Master title style</a:t>
            </a:r>
            <a:endParaRPr lang="es-SV"/>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5"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6/21/2012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782027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x-none" smtClean="0"/>
              <a:t>Click to edit Master title style</a:t>
            </a:r>
            <a:endParaRPr lang="es-SV"/>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7"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6/21/2012</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4159824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x-none" smtClean="0"/>
              <a:t>Click to edit Master title style</a:t>
            </a:r>
            <a:endParaRPr lang="es-SV"/>
          </a:p>
        </p:txBody>
      </p:sp>
      <p:sp>
        <p:nvSpPr>
          <p:cNvPr id="3"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6/21/2012</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3813202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6/21/2012</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2996876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s-SV"/>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6/21/2012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6614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s-SV"/>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x-none" noProof="0" smtClean="0"/>
              <a:t>Drag picture to placeholder or click icon to add</a:t>
            </a:r>
            <a:endParaRPr lang="es-SV"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6/21/2012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2253809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defRPr>
            </a:lvl1pPr>
          </a:lstStyle>
          <a:p>
            <a:fld id="{161363D4-0F2A-43FF-9CF7-CACB7C09B622}" type="datetimeFigureOut">
              <a:rPr lang="en-US" smtClean="0"/>
              <a:pPr/>
              <a:t>6/21/2012</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defRPr>
            </a:lvl1pPr>
          </a:lstStyle>
          <a:p>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Verdana" charset="0"/>
              </a:defRPr>
            </a:lvl1pPr>
          </a:lstStyle>
          <a:p>
            <a:fld id="{29CEDE2B-02E2-4320-A3F8-CF51328BA5B5}" type="slidenum">
              <a:rPr lang="en-US" smtClean="0"/>
              <a:pPr/>
              <a:t>‹#›</a:t>
            </a:fld>
            <a:endParaRPr lang="en-US"/>
          </a:p>
        </p:txBody>
      </p:sp>
      <p:sp>
        <p:nvSpPr>
          <p:cNvPr id="1031" name="Rectangle 7"/>
          <p:cNvSpPr>
            <a:spLocks noChangeArrowheads="1"/>
          </p:cNvSpPr>
          <p:nvPr/>
        </p:nvSpPr>
        <p:spPr bwMode="auto">
          <a:xfrm>
            <a:off x="0" y="6629400"/>
            <a:ext cx="9144000" cy="228600"/>
          </a:xfrm>
          <a:prstGeom prst="rect">
            <a:avLst/>
          </a:prstGeom>
          <a:solidFill>
            <a:schemeClr val="accent2">
              <a:lumMod val="50000"/>
            </a:schemeClr>
          </a:solidFill>
          <a:ln w="9525">
            <a:noFill/>
            <a:miter lim="800000"/>
            <a:headEnd/>
            <a:tailEnd/>
          </a:ln>
          <a:effectLst/>
        </p:spPr>
        <p:txBody>
          <a:bodyPr wrap="none" anchor="ctr"/>
          <a:lstStyle/>
          <a:p>
            <a:pPr>
              <a:defRPr/>
            </a:pPr>
            <a:endParaRPr lang="es-SV">
              <a:ea typeface="+mn-ea"/>
            </a:endParaRPr>
          </a:p>
        </p:txBody>
      </p:sp>
      <p:sp>
        <p:nvSpPr>
          <p:cNvPr id="1032" name="Rectangle 8"/>
          <p:cNvSpPr>
            <a:spLocks noChangeArrowheads="1"/>
          </p:cNvSpPr>
          <p:nvPr/>
        </p:nvSpPr>
        <p:spPr bwMode="auto">
          <a:xfrm>
            <a:off x="0" y="0"/>
            <a:ext cx="2743200" cy="1371600"/>
          </a:xfrm>
          <a:prstGeom prst="rect">
            <a:avLst/>
          </a:prstGeom>
          <a:solidFill>
            <a:schemeClr val="bg2">
              <a:lumMod val="50000"/>
            </a:schemeClr>
          </a:solidFill>
          <a:ln w="9525">
            <a:noFill/>
            <a:miter lim="800000"/>
            <a:headEnd/>
            <a:tailEnd/>
          </a:ln>
          <a:effectLst/>
        </p:spPr>
        <p:txBody>
          <a:bodyPr wrap="none" anchor="ctr"/>
          <a:lstStyle/>
          <a:p>
            <a:pPr>
              <a:defRPr/>
            </a:pPr>
            <a:endParaRPr lang="es-SV">
              <a:ea typeface="+mn-ea"/>
            </a:endParaRPr>
          </a:p>
        </p:txBody>
      </p:sp>
      <p:sp>
        <p:nvSpPr>
          <p:cNvPr id="2" name="Rectangle 2"/>
          <p:cNvSpPr>
            <a:spLocks noGrp="1" noChangeArrowheads="1"/>
          </p:cNvSpPr>
          <p:nvPr>
            <p:ph type="title"/>
          </p:nvPr>
        </p:nvSpPr>
        <p:spPr bwMode="auto">
          <a:xfrm>
            <a:off x="0" y="116632"/>
            <a:ext cx="2699792" cy="1152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
        <p:nvSpPr>
          <p:cNvPr id="1033" name="Rectangle 9"/>
          <p:cNvSpPr>
            <a:spLocks noChangeArrowheads="1"/>
          </p:cNvSpPr>
          <p:nvPr/>
        </p:nvSpPr>
        <p:spPr bwMode="auto">
          <a:xfrm>
            <a:off x="2743200" y="0"/>
            <a:ext cx="6400800" cy="1371600"/>
          </a:xfrm>
          <a:prstGeom prst="rect">
            <a:avLst/>
          </a:prstGeom>
          <a:solidFill>
            <a:schemeClr val="bg2">
              <a:lumMod val="25000"/>
            </a:schemeClr>
          </a:solidFill>
          <a:ln w="9525">
            <a:noFill/>
            <a:miter lim="800000"/>
            <a:headEnd/>
            <a:tailEnd/>
          </a:ln>
          <a:effectLst/>
        </p:spPr>
        <p:txBody>
          <a:bodyPr wrap="none" anchor="ctr"/>
          <a:lstStyle/>
          <a:p>
            <a:pPr>
              <a:defRPr/>
            </a:pPr>
            <a:endParaRPr lang="es-SV">
              <a:ea typeface="+mn-ea"/>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fontAlgn="base" hangingPunct="1">
        <a:spcBef>
          <a:spcPct val="0"/>
        </a:spcBef>
        <a:spcAft>
          <a:spcPct val="0"/>
        </a:spcAft>
        <a:defRPr sz="2000">
          <a:solidFill>
            <a:schemeClr val="bg1">
              <a:lumMod val="95000"/>
            </a:schemeClr>
          </a:solidFill>
          <a:latin typeface="Calibri"/>
          <a:ea typeface="ＭＳ Ｐゴシック" charset="0"/>
          <a:cs typeface="+mj-cs"/>
        </a:defRPr>
      </a:lvl1pPr>
      <a:lvl2pPr algn="l" rtl="0" eaLnBrk="1" fontAlgn="base" hangingPunct="1">
        <a:spcBef>
          <a:spcPct val="0"/>
        </a:spcBef>
        <a:spcAft>
          <a:spcPct val="0"/>
        </a:spcAft>
        <a:defRPr sz="2000">
          <a:solidFill>
            <a:srgbClr val="969182"/>
          </a:solidFill>
          <a:latin typeface="Verdana" pitchFamily="34" charset="0"/>
          <a:ea typeface="ＭＳ Ｐゴシック" charset="0"/>
        </a:defRPr>
      </a:lvl2pPr>
      <a:lvl3pPr algn="l" rtl="0" eaLnBrk="1" fontAlgn="base" hangingPunct="1">
        <a:spcBef>
          <a:spcPct val="0"/>
        </a:spcBef>
        <a:spcAft>
          <a:spcPct val="0"/>
        </a:spcAft>
        <a:defRPr sz="2000">
          <a:solidFill>
            <a:srgbClr val="969182"/>
          </a:solidFill>
          <a:latin typeface="Verdana" pitchFamily="34" charset="0"/>
          <a:ea typeface="ＭＳ Ｐゴシック" charset="0"/>
        </a:defRPr>
      </a:lvl3pPr>
      <a:lvl4pPr algn="l" rtl="0" eaLnBrk="1" fontAlgn="base" hangingPunct="1">
        <a:spcBef>
          <a:spcPct val="0"/>
        </a:spcBef>
        <a:spcAft>
          <a:spcPct val="0"/>
        </a:spcAft>
        <a:defRPr sz="2000">
          <a:solidFill>
            <a:srgbClr val="969182"/>
          </a:solidFill>
          <a:latin typeface="Verdana" pitchFamily="34" charset="0"/>
          <a:ea typeface="ＭＳ Ｐゴシック" charset="0"/>
        </a:defRPr>
      </a:lvl4pPr>
      <a:lvl5pPr algn="l" rtl="0" eaLnBrk="1" fontAlgn="base" hangingPunct="1">
        <a:spcBef>
          <a:spcPct val="0"/>
        </a:spcBef>
        <a:spcAft>
          <a:spcPct val="0"/>
        </a:spcAft>
        <a:defRPr sz="2000">
          <a:solidFill>
            <a:srgbClr val="969182"/>
          </a:solidFill>
          <a:latin typeface="Verdana" pitchFamily="34" charset="0"/>
          <a:ea typeface="ＭＳ Ｐゴシック" charset="0"/>
        </a:defRPr>
      </a:lvl5pPr>
      <a:lvl6pPr marL="457200" algn="l" rtl="0" eaLnBrk="1" fontAlgn="base" hangingPunct="1">
        <a:spcBef>
          <a:spcPct val="0"/>
        </a:spcBef>
        <a:spcAft>
          <a:spcPct val="0"/>
        </a:spcAft>
        <a:defRPr sz="2000">
          <a:solidFill>
            <a:srgbClr val="969182"/>
          </a:solidFill>
          <a:latin typeface="Verdana" pitchFamily="34" charset="0"/>
        </a:defRPr>
      </a:lvl6pPr>
      <a:lvl7pPr marL="914400" algn="l" rtl="0" eaLnBrk="1" fontAlgn="base" hangingPunct="1">
        <a:spcBef>
          <a:spcPct val="0"/>
        </a:spcBef>
        <a:spcAft>
          <a:spcPct val="0"/>
        </a:spcAft>
        <a:defRPr sz="2000">
          <a:solidFill>
            <a:srgbClr val="969182"/>
          </a:solidFill>
          <a:latin typeface="Verdana" pitchFamily="34" charset="0"/>
        </a:defRPr>
      </a:lvl7pPr>
      <a:lvl8pPr marL="1371600" algn="l" rtl="0" eaLnBrk="1" fontAlgn="base" hangingPunct="1">
        <a:spcBef>
          <a:spcPct val="0"/>
        </a:spcBef>
        <a:spcAft>
          <a:spcPct val="0"/>
        </a:spcAft>
        <a:defRPr sz="2000">
          <a:solidFill>
            <a:srgbClr val="969182"/>
          </a:solidFill>
          <a:latin typeface="Verdana" pitchFamily="34" charset="0"/>
        </a:defRPr>
      </a:lvl8pPr>
      <a:lvl9pPr marL="1828800" algn="l" rtl="0" eaLnBrk="1" fontAlgn="base" hangingPunct="1">
        <a:spcBef>
          <a:spcPct val="0"/>
        </a:spcBef>
        <a:spcAft>
          <a:spcPct val="0"/>
        </a:spcAft>
        <a:defRPr sz="2000">
          <a:solidFill>
            <a:srgbClr val="96918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Calibri"/>
          <a:ea typeface="ＭＳ Ｐゴシック" charset="0"/>
          <a:cs typeface="+mn-cs"/>
        </a:defRPr>
      </a:lvl1pPr>
      <a:lvl2pPr marL="742950" indent="-285750" algn="l" rtl="0" eaLnBrk="1" fontAlgn="base" hangingPunct="1">
        <a:spcBef>
          <a:spcPct val="20000"/>
        </a:spcBef>
        <a:spcAft>
          <a:spcPct val="0"/>
        </a:spcAft>
        <a:buChar char="–"/>
        <a:defRPr sz="2800">
          <a:solidFill>
            <a:schemeClr val="tx1"/>
          </a:solidFill>
          <a:latin typeface="Calibri"/>
          <a:ea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Calibri"/>
          <a:ea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Calibri"/>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Calibri"/>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earlymoderntexts.com/f_descarte.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mind.ucsd.edu/syllabi/07-08/Phil-87/williams.pdf" TargetMode="External"/><Relationship Id="rId5" Type="http://schemas.openxmlformats.org/officeDocument/2006/relationships/hyperlink" Target="http://www.scribd.com/doc/2080952/Where-Am-I-" TargetMode="External"/><Relationship Id="rId4" Type="http://schemas.openxmlformats.org/officeDocument/2006/relationships/hyperlink" Target="http://www.earlymoderntexts.com/f_locke.htm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lib.ru/GIBSON/frag_rose.txt"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people.cs.uct.ac.za/~bfry/dseaward/insidestuff/wintermarket.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youtube.com/watch?v=UShtvCen6So"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rry.jpg"/>
          <p:cNvPicPr>
            <a:picLocks noChangeAspect="1"/>
          </p:cNvPicPr>
          <p:nvPr/>
        </p:nvPicPr>
        <p:blipFill>
          <a:blip r:embed="rId3" cstate="print">
            <a:duotone>
              <a:schemeClr val="accent5">
                <a:shade val="45000"/>
                <a:satMod val="135000"/>
              </a:schemeClr>
              <a:prstClr val="white"/>
            </a:duotone>
            <a:lum bright="22000"/>
          </a:blip>
          <a:stretch>
            <a:fillRect/>
          </a:stretch>
        </p:blipFill>
        <p:spPr>
          <a:xfrm>
            <a:off x="0" y="-1"/>
            <a:ext cx="9144000" cy="6540963"/>
          </a:xfrm>
          <a:prstGeom prst="rect">
            <a:avLst/>
          </a:prstGeom>
        </p:spPr>
      </p:pic>
      <p:sp>
        <p:nvSpPr>
          <p:cNvPr id="3" name="Subtitle 2"/>
          <p:cNvSpPr>
            <a:spLocks noGrp="1"/>
          </p:cNvSpPr>
          <p:nvPr>
            <p:ph type="subTitle" idx="1"/>
          </p:nvPr>
        </p:nvSpPr>
        <p:spPr>
          <a:xfrm>
            <a:off x="683568" y="5157192"/>
            <a:ext cx="7772400" cy="1296144"/>
          </a:xfrm>
          <a:solidFill>
            <a:schemeClr val="tx1">
              <a:lumMod val="85000"/>
              <a:lumOff val="15000"/>
              <a:alpha val="73000"/>
            </a:schemeClr>
          </a:solidFill>
        </p:spPr>
        <p:txBody>
          <a:bodyPr>
            <a:normAutofit/>
          </a:bodyPr>
          <a:lstStyle/>
          <a:p>
            <a:r>
              <a:rPr lang="en-US" sz="2400" dirty="0" smtClean="0"/>
              <a:t>Cathy Legg</a:t>
            </a:r>
          </a:p>
          <a:p>
            <a:r>
              <a:rPr lang="en-US" sz="2400" dirty="0" smtClean="0"/>
              <a:t>University of Waikato</a:t>
            </a:r>
            <a:endParaRPr lang="en-US" sz="2400" dirty="0"/>
          </a:p>
        </p:txBody>
      </p:sp>
      <p:sp>
        <p:nvSpPr>
          <p:cNvPr id="2" name="Title 1"/>
          <p:cNvSpPr>
            <a:spLocks noGrp="1"/>
          </p:cNvSpPr>
          <p:nvPr>
            <p:ph type="ctrTitle"/>
          </p:nvPr>
        </p:nvSpPr>
        <p:spPr>
          <a:xfrm>
            <a:off x="1547664" y="0"/>
            <a:ext cx="6286544" cy="642942"/>
          </a:xfrm>
          <a:ln/>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ctr"/>
            <a:r>
              <a:rPr lang="en-NZ" sz="3200" b="1" dirty="0" smtClean="0"/>
              <a:t>Possible Worlds</a:t>
            </a:r>
            <a:endParaRPr lang="en-US" sz="3200" b="1" dirty="0"/>
          </a:p>
        </p:txBody>
      </p:sp>
      <p:pic>
        <p:nvPicPr>
          <p:cNvPr id="6" name="Picture 5" descr="WaikatoCrest.jpg"/>
          <p:cNvPicPr>
            <a:picLocks noChangeAspect="1"/>
          </p:cNvPicPr>
          <p:nvPr/>
        </p:nvPicPr>
        <p:blipFill>
          <a:blip r:embed="rId4" cstate="print"/>
          <a:stretch>
            <a:fillRect/>
          </a:stretch>
        </p:blipFill>
        <p:spPr>
          <a:xfrm>
            <a:off x="7518400" y="4941168"/>
            <a:ext cx="1625600" cy="1625600"/>
          </a:xfrm>
          <a:prstGeom prst="rect">
            <a:avLst/>
          </a:prstGeom>
        </p:spPr>
      </p:pic>
      <p:pic>
        <p:nvPicPr>
          <p:cNvPr id="1026" name="il_fi" descr="Possible%20Worlds"/>
          <p:cNvPicPr>
            <a:picLocks noChangeAspect="1" noChangeArrowheads="1"/>
          </p:cNvPicPr>
          <p:nvPr/>
        </p:nvPicPr>
        <p:blipFill>
          <a:blip r:embed="rId5" cstate="print"/>
          <a:srcRect/>
          <a:stretch>
            <a:fillRect/>
          </a:stretch>
        </p:blipFill>
        <p:spPr bwMode="auto">
          <a:xfrm>
            <a:off x="2051720" y="692696"/>
            <a:ext cx="5112568" cy="43785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Personal Identity: Locke - Memory</a:t>
            </a:r>
            <a:endParaRPr lang="en-US" sz="1600" dirty="0" smtClean="0">
              <a:solidFill>
                <a:srgbClr val="FF6730"/>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chemeClr val="bg1"/>
                </a:solidFill>
              </a:rPr>
              <a:t>Williams: The Self and the Future</a:t>
            </a:r>
            <a:endParaRPr lang="en-US" sz="1600" dirty="0" smtClean="0">
              <a:solidFill>
                <a:schemeClr val="bg1"/>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11" name="TextBox 10"/>
          <p:cNvSpPr txBox="1"/>
          <p:nvPr/>
        </p:nvSpPr>
        <p:spPr>
          <a:xfrm>
            <a:off x="357158" y="2143116"/>
            <a:ext cx="8286808" cy="4801314"/>
          </a:xfrm>
          <a:prstGeom prst="rect">
            <a:avLst/>
          </a:prstGeom>
          <a:noFill/>
        </p:spPr>
        <p:txBody>
          <a:bodyPr wrap="square" rtlCol="0">
            <a:spAutoFit/>
          </a:bodyPr>
          <a:lstStyle/>
          <a:p>
            <a:r>
              <a:rPr lang="en-NZ" dirty="0" smtClean="0"/>
              <a:t> The fact that we can imagine these possible worlds might seem to suggest that we have a concept of personal identity </a:t>
            </a:r>
            <a:r>
              <a:rPr lang="en-NZ" u="sng" dirty="0" smtClean="0"/>
              <a:t>which purely tracks psychological continuity</a:t>
            </a:r>
            <a:r>
              <a:rPr lang="en-NZ" dirty="0" smtClean="0"/>
              <a:t>, not </a:t>
            </a:r>
            <a:r>
              <a:rPr lang="en-NZ" u="sng" dirty="0" smtClean="0"/>
              <a:t>bodily continuity</a:t>
            </a:r>
            <a:r>
              <a:rPr lang="en-NZ" dirty="0" smtClean="0"/>
              <a:t>.</a:t>
            </a:r>
          </a:p>
          <a:p>
            <a:endParaRPr lang="en-US" dirty="0" smtClean="0"/>
          </a:p>
          <a:p>
            <a:pPr>
              <a:buFontTx/>
              <a:buChar char="-"/>
            </a:pPr>
            <a:r>
              <a:rPr lang="en-NZ" i="1" dirty="0" smtClean="0"/>
              <a:t> Otherwise these stories would not even make sense, wouldn’t they? The Freaky Friday story would just be incomprehensible </a:t>
            </a:r>
            <a:r>
              <a:rPr lang="en-NZ" i="1" dirty="0" smtClean="0"/>
              <a:t>nonsense. </a:t>
            </a:r>
            <a:r>
              <a:rPr lang="en-NZ" i="1" dirty="0" smtClean="0"/>
              <a:t>(Why is </a:t>
            </a:r>
            <a:r>
              <a:rPr lang="en-NZ" i="1" dirty="0" smtClean="0"/>
              <a:t>that </a:t>
            </a:r>
            <a:r>
              <a:rPr lang="en-NZ" i="1" dirty="0" smtClean="0"/>
              <a:t>mother suddenly behaving like her daughter </a:t>
            </a:r>
            <a:r>
              <a:rPr lang="en-NZ" i="1" dirty="0" smtClean="0"/>
              <a:t>did, and </a:t>
            </a:r>
            <a:r>
              <a:rPr lang="en-NZ" i="1" dirty="0" smtClean="0"/>
              <a:t>saying she wants to get out of her body and she doesn’t want to marry the man she is engaged to - ?? This is not a story about body-swapping, this is just a story about two people who are totally insane!) </a:t>
            </a:r>
          </a:p>
          <a:p>
            <a:pPr>
              <a:buFontTx/>
              <a:buChar char="-"/>
            </a:pPr>
            <a:endParaRPr lang="en-NZ" i="1" dirty="0" smtClean="0"/>
          </a:p>
          <a:p>
            <a:pPr>
              <a:buFontTx/>
              <a:buChar char="-"/>
            </a:pPr>
            <a:r>
              <a:rPr lang="en-NZ" i="1" dirty="0" smtClean="0"/>
              <a:t> Or maybe there is something more complex going on? E.g. there is some kind of </a:t>
            </a:r>
            <a:r>
              <a:rPr lang="en-NZ" b="1" i="1" dirty="0" smtClean="0"/>
              <a:t>tension</a:t>
            </a:r>
            <a:r>
              <a:rPr lang="en-NZ" i="1" dirty="0" smtClean="0"/>
              <a:t> in our culture’s concept of personal identity, and this is why we find these stories </a:t>
            </a:r>
            <a:r>
              <a:rPr lang="en-NZ" i="1" dirty="0" smtClean="0"/>
              <a:t>interes</a:t>
            </a:r>
            <a:r>
              <a:rPr lang="en-NZ" i="1" dirty="0" smtClean="0"/>
              <a:t>ting</a:t>
            </a:r>
            <a:r>
              <a:rPr lang="en-NZ" i="1" dirty="0" smtClean="0"/>
              <a:t>...</a:t>
            </a:r>
            <a:endParaRPr lang="en-US" dirty="0" smtClean="0"/>
          </a:p>
          <a:p>
            <a:endParaRPr lang="en-NZ" b="1" i="1" dirty="0" smtClean="0"/>
          </a:p>
          <a:p>
            <a:endParaRPr lang="en-US" dirty="0"/>
          </a:p>
        </p:txBody>
      </p:sp>
      <p:pic>
        <p:nvPicPr>
          <p:cNvPr id="77826" name="Picture 2" descr="https://encrypted-tbn2.google.com/images?q=tbn:ANd9GcRaKTuLCQUO2cLwLT_y_POgSoVR7KjcvGKgd7T3XXocio5Z-sNBaA"/>
          <p:cNvPicPr>
            <a:picLocks noChangeAspect="1" noChangeArrowheads="1"/>
          </p:cNvPicPr>
          <p:nvPr/>
        </p:nvPicPr>
        <p:blipFill>
          <a:blip r:embed="rId3"/>
          <a:srcRect/>
          <a:stretch>
            <a:fillRect/>
          </a:stretch>
        </p:blipFill>
        <p:spPr bwMode="auto">
          <a:xfrm>
            <a:off x="7309563" y="0"/>
            <a:ext cx="1834437" cy="214311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blinds(horizontal)">
                                      <p:cBhvr>
                                        <p:cTn id="1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Personal Identity: Locke - Memory</a:t>
            </a:r>
            <a:endParaRPr lang="en-US" sz="1600" dirty="0" smtClean="0">
              <a:solidFill>
                <a:srgbClr val="FF6730"/>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chemeClr val="bg1"/>
                </a:solidFill>
              </a:rPr>
              <a:t>Williams: The Self and the Future</a:t>
            </a:r>
            <a:endParaRPr lang="en-US" sz="1600" dirty="0" smtClean="0">
              <a:solidFill>
                <a:schemeClr val="bg1"/>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11" name="TextBox 10"/>
          <p:cNvSpPr txBox="1"/>
          <p:nvPr/>
        </p:nvSpPr>
        <p:spPr>
          <a:xfrm>
            <a:off x="357158" y="1500174"/>
            <a:ext cx="8286808" cy="4601260"/>
          </a:xfrm>
          <a:prstGeom prst="rect">
            <a:avLst/>
          </a:prstGeom>
          <a:noFill/>
        </p:spPr>
        <p:txBody>
          <a:bodyPr wrap="square" rtlCol="0">
            <a:spAutoFit/>
          </a:bodyPr>
          <a:lstStyle/>
          <a:p>
            <a:r>
              <a:rPr lang="en-NZ" b="1" i="1" dirty="0" smtClean="0">
                <a:solidFill>
                  <a:srgbClr val="C00000"/>
                </a:solidFill>
              </a:rPr>
              <a:t>Personal Identity as Psychological Continuity</a:t>
            </a:r>
          </a:p>
          <a:p>
            <a:endParaRPr lang="en-US" dirty="0" smtClean="0">
              <a:solidFill>
                <a:srgbClr val="C00000"/>
              </a:solidFill>
            </a:endParaRPr>
          </a:p>
          <a:p>
            <a:r>
              <a:rPr lang="en-NZ" dirty="0" smtClean="0"/>
              <a:t>We can say the key criterion for personal identity </a:t>
            </a:r>
            <a:r>
              <a:rPr lang="en-NZ" i="1" dirty="0" smtClean="0"/>
              <a:t>for Locke</a:t>
            </a:r>
            <a:r>
              <a:rPr lang="en-NZ" dirty="0" smtClean="0"/>
              <a:t> is </a:t>
            </a:r>
            <a:r>
              <a:rPr lang="en-NZ" b="1" dirty="0" smtClean="0"/>
              <a:t>psychological continuity</a:t>
            </a:r>
            <a:r>
              <a:rPr lang="en-NZ" dirty="0" smtClean="0"/>
              <a:t>. </a:t>
            </a:r>
          </a:p>
          <a:p>
            <a:pPr>
              <a:spcBef>
                <a:spcPts val="600"/>
              </a:spcBef>
            </a:pPr>
            <a:r>
              <a:rPr lang="en-NZ" dirty="0" smtClean="0"/>
              <a:t>Locke defines psychological continuity in terms of continuity of </a:t>
            </a:r>
            <a:r>
              <a:rPr lang="en-NZ" b="1" dirty="0" smtClean="0"/>
              <a:t>memory</a:t>
            </a:r>
            <a:r>
              <a:rPr lang="en-NZ" dirty="0" smtClean="0"/>
              <a:t>:</a:t>
            </a:r>
          </a:p>
          <a:p>
            <a:pPr>
              <a:buFontTx/>
              <a:buChar char="-"/>
            </a:pPr>
            <a:endParaRPr lang="en-NZ" dirty="0" smtClean="0"/>
          </a:p>
          <a:p>
            <a:pPr>
              <a:buFontTx/>
              <a:buChar char="-"/>
            </a:pPr>
            <a:endParaRPr lang="en-US" dirty="0" smtClean="0"/>
          </a:p>
          <a:p>
            <a:r>
              <a:rPr lang="en-NZ" dirty="0" smtClean="0"/>
              <a:t> </a:t>
            </a:r>
            <a:endParaRPr lang="en-US" dirty="0" smtClean="0"/>
          </a:p>
          <a:p>
            <a:endParaRPr lang="en-NZ" dirty="0" smtClean="0"/>
          </a:p>
          <a:p>
            <a:endParaRPr lang="en-NZ" dirty="0" smtClean="0"/>
          </a:p>
          <a:p>
            <a:r>
              <a:rPr lang="en-NZ" dirty="0" smtClean="0"/>
              <a:t>We could summarise this in more modern terms:</a:t>
            </a:r>
          </a:p>
          <a:p>
            <a:pPr marL="266700"/>
            <a:r>
              <a:rPr lang="en-NZ" b="1" dirty="0" smtClean="0">
                <a:solidFill>
                  <a:srgbClr val="C00000"/>
                </a:solidFill>
              </a:rPr>
              <a:t>Person A at t</a:t>
            </a:r>
            <a:r>
              <a:rPr lang="en-NZ" b="1" baseline="-25000" dirty="0" smtClean="0">
                <a:solidFill>
                  <a:srgbClr val="C00000"/>
                </a:solidFill>
              </a:rPr>
              <a:t>1</a:t>
            </a:r>
            <a:r>
              <a:rPr lang="en-NZ" b="1" dirty="0" smtClean="0">
                <a:solidFill>
                  <a:srgbClr val="C00000"/>
                </a:solidFill>
              </a:rPr>
              <a:t> = Person B at t</a:t>
            </a:r>
            <a:r>
              <a:rPr lang="en-NZ" b="1" baseline="-25000" dirty="0" smtClean="0">
                <a:solidFill>
                  <a:srgbClr val="C00000"/>
                </a:solidFill>
              </a:rPr>
              <a:t>2</a:t>
            </a:r>
            <a:r>
              <a:rPr lang="en-NZ" b="1" dirty="0" smtClean="0">
                <a:solidFill>
                  <a:srgbClr val="C00000"/>
                </a:solidFill>
              </a:rPr>
              <a:t> </a:t>
            </a:r>
            <a:r>
              <a:rPr lang="en-NZ" b="1" i="1" dirty="0" err="1" smtClean="0">
                <a:solidFill>
                  <a:srgbClr val="C00000"/>
                </a:solidFill>
              </a:rPr>
              <a:t>iff</a:t>
            </a:r>
            <a:r>
              <a:rPr lang="en-NZ" b="1" i="1" dirty="0" smtClean="0">
                <a:solidFill>
                  <a:srgbClr val="C00000"/>
                </a:solidFill>
              </a:rPr>
              <a:t> </a:t>
            </a:r>
            <a:r>
              <a:rPr lang="en-NZ" b="1" dirty="0" smtClean="0">
                <a:solidFill>
                  <a:srgbClr val="C00000"/>
                </a:solidFill>
              </a:rPr>
              <a:t>B at t</a:t>
            </a:r>
            <a:r>
              <a:rPr lang="en-NZ" b="1" baseline="-25000" dirty="0" smtClean="0">
                <a:solidFill>
                  <a:srgbClr val="C00000"/>
                </a:solidFill>
              </a:rPr>
              <a:t>2</a:t>
            </a:r>
            <a:r>
              <a:rPr lang="en-NZ" b="1" dirty="0" smtClean="0">
                <a:solidFill>
                  <a:srgbClr val="C00000"/>
                </a:solidFill>
              </a:rPr>
              <a:t> can remember experiences had by A at t</a:t>
            </a:r>
            <a:r>
              <a:rPr lang="en-NZ" b="1" baseline="-25000" dirty="0" smtClean="0">
                <a:solidFill>
                  <a:srgbClr val="C00000"/>
                </a:solidFill>
              </a:rPr>
              <a:t>1</a:t>
            </a:r>
            <a:r>
              <a:rPr lang="en-NZ" b="1" dirty="0" smtClean="0">
                <a:solidFill>
                  <a:srgbClr val="C00000"/>
                </a:solidFill>
              </a:rPr>
              <a:t>.</a:t>
            </a:r>
            <a:endParaRPr lang="en-US" b="1" dirty="0" smtClean="0">
              <a:solidFill>
                <a:srgbClr val="C00000"/>
              </a:solidFill>
            </a:endParaRPr>
          </a:p>
          <a:p>
            <a:endParaRPr lang="en-NZ" b="1" i="1" dirty="0" smtClean="0"/>
          </a:p>
          <a:p>
            <a:endParaRPr lang="en-US" dirty="0"/>
          </a:p>
        </p:txBody>
      </p:sp>
      <p:sp>
        <p:nvSpPr>
          <p:cNvPr id="6" name="Rectangle 5"/>
          <p:cNvSpPr/>
          <p:nvPr/>
        </p:nvSpPr>
        <p:spPr>
          <a:xfrm>
            <a:off x="428596" y="3643314"/>
            <a:ext cx="7500990" cy="857256"/>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dirty="0" smtClean="0">
                <a:solidFill>
                  <a:schemeClr val="tx1"/>
                </a:solidFill>
              </a:rPr>
              <a:t>“As far as this consciousness can be extended backwards to any past action or thought, so far reaches the identity of that person” </a:t>
            </a:r>
            <a:endParaRPr lang="en-US" dirty="0" smtClean="0">
              <a:solidFill>
                <a:schemeClr val="tx1"/>
              </a:solidFill>
            </a:endParaRPr>
          </a:p>
        </p:txBody>
      </p:sp>
      <p:sp>
        <p:nvSpPr>
          <p:cNvPr id="7" name="Rectangle 6"/>
          <p:cNvSpPr/>
          <p:nvPr/>
        </p:nvSpPr>
        <p:spPr>
          <a:xfrm>
            <a:off x="214282" y="5786454"/>
            <a:ext cx="8715436" cy="642942"/>
          </a:xfrm>
          <a:prstGeom prst="rect">
            <a:avLst/>
          </a:prstGeom>
          <a:solidFill>
            <a:schemeClr val="bg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i="1" dirty="0" smtClean="0">
                <a:solidFill>
                  <a:schemeClr val="tx1"/>
                </a:solidFill>
              </a:rPr>
              <a:t>What objections to Locke’s account of personal identity can you think of?</a:t>
            </a:r>
            <a:r>
              <a:rPr lang="en-NZ" dirty="0" smtClean="0">
                <a:solidFill>
                  <a:schemeClr val="tx1"/>
                </a:solidFill>
              </a:rPr>
              <a:t>  </a:t>
            </a:r>
            <a:endParaRPr lang="en-US"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animEffect transition="in" filter="blinds(horizontal)">
                                      <p:cBhvr>
                                        <p:cTn id="7" dur="500"/>
                                        <p:tgtEl>
                                          <p:spTgt spid="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9" end="9"/>
                                            </p:txEl>
                                          </p:spTgt>
                                        </p:tgtEl>
                                        <p:attrNameLst>
                                          <p:attrName>style.visibility</p:attrName>
                                        </p:attrNameLst>
                                      </p:cBhvr>
                                      <p:to>
                                        <p:strVal val="visible"/>
                                      </p:to>
                                    </p:set>
                                    <p:animEffect transition="in" filter="blinds(horizontal)">
                                      <p:cBhvr>
                                        <p:cTn id="17" dur="500"/>
                                        <p:tgtEl>
                                          <p:spTgt spid="11">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10" end="10"/>
                                            </p:txEl>
                                          </p:spTgt>
                                        </p:tgtEl>
                                        <p:attrNameLst>
                                          <p:attrName>style.visibility</p:attrName>
                                        </p:attrNameLst>
                                      </p:cBhvr>
                                      <p:to>
                                        <p:strVal val="visible"/>
                                      </p:to>
                                    </p:set>
                                    <p:animEffect transition="in" filter="blinds(horizontal)">
                                      <p:cBhvr>
                                        <p:cTn id="22" dur="500"/>
                                        <p:tgtEl>
                                          <p:spTgt spid="11">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Personal Identity: Locke - Memory</a:t>
            </a:r>
            <a:endParaRPr lang="en-US" sz="1600" dirty="0" smtClean="0">
              <a:solidFill>
                <a:srgbClr val="FF6730"/>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chemeClr val="bg1"/>
                </a:solidFill>
              </a:rPr>
              <a:t>Williams: The Self and the Future</a:t>
            </a:r>
            <a:endParaRPr lang="en-US" sz="1600" dirty="0" smtClean="0">
              <a:solidFill>
                <a:schemeClr val="bg1"/>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11" name="TextBox 10"/>
          <p:cNvSpPr txBox="1"/>
          <p:nvPr/>
        </p:nvSpPr>
        <p:spPr>
          <a:xfrm>
            <a:off x="357158" y="1500174"/>
            <a:ext cx="8286808" cy="646331"/>
          </a:xfrm>
          <a:prstGeom prst="rect">
            <a:avLst/>
          </a:prstGeom>
          <a:noFill/>
        </p:spPr>
        <p:txBody>
          <a:bodyPr wrap="square" rtlCol="0">
            <a:spAutoFit/>
          </a:bodyPr>
          <a:lstStyle/>
          <a:p>
            <a:endParaRPr lang="en-NZ" b="1" i="1" dirty="0" smtClean="0"/>
          </a:p>
          <a:p>
            <a:endParaRPr lang="en-US" dirty="0"/>
          </a:p>
        </p:txBody>
      </p:sp>
      <p:sp>
        <p:nvSpPr>
          <p:cNvPr id="7" name="Rectangle 6"/>
          <p:cNvSpPr/>
          <p:nvPr/>
        </p:nvSpPr>
        <p:spPr>
          <a:xfrm>
            <a:off x="357158" y="1785926"/>
            <a:ext cx="8358246" cy="2714644"/>
          </a:xfrm>
          <a:prstGeom prst="rect">
            <a:avLst/>
          </a:prstGeom>
          <a:solidFill>
            <a:schemeClr val="bg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smtClean="0">
              <a:solidFill>
                <a:schemeClr val="tx1"/>
              </a:solidFill>
            </a:endParaRPr>
          </a:p>
          <a:p>
            <a:pPr algn="ctr"/>
            <a:endParaRPr lang="en-NZ" dirty="0" smtClean="0">
              <a:solidFill>
                <a:schemeClr val="tx1"/>
              </a:solidFill>
            </a:endParaRPr>
          </a:p>
          <a:p>
            <a:pPr algn="ctr"/>
            <a:endParaRPr lang="en-NZ" dirty="0" smtClean="0">
              <a:solidFill>
                <a:schemeClr val="tx1"/>
              </a:solidFill>
            </a:endParaRPr>
          </a:p>
          <a:p>
            <a:pPr algn="ctr"/>
            <a:endParaRPr lang="en-NZ" dirty="0" smtClean="0">
              <a:solidFill>
                <a:schemeClr val="tx1"/>
              </a:solidFill>
            </a:endParaRPr>
          </a:p>
          <a:p>
            <a:pPr algn="ctr"/>
            <a:endParaRPr lang="en-US" dirty="0" smtClean="0">
              <a:solidFill>
                <a:schemeClr val="tx1"/>
              </a:solidFill>
            </a:endParaRPr>
          </a:p>
        </p:txBody>
      </p:sp>
      <p:pic>
        <p:nvPicPr>
          <p:cNvPr id="6146" name="Picture 2" descr="Memento"/>
          <p:cNvPicPr>
            <a:picLocks noChangeAspect="1" noChangeArrowheads="1"/>
          </p:cNvPicPr>
          <p:nvPr/>
        </p:nvPicPr>
        <p:blipFill>
          <a:blip r:embed="rId3"/>
          <a:srcRect/>
          <a:stretch>
            <a:fillRect/>
          </a:stretch>
        </p:blipFill>
        <p:spPr bwMode="auto">
          <a:xfrm>
            <a:off x="500034" y="1857364"/>
            <a:ext cx="3810000" cy="2524126"/>
          </a:xfrm>
          <a:prstGeom prst="rect">
            <a:avLst/>
          </a:prstGeom>
          <a:noFill/>
        </p:spPr>
      </p:pic>
      <p:sp>
        <p:nvSpPr>
          <p:cNvPr id="9" name="TextBox 8"/>
          <p:cNvSpPr txBox="1"/>
          <p:nvPr/>
        </p:nvSpPr>
        <p:spPr>
          <a:xfrm>
            <a:off x="4643438" y="2214554"/>
            <a:ext cx="3857652" cy="1477328"/>
          </a:xfrm>
          <a:prstGeom prst="rect">
            <a:avLst/>
          </a:prstGeom>
          <a:noFill/>
        </p:spPr>
        <p:txBody>
          <a:bodyPr wrap="square" rtlCol="0">
            <a:spAutoFit/>
          </a:bodyPr>
          <a:lstStyle/>
          <a:p>
            <a:r>
              <a:rPr lang="en-NZ" u="sng" dirty="0" smtClean="0"/>
              <a:t>The movie Memento </a:t>
            </a:r>
            <a:r>
              <a:rPr lang="en-NZ" dirty="0" smtClean="0"/>
              <a:t>provides a brilliant aid to philosophical reflection on these questions (watch 1:10–6:05)</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Personal Identity: Locke - Memory</a:t>
            </a:r>
            <a:endParaRPr lang="en-US" sz="1600" dirty="0" smtClean="0">
              <a:solidFill>
                <a:srgbClr val="FF6730"/>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chemeClr val="bg1"/>
                </a:solidFill>
              </a:rPr>
              <a:t>Williams: The Self and the Future</a:t>
            </a:r>
            <a:endParaRPr lang="en-US" sz="1600" dirty="0" smtClean="0">
              <a:solidFill>
                <a:schemeClr val="bg1"/>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11" name="TextBox 10"/>
          <p:cNvSpPr txBox="1"/>
          <p:nvPr/>
        </p:nvSpPr>
        <p:spPr>
          <a:xfrm>
            <a:off x="357158" y="1643050"/>
            <a:ext cx="8286808" cy="923330"/>
          </a:xfrm>
          <a:prstGeom prst="rect">
            <a:avLst/>
          </a:prstGeom>
          <a:noFill/>
        </p:spPr>
        <p:txBody>
          <a:bodyPr wrap="square" rtlCol="0">
            <a:spAutoFit/>
          </a:bodyPr>
          <a:lstStyle/>
          <a:p>
            <a:endParaRPr lang="en-US" b="1" dirty="0" smtClean="0">
              <a:solidFill>
                <a:srgbClr val="C00000"/>
              </a:solidFill>
            </a:endParaRPr>
          </a:p>
          <a:p>
            <a:endParaRPr lang="en-NZ" b="1" i="1" dirty="0" smtClean="0"/>
          </a:p>
          <a:p>
            <a:endParaRPr lang="en-US" dirty="0"/>
          </a:p>
        </p:txBody>
      </p:sp>
      <p:sp>
        <p:nvSpPr>
          <p:cNvPr id="6" name="Rectangle 5"/>
          <p:cNvSpPr/>
          <p:nvPr/>
        </p:nvSpPr>
        <p:spPr>
          <a:xfrm>
            <a:off x="214282" y="3857628"/>
            <a:ext cx="8572560" cy="2428892"/>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NZ" altLang="zh-CN" b="1" dirty="0" smtClean="0">
                <a:solidFill>
                  <a:schemeClr val="tx1"/>
                </a:solidFill>
                <a:latin typeface="Arial" pitchFamily="34" charset="0"/>
                <a:ea typeface="Times New Roman" pitchFamily="18" charset="0"/>
                <a:cs typeface="Arial" pitchFamily="34" charset="0"/>
              </a:rPr>
              <a:t>“It may be objected: ‘Suppose I wholly lose the memory of some parts of my life beyond any possibility of retrieving them, so that I shall never be conscious of them again; aren’t I still the same person who did those actions, had those thoughts that I once was conscious of, even though I have now forgotten them?’ To this I answer that we must be careful about what the word ‘I’ is applied to. This objector is thinking of sameness of the man, and calls it ‘I’ because he assumes that the same man is the same person. But the assumption isn’t necessarily correct… “</a:t>
            </a:r>
            <a:endParaRPr lang="en-NZ" altLang="zh-CN" dirty="0" smtClean="0">
              <a:solidFill>
                <a:schemeClr val="tx1"/>
              </a:solidFill>
              <a:latin typeface="Arial" pitchFamily="34" charset="0"/>
              <a:cs typeface="Arial" pitchFamily="34" charset="0"/>
            </a:endParaRPr>
          </a:p>
        </p:txBody>
      </p:sp>
      <p:sp>
        <p:nvSpPr>
          <p:cNvPr id="4097" name="Rectangle 1"/>
          <p:cNvSpPr>
            <a:spLocks noChangeArrowheads="1"/>
          </p:cNvSpPr>
          <p:nvPr/>
        </p:nvSpPr>
        <p:spPr bwMode="auto">
          <a:xfrm>
            <a:off x="0" y="1500174"/>
            <a:ext cx="8929718" cy="20928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NZ" altLang="zh-CN" sz="2000" b="0" i="1" u="sng" strike="noStrike" cap="none" normalizeH="0" baseline="0" dirty="0" smtClean="0">
                <a:ln>
                  <a:noFill/>
                </a:ln>
                <a:solidFill>
                  <a:srgbClr val="C00000"/>
                </a:solidFill>
                <a:effectLst/>
                <a:latin typeface="Times"/>
                <a:ea typeface="SimSun" pitchFamily="2" charset="-122"/>
                <a:cs typeface="Times New Roman" pitchFamily="18" charset="0"/>
              </a:rPr>
              <a:t>Popular objections:</a:t>
            </a:r>
            <a:endParaRPr kumimoji="0" lang="en-US" altLang="zh-CN" sz="2000" b="0"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ts val="600"/>
              </a:spcBef>
              <a:spcAft>
                <a:spcPct val="0"/>
              </a:spcAft>
              <a:buClrTx/>
              <a:buSzTx/>
              <a:buFontTx/>
              <a:buNone/>
              <a:tabLst/>
            </a:pPr>
            <a:r>
              <a:rPr kumimoji="0" lang="en-NZ" altLang="zh-CN" sz="2000" b="1" i="0" u="none" strike="noStrike" cap="none" normalizeH="0" baseline="0" dirty="0" smtClean="0">
                <a:ln>
                  <a:noFill/>
                </a:ln>
                <a:solidFill>
                  <a:schemeClr val="tx1"/>
                </a:solidFill>
                <a:effectLst/>
                <a:latin typeface="Times"/>
                <a:ea typeface="SimSun" pitchFamily="2" charset="-122"/>
                <a:cs typeface="Times New Roman" pitchFamily="18" charset="0"/>
              </a:rPr>
              <a:t>1)</a:t>
            </a:r>
            <a:r>
              <a:rPr kumimoji="0" lang="en-NZ" altLang="zh-CN" sz="2000" b="0" i="0" u="none" strike="noStrike" cap="none" normalizeH="0" baseline="0" dirty="0" smtClean="0">
                <a:ln>
                  <a:noFill/>
                </a:ln>
                <a:solidFill>
                  <a:schemeClr val="tx1"/>
                </a:solidFill>
                <a:effectLst/>
                <a:latin typeface="Times"/>
                <a:ea typeface="SimSun" pitchFamily="2" charset="-122"/>
                <a:cs typeface="Times New Roman" pitchFamily="18" charset="0"/>
              </a:rPr>
              <a:t> “According to this theory of personal identity, I am not identical with me at 2 years old, because I can’t remember anything that happened to me at 2 years old. And that is a result we don’t want.”</a:t>
            </a:r>
            <a:endParaRPr kumimoji="0" lang="en-US" altLang="zh-CN"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ts val="600"/>
              </a:spcBef>
              <a:spcAft>
                <a:spcPct val="0"/>
              </a:spcAft>
              <a:buClrTx/>
              <a:buSzTx/>
              <a:buFontTx/>
              <a:buNone/>
              <a:tabLst/>
            </a:pPr>
            <a:r>
              <a:rPr kumimoji="0" lang="en-NZ" altLang="zh-CN" sz="2000" b="0" i="1" u="sng" strike="noStrike" cap="none" normalizeH="0" baseline="0" dirty="0" smtClean="0">
                <a:ln>
                  <a:noFill/>
                </a:ln>
                <a:solidFill>
                  <a:srgbClr val="C00000"/>
                </a:solidFill>
                <a:effectLst/>
                <a:latin typeface="Times"/>
                <a:ea typeface="SimSun" pitchFamily="2" charset="-122"/>
                <a:cs typeface="Times New Roman" pitchFamily="18" charset="0"/>
              </a:rPr>
              <a:t>Locke’s reply</a:t>
            </a:r>
            <a:r>
              <a:rPr kumimoji="0" lang="en-NZ" altLang="zh-CN" sz="2000" b="0" i="0" u="none" strike="noStrike" cap="none" normalizeH="0" baseline="0" dirty="0" smtClean="0">
                <a:ln>
                  <a:noFill/>
                </a:ln>
                <a:solidFill>
                  <a:srgbClr val="C00000"/>
                </a:solidFill>
                <a:effectLst/>
                <a:latin typeface="Times"/>
                <a:ea typeface="SimSun" pitchFamily="2" charset="-122"/>
                <a:cs typeface="Times New Roman" pitchFamily="18" charset="0"/>
              </a:rPr>
              <a:t>:</a:t>
            </a:r>
            <a:r>
              <a:rPr kumimoji="0" lang="en-NZ" altLang="zh-CN" sz="2000" b="0" i="0" u="none" strike="noStrike" cap="none" normalizeH="0" baseline="0" dirty="0" smtClean="0">
                <a:ln>
                  <a:noFill/>
                </a:ln>
                <a:solidFill>
                  <a:schemeClr val="tx1"/>
                </a:solidFill>
                <a:effectLst/>
                <a:latin typeface="Times"/>
                <a:ea typeface="SimSun" pitchFamily="2" charset="-122"/>
                <a:cs typeface="Times New Roman" pitchFamily="18" charset="0"/>
              </a:rPr>
              <a:t> </a:t>
            </a:r>
            <a:r>
              <a:rPr kumimoji="0" lang="en-NZ" altLang="zh-CN" sz="2000" b="0" i="0" u="none" strike="noStrike" cap="none" normalizeH="0" baseline="0" dirty="0" smtClean="0">
                <a:ln>
                  <a:noFill/>
                </a:ln>
                <a:solidFill>
                  <a:srgbClr val="0070C0"/>
                </a:solidFill>
                <a:effectLst/>
                <a:latin typeface="Times"/>
                <a:ea typeface="SimSun" pitchFamily="2" charset="-122"/>
                <a:cs typeface="Times New Roman" pitchFamily="18" charset="0"/>
              </a:rPr>
              <a:t>Bite</a:t>
            </a:r>
            <a:r>
              <a:rPr kumimoji="0" lang="en-NZ" altLang="zh-CN" sz="2000" b="0" i="0" u="none" strike="noStrike" cap="none" normalizeH="0" dirty="0" smtClean="0">
                <a:ln>
                  <a:noFill/>
                </a:ln>
                <a:solidFill>
                  <a:srgbClr val="0070C0"/>
                </a:solidFill>
                <a:effectLst/>
                <a:latin typeface="Times"/>
                <a:ea typeface="SimSun" pitchFamily="2" charset="-122"/>
                <a:cs typeface="Times New Roman" pitchFamily="18" charset="0"/>
              </a:rPr>
              <a:t> the bullet. </a:t>
            </a:r>
            <a:r>
              <a:rPr kumimoji="0" lang="en-NZ" altLang="zh-CN" sz="2000" b="0" i="0" u="none" strike="noStrike" cap="none" normalizeH="0" baseline="0" dirty="0" smtClean="0">
                <a:ln>
                  <a:noFill/>
                </a:ln>
                <a:solidFill>
                  <a:schemeClr val="tx1"/>
                </a:solidFill>
                <a:effectLst/>
                <a:latin typeface="Times"/>
                <a:ea typeface="SimSun" pitchFamily="2" charset="-122"/>
                <a:cs typeface="Times New Roman" pitchFamily="18" charset="0"/>
              </a:rPr>
              <a:t>You are not the same </a:t>
            </a:r>
            <a:r>
              <a:rPr kumimoji="0" lang="en-NZ" altLang="zh-CN" sz="2000" b="0" i="1" u="none" strike="noStrike" cap="none" normalizeH="0" baseline="0" dirty="0" smtClean="0">
                <a:ln>
                  <a:noFill/>
                </a:ln>
                <a:solidFill>
                  <a:schemeClr val="tx1"/>
                </a:solidFill>
                <a:effectLst/>
                <a:latin typeface="Times"/>
                <a:ea typeface="SimSun" pitchFamily="2" charset="-122"/>
                <a:cs typeface="Times New Roman" pitchFamily="18" charset="0"/>
              </a:rPr>
              <a:t>person</a:t>
            </a:r>
            <a:r>
              <a:rPr kumimoji="0" lang="en-NZ" altLang="zh-CN" sz="2000" b="0" i="0" u="none" strike="noStrike" cap="none" normalizeH="0" baseline="0" dirty="0" smtClean="0">
                <a:ln>
                  <a:noFill/>
                </a:ln>
                <a:solidFill>
                  <a:schemeClr val="tx1"/>
                </a:solidFill>
                <a:effectLst/>
                <a:latin typeface="Times"/>
                <a:ea typeface="SimSun" pitchFamily="2" charset="-122"/>
                <a:cs typeface="Times New Roman" pitchFamily="18" charset="0"/>
              </a:rPr>
              <a:t> that you were when you were 2, although you might be the same ‘</a:t>
            </a:r>
            <a:r>
              <a:rPr kumimoji="0" lang="en-NZ" altLang="zh-CN" sz="2000" b="0" i="1" u="none" strike="noStrike" cap="none" normalizeH="0" baseline="0" dirty="0" smtClean="0">
                <a:ln>
                  <a:noFill/>
                </a:ln>
                <a:solidFill>
                  <a:schemeClr val="tx1"/>
                </a:solidFill>
                <a:effectLst/>
                <a:latin typeface="Times"/>
                <a:ea typeface="SimSun" pitchFamily="2" charset="-122"/>
                <a:cs typeface="Times New Roman" pitchFamily="18" charset="0"/>
              </a:rPr>
              <a:t>man</a:t>
            </a:r>
            <a:r>
              <a:rPr kumimoji="0" lang="en-NZ" altLang="zh-CN" sz="2000" b="0" i="0" u="none" strike="noStrike" cap="none" normalizeH="0" baseline="0" dirty="0" smtClean="0">
                <a:ln>
                  <a:noFill/>
                </a:ln>
                <a:solidFill>
                  <a:schemeClr val="tx1"/>
                </a:solidFill>
                <a:effectLst/>
                <a:latin typeface="Times"/>
                <a:ea typeface="SimSun" pitchFamily="2" charset="-122"/>
                <a:cs typeface="Times New Roman" pitchFamily="18" charset="0"/>
              </a:rPr>
              <a:t>’ (i.e. organism):</a:t>
            </a:r>
            <a:endParaRPr kumimoji="0" lang="en-NZ" altLang="zh-CN"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nodePh="1">
                                  <p:stCondLst>
                                    <p:cond delay="0"/>
                                  </p:stCondLst>
                                  <p:endCondLst>
                                    <p:cond evt="begin" delay="0">
                                      <p:tn val="10"/>
                                    </p:cond>
                                  </p:end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linds(horizontal)">
                                      <p:cBhvr>
                                        <p:cTn id="1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Personal Identity: Locke - Memory</a:t>
            </a:r>
            <a:endParaRPr lang="en-US" sz="1600" dirty="0" smtClean="0">
              <a:solidFill>
                <a:srgbClr val="FF6730"/>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chemeClr val="bg1"/>
                </a:solidFill>
              </a:rPr>
              <a:t>Williams: The Self and the Future</a:t>
            </a:r>
            <a:endParaRPr lang="en-US" sz="1600" dirty="0" smtClean="0">
              <a:solidFill>
                <a:schemeClr val="bg1"/>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11" name="TextBox 10"/>
          <p:cNvSpPr txBox="1"/>
          <p:nvPr/>
        </p:nvSpPr>
        <p:spPr>
          <a:xfrm>
            <a:off x="357158" y="1643050"/>
            <a:ext cx="8286808" cy="923330"/>
          </a:xfrm>
          <a:prstGeom prst="rect">
            <a:avLst/>
          </a:prstGeom>
          <a:noFill/>
        </p:spPr>
        <p:txBody>
          <a:bodyPr wrap="square" rtlCol="0">
            <a:spAutoFit/>
          </a:bodyPr>
          <a:lstStyle/>
          <a:p>
            <a:endParaRPr lang="en-US" b="1" dirty="0" smtClean="0">
              <a:solidFill>
                <a:srgbClr val="C00000"/>
              </a:solidFill>
            </a:endParaRPr>
          </a:p>
          <a:p>
            <a:endParaRPr lang="en-NZ" b="1" i="1" dirty="0" smtClean="0"/>
          </a:p>
          <a:p>
            <a:endParaRPr lang="en-US" dirty="0"/>
          </a:p>
        </p:txBody>
      </p:sp>
      <p:sp>
        <p:nvSpPr>
          <p:cNvPr id="6" name="Rectangle 5"/>
          <p:cNvSpPr/>
          <p:nvPr/>
        </p:nvSpPr>
        <p:spPr>
          <a:xfrm>
            <a:off x="214282" y="2571744"/>
            <a:ext cx="8786874" cy="392909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sz="1700" b="1" dirty="0" smtClean="0">
                <a:solidFill>
                  <a:schemeClr val="tx1"/>
                </a:solidFill>
              </a:rPr>
              <a:t>“Suppose a brave officer to have been flogged when a boy at school for robbing an orchard, to have taken a standard from the enemy in his first campaign, and to have been made a general in advanced life; suppose, also… that, when he took the standard, he was conscious of his having been flogged at school, and that, when made a general, he was conscious of his taking the standard, but had absolutely lost the consciousness of his </a:t>
            </a:r>
            <a:r>
              <a:rPr lang="en-NZ" sz="1700" b="1" dirty="0" smtClean="0">
                <a:solidFill>
                  <a:schemeClr val="tx1"/>
                </a:solidFill>
              </a:rPr>
              <a:t>flogging…it </a:t>
            </a:r>
            <a:r>
              <a:rPr lang="en-NZ" sz="1700" b="1" dirty="0" smtClean="0">
                <a:solidFill>
                  <a:schemeClr val="tx1"/>
                </a:solidFill>
              </a:rPr>
              <a:t>follows… that he who was flogged at school is the same person who took the standard, and that he who took the standard is the same person who was made a general. Whence it follows, </a:t>
            </a:r>
            <a:r>
              <a:rPr lang="en-NZ" sz="1700" b="1" dirty="0" smtClean="0">
                <a:solidFill>
                  <a:srgbClr val="FF0000"/>
                </a:solidFill>
              </a:rPr>
              <a:t>if there be any truth in </a:t>
            </a:r>
            <a:r>
              <a:rPr lang="en-NZ" sz="1700" b="1" dirty="0" smtClean="0">
                <a:solidFill>
                  <a:srgbClr val="FF0000"/>
                </a:solidFill>
              </a:rPr>
              <a:t>logic*</a:t>
            </a:r>
            <a:r>
              <a:rPr lang="en-NZ" sz="1700" b="1" dirty="0" smtClean="0">
                <a:solidFill>
                  <a:schemeClr val="tx1"/>
                </a:solidFill>
              </a:rPr>
              <a:t>, </a:t>
            </a:r>
            <a:r>
              <a:rPr lang="en-NZ" sz="1700" b="1" dirty="0" smtClean="0">
                <a:solidFill>
                  <a:schemeClr val="tx1"/>
                </a:solidFill>
              </a:rPr>
              <a:t>that the general is the same person with him who was flogged at school. But the general’s consciousness does not reach so far back as his </a:t>
            </a:r>
            <a:r>
              <a:rPr lang="en-NZ" sz="1700" b="1" dirty="0" smtClean="0">
                <a:solidFill>
                  <a:schemeClr val="tx1"/>
                </a:solidFill>
              </a:rPr>
              <a:t>flogging;</a:t>
            </a:r>
            <a:r>
              <a:rPr lang="en-US" sz="1700" dirty="0" smtClean="0">
                <a:solidFill>
                  <a:schemeClr val="tx1"/>
                </a:solidFill>
              </a:rPr>
              <a:t> </a:t>
            </a:r>
            <a:r>
              <a:rPr lang="en-NZ" sz="1700" b="1" dirty="0" smtClean="0">
                <a:solidFill>
                  <a:schemeClr val="tx1"/>
                </a:solidFill>
              </a:rPr>
              <a:t>therefore... </a:t>
            </a:r>
            <a:r>
              <a:rPr lang="en-NZ" sz="1700" b="1" dirty="0" smtClean="0">
                <a:solidFill>
                  <a:schemeClr val="tx1"/>
                </a:solidFill>
              </a:rPr>
              <a:t>he is not the person who was flogged. </a:t>
            </a:r>
            <a:endParaRPr lang="en-US" sz="1700" dirty="0" smtClean="0">
              <a:solidFill>
                <a:schemeClr val="tx1"/>
              </a:solidFill>
            </a:endParaRPr>
          </a:p>
          <a:p>
            <a:r>
              <a:rPr lang="en-NZ" sz="1700" b="1" dirty="0" smtClean="0">
                <a:solidFill>
                  <a:schemeClr val="tx1"/>
                </a:solidFill>
              </a:rPr>
              <a:t>Therefore the general is, and at the same time is not, the same person with him who was flogged at school</a:t>
            </a:r>
            <a:r>
              <a:rPr lang="en-NZ" sz="1700" b="1" dirty="0" smtClean="0">
                <a:solidFill>
                  <a:schemeClr val="tx1"/>
                </a:solidFill>
              </a:rPr>
              <a:t>.”                                     </a:t>
            </a:r>
            <a:r>
              <a:rPr lang="en-NZ" sz="1600" b="1" dirty="0" smtClean="0">
                <a:solidFill>
                  <a:srgbClr val="FF0000"/>
                </a:solidFill>
              </a:rPr>
              <a:t>*N.B.! </a:t>
            </a:r>
            <a:r>
              <a:rPr lang="en-NZ" sz="1600" b="1" dirty="0" smtClean="0">
                <a:solidFill>
                  <a:srgbClr val="FF0000"/>
                </a:solidFill>
                <a:sym typeface="Wingdings" pitchFamily="2" charset="2"/>
              </a:rPr>
              <a:t></a:t>
            </a:r>
            <a:endParaRPr lang="en-NZ" altLang="zh-CN" sz="1600" dirty="0" smtClean="0">
              <a:solidFill>
                <a:schemeClr val="tx1"/>
              </a:solidFill>
              <a:latin typeface="Arial" pitchFamily="34" charset="0"/>
              <a:cs typeface="Arial" pitchFamily="34" charset="0"/>
            </a:endParaRPr>
          </a:p>
        </p:txBody>
      </p:sp>
      <p:sp>
        <p:nvSpPr>
          <p:cNvPr id="4097" name="Rectangle 1"/>
          <p:cNvSpPr>
            <a:spLocks noChangeArrowheads="1"/>
          </p:cNvSpPr>
          <p:nvPr/>
        </p:nvSpPr>
        <p:spPr bwMode="auto">
          <a:xfrm>
            <a:off x="0" y="1500174"/>
            <a:ext cx="8929718"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NZ" sz="2000" dirty="0" smtClean="0"/>
              <a:t>But </a:t>
            </a:r>
            <a:r>
              <a:rPr lang="en-NZ" sz="2000" b="1" dirty="0" smtClean="0"/>
              <a:t>Thomas Reid </a:t>
            </a:r>
            <a:r>
              <a:rPr lang="en-NZ" sz="2000" dirty="0" smtClean="0"/>
              <a:t>uses this concession to drive Locke’s view into contradiction. He points out that memories can </a:t>
            </a:r>
            <a:r>
              <a:rPr lang="en-NZ" sz="2000" b="1" i="1" dirty="0" smtClean="0"/>
              <a:t>overlap</a:t>
            </a:r>
            <a:r>
              <a:rPr lang="en-NZ" sz="2000" dirty="0" smtClean="0"/>
              <a:t> from different periods of your life, yet not be </a:t>
            </a:r>
            <a:r>
              <a:rPr lang="en-NZ" sz="2000" b="1" i="1" dirty="0" smtClean="0"/>
              <a:t>continuous </a:t>
            </a:r>
            <a:r>
              <a:rPr lang="en-NZ" sz="2000" dirty="0" smtClean="0"/>
              <a:t>through it: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nodePh="1">
                                  <p:stCondLst>
                                    <p:cond delay="0"/>
                                  </p:stCondLst>
                                  <p:endCondLst>
                                    <p:cond evt="begin" delay="0">
                                      <p:tn val="10"/>
                                    </p:cond>
                                  </p:end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linds(horizontal)">
                                      <p:cBhvr>
                                        <p:cTn id="1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Personal Identity: Locke - Memory</a:t>
            </a:r>
            <a:endParaRPr lang="en-US" sz="1600" dirty="0" smtClean="0">
              <a:solidFill>
                <a:srgbClr val="FF6730"/>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chemeClr val="bg1"/>
                </a:solidFill>
              </a:rPr>
              <a:t>Williams: The Self and the Future</a:t>
            </a:r>
            <a:endParaRPr lang="en-US" sz="1600" dirty="0" smtClean="0">
              <a:solidFill>
                <a:schemeClr val="bg1"/>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11" name="TextBox 10"/>
          <p:cNvSpPr txBox="1"/>
          <p:nvPr/>
        </p:nvSpPr>
        <p:spPr>
          <a:xfrm>
            <a:off x="357158" y="1643050"/>
            <a:ext cx="8286808" cy="923330"/>
          </a:xfrm>
          <a:prstGeom prst="rect">
            <a:avLst/>
          </a:prstGeom>
          <a:noFill/>
        </p:spPr>
        <p:txBody>
          <a:bodyPr wrap="square" rtlCol="0">
            <a:spAutoFit/>
          </a:bodyPr>
          <a:lstStyle/>
          <a:p>
            <a:endParaRPr lang="en-US" b="1" dirty="0" smtClean="0">
              <a:solidFill>
                <a:srgbClr val="C00000"/>
              </a:solidFill>
            </a:endParaRPr>
          </a:p>
          <a:p>
            <a:endParaRPr lang="en-NZ" b="1" i="1" dirty="0" smtClean="0"/>
          </a:p>
          <a:p>
            <a:endParaRPr lang="en-US" dirty="0"/>
          </a:p>
        </p:txBody>
      </p:sp>
      <p:sp>
        <p:nvSpPr>
          <p:cNvPr id="4097" name="Rectangle 1"/>
          <p:cNvSpPr>
            <a:spLocks noChangeArrowheads="1"/>
          </p:cNvSpPr>
          <p:nvPr/>
        </p:nvSpPr>
        <p:spPr bwMode="auto">
          <a:xfrm>
            <a:off x="0" y="1500174"/>
            <a:ext cx="8929718"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NZ" sz="2000" dirty="0" smtClean="0"/>
          </a:p>
          <a:p>
            <a:endParaRPr lang="en-NZ" sz="2000" dirty="0" smtClean="0"/>
          </a:p>
          <a:p>
            <a:endParaRPr lang="en-NZ" sz="2000" dirty="0" smtClean="0"/>
          </a:p>
          <a:p>
            <a:endParaRPr lang="en-NZ" sz="2000" dirty="0" smtClean="0"/>
          </a:p>
          <a:p>
            <a:endParaRPr lang="en-NZ" sz="2000" dirty="0" smtClean="0"/>
          </a:p>
          <a:p>
            <a:endParaRPr lang="en-NZ" sz="2000" dirty="0" smtClean="0"/>
          </a:p>
          <a:p>
            <a:endParaRPr lang="en-NZ" sz="2000" dirty="0" smtClean="0"/>
          </a:p>
          <a:p>
            <a:endParaRPr lang="en-NZ" sz="2000" dirty="0" smtClean="0"/>
          </a:p>
          <a:p>
            <a:endParaRPr lang="en-NZ" sz="2000" dirty="0" smtClean="0"/>
          </a:p>
          <a:p>
            <a:r>
              <a:rPr lang="en-NZ" sz="2000" b="1" dirty="0" smtClean="0"/>
              <a:t>Question: </a:t>
            </a:r>
            <a:r>
              <a:rPr lang="en-NZ" sz="2000" dirty="0" smtClean="0"/>
              <a:t>Why is this situation incoherent?</a:t>
            </a:r>
          </a:p>
          <a:p>
            <a:r>
              <a:rPr lang="en-NZ" sz="2000" dirty="0" smtClean="0"/>
              <a:t>What is it about </a:t>
            </a:r>
            <a:r>
              <a:rPr lang="en-NZ" sz="2000" i="1" dirty="0" smtClean="0"/>
              <a:t>the identity relation </a:t>
            </a:r>
            <a:r>
              <a:rPr lang="en-NZ" sz="2000" dirty="0" smtClean="0"/>
              <a:t>that renders this situation incoherent?</a:t>
            </a:r>
          </a:p>
          <a:p>
            <a:endParaRPr lang="en-NZ" sz="2000" dirty="0" smtClean="0"/>
          </a:p>
          <a:p>
            <a:r>
              <a:rPr lang="en-NZ" sz="2000" b="1" dirty="0" smtClean="0"/>
              <a:t>Answer:</a:t>
            </a:r>
            <a:r>
              <a:rPr lang="en-NZ" sz="2000" dirty="0" smtClean="0"/>
              <a:t> Identity is </a:t>
            </a:r>
            <a:r>
              <a:rPr lang="en-NZ" sz="2000" b="1" i="1" dirty="0" smtClean="0"/>
              <a:t>transitive</a:t>
            </a:r>
            <a:r>
              <a:rPr lang="en-NZ" sz="2000" dirty="0" smtClean="0"/>
              <a:t>. If a=b and b=c, then a=c.</a:t>
            </a:r>
          </a:p>
          <a:p>
            <a:endParaRPr lang="en-US" sz="2000" dirty="0"/>
          </a:p>
        </p:txBody>
      </p:sp>
      <p:pic>
        <p:nvPicPr>
          <p:cNvPr id="1026" name="Picture 2"/>
          <p:cNvPicPr>
            <a:picLocks noChangeAspect="1" noChangeArrowheads="1"/>
          </p:cNvPicPr>
          <p:nvPr/>
        </p:nvPicPr>
        <p:blipFill>
          <a:blip r:embed="rId3"/>
          <a:srcRect/>
          <a:stretch>
            <a:fillRect/>
          </a:stretch>
        </p:blipFill>
        <p:spPr bwMode="auto">
          <a:xfrm>
            <a:off x="428596" y="1571612"/>
            <a:ext cx="2086109" cy="1785950"/>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3143240" y="1643050"/>
            <a:ext cx="2604118" cy="1643074"/>
          </a:xfrm>
          <a:prstGeom prst="rect">
            <a:avLst/>
          </a:prstGeom>
          <a:noFill/>
          <a:ln w="9525">
            <a:noFill/>
            <a:miter lim="800000"/>
            <a:headEnd/>
            <a:tailEnd/>
          </a:ln>
        </p:spPr>
      </p:pic>
      <p:pic>
        <p:nvPicPr>
          <p:cNvPr id="1028" name="Picture 4"/>
          <p:cNvPicPr>
            <a:picLocks noChangeAspect="1" noChangeArrowheads="1"/>
          </p:cNvPicPr>
          <p:nvPr/>
        </p:nvPicPr>
        <p:blipFill>
          <a:blip r:embed="rId5"/>
          <a:srcRect/>
          <a:stretch>
            <a:fillRect/>
          </a:stretch>
        </p:blipFill>
        <p:spPr bwMode="auto">
          <a:xfrm>
            <a:off x="6357950" y="1643050"/>
            <a:ext cx="1714512" cy="2237583"/>
          </a:xfrm>
          <a:prstGeom prst="rect">
            <a:avLst/>
          </a:prstGeom>
          <a:noFill/>
          <a:ln w="9525">
            <a:noFill/>
            <a:miter lim="800000"/>
            <a:headEnd/>
            <a:tailEnd/>
          </a:ln>
        </p:spPr>
      </p:pic>
      <p:sp>
        <p:nvSpPr>
          <p:cNvPr id="12" name="Left Arrow 11"/>
          <p:cNvSpPr/>
          <p:nvPr/>
        </p:nvSpPr>
        <p:spPr>
          <a:xfrm>
            <a:off x="1928794" y="2071678"/>
            <a:ext cx="1928826" cy="913260"/>
          </a:xfrm>
          <a:prstGeom prst="left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REMEMBERS</a:t>
            </a:r>
            <a:endParaRPr lang="en-US" dirty="0">
              <a:solidFill>
                <a:schemeClr val="tx1"/>
              </a:solidFill>
            </a:endParaRPr>
          </a:p>
        </p:txBody>
      </p:sp>
      <p:sp>
        <p:nvSpPr>
          <p:cNvPr id="13" name="Left Arrow 12"/>
          <p:cNvSpPr/>
          <p:nvPr/>
        </p:nvSpPr>
        <p:spPr>
          <a:xfrm>
            <a:off x="5072066" y="2143116"/>
            <a:ext cx="1928826" cy="913260"/>
          </a:xfrm>
          <a:prstGeom prst="left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REMEMBERS</a:t>
            </a:r>
            <a:endParaRPr lang="en-US" dirty="0">
              <a:solidFill>
                <a:schemeClr val="tx1"/>
              </a:solidFill>
            </a:endParaRPr>
          </a:p>
        </p:txBody>
      </p:sp>
      <p:sp>
        <p:nvSpPr>
          <p:cNvPr id="14" name="Left Arrow 13"/>
          <p:cNvSpPr/>
          <p:nvPr/>
        </p:nvSpPr>
        <p:spPr>
          <a:xfrm>
            <a:off x="2071670" y="3429000"/>
            <a:ext cx="4286280" cy="913260"/>
          </a:xfrm>
          <a:prstGeom prst="left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DOESN’T REMEMBER</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7">
                                            <p:txEl>
                                              <p:pRg st="9" end="9"/>
                                            </p:txEl>
                                          </p:spTgt>
                                        </p:tgtEl>
                                        <p:attrNameLst>
                                          <p:attrName>style.visibility</p:attrName>
                                        </p:attrNameLst>
                                      </p:cBhvr>
                                      <p:to>
                                        <p:strVal val="visible"/>
                                      </p:to>
                                    </p:set>
                                    <p:animEffect transition="in" filter="blinds(horizontal)">
                                      <p:cBhvr>
                                        <p:cTn id="22" dur="500"/>
                                        <p:tgtEl>
                                          <p:spTgt spid="4097">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97">
                                            <p:txEl>
                                              <p:pRg st="10" end="10"/>
                                            </p:txEl>
                                          </p:spTgt>
                                        </p:tgtEl>
                                        <p:attrNameLst>
                                          <p:attrName>style.visibility</p:attrName>
                                        </p:attrNameLst>
                                      </p:cBhvr>
                                      <p:to>
                                        <p:strVal val="visible"/>
                                      </p:to>
                                    </p:set>
                                    <p:animEffect transition="in" filter="blinds(horizontal)">
                                      <p:cBhvr>
                                        <p:cTn id="27" dur="500"/>
                                        <p:tgtEl>
                                          <p:spTgt spid="4097">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97">
                                            <p:txEl>
                                              <p:pRg st="12" end="12"/>
                                            </p:txEl>
                                          </p:spTgt>
                                        </p:tgtEl>
                                        <p:attrNameLst>
                                          <p:attrName>style.visibility</p:attrName>
                                        </p:attrNameLst>
                                      </p:cBhvr>
                                      <p:to>
                                        <p:strVal val="visible"/>
                                      </p:to>
                                    </p:set>
                                    <p:animEffect transition="in" filter="blinds(horizontal)">
                                      <p:cBhvr>
                                        <p:cTn id="32" dur="500"/>
                                        <p:tgtEl>
                                          <p:spTgt spid="409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Personal Identity: Locke - Memory</a:t>
            </a:r>
            <a:endParaRPr lang="en-US" sz="1600" dirty="0" smtClean="0">
              <a:solidFill>
                <a:srgbClr val="FF6730"/>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chemeClr val="bg1"/>
                </a:solidFill>
              </a:rPr>
              <a:t>Williams: The Self and the Future</a:t>
            </a:r>
            <a:endParaRPr lang="en-US" sz="1600" dirty="0" smtClean="0">
              <a:solidFill>
                <a:schemeClr val="bg1"/>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11" name="TextBox 10"/>
          <p:cNvSpPr txBox="1"/>
          <p:nvPr/>
        </p:nvSpPr>
        <p:spPr>
          <a:xfrm>
            <a:off x="357158" y="1643050"/>
            <a:ext cx="8286808" cy="923330"/>
          </a:xfrm>
          <a:prstGeom prst="rect">
            <a:avLst/>
          </a:prstGeom>
          <a:noFill/>
        </p:spPr>
        <p:txBody>
          <a:bodyPr wrap="square" rtlCol="0">
            <a:spAutoFit/>
          </a:bodyPr>
          <a:lstStyle/>
          <a:p>
            <a:endParaRPr lang="en-US" b="1" dirty="0" smtClean="0">
              <a:solidFill>
                <a:srgbClr val="C00000"/>
              </a:solidFill>
            </a:endParaRPr>
          </a:p>
          <a:p>
            <a:endParaRPr lang="en-NZ" b="1" i="1" dirty="0" smtClean="0"/>
          </a:p>
          <a:p>
            <a:endParaRPr lang="en-US" dirty="0"/>
          </a:p>
        </p:txBody>
      </p:sp>
      <p:sp>
        <p:nvSpPr>
          <p:cNvPr id="6" name="Rectangle 5"/>
          <p:cNvSpPr/>
          <p:nvPr/>
        </p:nvSpPr>
        <p:spPr>
          <a:xfrm>
            <a:off x="214282" y="3857628"/>
            <a:ext cx="8572560" cy="2643206"/>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b="1" dirty="0" smtClean="0">
                <a:solidFill>
                  <a:schemeClr val="tx1"/>
                </a:solidFill>
              </a:rPr>
              <a:t>“</a:t>
            </a:r>
            <a:r>
              <a:rPr lang="en-NZ" b="1" dirty="0" smtClean="0">
                <a:solidFill>
                  <a:schemeClr val="tx1"/>
                </a:solidFill>
              </a:rPr>
              <a:t>If one man could have distinct disconnected consciousnesses at different times, that same man would certainly make different persons at different times. That this is what people in general think can be seen in the most solemn declaration of their opinions: human laws don’t punish the madman for the sane man’s actions, or the sane man for what the madman did, because they treat them as two persons. This is reflected in common speech when we say that someone is ‘not himself’ or is ‘beside himself</a:t>
            </a:r>
            <a:r>
              <a:rPr lang="en-NZ" b="1" dirty="0" smtClean="0">
                <a:solidFill>
                  <a:schemeClr val="tx1"/>
                </a:solidFill>
              </a:rPr>
              <a:t>’..”</a:t>
            </a:r>
            <a:endParaRPr lang="en-NZ" altLang="zh-CN" dirty="0" smtClean="0">
              <a:solidFill>
                <a:schemeClr val="tx1"/>
              </a:solidFill>
              <a:latin typeface="Arial" pitchFamily="34" charset="0"/>
              <a:cs typeface="Arial" pitchFamily="34" charset="0"/>
            </a:endParaRPr>
          </a:p>
        </p:txBody>
      </p:sp>
      <p:sp>
        <p:nvSpPr>
          <p:cNvPr id="4097" name="Rectangle 1"/>
          <p:cNvSpPr>
            <a:spLocks noChangeArrowheads="1"/>
          </p:cNvSpPr>
          <p:nvPr/>
        </p:nvSpPr>
        <p:spPr bwMode="auto">
          <a:xfrm>
            <a:off x="0" y="1500174"/>
            <a:ext cx="8929718"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i="1" u="sng" dirty="0" smtClean="0">
                <a:solidFill>
                  <a:srgbClr val="C00000"/>
                </a:solidFill>
              </a:rPr>
              <a:t>Branching Objection</a:t>
            </a:r>
            <a:r>
              <a:rPr lang="en-US" sz="2000" dirty="0" smtClean="0"/>
              <a:t>: A further issue with the memory theory: </a:t>
            </a:r>
          </a:p>
          <a:p>
            <a:r>
              <a:rPr lang="en-NZ" sz="2000" dirty="0" smtClean="0"/>
              <a:t>Couldn’t there be more than one entity who is psychologically continuous with </a:t>
            </a:r>
            <a:r>
              <a:rPr lang="en-NZ" sz="2000" dirty="0" smtClean="0"/>
              <a:t>me, who has my memories? </a:t>
            </a:r>
            <a:r>
              <a:rPr lang="en-NZ" sz="2000" dirty="0" smtClean="0"/>
              <a:t>And if so, doesn’t Locke have to say that personhood could </a:t>
            </a:r>
            <a:r>
              <a:rPr lang="en-NZ" sz="2000" i="1" dirty="0" smtClean="0"/>
              <a:t>branch</a:t>
            </a:r>
            <a:r>
              <a:rPr lang="en-NZ" sz="2000" dirty="0" smtClean="0"/>
              <a:t>? (I.e. </a:t>
            </a:r>
            <a:r>
              <a:rPr lang="en-NZ" sz="2000" b="1" dirty="0" smtClean="0"/>
              <a:t>q</a:t>
            </a:r>
            <a:r>
              <a:rPr lang="en-NZ" sz="2000" b="1" dirty="0" smtClean="0"/>
              <a:t>ualitative</a:t>
            </a:r>
            <a:r>
              <a:rPr lang="en-NZ" sz="2000" dirty="0" smtClean="0"/>
              <a:t> but not </a:t>
            </a:r>
            <a:r>
              <a:rPr lang="en-NZ" sz="2000" b="1" dirty="0" smtClean="0"/>
              <a:t>quantitative</a:t>
            </a:r>
            <a:r>
              <a:rPr lang="en-NZ" sz="2000" dirty="0" smtClean="0"/>
              <a:t> identity). And </a:t>
            </a:r>
            <a:r>
              <a:rPr lang="en-NZ" sz="2000" dirty="0" smtClean="0"/>
              <a:t>isn’t that too weird? </a:t>
            </a:r>
            <a:endParaRPr lang="en-US" sz="2000" dirty="0" smtClean="0"/>
          </a:p>
          <a:p>
            <a:r>
              <a:rPr lang="en-NZ" sz="2000" i="1" u="sng" dirty="0" smtClean="0">
                <a:solidFill>
                  <a:srgbClr val="C00000"/>
                </a:solidFill>
              </a:rPr>
              <a:t>Locke’s </a:t>
            </a:r>
            <a:r>
              <a:rPr lang="en-NZ" sz="2000" i="1" u="sng" dirty="0" smtClean="0">
                <a:solidFill>
                  <a:srgbClr val="C00000"/>
                </a:solidFill>
              </a:rPr>
              <a:t>reply</a:t>
            </a:r>
            <a:r>
              <a:rPr lang="en-NZ" sz="2000" dirty="0" smtClean="0"/>
              <a:t>: </a:t>
            </a:r>
            <a:r>
              <a:rPr lang="en-NZ" sz="2000" dirty="0" smtClean="0"/>
              <a:t>Once </a:t>
            </a:r>
            <a:r>
              <a:rPr lang="en-NZ" sz="2000" dirty="0" smtClean="0"/>
              <a:t>again, </a:t>
            </a:r>
            <a:r>
              <a:rPr lang="en-NZ" sz="2000" dirty="0" smtClean="0">
                <a:solidFill>
                  <a:srgbClr val="0070C0"/>
                </a:solidFill>
              </a:rPr>
              <a:t>bite the bullet</a:t>
            </a:r>
            <a:r>
              <a:rPr lang="en-NZ" sz="2000" dirty="0" smtClean="0"/>
              <a:t>. </a:t>
            </a:r>
            <a:r>
              <a:rPr lang="en-NZ" sz="2000" dirty="0" smtClean="0"/>
              <a:t>Personhood </a:t>
            </a:r>
            <a:r>
              <a:rPr lang="en-NZ" sz="2000" i="1" dirty="0" smtClean="0"/>
              <a:t>can</a:t>
            </a:r>
            <a:r>
              <a:rPr lang="en-NZ" sz="2000" dirty="0" smtClean="0"/>
              <a:t> </a:t>
            </a:r>
            <a:r>
              <a:rPr lang="en-NZ" sz="2000" dirty="0" smtClean="0"/>
              <a:t>branch, at least in the following sense:</a:t>
            </a:r>
            <a:endParaRPr lang="en-US" sz="2000" dirty="0" smtClean="0"/>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nodePh="1">
                                  <p:stCondLst>
                                    <p:cond delay="0"/>
                                  </p:stCondLst>
                                  <p:endCondLst>
                                    <p:cond evt="begin" delay="0">
                                      <p:tn val="10"/>
                                    </p:cond>
                                  </p:end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linds(horizontal)">
                                      <p:cBhvr>
                                        <p:cTn id="1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Personal Identity: Locke - Memory</a:t>
            </a:r>
            <a:endParaRPr lang="en-US" sz="1600" dirty="0" smtClean="0">
              <a:solidFill>
                <a:srgbClr val="FF6730"/>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chemeClr val="bg1"/>
                </a:solidFill>
              </a:rPr>
              <a:t>Williams: The Self and the Future</a:t>
            </a:r>
            <a:endParaRPr lang="en-US" sz="1600" dirty="0" smtClean="0">
              <a:solidFill>
                <a:schemeClr val="bg1"/>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11" name="TextBox 10"/>
          <p:cNvSpPr txBox="1"/>
          <p:nvPr/>
        </p:nvSpPr>
        <p:spPr>
          <a:xfrm>
            <a:off x="357158" y="1643050"/>
            <a:ext cx="8286808" cy="923330"/>
          </a:xfrm>
          <a:prstGeom prst="rect">
            <a:avLst/>
          </a:prstGeom>
          <a:noFill/>
        </p:spPr>
        <p:txBody>
          <a:bodyPr wrap="square" rtlCol="0">
            <a:spAutoFit/>
          </a:bodyPr>
          <a:lstStyle/>
          <a:p>
            <a:endParaRPr lang="en-US" b="1" dirty="0" smtClean="0">
              <a:solidFill>
                <a:srgbClr val="C00000"/>
              </a:solidFill>
            </a:endParaRPr>
          </a:p>
          <a:p>
            <a:endParaRPr lang="en-NZ" b="1" i="1" dirty="0" smtClean="0"/>
          </a:p>
          <a:p>
            <a:endParaRPr lang="en-US" dirty="0"/>
          </a:p>
        </p:txBody>
      </p:sp>
      <p:sp>
        <p:nvSpPr>
          <p:cNvPr id="4097" name="Rectangle 1"/>
          <p:cNvSpPr>
            <a:spLocks noChangeArrowheads="1"/>
          </p:cNvSpPr>
          <p:nvPr/>
        </p:nvSpPr>
        <p:spPr bwMode="auto">
          <a:xfrm>
            <a:off x="0" y="1500174"/>
            <a:ext cx="8929718"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i="1" u="sng" dirty="0" smtClean="0">
                <a:solidFill>
                  <a:srgbClr val="C00000"/>
                </a:solidFill>
              </a:rPr>
              <a:t>Branching Objection</a:t>
            </a:r>
            <a:r>
              <a:rPr lang="en-US" sz="2000" dirty="0" smtClean="0"/>
              <a:t>: Branching scenarios have been explored in science fiction stories concerning the idea of </a:t>
            </a:r>
            <a:r>
              <a:rPr lang="en-US" sz="2000" b="1" dirty="0" err="1" smtClean="0"/>
              <a:t>teletransportation</a:t>
            </a:r>
            <a:r>
              <a:rPr lang="en-NZ" sz="2000" dirty="0" smtClean="0"/>
              <a:t>.</a:t>
            </a:r>
          </a:p>
          <a:p>
            <a:endParaRPr lang="en-NZ" sz="2000" dirty="0" smtClean="0"/>
          </a:p>
          <a:p>
            <a:endParaRPr lang="en-NZ" sz="2000" dirty="0" smtClean="0"/>
          </a:p>
          <a:p>
            <a:endParaRPr lang="en-NZ" sz="2000" dirty="0" smtClean="0"/>
          </a:p>
          <a:p>
            <a:endParaRPr lang="en-NZ" sz="2000" dirty="0" smtClean="0"/>
          </a:p>
          <a:p>
            <a:endParaRPr lang="en-NZ" sz="2000" dirty="0" smtClean="0"/>
          </a:p>
          <a:p>
            <a:endParaRPr lang="en-NZ" sz="2000" dirty="0" smtClean="0"/>
          </a:p>
          <a:p>
            <a:endParaRPr lang="en-NZ" sz="2000" dirty="0" smtClean="0"/>
          </a:p>
          <a:p>
            <a:endParaRPr lang="en-NZ" sz="2000" dirty="0" smtClean="0"/>
          </a:p>
          <a:p>
            <a:r>
              <a:rPr lang="en-NZ" sz="2000" dirty="0" smtClean="0"/>
              <a:t>We all know that this process is supposed to work by copying your structure and reassembling </a:t>
            </a:r>
            <a:r>
              <a:rPr lang="en-NZ" sz="2000" b="1" dirty="0" smtClean="0"/>
              <a:t>a new ‘you’ </a:t>
            </a:r>
            <a:r>
              <a:rPr lang="en-NZ" sz="2000" dirty="0" smtClean="0"/>
              <a:t>at the desired destination atom-for-atom (which it is </a:t>
            </a:r>
            <a:r>
              <a:rPr lang="en-NZ" sz="2000" i="1" dirty="0" smtClean="0"/>
              <a:t>assumed </a:t>
            </a:r>
            <a:r>
              <a:rPr lang="en-NZ" sz="2000" dirty="0" smtClean="0"/>
              <a:t>will reproduce all of your memories), and throwing away the old one.</a:t>
            </a:r>
          </a:p>
          <a:p>
            <a:r>
              <a:rPr lang="en-NZ" sz="2000" dirty="0" smtClean="0"/>
              <a:t>But what if </a:t>
            </a:r>
            <a:r>
              <a:rPr lang="en-NZ" sz="2000" b="1" dirty="0" smtClean="0"/>
              <a:t>the old you </a:t>
            </a:r>
            <a:r>
              <a:rPr lang="en-NZ" sz="2000" dirty="0" smtClean="0"/>
              <a:t>were not thrown away? </a:t>
            </a:r>
            <a:endParaRPr lang="en-US" sz="2000" dirty="0" smtClean="0"/>
          </a:p>
          <a:p>
            <a:endParaRPr lang="en-US" sz="2000" dirty="0"/>
          </a:p>
        </p:txBody>
      </p:sp>
      <p:pic>
        <p:nvPicPr>
          <p:cNvPr id="3074" name="Picture 2" descr="http://t0.gstatic.com/images?q=tbn:ANd9GcQZ-KedDh0zD8T0Elf7uO9EoUAmH6vMWYJW7jg1gvved23Nft6p"/>
          <p:cNvPicPr>
            <a:picLocks noChangeAspect="1" noChangeArrowheads="1"/>
          </p:cNvPicPr>
          <p:nvPr/>
        </p:nvPicPr>
        <p:blipFill>
          <a:blip r:embed="rId3"/>
          <a:srcRect/>
          <a:stretch>
            <a:fillRect/>
          </a:stretch>
        </p:blipFill>
        <p:spPr bwMode="auto">
          <a:xfrm>
            <a:off x="285720" y="2428868"/>
            <a:ext cx="2786082" cy="2086873"/>
          </a:xfrm>
          <a:prstGeom prst="rect">
            <a:avLst/>
          </a:prstGeom>
          <a:noFill/>
        </p:spPr>
      </p:pic>
      <p:pic>
        <p:nvPicPr>
          <p:cNvPr id="3076" name="Picture 4" descr="http://www.sonlte.com/wp-content/uploads/2011/04/transporter.jpg"/>
          <p:cNvPicPr>
            <a:picLocks noChangeAspect="1" noChangeArrowheads="1"/>
          </p:cNvPicPr>
          <p:nvPr/>
        </p:nvPicPr>
        <p:blipFill>
          <a:blip r:embed="rId4"/>
          <a:srcRect/>
          <a:stretch>
            <a:fillRect/>
          </a:stretch>
        </p:blipFill>
        <p:spPr bwMode="auto">
          <a:xfrm>
            <a:off x="3214677" y="2428868"/>
            <a:ext cx="3107553" cy="207170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nodePh="1">
                                  <p:stCondLst>
                                    <p:cond delay="0"/>
                                  </p:stCondLst>
                                  <p:endCondLst>
                                    <p:cond evt="begin" delay="0">
                                      <p:tn val="5"/>
                                    </p:cond>
                                  </p:end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linds(horizontal)">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blinds(horizontal)">
                                      <p:cBhvr>
                                        <p:cTn id="17" dur="500"/>
                                        <p:tgtEl>
                                          <p:spTgt spid="30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7">
                                            <p:txEl>
                                              <p:pRg st="9" end="9"/>
                                            </p:txEl>
                                          </p:spTgt>
                                        </p:tgtEl>
                                        <p:attrNameLst>
                                          <p:attrName>style.visibility</p:attrName>
                                        </p:attrNameLst>
                                      </p:cBhvr>
                                      <p:to>
                                        <p:strVal val="visible"/>
                                      </p:to>
                                    </p:set>
                                    <p:animEffect transition="in" filter="blinds(horizontal)">
                                      <p:cBhvr>
                                        <p:cTn id="22" dur="500"/>
                                        <p:tgtEl>
                                          <p:spTgt spid="4097">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97">
                                            <p:txEl>
                                              <p:pRg st="10" end="10"/>
                                            </p:txEl>
                                          </p:spTgt>
                                        </p:tgtEl>
                                        <p:attrNameLst>
                                          <p:attrName>style.visibility</p:attrName>
                                        </p:attrNameLst>
                                      </p:cBhvr>
                                      <p:to>
                                        <p:strVal val="visible"/>
                                      </p:to>
                                    </p:set>
                                    <p:animEffect transition="in" filter="blinds(horizontal)">
                                      <p:cBhvr>
                                        <p:cTn id="27" dur="500"/>
                                        <p:tgtEl>
                                          <p:spTgt spid="409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Personal Identity: Locke - Memory</a:t>
            </a:r>
            <a:endParaRPr lang="en-US" sz="1600" dirty="0" smtClean="0">
              <a:solidFill>
                <a:srgbClr val="FF6730"/>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chemeClr val="bg1"/>
                </a:solidFill>
              </a:rPr>
              <a:t>Williams: The Self and the Future</a:t>
            </a:r>
            <a:endParaRPr lang="en-US" sz="1600" dirty="0" smtClean="0">
              <a:solidFill>
                <a:schemeClr val="bg1"/>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11" name="TextBox 10"/>
          <p:cNvSpPr txBox="1"/>
          <p:nvPr/>
        </p:nvSpPr>
        <p:spPr>
          <a:xfrm>
            <a:off x="357158" y="1643050"/>
            <a:ext cx="8286808" cy="923330"/>
          </a:xfrm>
          <a:prstGeom prst="rect">
            <a:avLst/>
          </a:prstGeom>
          <a:noFill/>
        </p:spPr>
        <p:txBody>
          <a:bodyPr wrap="square" rtlCol="0">
            <a:spAutoFit/>
          </a:bodyPr>
          <a:lstStyle/>
          <a:p>
            <a:endParaRPr lang="en-US" b="1" dirty="0" smtClean="0">
              <a:solidFill>
                <a:srgbClr val="C00000"/>
              </a:solidFill>
            </a:endParaRPr>
          </a:p>
          <a:p>
            <a:endParaRPr lang="en-NZ" b="1" i="1" dirty="0" smtClean="0"/>
          </a:p>
          <a:p>
            <a:endParaRPr lang="en-US" dirty="0"/>
          </a:p>
        </p:txBody>
      </p:sp>
      <p:sp>
        <p:nvSpPr>
          <p:cNvPr id="4097" name="Rectangle 1"/>
          <p:cNvSpPr>
            <a:spLocks noChangeArrowheads="1"/>
          </p:cNvSpPr>
          <p:nvPr/>
        </p:nvSpPr>
        <p:spPr bwMode="auto">
          <a:xfrm>
            <a:off x="0" y="1500174"/>
            <a:ext cx="8929718"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NZ" sz="2000" dirty="0" smtClean="0"/>
          </a:p>
          <a:p>
            <a:endParaRPr lang="en-NZ" sz="2000" dirty="0" smtClean="0"/>
          </a:p>
          <a:p>
            <a:endParaRPr lang="en-NZ" sz="2000" dirty="0" smtClean="0"/>
          </a:p>
          <a:p>
            <a:endParaRPr lang="en-NZ" sz="2000" dirty="0" smtClean="0"/>
          </a:p>
          <a:p>
            <a:endParaRPr lang="en-NZ" sz="2000" dirty="0" smtClean="0"/>
          </a:p>
          <a:p>
            <a:endParaRPr lang="en-NZ" sz="2000" dirty="0" smtClean="0"/>
          </a:p>
          <a:p>
            <a:endParaRPr lang="en-NZ" sz="2000" dirty="0" smtClean="0"/>
          </a:p>
          <a:p>
            <a:endParaRPr lang="en-NZ" sz="2000" dirty="0" smtClean="0"/>
          </a:p>
          <a:p>
            <a:endParaRPr lang="en-US" sz="2000" dirty="0" smtClean="0"/>
          </a:p>
          <a:p>
            <a:r>
              <a:rPr lang="en-US" sz="2000" dirty="0" smtClean="0"/>
              <a:t>What are we going to say about the personal identity of </a:t>
            </a:r>
            <a:r>
              <a:rPr lang="en-US" sz="2000" b="1" dirty="0" smtClean="0"/>
              <a:t>Captain Kirk </a:t>
            </a:r>
            <a:r>
              <a:rPr lang="en-US" sz="2000" dirty="0" smtClean="0"/>
              <a:t>now?</a:t>
            </a:r>
          </a:p>
          <a:p>
            <a:pPr marL="355600"/>
            <a:r>
              <a:rPr lang="en-US" sz="2000" b="1" dirty="0" smtClean="0">
                <a:solidFill>
                  <a:srgbClr val="0070C0"/>
                </a:solidFill>
              </a:rPr>
              <a:t>A is identical to B but not C?</a:t>
            </a:r>
          </a:p>
          <a:p>
            <a:pPr marL="355600"/>
            <a:r>
              <a:rPr lang="en-US" sz="2000" b="1" dirty="0" smtClean="0">
                <a:solidFill>
                  <a:srgbClr val="0070C0"/>
                </a:solidFill>
              </a:rPr>
              <a:t>A is identical to C but not B?</a:t>
            </a:r>
          </a:p>
          <a:p>
            <a:pPr marL="355600"/>
            <a:r>
              <a:rPr lang="en-US" sz="2000" b="1" dirty="0" smtClean="0">
                <a:solidFill>
                  <a:srgbClr val="0070C0"/>
                </a:solidFill>
              </a:rPr>
              <a:t>A is identical to neither?</a:t>
            </a:r>
          </a:p>
          <a:p>
            <a:pPr marL="355600"/>
            <a:r>
              <a:rPr lang="en-US" sz="2000" b="1" dirty="0" smtClean="0">
                <a:solidFill>
                  <a:srgbClr val="0070C0"/>
                </a:solidFill>
              </a:rPr>
              <a:t>We </a:t>
            </a:r>
            <a:r>
              <a:rPr lang="en-US" sz="2000" b="1" i="1" dirty="0" smtClean="0">
                <a:solidFill>
                  <a:srgbClr val="0070C0"/>
                </a:solidFill>
              </a:rPr>
              <a:t>cannot</a:t>
            </a:r>
            <a:r>
              <a:rPr lang="en-US" sz="2000" b="1" dirty="0" smtClean="0">
                <a:solidFill>
                  <a:srgbClr val="0070C0"/>
                </a:solidFill>
              </a:rPr>
              <a:t> say that A is identical to both </a:t>
            </a:r>
            <a:r>
              <a:rPr lang="en-US" sz="2000" i="1" dirty="0" smtClean="0">
                <a:solidFill>
                  <a:srgbClr val="0070C0"/>
                </a:solidFill>
              </a:rPr>
              <a:t>(Why?)</a:t>
            </a:r>
          </a:p>
          <a:p>
            <a:pPr marL="355600"/>
            <a:r>
              <a:rPr lang="en-US" sz="2000" i="1" dirty="0" smtClean="0">
                <a:solidFill>
                  <a:srgbClr val="0070C0"/>
                </a:solidFill>
              </a:rPr>
              <a:t>	</a:t>
            </a:r>
            <a:r>
              <a:rPr lang="en-US" sz="2000" i="1" dirty="0" smtClean="0">
                <a:solidFill>
                  <a:srgbClr val="0070C0"/>
                </a:solidFill>
              </a:rPr>
              <a:t>				</a:t>
            </a:r>
            <a:r>
              <a:rPr lang="en-US" sz="2000" dirty="0" smtClean="0"/>
              <a:t>- our transitivity problem again</a:t>
            </a:r>
            <a:endParaRPr lang="en-US" sz="2000" dirty="0"/>
          </a:p>
        </p:txBody>
      </p:sp>
      <p:pic>
        <p:nvPicPr>
          <p:cNvPr id="65538" name="Picture 2" descr="http://t1.gstatic.com/images?q=tbn:ANd9GcSq2CxW_zb-KHz0vcznrrisMbdTaIGhOEvJNg2Dh76VMOgbpIpC"/>
          <p:cNvPicPr>
            <a:picLocks noChangeAspect="1" noChangeArrowheads="1"/>
          </p:cNvPicPr>
          <p:nvPr/>
        </p:nvPicPr>
        <p:blipFill>
          <a:blip r:embed="rId3"/>
          <a:srcRect/>
          <a:stretch>
            <a:fillRect/>
          </a:stretch>
        </p:blipFill>
        <p:spPr bwMode="auto">
          <a:xfrm>
            <a:off x="5572132" y="1142984"/>
            <a:ext cx="1500198" cy="1974751"/>
          </a:xfrm>
          <a:prstGeom prst="rect">
            <a:avLst/>
          </a:prstGeom>
          <a:noFill/>
        </p:spPr>
      </p:pic>
      <p:pic>
        <p:nvPicPr>
          <p:cNvPr id="65540" name="Picture 4" descr="http://t1.gstatic.com/images?q=tbn:ANd9GcQLy5l2G9lXt72hlTkWCmGxfU_7UCVMofyyEqYmYXvUPefmYVPa"/>
          <p:cNvPicPr>
            <a:picLocks noChangeAspect="1" noChangeArrowheads="1"/>
          </p:cNvPicPr>
          <p:nvPr/>
        </p:nvPicPr>
        <p:blipFill>
          <a:blip r:embed="rId4"/>
          <a:srcRect/>
          <a:stretch>
            <a:fillRect/>
          </a:stretch>
        </p:blipFill>
        <p:spPr bwMode="auto">
          <a:xfrm>
            <a:off x="0" y="1357298"/>
            <a:ext cx="1971675" cy="2324101"/>
          </a:xfrm>
          <a:prstGeom prst="rect">
            <a:avLst/>
          </a:prstGeom>
          <a:solidFill>
            <a:schemeClr val="bg1"/>
          </a:solidFill>
        </p:spPr>
      </p:pic>
      <p:pic>
        <p:nvPicPr>
          <p:cNvPr id="12" name="Picture 2" descr="http://t1.gstatic.com/images?q=tbn:ANd9GcSq2CxW_zb-KHz0vcznrrisMbdTaIGhOEvJNg2Dh76VMOgbpIpC"/>
          <p:cNvPicPr>
            <a:picLocks noChangeAspect="1" noChangeArrowheads="1"/>
          </p:cNvPicPr>
          <p:nvPr/>
        </p:nvPicPr>
        <p:blipFill>
          <a:blip r:embed="rId3"/>
          <a:srcRect/>
          <a:stretch>
            <a:fillRect/>
          </a:stretch>
        </p:blipFill>
        <p:spPr bwMode="auto">
          <a:xfrm>
            <a:off x="7429520" y="1785926"/>
            <a:ext cx="1500198" cy="1974751"/>
          </a:xfrm>
          <a:prstGeom prst="rect">
            <a:avLst/>
          </a:prstGeom>
          <a:noFill/>
        </p:spPr>
      </p:pic>
      <p:pic>
        <p:nvPicPr>
          <p:cNvPr id="13" name="Picture 4" descr="http://www.sonlte.com/wp-content/uploads/2011/04/transporter.jpg"/>
          <p:cNvPicPr>
            <a:picLocks noChangeAspect="1" noChangeArrowheads="1"/>
          </p:cNvPicPr>
          <p:nvPr/>
        </p:nvPicPr>
        <p:blipFill>
          <a:blip r:embed="rId5"/>
          <a:srcRect/>
          <a:stretch>
            <a:fillRect/>
          </a:stretch>
        </p:blipFill>
        <p:spPr bwMode="auto">
          <a:xfrm>
            <a:off x="2571736" y="1643050"/>
            <a:ext cx="2357454" cy="1571636"/>
          </a:xfrm>
          <a:prstGeom prst="rect">
            <a:avLst/>
          </a:prstGeom>
          <a:noFill/>
        </p:spPr>
      </p:pic>
      <p:sp>
        <p:nvSpPr>
          <p:cNvPr id="14" name="Lightning Bolt 13"/>
          <p:cNvSpPr/>
          <p:nvPr/>
        </p:nvSpPr>
        <p:spPr>
          <a:xfrm rot="18539445">
            <a:off x="1753818" y="2047882"/>
            <a:ext cx="1037833" cy="1147816"/>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ghtning Bolt 14"/>
          <p:cNvSpPr/>
          <p:nvPr/>
        </p:nvSpPr>
        <p:spPr>
          <a:xfrm rot="18539445">
            <a:off x="4754214" y="1619254"/>
            <a:ext cx="1037833" cy="1147816"/>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0" y="3714752"/>
            <a:ext cx="2813591" cy="369332"/>
          </a:xfrm>
          <a:prstGeom prst="rect">
            <a:avLst/>
          </a:prstGeom>
          <a:noFill/>
        </p:spPr>
        <p:txBody>
          <a:bodyPr wrap="none" rtlCol="0">
            <a:spAutoFit/>
          </a:bodyPr>
          <a:lstStyle/>
          <a:p>
            <a:r>
              <a:rPr lang="en-US" b="1" dirty="0" smtClean="0"/>
              <a:t>A: Captain Kirk at t1</a:t>
            </a:r>
            <a:endParaRPr lang="en-US" b="1" dirty="0"/>
          </a:p>
        </p:txBody>
      </p:sp>
      <p:sp>
        <p:nvSpPr>
          <p:cNvPr id="18" name="TextBox 17"/>
          <p:cNvSpPr txBox="1"/>
          <p:nvPr/>
        </p:nvSpPr>
        <p:spPr>
          <a:xfrm>
            <a:off x="6790471" y="3714752"/>
            <a:ext cx="2353529" cy="369332"/>
          </a:xfrm>
          <a:prstGeom prst="rect">
            <a:avLst/>
          </a:prstGeom>
          <a:noFill/>
        </p:spPr>
        <p:txBody>
          <a:bodyPr wrap="none" rtlCol="0">
            <a:spAutoFit/>
          </a:bodyPr>
          <a:lstStyle/>
          <a:p>
            <a:r>
              <a:rPr lang="en-US" b="1" dirty="0" smtClean="0"/>
              <a:t>C at t2: still here</a:t>
            </a:r>
            <a:endParaRPr lang="en-US" b="1" dirty="0"/>
          </a:p>
        </p:txBody>
      </p:sp>
      <p:sp>
        <p:nvSpPr>
          <p:cNvPr id="19" name="Lightning Bolt 18"/>
          <p:cNvSpPr/>
          <p:nvPr/>
        </p:nvSpPr>
        <p:spPr>
          <a:xfrm rot="18539445">
            <a:off x="5107651" y="2736237"/>
            <a:ext cx="1113134" cy="2170759"/>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143504" y="3071810"/>
            <a:ext cx="2348720" cy="369332"/>
          </a:xfrm>
          <a:prstGeom prst="rect">
            <a:avLst/>
          </a:prstGeom>
          <a:noFill/>
        </p:spPr>
        <p:txBody>
          <a:bodyPr wrap="none" rtlCol="0">
            <a:spAutoFit/>
          </a:bodyPr>
          <a:lstStyle/>
          <a:p>
            <a:r>
              <a:rPr lang="en-US" b="1" dirty="0" smtClean="0"/>
              <a:t>B</a:t>
            </a:r>
            <a:r>
              <a:rPr lang="en-US" b="1" dirty="0" smtClean="0"/>
              <a:t> at t2: far away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nodePh="1">
                                  <p:stCondLst>
                                    <p:cond delay="0"/>
                                  </p:stCondLst>
                                  <p:endCondLst>
                                    <p:cond evt="begin" delay="0">
                                      <p:tn val="5"/>
                                    </p:cond>
                                  </p:end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par>
                                <p:cTn id="13" presetID="3" presetClass="entr" presetSubtype="1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par>
                                <p:cTn id="21" presetID="3" presetClass="entr" presetSubtype="10" fill="hold" nodeType="withEffect">
                                  <p:stCondLst>
                                    <p:cond delay="0"/>
                                  </p:stCondLst>
                                  <p:childTnLst>
                                    <p:set>
                                      <p:cBhvr>
                                        <p:cTn id="22" dur="1" fill="hold">
                                          <p:stCondLst>
                                            <p:cond delay="0"/>
                                          </p:stCondLst>
                                        </p:cTn>
                                        <p:tgtEl>
                                          <p:spTgt spid="65538"/>
                                        </p:tgtEl>
                                        <p:attrNameLst>
                                          <p:attrName>style.visibility</p:attrName>
                                        </p:attrNameLst>
                                      </p:cBhvr>
                                      <p:to>
                                        <p:strVal val="visible"/>
                                      </p:to>
                                    </p:set>
                                    <p:animEffect transition="in" filter="blinds(horizontal)">
                                      <p:cBhvr>
                                        <p:cTn id="23" dur="500"/>
                                        <p:tgtEl>
                                          <p:spTgt spid="6553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linds(horizontal)">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par>
                                <p:cTn id="32" presetID="3" presetClass="entr" presetSubtype="1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097">
                                            <p:txEl>
                                              <p:pRg st="9" end="9"/>
                                            </p:txEl>
                                          </p:spTgt>
                                        </p:tgtEl>
                                        <p:attrNameLst>
                                          <p:attrName>style.visibility</p:attrName>
                                        </p:attrNameLst>
                                      </p:cBhvr>
                                      <p:to>
                                        <p:strVal val="visible"/>
                                      </p:to>
                                    </p:set>
                                    <p:animEffect transition="in" filter="blinds(horizontal)">
                                      <p:cBhvr>
                                        <p:cTn id="42" dur="500"/>
                                        <p:tgtEl>
                                          <p:spTgt spid="4097">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097">
                                            <p:txEl>
                                              <p:pRg st="10" end="10"/>
                                            </p:txEl>
                                          </p:spTgt>
                                        </p:tgtEl>
                                        <p:attrNameLst>
                                          <p:attrName>style.visibility</p:attrName>
                                        </p:attrNameLst>
                                      </p:cBhvr>
                                      <p:to>
                                        <p:strVal val="visible"/>
                                      </p:to>
                                    </p:set>
                                    <p:animEffect transition="in" filter="blinds(horizontal)">
                                      <p:cBhvr>
                                        <p:cTn id="47" dur="500"/>
                                        <p:tgtEl>
                                          <p:spTgt spid="4097">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097">
                                            <p:txEl>
                                              <p:pRg st="11" end="11"/>
                                            </p:txEl>
                                          </p:spTgt>
                                        </p:tgtEl>
                                        <p:attrNameLst>
                                          <p:attrName>style.visibility</p:attrName>
                                        </p:attrNameLst>
                                      </p:cBhvr>
                                      <p:to>
                                        <p:strVal val="visible"/>
                                      </p:to>
                                    </p:set>
                                    <p:animEffect transition="in" filter="blinds(horizontal)">
                                      <p:cBhvr>
                                        <p:cTn id="52" dur="500"/>
                                        <p:tgtEl>
                                          <p:spTgt spid="4097">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097">
                                            <p:txEl>
                                              <p:pRg st="12" end="12"/>
                                            </p:txEl>
                                          </p:spTgt>
                                        </p:tgtEl>
                                        <p:attrNameLst>
                                          <p:attrName>style.visibility</p:attrName>
                                        </p:attrNameLst>
                                      </p:cBhvr>
                                      <p:to>
                                        <p:strVal val="visible"/>
                                      </p:to>
                                    </p:set>
                                    <p:animEffect transition="in" filter="blinds(horizontal)">
                                      <p:cBhvr>
                                        <p:cTn id="57" dur="500"/>
                                        <p:tgtEl>
                                          <p:spTgt spid="4097">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097">
                                            <p:txEl>
                                              <p:pRg st="13" end="13"/>
                                            </p:txEl>
                                          </p:spTgt>
                                        </p:tgtEl>
                                        <p:attrNameLst>
                                          <p:attrName>style.visibility</p:attrName>
                                        </p:attrNameLst>
                                      </p:cBhvr>
                                      <p:to>
                                        <p:strVal val="visible"/>
                                      </p:to>
                                    </p:set>
                                    <p:animEffect transition="in" filter="blinds(horizontal)">
                                      <p:cBhvr>
                                        <p:cTn id="62" dur="500"/>
                                        <p:tgtEl>
                                          <p:spTgt spid="4097">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097">
                                            <p:txEl>
                                              <p:pRg st="14" end="14"/>
                                            </p:txEl>
                                          </p:spTgt>
                                        </p:tgtEl>
                                        <p:attrNameLst>
                                          <p:attrName>style.visibility</p:attrName>
                                        </p:attrNameLst>
                                      </p:cBhvr>
                                      <p:to>
                                        <p:strVal val="visible"/>
                                      </p:to>
                                    </p:set>
                                    <p:animEffect transition="in" filter="blinds(horizontal)">
                                      <p:cBhvr>
                                        <p:cTn id="67" dur="500"/>
                                        <p:tgtEl>
                                          <p:spTgt spid="409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p:bldP spid="19"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Personal Identity: Locke - Memory</a:t>
            </a:r>
            <a:endParaRPr lang="en-US" sz="1600" dirty="0" smtClean="0">
              <a:solidFill>
                <a:schemeClr val="bg1"/>
              </a:solidFill>
            </a:endParaRPr>
          </a:p>
          <a:p>
            <a:r>
              <a:rPr lang="en-US" sz="1600" i="1" dirty="0" smtClean="0">
                <a:solidFill>
                  <a:srgbClr val="FF6730"/>
                </a:solidFill>
              </a:rPr>
              <a:t>Personal Identity: </a:t>
            </a:r>
            <a:r>
              <a:rPr lang="en-US" sz="1600" i="1" dirty="0" err="1" smtClean="0">
                <a:solidFill>
                  <a:srgbClr val="FF6730"/>
                </a:solidFill>
              </a:rPr>
              <a:t>Parfit</a:t>
            </a:r>
            <a:r>
              <a:rPr lang="en-US" sz="1600" i="1" dirty="0" smtClean="0">
                <a:solidFill>
                  <a:srgbClr val="FF6730"/>
                </a:solidFill>
              </a:rPr>
              <a:t> - Nihilism</a:t>
            </a:r>
            <a:endParaRPr lang="en-US" sz="1600" dirty="0" smtClean="0">
              <a:solidFill>
                <a:srgbClr val="FF6730"/>
              </a:solidFill>
            </a:endParaRPr>
          </a:p>
          <a:p>
            <a:r>
              <a:rPr lang="en-US" sz="1600" i="1" dirty="0" smtClean="0">
                <a:solidFill>
                  <a:schemeClr val="bg1"/>
                </a:solidFill>
              </a:rPr>
              <a:t>Williams: The Self and the Future</a:t>
            </a:r>
            <a:endParaRPr lang="en-US" sz="1600" dirty="0" smtClean="0">
              <a:solidFill>
                <a:schemeClr val="bg1"/>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11" name="TextBox 10"/>
          <p:cNvSpPr txBox="1"/>
          <p:nvPr/>
        </p:nvSpPr>
        <p:spPr>
          <a:xfrm>
            <a:off x="357158" y="1643050"/>
            <a:ext cx="8286808" cy="923330"/>
          </a:xfrm>
          <a:prstGeom prst="rect">
            <a:avLst/>
          </a:prstGeom>
          <a:noFill/>
        </p:spPr>
        <p:txBody>
          <a:bodyPr wrap="square" rtlCol="0">
            <a:spAutoFit/>
          </a:bodyPr>
          <a:lstStyle/>
          <a:p>
            <a:endParaRPr lang="en-US" b="1" dirty="0" smtClean="0">
              <a:solidFill>
                <a:srgbClr val="C00000"/>
              </a:solidFill>
            </a:endParaRPr>
          </a:p>
          <a:p>
            <a:endParaRPr lang="en-NZ" b="1" i="1" dirty="0" smtClean="0"/>
          </a:p>
          <a:p>
            <a:endParaRPr lang="en-US" dirty="0"/>
          </a:p>
        </p:txBody>
      </p:sp>
      <p:sp>
        <p:nvSpPr>
          <p:cNvPr id="6" name="Rectangle 5"/>
          <p:cNvSpPr/>
          <p:nvPr/>
        </p:nvSpPr>
        <p:spPr>
          <a:xfrm>
            <a:off x="214282" y="3357562"/>
            <a:ext cx="8572560" cy="857256"/>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dirty="0" smtClean="0">
                <a:solidFill>
                  <a:schemeClr val="tx1"/>
                </a:solidFill>
              </a:rPr>
              <a:t>Replace talk of personal </a:t>
            </a:r>
            <a:r>
              <a:rPr lang="en-NZ" b="1" i="1" dirty="0" smtClean="0">
                <a:solidFill>
                  <a:schemeClr val="tx1"/>
                </a:solidFill>
              </a:rPr>
              <a:t>identity </a:t>
            </a:r>
            <a:r>
              <a:rPr lang="en-NZ" dirty="0" smtClean="0">
                <a:solidFill>
                  <a:schemeClr val="tx1"/>
                </a:solidFill>
              </a:rPr>
              <a:t>(which is all or nothing) with talk of </a:t>
            </a:r>
            <a:r>
              <a:rPr lang="en-NZ" b="1" i="1" dirty="0" smtClean="0">
                <a:solidFill>
                  <a:schemeClr val="tx1"/>
                </a:solidFill>
              </a:rPr>
              <a:t>survival </a:t>
            </a:r>
            <a:r>
              <a:rPr lang="en-NZ" dirty="0" smtClean="0">
                <a:solidFill>
                  <a:schemeClr val="tx1"/>
                </a:solidFill>
              </a:rPr>
              <a:t>(which can be more or less)</a:t>
            </a:r>
            <a:endParaRPr lang="en-US" dirty="0">
              <a:solidFill>
                <a:schemeClr val="tx1"/>
              </a:solidFill>
            </a:endParaRPr>
          </a:p>
        </p:txBody>
      </p:sp>
      <p:sp>
        <p:nvSpPr>
          <p:cNvPr id="4097" name="Rectangle 1"/>
          <p:cNvSpPr>
            <a:spLocks noChangeArrowheads="1"/>
          </p:cNvSpPr>
          <p:nvPr/>
        </p:nvSpPr>
        <p:spPr bwMode="auto">
          <a:xfrm>
            <a:off x="0" y="1500174"/>
            <a:ext cx="8929718" cy="66171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i="1" u="sng" dirty="0" err="1" smtClean="0">
                <a:solidFill>
                  <a:srgbClr val="C00000"/>
                </a:solidFill>
              </a:rPr>
              <a:t>Parfit</a:t>
            </a:r>
            <a:r>
              <a:rPr lang="en-US" sz="2000" b="1" i="1" u="sng" dirty="0" smtClean="0">
                <a:solidFill>
                  <a:srgbClr val="C00000"/>
                </a:solidFill>
              </a:rPr>
              <a:t>: Nihilism about Personal Identity</a:t>
            </a:r>
            <a:endParaRPr lang="en-US" sz="2000" b="1" dirty="0" smtClean="0"/>
          </a:p>
          <a:p>
            <a:pPr>
              <a:spcBef>
                <a:spcPts val="600"/>
              </a:spcBef>
            </a:pPr>
            <a:r>
              <a:rPr lang="en-US" sz="2000" dirty="0" smtClean="0"/>
              <a:t>For reasons such as this, in more recent times (~1970s) </a:t>
            </a:r>
            <a:r>
              <a:rPr lang="en-US" sz="2000" b="1" dirty="0" smtClean="0"/>
              <a:t>Derek </a:t>
            </a:r>
            <a:r>
              <a:rPr lang="en-US" sz="2000" b="1" dirty="0" err="1" smtClean="0"/>
              <a:t>Parfit</a:t>
            </a:r>
            <a:r>
              <a:rPr lang="en-US" sz="2000" b="1" dirty="0" smtClean="0"/>
              <a:t> </a:t>
            </a:r>
            <a:r>
              <a:rPr lang="en-US" sz="2000" dirty="0" smtClean="0"/>
              <a:t>continues with the </a:t>
            </a:r>
            <a:r>
              <a:rPr lang="en-US" sz="2000" dirty="0" err="1" smtClean="0"/>
              <a:t>Lockean</a:t>
            </a:r>
            <a:r>
              <a:rPr lang="en-US" sz="2000" dirty="0" smtClean="0"/>
              <a:t> idea that psychological continuity is what matters in determining personhood, but makes the following proposal:</a:t>
            </a:r>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a:p>
            <a:pPr>
              <a:spcBef>
                <a:spcPts val="600"/>
              </a:spcBef>
            </a:pPr>
            <a:r>
              <a:rPr lang="en-NZ" sz="2000" dirty="0" smtClean="0"/>
              <a:t>He claims the question of personal identity is </a:t>
            </a:r>
            <a:r>
              <a:rPr lang="en-NZ" sz="2000" b="1" i="1" dirty="0" smtClean="0"/>
              <a:t>not a substantive question</a:t>
            </a:r>
            <a:r>
              <a:rPr lang="en-NZ" sz="2000" dirty="0" smtClean="0"/>
              <a:t>. Just like the question of ‘</a:t>
            </a:r>
            <a:r>
              <a:rPr lang="en-NZ" sz="2000" dirty="0" smtClean="0"/>
              <a:t>c</a:t>
            </a:r>
            <a:r>
              <a:rPr lang="en-NZ" sz="2000" dirty="0" smtClean="0"/>
              <a:t>ountry identity’ is not a substantive question:</a:t>
            </a:r>
          </a:p>
          <a:p>
            <a:pPr lvl="1">
              <a:spcBef>
                <a:spcPts val="600"/>
              </a:spcBef>
            </a:pPr>
            <a:r>
              <a:rPr lang="en-NZ" dirty="0" smtClean="0"/>
              <a:t>Is </a:t>
            </a:r>
            <a:r>
              <a:rPr lang="en-NZ" dirty="0" smtClean="0"/>
              <a:t>New Zealand </a:t>
            </a:r>
            <a:r>
              <a:rPr lang="en-NZ" i="1" u="sng" dirty="0" smtClean="0"/>
              <a:t>the</a:t>
            </a:r>
            <a:r>
              <a:rPr lang="en-NZ" dirty="0" smtClean="0"/>
              <a:t> </a:t>
            </a:r>
            <a:r>
              <a:rPr lang="en-NZ" i="1" u="sng" dirty="0" smtClean="0"/>
              <a:t>same country</a:t>
            </a:r>
            <a:r>
              <a:rPr lang="en-NZ" dirty="0" smtClean="0"/>
              <a:t> in 1990 as it was in 1830? Well yes and no – it depends what you mean by ‘country’. It is the same land-mass, but it has a very different political system, </a:t>
            </a:r>
            <a:r>
              <a:rPr lang="en-NZ" dirty="0" smtClean="0"/>
              <a:t>all </a:t>
            </a:r>
            <a:r>
              <a:rPr lang="en-NZ" dirty="0" smtClean="0"/>
              <a:t>its population are </a:t>
            </a:r>
            <a:r>
              <a:rPr lang="en-NZ" dirty="0" smtClean="0"/>
              <a:t>different…Disputes </a:t>
            </a:r>
            <a:r>
              <a:rPr lang="en-NZ" dirty="0" smtClean="0"/>
              <a:t>about </a:t>
            </a:r>
            <a:r>
              <a:rPr lang="en-NZ" dirty="0" smtClean="0"/>
              <a:t>this </a:t>
            </a:r>
            <a:r>
              <a:rPr lang="en-NZ" dirty="0" smtClean="0"/>
              <a:t>surely turn on </a:t>
            </a:r>
            <a:r>
              <a:rPr lang="en-NZ" b="1" dirty="0" smtClean="0"/>
              <a:t>semantics only</a:t>
            </a:r>
            <a:r>
              <a:rPr lang="en-NZ" dirty="0" smtClean="0"/>
              <a:t>, not </a:t>
            </a:r>
            <a:r>
              <a:rPr lang="en-NZ" b="1" dirty="0" smtClean="0"/>
              <a:t>fact</a:t>
            </a:r>
            <a:r>
              <a:rPr lang="en-NZ" dirty="0" smtClean="0"/>
              <a:t>.</a:t>
            </a:r>
            <a:r>
              <a:rPr lang="en-NZ" sz="2000" dirty="0" smtClean="0"/>
              <a:t> </a:t>
            </a:r>
            <a:endParaRPr lang="en-US" sz="2000" dirty="0" smtClean="0"/>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a:p>
            <a:pPr>
              <a:spcBef>
                <a:spcPts val="600"/>
              </a:spcBef>
            </a:pPr>
            <a:endParaRPr lang="en-US" sz="2000" dirty="0"/>
          </a:p>
        </p:txBody>
      </p:sp>
      <p:pic>
        <p:nvPicPr>
          <p:cNvPr id="71682" name="Picture 2" descr="http://t0.gstatic.com/images?q=tbn:ANd9GcQsupmA_Vr6fsvUs2GaOx4DEvOeUNh-iuNgA0uznGSsAwbDoIwsJQ"/>
          <p:cNvPicPr>
            <a:picLocks noChangeAspect="1" noChangeArrowheads="1"/>
          </p:cNvPicPr>
          <p:nvPr/>
        </p:nvPicPr>
        <p:blipFill>
          <a:blip r:embed="rId3"/>
          <a:srcRect/>
          <a:stretch>
            <a:fillRect/>
          </a:stretch>
        </p:blipFill>
        <p:spPr bwMode="auto">
          <a:xfrm>
            <a:off x="7286612" y="0"/>
            <a:ext cx="1857388" cy="191930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7">
                                            <p:txEl>
                                              <p:pRg st="5" end="5"/>
                                            </p:txEl>
                                          </p:spTgt>
                                        </p:tgtEl>
                                        <p:attrNameLst>
                                          <p:attrName>style.visibility</p:attrName>
                                        </p:attrNameLst>
                                      </p:cBhvr>
                                      <p:to>
                                        <p:strVal val="visible"/>
                                      </p:to>
                                    </p:set>
                                    <p:animEffect transition="in" filter="blinds(horizontal)">
                                      <p:cBhvr>
                                        <p:cTn id="12" dur="500"/>
                                        <p:tgtEl>
                                          <p:spTgt spid="409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7">
                                            <p:txEl>
                                              <p:pRg st="6" end="6"/>
                                            </p:txEl>
                                          </p:spTgt>
                                        </p:tgtEl>
                                        <p:attrNameLst>
                                          <p:attrName>style.visibility</p:attrName>
                                        </p:attrNameLst>
                                      </p:cBhvr>
                                      <p:to>
                                        <p:strVal val="visible"/>
                                      </p:to>
                                    </p:set>
                                    <p:animEffect transition="in" filter="blinds(horizontal)">
                                      <p:cBhvr>
                                        <p:cTn id="17" dur="500"/>
                                        <p:tgtEl>
                                          <p:spTgt spid="409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73" y="44624"/>
            <a:ext cx="2758827" cy="1224136"/>
          </a:xfrm>
        </p:spPr>
        <p:txBody>
          <a:bodyPr/>
          <a:lstStyle/>
          <a:p>
            <a:r>
              <a:rPr lang="en-US" sz="2800" dirty="0" smtClean="0">
                <a:solidFill>
                  <a:srgbClr val="FFFFFF"/>
                </a:solidFill>
              </a:rPr>
              <a:t>Day 5</a:t>
            </a:r>
            <a:br>
              <a:rPr lang="en-US" sz="2800" dirty="0" smtClean="0">
                <a:solidFill>
                  <a:srgbClr val="FFFFFF"/>
                </a:solidFill>
              </a:rPr>
            </a:br>
            <a:r>
              <a:rPr lang="en-US" sz="2800" dirty="0" smtClean="0">
                <a:solidFill>
                  <a:srgbClr val="FFFFFF"/>
                </a:solidFill>
              </a:rPr>
              <a:t>TOPICS</a:t>
            </a:r>
            <a:endParaRPr lang="en-US" sz="2800" dirty="0">
              <a:solidFill>
                <a:srgbClr val="FFFFFF"/>
              </a:solidFill>
            </a:endParaRPr>
          </a:p>
        </p:txBody>
      </p:sp>
      <p:sp>
        <p:nvSpPr>
          <p:cNvPr id="3" name="Content Placeholder 2"/>
          <p:cNvSpPr>
            <a:spLocks noGrp="1"/>
          </p:cNvSpPr>
          <p:nvPr>
            <p:ph idx="1"/>
          </p:nvPr>
        </p:nvSpPr>
        <p:spPr>
          <a:xfrm>
            <a:off x="1007096" y="1357298"/>
            <a:ext cx="8136904" cy="4320480"/>
          </a:xfrm>
        </p:spPr>
        <p:txBody>
          <a:bodyPr/>
          <a:lstStyle/>
          <a:p>
            <a:pPr hangingPunct="0">
              <a:buNone/>
            </a:pPr>
            <a:endParaRPr lang="en-US" sz="2400" i="1" dirty="0" smtClean="0">
              <a:solidFill>
                <a:schemeClr val="bg1"/>
              </a:solidFill>
            </a:endParaRPr>
          </a:p>
          <a:p>
            <a:pPr hangingPunct="0"/>
            <a:r>
              <a:rPr lang="en-US" sz="2400" i="1" dirty="0" smtClean="0">
                <a:solidFill>
                  <a:schemeClr val="bg1"/>
                </a:solidFill>
              </a:rPr>
              <a:t>Personal Identity</a:t>
            </a:r>
            <a:endParaRPr lang="en-US" sz="2400" dirty="0" smtClean="0">
              <a:solidFill>
                <a:schemeClr val="bg1"/>
              </a:solidFill>
            </a:endParaRPr>
          </a:p>
          <a:p>
            <a:pPr hangingPunct="0">
              <a:buFont typeface="Wingdings" pitchFamily="2" charset="2"/>
              <a:buChar char="v"/>
            </a:pPr>
            <a:r>
              <a:rPr lang="en-US" sz="2400" i="1" dirty="0" smtClean="0">
                <a:solidFill>
                  <a:schemeClr val="bg1"/>
                </a:solidFill>
              </a:rPr>
              <a:t>	Locke on Personal Identity</a:t>
            </a:r>
            <a:endParaRPr lang="en-US" sz="2400" dirty="0" smtClean="0">
              <a:solidFill>
                <a:schemeClr val="bg1"/>
              </a:solidFill>
            </a:endParaRPr>
          </a:p>
          <a:p>
            <a:pPr hangingPunct="0">
              <a:buFont typeface="Wingdings" pitchFamily="2" charset="2"/>
              <a:buChar char="v"/>
            </a:pPr>
            <a:r>
              <a:rPr lang="en-US" sz="2400" i="1" dirty="0" smtClean="0">
                <a:solidFill>
                  <a:schemeClr val="bg1"/>
                </a:solidFill>
              </a:rPr>
              <a:t>	Personal Identity as Psychological Continuity</a:t>
            </a:r>
            <a:endParaRPr lang="en-US" sz="2400" dirty="0" smtClean="0">
              <a:solidFill>
                <a:schemeClr val="bg1"/>
              </a:solidFill>
            </a:endParaRPr>
          </a:p>
          <a:p>
            <a:pPr hangingPunct="0">
              <a:buFont typeface="Wingdings" pitchFamily="2" charset="2"/>
              <a:buChar char="v"/>
            </a:pPr>
            <a:r>
              <a:rPr lang="en-US" sz="2400" i="1" dirty="0" smtClean="0">
                <a:solidFill>
                  <a:schemeClr val="bg1"/>
                </a:solidFill>
              </a:rPr>
              <a:t>	</a:t>
            </a:r>
            <a:r>
              <a:rPr lang="en-US" sz="2400" i="1" dirty="0" err="1" smtClean="0">
                <a:solidFill>
                  <a:schemeClr val="bg1"/>
                </a:solidFill>
              </a:rPr>
              <a:t>Parfit</a:t>
            </a:r>
            <a:r>
              <a:rPr lang="en-US" sz="2400" i="1" dirty="0" smtClean="0">
                <a:solidFill>
                  <a:schemeClr val="bg1"/>
                </a:solidFill>
              </a:rPr>
              <a:t>: Nihilism about Personal Identity</a:t>
            </a:r>
            <a:endParaRPr lang="en-US" sz="2400" dirty="0" smtClean="0">
              <a:solidFill>
                <a:schemeClr val="bg1"/>
              </a:solidFill>
            </a:endParaRPr>
          </a:p>
          <a:p>
            <a:pPr hangingPunct="0">
              <a:buFont typeface="Wingdings" pitchFamily="2" charset="2"/>
              <a:buChar char="v"/>
            </a:pPr>
            <a:r>
              <a:rPr lang="en-US" sz="2400" i="1" dirty="0" smtClean="0">
                <a:solidFill>
                  <a:schemeClr val="bg1"/>
                </a:solidFill>
              </a:rPr>
              <a:t>	Williams: The Self and the Future</a:t>
            </a:r>
            <a:endParaRPr lang="en-US" sz="2400" dirty="0" smtClean="0">
              <a:solidFill>
                <a:schemeClr val="bg1"/>
              </a:solidFill>
            </a:endParaRPr>
          </a:p>
          <a:p>
            <a:pPr hangingPunct="0">
              <a:buFont typeface="Wingdings" pitchFamily="2" charset="2"/>
              <a:buChar char="v"/>
            </a:pPr>
            <a:r>
              <a:rPr lang="en-US" sz="2400" i="1" dirty="0" smtClean="0">
                <a:solidFill>
                  <a:schemeClr val="bg1"/>
                </a:solidFill>
              </a:rPr>
              <a:t>	Personal Identity and </a:t>
            </a:r>
            <a:r>
              <a:rPr lang="en-US" sz="2400" i="1" dirty="0" err="1" smtClean="0">
                <a:solidFill>
                  <a:schemeClr val="bg1"/>
                </a:solidFill>
              </a:rPr>
              <a:t>Indexicality</a:t>
            </a:r>
            <a:endParaRPr lang="en-US" sz="2400" dirty="0" smtClean="0">
              <a:solidFill>
                <a:schemeClr val="bg1"/>
              </a:solidFill>
            </a:endParaRPr>
          </a:p>
          <a:p>
            <a:pPr hangingPunct="0"/>
            <a:r>
              <a:rPr lang="en-US" sz="2400" i="1" dirty="0" smtClean="0">
                <a:solidFill>
                  <a:schemeClr val="bg1"/>
                </a:solidFill>
              </a:rPr>
              <a:t>Final Reflection</a:t>
            </a:r>
            <a:endParaRPr lang="en-US" sz="2400" dirty="0" smtClean="0">
              <a:solidFill>
                <a:schemeClr val="bg1"/>
              </a:solidFill>
            </a:endParaRPr>
          </a:p>
          <a:p>
            <a:pPr hangingPunct="0">
              <a:buFont typeface="Wingdings" pitchFamily="2" charset="2"/>
              <a:buChar char="v"/>
            </a:pPr>
            <a:endParaRPr lang="en-US" sz="2400" dirty="0" smtClean="0">
              <a:solidFill>
                <a:schemeClr val="bg1"/>
              </a:solidFill>
            </a:endParaRPr>
          </a:p>
          <a:p>
            <a:pPr hangingPunct="0"/>
            <a:endParaRPr lang="en-US" sz="2400" dirty="0" smtClean="0">
              <a:solidFill>
                <a:schemeClr val="bg1"/>
              </a:solidFill>
            </a:endParaRPr>
          </a:p>
          <a:p>
            <a:pPr hangingPunct="0"/>
            <a:endParaRPr lang="en-US" sz="2400" dirty="0" smtClean="0">
              <a:solidFill>
                <a:schemeClr val="bg1"/>
              </a:solidFill>
            </a:endParaRPr>
          </a:p>
          <a:p>
            <a:endParaRPr lang="en-US" sz="2200" dirty="0">
              <a:solidFill>
                <a:schemeClr val="bg1"/>
              </a:solidFill>
            </a:endParaRPr>
          </a:p>
          <a:p>
            <a:endParaRPr lang="en-US" sz="2000" dirty="0">
              <a:solidFill>
                <a:schemeClr val="bg1"/>
              </a:solidFill>
            </a:endParaRPr>
          </a:p>
        </p:txBody>
      </p:sp>
    </p:spTree>
    <p:extLst>
      <p:ext uri="{BB962C8B-B14F-4D97-AF65-F5344CB8AC3E}">
        <p14:creationId xmlns="" xmlns:p14="http://schemas.microsoft.com/office/powerpoint/2010/main" val="23731775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1428736"/>
            <a:ext cx="8929718" cy="45550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i="1" u="sng" dirty="0" err="1" smtClean="0">
                <a:solidFill>
                  <a:srgbClr val="C00000"/>
                </a:solidFill>
              </a:rPr>
              <a:t>Parfit</a:t>
            </a:r>
            <a:r>
              <a:rPr lang="en-US" sz="2000" b="1" i="1" u="sng" dirty="0" smtClean="0">
                <a:solidFill>
                  <a:srgbClr val="C00000"/>
                </a:solidFill>
              </a:rPr>
              <a:t>: Nihilism about Personal Identity</a:t>
            </a:r>
            <a:endParaRPr lang="en-US" sz="2000" b="1" dirty="0" smtClean="0"/>
          </a:p>
          <a:p>
            <a:pPr>
              <a:spcBef>
                <a:spcPts val="600"/>
              </a:spcBef>
            </a:pPr>
            <a:r>
              <a:rPr lang="en-US" sz="2000" b="1" dirty="0" err="1" smtClean="0"/>
              <a:t>Parfit</a:t>
            </a:r>
            <a:r>
              <a:rPr lang="en-US" sz="2000" b="1" dirty="0" smtClean="0"/>
              <a:t> </a:t>
            </a:r>
            <a:r>
              <a:rPr lang="en-US" sz="2000" dirty="0" smtClean="0"/>
              <a:t>offers us two relations which we can use to define ‘personal survival’:</a:t>
            </a:r>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a:p>
            <a:pPr>
              <a:spcBef>
                <a:spcPts val="600"/>
              </a:spcBef>
            </a:pPr>
            <a:endParaRPr lang="en-US" sz="2000" dirty="0"/>
          </a:p>
        </p:txBody>
      </p:sp>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Personal Identity: Locke - Memory</a:t>
            </a:r>
            <a:endParaRPr lang="en-US" sz="1600" dirty="0" smtClean="0">
              <a:solidFill>
                <a:schemeClr val="bg1"/>
              </a:solidFill>
            </a:endParaRPr>
          </a:p>
          <a:p>
            <a:r>
              <a:rPr lang="en-US" sz="1600" i="1" dirty="0" smtClean="0">
                <a:solidFill>
                  <a:srgbClr val="FF6730"/>
                </a:solidFill>
              </a:rPr>
              <a:t>Personal Identity: </a:t>
            </a:r>
            <a:r>
              <a:rPr lang="en-US" sz="1600" i="1" dirty="0" err="1" smtClean="0">
                <a:solidFill>
                  <a:srgbClr val="FF6730"/>
                </a:solidFill>
              </a:rPr>
              <a:t>Parfit</a:t>
            </a:r>
            <a:r>
              <a:rPr lang="en-US" sz="1600" i="1" dirty="0" smtClean="0">
                <a:solidFill>
                  <a:srgbClr val="FF6730"/>
                </a:solidFill>
              </a:rPr>
              <a:t> - Nihilism</a:t>
            </a:r>
            <a:endParaRPr lang="en-US" sz="1600" dirty="0" smtClean="0">
              <a:solidFill>
                <a:srgbClr val="FF6730"/>
              </a:solidFill>
            </a:endParaRPr>
          </a:p>
          <a:p>
            <a:r>
              <a:rPr lang="en-US" sz="1600" i="1" dirty="0" smtClean="0">
                <a:solidFill>
                  <a:schemeClr val="bg1"/>
                </a:solidFill>
              </a:rPr>
              <a:t>Williams: The Self and the Future</a:t>
            </a:r>
            <a:endParaRPr lang="en-US" sz="1600" dirty="0" smtClean="0">
              <a:solidFill>
                <a:schemeClr val="bg1"/>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11" name="TextBox 10"/>
          <p:cNvSpPr txBox="1"/>
          <p:nvPr/>
        </p:nvSpPr>
        <p:spPr>
          <a:xfrm>
            <a:off x="357158" y="1643050"/>
            <a:ext cx="8286808" cy="923330"/>
          </a:xfrm>
          <a:prstGeom prst="rect">
            <a:avLst/>
          </a:prstGeom>
          <a:noFill/>
        </p:spPr>
        <p:txBody>
          <a:bodyPr wrap="square" rtlCol="0">
            <a:spAutoFit/>
          </a:bodyPr>
          <a:lstStyle/>
          <a:p>
            <a:endParaRPr lang="en-US" b="1" dirty="0" smtClean="0">
              <a:solidFill>
                <a:srgbClr val="C00000"/>
              </a:solidFill>
            </a:endParaRPr>
          </a:p>
          <a:p>
            <a:endParaRPr lang="en-NZ" b="1" i="1" dirty="0" smtClean="0"/>
          </a:p>
          <a:p>
            <a:endParaRPr lang="en-US" dirty="0"/>
          </a:p>
        </p:txBody>
      </p:sp>
      <p:sp>
        <p:nvSpPr>
          <p:cNvPr id="6" name="Rectangle 5"/>
          <p:cNvSpPr/>
          <p:nvPr/>
        </p:nvSpPr>
        <p:spPr>
          <a:xfrm>
            <a:off x="214282" y="2571744"/>
            <a:ext cx="8572560" cy="1357322"/>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b="1" dirty="0" smtClean="0">
                <a:solidFill>
                  <a:schemeClr val="tx1"/>
                </a:solidFill>
              </a:rPr>
              <a:t>Psychological Connectedness:</a:t>
            </a:r>
            <a:r>
              <a:rPr lang="en-NZ" dirty="0" smtClean="0">
                <a:solidFill>
                  <a:schemeClr val="tx1"/>
                </a:solidFill>
              </a:rPr>
              <a:t> </a:t>
            </a:r>
            <a:r>
              <a:rPr lang="en-NZ" dirty="0" smtClean="0">
                <a:solidFill>
                  <a:schemeClr val="tx1"/>
                </a:solidFill>
              </a:rPr>
              <a:t>If </a:t>
            </a:r>
            <a:r>
              <a:rPr lang="en-NZ" b="1" dirty="0" smtClean="0">
                <a:solidFill>
                  <a:schemeClr val="tx1"/>
                </a:solidFill>
              </a:rPr>
              <a:t>P1</a:t>
            </a:r>
            <a:r>
              <a:rPr lang="en-NZ" dirty="0" smtClean="0">
                <a:solidFill>
                  <a:schemeClr val="tx1"/>
                </a:solidFill>
              </a:rPr>
              <a:t> </a:t>
            </a:r>
            <a:r>
              <a:rPr lang="en-NZ" dirty="0" smtClean="0">
                <a:solidFill>
                  <a:srgbClr val="C00000"/>
                </a:solidFill>
              </a:rPr>
              <a:t>q-remembers </a:t>
            </a:r>
            <a:r>
              <a:rPr lang="en-NZ" dirty="0" smtClean="0">
                <a:solidFill>
                  <a:schemeClr val="tx1"/>
                </a:solidFill>
              </a:rPr>
              <a:t>most of </a:t>
            </a:r>
            <a:r>
              <a:rPr lang="en-NZ" b="1" dirty="0" smtClean="0">
                <a:solidFill>
                  <a:schemeClr val="tx1"/>
                </a:solidFill>
              </a:rPr>
              <a:t>P2</a:t>
            </a:r>
            <a:r>
              <a:rPr lang="en-NZ" dirty="0" smtClean="0">
                <a:solidFill>
                  <a:schemeClr val="tx1"/>
                </a:solidFill>
              </a:rPr>
              <a:t>’s </a:t>
            </a:r>
            <a:r>
              <a:rPr lang="en-NZ" dirty="0" smtClean="0">
                <a:solidFill>
                  <a:schemeClr val="tx1"/>
                </a:solidFill>
              </a:rPr>
              <a:t>life, the two of them are psychologically connected</a:t>
            </a:r>
            <a:r>
              <a:rPr lang="en-NZ" dirty="0" smtClean="0">
                <a:solidFill>
                  <a:schemeClr val="tx1"/>
                </a:solidFill>
              </a:rPr>
              <a:t>.</a:t>
            </a:r>
          </a:p>
          <a:p>
            <a:pPr>
              <a:spcBef>
                <a:spcPts val="600"/>
              </a:spcBef>
            </a:pPr>
            <a:r>
              <a:rPr lang="en-NZ" b="1" dirty="0" smtClean="0">
                <a:solidFill>
                  <a:schemeClr val="tx1"/>
                </a:solidFill>
              </a:rPr>
              <a:t>Psychological Continuity: </a:t>
            </a:r>
            <a:r>
              <a:rPr lang="en-NZ" dirty="0" smtClean="0">
                <a:solidFill>
                  <a:schemeClr val="tx1"/>
                </a:solidFill>
              </a:rPr>
              <a:t>There is a chain of psychological connectedness from </a:t>
            </a:r>
            <a:r>
              <a:rPr lang="en-NZ" b="1" dirty="0" smtClean="0">
                <a:solidFill>
                  <a:schemeClr val="tx1"/>
                </a:solidFill>
              </a:rPr>
              <a:t>P1</a:t>
            </a:r>
            <a:r>
              <a:rPr lang="en-NZ" dirty="0" smtClean="0">
                <a:solidFill>
                  <a:schemeClr val="tx1"/>
                </a:solidFill>
              </a:rPr>
              <a:t> to </a:t>
            </a:r>
            <a:r>
              <a:rPr lang="en-NZ" b="1" dirty="0" smtClean="0">
                <a:solidFill>
                  <a:schemeClr val="tx1"/>
                </a:solidFill>
              </a:rPr>
              <a:t>P2.</a:t>
            </a:r>
            <a:r>
              <a:rPr lang="en-NZ" dirty="0" smtClean="0">
                <a:solidFill>
                  <a:schemeClr val="tx1"/>
                </a:solidFill>
              </a:rPr>
              <a:t>  (</a:t>
            </a:r>
            <a:r>
              <a:rPr lang="en-NZ" i="1" dirty="0" smtClean="0">
                <a:solidFill>
                  <a:schemeClr val="tx1"/>
                </a:solidFill>
              </a:rPr>
              <a:t>This relation is transitive</a:t>
            </a:r>
            <a:r>
              <a:rPr lang="en-NZ" dirty="0" smtClean="0">
                <a:solidFill>
                  <a:schemeClr val="tx1"/>
                </a:solidFill>
              </a:rPr>
              <a:t>.)</a:t>
            </a:r>
            <a:endParaRPr lang="en-US" dirty="0">
              <a:solidFill>
                <a:schemeClr val="tx1"/>
              </a:solidFill>
            </a:endParaRPr>
          </a:p>
        </p:txBody>
      </p:sp>
      <p:sp>
        <p:nvSpPr>
          <p:cNvPr id="7" name="Rectangle 6"/>
          <p:cNvSpPr/>
          <p:nvPr/>
        </p:nvSpPr>
        <p:spPr>
          <a:xfrm>
            <a:off x="3929058" y="4071942"/>
            <a:ext cx="5000660" cy="12144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q-memory </a:t>
            </a:r>
            <a:r>
              <a:rPr lang="en-US" dirty="0" smtClean="0">
                <a:solidFill>
                  <a:srgbClr val="C00000"/>
                </a:solidFill>
              </a:rPr>
              <a:t>stands for ‘quasi-memory’. It means it is </a:t>
            </a:r>
            <a:r>
              <a:rPr lang="en-US" i="1" dirty="0" smtClean="0">
                <a:solidFill>
                  <a:srgbClr val="C00000"/>
                </a:solidFill>
              </a:rPr>
              <a:t>just as if </a:t>
            </a:r>
            <a:r>
              <a:rPr lang="en-US" b="1" dirty="0" smtClean="0">
                <a:solidFill>
                  <a:srgbClr val="C00000"/>
                </a:solidFill>
              </a:rPr>
              <a:t>P1</a:t>
            </a:r>
            <a:r>
              <a:rPr lang="en-US" dirty="0" smtClean="0">
                <a:solidFill>
                  <a:srgbClr val="C00000"/>
                </a:solidFill>
              </a:rPr>
              <a:t> has memories of </a:t>
            </a:r>
            <a:r>
              <a:rPr lang="en-US" b="1" dirty="0" smtClean="0">
                <a:solidFill>
                  <a:srgbClr val="C00000"/>
                </a:solidFill>
              </a:rPr>
              <a:t>P2</a:t>
            </a:r>
            <a:r>
              <a:rPr lang="en-US" dirty="0" smtClean="0">
                <a:solidFill>
                  <a:srgbClr val="C00000"/>
                </a:solidFill>
              </a:rPr>
              <a:t>’s life. This is introduced to avoid begging certain </a:t>
            </a:r>
            <a:r>
              <a:rPr lang="en-US" dirty="0" err="1" smtClean="0">
                <a:solidFill>
                  <a:srgbClr val="C00000"/>
                </a:solidFill>
              </a:rPr>
              <a:t>questions</a:t>
            </a:r>
            <a:r>
              <a:rPr lang="en-US" dirty="0" err="1" smtClean="0"/>
              <a:t>mory</a:t>
            </a:r>
            <a:endParaRPr lang="en-US" dirty="0"/>
          </a:p>
        </p:txBody>
      </p:sp>
      <p:cxnSp>
        <p:nvCxnSpPr>
          <p:cNvPr id="9" name="Straight Arrow Connector 8"/>
          <p:cNvCxnSpPr>
            <a:stCxn id="7" idx="0"/>
          </p:cNvCxnSpPr>
          <p:nvPr/>
        </p:nvCxnSpPr>
        <p:spPr>
          <a:xfrm rot="16200000" flipV="1">
            <a:off x="5429256" y="3071810"/>
            <a:ext cx="1214446"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57158" y="4143380"/>
            <a:ext cx="3143272" cy="2143140"/>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Question:</a:t>
            </a:r>
            <a:r>
              <a:rPr lang="en-US" dirty="0" smtClean="0">
                <a:solidFill>
                  <a:schemeClr val="tx1"/>
                </a:solidFill>
              </a:rPr>
              <a:t> What do </a:t>
            </a:r>
            <a:r>
              <a:rPr lang="en-US" i="1" dirty="0" smtClean="0">
                <a:solidFill>
                  <a:schemeClr val="tx1"/>
                </a:solidFill>
              </a:rPr>
              <a:t>you</a:t>
            </a:r>
            <a:r>
              <a:rPr lang="en-US" dirty="0" smtClean="0">
                <a:solidFill>
                  <a:schemeClr val="tx1"/>
                </a:solidFill>
              </a:rPr>
              <a:t> think would be the best way to use these relations to capture our intuitions about personal survival?</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1428736"/>
            <a:ext cx="8929718" cy="76328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i="1" u="sng" dirty="0" smtClean="0">
                <a:solidFill>
                  <a:srgbClr val="C00000"/>
                </a:solidFill>
              </a:rPr>
              <a:t>How Nihilism about Personal Identity can make the World a Better Place</a:t>
            </a:r>
            <a:endParaRPr lang="en-US" sz="2000" b="1" dirty="0" smtClean="0"/>
          </a:p>
          <a:p>
            <a:pPr>
              <a:spcBef>
                <a:spcPts val="600"/>
              </a:spcBef>
            </a:pPr>
            <a:r>
              <a:rPr lang="en-NZ" sz="2000" dirty="0" smtClean="0"/>
              <a:t>Why do we do the things we do? </a:t>
            </a:r>
            <a:r>
              <a:rPr lang="en-NZ" sz="2000" b="1" dirty="0" err="1" smtClean="0"/>
              <a:t>Parfit</a:t>
            </a:r>
            <a:r>
              <a:rPr lang="en-NZ" sz="2000" dirty="0" smtClean="0"/>
              <a:t>: only 2 reasons</a:t>
            </a:r>
            <a:endParaRPr lang="en-US" sz="2000" dirty="0" smtClean="0"/>
          </a:p>
          <a:p>
            <a:pPr>
              <a:spcBef>
                <a:spcPts val="600"/>
              </a:spcBef>
            </a:pPr>
            <a:r>
              <a:rPr lang="en-NZ" sz="2000" dirty="0" smtClean="0"/>
              <a:t>     </a:t>
            </a:r>
            <a:r>
              <a:rPr lang="en-NZ" sz="2000" b="1" dirty="0" smtClean="0"/>
              <a:t>1) </a:t>
            </a:r>
            <a:r>
              <a:rPr lang="en-NZ" sz="2000" b="1" u="sng" dirty="0" smtClean="0"/>
              <a:t>‘Biased rationality’</a:t>
            </a:r>
            <a:r>
              <a:rPr lang="en-NZ" sz="2000" b="1" dirty="0" smtClean="0"/>
              <a:t> (self-interest). Do what will get you what you want.</a:t>
            </a:r>
            <a:endParaRPr lang="en-US" sz="2000" dirty="0" smtClean="0"/>
          </a:p>
          <a:p>
            <a:pPr>
              <a:spcBef>
                <a:spcPts val="600"/>
              </a:spcBef>
            </a:pPr>
            <a:r>
              <a:rPr lang="en-NZ" sz="2000" b="1" dirty="0" smtClean="0"/>
              <a:t>     2) </a:t>
            </a:r>
            <a:r>
              <a:rPr lang="en-NZ" sz="2000" b="1" u="sng" dirty="0" smtClean="0"/>
              <a:t>Impartiality</a:t>
            </a:r>
            <a:r>
              <a:rPr lang="en-NZ" sz="2000" b="1" dirty="0" smtClean="0"/>
              <a:t>. Do what is in the best interests of everyone.</a:t>
            </a:r>
            <a:endParaRPr lang="en-US" sz="2000" dirty="0" smtClean="0"/>
          </a:p>
          <a:p>
            <a:pPr>
              <a:spcBef>
                <a:spcPts val="600"/>
              </a:spcBef>
              <a:buFontTx/>
              <a:buChar char="-"/>
            </a:pPr>
            <a:r>
              <a:rPr lang="en-NZ" sz="2000" dirty="0" smtClean="0"/>
              <a:t>But </a:t>
            </a:r>
            <a:r>
              <a:rPr lang="en-NZ" sz="2000" b="1" dirty="0" smtClean="0"/>
              <a:t>1)</a:t>
            </a:r>
            <a:r>
              <a:rPr lang="en-NZ" sz="2000" dirty="0" smtClean="0"/>
              <a:t> only makes sense if there exists a ‘self’ to look after. </a:t>
            </a:r>
            <a:endParaRPr lang="en-NZ" sz="2000" dirty="0" smtClean="0"/>
          </a:p>
          <a:p>
            <a:pPr>
              <a:spcBef>
                <a:spcPts val="600"/>
              </a:spcBef>
              <a:buFontTx/>
              <a:buChar char="-"/>
            </a:pPr>
            <a:r>
              <a:rPr lang="en-NZ" sz="2000" dirty="0" err="1" smtClean="0"/>
              <a:t>Parfit</a:t>
            </a:r>
            <a:r>
              <a:rPr lang="en-NZ" sz="2000" dirty="0" smtClean="0"/>
              <a:t> says it really doesn’t.</a:t>
            </a:r>
            <a:r>
              <a:rPr lang="en-US" sz="2000" dirty="0" smtClean="0"/>
              <a:t> </a:t>
            </a:r>
            <a:r>
              <a:rPr lang="en-NZ" sz="2000" dirty="0" smtClean="0"/>
              <a:t>Instead </a:t>
            </a:r>
            <a:r>
              <a:rPr lang="en-NZ" sz="2000" dirty="0" smtClean="0"/>
              <a:t>we have a series of relationships of greater or less connectedness with </a:t>
            </a:r>
            <a:r>
              <a:rPr lang="en-NZ" sz="2000" dirty="0" smtClean="0"/>
              <a:t>potentially many </a:t>
            </a:r>
            <a:r>
              <a:rPr lang="en-NZ" sz="2000" dirty="0" smtClean="0"/>
              <a:t>other entities </a:t>
            </a:r>
            <a:r>
              <a:rPr lang="en-NZ" sz="2000" dirty="0" smtClean="0"/>
              <a:t>in </a:t>
            </a:r>
            <a:r>
              <a:rPr lang="en-NZ" sz="2000" dirty="0" smtClean="0"/>
              <a:t>our future and </a:t>
            </a:r>
            <a:r>
              <a:rPr lang="en-NZ" sz="2000" dirty="0" smtClean="0"/>
              <a:t>past. </a:t>
            </a:r>
            <a:endParaRPr lang="en-US" sz="2000" dirty="0" smtClean="0"/>
          </a:p>
          <a:p>
            <a:pPr>
              <a:spcBef>
                <a:spcPts val="600"/>
              </a:spcBef>
            </a:pPr>
            <a:r>
              <a:rPr lang="en-NZ" sz="2000" dirty="0" smtClean="0"/>
              <a:t>- But that is kind of like what we have with our fellow humans anyway! </a:t>
            </a:r>
            <a:endParaRPr lang="en-US" sz="2000" dirty="0" smtClean="0"/>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a:p>
            <a:pPr>
              <a:spcBef>
                <a:spcPts val="600"/>
              </a:spcBef>
            </a:pPr>
            <a:endParaRPr lang="en-US" sz="2000" dirty="0"/>
          </a:p>
        </p:txBody>
      </p:sp>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Personal Identity: Locke - Memory</a:t>
            </a:r>
            <a:endParaRPr lang="en-US" sz="1600" dirty="0" smtClean="0">
              <a:solidFill>
                <a:schemeClr val="bg1"/>
              </a:solidFill>
            </a:endParaRPr>
          </a:p>
          <a:p>
            <a:r>
              <a:rPr lang="en-US" sz="1600" i="1" dirty="0" smtClean="0">
                <a:solidFill>
                  <a:srgbClr val="FF6730"/>
                </a:solidFill>
              </a:rPr>
              <a:t>Personal Identity: </a:t>
            </a:r>
            <a:r>
              <a:rPr lang="en-US" sz="1600" i="1" dirty="0" err="1" smtClean="0">
                <a:solidFill>
                  <a:srgbClr val="FF6730"/>
                </a:solidFill>
              </a:rPr>
              <a:t>Parfit</a:t>
            </a:r>
            <a:r>
              <a:rPr lang="en-US" sz="1600" i="1" dirty="0" smtClean="0">
                <a:solidFill>
                  <a:srgbClr val="FF6730"/>
                </a:solidFill>
              </a:rPr>
              <a:t> - Nihilism</a:t>
            </a:r>
            <a:endParaRPr lang="en-US" sz="1600" dirty="0" smtClean="0">
              <a:solidFill>
                <a:srgbClr val="FF6730"/>
              </a:solidFill>
            </a:endParaRPr>
          </a:p>
          <a:p>
            <a:r>
              <a:rPr lang="en-US" sz="1600" i="1" dirty="0" smtClean="0">
                <a:solidFill>
                  <a:schemeClr val="bg1"/>
                </a:solidFill>
              </a:rPr>
              <a:t>Williams</a:t>
            </a:r>
            <a:r>
              <a:rPr lang="en-US" sz="1600" i="1" dirty="0" smtClean="0">
                <a:solidFill>
                  <a:schemeClr val="bg1"/>
                </a:solidFill>
              </a:rPr>
              <a:t>: The Self and the Future</a:t>
            </a:r>
            <a:endParaRPr lang="en-US" sz="1600" dirty="0" smtClean="0">
              <a:solidFill>
                <a:schemeClr val="bg1"/>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11" name="TextBox 10"/>
          <p:cNvSpPr txBox="1"/>
          <p:nvPr/>
        </p:nvSpPr>
        <p:spPr>
          <a:xfrm>
            <a:off x="357158" y="1643050"/>
            <a:ext cx="8286808" cy="923330"/>
          </a:xfrm>
          <a:prstGeom prst="rect">
            <a:avLst/>
          </a:prstGeom>
          <a:noFill/>
        </p:spPr>
        <p:txBody>
          <a:bodyPr wrap="square" rtlCol="0">
            <a:spAutoFit/>
          </a:bodyPr>
          <a:lstStyle/>
          <a:p>
            <a:endParaRPr lang="en-US" b="1" dirty="0" smtClean="0">
              <a:solidFill>
                <a:srgbClr val="C00000"/>
              </a:solidFill>
            </a:endParaRPr>
          </a:p>
          <a:p>
            <a:endParaRPr lang="en-NZ" b="1" i="1"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1428736"/>
            <a:ext cx="8929718" cy="73250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i="1" u="sng" dirty="0" smtClean="0">
                <a:solidFill>
                  <a:srgbClr val="C00000"/>
                </a:solidFill>
              </a:rPr>
              <a:t>How Nihilism about Personal Identity can make the World a Better Place</a:t>
            </a:r>
            <a:endParaRPr lang="en-US" sz="2000" b="1" dirty="0" smtClean="0"/>
          </a:p>
          <a:p>
            <a:pPr>
              <a:spcBef>
                <a:spcPts val="600"/>
              </a:spcBef>
            </a:pPr>
            <a:r>
              <a:rPr lang="en-NZ" sz="2000" dirty="0" smtClean="0"/>
              <a:t>- </a:t>
            </a:r>
            <a:r>
              <a:rPr lang="en-NZ" sz="2000" dirty="0" smtClean="0"/>
              <a:t>How much psychological continuity is there between </a:t>
            </a:r>
            <a:r>
              <a:rPr lang="en-NZ" sz="2000" b="1" dirty="0" smtClean="0"/>
              <a:t>you now </a:t>
            </a:r>
            <a:r>
              <a:rPr lang="en-NZ" sz="2000" dirty="0" smtClean="0"/>
              <a:t>and </a:t>
            </a:r>
            <a:r>
              <a:rPr lang="en-NZ" sz="2000" b="1" dirty="0" smtClean="0"/>
              <a:t>you at </a:t>
            </a:r>
            <a:r>
              <a:rPr lang="en-NZ" sz="2000" b="1" dirty="0" smtClean="0"/>
              <a:t>65</a:t>
            </a:r>
            <a:r>
              <a:rPr lang="en-NZ" sz="2000" dirty="0" smtClean="0"/>
              <a:t>?</a:t>
            </a:r>
            <a:r>
              <a:rPr lang="en-US" sz="2000" dirty="0" smtClean="0"/>
              <a:t> - </a:t>
            </a:r>
            <a:r>
              <a:rPr lang="en-NZ" sz="2000" dirty="0" smtClean="0"/>
              <a:t>maybe </a:t>
            </a:r>
            <a:r>
              <a:rPr lang="en-NZ" sz="2000" b="1" dirty="0" smtClean="0"/>
              <a:t>15%</a:t>
            </a:r>
            <a:r>
              <a:rPr lang="en-NZ" sz="2000" dirty="0" smtClean="0"/>
              <a:t>?</a:t>
            </a:r>
            <a:endParaRPr lang="en-US" sz="2000" dirty="0" smtClean="0"/>
          </a:p>
          <a:p>
            <a:pPr>
              <a:spcBef>
                <a:spcPts val="600"/>
              </a:spcBef>
            </a:pPr>
            <a:r>
              <a:rPr lang="en-NZ" sz="2000" dirty="0" smtClean="0"/>
              <a:t>- </a:t>
            </a:r>
            <a:r>
              <a:rPr lang="en-NZ" sz="2000" dirty="0" smtClean="0"/>
              <a:t>How much psychological continuity is there between </a:t>
            </a:r>
            <a:r>
              <a:rPr lang="en-NZ" sz="2000" b="1" dirty="0" smtClean="0"/>
              <a:t>you now </a:t>
            </a:r>
            <a:r>
              <a:rPr lang="en-NZ" sz="2000" dirty="0" smtClean="0"/>
              <a:t>and </a:t>
            </a:r>
            <a:r>
              <a:rPr lang="en-NZ" sz="2000" b="1" dirty="0" smtClean="0"/>
              <a:t>your sister</a:t>
            </a:r>
            <a:r>
              <a:rPr lang="en-NZ" sz="2000" dirty="0" smtClean="0"/>
              <a:t>?</a:t>
            </a:r>
            <a:r>
              <a:rPr lang="en-US" sz="2000" dirty="0" smtClean="0"/>
              <a:t> </a:t>
            </a:r>
            <a:r>
              <a:rPr lang="en-NZ" sz="2000" dirty="0" smtClean="0"/>
              <a:t>- </a:t>
            </a:r>
            <a:r>
              <a:rPr lang="en-NZ" sz="2000" dirty="0" smtClean="0"/>
              <a:t>maybe </a:t>
            </a:r>
            <a:r>
              <a:rPr lang="en-NZ" sz="2000" b="1" dirty="0" smtClean="0"/>
              <a:t>30%</a:t>
            </a:r>
            <a:r>
              <a:rPr lang="en-NZ" sz="2000" dirty="0" smtClean="0"/>
              <a:t>?</a:t>
            </a:r>
            <a:endParaRPr lang="en-US" sz="2000" dirty="0" smtClean="0"/>
          </a:p>
          <a:p>
            <a:pPr>
              <a:spcBef>
                <a:spcPts val="600"/>
              </a:spcBef>
            </a:pPr>
            <a:r>
              <a:rPr lang="en-NZ" sz="2000" dirty="0" smtClean="0"/>
              <a:t>So you should care twice as much about what happens to your sister </a:t>
            </a:r>
            <a:r>
              <a:rPr lang="en-NZ" sz="2000" dirty="0" smtClean="0"/>
              <a:t>(now) as </a:t>
            </a:r>
            <a:r>
              <a:rPr lang="en-NZ" sz="2000" dirty="0" smtClean="0"/>
              <a:t>you do about what happens to you at 65. </a:t>
            </a:r>
            <a:endParaRPr lang="en-NZ" sz="2000" dirty="0" smtClean="0"/>
          </a:p>
          <a:p>
            <a:pPr>
              <a:spcBef>
                <a:spcPts val="600"/>
              </a:spcBef>
            </a:pPr>
            <a:r>
              <a:rPr lang="en-NZ" sz="2000" dirty="0" err="1" smtClean="0"/>
              <a:t>Parfit</a:t>
            </a:r>
            <a:r>
              <a:rPr lang="en-NZ" sz="2000" dirty="0" smtClean="0"/>
              <a:t> </a:t>
            </a:r>
            <a:r>
              <a:rPr lang="en-NZ" sz="2000" dirty="0" smtClean="0"/>
              <a:t>claims that this is what religions such as Buddhism have been trying to teach everyone for 2000 </a:t>
            </a:r>
            <a:r>
              <a:rPr lang="en-NZ" sz="2000" dirty="0" smtClean="0"/>
              <a:t>years.</a:t>
            </a:r>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a:p>
            <a:pPr>
              <a:spcBef>
                <a:spcPts val="600"/>
              </a:spcBef>
            </a:pPr>
            <a:endParaRPr lang="en-US" sz="2000" dirty="0"/>
          </a:p>
        </p:txBody>
      </p:sp>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Personal Identity: Locke - Memory</a:t>
            </a:r>
            <a:endParaRPr lang="en-US" sz="1600" dirty="0" smtClean="0">
              <a:solidFill>
                <a:schemeClr val="bg1"/>
              </a:solidFill>
            </a:endParaRPr>
          </a:p>
          <a:p>
            <a:r>
              <a:rPr lang="en-US" sz="1600" i="1" dirty="0" smtClean="0">
                <a:solidFill>
                  <a:srgbClr val="FF6730"/>
                </a:solidFill>
              </a:rPr>
              <a:t>Personal Identity: </a:t>
            </a:r>
            <a:r>
              <a:rPr lang="en-US" sz="1600" i="1" dirty="0" err="1" smtClean="0">
                <a:solidFill>
                  <a:srgbClr val="FF6730"/>
                </a:solidFill>
              </a:rPr>
              <a:t>Parfit</a:t>
            </a:r>
            <a:r>
              <a:rPr lang="en-US" sz="1600" i="1" dirty="0" smtClean="0">
                <a:solidFill>
                  <a:srgbClr val="FF6730"/>
                </a:solidFill>
              </a:rPr>
              <a:t> - Nihilism</a:t>
            </a:r>
            <a:endParaRPr lang="en-US" sz="1600" dirty="0" smtClean="0">
              <a:solidFill>
                <a:srgbClr val="FF6730"/>
              </a:solidFill>
            </a:endParaRPr>
          </a:p>
          <a:p>
            <a:r>
              <a:rPr lang="en-US" sz="1600" i="1" dirty="0" smtClean="0">
                <a:solidFill>
                  <a:schemeClr val="bg1"/>
                </a:solidFill>
              </a:rPr>
              <a:t>Williams</a:t>
            </a:r>
            <a:r>
              <a:rPr lang="en-US" sz="1600" i="1" dirty="0" smtClean="0">
                <a:solidFill>
                  <a:schemeClr val="bg1"/>
                </a:solidFill>
              </a:rPr>
              <a:t>: The Self and the Future</a:t>
            </a:r>
            <a:endParaRPr lang="en-US" sz="1600" dirty="0" smtClean="0">
              <a:solidFill>
                <a:schemeClr val="bg1"/>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11" name="TextBox 10"/>
          <p:cNvSpPr txBox="1"/>
          <p:nvPr/>
        </p:nvSpPr>
        <p:spPr>
          <a:xfrm>
            <a:off x="357158" y="1643050"/>
            <a:ext cx="8286808" cy="923330"/>
          </a:xfrm>
          <a:prstGeom prst="rect">
            <a:avLst/>
          </a:prstGeom>
          <a:noFill/>
        </p:spPr>
        <p:txBody>
          <a:bodyPr wrap="square" rtlCol="0">
            <a:spAutoFit/>
          </a:bodyPr>
          <a:lstStyle/>
          <a:p>
            <a:endParaRPr lang="en-US" b="1" dirty="0" smtClean="0">
              <a:solidFill>
                <a:srgbClr val="C00000"/>
              </a:solidFill>
            </a:endParaRPr>
          </a:p>
          <a:p>
            <a:endParaRPr lang="en-NZ" b="1" i="1" dirty="0" smtClean="0"/>
          </a:p>
          <a:p>
            <a:endParaRPr lang="en-US" dirty="0"/>
          </a:p>
        </p:txBody>
      </p:sp>
      <p:pic>
        <p:nvPicPr>
          <p:cNvPr id="72706" name="rg_hi" descr="ANd9GcQdaLycPKDB-fm79O2XhtV59qWhsXOTr68RNG83Lb69wfuFyGgb"/>
          <p:cNvPicPr>
            <a:picLocks noChangeAspect="1" noChangeArrowheads="1"/>
          </p:cNvPicPr>
          <p:nvPr/>
        </p:nvPicPr>
        <p:blipFill>
          <a:blip r:embed="rId3"/>
          <a:srcRect/>
          <a:stretch>
            <a:fillRect/>
          </a:stretch>
        </p:blipFill>
        <p:spPr bwMode="auto">
          <a:xfrm>
            <a:off x="6215074" y="4643446"/>
            <a:ext cx="2552700" cy="1790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7">
                                            <p:txEl>
                                              <p:pRg st="1" end="1"/>
                                            </p:txEl>
                                          </p:spTgt>
                                        </p:tgtEl>
                                        <p:attrNameLst>
                                          <p:attrName>style.visibility</p:attrName>
                                        </p:attrNameLst>
                                      </p:cBhvr>
                                      <p:to>
                                        <p:strVal val="visible"/>
                                      </p:to>
                                    </p:set>
                                    <p:animEffect transition="in" filter="blinds(horizontal)">
                                      <p:cBhvr>
                                        <p:cTn id="7" dur="500"/>
                                        <p:tgtEl>
                                          <p:spTgt spid="409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7">
                                            <p:txEl>
                                              <p:pRg st="2" end="2"/>
                                            </p:txEl>
                                          </p:spTgt>
                                        </p:tgtEl>
                                        <p:attrNameLst>
                                          <p:attrName>style.visibility</p:attrName>
                                        </p:attrNameLst>
                                      </p:cBhvr>
                                      <p:to>
                                        <p:strVal val="visible"/>
                                      </p:to>
                                    </p:set>
                                    <p:animEffect transition="in" filter="blinds(horizontal)">
                                      <p:cBhvr>
                                        <p:cTn id="12" dur="500"/>
                                        <p:tgtEl>
                                          <p:spTgt spid="409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7">
                                            <p:txEl>
                                              <p:pRg st="3" end="3"/>
                                            </p:txEl>
                                          </p:spTgt>
                                        </p:tgtEl>
                                        <p:attrNameLst>
                                          <p:attrName>style.visibility</p:attrName>
                                        </p:attrNameLst>
                                      </p:cBhvr>
                                      <p:to>
                                        <p:strVal val="visible"/>
                                      </p:to>
                                    </p:set>
                                    <p:animEffect transition="in" filter="blinds(horizontal)">
                                      <p:cBhvr>
                                        <p:cTn id="17" dur="500"/>
                                        <p:tgtEl>
                                          <p:spTgt spid="409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7">
                                            <p:txEl>
                                              <p:pRg st="4" end="4"/>
                                            </p:txEl>
                                          </p:spTgt>
                                        </p:tgtEl>
                                        <p:attrNameLst>
                                          <p:attrName>style.visibility</p:attrName>
                                        </p:attrNameLst>
                                      </p:cBhvr>
                                      <p:to>
                                        <p:strVal val="visible"/>
                                      </p:to>
                                    </p:set>
                                    <p:animEffect transition="in" filter="blinds(horizontal)">
                                      <p:cBhvr>
                                        <p:cTn id="22" dur="500"/>
                                        <p:tgtEl>
                                          <p:spTgt spid="409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857224" y="1928802"/>
            <a:ext cx="6072230"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Bef>
                <a:spcPts val="600"/>
              </a:spcBef>
            </a:pPr>
            <a:r>
              <a:rPr lang="en-US" sz="2000" dirty="0" smtClean="0"/>
              <a:t>Meanwhile, however, </a:t>
            </a:r>
            <a:r>
              <a:rPr lang="en-US" sz="2000" b="1" dirty="0" smtClean="0"/>
              <a:t>Bernard Williams </a:t>
            </a:r>
            <a:r>
              <a:rPr lang="en-US" sz="2000" dirty="0" smtClean="0"/>
              <a:t>has crafted a brilliant thought-experiment which calls into question </a:t>
            </a:r>
            <a:r>
              <a:rPr lang="en-US" sz="2000" b="1" i="1" dirty="0" smtClean="0"/>
              <a:t>the whole idea that the key determinant of personhood</a:t>
            </a:r>
            <a:r>
              <a:rPr lang="en-US" sz="2000" dirty="0" smtClean="0"/>
              <a:t> (whether identity or survival) </a:t>
            </a:r>
            <a:r>
              <a:rPr lang="en-US" sz="2000" b="1" i="1" dirty="0" smtClean="0"/>
              <a:t>is psychological continuity, not bodily continuity. </a:t>
            </a:r>
          </a:p>
          <a:p>
            <a:pPr>
              <a:spcBef>
                <a:spcPts val="600"/>
              </a:spcBef>
            </a:pPr>
            <a:endParaRPr lang="en-US" sz="2000" b="1" i="1" dirty="0" smtClean="0"/>
          </a:p>
          <a:p>
            <a:pPr>
              <a:spcBef>
                <a:spcPts val="600"/>
              </a:spcBef>
            </a:pPr>
            <a:r>
              <a:rPr lang="en-US" sz="2000" i="1" dirty="0" smtClean="0"/>
              <a:t>This goes back to the original Prince and Cobbler / Freaky Friday thought experiment, and adds a twist… </a:t>
            </a:r>
            <a:endParaRPr lang="en-US" sz="2000" dirty="0" smtClean="0"/>
          </a:p>
          <a:p>
            <a:pPr>
              <a:spcBef>
                <a:spcPts val="600"/>
              </a:spcBef>
            </a:pPr>
            <a:endParaRPr lang="en-US" sz="2000" dirty="0" smtClean="0"/>
          </a:p>
          <a:p>
            <a:pPr>
              <a:spcBef>
                <a:spcPts val="600"/>
              </a:spcBef>
            </a:pPr>
            <a:endParaRPr lang="en-US" sz="2000" dirty="0"/>
          </a:p>
        </p:txBody>
      </p:sp>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Personal Identity: Locke - Memory</a:t>
            </a:r>
            <a:endParaRPr lang="en-US" sz="1600" dirty="0" smtClean="0">
              <a:solidFill>
                <a:schemeClr val="bg1"/>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rgbClr val="FF6730"/>
                </a:solidFill>
              </a:rPr>
              <a:t>Williams</a:t>
            </a:r>
            <a:r>
              <a:rPr lang="en-US" sz="1600" i="1" dirty="0" smtClean="0">
                <a:solidFill>
                  <a:srgbClr val="FF6730"/>
                </a:solidFill>
              </a:rPr>
              <a:t>: The Self and the Future</a:t>
            </a:r>
            <a:endParaRPr lang="en-US" sz="1600" dirty="0" smtClean="0">
              <a:solidFill>
                <a:srgbClr val="FF6730"/>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74754" name="AutoShape 2"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56" name="AutoShape 4"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58" name="AutoShape 6"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60" name="AutoShape 8"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4762" name="Picture 10" descr="http://t0.gstatic.com/images?q=tbn:ANd9GcSFzeECgMsOZcWz8mJ74m3rYFJBrRXrzNLBlRdZyVR9OS0cPdeQ"/>
          <p:cNvPicPr>
            <a:picLocks noChangeAspect="1" noChangeArrowheads="1"/>
          </p:cNvPicPr>
          <p:nvPr/>
        </p:nvPicPr>
        <p:blipFill>
          <a:blip r:embed="rId3"/>
          <a:srcRect/>
          <a:stretch>
            <a:fillRect/>
          </a:stretch>
        </p:blipFill>
        <p:spPr bwMode="auto">
          <a:xfrm>
            <a:off x="7315200" y="0"/>
            <a:ext cx="1828800" cy="2495551"/>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857224" y="1928802"/>
            <a:ext cx="6072230" cy="7848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Bef>
                <a:spcPts val="600"/>
              </a:spcBef>
            </a:pPr>
            <a:endParaRPr lang="en-US" sz="2000" dirty="0" smtClean="0"/>
          </a:p>
          <a:p>
            <a:pPr>
              <a:spcBef>
                <a:spcPts val="600"/>
              </a:spcBef>
            </a:pPr>
            <a:endParaRPr lang="en-US" sz="2000" dirty="0"/>
          </a:p>
        </p:txBody>
      </p:sp>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Personal Identity: Locke - Memory</a:t>
            </a:r>
            <a:endParaRPr lang="en-US" sz="1600" dirty="0" smtClean="0">
              <a:solidFill>
                <a:schemeClr val="bg1"/>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rgbClr val="FF6730"/>
                </a:solidFill>
              </a:rPr>
              <a:t>Williams</a:t>
            </a:r>
            <a:r>
              <a:rPr lang="en-US" sz="1600" i="1" dirty="0" smtClean="0">
                <a:solidFill>
                  <a:srgbClr val="FF6730"/>
                </a:solidFill>
              </a:rPr>
              <a:t>: The Self and the Future</a:t>
            </a:r>
            <a:endParaRPr lang="en-US" sz="1600" dirty="0" smtClean="0">
              <a:solidFill>
                <a:srgbClr val="FF6730"/>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74754" name="AutoShape 2"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56" name="AutoShape 4"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58" name="AutoShape 6"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60" name="AutoShape 8"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4762" name="Picture 10" descr="http://t0.gstatic.com/images?q=tbn:ANd9GcSFzeECgMsOZcWz8mJ74m3rYFJBrRXrzNLBlRdZyVR9OS0cPdeQ"/>
          <p:cNvPicPr>
            <a:picLocks noChangeAspect="1" noChangeArrowheads="1"/>
          </p:cNvPicPr>
          <p:nvPr/>
        </p:nvPicPr>
        <p:blipFill>
          <a:blip r:embed="rId3"/>
          <a:srcRect/>
          <a:stretch>
            <a:fillRect/>
          </a:stretch>
        </p:blipFill>
        <p:spPr bwMode="auto">
          <a:xfrm>
            <a:off x="7315200" y="0"/>
            <a:ext cx="1828800" cy="2495551"/>
          </a:xfrm>
          <a:prstGeom prst="rect">
            <a:avLst/>
          </a:prstGeom>
          <a:noFill/>
        </p:spPr>
      </p:pic>
      <p:sp>
        <p:nvSpPr>
          <p:cNvPr id="10" name="Rectangle 9"/>
          <p:cNvSpPr/>
          <p:nvPr/>
        </p:nvSpPr>
        <p:spPr>
          <a:xfrm>
            <a:off x="285720" y="1500174"/>
            <a:ext cx="6000792" cy="5000660"/>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b="1" dirty="0" smtClean="0">
                <a:solidFill>
                  <a:schemeClr val="tx1"/>
                </a:solidFill>
              </a:rPr>
              <a:t>Possible World:</a:t>
            </a:r>
            <a:r>
              <a:rPr lang="en-NZ" dirty="0" smtClean="0">
                <a:solidFill>
                  <a:schemeClr val="tx1"/>
                </a:solidFill>
              </a:rPr>
              <a:t> Through the wonders of advanced neurophysiology, two </a:t>
            </a:r>
            <a:r>
              <a:rPr lang="en-NZ" dirty="0" smtClean="0">
                <a:solidFill>
                  <a:schemeClr val="tx1"/>
                </a:solidFill>
              </a:rPr>
              <a:t>people: </a:t>
            </a:r>
            <a:r>
              <a:rPr lang="en-NZ" b="1" dirty="0" smtClean="0">
                <a:solidFill>
                  <a:schemeClr val="tx1"/>
                </a:solidFill>
              </a:rPr>
              <a:t>A</a:t>
            </a:r>
            <a:r>
              <a:rPr lang="en-NZ" dirty="0" smtClean="0">
                <a:solidFill>
                  <a:schemeClr val="tx1"/>
                </a:solidFill>
              </a:rPr>
              <a:t> </a:t>
            </a:r>
            <a:r>
              <a:rPr lang="en-NZ" dirty="0" smtClean="0">
                <a:solidFill>
                  <a:schemeClr val="tx1"/>
                </a:solidFill>
              </a:rPr>
              <a:t>and </a:t>
            </a:r>
            <a:r>
              <a:rPr lang="en-NZ" b="1" dirty="0" smtClean="0">
                <a:solidFill>
                  <a:schemeClr val="tx1"/>
                </a:solidFill>
              </a:rPr>
              <a:t>B</a:t>
            </a:r>
            <a:r>
              <a:rPr lang="en-NZ" dirty="0" smtClean="0">
                <a:solidFill>
                  <a:schemeClr val="tx1"/>
                </a:solidFill>
              </a:rPr>
              <a:t>. </a:t>
            </a:r>
            <a:r>
              <a:rPr lang="en-NZ" dirty="0" smtClean="0">
                <a:solidFill>
                  <a:schemeClr val="tx1"/>
                </a:solidFill>
              </a:rPr>
              <a:t>are to </a:t>
            </a:r>
            <a:r>
              <a:rPr lang="en-NZ" b="1" i="1" dirty="0" smtClean="0">
                <a:solidFill>
                  <a:schemeClr val="tx1"/>
                </a:solidFill>
              </a:rPr>
              <a:t>change bodies</a:t>
            </a:r>
            <a:r>
              <a:rPr lang="en-NZ" dirty="0" smtClean="0">
                <a:solidFill>
                  <a:schemeClr val="tx1"/>
                </a:solidFill>
              </a:rPr>
              <a:t>. The </a:t>
            </a:r>
            <a:r>
              <a:rPr lang="en-NZ" dirty="0" smtClean="0">
                <a:solidFill>
                  <a:schemeClr val="tx1"/>
                </a:solidFill>
              </a:rPr>
              <a:t>body of </a:t>
            </a:r>
            <a:r>
              <a:rPr lang="en-NZ" b="1" dirty="0" smtClean="0">
                <a:solidFill>
                  <a:schemeClr val="tx1"/>
                </a:solidFill>
              </a:rPr>
              <a:t>A</a:t>
            </a:r>
            <a:r>
              <a:rPr lang="en-NZ" dirty="0" smtClean="0">
                <a:solidFill>
                  <a:schemeClr val="tx1"/>
                </a:solidFill>
              </a:rPr>
              <a:t> will be given the </a:t>
            </a:r>
            <a:r>
              <a:rPr lang="en-NZ" b="1" i="1" dirty="0" smtClean="0">
                <a:solidFill>
                  <a:schemeClr val="tx1"/>
                </a:solidFill>
              </a:rPr>
              <a:t>memories and the personality </a:t>
            </a:r>
            <a:r>
              <a:rPr lang="en-NZ" dirty="0" smtClean="0">
                <a:solidFill>
                  <a:schemeClr val="tx1"/>
                </a:solidFill>
              </a:rPr>
              <a:t>of </a:t>
            </a:r>
            <a:r>
              <a:rPr lang="en-NZ" b="1" dirty="0" smtClean="0">
                <a:solidFill>
                  <a:schemeClr val="tx1"/>
                </a:solidFill>
              </a:rPr>
              <a:t>B</a:t>
            </a:r>
            <a:r>
              <a:rPr lang="en-NZ" dirty="0" smtClean="0">
                <a:solidFill>
                  <a:schemeClr val="tx1"/>
                </a:solidFill>
              </a:rPr>
              <a:t> and </a:t>
            </a:r>
            <a:r>
              <a:rPr lang="en-NZ" i="1" dirty="0" smtClean="0">
                <a:solidFill>
                  <a:schemeClr val="tx1"/>
                </a:solidFill>
              </a:rPr>
              <a:t>vice versa</a:t>
            </a:r>
            <a:r>
              <a:rPr lang="en-NZ" dirty="0" smtClean="0">
                <a:solidFill>
                  <a:schemeClr val="tx1"/>
                </a:solidFill>
              </a:rPr>
              <a:t>. </a:t>
            </a:r>
            <a:endParaRPr lang="en-NZ" dirty="0" smtClean="0">
              <a:solidFill>
                <a:schemeClr val="tx1"/>
              </a:solidFill>
            </a:endParaRPr>
          </a:p>
          <a:p>
            <a:r>
              <a:rPr lang="en-NZ" dirty="0" smtClean="0">
                <a:solidFill>
                  <a:schemeClr val="tx1"/>
                </a:solidFill>
              </a:rPr>
              <a:t>Imagine </a:t>
            </a:r>
            <a:r>
              <a:rPr lang="en-NZ" dirty="0" smtClean="0">
                <a:solidFill>
                  <a:schemeClr val="tx1"/>
                </a:solidFill>
              </a:rPr>
              <a:t>that you are </a:t>
            </a:r>
            <a:r>
              <a:rPr lang="en-NZ" b="1" dirty="0" smtClean="0">
                <a:solidFill>
                  <a:schemeClr val="tx1"/>
                </a:solidFill>
              </a:rPr>
              <a:t>A</a:t>
            </a:r>
            <a:r>
              <a:rPr lang="en-NZ" dirty="0" smtClean="0">
                <a:solidFill>
                  <a:schemeClr val="tx1"/>
                </a:solidFill>
              </a:rPr>
              <a:t>.</a:t>
            </a:r>
          </a:p>
          <a:p>
            <a:r>
              <a:rPr lang="en-NZ" dirty="0" smtClean="0">
                <a:solidFill>
                  <a:schemeClr val="tx1"/>
                </a:solidFill>
              </a:rPr>
              <a:t>Y</a:t>
            </a:r>
            <a:r>
              <a:rPr lang="en-NZ" dirty="0" smtClean="0">
                <a:solidFill>
                  <a:schemeClr val="tx1"/>
                </a:solidFill>
              </a:rPr>
              <a:t>ou </a:t>
            </a:r>
            <a:r>
              <a:rPr lang="en-NZ" dirty="0" smtClean="0">
                <a:solidFill>
                  <a:schemeClr val="tx1"/>
                </a:solidFill>
              </a:rPr>
              <a:t>are told that you have to make a choice – after the </a:t>
            </a:r>
            <a:r>
              <a:rPr lang="en-NZ" dirty="0" smtClean="0">
                <a:solidFill>
                  <a:schemeClr val="tx1"/>
                </a:solidFill>
              </a:rPr>
              <a:t>switch:</a:t>
            </a:r>
          </a:p>
          <a:p>
            <a:pPr lvl="1"/>
            <a:r>
              <a:rPr lang="en-NZ" dirty="0" smtClean="0">
                <a:solidFill>
                  <a:schemeClr val="tx1"/>
                </a:solidFill>
              </a:rPr>
              <a:t>one </a:t>
            </a:r>
            <a:r>
              <a:rPr lang="en-NZ" dirty="0" smtClean="0">
                <a:solidFill>
                  <a:schemeClr val="tx1"/>
                </a:solidFill>
              </a:rPr>
              <a:t>person </a:t>
            </a:r>
            <a:r>
              <a:rPr lang="en-NZ" i="1" dirty="0" smtClean="0">
                <a:solidFill>
                  <a:schemeClr val="tx1"/>
                </a:solidFill>
              </a:rPr>
              <a:t>is going to be </a:t>
            </a:r>
            <a:r>
              <a:rPr lang="en-NZ" i="1" dirty="0" smtClean="0">
                <a:solidFill>
                  <a:schemeClr val="tx1"/>
                </a:solidFill>
              </a:rPr>
              <a:t>tortured</a:t>
            </a:r>
          </a:p>
          <a:p>
            <a:pPr lvl="1"/>
            <a:r>
              <a:rPr lang="en-NZ" dirty="0" smtClean="0">
                <a:solidFill>
                  <a:schemeClr val="tx1"/>
                </a:solidFill>
              </a:rPr>
              <a:t>the </a:t>
            </a:r>
            <a:r>
              <a:rPr lang="en-NZ" dirty="0" smtClean="0">
                <a:solidFill>
                  <a:schemeClr val="tx1"/>
                </a:solidFill>
              </a:rPr>
              <a:t>other </a:t>
            </a:r>
            <a:r>
              <a:rPr lang="en-NZ" i="1" dirty="0" smtClean="0">
                <a:solidFill>
                  <a:schemeClr val="tx1"/>
                </a:solidFill>
              </a:rPr>
              <a:t>is going to receive $10 000. </a:t>
            </a:r>
            <a:endParaRPr lang="en-NZ" i="1" dirty="0" smtClean="0">
              <a:solidFill>
                <a:schemeClr val="tx1"/>
              </a:solidFill>
            </a:endParaRPr>
          </a:p>
          <a:p>
            <a:r>
              <a:rPr lang="en-NZ" dirty="0" smtClean="0">
                <a:solidFill>
                  <a:schemeClr val="tx1"/>
                </a:solidFill>
              </a:rPr>
              <a:t>You get to choose which person gets what.</a:t>
            </a:r>
          </a:p>
          <a:p>
            <a:r>
              <a:rPr lang="en-NZ" dirty="0" smtClean="0">
                <a:solidFill>
                  <a:schemeClr val="tx1"/>
                </a:solidFill>
              </a:rPr>
              <a:t>Who </a:t>
            </a:r>
            <a:r>
              <a:rPr lang="en-NZ" dirty="0" smtClean="0">
                <a:solidFill>
                  <a:schemeClr val="tx1"/>
                </a:solidFill>
              </a:rPr>
              <a:t>will you choose to receive the </a:t>
            </a:r>
            <a:r>
              <a:rPr lang="en-NZ" dirty="0" smtClean="0">
                <a:solidFill>
                  <a:schemeClr val="tx1"/>
                </a:solidFill>
              </a:rPr>
              <a:t>money rather </a:t>
            </a:r>
            <a:r>
              <a:rPr lang="en-NZ" dirty="0" smtClean="0">
                <a:solidFill>
                  <a:schemeClr val="tx1"/>
                </a:solidFill>
              </a:rPr>
              <a:t>than the </a:t>
            </a:r>
            <a:r>
              <a:rPr lang="en-NZ" dirty="0" smtClean="0">
                <a:solidFill>
                  <a:schemeClr val="tx1"/>
                </a:solidFill>
              </a:rPr>
              <a:t>torture? </a:t>
            </a:r>
            <a:endParaRPr lang="en-US" dirty="0" smtClean="0">
              <a:solidFill>
                <a:schemeClr val="tx1"/>
              </a:solidFill>
            </a:endParaRPr>
          </a:p>
          <a:p>
            <a:r>
              <a:rPr lang="en-NZ" dirty="0" smtClean="0">
                <a:solidFill>
                  <a:schemeClr val="tx1"/>
                </a:solidFill>
              </a:rPr>
              <a:t>	</a:t>
            </a:r>
            <a:r>
              <a:rPr lang="en-NZ" b="1" dirty="0" err="1" smtClean="0">
                <a:solidFill>
                  <a:schemeClr val="tx1"/>
                </a:solidFill>
              </a:rPr>
              <a:t>i</a:t>
            </a:r>
            <a:r>
              <a:rPr lang="en-NZ" b="1" dirty="0" smtClean="0">
                <a:solidFill>
                  <a:schemeClr val="tx1"/>
                </a:solidFill>
              </a:rPr>
              <a:t>) A’s body with B’s </a:t>
            </a:r>
            <a:r>
              <a:rPr lang="en-NZ" b="1" dirty="0" smtClean="0">
                <a:solidFill>
                  <a:schemeClr val="tx1"/>
                </a:solidFill>
              </a:rPr>
              <a:t>mind </a:t>
            </a:r>
            <a:endParaRPr lang="en-US" b="1" dirty="0" smtClean="0">
              <a:solidFill>
                <a:schemeClr val="tx1"/>
              </a:solidFill>
            </a:endParaRPr>
          </a:p>
          <a:p>
            <a:r>
              <a:rPr lang="en-NZ" b="1" dirty="0" smtClean="0">
                <a:solidFill>
                  <a:schemeClr val="tx1"/>
                </a:solidFill>
              </a:rPr>
              <a:t>	ii</a:t>
            </a:r>
            <a:r>
              <a:rPr lang="en-NZ" b="1" dirty="0" smtClean="0">
                <a:solidFill>
                  <a:schemeClr val="tx1"/>
                </a:solidFill>
              </a:rPr>
              <a:t>) B’s body with A’s mind? </a:t>
            </a:r>
            <a:endParaRPr lang="en-NZ" b="1" dirty="0" smtClean="0">
              <a:solidFill>
                <a:schemeClr val="tx1"/>
              </a:solidFill>
            </a:endParaRPr>
          </a:p>
          <a:p>
            <a:endParaRPr lang="en-US" b="1" dirty="0" smtClean="0">
              <a:solidFill>
                <a:schemeClr val="tx1"/>
              </a:solidFill>
            </a:endParaRPr>
          </a:p>
          <a:p>
            <a:pPr algn="ctr"/>
            <a:r>
              <a:rPr lang="en-US" b="1" i="1" dirty="0" smtClean="0">
                <a:solidFill>
                  <a:srgbClr val="C00000"/>
                </a:solidFill>
              </a:rPr>
              <a:t>Discuss it with your </a:t>
            </a:r>
            <a:r>
              <a:rPr lang="en-US" b="1" i="1" dirty="0" err="1" smtClean="0">
                <a:solidFill>
                  <a:srgbClr val="C00000"/>
                </a:solidFill>
              </a:rPr>
              <a:t>neighbour</a:t>
            </a:r>
            <a:r>
              <a:rPr lang="en-US" b="1" i="1" dirty="0" smtClean="0">
                <a:solidFill>
                  <a:srgbClr val="C00000"/>
                </a:solidFill>
              </a:rPr>
              <a:t>(s) and make a decision</a:t>
            </a:r>
            <a:endParaRPr lang="en-US" b="1" i="1" dirty="0">
              <a:solidFill>
                <a:srgbClr val="C00000"/>
              </a:solidFill>
            </a:endParaRPr>
          </a:p>
        </p:txBody>
      </p:sp>
      <p:pic>
        <p:nvPicPr>
          <p:cNvPr id="77826" name="rg_hi" descr="ANd9GcQ4f23RUmkLYbKLU8Zv9hMFaIuCQE12VmB-ADRSwrBjcJS8aki-"/>
          <p:cNvPicPr>
            <a:picLocks noChangeAspect="1" noChangeArrowheads="1"/>
          </p:cNvPicPr>
          <p:nvPr/>
        </p:nvPicPr>
        <p:blipFill>
          <a:blip r:embed="rId4"/>
          <a:srcRect/>
          <a:stretch>
            <a:fillRect/>
          </a:stretch>
        </p:blipFill>
        <p:spPr bwMode="auto">
          <a:xfrm>
            <a:off x="6357950" y="2428868"/>
            <a:ext cx="2466975" cy="1847850"/>
          </a:xfrm>
          <a:prstGeom prst="rect">
            <a:avLst/>
          </a:prstGeom>
          <a:noFill/>
          <a:ln w="9525">
            <a:noFill/>
            <a:miter lim="800000"/>
            <a:headEnd/>
            <a:tailEnd/>
          </a:ln>
        </p:spPr>
      </p:pic>
      <p:pic>
        <p:nvPicPr>
          <p:cNvPr id="77827" name="Picture 3" descr="Fast Credit"/>
          <p:cNvPicPr>
            <a:picLocks noChangeAspect="1" noChangeArrowheads="1"/>
          </p:cNvPicPr>
          <p:nvPr/>
        </p:nvPicPr>
        <p:blipFill>
          <a:blip r:embed="rId5"/>
          <a:srcRect/>
          <a:stretch>
            <a:fillRect/>
          </a:stretch>
        </p:blipFill>
        <p:spPr bwMode="auto">
          <a:xfrm>
            <a:off x="6715140" y="4357694"/>
            <a:ext cx="1666875" cy="2047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826"/>
                                        </p:tgtEl>
                                        <p:attrNameLst>
                                          <p:attrName>style.visibility</p:attrName>
                                        </p:attrNameLst>
                                      </p:cBhvr>
                                      <p:to>
                                        <p:strVal val="visible"/>
                                      </p:to>
                                    </p:set>
                                    <p:animEffect transition="in" filter="blinds(horizontal)">
                                      <p:cBhvr>
                                        <p:cTn id="27" dur="500"/>
                                        <p:tgtEl>
                                          <p:spTgt spid="7782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blinds(horizontal)">
                                      <p:cBhvr>
                                        <p:cTn id="32" dur="500"/>
                                        <p:tgtEl>
                                          <p:spTgt spid="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827"/>
                                        </p:tgtEl>
                                        <p:attrNameLst>
                                          <p:attrName>style.visibility</p:attrName>
                                        </p:attrNameLst>
                                      </p:cBhvr>
                                      <p:to>
                                        <p:strVal val="visible"/>
                                      </p:to>
                                    </p:set>
                                    <p:animEffect transition="in" filter="blinds(horizontal)">
                                      <p:cBhvr>
                                        <p:cTn id="37" dur="500"/>
                                        <p:tgtEl>
                                          <p:spTgt spid="7782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xEl>
                                              <p:pRg st="5" end="5"/>
                                            </p:txEl>
                                          </p:spTgt>
                                        </p:tgtEl>
                                        <p:attrNameLst>
                                          <p:attrName>style.visibility</p:attrName>
                                        </p:attrNameLst>
                                      </p:cBhvr>
                                      <p:to>
                                        <p:strVal val="visible"/>
                                      </p:to>
                                    </p:set>
                                    <p:animEffect transition="in" filter="blinds(horizontal)">
                                      <p:cBhvr>
                                        <p:cTn id="42" dur="500"/>
                                        <p:tgtEl>
                                          <p:spTgt spid="10">
                                            <p:txEl>
                                              <p:pRg st="5" end="5"/>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0">
                                            <p:txEl>
                                              <p:pRg st="6" end="6"/>
                                            </p:txEl>
                                          </p:spTgt>
                                        </p:tgtEl>
                                        <p:attrNameLst>
                                          <p:attrName>style.visibility</p:attrName>
                                        </p:attrNameLst>
                                      </p:cBhvr>
                                      <p:to>
                                        <p:strVal val="visible"/>
                                      </p:to>
                                    </p:set>
                                    <p:animEffect transition="in" filter="blinds(horizontal)">
                                      <p:cBhvr>
                                        <p:cTn id="45" dur="500"/>
                                        <p:tgtEl>
                                          <p:spTgt spid="10">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0">
                                            <p:txEl>
                                              <p:pRg st="7" end="7"/>
                                            </p:txEl>
                                          </p:spTgt>
                                        </p:tgtEl>
                                        <p:attrNameLst>
                                          <p:attrName>style.visibility</p:attrName>
                                        </p:attrNameLst>
                                      </p:cBhvr>
                                      <p:to>
                                        <p:strVal val="visible"/>
                                      </p:to>
                                    </p:set>
                                    <p:animEffect transition="in" filter="blinds(horizontal)">
                                      <p:cBhvr>
                                        <p:cTn id="50" dur="500"/>
                                        <p:tgtEl>
                                          <p:spTgt spid="10">
                                            <p:txEl>
                                              <p:pRg st="7" end="7"/>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10">
                                            <p:txEl>
                                              <p:pRg st="8" end="8"/>
                                            </p:txEl>
                                          </p:spTgt>
                                        </p:tgtEl>
                                        <p:attrNameLst>
                                          <p:attrName>style.visibility</p:attrName>
                                        </p:attrNameLst>
                                      </p:cBhvr>
                                      <p:to>
                                        <p:strVal val="visible"/>
                                      </p:to>
                                    </p:set>
                                    <p:animEffect transition="in" filter="blinds(horizontal)">
                                      <p:cBhvr>
                                        <p:cTn id="53" dur="500"/>
                                        <p:tgtEl>
                                          <p:spTgt spid="10">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0">
                                            <p:txEl>
                                              <p:pRg st="10" end="10"/>
                                            </p:txEl>
                                          </p:spTgt>
                                        </p:tgtEl>
                                        <p:attrNameLst>
                                          <p:attrName>style.visibility</p:attrName>
                                        </p:attrNameLst>
                                      </p:cBhvr>
                                      <p:to>
                                        <p:strVal val="visible"/>
                                      </p:to>
                                    </p:set>
                                    <p:animEffect transition="in" filter="blinds(horizontal)">
                                      <p:cBhvr>
                                        <p:cTn id="58" dur="500"/>
                                        <p:tgtEl>
                                          <p:spTgt spid="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857224" y="1928802"/>
            <a:ext cx="8001056"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Bef>
                <a:spcPts val="600"/>
              </a:spcBef>
            </a:pPr>
            <a:r>
              <a:rPr lang="en-US" sz="2000" dirty="0" smtClean="0"/>
              <a:t>Meanwhile, however, </a:t>
            </a:r>
            <a:r>
              <a:rPr lang="en-US" sz="2000" b="1" dirty="0" smtClean="0"/>
              <a:t>Bernard Williams </a:t>
            </a:r>
            <a:r>
              <a:rPr lang="en-US" sz="2000" dirty="0" smtClean="0"/>
              <a:t>has crafted a brilliant thought-experiment which calls into question </a:t>
            </a:r>
            <a:r>
              <a:rPr lang="en-US" sz="2000" b="1" i="1" dirty="0" smtClean="0"/>
              <a:t>the whole idea that the key determinant of personhood</a:t>
            </a:r>
            <a:r>
              <a:rPr lang="en-US" sz="2000" dirty="0" smtClean="0"/>
              <a:t> (whether identity or survival) </a:t>
            </a:r>
            <a:r>
              <a:rPr lang="en-US" sz="2000" b="1" i="1" dirty="0" smtClean="0"/>
              <a:t>is psychological continuity, not bodily continuity. </a:t>
            </a:r>
          </a:p>
          <a:p>
            <a:pPr>
              <a:spcBef>
                <a:spcPts val="600"/>
              </a:spcBef>
            </a:pPr>
            <a:endParaRPr lang="en-US" sz="2000" b="1" i="1" dirty="0" smtClean="0"/>
          </a:p>
          <a:p>
            <a:pPr>
              <a:spcBef>
                <a:spcPts val="600"/>
              </a:spcBef>
            </a:pPr>
            <a:r>
              <a:rPr lang="en-US" sz="2000" i="1" dirty="0" smtClean="0"/>
              <a:t>This goes back to the original Prince and Cobbler / Freaky Friday thought experiment, and adds a twist… </a:t>
            </a:r>
            <a:endParaRPr lang="en-US" sz="2000" dirty="0" smtClean="0"/>
          </a:p>
          <a:p>
            <a:pPr>
              <a:spcBef>
                <a:spcPts val="600"/>
              </a:spcBef>
            </a:pPr>
            <a:endParaRPr lang="en-US" sz="2000" dirty="0" smtClean="0"/>
          </a:p>
          <a:p>
            <a:pPr>
              <a:spcBef>
                <a:spcPts val="600"/>
              </a:spcBef>
            </a:pPr>
            <a:endParaRPr lang="en-US" sz="2000" dirty="0"/>
          </a:p>
        </p:txBody>
      </p:sp>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Personal Identity: Locke - Memory</a:t>
            </a:r>
            <a:endParaRPr lang="en-US" sz="1600" dirty="0" smtClean="0">
              <a:solidFill>
                <a:schemeClr val="bg1"/>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rgbClr val="FF6730"/>
                </a:solidFill>
              </a:rPr>
              <a:t>Williams</a:t>
            </a:r>
            <a:r>
              <a:rPr lang="en-US" sz="1600" i="1" dirty="0" smtClean="0">
                <a:solidFill>
                  <a:srgbClr val="FF6730"/>
                </a:solidFill>
              </a:rPr>
              <a:t>: The Self and the Future</a:t>
            </a:r>
            <a:endParaRPr lang="en-US" sz="1600" dirty="0" smtClean="0">
              <a:solidFill>
                <a:srgbClr val="FF6730"/>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74754" name="AutoShape 2"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56" name="AutoShape 4"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58" name="AutoShape 6"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60" name="AutoShape 8"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Personal Identity: Locke - Memory</a:t>
            </a:r>
            <a:endParaRPr lang="en-US" sz="1600" dirty="0" smtClean="0">
              <a:solidFill>
                <a:schemeClr val="bg1"/>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rgbClr val="FF6730"/>
                </a:solidFill>
              </a:rPr>
              <a:t>Williams</a:t>
            </a:r>
            <a:r>
              <a:rPr lang="en-US" sz="1600" i="1" dirty="0" smtClean="0">
                <a:solidFill>
                  <a:srgbClr val="FF6730"/>
                </a:solidFill>
              </a:rPr>
              <a:t>: The Self and the Future</a:t>
            </a:r>
            <a:endParaRPr lang="en-US" sz="1600" dirty="0" smtClean="0">
              <a:solidFill>
                <a:srgbClr val="FF6730"/>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74754" name="AutoShape 2"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56" name="AutoShape 4"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58" name="AutoShape 6"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60" name="AutoShape 8"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285720" y="1714488"/>
            <a:ext cx="8572560" cy="4801314"/>
          </a:xfrm>
          <a:prstGeom prst="rect">
            <a:avLst/>
          </a:prstGeom>
          <a:noFill/>
        </p:spPr>
        <p:txBody>
          <a:bodyPr wrap="square" rtlCol="0">
            <a:spAutoFit/>
          </a:bodyPr>
          <a:lstStyle/>
          <a:p>
            <a:r>
              <a:rPr lang="en-NZ" dirty="0" smtClean="0"/>
              <a:t>Williams notes that there is </a:t>
            </a:r>
            <a:r>
              <a:rPr lang="en-NZ" u="sng" dirty="0" smtClean="0"/>
              <a:t>one way of describing this situation</a:t>
            </a:r>
            <a:r>
              <a:rPr lang="en-NZ" dirty="0" smtClean="0"/>
              <a:t> which supports the idea that personal identity depends only on psychological continuity. </a:t>
            </a:r>
            <a:endParaRPr lang="en-US" dirty="0" smtClean="0"/>
          </a:p>
          <a:p>
            <a:r>
              <a:rPr lang="en-NZ" dirty="0" smtClean="0"/>
              <a:t>Imagine </a:t>
            </a:r>
            <a:r>
              <a:rPr lang="en-NZ" dirty="0" smtClean="0"/>
              <a:t>that before the switch, A chooses A’s body with B’s mind to get the torture, and B’s body with A’s mind to get the $10 000. Then the switch happens, and the torture and the money are distributed</a:t>
            </a:r>
            <a:r>
              <a:rPr lang="en-NZ" dirty="0" smtClean="0"/>
              <a:t>.</a:t>
            </a:r>
          </a:p>
          <a:p>
            <a:pPr>
              <a:buFontTx/>
              <a:buChar char="-"/>
            </a:pPr>
            <a:endParaRPr lang="en-US" dirty="0" smtClean="0"/>
          </a:p>
          <a:p>
            <a:pPr marL="355600"/>
            <a:r>
              <a:rPr lang="en-NZ" dirty="0" smtClean="0">
                <a:solidFill>
                  <a:srgbClr val="C00000"/>
                </a:solidFill>
              </a:rPr>
              <a:t>B’s </a:t>
            </a:r>
            <a:r>
              <a:rPr lang="en-NZ" dirty="0" smtClean="0">
                <a:solidFill>
                  <a:srgbClr val="C00000"/>
                </a:solidFill>
              </a:rPr>
              <a:t>body with A’s mind will </a:t>
            </a:r>
            <a:r>
              <a:rPr lang="en-NZ" dirty="0" smtClean="0">
                <a:solidFill>
                  <a:srgbClr val="C00000"/>
                </a:solidFill>
              </a:rPr>
              <a:t>say things like: </a:t>
            </a:r>
            <a:r>
              <a:rPr lang="en-NZ" b="1" i="1" dirty="0" smtClean="0">
                <a:solidFill>
                  <a:srgbClr val="C00000"/>
                </a:solidFill>
              </a:rPr>
              <a:t>“I remember making this choice and I’m very pleased with the outcome.” </a:t>
            </a:r>
            <a:endParaRPr lang="en-US" dirty="0" smtClean="0">
              <a:solidFill>
                <a:srgbClr val="C00000"/>
              </a:solidFill>
            </a:endParaRPr>
          </a:p>
          <a:p>
            <a:pPr marL="355600"/>
            <a:r>
              <a:rPr lang="en-NZ" dirty="0" smtClean="0">
                <a:solidFill>
                  <a:srgbClr val="C00000"/>
                </a:solidFill>
              </a:rPr>
              <a:t>A’s </a:t>
            </a:r>
            <a:r>
              <a:rPr lang="en-NZ" dirty="0" smtClean="0">
                <a:solidFill>
                  <a:srgbClr val="C00000"/>
                </a:solidFill>
              </a:rPr>
              <a:t>body with B’s mind will </a:t>
            </a:r>
            <a:r>
              <a:rPr lang="en-NZ" dirty="0" smtClean="0">
                <a:solidFill>
                  <a:srgbClr val="C00000"/>
                </a:solidFill>
              </a:rPr>
              <a:t>say things like: </a:t>
            </a:r>
            <a:r>
              <a:rPr lang="en-NZ" b="1" i="1" dirty="0" smtClean="0">
                <a:solidFill>
                  <a:srgbClr val="C00000"/>
                </a:solidFill>
              </a:rPr>
              <a:t>“I didn’t want this! Why did the other guy get to choose what would happen to me</a:t>
            </a:r>
            <a:r>
              <a:rPr lang="en-NZ" b="1" i="1" dirty="0" smtClean="0">
                <a:solidFill>
                  <a:srgbClr val="C00000"/>
                </a:solidFill>
              </a:rPr>
              <a:t>?”</a:t>
            </a:r>
            <a:r>
              <a:rPr lang="en-NZ" dirty="0" smtClean="0">
                <a:solidFill>
                  <a:srgbClr val="C00000"/>
                </a:solidFill>
              </a:rPr>
              <a:t>…</a:t>
            </a:r>
          </a:p>
          <a:p>
            <a:endParaRPr lang="en-NZ" dirty="0" smtClean="0"/>
          </a:p>
          <a:p>
            <a:r>
              <a:rPr lang="en-NZ" dirty="0" smtClean="0"/>
              <a:t>So </a:t>
            </a:r>
            <a:r>
              <a:rPr lang="en-NZ" dirty="0" smtClean="0"/>
              <a:t>it does </a:t>
            </a:r>
            <a:r>
              <a:rPr lang="en-NZ" i="1" dirty="0" smtClean="0"/>
              <a:t>seem</a:t>
            </a:r>
            <a:r>
              <a:rPr lang="en-NZ" dirty="0" smtClean="0"/>
              <a:t> as though 2 persons have swapped bodies. </a:t>
            </a:r>
            <a:endParaRPr lang="en-US" dirty="0" smtClean="0"/>
          </a:p>
          <a:p>
            <a:r>
              <a:rPr lang="en-NZ" dirty="0" smtClean="0"/>
              <a:t> </a:t>
            </a:r>
            <a:endParaRPr lang="en-US" dirty="0" smtClean="0"/>
          </a:p>
          <a:p>
            <a:r>
              <a:rPr lang="en-NZ" i="1" dirty="0" smtClean="0"/>
              <a:t>But is this the best way of describing the situation?</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blinds(horizontal)">
                                      <p:cBhvr>
                                        <p:cTn id="12" dur="500"/>
                                        <p:tgtEl>
                                          <p:spTgt spid="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blinds(horizontal)">
                                      <p:cBhvr>
                                        <p:cTn id="17" dur="500"/>
                                        <p:tgtEl>
                                          <p:spTgt spid="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6" end="6"/>
                                            </p:txEl>
                                          </p:spTgt>
                                        </p:tgtEl>
                                        <p:attrNameLst>
                                          <p:attrName>style.visibility</p:attrName>
                                        </p:attrNameLst>
                                      </p:cBhvr>
                                      <p:to>
                                        <p:strVal val="visible"/>
                                      </p:to>
                                    </p:set>
                                    <p:animEffect transition="in" filter="blinds(horizontal)">
                                      <p:cBhvr>
                                        <p:cTn id="22" dur="500"/>
                                        <p:tgtEl>
                                          <p:spTgt spid="1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animEffect transition="in" filter="blinds(horizontal)">
                                      <p:cBhvr>
                                        <p:cTn id="27"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Personal Identity: Locke - Memory</a:t>
            </a:r>
            <a:endParaRPr lang="en-US" sz="1600" dirty="0" smtClean="0">
              <a:solidFill>
                <a:schemeClr val="bg1"/>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rgbClr val="FF6730"/>
                </a:solidFill>
              </a:rPr>
              <a:t>Williams</a:t>
            </a:r>
            <a:r>
              <a:rPr lang="en-US" sz="1600" i="1" dirty="0" smtClean="0">
                <a:solidFill>
                  <a:srgbClr val="FF6730"/>
                </a:solidFill>
              </a:rPr>
              <a:t>: The Self and the Future</a:t>
            </a:r>
            <a:endParaRPr lang="en-US" sz="1600" dirty="0" smtClean="0">
              <a:solidFill>
                <a:srgbClr val="FF6730"/>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74754" name="AutoShape 2"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56" name="AutoShape 4"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58" name="AutoShape 6"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60" name="AutoShape 8"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285720" y="1500174"/>
            <a:ext cx="8572560" cy="646331"/>
          </a:xfrm>
          <a:prstGeom prst="rect">
            <a:avLst/>
          </a:prstGeom>
          <a:noFill/>
        </p:spPr>
        <p:txBody>
          <a:bodyPr wrap="square" rtlCol="0">
            <a:spAutoFit/>
          </a:bodyPr>
          <a:lstStyle/>
          <a:p>
            <a:r>
              <a:rPr lang="en-NZ" dirty="0" smtClean="0"/>
              <a:t>Williams notes there is </a:t>
            </a:r>
            <a:r>
              <a:rPr lang="en-NZ" u="sng" dirty="0" smtClean="0"/>
              <a:t>another way of describing the </a:t>
            </a:r>
            <a:r>
              <a:rPr lang="en-NZ" u="sng" dirty="0" smtClean="0"/>
              <a:t>situation</a:t>
            </a:r>
            <a:r>
              <a:rPr lang="en-NZ" dirty="0" smtClean="0"/>
              <a:t>…</a:t>
            </a:r>
            <a:endParaRPr lang="en-US" dirty="0" smtClean="0"/>
          </a:p>
          <a:p>
            <a:endParaRPr lang="en-US" dirty="0"/>
          </a:p>
        </p:txBody>
      </p:sp>
      <p:sp>
        <p:nvSpPr>
          <p:cNvPr id="9" name="Rectangle 8"/>
          <p:cNvSpPr/>
          <p:nvPr/>
        </p:nvSpPr>
        <p:spPr>
          <a:xfrm>
            <a:off x="214282" y="2143116"/>
            <a:ext cx="8572560" cy="4429156"/>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b="1" dirty="0" smtClean="0">
                <a:solidFill>
                  <a:schemeClr val="tx1"/>
                </a:solidFill>
              </a:rPr>
              <a:t>“Someone </a:t>
            </a:r>
            <a:r>
              <a:rPr lang="en-NZ" b="1" dirty="0" smtClean="0">
                <a:solidFill>
                  <a:schemeClr val="tx1"/>
                </a:solidFill>
              </a:rPr>
              <a:t>in whose power I am tells me that I am going to be tortured tomorrow. I am frightened and look forward to tomorrow in great apprehension. He adds that when the time comes, I shall not remember being told that this was going to happen to me, since shortly before the torture something else will be done to me which will make me forget the announcement. This certainly will not cheer me up, since I know perfectly well that I can forget things…He then adds that my forgetting will be only part of a larger process: when the moment of torture comes, I shall not remember any of the things I am now in a position to remember. This does not cheer me up either, since I can readily conceive of being involved in an accident, for instance, as a result of which I wake up in a completely amnesiac state and also in great pain; that could certainly happen to me, I should not like it to happen to me, nor to know that it was going to happen to me</a:t>
            </a:r>
            <a:r>
              <a:rPr lang="en-NZ" b="1" dirty="0" smtClean="0">
                <a:solidFill>
                  <a:schemeClr val="tx1"/>
                </a:solidFill>
              </a:rPr>
              <a:t>.”</a:t>
            </a:r>
            <a:endParaRPr lang="en-NZ" altLang="zh-CN" dirty="0" smtClean="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Personal Identity: Locke - Memory</a:t>
            </a:r>
            <a:endParaRPr lang="en-US" sz="1600" dirty="0" smtClean="0">
              <a:solidFill>
                <a:schemeClr val="bg1"/>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rgbClr val="FF6730"/>
                </a:solidFill>
              </a:rPr>
              <a:t>Williams</a:t>
            </a:r>
            <a:r>
              <a:rPr lang="en-US" sz="1600" i="1" dirty="0" smtClean="0">
                <a:solidFill>
                  <a:srgbClr val="FF6730"/>
                </a:solidFill>
              </a:rPr>
              <a:t>: The Self and the Future</a:t>
            </a:r>
            <a:endParaRPr lang="en-US" sz="1600" dirty="0" smtClean="0">
              <a:solidFill>
                <a:srgbClr val="FF6730"/>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74754" name="AutoShape 2"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56" name="AutoShape 4"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58" name="AutoShape 6"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60" name="AutoShape 8"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285720" y="1500174"/>
            <a:ext cx="8572560" cy="646331"/>
          </a:xfrm>
          <a:prstGeom prst="rect">
            <a:avLst/>
          </a:prstGeom>
          <a:noFill/>
        </p:spPr>
        <p:txBody>
          <a:bodyPr wrap="square" rtlCol="0">
            <a:spAutoFit/>
          </a:bodyPr>
          <a:lstStyle/>
          <a:p>
            <a:r>
              <a:rPr lang="en-NZ" i="1" dirty="0" smtClean="0"/>
              <a:t>How does it sound so far? </a:t>
            </a:r>
            <a:r>
              <a:rPr lang="en-NZ" dirty="0" smtClean="0"/>
              <a:t>He continues…</a:t>
            </a:r>
            <a:endParaRPr lang="en-US" dirty="0" smtClean="0"/>
          </a:p>
          <a:p>
            <a:endParaRPr lang="en-US" dirty="0"/>
          </a:p>
        </p:txBody>
      </p:sp>
      <p:sp>
        <p:nvSpPr>
          <p:cNvPr id="9" name="Rectangle 8"/>
          <p:cNvSpPr/>
          <p:nvPr/>
        </p:nvSpPr>
        <p:spPr>
          <a:xfrm>
            <a:off x="214282" y="2143116"/>
            <a:ext cx="8572560" cy="4429156"/>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b="1" dirty="0" smtClean="0">
                <a:solidFill>
                  <a:schemeClr val="tx1"/>
                </a:solidFill>
              </a:rPr>
              <a:t>“</a:t>
            </a:r>
            <a:r>
              <a:rPr lang="en-NZ" b="1" dirty="0" smtClean="0">
                <a:solidFill>
                  <a:schemeClr val="tx1"/>
                </a:solidFill>
              </a:rPr>
              <a:t>He now adds further that at the moment of torture I shall not only not remember the things I am now in a position to remember, but will have a different set of impressions of my past, quite different from the memories I now have. I do not think that this would cheer me up, either. For I can at least conceive the possibility, if not the concrete reality, of going completely mad, and thinking perhaps that I am George IV or somebody; and being told that something like that was going to happen to me…would merely compound the horror. Nor do I see why I should be put into any better frame of mind by the person in charge adding lastly that the impressions of my past with which I shall be equipped on the eve of torture will exactly fit the past of another person now living, and that indeed I shall acquire these impressions by (for instance) information now in his brain being copied into mine. Fear, surely, would still be the proper reaction</a:t>
            </a:r>
            <a:r>
              <a:rPr lang="en-NZ" b="1" dirty="0" smtClean="0">
                <a:solidFill>
                  <a:schemeClr val="tx1"/>
                </a:solidFill>
              </a:rPr>
              <a:t>…”</a:t>
            </a:r>
            <a:endParaRPr lang="en-NZ" altLang="zh-CN" dirty="0" smtClean="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Personal Identity: Locke - Memory</a:t>
            </a:r>
            <a:endParaRPr lang="en-US" sz="1600" dirty="0" smtClean="0">
              <a:solidFill>
                <a:schemeClr val="bg1"/>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rgbClr val="FF6730"/>
                </a:solidFill>
              </a:rPr>
              <a:t>Williams</a:t>
            </a:r>
            <a:r>
              <a:rPr lang="en-US" sz="1600" i="1" dirty="0" smtClean="0">
                <a:solidFill>
                  <a:srgbClr val="FF6730"/>
                </a:solidFill>
              </a:rPr>
              <a:t>: The Self and the Future</a:t>
            </a:r>
            <a:endParaRPr lang="en-US" sz="1600" dirty="0" smtClean="0">
              <a:solidFill>
                <a:srgbClr val="FF6730"/>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74754" name="AutoShape 2"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56" name="AutoShape 4"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58" name="AutoShape 6"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60" name="AutoShape 8"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285720" y="1714488"/>
            <a:ext cx="8572560" cy="2215991"/>
          </a:xfrm>
          <a:prstGeom prst="rect">
            <a:avLst/>
          </a:prstGeom>
          <a:noFill/>
        </p:spPr>
        <p:txBody>
          <a:bodyPr wrap="square" rtlCol="0">
            <a:spAutoFit/>
          </a:bodyPr>
          <a:lstStyle/>
          <a:p>
            <a:pPr>
              <a:spcBef>
                <a:spcPts val="1200"/>
              </a:spcBef>
            </a:pPr>
            <a:r>
              <a:rPr lang="en-NZ" b="1" i="1" dirty="0" smtClean="0"/>
              <a:t>Question:</a:t>
            </a:r>
          </a:p>
          <a:p>
            <a:pPr>
              <a:spcBef>
                <a:spcPts val="1200"/>
              </a:spcBef>
            </a:pPr>
            <a:r>
              <a:rPr lang="en-NZ" i="1" dirty="0" smtClean="0"/>
              <a:t>Which </a:t>
            </a:r>
            <a:r>
              <a:rPr lang="en-NZ" i="1" dirty="0" smtClean="0"/>
              <a:t>way of describing the situation is the right </a:t>
            </a:r>
            <a:r>
              <a:rPr lang="en-NZ" i="1" dirty="0" smtClean="0"/>
              <a:t>way? </a:t>
            </a:r>
          </a:p>
          <a:p>
            <a:pPr>
              <a:spcBef>
                <a:spcPts val="1200"/>
              </a:spcBef>
            </a:pPr>
            <a:r>
              <a:rPr lang="en-NZ" i="1" dirty="0" smtClean="0"/>
              <a:t>The </a:t>
            </a:r>
            <a:r>
              <a:rPr lang="en-NZ" i="1" dirty="0" smtClean="0"/>
              <a:t>“body swap” description? Or what Williams says above?</a:t>
            </a:r>
            <a:endParaRPr lang="en-US" dirty="0" smtClean="0"/>
          </a:p>
          <a:p>
            <a:pPr>
              <a:spcBef>
                <a:spcPts val="1200"/>
              </a:spcBef>
            </a:pPr>
            <a:r>
              <a:rPr lang="en-NZ" i="1" dirty="0" smtClean="0"/>
              <a:t>(Could the distinction between qualitative and quantitative identity help here?)</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linds(horizontal)">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Personal Identity: </a:t>
            </a:r>
            <a:r>
              <a:rPr lang="en-US" sz="1600" i="1" dirty="0" smtClean="0">
                <a:solidFill>
                  <a:schemeClr val="bg1"/>
                </a:solidFill>
              </a:rPr>
              <a:t>Locke - Memory</a:t>
            </a:r>
            <a:endParaRPr lang="en-US" sz="1600" dirty="0" smtClean="0">
              <a:solidFill>
                <a:schemeClr val="bg1"/>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chemeClr val="bg1"/>
                </a:solidFill>
              </a:rPr>
              <a:t>Williams: The Self and the Future</a:t>
            </a:r>
            <a:endParaRPr lang="en-US" sz="1600" dirty="0" smtClean="0">
              <a:solidFill>
                <a:schemeClr val="bg1"/>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6" name="Rectangle 5"/>
          <p:cNvSpPr/>
          <p:nvPr/>
        </p:nvSpPr>
        <p:spPr>
          <a:xfrm>
            <a:off x="2643174" y="1428736"/>
            <a:ext cx="6215106" cy="5000660"/>
          </a:xfrm>
          <a:prstGeom prst="rect">
            <a:avLst/>
          </a:prstGeom>
          <a:solidFill>
            <a:schemeClr val="bg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 </a:t>
            </a:r>
            <a:endParaRPr lang="en-US" dirty="0">
              <a:solidFill>
                <a:schemeClr val="tx1"/>
              </a:solidFill>
            </a:endParaRPr>
          </a:p>
        </p:txBody>
      </p:sp>
      <p:sp>
        <p:nvSpPr>
          <p:cNvPr id="8" name="Rectangle 1"/>
          <p:cNvSpPr>
            <a:spLocks noChangeArrowheads="1"/>
          </p:cNvSpPr>
          <p:nvPr/>
        </p:nvSpPr>
        <p:spPr bwMode="auto">
          <a:xfrm>
            <a:off x="2786050" y="1500174"/>
            <a:ext cx="571504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en-NZ" altLang="zh-CN" b="1" i="1" u="none" strike="noStrike" cap="none" normalizeH="0" baseline="0" dirty="0" smtClean="0">
                <a:ln>
                  <a:noFill/>
                </a:ln>
                <a:solidFill>
                  <a:schemeClr val="tx1"/>
                </a:solidFill>
                <a:effectLst/>
                <a:latin typeface="Times"/>
                <a:ea typeface="SimSun" pitchFamily="2" charset="-122"/>
                <a:cs typeface="Times New Roman" pitchFamily="18" charset="0"/>
              </a:rPr>
              <a:t>Warm-up exercise: </a:t>
            </a:r>
            <a:r>
              <a:rPr kumimoji="0" lang="en-NZ" altLang="zh-CN" b="0" i="1" u="none" strike="noStrike" cap="none" normalizeH="0" baseline="0" dirty="0" smtClean="0">
                <a:ln>
                  <a:noFill/>
                </a:ln>
                <a:solidFill>
                  <a:srgbClr val="FF6730"/>
                </a:solidFill>
                <a:effectLst/>
                <a:latin typeface="Times"/>
                <a:ea typeface="SimSun" pitchFamily="2" charset="-122"/>
                <a:cs typeface="Times New Roman" pitchFamily="18" charset="0"/>
              </a:rPr>
              <a:t>(groups 3-4)</a:t>
            </a:r>
          </a:p>
          <a:p>
            <a:pPr marR="0" lvl="0" algn="l" defTabSz="914400" rtl="0" eaLnBrk="1" fontAlgn="base" latinLnBrk="0" hangingPunct="1">
              <a:lnSpc>
                <a:spcPct val="100000"/>
              </a:lnSpc>
              <a:spcBef>
                <a:spcPct val="0"/>
              </a:spcBef>
              <a:spcAft>
                <a:spcPct val="0"/>
              </a:spcAft>
              <a:buClrTx/>
              <a:buSzTx/>
              <a:buFontTx/>
              <a:buNone/>
              <a:tabLst/>
            </a:pPr>
            <a:endParaRPr kumimoji="0" lang="en-NZ" altLang="zh-CN" b="0" i="1" u="none" strike="noStrike" cap="none" normalizeH="0" baseline="0" dirty="0" smtClean="0">
              <a:ln>
                <a:noFill/>
              </a:ln>
              <a:solidFill>
                <a:schemeClr val="tx1"/>
              </a:solidFill>
              <a:effectLst/>
              <a:latin typeface="Times"/>
              <a:ea typeface="SimSun" pitchFamily="2" charset="-122"/>
              <a:cs typeface="Times New Roman" pitchFamily="18" charset="0"/>
            </a:endParaRPr>
          </a:p>
          <a:p>
            <a:pPr marR="0" lvl="0" algn="l" defTabSz="914400" rtl="0" eaLnBrk="1" fontAlgn="base" latinLnBrk="0" hangingPunct="1">
              <a:lnSpc>
                <a:spcPct val="100000"/>
              </a:lnSpc>
              <a:spcBef>
                <a:spcPct val="0"/>
              </a:spcBef>
              <a:spcAft>
                <a:spcPct val="0"/>
              </a:spcAft>
              <a:buClrTx/>
              <a:buSzTx/>
              <a:buFontTx/>
              <a:buNone/>
              <a:tabLst/>
            </a:pPr>
            <a:r>
              <a:rPr kumimoji="0" lang="en-NZ" altLang="zh-CN" b="0" i="1" u="none" strike="noStrike" cap="none" normalizeH="0" baseline="0" dirty="0" smtClean="0">
                <a:ln>
                  <a:noFill/>
                </a:ln>
                <a:solidFill>
                  <a:schemeClr val="tx1"/>
                </a:solidFill>
                <a:effectLst/>
                <a:latin typeface="Times"/>
                <a:ea typeface="SimSun" pitchFamily="2" charset="-122"/>
                <a:cs typeface="Times New Roman" pitchFamily="18" charset="0"/>
              </a:rPr>
              <a:t>1)  Are you </a:t>
            </a:r>
            <a:r>
              <a:rPr kumimoji="0" lang="en-NZ" altLang="zh-CN" b="1" i="1" u="none" strike="noStrike" cap="none" normalizeH="0" baseline="0" dirty="0" smtClean="0">
                <a:ln>
                  <a:noFill/>
                </a:ln>
                <a:solidFill>
                  <a:schemeClr val="tx1"/>
                </a:solidFill>
                <a:effectLst/>
                <a:latin typeface="Times"/>
                <a:ea typeface="SimSun" pitchFamily="2" charset="-122"/>
                <a:cs typeface="Times New Roman" pitchFamily="18" charset="0"/>
              </a:rPr>
              <a:t>the same person</a:t>
            </a:r>
            <a:r>
              <a:rPr kumimoji="0" lang="en-NZ" altLang="zh-CN" b="0" i="1" u="none" strike="noStrike" cap="none" normalizeH="0" baseline="0" dirty="0" smtClean="0">
                <a:ln>
                  <a:noFill/>
                </a:ln>
                <a:solidFill>
                  <a:schemeClr val="tx1"/>
                </a:solidFill>
                <a:effectLst/>
                <a:latin typeface="Times"/>
                <a:ea typeface="SimSun" pitchFamily="2" charset="-122"/>
                <a:cs typeface="Times New Roman" pitchFamily="18" charset="0"/>
              </a:rPr>
              <a:t> you were </a:t>
            </a:r>
            <a:r>
              <a:rPr kumimoji="0" lang="en-NZ" altLang="zh-CN" b="0" i="1" u="none" strike="noStrike" cap="none" normalizeH="0" baseline="0" dirty="0" smtClean="0">
                <a:ln>
                  <a:noFill/>
                </a:ln>
                <a:solidFill>
                  <a:srgbClr val="0070C0"/>
                </a:solidFill>
                <a:effectLst/>
                <a:latin typeface="Times"/>
                <a:ea typeface="SimSun" pitchFamily="2" charset="-122"/>
                <a:cs typeface="Times New Roman" pitchFamily="18" charset="0"/>
              </a:rPr>
              <a:t>two years ago</a:t>
            </a:r>
            <a:r>
              <a:rPr kumimoji="0" lang="en-NZ" altLang="zh-CN" b="0" i="1" u="none" strike="noStrike" cap="none" normalizeH="0" baseline="0" dirty="0" smtClean="0">
                <a:ln>
                  <a:noFill/>
                </a:ln>
                <a:solidFill>
                  <a:schemeClr val="tx1"/>
                </a:solidFill>
                <a:effectLst/>
                <a:latin typeface="Times"/>
                <a:ea typeface="SimSun" pitchFamily="2" charset="-122"/>
                <a:cs typeface="Times New Roman" pitchFamily="18" charset="0"/>
              </a:rPr>
              <a:t>? </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buFontTx/>
              <a:buNone/>
              <a:tabLst/>
            </a:pPr>
            <a:r>
              <a:rPr kumimoji="0" lang="en-NZ" altLang="zh-CN" b="0" i="1" u="none" strike="noStrike" cap="none" normalizeH="0" baseline="0" dirty="0" smtClean="0">
                <a:ln>
                  <a:noFill/>
                </a:ln>
                <a:solidFill>
                  <a:schemeClr val="tx1"/>
                </a:solidFill>
                <a:effectLst/>
                <a:latin typeface="Times"/>
                <a:ea typeface="SimSun" pitchFamily="2" charset="-122"/>
                <a:cs typeface="Times New Roman" pitchFamily="18" charset="0"/>
              </a:rPr>
              <a:t>     Are you </a:t>
            </a:r>
            <a:r>
              <a:rPr kumimoji="0" lang="en-NZ" altLang="zh-CN" b="1" i="1" u="none" strike="noStrike" cap="none" normalizeH="0" baseline="0" dirty="0" smtClean="0">
                <a:ln>
                  <a:noFill/>
                </a:ln>
                <a:solidFill>
                  <a:schemeClr val="tx1"/>
                </a:solidFill>
                <a:effectLst/>
                <a:latin typeface="Times"/>
                <a:ea typeface="SimSun" pitchFamily="2" charset="-122"/>
                <a:cs typeface="Times New Roman" pitchFamily="18" charset="0"/>
              </a:rPr>
              <a:t>the same person</a:t>
            </a:r>
            <a:r>
              <a:rPr kumimoji="0" lang="en-NZ" altLang="zh-CN" b="0" i="1" u="none" strike="noStrike" cap="none" normalizeH="0" baseline="0" dirty="0" smtClean="0">
                <a:ln>
                  <a:noFill/>
                </a:ln>
                <a:solidFill>
                  <a:schemeClr val="tx1"/>
                </a:solidFill>
                <a:effectLst/>
                <a:latin typeface="Times"/>
                <a:ea typeface="SimSun" pitchFamily="2" charset="-122"/>
                <a:cs typeface="Times New Roman" pitchFamily="18" charset="0"/>
              </a:rPr>
              <a:t> you were </a:t>
            </a:r>
            <a:r>
              <a:rPr kumimoji="0" lang="en-NZ" altLang="zh-CN" b="0" i="1" u="none" strike="noStrike" cap="none" normalizeH="0" baseline="0" dirty="0" smtClean="0">
                <a:ln>
                  <a:noFill/>
                </a:ln>
                <a:solidFill>
                  <a:srgbClr val="0070C0"/>
                </a:solidFill>
                <a:effectLst/>
                <a:latin typeface="Times"/>
                <a:ea typeface="SimSun" pitchFamily="2" charset="-122"/>
                <a:cs typeface="Times New Roman" pitchFamily="18" charset="0"/>
              </a:rPr>
              <a:t>at age 3</a:t>
            </a:r>
            <a:r>
              <a:rPr kumimoji="0" lang="en-NZ" altLang="zh-CN" b="0" i="1" u="none" strike="noStrike" cap="none" normalizeH="0" baseline="0" dirty="0" smtClean="0">
                <a:ln>
                  <a:noFill/>
                </a:ln>
                <a:solidFill>
                  <a:schemeClr val="tx1"/>
                </a:solidFill>
                <a:effectLst/>
                <a:latin typeface="Times"/>
                <a:ea typeface="SimSun"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buFontTx/>
              <a:buNone/>
              <a:tabLst/>
            </a:pPr>
            <a:r>
              <a:rPr lang="en-NZ" altLang="zh-CN" i="1" dirty="0" smtClean="0">
                <a:latin typeface="Times"/>
                <a:ea typeface="SimSun" pitchFamily="2" charset="-122"/>
                <a:cs typeface="Times New Roman" pitchFamily="18" charset="0"/>
              </a:rPr>
              <a:t>Co</a:t>
            </a:r>
            <a:r>
              <a:rPr kumimoji="0" lang="en-NZ" altLang="zh-CN" b="0" i="1" u="none" strike="noStrike" cap="none" normalizeH="0" baseline="0" dirty="0" smtClean="0">
                <a:ln>
                  <a:noFill/>
                </a:ln>
                <a:solidFill>
                  <a:schemeClr val="tx1"/>
                </a:solidFill>
                <a:effectLst/>
                <a:latin typeface="Times"/>
                <a:ea typeface="SimSun" pitchFamily="2" charset="-122"/>
                <a:cs typeface="Times New Roman" pitchFamily="18" charset="0"/>
              </a:rPr>
              <a:t>nsider these</a:t>
            </a:r>
            <a:r>
              <a:rPr kumimoji="0" lang="en-NZ" altLang="zh-CN" b="0" i="1" u="none" strike="noStrike" cap="none" normalizeH="0" dirty="0" smtClean="0">
                <a:ln>
                  <a:noFill/>
                </a:ln>
                <a:solidFill>
                  <a:schemeClr val="tx1"/>
                </a:solidFill>
                <a:effectLst/>
                <a:latin typeface="Times"/>
                <a:ea typeface="SimSun" pitchFamily="2" charset="-122"/>
                <a:cs typeface="Times New Roman" pitchFamily="18" charset="0"/>
              </a:rPr>
              <a:t> questions </a:t>
            </a:r>
            <a:r>
              <a:rPr lang="en-NZ" altLang="zh-CN" i="1" dirty="0" smtClean="0">
                <a:latin typeface="Times"/>
                <a:ea typeface="SimSun" pitchFamily="2" charset="-122"/>
                <a:cs typeface="Times New Roman" pitchFamily="18" charset="0"/>
              </a:rPr>
              <a:t>regarding</a:t>
            </a:r>
            <a:r>
              <a:rPr kumimoji="0" lang="en-NZ" altLang="zh-CN" b="0" i="1" u="none" strike="noStrike" cap="none" normalizeH="0" baseline="0" dirty="0" smtClean="0">
                <a:ln>
                  <a:noFill/>
                </a:ln>
                <a:solidFill>
                  <a:schemeClr val="tx1"/>
                </a:solidFill>
                <a:effectLst/>
                <a:latin typeface="Times"/>
                <a:ea typeface="SimSun" pitchFamily="2" charset="-122"/>
                <a:cs typeface="Times New Roman" pitchFamily="18" charset="0"/>
              </a:rPr>
              <a:t> both </a:t>
            </a:r>
            <a:r>
              <a:rPr kumimoji="0" lang="en-NZ" altLang="zh-CN" b="1" i="1" u="none" strike="noStrike" cap="none" normalizeH="0" baseline="0" dirty="0" smtClean="0">
                <a:ln>
                  <a:noFill/>
                </a:ln>
                <a:solidFill>
                  <a:schemeClr val="tx1"/>
                </a:solidFill>
                <a:effectLst/>
                <a:latin typeface="Times"/>
                <a:ea typeface="SimSun" pitchFamily="2" charset="-122"/>
                <a:cs typeface="Times New Roman" pitchFamily="18" charset="0"/>
              </a:rPr>
              <a:t>qualitative</a:t>
            </a:r>
            <a:r>
              <a:rPr kumimoji="0" lang="en-NZ" altLang="zh-CN" b="0" i="1" u="none" strike="noStrike" cap="none" normalizeH="0" baseline="0" dirty="0" smtClean="0">
                <a:ln>
                  <a:noFill/>
                </a:ln>
                <a:solidFill>
                  <a:schemeClr val="tx1"/>
                </a:solidFill>
                <a:effectLst/>
                <a:latin typeface="Times"/>
                <a:ea typeface="SimSun" pitchFamily="2" charset="-122"/>
                <a:cs typeface="Times New Roman" pitchFamily="18" charset="0"/>
              </a:rPr>
              <a:t> AN</a:t>
            </a:r>
            <a:r>
              <a:rPr kumimoji="0" lang="en-NZ" altLang="zh-CN" b="0" i="1" u="none" strike="noStrike" cap="none" normalizeH="0" dirty="0" smtClean="0">
                <a:ln>
                  <a:noFill/>
                </a:ln>
                <a:solidFill>
                  <a:schemeClr val="tx1"/>
                </a:solidFill>
                <a:effectLst/>
                <a:latin typeface="Times"/>
                <a:ea typeface="SimSun" pitchFamily="2" charset="-122"/>
                <a:cs typeface="Times New Roman" pitchFamily="18" charset="0"/>
              </a:rPr>
              <a:t>D</a:t>
            </a:r>
            <a:r>
              <a:rPr kumimoji="0" lang="en-NZ" altLang="zh-CN" b="0" i="1" u="none" strike="noStrike" cap="none" normalizeH="0" baseline="0" dirty="0" smtClean="0">
                <a:ln>
                  <a:noFill/>
                </a:ln>
                <a:solidFill>
                  <a:schemeClr val="tx1"/>
                </a:solidFill>
                <a:effectLst/>
                <a:latin typeface="Times"/>
                <a:ea typeface="SimSun" pitchFamily="2" charset="-122"/>
                <a:cs typeface="Times New Roman" pitchFamily="18" charset="0"/>
              </a:rPr>
              <a:t> </a:t>
            </a:r>
            <a:r>
              <a:rPr kumimoji="0" lang="en-NZ" altLang="zh-CN" b="1" i="1" u="none" strike="noStrike" cap="none" normalizeH="0" baseline="0" dirty="0" smtClean="0">
                <a:ln>
                  <a:noFill/>
                </a:ln>
                <a:solidFill>
                  <a:schemeClr val="tx1"/>
                </a:solidFill>
                <a:effectLst/>
                <a:latin typeface="Times"/>
                <a:ea typeface="SimSun" pitchFamily="2" charset="-122"/>
                <a:cs typeface="Times New Roman" pitchFamily="18" charset="0"/>
              </a:rPr>
              <a:t>quantitative</a:t>
            </a:r>
            <a:r>
              <a:rPr kumimoji="0" lang="en-NZ" altLang="zh-CN" b="0" i="1" u="none" strike="noStrike" cap="none" normalizeH="0" baseline="0" dirty="0" smtClean="0">
                <a:ln>
                  <a:noFill/>
                </a:ln>
                <a:solidFill>
                  <a:schemeClr val="tx1"/>
                </a:solidFill>
                <a:effectLst/>
                <a:latin typeface="Times"/>
                <a:ea typeface="SimSun" pitchFamily="2" charset="-122"/>
                <a:cs typeface="Times New Roman" pitchFamily="18" charset="0"/>
              </a:rPr>
              <a:t> identity.</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buFontTx/>
              <a:buNone/>
              <a:tabLst/>
            </a:pPr>
            <a:endParaRPr kumimoji="0" lang="en-NZ" altLang="zh-CN" b="0" i="1" u="none" strike="noStrike" cap="none" normalizeH="0" baseline="0" dirty="0" smtClean="0">
              <a:ln>
                <a:noFill/>
              </a:ln>
              <a:solidFill>
                <a:schemeClr val="tx1"/>
              </a:solidFill>
              <a:effectLst/>
              <a:latin typeface="Times"/>
              <a:ea typeface="SimSun" pitchFamily="2" charset="-122"/>
              <a:cs typeface="Times New Roman" pitchFamily="18" charset="0"/>
            </a:endParaRPr>
          </a:p>
          <a:p>
            <a:pPr marR="0" lvl="0" algn="l" defTabSz="914400" rtl="0" eaLnBrk="0" fontAlgn="base" latinLnBrk="0" hangingPunct="0">
              <a:lnSpc>
                <a:spcPct val="100000"/>
              </a:lnSpc>
              <a:spcBef>
                <a:spcPct val="0"/>
              </a:spcBef>
              <a:spcAft>
                <a:spcPct val="0"/>
              </a:spcAft>
              <a:buClrTx/>
              <a:buSzTx/>
              <a:buFontTx/>
              <a:buNone/>
              <a:tabLst/>
            </a:pPr>
            <a:r>
              <a:rPr lang="en-NZ" altLang="zh-CN" i="1" dirty="0" smtClean="0">
                <a:latin typeface="Times"/>
                <a:ea typeface="SimSun" pitchFamily="2" charset="-122"/>
                <a:cs typeface="Times New Roman" pitchFamily="18" charset="0"/>
              </a:rPr>
              <a:t>2</a:t>
            </a:r>
            <a:r>
              <a:rPr kumimoji="0" lang="en-NZ" altLang="zh-CN" b="0" i="1" u="none" strike="noStrike" cap="none" normalizeH="0" baseline="0" dirty="0" smtClean="0">
                <a:ln>
                  <a:noFill/>
                </a:ln>
                <a:solidFill>
                  <a:schemeClr val="tx1"/>
                </a:solidFill>
                <a:effectLst/>
                <a:latin typeface="Times"/>
                <a:ea typeface="SimSun" pitchFamily="2" charset="-122"/>
                <a:cs typeface="Times New Roman" pitchFamily="18" charset="0"/>
              </a:rPr>
              <a:t>) What makes you the same person, or not in the </a:t>
            </a:r>
            <a:r>
              <a:rPr kumimoji="0" lang="en-NZ" altLang="zh-CN" b="1" i="1" u="none" strike="noStrike" cap="none" normalizeH="0" baseline="0" dirty="0" smtClean="0">
                <a:ln>
                  <a:noFill/>
                </a:ln>
                <a:solidFill>
                  <a:schemeClr val="tx1"/>
                </a:solidFill>
                <a:effectLst/>
                <a:latin typeface="Times"/>
                <a:ea typeface="SimSun" pitchFamily="2" charset="-122"/>
                <a:cs typeface="Times New Roman" pitchFamily="18" charset="0"/>
              </a:rPr>
              <a:t>quantitative</a:t>
            </a:r>
            <a:r>
              <a:rPr kumimoji="0" lang="en-NZ" altLang="zh-CN" b="0" i="1" u="none" strike="noStrike" cap="none" normalizeH="0" baseline="0" dirty="0" smtClean="0">
                <a:ln>
                  <a:noFill/>
                </a:ln>
                <a:solidFill>
                  <a:schemeClr val="tx1"/>
                </a:solidFill>
                <a:effectLst/>
                <a:latin typeface="Times"/>
                <a:ea typeface="SimSun" pitchFamily="2" charset="-122"/>
                <a:cs typeface="Times New Roman" pitchFamily="18" charset="0"/>
              </a:rPr>
              <a:t> sense? In</a:t>
            </a:r>
            <a:r>
              <a:rPr kumimoji="0" lang="en-NZ" altLang="zh-CN" b="0" i="1" u="none" strike="noStrike" cap="none" normalizeH="0" dirty="0" smtClean="0">
                <a:ln>
                  <a:noFill/>
                </a:ln>
                <a:solidFill>
                  <a:schemeClr val="tx1"/>
                </a:solidFill>
                <a:effectLst/>
                <a:latin typeface="Times"/>
                <a:ea typeface="SimSun" pitchFamily="2" charset="-122"/>
                <a:cs typeface="Times New Roman" pitchFamily="18" charset="0"/>
              </a:rPr>
              <a:t> other words, do you have any </a:t>
            </a:r>
            <a:r>
              <a:rPr kumimoji="0" lang="en-NZ" altLang="zh-CN" b="0" i="1" u="none" strike="noStrike" cap="none" normalizeH="0" baseline="0" dirty="0" smtClean="0">
                <a:ln>
                  <a:noFill/>
                </a:ln>
                <a:solidFill>
                  <a:srgbClr val="0070C0"/>
                </a:solidFill>
                <a:effectLst/>
                <a:latin typeface="Times"/>
                <a:ea typeface="SimSun" pitchFamily="2" charset="-122"/>
                <a:cs typeface="Times New Roman" pitchFamily="18" charset="0"/>
              </a:rPr>
              <a:t>essential properties</a:t>
            </a:r>
            <a:r>
              <a:rPr kumimoji="0" lang="en-NZ" altLang="zh-CN" b="0" i="1" u="none" strike="noStrike" cap="none" normalizeH="0" baseline="0" dirty="0" smtClean="0">
                <a:ln>
                  <a:noFill/>
                </a:ln>
                <a:solidFill>
                  <a:schemeClr val="tx1"/>
                </a:solidFill>
                <a:effectLst/>
                <a:latin typeface="Times"/>
                <a:ea typeface="SimSun" pitchFamily="2" charset="-122"/>
                <a:cs typeface="Times New Roman" pitchFamily="18" charset="0"/>
              </a:rPr>
              <a:t>? For example, would you still be you if you changed:</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buFontTx/>
              <a:buNone/>
              <a:tabLst/>
            </a:pPr>
            <a:r>
              <a:rPr kumimoji="0" lang="en-NZ" altLang="zh-CN" b="0" i="1" u="none" strike="noStrike" cap="none" normalizeH="0" baseline="0" dirty="0" smtClean="0">
                <a:ln>
                  <a:noFill/>
                </a:ln>
                <a:solidFill>
                  <a:schemeClr val="tx1"/>
                </a:solidFill>
                <a:effectLst/>
                <a:latin typeface="Times"/>
                <a:ea typeface="SimSun" pitchFamily="2" charset="-122"/>
                <a:cs typeface="Times New Roman" pitchFamily="18" charset="0"/>
              </a:rPr>
              <a:t>	- your appearance?</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buFontTx/>
              <a:buNone/>
              <a:tabLst/>
            </a:pPr>
            <a:r>
              <a:rPr kumimoji="0" lang="en-NZ" altLang="zh-CN" b="0" i="1" u="none" strike="noStrike" cap="none" normalizeH="0" baseline="0" dirty="0" smtClean="0">
                <a:ln>
                  <a:noFill/>
                </a:ln>
                <a:solidFill>
                  <a:schemeClr val="tx1"/>
                </a:solidFill>
                <a:effectLst/>
                <a:latin typeface="Times"/>
                <a:ea typeface="SimSun" pitchFamily="2" charset="-122"/>
                <a:cs typeface="Times New Roman" pitchFamily="18" charset="0"/>
              </a:rPr>
              <a:t>	- your gender?</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buFontTx/>
              <a:buNone/>
              <a:tabLst/>
            </a:pPr>
            <a:r>
              <a:rPr kumimoji="0" lang="en-NZ" altLang="zh-CN" b="0" i="1" u="none" strike="noStrike" cap="none" normalizeH="0" baseline="0" dirty="0" smtClean="0">
                <a:ln>
                  <a:noFill/>
                </a:ln>
                <a:solidFill>
                  <a:schemeClr val="tx1"/>
                </a:solidFill>
                <a:effectLst/>
                <a:latin typeface="Times"/>
                <a:ea typeface="SimSun" pitchFamily="2" charset="-122"/>
                <a:cs typeface="Times New Roman" pitchFamily="18" charset="0"/>
              </a:rPr>
              <a:t>	- your life history?</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buFontTx/>
              <a:buNone/>
              <a:tabLst/>
            </a:pPr>
            <a:r>
              <a:rPr kumimoji="0" lang="en-NZ" altLang="zh-CN" b="0" i="1" u="none" strike="noStrike" cap="none" normalizeH="0" baseline="0" dirty="0" smtClean="0">
                <a:ln>
                  <a:noFill/>
                </a:ln>
                <a:solidFill>
                  <a:schemeClr val="tx1"/>
                </a:solidFill>
                <a:effectLst/>
                <a:latin typeface="Times"/>
                <a:ea typeface="SimSun" pitchFamily="2" charset="-122"/>
                <a:cs typeface="Times New Roman" pitchFamily="18" charset="0"/>
              </a:rPr>
              <a:t>	- your parents?</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buFontTx/>
              <a:buNone/>
              <a:tabLst/>
            </a:pPr>
            <a:r>
              <a:rPr kumimoji="0" lang="en-NZ" altLang="zh-CN" b="0" i="1" u="none" strike="noStrike" cap="none" normalizeH="0" baseline="0" dirty="0" smtClean="0">
                <a:ln>
                  <a:noFill/>
                </a:ln>
                <a:solidFill>
                  <a:schemeClr val="tx1"/>
                </a:solidFill>
                <a:effectLst/>
                <a:latin typeface="Times"/>
                <a:ea typeface="SimSun" pitchFamily="2" charset="-122"/>
                <a:cs typeface="Times New Roman" pitchFamily="18" charset="0"/>
              </a:rPr>
              <a:t>	- your DNA…?</a:t>
            </a:r>
            <a:endParaRPr kumimoji="0" lang="en-NZ" altLang="zh-CN" b="0" i="0" u="none" strike="noStrike" cap="none" normalizeH="0" baseline="0" dirty="0" smtClean="0">
              <a:ln>
                <a:noFill/>
              </a:ln>
              <a:solidFill>
                <a:schemeClr val="tx1"/>
              </a:solidFill>
              <a:effectLst/>
              <a:latin typeface="Arial" pitchFamily="34" charset="0"/>
              <a:cs typeface="Arial" pitchFamily="34" charset="0"/>
            </a:endParaRPr>
          </a:p>
        </p:txBody>
      </p:sp>
      <p:pic>
        <p:nvPicPr>
          <p:cNvPr id="52226" name="rg_hi" descr="ANd9GcRuQCEp13CNGlNqBk14DKAmINOexrX1ADZN1kl7zJoLZCmF2w1q"/>
          <p:cNvPicPr>
            <a:picLocks noChangeAspect="1" noChangeArrowheads="1"/>
          </p:cNvPicPr>
          <p:nvPr/>
        </p:nvPicPr>
        <p:blipFill>
          <a:blip r:embed="rId3"/>
          <a:srcRect/>
          <a:stretch>
            <a:fillRect/>
          </a:stretch>
        </p:blipFill>
        <p:spPr bwMode="auto">
          <a:xfrm>
            <a:off x="0" y="1571612"/>
            <a:ext cx="2619375" cy="1743075"/>
          </a:xfrm>
          <a:prstGeom prst="rect">
            <a:avLst/>
          </a:prstGeom>
          <a:noFill/>
          <a:ln w="9525">
            <a:noFill/>
            <a:miter lim="800000"/>
            <a:headEnd/>
            <a:tailEnd/>
          </a:ln>
        </p:spPr>
      </p:pic>
      <p:pic>
        <p:nvPicPr>
          <p:cNvPr id="52227" name="il_fi" descr="personal-id"/>
          <p:cNvPicPr>
            <a:picLocks noChangeAspect="1" noChangeArrowheads="1"/>
          </p:cNvPicPr>
          <p:nvPr/>
        </p:nvPicPr>
        <p:blipFill>
          <a:blip r:embed="rId4"/>
          <a:srcRect/>
          <a:stretch>
            <a:fillRect/>
          </a:stretch>
        </p:blipFill>
        <p:spPr bwMode="auto">
          <a:xfrm>
            <a:off x="0" y="3429000"/>
            <a:ext cx="2562225" cy="300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Personal Identity: Locke - Memory</a:t>
            </a:r>
            <a:endParaRPr lang="en-US" sz="1600" dirty="0" smtClean="0">
              <a:solidFill>
                <a:schemeClr val="bg1"/>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chemeClr val="bg1"/>
                </a:solidFill>
              </a:rPr>
              <a:t>Williams</a:t>
            </a:r>
            <a:r>
              <a:rPr lang="en-US" sz="1600" i="1" dirty="0" smtClean="0">
                <a:solidFill>
                  <a:schemeClr val="bg1"/>
                </a:solidFill>
              </a:rPr>
              <a:t>: The Self and the Future</a:t>
            </a:r>
            <a:endParaRPr lang="en-US" sz="1600" dirty="0" smtClean="0">
              <a:solidFill>
                <a:schemeClr val="bg1"/>
              </a:solidFill>
            </a:endParaRPr>
          </a:p>
          <a:p>
            <a:r>
              <a:rPr lang="en-US" sz="1600" i="1" dirty="0" smtClean="0">
                <a:solidFill>
                  <a:srgbClr val="FF6730"/>
                </a:solidFill>
              </a:rPr>
              <a:t>Personal Identity and </a:t>
            </a:r>
            <a:r>
              <a:rPr lang="en-US" sz="1600" i="1" dirty="0" err="1" smtClean="0">
                <a:solidFill>
                  <a:srgbClr val="FF6730"/>
                </a:solidFill>
              </a:rPr>
              <a:t>Indexicality</a:t>
            </a:r>
            <a:endParaRPr lang="en-US" sz="1600" i="1" dirty="0" smtClean="0">
              <a:solidFill>
                <a:srgbClr val="FF6730"/>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74754" name="AutoShape 2"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56" name="AutoShape 4"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58" name="AutoShape 6"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60" name="AutoShape 8"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285720" y="1571612"/>
            <a:ext cx="8572560" cy="4944190"/>
          </a:xfrm>
          <a:prstGeom prst="rect">
            <a:avLst/>
          </a:prstGeom>
          <a:noFill/>
        </p:spPr>
        <p:txBody>
          <a:bodyPr wrap="square" rtlCol="0">
            <a:spAutoFit/>
          </a:bodyPr>
          <a:lstStyle/>
          <a:p>
            <a:r>
              <a:rPr lang="en-NZ" b="1" u="sng" dirty="0" smtClean="0">
                <a:solidFill>
                  <a:srgbClr val="C00000"/>
                </a:solidFill>
              </a:rPr>
              <a:t>Personhood and </a:t>
            </a:r>
            <a:r>
              <a:rPr lang="en-NZ" b="1" u="sng" dirty="0" err="1" smtClean="0">
                <a:solidFill>
                  <a:srgbClr val="C00000"/>
                </a:solidFill>
              </a:rPr>
              <a:t>Indexicality</a:t>
            </a:r>
            <a:endParaRPr lang="en-US" dirty="0" smtClean="0">
              <a:solidFill>
                <a:srgbClr val="C00000"/>
              </a:solidFill>
            </a:endParaRPr>
          </a:p>
          <a:p>
            <a:pPr>
              <a:spcBef>
                <a:spcPts val="600"/>
              </a:spcBef>
            </a:pPr>
            <a:r>
              <a:rPr lang="en-NZ" dirty="0" smtClean="0"/>
              <a:t>At the beginning of the course I asked you the question: </a:t>
            </a:r>
            <a:endParaRPr lang="en-US" dirty="0" smtClean="0"/>
          </a:p>
          <a:p>
            <a:r>
              <a:rPr lang="en-NZ" b="1" dirty="0" smtClean="0"/>
              <a:t>	1) What makes now </a:t>
            </a:r>
            <a:r>
              <a:rPr lang="en-NZ" b="1" dirty="0" err="1" smtClean="0"/>
              <a:t>now</a:t>
            </a:r>
            <a:r>
              <a:rPr lang="en-NZ" b="1" dirty="0" smtClean="0"/>
              <a:t>?</a:t>
            </a:r>
            <a:endParaRPr lang="en-US" dirty="0" smtClean="0"/>
          </a:p>
          <a:p>
            <a:r>
              <a:rPr lang="en-NZ" dirty="0" smtClean="0"/>
              <a:t>We saw that one possible answer to this question is</a:t>
            </a:r>
            <a:r>
              <a:rPr lang="en-NZ" dirty="0" smtClean="0">
                <a:solidFill>
                  <a:srgbClr val="0070C0"/>
                </a:solidFill>
              </a:rPr>
              <a:t>, “</a:t>
            </a:r>
            <a:r>
              <a:rPr lang="en-NZ" b="1" dirty="0" smtClean="0">
                <a:solidFill>
                  <a:srgbClr val="0070C0"/>
                </a:solidFill>
              </a:rPr>
              <a:t>Nothing, except that I utter the word at this time point</a:t>
            </a:r>
            <a:r>
              <a:rPr lang="en-NZ" dirty="0" smtClean="0">
                <a:solidFill>
                  <a:srgbClr val="0070C0"/>
                </a:solidFill>
              </a:rPr>
              <a:t>”.</a:t>
            </a:r>
            <a:r>
              <a:rPr lang="en-NZ" dirty="0" smtClean="0"/>
              <a:t> This gives us a </a:t>
            </a:r>
            <a:r>
              <a:rPr lang="en-NZ" i="1" dirty="0" smtClean="0">
                <a:solidFill>
                  <a:srgbClr val="0070C0"/>
                </a:solidFill>
              </a:rPr>
              <a:t>purely indexical</a:t>
            </a:r>
            <a:r>
              <a:rPr lang="en-NZ" i="1" dirty="0" smtClean="0"/>
              <a:t> </a:t>
            </a:r>
            <a:r>
              <a:rPr lang="en-NZ" dirty="0" smtClean="0"/>
              <a:t>analysis of </a:t>
            </a:r>
            <a:r>
              <a:rPr lang="en-NZ" dirty="0" err="1" smtClean="0"/>
              <a:t>nowness</a:t>
            </a:r>
            <a:r>
              <a:rPr lang="en-NZ" dirty="0" smtClean="0"/>
              <a:t>, and, metaphysically, it gives us a </a:t>
            </a:r>
            <a:r>
              <a:rPr lang="en-NZ" dirty="0" smtClean="0">
                <a:solidFill>
                  <a:srgbClr val="0070C0"/>
                </a:solidFill>
              </a:rPr>
              <a:t>4-dimensional ‘block’ universe</a:t>
            </a:r>
            <a:r>
              <a:rPr lang="en-NZ" dirty="0" smtClean="0"/>
              <a:t>.</a:t>
            </a:r>
          </a:p>
          <a:p>
            <a:r>
              <a:rPr lang="en-NZ" dirty="0" smtClean="0"/>
              <a:t>We have now examined the analogous questions:</a:t>
            </a:r>
          </a:p>
          <a:p>
            <a:r>
              <a:rPr lang="en-NZ" b="1" dirty="0" smtClean="0"/>
              <a:t>	2) What </a:t>
            </a:r>
            <a:r>
              <a:rPr lang="en-NZ" b="1" dirty="0" smtClean="0"/>
              <a:t>makes </a:t>
            </a:r>
            <a:r>
              <a:rPr lang="en-NZ" b="1" dirty="0" smtClean="0"/>
              <a:t>here </a:t>
            </a:r>
            <a:r>
              <a:rPr lang="en-NZ" b="1" dirty="0" err="1" smtClean="0"/>
              <a:t>here</a:t>
            </a:r>
            <a:r>
              <a:rPr lang="en-NZ" b="1" dirty="0" smtClean="0"/>
              <a:t>?</a:t>
            </a:r>
          </a:p>
          <a:p>
            <a:r>
              <a:rPr lang="en-NZ" dirty="0" smtClean="0"/>
              <a:t>- here the purely indexical view seems obvious.</a:t>
            </a:r>
            <a:endParaRPr lang="en-US" dirty="0" smtClean="0"/>
          </a:p>
          <a:p>
            <a:r>
              <a:rPr lang="en-NZ" b="1" dirty="0" smtClean="0"/>
              <a:t>	3) What </a:t>
            </a:r>
            <a:r>
              <a:rPr lang="en-NZ" b="1" dirty="0" smtClean="0"/>
              <a:t>makes </a:t>
            </a:r>
            <a:r>
              <a:rPr lang="en-NZ" b="1" dirty="0" smtClean="0"/>
              <a:t>the actual </a:t>
            </a:r>
            <a:r>
              <a:rPr lang="en-NZ" b="1" dirty="0" err="1" smtClean="0"/>
              <a:t>actual</a:t>
            </a:r>
            <a:r>
              <a:rPr lang="en-NZ" b="1" dirty="0" smtClean="0"/>
              <a:t>?</a:t>
            </a:r>
          </a:p>
          <a:p>
            <a:r>
              <a:rPr lang="en-NZ" dirty="0" smtClean="0"/>
              <a:t>-here a purely indexical view was strenuously resisted by the audience.</a:t>
            </a:r>
          </a:p>
          <a:p>
            <a:r>
              <a:rPr lang="en-NZ" dirty="0" smtClean="0"/>
              <a:t>Analogously, we  now ask:</a:t>
            </a:r>
          </a:p>
          <a:p>
            <a:r>
              <a:rPr lang="en-NZ" b="1" dirty="0" smtClean="0"/>
              <a:t>	4) What makes me </a:t>
            </a:r>
            <a:r>
              <a:rPr lang="en-NZ" b="1" dirty="0" err="1" smtClean="0"/>
              <a:t>me</a:t>
            </a:r>
            <a:r>
              <a:rPr lang="en-NZ" b="1" dirty="0" smtClean="0"/>
              <a:t>?</a:t>
            </a:r>
            <a:endParaRPr lang="en-US" dirty="0" smtClean="0"/>
          </a:p>
          <a:p>
            <a:endParaRPr lang="en-NZ" dirty="0" smtClean="0"/>
          </a:p>
          <a:p>
            <a:r>
              <a:rPr lang="en-NZ" dirty="0" smtClean="0"/>
              <a:t> </a:t>
            </a:r>
            <a:endParaRPr lang="en-US" dirty="0" smtClean="0"/>
          </a:p>
          <a:p>
            <a:endParaRPr lang="en-US" dirty="0"/>
          </a:p>
        </p:txBody>
      </p:sp>
      <p:sp>
        <p:nvSpPr>
          <p:cNvPr id="9" name="Rectangle 8"/>
          <p:cNvSpPr/>
          <p:nvPr/>
        </p:nvSpPr>
        <p:spPr>
          <a:xfrm>
            <a:off x="428596" y="5715016"/>
            <a:ext cx="8215370" cy="857256"/>
          </a:xfrm>
          <a:prstGeom prst="rect">
            <a:avLst/>
          </a:prstGeom>
          <a:solidFill>
            <a:schemeClr val="bg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 question 4 just like question 2? If so, what would be the implications of that? If not, why not? Could consideration of questions 1 and 3 help with question 4?</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p:cTn id="52" dur="500"/>
                                        <p:tgtEl>
                                          <p:spTgt spid="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1">
                                            <p:txEl>
                                              <p:pRg st="10" end="10"/>
                                            </p:txEl>
                                          </p:spTgt>
                                        </p:tgtEl>
                                        <p:attrNameLst>
                                          <p:attrName>style.visibility</p:attrName>
                                        </p:attrNameLst>
                                      </p:cBhvr>
                                      <p:to>
                                        <p:strVal val="visible"/>
                                      </p:to>
                                    </p:set>
                                    <p:animEffect transition="in" filter="blinds(horizontal)">
                                      <p:cBhvr>
                                        <p:cTn id="57" dur="500"/>
                                        <p:tgtEl>
                                          <p:spTgt spid="1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1">
                                            <p:txEl>
                                              <p:pRg st="12" end="12"/>
                                            </p:txEl>
                                          </p:spTgt>
                                        </p:tgtEl>
                                        <p:attrNameLst>
                                          <p:attrName>style.visibility</p:attrName>
                                        </p:attrNameLst>
                                      </p:cBhvr>
                                      <p:to>
                                        <p:strVal val="visible"/>
                                      </p:to>
                                    </p:set>
                                    <p:animEffect transition="in" filter="blinds(horizontal)">
                                      <p:cBhvr>
                                        <p:cTn id="62"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Personal Identity: Locke - Memory</a:t>
            </a:r>
            <a:endParaRPr lang="en-US" sz="1600" dirty="0" smtClean="0">
              <a:solidFill>
                <a:schemeClr val="bg1"/>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chemeClr val="bg1"/>
                </a:solidFill>
              </a:rPr>
              <a:t>Williams</a:t>
            </a:r>
            <a:r>
              <a:rPr lang="en-US" sz="1600" i="1" dirty="0" smtClean="0">
                <a:solidFill>
                  <a:schemeClr val="bg1"/>
                </a:solidFill>
              </a:rPr>
              <a:t>: The Self and the Future</a:t>
            </a:r>
            <a:endParaRPr lang="en-US" sz="1600" dirty="0" smtClean="0">
              <a:solidFill>
                <a:schemeClr val="bg1"/>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rgbClr val="FF6730"/>
                </a:solidFill>
              </a:rPr>
              <a:t>Final Reflection</a:t>
            </a:r>
            <a:endParaRPr lang="en-US" sz="1600" dirty="0" smtClean="0">
              <a:solidFill>
                <a:srgbClr val="FF6730"/>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74754" name="AutoShape 2"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56" name="AutoShape 4"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58" name="AutoShape 6"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60" name="AutoShape 8"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285720" y="1571612"/>
            <a:ext cx="8572560" cy="1554272"/>
          </a:xfrm>
          <a:prstGeom prst="rect">
            <a:avLst/>
          </a:prstGeom>
          <a:noFill/>
        </p:spPr>
        <p:txBody>
          <a:bodyPr wrap="square" rtlCol="0">
            <a:spAutoFit/>
          </a:bodyPr>
          <a:lstStyle/>
          <a:p>
            <a:r>
              <a:rPr lang="en-NZ" b="1" u="sng" dirty="0" smtClean="0">
                <a:solidFill>
                  <a:srgbClr val="C00000"/>
                </a:solidFill>
              </a:rPr>
              <a:t>Final Reflection</a:t>
            </a:r>
            <a:endParaRPr lang="en-US" dirty="0" smtClean="0">
              <a:solidFill>
                <a:srgbClr val="C00000"/>
              </a:solidFill>
            </a:endParaRPr>
          </a:p>
          <a:p>
            <a:pPr>
              <a:spcBef>
                <a:spcPts val="600"/>
              </a:spcBef>
            </a:pPr>
            <a:endParaRPr lang="en-US" dirty="0" smtClean="0"/>
          </a:p>
          <a:p>
            <a:endParaRPr lang="en-NZ" dirty="0" smtClean="0"/>
          </a:p>
          <a:p>
            <a:r>
              <a:rPr lang="en-NZ" dirty="0" smtClean="0"/>
              <a:t> </a:t>
            </a:r>
            <a:endParaRPr lang="en-US" dirty="0" smtClean="0"/>
          </a:p>
          <a:p>
            <a:endParaRPr lang="en-US" dirty="0"/>
          </a:p>
        </p:txBody>
      </p:sp>
      <p:sp>
        <p:nvSpPr>
          <p:cNvPr id="12" name="Rectangle 11"/>
          <p:cNvSpPr/>
          <p:nvPr/>
        </p:nvSpPr>
        <p:spPr>
          <a:xfrm>
            <a:off x="428596" y="2143116"/>
            <a:ext cx="8215370" cy="3143272"/>
          </a:xfrm>
          <a:prstGeom prst="rect">
            <a:avLst/>
          </a:prstGeom>
          <a:solidFill>
            <a:schemeClr val="bg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b="1" dirty="0" smtClean="0">
              <a:solidFill>
                <a:schemeClr val="tx1"/>
              </a:solidFill>
            </a:endParaRPr>
          </a:p>
          <a:p>
            <a:pPr>
              <a:lnSpc>
                <a:spcPct val="150000"/>
              </a:lnSpc>
            </a:pPr>
            <a:r>
              <a:rPr lang="en-US" b="1" dirty="0" smtClean="0">
                <a:solidFill>
                  <a:srgbClr val="FF6730"/>
                </a:solidFill>
              </a:rPr>
              <a:t>(small groups)</a:t>
            </a:r>
          </a:p>
          <a:p>
            <a:pPr>
              <a:lnSpc>
                <a:spcPct val="150000"/>
              </a:lnSpc>
            </a:pPr>
            <a:r>
              <a:rPr lang="en-US" b="1" dirty="0" err="1" smtClean="0">
                <a:solidFill>
                  <a:schemeClr val="tx1"/>
                </a:solidFill>
              </a:rPr>
              <a:t>i</a:t>
            </a:r>
            <a:r>
              <a:rPr lang="en-US" b="1" dirty="0" smtClean="0">
                <a:solidFill>
                  <a:schemeClr val="tx1"/>
                </a:solidFill>
              </a:rPr>
              <a:t>)</a:t>
            </a:r>
            <a:r>
              <a:rPr lang="en-US" dirty="0" smtClean="0">
                <a:solidFill>
                  <a:schemeClr val="tx1"/>
                </a:solidFill>
              </a:rPr>
              <a:t> </a:t>
            </a:r>
            <a:r>
              <a:rPr lang="en-US" dirty="0" smtClean="0">
                <a:solidFill>
                  <a:schemeClr val="tx1"/>
                </a:solidFill>
              </a:rPr>
              <a:t>What question from this course have you most enjoyed thinking about? Why did you enjoy it</a:t>
            </a:r>
            <a:r>
              <a:rPr lang="en-US" dirty="0" smtClean="0">
                <a:solidFill>
                  <a:schemeClr val="tx1"/>
                </a:solidFill>
              </a:rPr>
              <a:t>?</a:t>
            </a:r>
          </a:p>
          <a:p>
            <a:pPr>
              <a:lnSpc>
                <a:spcPct val="150000"/>
              </a:lnSpc>
            </a:pPr>
            <a:r>
              <a:rPr lang="en-US" b="1" dirty="0" smtClean="0">
                <a:solidFill>
                  <a:schemeClr val="tx1"/>
                </a:solidFill>
              </a:rPr>
              <a:t>ii) </a:t>
            </a:r>
            <a:r>
              <a:rPr lang="en-US" dirty="0" smtClean="0">
                <a:solidFill>
                  <a:schemeClr val="tx1"/>
                </a:solidFill>
              </a:rPr>
              <a:t>Is there anything this course has made you change your mind about which you think is worth commenting on? If so, what?</a:t>
            </a:r>
          </a:p>
          <a:p>
            <a:pPr>
              <a:lnSpc>
                <a:spcPct val="150000"/>
              </a:lnSpc>
            </a:pPr>
            <a:r>
              <a:rPr lang="en-US" b="1" dirty="0" smtClean="0">
                <a:solidFill>
                  <a:schemeClr val="tx1"/>
                </a:solidFill>
              </a:rPr>
              <a:t>iii)</a:t>
            </a:r>
            <a:r>
              <a:rPr lang="en-US" dirty="0" smtClean="0">
                <a:solidFill>
                  <a:schemeClr val="tx1"/>
                </a:solidFill>
              </a:rPr>
              <a:t> </a:t>
            </a:r>
            <a:r>
              <a:rPr lang="en-US" dirty="0" smtClean="0">
                <a:solidFill>
                  <a:schemeClr val="tx1"/>
                </a:solidFill>
              </a:rPr>
              <a:t>Can imagining other possible worlds teach you about reality? If so, how does that work??</a:t>
            </a:r>
          </a:p>
          <a:p>
            <a:endParaRPr lang="en-US" b="1" dirty="0" smtClean="0"/>
          </a:p>
          <a:p>
            <a:pPr algn="ct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blinds(horizontal)">
                                      <p:cBhvr>
                                        <p:cTn id="1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Personal Identity: Locke - Memory</a:t>
            </a:r>
            <a:endParaRPr lang="en-US" sz="1600" dirty="0" smtClean="0">
              <a:solidFill>
                <a:schemeClr val="bg1"/>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chemeClr val="bg1"/>
                </a:solidFill>
              </a:rPr>
              <a:t>Williams</a:t>
            </a:r>
            <a:r>
              <a:rPr lang="en-US" sz="1600" i="1" dirty="0" smtClean="0">
                <a:solidFill>
                  <a:schemeClr val="bg1"/>
                </a:solidFill>
              </a:rPr>
              <a:t>: The Self and the Future</a:t>
            </a:r>
            <a:endParaRPr lang="en-US" sz="1600" dirty="0" smtClean="0">
              <a:solidFill>
                <a:schemeClr val="bg1"/>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74754" name="AutoShape 2"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56" name="AutoShape 4"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58" name="AutoShape 6"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60" name="AutoShape 8"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285720" y="1571612"/>
            <a:ext cx="8572560" cy="1200329"/>
          </a:xfrm>
          <a:prstGeom prst="rect">
            <a:avLst/>
          </a:prstGeom>
          <a:noFill/>
        </p:spPr>
        <p:txBody>
          <a:bodyPr wrap="square" rtlCol="0">
            <a:spAutoFit/>
          </a:bodyPr>
          <a:lstStyle/>
          <a:p>
            <a:pPr>
              <a:spcBef>
                <a:spcPts val="600"/>
              </a:spcBef>
            </a:pPr>
            <a:endParaRPr lang="en-US" dirty="0" smtClean="0"/>
          </a:p>
          <a:p>
            <a:endParaRPr lang="en-NZ" dirty="0" smtClean="0"/>
          </a:p>
          <a:p>
            <a:r>
              <a:rPr lang="en-NZ" dirty="0" smtClean="0"/>
              <a:t> </a:t>
            </a:r>
            <a:endParaRPr lang="en-US" dirty="0" smtClean="0"/>
          </a:p>
          <a:p>
            <a:endParaRPr lang="en-US" dirty="0"/>
          </a:p>
        </p:txBody>
      </p:sp>
      <p:sp>
        <p:nvSpPr>
          <p:cNvPr id="10" name="TextBox 9"/>
          <p:cNvSpPr txBox="1"/>
          <p:nvPr/>
        </p:nvSpPr>
        <p:spPr>
          <a:xfrm>
            <a:off x="214282" y="1571612"/>
            <a:ext cx="8643998" cy="4462760"/>
          </a:xfrm>
          <a:prstGeom prst="rect">
            <a:avLst/>
          </a:prstGeom>
          <a:solidFill>
            <a:srgbClr val="FFCCCC"/>
          </a:solidFill>
          <a:ln>
            <a:solidFill>
              <a:srgbClr val="FFC000"/>
            </a:solidFill>
          </a:ln>
        </p:spPr>
        <p:txBody>
          <a:bodyPr wrap="square" rtlCol="0">
            <a:spAutoFit/>
          </a:bodyPr>
          <a:lstStyle/>
          <a:p>
            <a:pPr hangingPunct="0"/>
            <a:r>
              <a:rPr lang="en-US" sz="2000" b="1" dirty="0" smtClean="0"/>
              <a:t>FURTHER READING:</a:t>
            </a:r>
            <a:endParaRPr lang="en-US" sz="2000" dirty="0" smtClean="0"/>
          </a:p>
          <a:p>
            <a:pPr hangingPunct="0">
              <a:spcBef>
                <a:spcPts val="600"/>
              </a:spcBef>
            </a:pPr>
            <a:r>
              <a:rPr lang="en-US" sz="2000" b="1" i="1" dirty="0" smtClean="0">
                <a:solidFill>
                  <a:srgbClr val="C00000"/>
                </a:solidFill>
              </a:rPr>
              <a:t>Philosophy:</a:t>
            </a:r>
          </a:p>
          <a:p>
            <a:pPr hangingPunct="0"/>
            <a:r>
              <a:rPr lang="en-NZ" dirty="0" smtClean="0"/>
              <a:t>Rene Descartes, “Meditation 2”, </a:t>
            </a:r>
            <a:r>
              <a:rPr lang="en-NZ" i="1" dirty="0" smtClean="0"/>
              <a:t>Meditations on First Philosophy</a:t>
            </a:r>
            <a:r>
              <a:rPr lang="en-NZ" dirty="0" smtClean="0"/>
              <a:t> </a:t>
            </a:r>
            <a:r>
              <a:rPr lang="en-NZ" u="sng" dirty="0" smtClean="0">
                <a:hlinkClick r:id="rId3"/>
              </a:rPr>
              <a:t>http://www.earlymoderntexts.com/f_descarte.html</a:t>
            </a:r>
            <a:endParaRPr lang="en-US" dirty="0" smtClean="0"/>
          </a:p>
          <a:p>
            <a:pPr hangingPunct="0"/>
            <a:r>
              <a:rPr lang="en-NZ" dirty="0" smtClean="0"/>
              <a:t>John Locke, “On Personal Identity”, </a:t>
            </a:r>
            <a:r>
              <a:rPr lang="en-NZ" i="1" dirty="0" smtClean="0"/>
              <a:t>An Essay Concerning Human Understanding</a:t>
            </a:r>
            <a:r>
              <a:rPr lang="en-NZ" dirty="0" smtClean="0"/>
              <a:t>, Book II, </a:t>
            </a:r>
            <a:r>
              <a:rPr lang="en-NZ" dirty="0" err="1" smtClean="0"/>
              <a:t>ch</a:t>
            </a:r>
            <a:r>
              <a:rPr lang="en-NZ" dirty="0" smtClean="0"/>
              <a:t>. 27, </a:t>
            </a:r>
            <a:r>
              <a:rPr lang="en-NZ" u="sng" dirty="0" smtClean="0">
                <a:hlinkClick r:id="rId4"/>
              </a:rPr>
              <a:t>http://www.earlymoderntexts.com/f_locke.html</a:t>
            </a:r>
            <a:r>
              <a:rPr lang="en-NZ" dirty="0" smtClean="0"/>
              <a:t> </a:t>
            </a:r>
            <a:endParaRPr lang="en-US" dirty="0" smtClean="0"/>
          </a:p>
          <a:p>
            <a:pPr hangingPunct="0"/>
            <a:r>
              <a:rPr lang="en-NZ" dirty="0" smtClean="0"/>
              <a:t>Daniel Dennett, “Where Am I?”, </a:t>
            </a:r>
            <a:r>
              <a:rPr lang="en-NZ" i="1" dirty="0" smtClean="0"/>
              <a:t>Brainstorms</a:t>
            </a:r>
            <a:r>
              <a:rPr lang="en-NZ" dirty="0" smtClean="0"/>
              <a:t> (Bradford, 1978). (</a:t>
            </a:r>
            <a:r>
              <a:rPr lang="en-NZ" u="sng" dirty="0" smtClean="0">
                <a:hlinkClick r:id="rId5"/>
              </a:rPr>
              <a:t>http://www.scribd.com/doc/2080952/Where-Am-I-</a:t>
            </a:r>
            <a:r>
              <a:rPr lang="en-NZ" dirty="0" smtClean="0"/>
              <a:t>)</a:t>
            </a:r>
            <a:endParaRPr lang="en-US" dirty="0" smtClean="0"/>
          </a:p>
          <a:p>
            <a:pPr hangingPunct="0"/>
            <a:r>
              <a:rPr lang="en-NZ" dirty="0" smtClean="0"/>
              <a:t>Derek </a:t>
            </a:r>
            <a:r>
              <a:rPr lang="en-NZ" dirty="0" err="1" smtClean="0"/>
              <a:t>Parfit</a:t>
            </a:r>
            <a:r>
              <a:rPr lang="en-NZ" dirty="0" smtClean="0"/>
              <a:t>, “Personal Identity”, </a:t>
            </a:r>
            <a:r>
              <a:rPr lang="en-NZ" i="1" dirty="0" smtClean="0"/>
              <a:t>Philosophical Review</a:t>
            </a:r>
            <a:r>
              <a:rPr lang="en-NZ" dirty="0" smtClean="0"/>
              <a:t> </a:t>
            </a:r>
            <a:r>
              <a:rPr lang="en-NZ" b="1" dirty="0" smtClean="0"/>
              <a:t>80 1</a:t>
            </a:r>
            <a:r>
              <a:rPr lang="en-NZ" dirty="0" smtClean="0"/>
              <a:t> (1971), pp. 3-27.</a:t>
            </a:r>
            <a:endParaRPr lang="en-US" dirty="0" smtClean="0"/>
          </a:p>
          <a:p>
            <a:pPr hangingPunct="0"/>
            <a:r>
              <a:rPr lang="en-NZ" dirty="0" smtClean="0"/>
              <a:t>Bernard Williams, “The Self and the Future”, in </a:t>
            </a:r>
            <a:r>
              <a:rPr lang="en-NZ" i="1" dirty="0" smtClean="0"/>
              <a:t>Personal Identity</a:t>
            </a:r>
            <a:r>
              <a:rPr lang="en-NZ" dirty="0" smtClean="0"/>
              <a:t>, </a:t>
            </a:r>
            <a:r>
              <a:rPr lang="en-NZ" dirty="0" err="1" smtClean="0"/>
              <a:t>ed</a:t>
            </a:r>
            <a:r>
              <a:rPr lang="en-NZ" dirty="0" smtClean="0"/>
              <a:t> J. Perry (Berkeley, 1975), pp. 179-98. </a:t>
            </a:r>
            <a:r>
              <a:rPr lang="en-NZ" u="sng" dirty="0" smtClean="0">
                <a:hlinkClick r:id="rId6"/>
              </a:rPr>
              <a:t>http://mind.ucsd.edu/syllabi/07-08/Phil-87/williams.pdf</a:t>
            </a:r>
            <a:r>
              <a:rPr lang="en-NZ" dirty="0" smtClean="0"/>
              <a:t> </a:t>
            </a:r>
            <a:endParaRPr lang="en-US" dirty="0" smtClean="0"/>
          </a:p>
          <a:p>
            <a:pPr hangingPunct="0">
              <a:spcBef>
                <a:spcPts val="600"/>
              </a:spcBef>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blinds(horizontal)">
                                      <p:cBhvr>
                                        <p:cTn id="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Personal Identity: Locke - Memory</a:t>
            </a:r>
            <a:endParaRPr lang="en-US" sz="1600" dirty="0" smtClean="0">
              <a:solidFill>
                <a:schemeClr val="bg1"/>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chemeClr val="bg1"/>
                </a:solidFill>
              </a:rPr>
              <a:t>Williams</a:t>
            </a:r>
            <a:r>
              <a:rPr lang="en-US" sz="1600" i="1" dirty="0" smtClean="0">
                <a:solidFill>
                  <a:schemeClr val="bg1"/>
                </a:solidFill>
              </a:rPr>
              <a:t>: The Self and the Future</a:t>
            </a:r>
            <a:endParaRPr lang="en-US" sz="1600" dirty="0" smtClean="0">
              <a:solidFill>
                <a:schemeClr val="bg1"/>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74754" name="AutoShape 2"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56" name="AutoShape 4"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58" name="AutoShape 6"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760" name="AutoShape 8" descr="data:image/jpeg;base64,/9j/4AAQSkZJRgABAQAAAQABAAD/2wCEAAkGBhQSERQTEhQVFRUWGBUXFxgUGBQVFxgUFxgVFBYXFhUXHCYeFxojGRQUHy8gJScpLCwsFx4xNTAqNSYsLCkBCQoKBQUFDQUFDSkYEhgpKSkpKSkpKSkpKSkpKSkpKSkpKSkpKSkpKSkpKSkpKSkpKSkpKSkpKSkpKSkpKSkpKf/AABEIAKYAoAMBIgACEQEDEQH/xAAcAAABBQEBAQAAAAAAAAAAAAAEAQIDBQYHAAj/xAA+EAABAwIDBgQDBwEGBwAAAAABAAIRAyEEEjEFBkFRYXETIoGRobHBBxQyQlLR8BUjJGKC4fEWJTNDcpKi/8QAFAEBAAAAAAAAAAAAAAAAAAAAAP/EABQRAQAAAAAAAAAAAAAAAAAAAAD/2gAMAwEAAhEDEQA/ANHTdYdh8gn5wVDQHlHYKWkIBQIXTqmylL0jn8kDXO6JraiUlNbqgeXppcnwlpMug8KYUlJl0mqfTtKAqiwaJmIpIHFbcpUTFR4a7g0eZx/yjQd0NV3kadKVVw5gN+pQGFycwgqqO8tHjmb/AOQH0VjhXB4DmEOHMEICSyEobKbxU1F0FAtKinPpQnscmVnSgiexDVQiCVE5yAenU8qUBCteiXOsgQheamsUrDCCIpgF1KXXToQOpsspaDI1QwfCKpO4oI80E8lnd7d4zh2htMjxX8T+Vv6o58lonm65FvHjjVxVVx/UQOgbYD4IB3Yh5JcSSTck6nnKttnbTLCPwd3Tb2QmzNmOq/hk6aBbnYv2YOfBqk02nUAguPpEBBmMZVztdBaeuk35kaqXdnadXDOPlJpu/KdJn8p4HVdXwO4GEogRTzHnUOb2BsFPtDY1J1N1PI0NcCIAFuoPC90FDhcSKrGvYZa4SD+6lZKzW7dV1GvUwjpIlzmHkRGYduPqtOCgPps8sqGoIU1N3lTapQCEqGoNUSaUobEiLIB6LE9Owp8qV1OboG5bpC5KQoigcGpCUuZNKBC5EUnxZRUaUqd9GECubdcj29gS3F1WnUvcfRxzA+xXWgud74UCMW94H6AY5Bov0QaTcoNY1ogTx7roeDrWAJjquXYGoaNJlRl7D6RPS6sXb3V2+U1MKybAeao4nkGt4oOnPOl0LjsSxrSXOAF9Ss3sLaNSuHsqEB7RaAQNLGDfjoqDHbMfUcXeE2rVkAeNUeBE6hrbR0QEfdv+Yue27HUTUa4REkim6/HQFX9KjIUOEwLmU5e1niRH9nIbEiwnhorCg4hoQI1sJsJ7jdLSbKCOkzzIfGUIMoymzLKGxVSZ6IK2joFLUrcEO2YHYfIJ1U2k2jUmyBC5ObYIWhjqbnZRUYTwAcCfaUS/WEDXFMzqV3IqF7ggkoVYRAqDUqvc5P8AFsgnqYloEuIaOZIAn1VTtbDU6xaAWl0tcIIIdlbUa5pg6+ZpAOuVYzfDHmpiKjOFIAAcJMEkjmZVBgdpPovD6Zyub0B+CDe7JxrQ4U6kFhMduBWl2dsRjfK1lMCSQ5us8+hXLsFtVz3lzjLs2Y6CZMmwXR9jbRBZmHAD3QWXieFiWRxI69we6uq2GYXua7uOFisVt3DPrEPpVTTeNYEh15Fhe2iP2XXfTpE1qhc/i5wy6TAAPC5QaAu84aNADb2UhB0AKpv6qWt8eA9rG5niYlmYNsRxkhBO+1WlTMOw9QHUQ5hDhzabSg07cE8nS3WymFB1MXHqLqt2dvlTxDIomKh1a6MwBuCIMFWbdoiA0kExfiPX/RAPVqfFAYs2R9XDSZYRNjHD3KrMcHsBLmEDnFvdAM14gE2AaPaLrDbxbw+MSGvLWD8LRF44vNxJ5QVc72bVNOnTpsIl4lx18rQ0RHUn4LDYio43gewA1QR1a0EECIuNLHmC0BTVNsPqlrXEgAGS2zieYPA2VdVd2Cia+/8AOaDTf8ZVqdPIxxedA+rlcW6WBAE9zKhp7y4iYdXcSdSMsNnQNtrxVAXTy1PtxSB1p6yg2zN63sZDvNJs6oR5RzJEZlWYjeys95yvLWgyMkAuAEX7n4LN4nEFwEkkcF7DCTA4/KL+10Bm0sc6o5z6hzOcRJgCwADRbXjdVlQclLWOZ3S0dAOCLYQBcn0gD1KCtpVi0hw4La7vbVtBmHiOzptPLusm7CQZFxy91osDsV7sC2s1rwAHy8A5YDz+I6Dug0NLCVGuhjDWB4Oqvp+pOhCs6GyKky+nh6YH6XPqv7F77R2XP8PvXVpQ3MHAfqBkeq227exNoYypTdWa6hh5lznDI57R+VrXea+kxEIId4dq+FhKuX/vuFFltWUjnrPHTNkaOoKxzMUXeVxlp4RI79EbvvtgYjFuNOBRpf2VFrbNFNh1A6uk+yqMLOb3Pw/dAdRr+G6GE+W0jW2l1b4Pe6s08HDjmufdUj8rW5jqbISpiukIOj4Hflv5n+GTbmPhorf+q1XC1QlpE2Igj0XIACRJWj3M2m4F1Bx8rgSzo4C4B6hBHtxzfEYZN235ggDn0VRiHNOhPdwBV3tugXOYABcAuJNhpbrxuqavh4nj8kATmcbHshqtP+eqLc08L9rr1GlNuBt2ugDd80vDsrT+gudGV7fUEJrt264MBrXEcA4T8YCCpeZU+GdDSeJsOg4/slxmz6lO9Sm5omASCBPLNonuAyiOQ9yEEBn0TgkaFbbs7DOLxNOgCGh5Jc7kxol0czAsgs90t03Ysh1SWUA7IXN/E5/BrZ5GJPoidr7OrUtlYZpeWsD6k0xo453nM4/mghsDS8rf0NmNwj/CpiKTsoAN4dpM85uqD7VK7WU8PQBEkvdA/RIu4dXadigwOB2bUxFVlCmJe8xoTA4utwAv7LquK2nV2dsqpTq1TVfldSw7zOfK6GgVD/hBeWnkLrIfZpXazF1yYk4eqW85YWvgd7I/7V8ZDsPhQbU2Auji4NDG+3nPqg53Gg5IzBCSZ7nsNVBVsLqNtQwQPzG/aLBA/F1sxMacPRC6GeCnqiDHL9lEb9UDs0j6q13VqgYugSJHiMBnTzHL9VVMZxR2yqgZWpONgKlIz2eCg0+0NgvJzZ33gxaBYWAOgVr9n2yqHjObXY2o8AOYXglsaO8htIsfZGVGS1pA0AjmJgDuZsqyq57HtqU2nMwhwi8iYc0jqJHchB2vBUmBvlawAcg0D4BZjfDdrCYqk/wxR+8NaXMNMsz5m3AIaZIJELJN247GudmJyAkNp/laA4gZm8XHiSjfujQIgT6COOo0QYelSteR/LSrvC0OmvfSJFu0e6JoYWlSbmqO83mu6JkSbehEICptnUUhP84cuPsEBW36bRgMQJsWAR1D2ALm9SJcOq3O3pOCqExd1MepIcfgPgsFWHmN+XxlA2V0PdHZQw9HB4xw8zsUyTyo1GvoNHbM4H2XOSOq7pidh/3P7sLFtBjGxwqsaHNI6+I0FBe4/Cip5SNY91xDe7aZr4x7iZDIpNPSn5Z9SCfVdkr7XAwhxOkUPF/zFmaP/ay4CX2km/1lBebrn++YcN1fUawxrDrH0i/op969qCri8TXcfLncGwPMQ05QBOgtr1VFgtpOovFVji1zc2Uj8sgtkdYcVW18QXuLjPGPggKr18xJiOg5JcOZIQLavBFYV8egKCTLckyR9UpjsOkKA1Cm+JogIzgcz3hOovlw4AEH2KCnkUXghL2N4ucwe7kHU/vbmtE03AwPlA+CH/qGWwomNTPlFgb3FoMH/dS/1l0RVpiwaJp3GgEEHpxSvx9J05TrzmR7wZBMFBXbuYkjH1mOaGNqN8RrZmD5QfXj6rW+DJn+QsfTrsOPpZSJFCqDBH4g+T30K2VE39EFBtbYodUbOkR68CUzDbMY10uAH5TGsAgR14D1WnqUadSaZflfAIniDaQekLO43B1KbnMcMroN+HRwHEXcelkFJv3WDaNFjTZz3vPUNbAkf5iVhar7+g/nxWh33rTWpsOrKd+7iSe35VmS6/ogO2RTz4ig39VWkDOhGdsr6Fay88jHrJXz1smrlxFF3J7D7GV9E06gc0OGjgCD3CDIfaG7wtllrbZjTpdmlxeY9o9VxuqY4X/1XU/ta2mPAw9EaucajhyDAWD/AOnH2XK6rp/nVBCfMD1n6JjR8J+i8Hx7n5pBWFwUCR9VNTkg5dYUBcn0jYkGIP0QSNMjRMKXPKYXIHg3RGBf/aC34S0+zghWG3VH7OgGdNB8ZN/QIOpMqkNAI5fID/Qe6GxOHBB8o1EROg0jqLxzkpuDxHkbJ8sDXlA/ndOquEWdbX2JCDL7wYv7vjaFSIytaXD/AA5nNI7ZSuqYJubLlgggch5bLjm+t6tNxJMsMdg429irXHY7Ftw1LFtxD4JYC1oA1tY8fwlB1HaWBAIzNLhzZBc3iCCLhT1MP4tIDPOUeR5DSQeZjhz+SyX9fqU8MzFsc7EMOUvBaM7Wm0jIBMHhEqxbtAvptxNAOBd5nU3eXPwMA6O49UHKt8C777WDhlIcBHIBrYVE59113eXdintFprMY+hWECagID8o/DUbwAsA75wuVbS2XVw9RzKzCx3W4I5tP5h1CCTZbz41OGl8OmG6wLz6Lte5e2w+l4DvxMktnizWPRcy+znZ7nYnxQHZWAiRbzugWPMCTHIonaW+D31fEpBlItdGZg80gxmJ0n0QD7+bU8bG1rmGuyDo1lgB6yfVZwDkJ7I6vVc8mo90ueS5xgXJMkuPNBVsTMXMIBXsgkG1/infczaSLieqRv4p5GU99eR5rkEoEbhgQ69xMLxMgQACAAf3UbXR7lL4lv5pqg94gUZelLuaa0WPogc0z9VZ7OdPxPtHHtPqFWaDvEq0wrLW5DUcJJOn8ug6S3DMcwEWMNkaRb9pI7oZ+Ab5iSQBHHhyjhYx6ollDjPAWN+RMnU9TzsvMuNCLxe3efmewCDH727NLcjw4Fv4SOOY6HqDEcxCtt3cXhamz2YbE1SyXOMG1g/M3K6/Apd5qTXUXgvAtLQ6BLmmT1mPoFiKeUvb4k5LB2XWL/HRB2HZFKhSBp4bEUfDdcMPmyk65fNpN7q0bguTw8cxb63XB61NoLg24kwYiRwMcFb7B27iqB/snOLQfwukt/wBuyDslIOBMyOXsUza2xW12RVpMeOEi/pyWbwP2jOH/AFKQJ4lp/dEV/tVpAwaNUdRlI05TKAKlsWhhc7hLG5ahDfEqAPqtbNNpExGpi05VzYvgAdlst5t96VenlpgglzSZBFrzr3WICBzqp/f3UTtLfy6e86JhCBh0I5ppT8q85iCEheaSnsbzStp3QRlqfSpWnqE/KJSPxFg0aWQDVytBs+nmZPQd+vxOqz5V1sOv5cusG3SfnxQdApjKAAAL3iYlol0SbgcOfFJUqHTTl6X/AJznovLyCo23s4VgIs4EkHhfUFZShs8vJEgQSDqdDFl5eQHUcAxvCT/iv7BEVaka3Xl5BCas6WUL63AgJF5ADXaD8FGB1SryBcqR2i8vII8xSkWXl5AyF7KvLyDzm2lRgLy8gZUR+wjDnDmAfUER815eQf/Z"/>
          <p:cNvSpPr>
            <a:spLocks noChangeAspect="1" noChangeArrowheads="1"/>
          </p:cNvSpPr>
          <p:nvPr/>
        </p:nvSpPr>
        <p:spPr bwMode="auto">
          <a:xfrm>
            <a:off x="155575" y="-754063"/>
            <a:ext cx="1524000" cy="1581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285720" y="1571612"/>
            <a:ext cx="8572560" cy="1200329"/>
          </a:xfrm>
          <a:prstGeom prst="rect">
            <a:avLst/>
          </a:prstGeom>
          <a:noFill/>
        </p:spPr>
        <p:txBody>
          <a:bodyPr wrap="square" rtlCol="0">
            <a:spAutoFit/>
          </a:bodyPr>
          <a:lstStyle/>
          <a:p>
            <a:pPr>
              <a:spcBef>
                <a:spcPts val="600"/>
              </a:spcBef>
            </a:pPr>
            <a:endParaRPr lang="en-US" dirty="0" smtClean="0"/>
          </a:p>
          <a:p>
            <a:endParaRPr lang="en-NZ" dirty="0" smtClean="0"/>
          </a:p>
          <a:p>
            <a:r>
              <a:rPr lang="en-NZ" dirty="0" smtClean="0"/>
              <a:t> </a:t>
            </a:r>
            <a:endParaRPr lang="en-US" dirty="0" smtClean="0"/>
          </a:p>
          <a:p>
            <a:endParaRPr lang="en-US" dirty="0"/>
          </a:p>
        </p:txBody>
      </p:sp>
      <p:sp>
        <p:nvSpPr>
          <p:cNvPr id="10" name="TextBox 9"/>
          <p:cNvSpPr txBox="1"/>
          <p:nvPr/>
        </p:nvSpPr>
        <p:spPr>
          <a:xfrm>
            <a:off x="285720" y="1256467"/>
            <a:ext cx="8424936" cy="5601533"/>
          </a:xfrm>
          <a:prstGeom prst="rect">
            <a:avLst/>
          </a:prstGeom>
          <a:solidFill>
            <a:srgbClr val="FFCCCC"/>
          </a:solidFill>
          <a:ln>
            <a:solidFill>
              <a:srgbClr val="FFC000"/>
            </a:solidFill>
          </a:ln>
        </p:spPr>
        <p:txBody>
          <a:bodyPr wrap="square" rtlCol="0">
            <a:spAutoFit/>
          </a:bodyPr>
          <a:lstStyle/>
          <a:p>
            <a:pPr hangingPunct="0">
              <a:spcBef>
                <a:spcPts val="600"/>
              </a:spcBef>
            </a:pPr>
            <a:r>
              <a:rPr lang="en-US" sz="2000" b="1" i="1" dirty="0" smtClean="0">
                <a:solidFill>
                  <a:srgbClr val="C00000"/>
                </a:solidFill>
              </a:rPr>
              <a:t>Fiction</a:t>
            </a:r>
            <a:r>
              <a:rPr lang="en-US" sz="2000" b="1" i="1" dirty="0" smtClean="0">
                <a:solidFill>
                  <a:srgbClr val="C00000"/>
                </a:solidFill>
              </a:rPr>
              <a:t>:</a:t>
            </a:r>
            <a:endParaRPr lang="en-US" sz="2000" b="1" i="1" dirty="0" smtClean="0">
              <a:solidFill>
                <a:srgbClr val="C00000"/>
              </a:solidFill>
            </a:endParaRPr>
          </a:p>
          <a:p>
            <a:pPr hangingPunct="0"/>
            <a:r>
              <a:rPr lang="en-US" dirty="0" smtClean="0"/>
              <a:t>William Gibson: “Fragments of a Hologram Rose”, </a:t>
            </a:r>
            <a:r>
              <a:rPr lang="en-US" i="1" dirty="0" smtClean="0"/>
              <a:t>Burning Chrome </a:t>
            </a:r>
            <a:r>
              <a:rPr lang="en-US" dirty="0" smtClean="0"/>
              <a:t>(numerous editions) </a:t>
            </a:r>
            <a:r>
              <a:rPr lang="en-NZ" u="sng" dirty="0" smtClean="0">
                <a:hlinkClick r:id="rId3"/>
              </a:rPr>
              <a:t>http://lib.ru/GIBSON/frag_rose.txt</a:t>
            </a:r>
            <a:r>
              <a:rPr lang="en-NZ" dirty="0" smtClean="0"/>
              <a:t> </a:t>
            </a:r>
            <a:endParaRPr lang="en-US" dirty="0" smtClean="0"/>
          </a:p>
          <a:p>
            <a:pPr hangingPunct="0"/>
            <a:r>
              <a:rPr lang="en-NZ" sz="1600" b="1" dirty="0" smtClean="0"/>
              <a:t> </a:t>
            </a:r>
            <a:r>
              <a:rPr lang="en-US" sz="1600" b="1" dirty="0" smtClean="0"/>
              <a:t>[Technology now allows entire sense-experiences to be recorded and ‘played back’. The narrator, who works in the industry, reflects on his own life, and a relationship he has lost]</a:t>
            </a:r>
            <a:endParaRPr lang="en-US" sz="1600" dirty="0" smtClean="0"/>
          </a:p>
          <a:p>
            <a:pPr hangingPunct="0"/>
            <a:r>
              <a:rPr lang="en-US" dirty="0" smtClean="0"/>
              <a:t> William Gibson: “The Winter Market”, </a:t>
            </a:r>
            <a:r>
              <a:rPr lang="en-US" i="1" dirty="0" smtClean="0"/>
              <a:t>Burning Chrome </a:t>
            </a:r>
            <a:r>
              <a:rPr lang="en-US" dirty="0" smtClean="0"/>
              <a:t>(many </a:t>
            </a:r>
            <a:r>
              <a:rPr lang="en-US" dirty="0" err="1" smtClean="0"/>
              <a:t>edn.s</a:t>
            </a:r>
            <a:r>
              <a:rPr lang="en-US" dirty="0" smtClean="0"/>
              <a:t>) </a:t>
            </a:r>
            <a:r>
              <a:rPr lang="en-US" u="sng" dirty="0" smtClean="0">
                <a:hlinkClick r:id="rId4"/>
              </a:rPr>
              <a:t>http://people.cs.uct.ac.za/~bfry/dseaward/insidestuff/wintermarket.html</a:t>
            </a:r>
            <a:r>
              <a:rPr lang="en-US" dirty="0" smtClean="0"/>
              <a:t>  </a:t>
            </a:r>
            <a:r>
              <a:rPr lang="en-US" sz="1600" b="1" dirty="0" smtClean="0"/>
              <a:t>[If someone ditched their body and maintained psychological continuity digitally, would it still ‘be them’? Brilliant story - very sad.] </a:t>
            </a:r>
            <a:endParaRPr lang="en-US" sz="1600" dirty="0" smtClean="0"/>
          </a:p>
          <a:p>
            <a:pPr hangingPunct="0"/>
            <a:r>
              <a:rPr lang="en-US" dirty="0" smtClean="0"/>
              <a:t>Peter Hamilton: </a:t>
            </a:r>
            <a:r>
              <a:rPr lang="en-NZ" i="1" dirty="0" smtClean="0"/>
              <a:t>Pandora’s Star</a:t>
            </a:r>
            <a:r>
              <a:rPr lang="en-NZ" dirty="0" smtClean="0"/>
              <a:t>, </a:t>
            </a:r>
            <a:r>
              <a:rPr lang="en-NZ" i="1" dirty="0" smtClean="0"/>
              <a:t>Judas Unchained</a:t>
            </a:r>
            <a:r>
              <a:rPr lang="en-NZ" dirty="0" smtClean="0"/>
              <a:t> </a:t>
            </a:r>
            <a:r>
              <a:rPr lang="en-NZ" sz="1600" b="1" dirty="0" smtClean="0"/>
              <a:t>[Cloning humans is now possible. Your DNA is stored with your doctor so if you ever ‘suffer </a:t>
            </a:r>
            <a:r>
              <a:rPr lang="en-NZ" sz="1600" b="1" dirty="0" err="1" smtClean="0"/>
              <a:t>bodyloss</a:t>
            </a:r>
            <a:r>
              <a:rPr lang="en-NZ" sz="1600" b="1" dirty="0" smtClean="0"/>
              <a:t>’ they will make a new you with ‘backed up’ memories - as long as you’ve paid your insurance premiums lately…]</a:t>
            </a:r>
            <a:endParaRPr lang="en-US" sz="1600" dirty="0" smtClean="0"/>
          </a:p>
          <a:p>
            <a:pPr hangingPunct="0"/>
            <a:r>
              <a:rPr lang="en-US" i="1" dirty="0" smtClean="0"/>
              <a:t>Memento (dir. Christopher Nolan, 2000) </a:t>
            </a:r>
            <a:r>
              <a:rPr lang="en-US" sz="1600" b="1" dirty="0" smtClean="0"/>
              <a:t>[Tests the Locke / </a:t>
            </a:r>
            <a:r>
              <a:rPr lang="en-US" sz="1600" b="1" dirty="0" err="1" smtClean="0"/>
              <a:t>Parfit</a:t>
            </a:r>
            <a:r>
              <a:rPr lang="en-US" sz="1600" b="1" dirty="0" smtClean="0"/>
              <a:t> view of personal identity in so many great ways]</a:t>
            </a:r>
            <a:endParaRPr lang="en-US" sz="1600" dirty="0" smtClean="0"/>
          </a:p>
          <a:p>
            <a:pPr hangingPunct="0"/>
            <a:r>
              <a:rPr lang="en-US" i="1" dirty="0" smtClean="0"/>
              <a:t>The Eternal Sunshine of the Spotless Mind</a:t>
            </a:r>
            <a:r>
              <a:rPr lang="en-US" b="1" dirty="0" smtClean="0"/>
              <a:t> </a:t>
            </a:r>
            <a:r>
              <a:rPr lang="en-US" i="1" dirty="0" smtClean="0"/>
              <a:t>(dir. Michel </a:t>
            </a:r>
            <a:r>
              <a:rPr lang="en-US" i="1" dirty="0" err="1" smtClean="0"/>
              <a:t>Gondry</a:t>
            </a:r>
            <a:r>
              <a:rPr lang="en-US" i="1" dirty="0" smtClean="0"/>
              <a:t>, 2004) </a:t>
            </a:r>
            <a:r>
              <a:rPr lang="en-US" sz="1600" b="1" dirty="0" smtClean="0"/>
              <a:t>[Again the role of memory in human life and </a:t>
            </a:r>
            <a:r>
              <a:rPr lang="en-US" sz="1600" b="1" dirty="0" smtClean="0"/>
              <a:t>relationships…]</a:t>
            </a:r>
            <a:endParaRPr lang="en-US" sz="1600" dirty="0" smtClean="0"/>
          </a:p>
          <a:p>
            <a:pPr hangingPunct="0"/>
            <a:r>
              <a:rPr lang="en-US" i="1" dirty="0" smtClean="0"/>
              <a:t>The Prestige (dir. Christopher Nolan, 2006) </a:t>
            </a:r>
            <a:r>
              <a:rPr lang="en-US" sz="1600" b="1" dirty="0" smtClean="0"/>
              <a:t>[another amazing one from </a:t>
            </a:r>
            <a:r>
              <a:rPr lang="en-US" sz="1600" b="1" dirty="0" err="1" smtClean="0"/>
              <a:t>Mr</a:t>
            </a:r>
            <a:r>
              <a:rPr lang="en-US" sz="1600" b="1" dirty="0" smtClean="0"/>
              <a:t> Nolan. “The rivalry between two magicians is exacerbated when one of them performs the ultimate illusion” – from IMDB.com</a:t>
            </a:r>
            <a:r>
              <a:rPr lang="en-US" sz="1600" b="1" dirty="0" smtClean="0"/>
              <a:t>]</a:t>
            </a:r>
            <a:endParaRPr lang="en-US" sz="1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blinds(horizontal)">
                                      <p:cBhvr>
                                        <p:cTn id="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Personal Identity: </a:t>
            </a:r>
            <a:r>
              <a:rPr lang="en-US" sz="1600" i="1" dirty="0" smtClean="0">
                <a:solidFill>
                  <a:schemeClr val="bg1"/>
                </a:solidFill>
              </a:rPr>
              <a:t>Locke - Memory</a:t>
            </a:r>
            <a:endParaRPr lang="en-US" sz="1600" dirty="0" smtClean="0">
              <a:solidFill>
                <a:schemeClr val="bg1"/>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chemeClr val="bg1"/>
                </a:solidFill>
              </a:rPr>
              <a:t>Williams: The Self and the Future</a:t>
            </a:r>
            <a:endParaRPr lang="en-US" sz="1600" dirty="0" smtClean="0">
              <a:solidFill>
                <a:schemeClr val="bg1"/>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9" name="TextBox 8"/>
          <p:cNvSpPr txBox="1"/>
          <p:nvPr/>
        </p:nvSpPr>
        <p:spPr>
          <a:xfrm>
            <a:off x="428597" y="1500174"/>
            <a:ext cx="8286808" cy="5426750"/>
          </a:xfrm>
          <a:prstGeom prst="rect">
            <a:avLst/>
          </a:prstGeom>
          <a:noFill/>
        </p:spPr>
        <p:txBody>
          <a:bodyPr wrap="square" rtlCol="0">
            <a:spAutoFit/>
          </a:bodyPr>
          <a:lstStyle/>
          <a:p>
            <a:r>
              <a:rPr lang="en-NZ" dirty="0" smtClean="0"/>
              <a:t>The issue of personal identity we are most interested </a:t>
            </a:r>
          </a:p>
          <a:p>
            <a:r>
              <a:rPr lang="en-NZ" dirty="0" smtClean="0"/>
              <a:t>in is </a:t>
            </a:r>
            <a:r>
              <a:rPr lang="en-NZ" b="1" dirty="0" smtClean="0"/>
              <a:t>quantitative</a:t>
            </a:r>
            <a:r>
              <a:rPr lang="en-NZ" dirty="0" smtClean="0"/>
              <a:t> identity of persons. </a:t>
            </a:r>
            <a:endParaRPr lang="en-US" dirty="0" smtClean="0"/>
          </a:p>
          <a:p>
            <a:r>
              <a:rPr lang="en-NZ" dirty="0" smtClean="0"/>
              <a:t> </a:t>
            </a:r>
            <a:endParaRPr lang="en-US" dirty="0" smtClean="0"/>
          </a:p>
          <a:p>
            <a:r>
              <a:rPr lang="en-NZ" b="1" i="1" u="sng" dirty="0" smtClean="0"/>
              <a:t>Descartes: Meditation Two</a:t>
            </a:r>
            <a:endParaRPr lang="en-US" dirty="0" smtClean="0"/>
          </a:p>
          <a:p>
            <a:r>
              <a:rPr lang="en-NZ" dirty="0" smtClean="0"/>
              <a:t>Rene Descartes made a claim about what is his most essential self which has had profound influence on thought about this question.</a:t>
            </a:r>
            <a:endParaRPr lang="en-US" dirty="0" smtClean="0"/>
          </a:p>
          <a:p>
            <a:r>
              <a:rPr lang="en-NZ" dirty="0" smtClean="0"/>
              <a:t>- In his </a:t>
            </a:r>
            <a:r>
              <a:rPr lang="en-NZ" i="1" dirty="0" smtClean="0"/>
              <a:t>Meditations</a:t>
            </a:r>
            <a:r>
              <a:rPr lang="en-NZ" dirty="0" smtClean="0"/>
              <a:t>, he asks – </a:t>
            </a:r>
            <a:r>
              <a:rPr lang="en-NZ" dirty="0" smtClean="0">
                <a:solidFill>
                  <a:srgbClr val="C00000"/>
                </a:solidFill>
              </a:rPr>
              <a:t>What am I?</a:t>
            </a:r>
            <a:endParaRPr lang="en-US" dirty="0" smtClean="0">
              <a:solidFill>
                <a:srgbClr val="C00000"/>
              </a:solidFill>
            </a:endParaRPr>
          </a:p>
          <a:p>
            <a:r>
              <a:rPr lang="en-NZ" dirty="0" smtClean="0"/>
              <a:t>- He says: </a:t>
            </a:r>
            <a:r>
              <a:rPr lang="en-NZ" i="1" dirty="0" smtClean="0">
                <a:solidFill>
                  <a:srgbClr val="C00000"/>
                </a:solidFill>
              </a:rPr>
              <a:t>He is not his body. </a:t>
            </a:r>
            <a:endParaRPr lang="en-US" dirty="0" smtClean="0">
              <a:solidFill>
                <a:srgbClr val="C00000"/>
              </a:solidFill>
            </a:endParaRPr>
          </a:p>
          <a:p>
            <a:r>
              <a:rPr lang="en-NZ" dirty="0" smtClean="0"/>
              <a:t>- Why not? He claims his body is ‘separable’ from him. </a:t>
            </a:r>
            <a:endParaRPr lang="en-US" dirty="0" smtClean="0"/>
          </a:p>
          <a:p>
            <a:r>
              <a:rPr lang="en-NZ" dirty="0" smtClean="0"/>
              <a:t>- How is it separable? Surely not physically?</a:t>
            </a:r>
            <a:endParaRPr lang="en-US" dirty="0" smtClean="0"/>
          </a:p>
          <a:p>
            <a:r>
              <a:rPr lang="en-NZ" dirty="0" smtClean="0"/>
              <a:t>- It is ‘separable in thought’.</a:t>
            </a:r>
            <a:endParaRPr lang="en-US" dirty="0" smtClean="0"/>
          </a:p>
          <a:p>
            <a:r>
              <a:rPr lang="en-NZ" dirty="0" smtClean="0"/>
              <a:t>- For instance, he might </a:t>
            </a:r>
            <a:r>
              <a:rPr lang="en-NZ" i="1" dirty="0" smtClean="0"/>
              <a:t>doubt</a:t>
            </a:r>
            <a:r>
              <a:rPr lang="en-NZ" dirty="0" smtClean="0"/>
              <a:t> that he has a body. By doing this, he is taking for granted that he can imagine not having the body he thinks he has, and </a:t>
            </a:r>
            <a:r>
              <a:rPr lang="en-NZ" u="sng" dirty="0" smtClean="0">
                <a:solidFill>
                  <a:srgbClr val="0070C0"/>
                </a:solidFill>
              </a:rPr>
              <a:t>still being him</a:t>
            </a:r>
            <a:r>
              <a:rPr lang="en-NZ" dirty="0" smtClean="0"/>
              <a:t>.</a:t>
            </a:r>
            <a:endParaRPr lang="en-US" dirty="0" smtClean="0"/>
          </a:p>
          <a:p>
            <a:r>
              <a:rPr lang="en-NZ" dirty="0" smtClean="0"/>
              <a:t>- Analogously: </a:t>
            </a:r>
            <a:r>
              <a:rPr lang="en-NZ" i="1" dirty="0" smtClean="0">
                <a:solidFill>
                  <a:srgbClr val="C00000"/>
                </a:solidFill>
              </a:rPr>
              <a:t>He is not his sense-perceptions</a:t>
            </a:r>
            <a:r>
              <a:rPr lang="en-NZ" i="1" dirty="0" smtClean="0"/>
              <a:t>.</a:t>
            </a:r>
            <a:endParaRPr lang="en-US" dirty="0" smtClean="0"/>
          </a:p>
          <a:p>
            <a:r>
              <a:rPr lang="en-NZ" dirty="0" smtClean="0"/>
              <a:t>- Why not?....Once again, he can imagine himself separate from them, having different sense-perceptions than he in fact has, and </a:t>
            </a:r>
            <a:r>
              <a:rPr lang="en-NZ" u="sng" dirty="0" smtClean="0">
                <a:solidFill>
                  <a:srgbClr val="0070C0"/>
                </a:solidFill>
              </a:rPr>
              <a:t>still being him</a:t>
            </a:r>
            <a:r>
              <a:rPr lang="en-NZ" dirty="0" smtClean="0"/>
              <a:t>.</a:t>
            </a:r>
            <a:endParaRPr lang="en-US" dirty="0" smtClean="0"/>
          </a:p>
          <a:p>
            <a:endParaRPr lang="en-US" dirty="0"/>
          </a:p>
        </p:txBody>
      </p:sp>
      <p:pic>
        <p:nvPicPr>
          <p:cNvPr id="73731" name="Picture 3" descr="http://upload.wikimedia.org/wikipedia/commons/thumb/7/73/Frans_Hals_-_Portret_van_Ren%C3%A9_Descartes.jpg/245px-Frans_Hals_-_Portret_van_Ren%C3%A9_Descartes.jpg"/>
          <p:cNvPicPr>
            <a:picLocks noChangeAspect="1" noChangeArrowheads="1"/>
          </p:cNvPicPr>
          <p:nvPr/>
        </p:nvPicPr>
        <p:blipFill>
          <a:blip r:embed="rId3"/>
          <a:srcRect/>
          <a:stretch>
            <a:fillRect/>
          </a:stretch>
        </p:blipFill>
        <p:spPr bwMode="auto">
          <a:xfrm>
            <a:off x="7024657" y="0"/>
            <a:ext cx="2119343" cy="259511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blinds(horizontal)">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blinds(horizontal)">
                                      <p:cBhvr>
                                        <p:cTn id="15" dur="500"/>
                                        <p:tgtEl>
                                          <p:spTgt spid="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blinds(horizontal)">
                                      <p:cBhvr>
                                        <p:cTn id="18" dur="500"/>
                                        <p:tgtEl>
                                          <p:spTgt spid="9">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3731"/>
                                        </p:tgtEl>
                                        <p:attrNameLst>
                                          <p:attrName>style.visibility</p:attrName>
                                        </p:attrNameLst>
                                      </p:cBhvr>
                                      <p:to>
                                        <p:strVal val="visible"/>
                                      </p:to>
                                    </p:set>
                                    <p:animEffect transition="in" filter="blinds(horizontal)">
                                      <p:cBhvr>
                                        <p:cTn id="23" dur="500"/>
                                        <p:tgtEl>
                                          <p:spTgt spid="7373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
                                            <p:txEl>
                                              <p:pRg st="5" end="5"/>
                                            </p:txEl>
                                          </p:spTgt>
                                        </p:tgtEl>
                                        <p:attrNameLst>
                                          <p:attrName>style.visibility</p:attrName>
                                        </p:attrNameLst>
                                      </p:cBhvr>
                                      <p:to>
                                        <p:strVal val="visible"/>
                                      </p:to>
                                    </p:set>
                                    <p:animEffect transition="in" filter="blinds(horizontal)">
                                      <p:cBhvr>
                                        <p:cTn id="28" dur="500"/>
                                        <p:tgtEl>
                                          <p:spTgt spid="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animEffect transition="in" filter="blinds(horizontal)">
                                      <p:cBhvr>
                                        <p:cTn id="33" dur="500"/>
                                        <p:tgtEl>
                                          <p:spTgt spid="9">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9">
                                            <p:txEl>
                                              <p:pRg st="7" end="7"/>
                                            </p:txEl>
                                          </p:spTgt>
                                        </p:tgtEl>
                                        <p:attrNameLst>
                                          <p:attrName>style.visibility</p:attrName>
                                        </p:attrNameLst>
                                      </p:cBhvr>
                                      <p:to>
                                        <p:strVal val="visible"/>
                                      </p:to>
                                    </p:set>
                                    <p:animEffect transition="in" filter="blinds(horizontal)">
                                      <p:cBhvr>
                                        <p:cTn id="38" dur="500"/>
                                        <p:tgtEl>
                                          <p:spTgt spid="9">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Effect transition="in" filter="blinds(horizontal)">
                                      <p:cBhvr>
                                        <p:cTn id="43" dur="500"/>
                                        <p:tgtEl>
                                          <p:spTgt spid="9">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9">
                                            <p:txEl>
                                              <p:pRg st="9" end="9"/>
                                            </p:txEl>
                                          </p:spTgt>
                                        </p:tgtEl>
                                        <p:attrNameLst>
                                          <p:attrName>style.visibility</p:attrName>
                                        </p:attrNameLst>
                                      </p:cBhvr>
                                      <p:to>
                                        <p:strVal val="visible"/>
                                      </p:to>
                                    </p:set>
                                    <p:animEffect transition="in" filter="blinds(horizontal)">
                                      <p:cBhvr>
                                        <p:cTn id="48" dur="500"/>
                                        <p:tgtEl>
                                          <p:spTgt spid="9">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9">
                                            <p:txEl>
                                              <p:pRg st="10" end="10"/>
                                            </p:txEl>
                                          </p:spTgt>
                                        </p:tgtEl>
                                        <p:attrNameLst>
                                          <p:attrName>style.visibility</p:attrName>
                                        </p:attrNameLst>
                                      </p:cBhvr>
                                      <p:to>
                                        <p:strVal val="visible"/>
                                      </p:to>
                                    </p:set>
                                    <p:animEffect transition="in" filter="blinds(horizontal)">
                                      <p:cBhvr>
                                        <p:cTn id="53" dur="500"/>
                                        <p:tgtEl>
                                          <p:spTgt spid="9">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9">
                                            <p:txEl>
                                              <p:pRg st="11" end="11"/>
                                            </p:txEl>
                                          </p:spTgt>
                                        </p:tgtEl>
                                        <p:attrNameLst>
                                          <p:attrName>style.visibility</p:attrName>
                                        </p:attrNameLst>
                                      </p:cBhvr>
                                      <p:to>
                                        <p:strVal val="visible"/>
                                      </p:to>
                                    </p:set>
                                    <p:animEffect transition="in" filter="blinds(horizontal)">
                                      <p:cBhvr>
                                        <p:cTn id="58" dur="500"/>
                                        <p:tgtEl>
                                          <p:spTgt spid="9">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9">
                                            <p:txEl>
                                              <p:pRg st="12" end="12"/>
                                            </p:txEl>
                                          </p:spTgt>
                                        </p:tgtEl>
                                        <p:attrNameLst>
                                          <p:attrName>style.visibility</p:attrName>
                                        </p:attrNameLst>
                                      </p:cBhvr>
                                      <p:to>
                                        <p:strVal val="visible"/>
                                      </p:to>
                                    </p:set>
                                    <p:animEffect transition="in" filter="blinds(horizontal)">
                                      <p:cBhvr>
                                        <p:cTn id="63"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Personal Identity: </a:t>
            </a:r>
            <a:r>
              <a:rPr lang="en-US" sz="1600" i="1" dirty="0" smtClean="0">
                <a:solidFill>
                  <a:schemeClr val="bg1"/>
                </a:solidFill>
              </a:rPr>
              <a:t>Locke - Memory</a:t>
            </a:r>
            <a:endParaRPr lang="en-US" sz="1600" dirty="0" smtClean="0">
              <a:solidFill>
                <a:schemeClr val="bg1"/>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chemeClr val="bg1"/>
                </a:solidFill>
              </a:rPr>
              <a:t>Williams: The Self and the Future</a:t>
            </a:r>
            <a:endParaRPr lang="en-US" sz="1600" dirty="0" smtClean="0">
              <a:solidFill>
                <a:schemeClr val="bg1"/>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6" name="Rectangle 5"/>
          <p:cNvSpPr/>
          <p:nvPr/>
        </p:nvSpPr>
        <p:spPr>
          <a:xfrm>
            <a:off x="214282" y="1571612"/>
            <a:ext cx="7143800" cy="857256"/>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 </a:t>
            </a:r>
            <a:endParaRPr lang="en-US" dirty="0">
              <a:solidFill>
                <a:schemeClr val="tx1"/>
              </a:solidFill>
            </a:endParaRPr>
          </a:p>
        </p:txBody>
      </p:sp>
      <p:sp>
        <p:nvSpPr>
          <p:cNvPr id="8" name="Rectangle 1"/>
          <p:cNvSpPr>
            <a:spLocks noChangeArrowheads="1"/>
          </p:cNvSpPr>
          <p:nvPr/>
        </p:nvSpPr>
        <p:spPr bwMode="auto">
          <a:xfrm>
            <a:off x="357158" y="1714488"/>
            <a:ext cx="7358114"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NZ" dirty="0" smtClean="0"/>
              <a:t>“I am, then, in the strict sense, only a thing that thinks…”</a:t>
            </a:r>
            <a:endParaRPr kumimoji="0" lang="en-NZ" altLang="zh-CN" b="0" i="1" u="none" strike="noStrike" cap="none" normalizeH="0" baseline="0" dirty="0" smtClean="0">
              <a:ln>
                <a:noFill/>
              </a:ln>
              <a:solidFill>
                <a:schemeClr val="tx1"/>
              </a:solidFill>
              <a:effectLst/>
              <a:latin typeface="Times"/>
              <a:ea typeface="SimSun" pitchFamily="2" charset="-122"/>
              <a:cs typeface="Times New Roman" pitchFamily="18" charset="0"/>
            </a:endParaRPr>
          </a:p>
        </p:txBody>
      </p:sp>
      <p:sp>
        <p:nvSpPr>
          <p:cNvPr id="7" name="Rectangle 6"/>
          <p:cNvSpPr/>
          <p:nvPr/>
        </p:nvSpPr>
        <p:spPr>
          <a:xfrm>
            <a:off x="285720" y="2500306"/>
            <a:ext cx="7358114" cy="928694"/>
          </a:xfrm>
          <a:prstGeom prst="rect">
            <a:avLst/>
          </a:prstGeom>
          <a:solidFill>
            <a:schemeClr val="bg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i="1" dirty="0" smtClean="0">
                <a:solidFill>
                  <a:schemeClr val="tx1"/>
                </a:solidFill>
              </a:rPr>
              <a:t>Question: </a:t>
            </a:r>
            <a:r>
              <a:rPr lang="en-NZ" i="1" dirty="0" smtClean="0">
                <a:solidFill>
                  <a:schemeClr val="tx1"/>
                </a:solidFill>
              </a:rPr>
              <a:t>If one is only a thing that thinks, what properties might this thinking thing have?</a:t>
            </a:r>
            <a:endParaRPr lang="en-US" dirty="0" smtClean="0">
              <a:solidFill>
                <a:schemeClr val="tx1"/>
              </a:solidFill>
            </a:endParaRPr>
          </a:p>
          <a:p>
            <a:pPr algn="ctr"/>
            <a:endParaRPr lang="en-US" dirty="0">
              <a:solidFill>
                <a:schemeClr val="tx1"/>
              </a:solidFill>
            </a:endParaRPr>
          </a:p>
        </p:txBody>
      </p:sp>
      <p:sp>
        <p:nvSpPr>
          <p:cNvPr id="11" name="TextBox 10"/>
          <p:cNvSpPr txBox="1"/>
          <p:nvPr/>
        </p:nvSpPr>
        <p:spPr>
          <a:xfrm>
            <a:off x="357158" y="3714752"/>
            <a:ext cx="8286808" cy="2308324"/>
          </a:xfrm>
          <a:prstGeom prst="rect">
            <a:avLst/>
          </a:prstGeom>
          <a:noFill/>
        </p:spPr>
        <p:txBody>
          <a:bodyPr wrap="square" rtlCol="0">
            <a:spAutoFit/>
          </a:bodyPr>
          <a:lstStyle/>
          <a:p>
            <a:pPr lvl="1" indent="-368300">
              <a:buFont typeface="Arial" pitchFamily="34" charset="0"/>
              <a:buChar char="•"/>
            </a:pPr>
            <a:r>
              <a:rPr lang="en-NZ" dirty="0" smtClean="0"/>
              <a:t>This ‘disembodiment of the self’ is an extremely influential moment in modern Western philosophy. It is the basis of a so-called “</a:t>
            </a:r>
            <a:r>
              <a:rPr lang="en-NZ" b="1" dirty="0" smtClean="0"/>
              <a:t>Cartesian dualism</a:t>
            </a:r>
            <a:r>
              <a:rPr lang="en-NZ" dirty="0" smtClean="0"/>
              <a:t>”, which sees the mind and the body as different </a:t>
            </a:r>
            <a:r>
              <a:rPr lang="en-NZ" b="1" dirty="0" smtClean="0"/>
              <a:t>substances</a:t>
            </a:r>
            <a:r>
              <a:rPr lang="en-NZ" dirty="0" smtClean="0"/>
              <a:t>. </a:t>
            </a:r>
            <a:endParaRPr lang="en-US" dirty="0" smtClean="0"/>
          </a:p>
          <a:p>
            <a:pPr lvl="1" indent="-368300">
              <a:buFont typeface="Arial" pitchFamily="34" charset="0"/>
              <a:buChar char="•"/>
            </a:pPr>
            <a:r>
              <a:rPr lang="en-NZ" dirty="0" smtClean="0"/>
              <a:t>The idea then flows into the philosophy of John Locke, despite Locke’s official philosophy being not dualist but </a:t>
            </a:r>
            <a:r>
              <a:rPr lang="en-NZ" b="1" dirty="0" smtClean="0"/>
              <a:t>materialist</a:t>
            </a:r>
            <a:r>
              <a:rPr lang="en-NZ" dirty="0" smtClean="0"/>
              <a:t> (Locke is not always consistent).</a:t>
            </a:r>
            <a:endParaRPr lang="en-US" dirty="0" smtClean="0"/>
          </a:p>
          <a:p>
            <a:endParaRPr lang="en-US" dirty="0"/>
          </a:p>
        </p:txBody>
      </p:sp>
      <p:pic>
        <p:nvPicPr>
          <p:cNvPr id="12" name="Picture 3" descr="http://upload.wikimedia.org/wikipedia/commons/thumb/7/73/Frans_Hals_-_Portret_van_Ren%C3%A9_Descartes.jpg/245px-Frans_Hals_-_Portret_van_Ren%C3%A9_Descartes.jpg"/>
          <p:cNvPicPr>
            <a:picLocks noChangeAspect="1" noChangeArrowheads="1"/>
          </p:cNvPicPr>
          <p:nvPr/>
        </p:nvPicPr>
        <p:blipFill>
          <a:blip r:embed="rId3"/>
          <a:srcRect/>
          <a:stretch>
            <a:fillRect/>
          </a:stretch>
        </p:blipFill>
        <p:spPr bwMode="auto">
          <a:xfrm>
            <a:off x="7286644" y="428604"/>
            <a:ext cx="1714480" cy="20993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blinds(horizontal)">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blinds(horizontal)">
                                      <p:cBhvr>
                                        <p:cTn id="2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Personal Identity: Locke - Memory</a:t>
            </a:r>
            <a:endParaRPr lang="en-US" sz="1600" dirty="0" smtClean="0">
              <a:solidFill>
                <a:srgbClr val="FF6730"/>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chemeClr val="bg1"/>
                </a:solidFill>
              </a:rPr>
              <a:t>Williams: The Self and the Future</a:t>
            </a:r>
            <a:endParaRPr lang="en-US" sz="1600" dirty="0" smtClean="0">
              <a:solidFill>
                <a:schemeClr val="bg1"/>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11" name="TextBox 10"/>
          <p:cNvSpPr txBox="1"/>
          <p:nvPr/>
        </p:nvSpPr>
        <p:spPr>
          <a:xfrm>
            <a:off x="357158" y="1571612"/>
            <a:ext cx="8286808" cy="3416320"/>
          </a:xfrm>
          <a:prstGeom prst="rect">
            <a:avLst/>
          </a:prstGeom>
          <a:noFill/>
        </p:spPr>
        <p:txBody>
          <a:bodyPr wrap="square" rtlCol="0">
            <a:spAutoFit/>
          </a:bodyPr>
          <a:lstStyle/>
          <a:p>
            <a:r>
              <a:rPr lang="en-NZ" b="1" i="1" u="sng" dirty="0" smtClean="0"/>
              <a:t>Locke on Personal Identity</a:t>
            </a:r>
            <a:endParaRPr lang="en-US" sz="1200" dirty="0" smtClean="0"/>
          </a:p>
          <a:p>
            <a:r>
              <a:rPr lang="en-NZ" dirty="0" smtClean="0"/>
              <a:t> </a:t>
            </a:r>
            <a:endParaRPr lang="en-US" sz="1200" dirty="0" smtClean="0"/>
          </a:p>
          <a:p>
            <a:r>
              <a:rPr lang="en-NZ" dirty="0" smtClean="0"/>
              <a:t>Locke claims that when it comes to living things, the issue of identity is interesting because you can’t give the same answer for a living thing as for, say, a chair. </a:t>
            </a:r>
            <a:endParaRPr lang="en-US" sz="1200" dirty="0" smtClean="0"/>
          </a:p>
          <a:p>
            <a:r>
              <a:rPr lang="en-NZ" u="sng" dirty="0" smtClean="0"/>
              <a:t>A chair is the same chair if it is made of the same matter</a:t>
            </a:r>
            <a:r>
              <a:rPr lang="en-NZ" dirty="0" smtClean="0"/>
              <a:t> (‘substance’)</a:t>
            </a:r>
            <a:endParaRPr lang="en-US" sz="1200" dirty="0" smtClean="0"/>
          </a:p>
          <a:p>
            <a:r>
              <a:rPr lang="en-NZ" dirty="0" smtClean="0"/>
              <a:t>But </a:t>
            </a:r>
            <a:r>
              <a:rPr lang="en-NZ" u="sng" dirty="0" smtClean="0"/>
              <a:t>a tree can be the same tree even if it is not made of the same matter</a:t>
            </a:r>
            <a:r>
              <a:rPr lang="en-NZ" dirty="0" smtClean="0"/>
              <a:t>. </a:t>
            </a:r>
            <a:endParaRPr lang="en-US" sz="1200" dirty="0" smtClean="0"/>
          </a:p>
          <a:p>
            <a:r>
              <a:rPr lang="en-NZ" dirty="0" smtClean="0"/>
              <a:t> </a:t>
            </a:r>
            <a:endParaRPr lang="en-US" sz="1200" dirty="0" smtClean="0"/>
          </a:p>
          <a:p>
            <a:r>
              <a:rPr lang="en-NZ" i="1" dirty="0" smtClean="0"/>
              <a:t>Why not? What makes a tree the same tree? </a:t>
            </a:r>
            <a:endParaRPr lang="en-US" sz="1200" dirty="0" smtClean="0"/>
          </a:p>
          <a:p>
            <a:endParaRPr lang="en-US" dirty="0"/>
          </a:p>
        </p:txBody>
      </p:sp>
      <p:pic>
        <p:nvPicPr>
          <p:cNvPr id="77826" name="Picture 2" descr="https://encrypted-tbn2.google.com/images?q=tbn:ANd9GcRaKTuLCQUO2cLwLT_y_POgSoVR7KjcvGKgd7T3XXocio5Z-sNBaA"/>
          <p:cNvPicPr>
            <a:picLocks noChangeAspect="1" noChangeArrowheads="1"/>
          </p:cNvPicPr>
          <p:nvPr/>
        </p:nvPicPr>
        <p:blipFill>
          <a:blip r:embed="rId3"/>
          <a:srcRect/>
          <a:stretch>
            <a:fillRect/>
          </a:stretch>
        </p:blipFill>
        <p:spPr bwMode="auto">
          <a:xfrm>
            <a:off x="7309563" y="0"/>
            <a:ext cx="1834437" cy="2143116"/>
          </a:xfrm>
          <a:prstGeom prst="rect">
            <a:avLst/>
          </a:prstGeom>
          <a:noFill/>
        </p:spPr>
      </p:pic>
      <p:pic>
        <p:nvPicPr>
          <p:cNvPr id="77828" name="Picture 4" descr="https://encrypted-tbn2.google.com/images?q=tbn:ANd9GcTlv-5m8XJTVW5nWqSzj86ir-qqtQUxM7bQRl5CUpeGC6z4CZMaqA"/>
          <p:cNvPicPr>
            <a:picLocks noChangeAspect="1" noChangeArrowheads="1"/>
          </p:cNvPicPr>
          <p:nvPr/>
        </p:nvPicPr>
        <p:blipFill>
          <a:blip r:embed="rId4"/>
          <a:srcRect/>
          <a:stretch>
            <a:fillRect/>
          </a:stretch>
        </p:blipFill>
        <p:spPr bwMode="auto">
          <a:xfrm>
            <a:off x="2214546" y="4714884"/>
            <a:ext cx="2409825" cy="1895476"/>
          </a:xfrm>
          <a:prstGeom prst="rect">
            <a:avLst/>
          </a:prstGeom>
          <a:noFill/>
        </p:spPr>
      </p:pic>
      <p:pic>
        <p:nvPicPr>
          <p:cNvPr id="77830" name="Picture 6" descr="https://encrypted-tbn2.google.com/images?q=tbn:ANd9GcS67HyKoDD0Q8cWM_XCaMl6CEaiY8WajSUlYYD8bJwh3Z2npGzb"/>
          <p:cNvPicPr>
            <a:picLocks noChangeAspect="1" noChangeArrowheads="1"/>
          </p:cNvPicPr>
          <p:nvPr/>
        </p:nvPicPr>
        <p:blipFill>
          <a:blip r:embed="rId5"/>
          <a:srcRect/>
          <a:stretch>
            <a:fillRect/>
          </a:stretch>
        </p:blipFill>
        <p:spPr bwMode="auto">
          <a:xfrm>
            <a:off x="6215074" y="4000504"/>
            <a:ext cx="2619375" cy="174307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828"/>
                                        </p:tgtEl>
                                        <p:attrNameLst>
                                          <p:attrName>style.visibility</p:attrName>
                                        </p:attrNameLst>
                                      </p:cBhvr>
                                      <p:to>
                                        <p:strVal val="visible"/>
                                      </p:to>
                                    </p:set>
                                    <p:animEffect transition="in" filter="blinds(horizontal)">
                                      <p:cBhvr>
                                        <p:cTn id="22" dur="500"/>
                                        <p:tgtEl>
                                          <p:spTgt spid="778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830"/>
                                        </p:tgtEl>
                                        <p:attrNameLst>
                                          <p:attrName>style.visibility</p:attrName>
                                        </p:attrNameLst>
                                      </p:cBhvr>
                                      <p:to>
                                        <p:strVal val="visible"/>
                                      </p:to>
                                    </p:set>
                                    <p:animEffect transition="in" filter="blinds(horizontal)">
                                      <p:cBhvr>
                                        <p:cTn id="32" dur="500"/>
                                        <p:tgtEl>
                                          <p:spTgt spid="7783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p:cTn id="3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Personal Identity: Locke - Memory</a:t>
            </a:r>
            <a:endParaRPr lang="en-US" sz="1600" dirty="0" smtClean="0">
              <a:solidFill>
                <a:srgbClr val="FF6730"/>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chemeClr val="bg1"/>
                </a:solidFill>
              </a:rPr>
              <a:t>Williams: The Self and the Future</a:t>
            </a:r>
            <a:endParaRPr lang="en-US" sz="1600" dirty="0" smtClean="0">
              <a:solidFill>
                <a:schemeClr val="bg1"/>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11" name="TextBox 10"/>
          <p:cNvSpPr txBox="1"/>
          <p:nvPr/>
        </p:nvSpPr>
        <p:spPr>
          <a:xfrm>
            <a:off x="357158" y="1571612"/>
            <a:ext cx="8286808" cy="4524315"/>
          </a:xfrm>
          <a:prstGeom prst="rect">
            <a:avLst/>
          </a:prstGeom>
          <a:noFill/>
        </p:spPr>
        <p:txBody>
          <a:bodyPr wrap="square" rtlCol="0">
            <a:spAutoFit/>
          </a:bodyPr>
          <a:lstStyle/>
          <a:p>
            <a:endParaRPr lang="en-NZ" dirty="0" smtClean="0"/>
          </a:p>
          <a:p>
            <a:endParaRPr lang="en-NZ" dirty="0" smtClean="0"/>
          </a:p>
          <a:p>
            <a:endParaRPr lang="en-NZ" dirty="0" smtClean="0"/>
          </a:p>
          <a:p>
            <a:endParaRPr lang="en-NZ" dirty="0" smtClean="0"/>
          </a:p>
          <a:p>
            <a:r>
              <a:rPr lang="en-NZ" dirty="0" smtClean="0"/>
              <a:t> We can call this a </a:t>
            </a:r>
            <a:r>
              <a:rPr lang="en-NZ" b="1" i="1" dirty="0" smtClean="0"/>
              <a:t>functional </a:t>
            </a:r>
            <a:r>
              <a:rPr lang="en-NZ" dirty="0" smtClean="0"/>
              <a:t>definition of ‘being the same plant’. It is not about the specific ingredients (‘substances’) making up the plant. It is how they are put together, and how the whole </a:t>
            </a:r>
            <a:r>
              <a:rPr lang="en-NZ" i="1" dirty="0" smtClean="0"/>
              <a:t>functions</a:t>
            </a:r>
            <a:r>
              <a:rPr lang="en-NZ" dirty="0" smtClean="0"/>
              <a:t>. </a:t>
            </a:r>
            <a:endParaRPr lang="en-US" dirty="0" smtClean="0"/>
          </a:p>
          <a:p>
            <a:r>
              <a:rPr lang="en-NZ" dirty="0" smtClean="0"/>
              <a:t> </a:t>
            </a:r>
            <a:endParaRPr lang="en-US" dirty="0" smtClean="0"/>
          </a:p>
          <a:p>
            <a:r>
              <a:rPr lang="en-NZ" dirty="0" smtClean="0"/>
              <a:t>However in fact Locke makes a </a:t>
            </a:r>
            <a:r>
              <a:rPr lang="en-NZ" b="1" i="1" dirty="0" smtClean="0"/>
              <a:t>3-way</a:t>
            </a:r>
            <a:r>
              <a:rPr lang="en-NZ" dirty="0" smtClean="0"/>
              <a:t> distinction:</a:t>
            </a:r>
            <a:endParaRPr lang="en-US" dirty="0" smtClean="0"/>
          </a:p>
          <a:p>
            <a:r>
              <a:rPr lang="en-NZ" b="1" dirty="0" smtClean="0">
                <a:solidFill>
                  <a:srgbClr val="C00000"/>
                </a:solidFill>
              </a:rPr>
              <a:t>- the same substance</a:t>
            </a:r>
            <a:r>
              <a:rPr lang="en-NZ" dirty="0" smtClean="0">
                <a:solidFill>
                  <a:srgbClr val="C00000"/>
                </a:solidFill>
              </a:rPr>
              <a:t> </a:t>
            </a:r>
            <a:r>
              <a:rPr lang="en-NZ" dirty="0" smtClean="0"/>
              <a:t>(i.e. same matter)</a:t>
            </a:r>
            <a:endParaRPr lang="en-US" dirty="0" smtClean="0"/>
          </a:p>
          <a:p>
            <a:r>
              <a:rPr lang="en-NZ" b="1" dirty="0" smtClean="0">
                <a:solidFill>
                  <a:srgbClr val="C00000"/>
                </a:solidFill>
              </a:rPr>
              <a:t>- the same man</a:t>
            </a:r>
            <a:r>
              <a:rPr lang="en-NZ" dirty="0" smtClean="0">
                <a:solidFill>
                  <a:srgbClr val="C00000"/>
                </a:solidFill>
              </a:rPr>
              <a:t> </a:t>
            </a:r>
            <a:r>
              <a:rPr lang="en-NZ" dirty="0" smtClean="0"/>
              <a:t>(i.e. the same living organism: functional definition)</a:t>
            </a:r>
          </a:p>
          <a:p>
            <a:endParaRPr lang="en-US" dirty="0" smtClean="0"/>
          </a:p>
          <a:p>
            <a:r>
              <a:rPr lang="en-NZ" dirty="0" smtClean="0"/>
              <a:t>But then he makes a further distinction between these two and:</a:t>
            </a:r>
            <a:endParaRPr lang="en-US" dirty="0" smtClean="0"/>
          </a:p>
          <a:p>
            <a:r>
              <a:rPr lang="en-NZ" b="1" dirty="0" smtClean="0">
                <a:solidFill>
                  <a:srgbClr val="C00000"/>
                </a:solidFill>
              </a:rPr>
              <a:t>- the same person</a:t>
            </a:r>
            <a:endParaRPr lang="en-US" dirty="0" smtClean="0">
              <a:solidFill>
                <a:srgbClr val="C00000"/>
              </a:solidFill>
            </a:endParaRPr>
          </a:p>
          <a:p>
            <a:endParaRPr lang="en-NZ" b="1" i="1" dirty="0" smtClean="0"/>
          </a:p>
          <a:p>
            <a:endParaRPr lang="en-US" dirty="0"/>
          </a:p>
        </p:txBody>
      </p:sp>
      <p:pic>
        <p:nvPicPr>
          <p:cNvPr id="77826" name="Picture 2" descr="https://encrypted-tbn2.google.com/images?q=tbn:ANd9GcRaKTuLCQUO2cLwLT_y_POgSoVR7KjcvGKgd7T3XXocio5Z-sNBaA"/>
          <p:cNvPicPr>
            <a:picLocks noChangeAspect="1" noChangeArrowheads="1"/>
          </p:cNvPicPr>
          <p:nvPr/>
        </p:nvPicPr>
        <p:blipFill>
          <a:blip r:embed="rId3"/>
          <a:srcRect/>
          <a:stretch>
            <a:fillRect/>
          </a:stretch>
        </p:blipFill>
        <p:spPr bwMode="auto">
          <a:xfrm>
            <a:off x="7309563" y="0"/>
            <a:ext cx="1834437" cy="2143116"/>
          </a:xfrm>
          <a:prstGeom prst="rect">
            <a:avLst/>
          </a:prstGeom>
          <a:noFill/>
        </p:spPr>
      </p:pic>
      <p:sp>
        <p:nvSpPr>
          <p:cNvPr id="8" name="Rectangle 7"/>
          <p:cNvSpPr/>
          <p:nvPr/>
        </p:nvSpPr>
        <p:spPr>
          <a:xfrm>
            <a:off x="214282" y="1571612"/>
            <a:ext cx="7143800" cy="857256"/>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dirty="0" smtClean="0">
                <a:solidFill>
                  <a:schemeClr val="tx1"/>
                </a:solidFill>
              </a:rPr>
              <a:t>“…something is one plant if it has an organization of parts in one cohering body partaking of one common life.” </a:t>
            </a:r>
            <a:endParaRPr lang="en-US" dirty="0" smtClean="0">
              <a:solidFill>
                <a:schemeClr val="tx1"/>
              </a:solidFill>
            </a:endParaRPr>
          </a:p>
        </p:txBody>
      </p:sp>
      <p:sp>
        <p:nvSpPr>
          <p:cNvPr id="9" name="Rectangle 8"/>
          <p:cNvSpPr/>
          <p:nvPr/>
        </p:nvSpPr>
        <p:spPr>
          <a:xfrm>
            <a:off x="1571604" y="5715016"/>
            <a:ext cx="7358114" cy="642942"/>
          </a:xfrm>
          <a:prstGeom prst="rect">
            <a:avLst/>
          </a:prstGeom>
          <a:solidFill>
            <a:schemeClr val="bg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i="1" dirty="0" smtClean="0">
                <a:solidFill>
                  <a:schemeClr val="tx1"/>
                </a:solidFill>
              </a:rPr>
              <a:t>Question: </a:t>
            </a:r>
            <a:r>
              <a:rPr lang="en-NZ" i="1" dirty="0" smtClean="0">
                <a:solidFill>
                  <a:schemeClr val="tx1"/>
                </a:solidFill>
              </a:rPr>
              <a:t>Why does he do this?</a:t>
            </a:r>
            <a:endParaRPr lang="en-US"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animEffect transition="in" filter="blinds(horizontal)">
                                      <p:cBhvr>
                                        <p:cTn id="7" dur="500"/>
                                        <p:tgtEl>
                                          <p:spTgt spid="11">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5" end="5"/>
                                            </p:txEl>
                                          </p:spTgt>
                                        </p:tgtEl>
                                        <p:attrNameLst>
                                          <p:attrName>style.visibility</p:attrName>
                                        </p:attrNameLst>
                                      </p:cBhvr>
                                      <p:to>
                                        <p:strVal val="visible"/>
                                      </p:to>
                                    </p:set>
                                    <p:animEffect transition="in" filter="blinds(horizontal)">
                                      <p:cBhvr>
                                        <p:cTn id="12" dur="500"/>
                                        <p:tgtEl>
                                          <p:spTgt spid="11">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animEffect transition="in" filter="blinds(horizontal)">
                                      <p:cBhvr>
                                        <p:cTn id="17" dur="500"/>
                                        <p:tgtEl>
                                          <p:spTgt spid="11">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7" end="7"/>
                                            </p:txEl>
                                          </p:spTgt>
                                        </p:tgtEl>
                                        <p:attrNameLst>
                                          <p:attrName>style.visibility</p:attrName>
                                        </p:attrNameLst>
                                      </p:cBhvr>
                                      <p:to>
                                        <p:strVal val="visible"/>
                                      </p:to>
                                    </p:set>
                                    <p:animEffect transition="in" filter="blinds(horizontal)">
                                      <p:cBhvr>
                                        <p:cTn id="22" dur="500"/>
                                        <p:tgtEl>
                                          <p:spTgt spid="11">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animEffect transition="in" filter="blinds(horizontal)">
                                      <p:cBhvr>
                                        <p:cTn id="27" dur="500"/>
                                        <p:tgtEl>
                                          <p:spTgt spid="11">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xEl>
                                              <p:pRg st="10" end="10"/>
                                            </p:txEl>
                                          </p:spTgt>
                                        </p:tgtEl>
                                        <p:attrNameLst>
                                          <p:attrName>style.visibility</p:attrName>
                                        </p:attrNameLst>
                                      </p:cBhvr>
                                      <p:to>
                                        <p:strVal val="visible"/>
                                      </p:to>
                                    </p:set>
                                    <p:animEffect transition="in" filter="blinds(horizontal)">
                                      <p:cBhvr>
                                        <p:cTn id="32" dur="500"/>
                                        <p:tgtEl>
                                          <p:spTgt spid="11">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xEl>
                                              <p:pRg st="11" end="11"/>
                                            </p:txEl>
                                          </p:spTgt>
                                        </p:tgtEl>
                                        <p:attrNameLst>
                                          <p:attrName>style.visibility</p:attrName>
                                        </p:attrNameLst>
                                      </p:cBhvr>
                                      <p:to>
                                        <p:strVal val="visible"/>
                                      </p:to>
                                    </p:set>
                                    <p:animEffect transition="in" filter="blinds(horizontal)">
                                      <p:cBhvr>
                                        <p:cTn id="37" dur="500"/>
                                        <p:tgtEl>
                                          <p:spTgt spid="11">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Personal Identity: Locke - Memory</a:t>
            </a:r>
            <a:endParaRPr lang="en-US" sz="1600" dirty="0" smtClean="0">
              <a:solidFill>
                <a:srgbClr val="FF6730"/>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chemeClr val="bg1"/>
                </a:solidFill>
              </a:rPr>
              <a:t>Williams: The Self and the Future</a:t>
            </a:r>
            <a:endParaRPr lang="en-US" sz="1600" dirty="0" smtClean="0">
              <a:solidFill>
                <a:schemeClr val="bg1"/>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11" name="TextBox 10"/>
          <p:cNvSpPr txBox="1"/>
          <p:nvPr/>
        </p:nvSpPr>
        <p:spPr>
          <a:xfrm>
            <a:off x="214282" y="1857364"/>
            <a:ext cx="8286808" cy="4247317"/>
          </a:xfrm>
          <a:prstGeom prst="rect">
            <a:avLst/>
          </a:prstGeom>
          <a:noFill/>
        </p:spPr>
        <p:txBody>
          <a:bodyPr wrap="square" rtlCol="0">
            <a:spAutoFit/>
          </a:bodyPr>
          <a:lstStyle/>
          <a:p>
            <a:r>
              <a:rPr lang="en-NZ" dirty="0" smtClean="0"/>
              <a:t> He claims that a person is:</a:t>
            </a:r>
          </a:p>
          <a:p>
            <a:endParaRPr lang="en-NZ" dirty="0" smtClean="0"/>
          </a:p>
          <a:p>
            <a:endParaRPr lang="en-US" dirty="0" smtClean="0"/>
          </a:p>
          <a:p>
            <a:endParaRPr lang="en-US" dirty="0" smtClean="0"/>
          </a:p>
          <a:p>
            <a:endParaRPr lang="en-US" dirty="0" smtClean="0"/>
          </a:p>
          <a:p>
            <a:endParaRPr lang="en-NZ" dirty="0" smtClean="0"/>
          </a:p>
          <a:p>
            <a:r>
              <a:rPr lang="en-NZ" dirty="0" smtClean="0"/>
              <a:t>So it is at least </a:t>
            </a:r>
            <a:r>
              <a:rPr lang="en-NZ" b="1" dirty="0" smtClean="0"/>
              <a:t>conceivable</a:t>
            </a:r>
            <a:r>
              <a:rPr lang="en-NZ" dirty="0" smtClean="0"/>
              <a:t> (and thus </a:t>
            </a:r>
            <a:r>
              <a:rPr lang="en-NZ" b="1" dirty="0" smtClean="0"/>
              <a:t>logically possible </a:t>
            </a:r>
            <a:r>
              <a:rPr lang="en-NZ" dirty="0" smtClean="0">
                <a:solidFill>
                  <a:srgbClr val="FF33CC"/>
                </a:solidFill>
                <a:effectLst>
                  <a:outerShdw blurRad="38100" dist="38100" dir="2700000" algn="tl">
                    <a:srgbClr val="000000">
                      <a:alpha val="43137"/>
                    </a:srgbClr>
                  </a:outerShdw>
                </a:effectLst>
              </a:rPr>
              <a:t>in at least some naive common-sense usage of that term</a:t>
            </a:r>
            <a:r>
              <a:rPr lang="en-NZ" dirty="0" smtClean="0"/>
              <a:t>) that the identity of this kind of consciousness, and the identity of the living organism in which it ‘resides’ might come apart. </a:t>
            </a:r>
          </a:p>
          <a:p>
            <a:endParaRPr lang="en-NZ" dirty="0" smtClean="0"/>
          </a:p>
          <a:p>
            <a:r>
              <a:rPr lang="en-NZ" dirty="0" smtClean="0"/>
              <a:t>In order to show this, Locke puts forward a thought experiment. He describes a possible world where......</a:t>
            </a:r>
            <a:endParaRPr lang="en-US" dirty="0" smtClean="0"/>
          </a:p>
          <a:p>
            <a:endParaRPr lang="en-NZ" b="1" i="1" dirty="0" smtClean="0"/>
          </a:p>
          <a:p>
            <a:endParaRPr lang="en-US" dirty="0"/>
          </a:p>
        </p:txBody>
      </p:sp>
      <p:pic>
        <p:nvPicPr>
          <p:cNvPr id="77826" name="Picture 2" descr="https://encrypted-tbn2.google.com/images?q=tbn:ANd9GcRaKTuLCQUO2cLwLT_y_POgSoVR7KjcvGKgd7T3XXocio5Z-sNBaA"/>
          <p:cNvPicPr>
            <a:picLocks noChangeAspect="1" noChangeArrowheads="1"/>
          </p:cNvPicPr>
          <p:nvPr/>
        </p:nvPicPr>
        <p:blipFill>
          <a:blip r:embed="rId3"/>
          <a:srcRect/>
          <a:stretch>
            <a:fillRect/>
          </a:stretch>
        </p:blipFill>
        <p:spPr bwMode="auto">
          <a:xfrm>
            <a:off x="7309563" y="0"/>
            <a:ext cx="1834437" cy="2143116"/>
          </a:xfrm>
          <a:prstGeom prst="rect">
            <a:avLst/>
          </a:prstGeom>
          <a:noFill/>
        </p:spPr>
      </p:pic>
      <p:sp>
        <p:nvSpPr>
          <p:cNvPr id="8" name="Rectangle 7"/>
          <p:cNvSpPr/>
          <p:nvPr/>
        </p:nvSpPr>
        <p:spPr>
          <a:xfrm>
            <a:off x="214282" y="2428868"/>
            <a:ext cx="7500990" cy="857256"/>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dirty="0" smtClean="0">
                <a:solidFill>
                  <a:schemeClr val="tx1"/>
                </a:solidFill>
              </a:rPr>
              <a:t>“a thinking intelligent being that has reason and reflection, and can consider itself as itself, the same thinking thing at different times and places” </a:t>
            </a:r>
            <a:endParaRPr lang="en-US"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6" end="6"/>
                                            </p:txEl>
                                          </p:spTgt>
                                        </p:tgtEl>
                                        <p:attrNameLst>
                                          <p:attrName>style.visibility</p:attrName>
                                        </p:attrNameLst>
                                      </p:cBhvr>
                                      <p:to>
                                        <p:strVal val="visible"/>
                                      </p:to>
                                    </p:set>
                                    <p:animEffect transition="in" filter="blinds(horizontal)">
                                      <p:cBhvr>
                                        <p:cTn id="12" dur="500"/>
                                        <p:tgtEl>
                                          <p:spTgt spid="11">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animEffect transition="in" filter="blinds(horizontal)">
                                      <p:cBhvr>
                                        <p:cTn id="17"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5</a:t>
            </a:r>
            <a:endParaRPr lang="en-US" sz="2800" dirty="0">
              <a:solidFill>
                <a:srgbClr val="FFFFFF"/>
              </a:solidFill>
            </a:endParaRPr>
          </a:p>
        </p:txBody>
      </p:sp>
      <p:sp>
        <p:nvSpPr>
          <p:cNvPr id="4" name="2 CuadroTexto"/>
          <p:cNvSpPr txBox="1">
            <a:spLocks noChangeArrowheads="1"/>
          </p:cNvSpPr>
          <p:nvPr/>
        </p:nvSpPr>
        <p:spPr bwMode="auto">
          <a:xfrm>
            <a:off x="2928926" y="0"/>
            <a:ext cx="435771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Personal Identity: Locke - Memory</a:t>
            </a:r>
            <a:endParaRPr lang="en-US" sz="1600" dirty="0" smtClean="0">
              <a:solidFill>
                <a:srgbClr val="FF6730"/>
              </a:solidFill>
            </a:endParaRPr>
          </a:p>
          <a:p>
            <a:r>
              <a:rPr lang="en-US" sz="1600" i="1" dirty="0" smtClean="0">
                <a:solidFill>
                  <a:schemeClr val="bg1"/>
                </a:solidFill>
              </a:rPr>
              <a:t>Personal Identity: </a:t>
            </a:r>
            <a:r>
              <a:rPr lang="en-US" sz="1600" i="1" dirty="0" err="1" smtClean="0">
                <a:solidFill>
                  <a:schemeClr val="bg1"/>
                </a:solidFill>
              </a:rPr>
              <a:t>Parfit</a:t>
            </a:r>
            <a:r>
              <a:rPr lang="en-US" sz="1600" i="1" dirty="0" smtClean="0">
                <a:solidFill>
                  <a:schemeClr val="bg1"/>
                </a:solidFill>
              </a:rPr>
              <a:t> - Nihilism</a:t>
            </a:r>
            <a:endParaRPr lang="en-US" sz="1600" dirty="0" smtClean="0">
              <a:solidFill>
                <a:schemeClr val="bg1"/>
              </a:solidFill>
            </a:endParaRPr>
          </a:p>
          <a:p>
            <a:r>
              <a:rPr lang="en-US" sz="1600" i="1" dirty="0" smtClean="0">
                <a:solidFill>
                  <a:schemeClr val="bg1"/>
                </a:solidFill>
              </a:rPr>
              <a:t>Williams: The Self and the Future</a:t>
            </a:r>
            <a:endParaRPr lang="en-US" sz="1600" dirty="0" smtClean="0">
              <a:solidFill>
                <a:schemeClr val="bg1"/>
              </a:solidFill>
            </a:endParaRPr>
          </a:p>
          <a:p>
            <a:r>
              <a:rPr lang="en-US" sz="1600" i="1" dirty="0" smtClean="0">
                <a:solidFill>
                  <a:schemeClr val="bg1"/>
                </a:solidFill>
              </a:rPr>
              <a:t>Personal Identity and </a:t>
            </a:r>
            <a:r>
              <a:rPr lang="en-US" sz="1600" i="1" dirty="0" err="1" smtClean="0">
                <a:solidFill>
                  <a:schemeClr val="bg1"/>
                </a:solidFill>
              </a:rPr>
              <a:t>Indexicality</a:t>
            </a:r>
            <a:endParaRPr lang="en-US" sz="1600" i="1" dirty="0" smtClean="0">
              <a:solidFill>
                <a:schemeClr val="bg1"/>
              </a:solidFill>
            </a:endParaRPr>
          </a:p>
          <a:p>
            <a:r>
              <a:rPr lang="en-US" sz="1600" i="1" dirty="0" smtClean="0">
                <a:solidFill>
                  <a:schemeClr val="bg1"/>
                </a:solidFill>
              </a:rPr>
              <a:t>Final Reflection</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11" name="TextBox 10"/>
          <p:cNvSpPr txBox="1"/>
          <p:nvPr/>
        </p:nvSpPr>
        <p:spPr>
          <a:xfrm>
            <a:off x="214282" y="1571612"/>
            <a:ext cx="8286808" cy="923330"/>
          </a:xfrm>
          <a:prstGeom prst="rect">
            <a:avLst/>
          </a:prstGeom>
          <a:noFill/>
        </p:spPr>
        <p:txBody>
          <a:bodyPr wrap="square" rtlCol="0">
            <a:spAutoFit/>
          </a:bodyPr>
          <a:lstStyle/>
          <a:p>
            <a:endParaRPr lang="en-US" dirty="0" smtClean="0"/>
          </a:p>
          <a:p>
            <a:endParaRPr lang="en-NZ" b="1" i="1" dirty="0" smtClean="0"/>
          </a:p>
          <a:p>
            <a:endParaRPr lang="en-US" dirty="0"/>
          </a:p>
        </p:txBody>
      </p:sp>
      <p:sp>
        <p:nvSpPr>
          <p:cNvPr id="9" name="Rectangle 8"/>
          <p:cNvSpPr/>
          <p:nvPr/>
        </p:nvSpPr>
        <p:spPr>
          <a:xfrm>
            <a:off x="214282" y="1785926"/>
            <a:ext cx="8643998" cy="4643470"/>
          </a:xfrm>
          <a:prstGeom prst="rect">
            <a:avLst/>
          </a:prstGeom>
          <a:solidFill>
            <a:schemeClr val="bg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b="1" dirty="0" smtClean="0">
                <a:solidFill>
                  <a:schemeClr val="tx1"/>
                </a:solidFill>
              </a:rPr>
              <a:t>The Prince and the Cobbler.</a:t>
            </a:r>
            <a:r>
              <a:rPr lang="en-NZ" dirty="0" smtClean="0">
                <a:solidFill>
                  <a:schemeClr val="tx1"/>
                </a:solidFill>
              </a:rPr>
              <a:t> </a:t>
            </a:r>
          </a:p>
          <a:p>
            <a:r>
              <a:rPr lang="en-NZ" dirty="0" smtClean="0">
                <a:solidFill>
                  <a:schemeClr val="tx1"/>
                </a:solidFill>
              </a:rPr>
              <a:t>Imagine that one day a prince wakes up in a cobbler’s body (and vice versa), with each having all their memories replaced by those of the other.  If it is discovered that the prince committed a murder 2 years ago, who should be punished? Which body should be put in jail? The prince’s body with the cobbler’s memories? Or the cobbler’s body with the prince’s memories?</a:t>
            </a:r>
          </a:p>
          <a:p>
            <a:r>
              <a:rPr lang="en-NZ" dirty="0" smtClean="0">
                <a:solidFill>
                  <a:schemeClr val="tx1"/>
                </a:solidFill>
              </a:rPr>
              <a:t>			See also </a:t>
            </a:r>
            <a:r>
              <a:rPr lang="en-NZ" i="1" u="sng" dirty="0" smtClean="0">
                <a:solidFill>
                  <a:srgbClr val="7030A0"/>
                </a:solidFill>
              </a:rPr>
              <a:t>this</a:t>
            </a:r>
            <a:r>
              <a:rPr lang="en-NZ" i="1" u="sng" dirty="0" smtClean="0">
                <a:solidFill>
                  <a:srgbClr val="7030A0"/>
                </a:solidFill>
                <a:hlinkClick r:id="rId3"/>
              </a:rPr>
              <a:t> </a:t>
            </a:r>
            <a:r>
              <a:rPr lang="en-NZ" i="1" u="sng" dirty="0" smtClean="0">
                <a:hlinkClick r:id="rId3"/>
              </a:rPr>
              <a:t>recent example of the same story</a:t>
            </a:r>
            <a:endParaRPr lang="en-NZ" dirty="0" smtClean="0">
              <a:solidFill>
                <a:schemeClr val="tx1"/>
              </a:solidFill>
            </a:endParaRPr>
          </a:p>
          <a:p>
            <a:endParaRPr lang="en-NZ" dirty="0" smtClean="0">
              <a:solidFill>
                <a:schemeClr val="tx1"/>
              </a:solidFill>
            </a:endParaRPr>
          </a:p>
          <a:p>
            <a:endParaRPr lang="en-NZ" dirty="0" smtClean="0">
              <a:solidFill>
                <a:schemeClr val="tx1"/>
              </a:solidFill>
            </a:endParaRPr>
          </a:p>
          <a:p>
            <a:endParaRPr lang="en-NZ" dirty="0" smtClean="0">
              <a:solidFill>
                <a:schemeClr val="tx1"/>
              </a:solidFill>
            </a:endParaRPr>
          </a:p>
          <a:p>
            <a:endParaRPr lang="en-NZ" dirty="0" smtClean="0">
              <a:solidFill>
                <a:schemeClr val="tx1"/>
              </a:solidFill>
            </a:endParaRPr>
          </a:p>
          <a:p>
            <a:endParaRPr lang="en-NZ" dirty="0" smtClean="0">
              <a:solidFill>
                <a:schemeClr val="tx1"/>
              </a:solidFill>
            </a:endParaRPr>
          </a:p>
          <a:p>
            <a:endParaRPr lang="en-NZ" dirty="0" smtClean="0">
              <a:solidFill>
                <a:schemeClr val="tx1"/>
              </a:solidFill>
            </a:endParaRPr>
          </a:p>
          <a:p>
            <a:endParaRPr lang="en-US" dirty="0" smtClean="0">
              <a:solidFill>
                <a:schemeClr val="tx1"/>
              </a:solidFill>
            </a:endParaRPr>
          </a:p>
          <a:p>
            <a:r>
              <a:rPr lang="en-NZ" dirty="0" smtClean="0"/>
              <a:t> </a:t>
            </a:r>
            <a:r>
              <a:rPr lang="en-NZ" b="1" dirty="0" smtClean="0"/>
              <a:t> </a:t>
            </a:r>
            <a:endParaRPr lang="en-US" dirty="0"/>
          </a:p>
        </p:txBody>
      </p:sp>
      <p:pic>
        <p:nvPicPr>
          <p:cNvPr id="81922" name="Picture 2" descr="https://encrypted-tbn1.google.com/images?q=tbn:ANd9GcTCztxPfH9LGCO70-DZjBGEoV1yKwtCKV8cWuCGPLt5-s4ND24J"/>
          <p:cNvPicPr>
            <a:picLocks noChangeAspect="1" noChangeArrowheads="1"/>
          </p:cNvPicPr>
          <p:nvPr/>
        </p:nvPicPr>
        <p:blipFill>
          <a:blip r:embed="rId4"/>
          <a:srcRect/>
          <a:stretch>
            <a:fillRect/>
          </a:stretch>
        </p:blipFill>
        <p:spPr bwMode="auto">
          <a:xfrm>
            <a:off x="2571736" y="4286256"/>
            <a:ext cx="2847975" cy="1600200"/>
          </a:xfrm>
          <a:prstGeom prst="rect">
            <a:avLst/>
          </a:prstGeom>
          <a:noFill/>
        </p:spPr>
      </p:pic>
      <p:pic>
        <p:nvPicPr>
          <p:cNvPr id="81924" name="Picture 4" descr="https://encrypted-tbn2.google.com/images?q=tbn:ANd9GcTXRGs27BLVyyc1Q3djKL4rMIivAkyLOtp1y7rs9zC56fyymZKqHw"/>
          <p:cNvPicPr>
            <a:picLocks noChangeAspect="1" noChangeArrowheads="1"/>
          </p:cNvPicPr>
          <p:nvPr/>
        </p:nvPicPr>
        <p:blipFill>
          <a:blip r:embed="rId5"/>
          <a:srcRect/>
          <a:stretch>
            <a:fillRect/>
          </a:stretch>
        </p:blipFill>
        <p:spPr bwMode="auto">
          <a:xfrm>
            <a:off x="642910" y="3929066"/>
            <a:ext cx="1847850" cy="24669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nodePh="1">
                                  <p:stCondLst>
                                    <p:cond delay="0"/>
                                  </p:stCondLst>
                                  <p:endCondLst>
                                    <p:cond evt="begin" delay="0">
                                      <p:tn val="5"/>
                                    </p:cond>
                                  </p:end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UAM[2]">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Diseño predeterminado">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UAM[2].thmx</Template>
  <TotalTime>0</TotalTime>
  <Words>4114</Words>
  <Application>Microsoft Office PowerPoint</Application>
  <PresentationFormat>On-screen Show (4:3)</PresentationFormat>
  <Paragraphs>554</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UAM[2]</vt:lpstr>
      <vt:lpstr>Possible Worlds</vt:lpstr>
      <vt:lpstr>Day 5 TOPICS</vt:lpstr>
      <vt:lpstr>Day 5</vt:lpstr>
      <vt:lpstr>Day 5</vt:lpstr>
      <vt:lpstr>Day 5</vt:lpstr>
      <vt:lpstr>Day 5</vt:lpstr>
      <vt:lpstr>Day 5</vt:lpstr>
      <vt:lpstr>Day 5</vt:lpstr>
      <vt:lpstr>Day 5</vt:lpstr>
      <vt:lpstr>Day 5</vt:lpstr>
      <vt:lpstr>Day 5</vt:lpstr>
      <vt:lpstr>Day 5</vt:lpstr>
      <vt:lpstr>Day 5</vt:lpstr>
      <vt:lpstr>Day 5</vt:lpstr>
      <vt:lpstr>Day 5</vt:lpstr>
      <vt:lpstr>Day 5</vt:lpstr>
      <vt:lpstr>Day 5</vt:lpstr>
      <vt:lpstr>Day 5</vt:lpstr>
      <vt:lpstr>Day 5</vt:lpstr>
      <vt:lpstr>Day 5</vt:lpstr>
      <vt:lpstr>Day 5</vt:lpstr>
      <vt:lpstr>Day 5</vt:lpstr>
      <vt:lpstr>Day 5</vt:lpstr>
      <vt:lpstr>Day 5</vt:lpstr>
      <vt:lpstr>Day 5</vt:lpstr>
      <vt:lpstr>Day 5</vt:lpstr>
      <vt:lpstr>Day 5</vt:lpstr>
      <vt:lpstr>Day 5</vt:lpstr>
      <vt:lpstr>Day 5</vt:lpstr>
      <vt:lpstr>Day 5</vt:lpstr>
      <vt:lpstr>Day 5</vt:lpstr>
      <vt:lpstr>Day 5</vt:lpstr>
      <vt:lpstr>Day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2012-06-17T18:21:37Z</dcterms:created>
  <dcterms:modified xsi:type="dcterms:W3CDTF">2012-06-21T19:10:42Z</dcterms:modified>
</cp:coreProperties>
</file>