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57" r:id="rId3"/>
    <p:sldId id="259" r:id="rId4"/>
    <p:sldId id="261" r:id="rId5"/>
    <p:sldId id="262" r:id="rId6"/>
    <p:sldId id="258"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BE90"/>
    <a:srgbClr val="FFE07D"/>
    <a:srgbClr val="F8FAD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FE3EC-B4CB-403A-BF97-B46628AB7ACF}" type="datetimeFigureOut">
              <a:rPr kumimoji="1" lang="ja-JP" altLang="en-US" smtClean="0"/>
              <a:pPr/>
              <a:t>2013/5/9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D049BA-95C1-47B4-B752-80E2DA9F0B4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CD049BA-95C1-47B4-B752-80E2DA9F0B47}"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CD049BA-95C1-47B4-B752-80E2DA9F0B47}"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CD049BA-95C1-47B4-B752-80E2DA9F0B47}"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CD049BA-95C1-47B4-B752-80E2DA9F0B47}"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CD049BA-95C1-47B4-B752-80E2DA9F0B47}"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CD049BA-95C1-47B4-B752-80E2DA9F0B47}" type="slidenum">
              <a:rPr kumimoji="1" lang="ja-JP" altLang="en-US" smtClean="0"/>
              <a:pPr/>
              <a:t>6</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3F50FF5B-84CC-4C26-B61D-5E8D16B38499}" type="datetimeFigureOut">
              <a:rPr kumimoji="1" lang="ja-JP" altLang="en-US" smtClean="0"/>
              <a:pPr/>
              <a:t>2013/5/9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6B300F3-C7B3-43BD-B3BF-0C3910E54030}"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0FF5B-84CC-4C26-B61D-5E8D16B38499}" type="datetimeFigureOut">
              <a:rPr kumimoji="1" lang="ja-JP" altLang="en-US" smtClean="0"/>
              <a:pPr/>
              <a:t>2013/5/9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300F3-C7B3-43BD-B3BF-0C3910E5403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p:cNvSpPr/>
          <p:nvPr/>
        </p:nvSpPr>
        <p:spPr>
          <a:xfrm>
            <a:off x="179512" y="188640"/>
            <a:ext cx="8784976" cy="64807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p:cNvSpPr txBox="1"/>
          <p:nvPr/>
        </p:nvSpPr>
        <p:spPr>
          <a:xfrm>
            <a:off x="1475656" y="2708920"/>
            <a:ext cx="6552728" cy="1200329"/>
          </a:xfrm>
          <a:prstGeom prst="rect">
            <a:avLst/>
          </a:prstGeom>
          <a:noFill/>
        </p:spPr>
        <p:txBody>
          <a:bodyPr wrap="square" rtlCol="0">
            <a:spAutoFit/>
          </a:bodyPr>
          <a:lstStyle/>
          <a:p>
            <a:r>
              <a:rPr kumimoji="1" lang="en-US" altLang="ja-JP" sz="7200" dirty="0" smtClean="0">
                <a:latin typeface="+mj-ea"/>
                <a:ea typeface="+mj-ea"/>
              </a:rPr>
              <a:t>Tower Of Block</a:t>
            </a:r>
            <a:endParaRPr kumimoji="1" lang="ja-JP" altLang="en-US" sz="7200" dirty="0">
              <a:latin typeface="+mj-ea"/>
              <a:ea typeface="+mj-ea"/>
            </a:endParaRPr>
          </a:p>
        </p:txBody>
      </p:sp>
      <p:sp>
        <p:nvSpPr>
          <p:cNvPr id="131" name="直方体 130"/>
          <p:cNvSpPr/>
          <p:nvPr/>
        </p:nvSpPr>
        <p:spPr>
          <a:xfrm>
            <a:off x="1115616" y="2204864"/>
            <a:ext cx="576064" cy="576064"/>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直方体 131"/>
          <p:cNvSpPr/>
          <p:nvPr/>
        </p:nvSpPr>
        <p:spPr>
          <a:xfrm>
            <a:off x="7524328" y="3789040"/>
            <a:ext cx="576064" cy="576064"/>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33" name="直方体 132"/>
          <p:cNvSpPr/>
          <p:nvPr/>
        </p:nvSpPr>
        <p:spPr>
          <a:xfrm>
            <a:off x="1115616" y="3789040"/>
            <a:ext cx="576064" cy="576064"/>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直方体 133"/>
          <p:cNvSpPr/>
          <p:nvPr/>
        </p:nvSpPr>
        <p:spPr>
          <a:xfrm>
            <a:off x="7524328" y="2276872"/>
            <a:ext cx="576064" cy="576064"/>
          </a:xfrm>
          <a:prstGeom prst="cub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方体 7"/>
          <p:cNvSpPr/>
          <p:nvPr/>
        </p:nvSpPr>
        <p:spPr>
          <a:xfrm>
            <a:off x="8316416" y="6021288"/>
            <a:ext cx="576064" cy="576064"/>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１</a:t>
            </a:r>
            <a:endParaRPr kumimoji="1" lang="ja-JP" altLang="en-US" dirty="0">
              <a:solidFill>
                <a:schemeClr val="tx1"/>
              </a:solidFill>
            </a:endParaRPr>
          </a:p>
        </p:txBody>
      </p:sp>
      <p:sp>
        <p:nvSpPr>
          <p:cNvPr id="9" name="テキスト ボックス 8"/>
          <p:cNvSpPr txBox="1"/>
          <p:nvPr/>
        </p:nvSpPr>
        <p:spPr>
          <a:xfrm>
            <a:off x="2267744" y="3861048"/>
            <a:ext cx="6552728" cy="523220"/>
          </a:xfrm>
          <a:prstGeom prst="rect">
            <a:avLst/>
          </a:prstGeom>
          <a:noFill/>
        </p:spPr>
        <p:txBody>
          <a:bodyPr wrap="square" rtlCol="0">
            <a:spAutoFit/>
          </a:bodyPr>
          <a:lstStyle/>
          <a:p>
            <a:r>
              <a:rPr kumimoji="1" lang="ja-JP" altLang="en-US" sz="2800" dirty="0" smtClean="0">
                <a:latin typeface="+mj-ea"/>
                <a:ea typeface="+mj-ea"/>
              </a:rPr>
              <a:t>タワー　　　　オブ　　　</a:t>
            </a:r>
            <a:r>
              <a:rPr lang="ja-JP" altLang="en-US" sz="2800" dirty="0" smtClean="0">
                <a:latin typeface="+mj-ea"/>
                <a:ea typeface="+mj-ea"/>
              </a:rPr>
              <a:t>ブロック</a:t>
            </a:r>
            <a:endParaRPr kumimoji="1" lang="ja-JP" altLang="en-US" sz="2800" dirty="0">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3563888" y="3356992"/>
            <a:ext cx="4968552" cy="504056"/>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角丸四角形 21"/>
          <p:cNvSpPr/>
          <p:nvPr/>
        </p:nvSpPr>
        <p:spPr>
          <a:xfrm>
            <a:off x="395536" y="1484784"/>
            <a:ext cx="8352928" cy="504056"/>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角丸四角形 20"/>
          <p:cNvSpPr/>
          <p:nvPr/>
        </p:nvSpPr>
        <p:spPr>
          <a:xfrm>
            <a:off x="4499992" y="260648"/>
            <a:ext cx="3816424" cy="504056"/>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角丸四角形 19"/>
          <p:cNvSpPr/>
          <p:nvPr/>
        </p:nvSpPr>
        <p:spPr>
          <a:xfrm>
            <a:off x="395536" y="260648"/>
            <a:ext cx="3096344" cy="504056"/>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79512" y="0"/>
            <a:ext cx="3466728" cy="900000"/>
          </a:xfrm>
        </p:spPr>
        <p:txBody>
          <a:bodyPr>
            <a:normAutofit/>
          </a:bodyPr>
          <a:lstStyle/>
          <a:p>
            <a:r>
              <a:rPr kumimoji="1" lang="ja-JP" altLang="en-US" sz="3200" dirty="0" smtClean="0">
                <a:latin typeface="+mn-ea"/>
                <a:ea typeface="+mn-ea"/>
              </a:rPr>
              <a:t>コンセプト</a:t>
            </a:r>
            <a:endParaRPr kumimoji="1" lang="ja-JP" altLang="en-US" sz="3200" dirty="0">
              <a:latin typeface="+mn-ea"/>
              <a:ea typeface="+mn-ea"/>
            </a:endParaRPr>
          </a:p>
        </p:txBody>
      </p:sp>
      <p:sp>
        <p:nvSpPr>
          <p:cNvPr id="6" name="テキスト ボックス 5"/>
          <p:cNvSpPr txBox="1"/>
          <p:nvPr/>
        </p:nvSpPr>
        <p:spPr>
          <a:xfrm>
            <a:off x="683568" y="908720"/>
            <a:ext cx="3744416" cy="369332"/>
          </a:xfrm>
          <a:prstGeom prst="rect">
            <a:avLst/>
          </a:prstGeom>
          <a:noFill/>
        </p:spPr>
        <p:txBody>
          <a:bodyPr wrap="square" rtlCol="0">
            <a:spAutoFit/>
          </a:bodyPr>
          <a:lstStyle/>
          <a:p>
            <a:r>
              <a:rPr lang="ja-JP" altLang="en-US" dirty="0" smtClean="0">
                <a:latin typeface="HGP創英角ﾎﾟｯﾌﾟ体" pitchFamily="50" charset="-128"/>
                <a:ea typeface="HGP創英角ﾎﾟｯﾌﾟ体" pitchFamily="50" charset="-128"/>
              </a:rPr>
              <a:t>発想の転換、キツイ難易度</a:t>
            </a:r>
            <a:endParaRPr kumimoji="1" lang="ja-JP" altLang="en-US" dirty="0">
              <a:latin typeface="HGP創英角ﾎﾟｯﾌﾟ体" pitchFamily="50" charset="-128"/>
              <a:ea typeface="HGP創英角ﾎﾟｯﾌﾟ体" pitchFamily="50" charset="-128"/>
            </a:endParaRPr>
          </a:p>
        </p:txBody>
      </p:sp>
      <p:sp>
        <p:nvSpPr>
          <p:cNvPr id="7" name="テキスト ボックス 6"/>
          <p:cNvSpPr txBox="1"/>
          <p:nvPr/>
        </p:nvSpPr>
        <p:spPr>
          <a:xfrm>
            <a:off x="5292080" y="188640"/>
            <a:ext cx="3240360" cy="584775"/>
          </a:xfrm>
          <a:prstGeom prst="rect">
            <a:avLst/>
          </a:prstGeom>
          <a:noFill/>
        </p:spPr>
        <p:txBody>
          <a:bodyPr wrap="square" rtlCol="0">
            <a:spAutoFit/>
          </a:bodyPr>
          <a:lstStyle/>
          <a:p>
            <a:r>
              <a:rPr kumimoji="1" lang="ja-JP" altLang="en-US" sz="3200" dirty="0" smtClean="0"/>
              <a:t>ターゲット</a:t>
            </a:r>
            <a:endParaRPr kumimoji="1" lang="ja-JP" altLang="en-US" sz="3200" dirty="0"/>
          </a:p>
        </p:txBody>
      </p:sp>
      <p:sp>
        <p:nvSpPr>
          <p:cNvPr id="10" name="テキスト ボックス 9"/>
          <p:cNvSpPr txBox="1"/>
          <p:nvPr/>
        </p:nvSpPr>
        <p:spPr>
          <a:xfrm>
            <a:off x="3131840" y="1484784"/>
            <a:ext cx="3240360" cy="584775"/>
          </a:xfrm>
          <a:prstGeom prst="rect">
            <a:avLst/>
          </a:prstGeom>
          <a:noFill/>
        </p:spPr>
        <p:txBody>
          <a:bodyPr wrap="square" rtlCol="0">
            <a:spAutoFit/>
          </a:bodyPr>
          <a:lstStyle/>
          <a:p>
            <a:r>
              <a:rPr kumimoji="1" lang="ja-JP" altLang="en-US" sz="3200" dirty="0" smtClean="0"/>
              <a:t>ゲーム概要</a:t>
            </a:r>
            <a:endParaRPr kumimoji="1" lang="ja-JP" altLang="en-US" sz="3200" dirty="0"/>
          </a:p>
        </p:txBody>
      </p:sp>
      <p:sp>
        <p:nvSpPr>
          <p:cNvPr id="11" name="テキスト ボックス 10"/>
          <p:cNvSpPr txBox="1"/>
          <p:nvPr/>
        </p:nvSpPr>
        <p:spPr>
          <a:xfrm>
            <a:off x="251520" y="2060848"/>
            <a:ext cx="8712968" cy="1323439"/>
          </a:xfrm>
          <a:prstGeom prst="rect">
            <a:avLst/>
          </a:prstGeom>
          <a:noFill/>
        </p:spPr>
        <p:txBody>
          <a:bodyPr wrap="square" rtlCol="0">
            <a:spAutoFit/>
          </a:bodyPr>
          <a:lstStyle/>
          <a:p>
            <a:r>
              <a:rPr lang="ja-JP" altLang="en-US" sz="1600" dirty="0" smtClean="0">
                <a:latin typeface="HGP創英角ﾎﾟｯﾌﾟ体" pitchFamily="50" charset="-128"/>
                <a:ea typeface="HGP創英角ﾎﾟｯﾌﾟ体" pitchFamily="50" charset="-128"/>
              </a:rPr>
              <a:t>このゲームは、落ち物パズルのように</a:t>
            </a:r>
            <a:r>
              <a:rPr lang="ja-JP" altLang="en-US" sz="2000" dirty="0" smtClean="0">
                <a:solidFill>
                  <a:srgbClr val="FF0000"/>
                </a:solidFill>
                <a:latin typeface="HGP創英角ﾎﾟｯﾌﾟ体" pitchFamily="50" charset="-128"/>
                <a:ea typeface="HGP創英角ﾎﾟｯﾌﾟ体" pitchFamily="50" charset="-128"/>
              </a:rPr>
              <a:t>ブロックを動かす操作</a:t>
            </a:r>
            <a:r>
              <a:rPr lang="ja-JP" altLang="en-US" sz="1600" dirty="0" smtClean="0">
                <a:latin typeface="HGP創英角ﾎﾟｯﾌﾟ体" pitchFamily="50" charset="-128"/>
                <a:ea typeface="HGP創英角ﾎﾟｯﾌﾟ体" pitchFamily="50" charset="-128"/>
              </a:rPr>
              <a:t>と、</a:t>
            </a:r>
            <a:r>
              <a:rPr lang="ja-JP" altLang="en-US" sz="2000" dirty="0" smtClean="0">
                <a:solidFill>
                  <a:srgbClr val="00B050"/>
                </a:solidFill>
                <a:latin typeface="HGP創英角ﾎﾟｯﾌﾟ体" pitchFamily="50" charset="-128"/>
                <a:ea typeface="HGP創英角ﾎﾟｯﾌﾟ体" pitchFamily="50" charset="-128"/>
              </a:rPr>
              <a:t>キャラクラーを操作</a:t>
            </a:r>
            <a:r>
              <a:rPr lang="ja-JP" altLang="en-US" sz="1600" dirty="0" smtClean="0">
                <a:latin typeface="HGP創英角ﾎﾟｯﾌﾟ体" pitchFamily="50" charset="-128"/>
                <a:ea typeface="HGP創英角ﾎﾟｯﾌﾟ体" pitchFamily="50" charset="-128"/>
              </a:rPr>
              <a:t>する２つの操作があるパズルアクションです。普通は消すことを目標にするブロックを、このゲームでは</a:t>
            </a:r>
            <a:r>
              <a:rPr lang="ja-JP" altLang="en-US" sz="2000" dirty="0" smtClean="0">
                <a:solidFill>
                  <a:srgbClr val="FF0000"/>
                </a:solidFill>
                <a:latin typeface="HGP創英角ﾎﾟｯﾌﾟ体" pitchFamily="50" charset="-128"/>
                <a:ea typeface="HGP創英角ﾎﾟｯﾌﾟ体" pitchFamily="50" charset="-128"/>
              </a:rPr>
              <a:t>積み上げ</a:t>
            </a:r>
            <a:r>
              <a:rPr lang="ja-JP" altLang="en-US" sz="1600" dirty="0" smtClean="0">
                <a:latin typeface="HGP創英角ﾎﾟｯﾌﾟ体" pitchFamily="50" charset="-128"/>
                <a:ea typeface="HGP創英角ﾎﾟｯﾌﾟ体" pitchFamily="50" charset="-128"/>
              </a:rPr>
              <a:t>なければならない。もちろん同色ブロックが３つ以上連続してそろうとブロックは消えてしまう。</a:t>
            </a:r>
            <a:endParaRPr lang="en-US" altLang="ja-JP" sz="1600" dirty="0" smtClean="0">
              <a:latin typeface="HGP創英角ﾎﾟｯﾌﾟ体" pitchFamily="50" charset="-128"/>
              <a:ea typeface="HGP創英角ﾎﾟｯﾌﾟ体" pitchFamily="50" charset="-128"/>
            </a:endParaRPr>
          </a:p>
          <a:p>
            <a:r>
              <a:rPr lang="ja-JP" altLang="en-US" sz="1600" dirty="0" smtClean="0">
                <a:latin typeface="HGP創英角ﾎﾟｯﾌﾟ体" pitchFamily="50" charset="-128"/>
                <a:ea typeface="HGP創英角ﾎﾟｯﾌﾟ体" pitchFamily="50" charset="-128"/>
              </a:rPr>
              <a:t>ブロックをうまく積み上げてキャラクターを</a:t>
            </a:r>
            <a:r>
              <a:rPr lang="ja-JP" altLang="en-US" sz="2000" dirty="0" smtClean="0">
                <a:solidFill>
                  <a:srgbClr val="00B050"/>
                </a:solidFill>
                <a:latin typeface="HGP創英角ﾎﾟｯﾌﾟ体" pitchFamily="50" charset="-128"/>
                <a:ea typeface="HGP創英角ﾎﾟｯﾌﾟ体" pitchFamily="50" charset="-128"/>
              </a:rPr>
              <a:t>頂上まで導こう</a:t>
            </a:r>
            <a:r>
              <a:rPr lang="ja-JP" altLang="en-US" dirty="0" smtClean="0">
                <a:latin typeface="HGP創英角ﾎﾟｯﾌﾟ体" pitchFamily="50" charset="-128"/>
                <a:ea typeface="HGP創英角ﾎﾟｯﾌﾟ体" pitchFamily="50" charset="-128"/>
              </a:rPr>
              <a:t>。</a:t>
            </a:r>
            <a:endParaRPr lang="en-US" altLang="ja-JP" dirty="0" smtClean="0">
              <a:latin typeface="HGP創英角ﾎﾟｯﾌﾟ体" pitchFamily="50" charset="-128"/>
              <a:ea typeface="HGP創英角ﾎﾟｯﾌﾟ体" pitchFamily="50" charset="-128"/>
            </a:endParaRPr>
          </a:p>
        </p:txBody>
      </p:sp>
      <p:sp>
        <p:nvSpPr>
          <p:cNvPr id="13" name="テキスト ボックス 12"/>
          <p:cNvSpPr txBox="1"/>
          <p:nvPr/>
        </p:nvSpPr>
        <p:spPr>
          <a:xfrm>
            <a:off x="4572000" y="908720"/>
            <a:ext cx="4320480" cy="369332"/>
          </a:xfrm>
          <a:prstGeom prst="rect">
            <a:avLst/>
          </a:prstGeom>
          <a:noFill/>
        </p:spPr>
        <p:txBody>
          <a:bodyPr wrap="square" rtlCol="0">
            <a:spAutoFit/>
          </a:bodyPr>
          <a:lstStyle/>
          <a:p>
            <a:r>
              <a:rPr kumimoji="1" lang="ja-JP" altLang="en-US" dirty="0" smtClean="0">
                <a:latin typeface="HGP創英角ﾎﾟｯﾌﾟ体" pitchFamily="50" charset="-128"/>
                <a:ea typeface="HGP創英角ﾎﾟｯﾌﾟ体" pitchFamily="50" charset="-128"/>
              </a:rPr>
              <a:t>難しい</a:t>
            </a:r>
            <a:r>
              <a:rPr lang="ja-JP" altLang="en-US" dirty="0" smtClean="0">
                <a:latin typeface="HGP創英角ﾎﾟｯﾌﾟ体" pitchFamily="50" charset="-128"/>
                <a:ea typeface="HGP創英角ﾎﾟｯﾌﾟ体" pitchFamily="50" charset="-128"/>
              </a:rPr>
              <a:t>パズルを求める人</a:t>
            </a:r>
            <a:endParaRPr kumimoji="1" lang="en-US" altLang="ja-JP" dirty="0" smtClean="0">
              <a:latin typeface="HGP創英角ﾎﾟｯﾌﾟ体" pitchFamily="50" charset="-128"/>
              <a:ea typeface="HGP創英角ﾎﾟｯﾌﾟ体" pitchFamily="50" charset="-128"/>
            </a:endParaRPr>
          </a:p>
        </p:txBody>
      </p:sp>
      <p:pic>
        <p:nvPicPr>
          <p:cNvPr id="14" name="Picture 5" descr="C:\Users\AKAGI\Desktop\無題.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83968" y="5301208"/>
            <a:ext cx="642933" cy="401833"/>
          </a:xfrm>
          <a:prstGeom prst="rect">
            <a:avLst/>
          </a:prstGeom>
          <a:noFill/>
        </p:spPr>
      </p:pic>
      <p:sp>
        <p:nvSpPr>
          <p:cNvPr id="16" name="テキスト ボックス 15"/>
          <p:cNvSpPr txBox="1"/>
          <p:nvPr/>
        </p:nvSpPr>
        <p:spPr>
          <a:xfrm>
            <a:off x="1187624" y="3356992"/>
            <a:ext cx="1296144" cy="261610"/>
          </a:xfrm>
          <a:prstGeom prst="rect">
            <a:avLst/>
          </a:prstGeom>
          <a:noFill/>
        </p:spPr>
        <p:txBody>
          <a:bodyPr wrap="square" rtlCol="0">
            <a:spAutoFit/>
          </a:bodyPr>
          <a:lstStyle/>
          <a:p>
            <a:r>
              <a:rPr kumimoji="1" lang="ja-JP" altLang="en-US" sz="1100" dirty="0" smtClean="0">
                <a:latin typeface="HGPｺﾞｼｯｸE" pitchFamily="50" charset="-128"/>
                <a:ea typeface="HGPｺﾞｼｯｸE" pitchFamily="50" charset="-128"/>
              </a:rPr>
              <a:t>画面イメージ</a:t>
            </a:r>
            <a:endParaRPr kumimoji="1" lang="ja-JP" altLang="en-US" sz="1100" dirty="0">
              <a:latin typeface="HGPｺﾞｼｯｸE" pitchFamily="50" charset="-128"/>
              <a:ea typeface="HGPｺﾞｼｯｸE" pitchFamily="50" charset="-128"/>
            </a:endParaRPr>
          </a:p>
        </p:txBody>
      </p:sp>
      <p:sp>
        <p:nvSpPr>
          <p:cNvPr id="17" name="テキスト ボックス 16"/>
          <p:cNvSpPr txBox="1"/>
          <p:nvPr/>
        </p:nvSpPr>
        <p:spPr>
          <a:xfrm>
            <a:off x="4499992" y="3356992"/>
            <a:ext cx="3240360" cy="584775"/>
          </a:xfrm>
          <a:prstGeom prst="rect">
            <a:avLst/>
          </a:prstGeom>
          <a:noFill/>
        </p:spPr>
        <p:txBody>
          <a:bodyPr wrap="square" rtlCol="0">
            <a:spAutoFit/>
          </a:bodyPr>
          <a:lstStyle/>
          <a:p>
            <a:r>
              <a:rPr kumimoji="1" lang="ja-JP" altLang="en-US" sz="3200" dirty="0" smtClean="0"/>
              <a:t>ゲームルール</a:t>
            </a:r>
            <a:endParaRPr kumimoji="1" lang="ja-JP" altLang="en-US" sz="3200" dirty="0"/>
          </a:p>
        </p:txBody>
      </p:sp>
      <p:sp>
        <p:nvSpPr>
          <p:cNvPr id="18" name="テキスト ボックス 17"/>
          <p:cNvSpPr txBox="1"/>
          <p:nvPr/>
        </p:nvSpPr>
        <p:spPr>
          <a:xfrm>
            <a:off x="3635896" y="3861048"/>
            <a:ext cx="5112568" cy="3200876"/>
          </a:xfrm>
          <a:prstGeom prst="rect">
            <a:avLst/>
          </a:prstGeom>
          <a:noFill/>
        </p:spPr>
        <p:txBody>
          <a:bodyPr wrap="square" rtlCol="0">
            <a:spAutoFit/>
          </a:bodyPr>
          <a:lstStyle/>
          <a:p>
            <a:r>
              <a:rPr kumimoji="1" lang="ja-JP" altLang="en-US" sz="1400" dirty="0" smtClean="0">
                <a:solidFill>
                  <a:srgbClr val="FF0000"/>
                </a:solidFill>
                <a:latin typeface="HGP創英角ﾎﾟｯﾌﾟ体" pitchFamily="50" charset="-128"/>
                <a:ea typeface="HGP創英角ﾎﾟｯﾌﾟ体" pitchFamily="50" charset="-128"/>
              </a:rPr>
              <a:t>クリア条件</a:t>
            </a:r>
            <a:r>
              <a:rPr kumimoji="1" lang="ja-JP" altLang="en-US" sz="1400" dirty="0" smtClean="0">
                <a:latin typeface="HGP創英角ﾎﾟｯﾌﾟ体" pitchFamily="50" charset="-128"/>
                <a:ea typeface="HGP創英角ﾎﾟｯﾌﾟ体" pitchFamily="50" charset="-128"/>
              </a:rPr>
              <a:t>：</a:t>
            </a:r>
            <a:endParaRPr kumimoji="1" lang="en-US" altLang="ja-JP" sz="1400" dirty="0" smtClean="0">
              <a:latin typeface="HGP創英角ﾎﾟｯﾌﾟ体" pitchFamily="50" charset="-128"/>
              <a:ea typeface="HGP創英角ﾎﾟｯﾌﾟ体" pitchFamily="50" charset="-128"/>
            </a:endParaRPr>
          </a:p>
          <a:p>
            <a:r>
              <a:rPr kumimoji="1" lang="ja-JP" altLang="en-US" sz="1400" dirty="0" smtClean="0">
                <a:latin typeface="HGP創英角ﾎﾟｯﾌﾟ体" pitchFamily="50" charset="-128"/>
                <a:ea typeface="HGP創英角ﾎﾟｯﾌﾟ体" pitchFamily="50" charset="-128"/>
              </a:rPr>
              <a:t>制限時間内に頂上まで登ることができればクリア。</a:t>
            </a:r>
            <a:endParaRPr kumimoji="1" lang="en-US" altLang="ja-JP" sz="1400" dirty="0" smtClean="0">
              <a:latin typeface="HGP創英角ﾎﾟｯﾌﾟ体" pitchFamily="50" charset="-128"/>
              <a:ea typeface="HGP創英角ﾎﾟｯﾌﾟ体" pitchFamily="50" charset="-128"/>
            </a:endParaRPr>
          </a:p>
          <a:p>
            <a:endParaRPr lang="en-US" altLang="ja-JP" sz="1400" dirty="0" smtClean="0">
              <a:latin typeface="HGP創英角ﾎﾟｯﾌﾟ体" pitchFamily="50" charset="-128"/>
              <a:ea typeface="HGP創英角ﾎﾟｯﾌﾟ体" pitchFamily="50" charset="-128"/>
            </a:endParaRPr>
          </a:p>
          <a:p>
            <a:r>
              <a:rPr kumimoji="1" lang="ja-JP" altLang="en-US" sz="1400" dirty="0" smtClean="0">
                <a:solidFill>
                  <a:srgbClr val="FF0000"/>
                </a:solidFill>
                <a:latin typeface="HGP創英角ﾎﾟｯﾌﾟ体" pitchFamily="50" charset="-128"/>
                <a:ea typeface="HGP創英角ﾎﾟｯﾌﾟ体" pitchFamily="50" charset="-128"/>
              </a:rPr>
              <a:t>ゲームオーバー条件</a:t>
            </a:r>
            <a:r>
              <a:rPr kumimoji="1" lang="ja-JP" altLang="en-US" sz="1400" dirty="0" smtClean="0">
                <a:latin typeface="HGP創英角ﾎﾟｯﾌﾟ体" pitchFamily="50" charset="-128"/>
                <a:ea typeface="HGP創英角ﾎﾟｯﾌﾟ体" pitchFamily="50" charset="-128"/>
              </a:rPr>
              <a:t>：</a:t>
            </a:r>
            <a:endParaRPr kumimoji="1" lang="en-US" altLang="ja-JP" sz="1400" dirty="0" smtClean="0">
              <a:latin typeface="HGP創英角ﾎﾟｯﾌﾟ体" pitchFamily="50" charset="-128"/>
              <a:ea typeface="HGP創英角ﾎﾟｯﾌﾟ体" pitchFamily="50" charset="-128"/>
            </a:endParaRPr>
          </a:p>
          <a:p>
            <a:r>
              <a:rPr lang="ja-JP" altLang="en-US" sz="1400" dirty="0" smtClean="0">
                <a:latin typeface="HGP創英角ﾎﾟｯﾌﾟ体" pitchFamily="50" charset="-128"/>
                <a:ea typeface="HGP創英角ﾎﾟｯﾌﾟ体" pitchFamily="50" charset="-128"/>
              </a:rPr>
              <a:t>制限時間切れ</a:t>
            </a:r>
            <a:r>
              <a:rPr lang="en-US" altLang="ja-JP" sz="1400" dirty="0" smtClean="0">
                <a:latin typeface="HGP創英角ﾎﾟｯﾌﾟ体" pitchFamily="50" charset="-128"/>
                <a:ea typeface="HGP創英角ﾎﾟｯﾌﾟ体" pitchFamily="50" charset="-128"/>
              </a:rPr>
              <a:t>or</a:t>
            </a:r>
            <a:r>
              <a:rPr lang="ja-JP" altLang="en-US" sz="1400" dirty="0" smtClean="0">
                <a:latin typeface="HGP創英角ﾎﾟｯﾌﾟ体" pitchFamily="50" charset="-128"/>
                <a:ea typeface="HGP創英角ﾎﾟｯﾌﾟ体" pitchFamily="50" charset="-128"/>
              </a:rPr>
              <a:t>キャラクターがブロックに潰される。</a:t>
            </a:r>
            <a:endParaRPr lang="en-US" altLang="ja-JP" sz="1400" dirty="0" smtClean="0">
              <a:latin typeface="HGP創英角ﾎﾟｯﾌﾟ体" pitchFamily="50" charset="-128"/>
              <a:ea typeface="HGP創英角ﾎﾟｯﾌﾟ体" pitchFamily="50" charset="-128"/>
            </a:endParaRPr>
          </a:p>
          <a:p>
            <a:endParaRPr lang="en-US" altLang="ja-JP" sz="1400" dirty="0" smtClean="0">
              <a:latin typeface="HGP創英角ﾎﾟｯﾌﾟ体" pitchFamily="50" charset="-128"/>
              <a:ea typeface="HGP創英角ﾎﾟｯﾌﾟ体" pitchFamily="50" charset="-128"/>
            </a:endParaRPr>
          </a:p>
          <a:p>
            <a:r>
              <a:rPr lang="ja-JP" altLang="en-US" sz="1400" dirty="0" smtClean="0">
                <a:solidFill>
                  <a:srgbClr val="FF0000"/>
                </a:solidFill>
                <a:latin typeface="HGP創英角ﾎﾟｯﾌﾟ体" pitchFamily="50" charset="-128"/>
                <a:ea typeface="HGP創英角ﾎﾟｯﾌﾟ体" pitchFamily="50" charset="-128"/>
              </a:rPr>
              <a:t>ブロック消滅</a:t>
            </a:r>
            <a:r>
              <a:rPr lang="ja-JP" altLang="en-US" sz="1400" dirty="0" smtClean="0">
                <a:latin typeface="HGP創英角ﾎﾟｯﾌﾟ体" pitchFamily="50" charset="-128"/>
                <a:ea typeface="HGP創英角ﾎﾟｯﾌﾟ体" pitchFamily="50" charset="-128"/>
              </a:rPr>
              <a:t>：</a:t>
            </a:r>
            <a:endParaRPr lang="en-US" altLang="ja-JP" sz="1400" dirty="0" smtClean="0">
              <a:latin typeface="HGP創英角ﾎﾟｯﾌﾟ体" pitchFamily="50" charset="-128"/>
              <a:ea typeface="HGP創英角ﾎﾟｯﾌﾟ体" pitchFamily="50" charset="-128"/>
            </a:endParaRPr>
          </a:p>
          <a:p>
            <a:r>
              <a:rPr lang="ja-JP" altLang="en-US" sz="1400" dirty="0" smtClean="0">
                <a:latin typeface="HGP創英角ﾎﾟｯﾌﾟ体" pitchFamily="50" charset="-128"/>
                <a:ea typeface="HGP創英角ﾎﾟｯﾌﾟ体" pitchFamily="50" charset="-128"/>
              </a:rPr>
              <a:t>同色ブロックが連続して３つ以上そろうと消える。</a:t>
            </a:r>
            <a:endParaRPr lang="en-US" altLang="ja-JP" sz="1400" dirty="0" smtClean="0">
              <a:latin typeface="HGP創英角ﾎﾟｯﾌﾟ体" pitchFamily="50" charset="-128"/>
              <a:ea typeface="HGP創英角ﾎﾟｯﾌﾟ体" pitchFamily="50" charset="-128"/>
            </a:endParaRPr>
          </a:p>
          <a:p>
            <a:endParaRPr lang="en-US" altLang="ja-JP" sz="1400" dirty="0" smtClean="0">
              <a:latin typeface="HGP創英角ﾎﾟｯﾌﾟ体" pitchFamily="50" charset="-128"/>
              <a:ea typeface="HGP創英角ﾎﾟｯﾌﾟ体" pitchFamily="50" charset="-128"/>
            </a:endParaRPr>
          </a:p>
          <a:p>
            <a:r>
              <a:rPr lang="ja-JP" altLang="en-US" sz="1400" dirty="0" smtClean="0">
                <a:solidFill>
                  <a:srgbClr val="FF0000"/>
                </a:solidFill>
                <a:latin typeface="HGP創英角ﾎﾟｯﾌﾟ体" pitchFamily="50" charset="-128"/>
                <a:ea typeface="HGP創英角ﾎﾟｯﾌﾟ体" pitchFamily="50" charset="-128"/>
              </a:rPr>
              <a:t>キャラの行動</a:t>
            </a:r>
            <a:r>
              <a:rPr lang="ja-JP" altLang="en-US" sz="1400" dirty="0" smtClean="0">
                <a:latin typeface="HGP創英角ﾎﾟｯﾌﾟ体" pitchFamily="50" charset="-128"/>
                <a:ea typeface="HGP創英角ﾎﾟｯﾌﾟ体" pitchFamily="50" charset="-128"/>
              </a:rPr>
              <a:t>：</a:t>
            </a:r>
            <a:endParaRPr lang="en-US" altLang="ja-JP" sz="1400" dirty="0" smtClean="0">
              <a:latin typeface="HGP創英角ﾎﾟｯﾌﾟ体" pitchFamily="50" charset="-128"/>
              <a:ea typeface="HGP創英角ﾎﾟｯﾌﾟ体" pitchFamily="50" charset="-128"/>
            </a:endParaRPr>
          </a:p>
          <a:p>
            <a:r>
              <a:rPr lang="ja-JP" altLang="en-US" sz="1400" dirty="0" smtClean="0">
                <a:latin typeface="HGP創英角ﾎﾟｯﾌﾟ体" pitchFamily="50" charset="-128"/>
                <a:ea typeface="HGP創英角ﾎﾟｯﾌﾟ体" pitchFamily="50" charset="-128"/>
              </a:rPr>
              <a:t>ジャンプはできない。左右移動のみ。登れるブロックは</a:t>
            </a:r>
            <a:r>
              <a:rPr lang="en-US" altLang="ja-JP" sz="1400" dirty="0" smtClean="0">
                <a:latin typeface="HGP創英角ﾎﾟｯﾌﾟ体" pitchFamily="50" charset="-128"/>
                <a:ea typeface="HGP創英角ﾎﾟｯﾌﾟ体" pitchFamily="50" charset="-128"/>
              </a:rPr>
              <a:t>1</a:t>
            </a:r>
            <a:r>
              <a:rPr lang="ja-JP" altLang="en-US" sz="1400" dirty="0" smtClean="0">
                <a:latin typeface="HGP創英角ﾎﾟｯﾌﾟ体" pitchFamily="50" charset="-128"/>
                <a:ea typeface="HGP創英角ﾎﾟｯﾌﾟ体" pitchFamily="50" charset="-128"/>
              </a:rPr>
              <a:t>段のみ</a:t>
            </a:r>
            <a:endParaRPr lang="en-US" altLang="ja-JP" sz="1400" dirty="0" smtClean="0">
              <a:latin typeface="HGP創英角ﾎﾟｯﾌﾟ体" pitchFamily="50" charset="-128"/>
              <a:ea typeface="HGP創英角ﾎﾟｯﾌﾟ体" pitchFamily="50" charset="-128"/>
            </a:endParaRPr>
          </a:p>
          <a:p>
            <a:endParaRPr kumimoji="1" lang="en-US" altLang="ja-JP" sz="1600" dirty="0" smtClean="0">
              <a:latin typeface="HGP創英角ﾎﾟｯﾌﾟ体" pitchFamily="50" charset="-128"/>
              <a:ea typeface="HGP創英角ﾎﾟｯﾌﾟ体" pitchFamily="50" charset="-128"/>
            </a:endParaRPr>
          </a:p>
          <a:p>
            <a:endParaRPr kumimoji="1" lang="en-US" altLang="ja-JP" sz="1600" dirty="0" smtClean="0">
              <a:latin typeface="HGP創英角ﾎﾟｯﾌﾟ体" pitchFamily="50" charset="-128"/>
              <a:ea typeface="HGP創英角ﾎﾟｯﾌﾟ体" pitchFamily="50" charset="-128"/>
            </a:endParaRPr>
          </a:p>
          <a:p>
            <a:endParaRPr kumimoji="1" lang="ja-JP" altLang="en-US" sz="1600" dirty="0">
              <a:latin typeface="HGP創英角ﾎﾟｯﾌﾟ体" pitchFamily="50" charset="-128"/>
              <a:ea typeface="HGP創英角ﾎﾟｯﾌﾟ体" pitchFamily="50" charset="-128"/>
            </a:endParaRPr>
          </a:p>
        </p:txBody>
      </p:sp>
      <p:sp>
        <p:nvSpPr>
          <p:cNvPr id="25" name="直方体 24"/>
          <p:cNvSpPr/>
          <p:nvPr/>
        </p:nvSpPr>
        <p:spPr>
          <a:xfrm>
            <a:off x="8460432" y="6309320"/>
            <a:ext cx="504056" cy="360040"/>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２</a:t>
            </a:r>
            <a:endParaRPr kumimoji="1" lang="ja-JP" altLang="en-US" dirty="0">
              <a:solidFill>
                <a:schemeClr val="tx1"/>
              </a:solidFill>
            </a:endParaRPr>
          </a:p>
        </p:txBody>
      </p:sp>
      <p:pic>
        <p:nvPicPr>
          <p:cNvPr id="3" name="Picture 2" descr="C:\Users\AKAGI\Desktop\無題 - コピー.jpg"/>
          <p:cNvPicPr>
            <a:picLocks noChangeAspect="1" noChangeArrowheads="1"/>
          </p:cNvPicPr>
          <p:nvPr/>
        </p:nvPicPr>
        <p:blipFill>
          <a:blip r:embed="rId4" cstate="print"/>
          <a:srcRect l="25987" r="22039"/>
          <a:stretch>
            <a:fillRect/>
          </a:stretch>
        </p:blipFill>
        <p:spPr bwMode="auto">
          <a:xfrm>
            <a:off x="395536" y="3717032"/>
            <a:ext cx="2858570" cy="2657872"/>
          </a:xfrm>
          <a:prstGeom prst="rect">
            <a:avLst/>
          </a:prstGeom>
          <a:noFill/>
        </p:spPr>
      </p:pic>
      <p:pic>
        <p:nvPicPr>
          <p:cNvPr id="27" name="Picture 5" descr="C:\Users\AKAGI\Desktop\無題.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67744" y="5589240"/>
            <a:ext cx="630523" cy="39407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角丸四角形 57"/>
          <p:cNvSpPr/>
          <p:nvPr/>
        </p:nvSpPr>
        <p:spPr>
          <a:xfrm rot="5400000">
            <a:off x="7236296" y="4797152"/>
            <a:ext cx="432048" cy="43204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395536" y="260648"/>
            <a:ext cx="8352928" cy="576064"/>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1763688" y="260648"/>
            <a:ext cx="6120680" cy="584775"/>
          </a:xfrm>
          <a:prstGeom prst="rect">
            <a:avLst/>
          </a:prstGeom>
          <a:noFill/>
        </p:spPr>
        <p:txBody>
          <a:bodyPr wrap="square" rtlCol="0">
            <a:spAutoFit/>
          </a:bodyPr>
          <a:lstStyle/>
          <a:p>
            <a:r>
              <a:rPr kumimoji="1" lang="ja-JP" altLang="en-US" sz="3200" dirty="0" smtClean="0"/>
              <a:t>ブロックを積み上げて道を作ろう！</a:t>
            </a:r>
            <a:endParaRPr kumimoji="1" lang="ja-JP" altLang="en-US" sz="3200" dirty="0"/>
          </a:p>
        </p:txBody>
      </p:sp>
      <p:sp>
        <p:nvSpPr>
          <p:cNvPr id="6" name="テキスト ボックス 5"/>
          <p:cNvSpPr txBox="1"/>
          <p:nvPr/>
        </p:nvSpPr>
        <p:spPr>
          <a:xfrm>
            <a:off x="251520" y="980728"/>
            <a:ext cx="8712968" cy="1200329"/>
          </a:xfrm>
          <a:prstGeom prst="rect">
            <a:avLst/>
          </a:prstGeom>
          <a:noFill/>
        </p:spPr>
        <p:txBody>
          <a:bodyPr wrap="square" rtlCol="0">
            <a:spAutoFit/>
          </a:bodyPr>
          <a:lstStyle/>
          <a:p>
            <a:r>
              <a:rPr lang="ja-JP" altLang="en-US" dirty="0" smtClean="0">
                <a:latin typeface="HGP創英角ﾎﾟｯﾌﾟ体" pitchFamily="50" charset="-128"/>
                <a:ea typeface="HGP創英角ﾎﾟｯﾌﾟ体" pitchFamily="50" charset="-128"/>
              </a:rPr>
              <a:t>落下してくるブロックを積み上げて、うまく道を作ろう。</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ブロックには色々な形がある。キャラクターが登りやすいようにうまく考えてブロックを配置していくことが重要！</a:t>
            </a:r>
            <a:endParaRPr lang="en-US" altLang="ja-JP" dirty="0" smtClean="0">
              <a:latin typeface="HGP創英角ﾎﾟｯﾌﾟ体" pitchFamily="50" charset="-128"/>
              <a:ea typeface="HGP創英角ﾎﾟｯﾌﾟ体" pitchFamily="50" charset="-128"/>
            </a:endParaRPr>
          </a:p>
          <a:p>
            <a:endParaRPr lang="en-US" altLang="ja-JP" dirty="0" smtClean="0">
              <a:latin typeface="HGP創英角ﾎﾟｯﾌﾟ体" pitchFamily="50" charset="-128"/>
              <a:ea typeface="HGP創英角ﾎﾟｯﾌﾟ体" pitchFamily="50" charset="-128"/>
            </a:endParaRPr>
          </a:p>
        </p:txBody>
      </p:sp>
      <p:sp>
        <p:nvSpPr>
          <p:cNvPr id="8" name="角丸四角形 7"/>
          <p:cNvSpPr/>
          <p:nvPr/>
        </p:nvSpPr>
        <p:spPr>
          <a:xfrm>
            <a:off x="395536" y="3140968"/>
            <a:ext cx="8352928" cy="576064"/>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1619672" y="3140968"/>
            <a:ext cx="6120680" cy="584775"/>
          </a:xfrm>
          <a:prstGeom prst="rect">
            <a:avLst/>
          </a:prstGeom>
          <a:noFill/>
        </p:spPr>
        <p:txBody>
          <a:bodyPr wrap="square" rtlCol="0">
            <a:spAutoFit/>
          </a:bodyPr>
          <a:lstStyle/>
          <a:p>
            <a:r>
              <a:rPr kumimoji="1" lang="ja-JP" altLang="en-US" sz="3200" dirty="0" smtClean="0"/>
              <a:t>ブロックは消滅することもある！？</a:t>
            </a:r>
            <a:endParaRPr kumimoji="1" lang="ja-JP" altLang="en-US" sz="3200" dirty="0"/>
          </a:p>
        </p:txBody>
      </p:sp>
      <p:sp>
        <p:nvSpPr>
          <p:cNvPr id="10" name="テキスト ボックス 9"/>
          <p:cNvSpPr txBox="1"/>
          <p:nvPr/>
        </p:nvSpPr>
        <p:spPr>
          <a:xfrm>
            <a:off x="251520" y="3861048"/>
            <a:ext cx="8712968" cy="923330"/>
          </a:xfrm>
          <a:prstGeom prst="rect">
            <a:avLst/>
          </a:prstGeom>
          <a:noFill/>
        </p:spPr>
        <p:txBody>
          <a:bodyPr wrap="square" rtlCol="0">
            <a:spAutoFit/>
          </a:bodyPr>
          <a:lstStyle/>
          <a:p>
            <a:r>
              <a:rPr lang="ja-JP" altLang="en-US" dirty="0" smtClean="0">
                <a:latin typeface="HGP創英角ﾎﾟｯﾌﾟ体" pitchFamily="50" charset="-128"/>
                <a:ea typeface="HGP創英角ﾎﾟｯﾌﾟ体" pitchFamily="50" charset="-128"/>
              </a:rPr>
              <a:t>配置したブロックが同色３つ以上連続して並ぶと、ブロックが消滅してしまう。</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キャラクターが登りやすい道を考えながら、同時にブロックが消えてしまわないようにも考える必要がある！</a:t>
            </a:r>
            <a:endParaRPr lang="en-US" altLang="ja-JP" dirty="0" smtClean="0">
              <a:latin typeface="HGP創英角ﾎﾟｯﾌﾟ体" pitchFamily="50" charset="-128"/>
              <a:ea typeface="HGP創英角ﾎﾟｯﾌﾟ体" pitchFamily="50" charset="-128"/>
            </a:endParaRPr>
          </a:p>
        </p:txBody>
      </p:sp>
      <p:pic>
        <p:nvPicPr>
          <p:cNvPr id="11" name="Picture 5" descr="C:\Users\AKAGI\Desktop\無題.jpg"/>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7596336" y="2132856"/>
            <a:ext cx="936104" cy="585065"/>
          </a:xfrm>
          <a:prstGeom prst="rect">
            <a:avLst/>
          </a:prstGeom>
          <a:noFill/>
        </p:spPr>
      </p:pic>
      <p:sp>
        <p:nvSpPr>
          <p:cNvPr id="14" name="下カーブ矢印 13"/>
          <p:cNvSpPr/>
          <p:nvPr/>
        </p:nvSpPr>
        <p:spPr>
          <a:xfrm>
            <a:off x="2339752" y="2060848"/>
            <a:ext cx="720080" cy="576064"/>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p:cNvSpPr txBox="1"/>
          <p:nvPr/>
        </p:nvSpPr>
        <p:spPr>
          <a:xfrm>
            <a:off x="2267744" y="2708920"/>
            <a:ext cx="1008112" cy="369332"/>
          </a:xfrm>
          <a:prstGeom prst="rect">
            <a:avLst/>
          </a:prstGeom>
          <a:noFill/>
        </p:spPr>
        <p:txBody>
          <a:bodyPr wrap="square" rtlCol="0">
            <a:spAutoFit/>
          </a:bodyPr>
          <a:lstStyle/>
          <a:p>
            <a:r>
              <a:rPr kumimoji="1" lang="ja-JP" altLang="en-US" dirty="0" smtClean="0">
                <a:latin typeface="HGP創英角ﾎﾟｯﾌﾟ体" pitchFamily="50" charset="-128"/>
                <a:ea typeface="HGP創英角ﾎﾟｯﾌﾟ体" pitchFamily="50" charset="-128"/>
              </a:rPr>
              <a:t>回転！</a:t>
            </a:r>
            <a:endParaRPr kumimoji="1" lang="ja-JP" altLang="en-US" dirty="0">
              <a:latin typeface="HGP創英角ﾎﾟｯﾌﾟ体" pitchFamily="50" charset="-128"/>
              <a:ea typeface="HGP創英角ﾎﾟｯﾌﾟ体" pitchFamily="50" charset="-128"/>
            </a:endParaRPr>
          </a:p>
        </p:txBody>
      </p:sp>
      <p:sp>
        <p:nvSpPr>
          <p:cNvPr id="16" name="右矢印 15"/>
          <p:cNvSpPr/>
          <p:nvPr/>
        </p:nvSpPr>
        <p:spPr>
          <a:xfrm>
            <a:off x="5004048" y="2276872"/>
            <a:ext cx="1152128"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788024" y="2564904"/>
            <a:ext cx="1800200" cy="307777"/>
          </a:xfrm>
          <a:prstGeom prst="rect">
            <a:avLst/>
          </a:prstGeom>
          <a:noFill/>
        </p:spPr>
        <p:txBody>
          <a:bodyPr wrap="square" rtlCol="0">
            <a:spAutoFit/>
          </a:bodyPr>
          <a:lstStyle/>
          <a:p>
            <a:r>
              <a:rPr kumimoji="1" lang="ja-JP" altLang="en-US" sz="1400" dirty="0" smtClean="0">
                <a:latin typeface="HGP創英角ﾎﾟｯﾌﾟ体" pitchFamily="50" charset="-128"/>
                <a:ea typeface="HGP創英角ﾎﾟｯﾌﾟ体" pitchFamily="50" charset="-128"/>
              </a:rPr>
              <a:t>登れるように配置</a:t>
            </a:r>
            <a:endParaRPr kumimoji="1" lang="ja-JP" altLang="en-US" sz="1400" dirty="0">
              <a:latin typeface="HGP創英角ﾎﾟｯﾌﾟ体" pitchFamily="50" charset="-128"/>
              <a:ea typeface="HGP創英角ﾎﾟｯﾌﾟ体" pitchFamily="50" charset="-128"/>
            </a:endParaRPr>
          </a:p>
        </p:txBody>
      </p:sp>
      <p:sp>
        <p:nvSpPr>
          <p:cNvPr id="21" name="下矢印 20"/>
          <p:cNvSpPr/>
          <p:nvPr/>
        </p:nvSpPr>
        <p:spPr>
          <a:xfrm>
            <a:off x="1115616" y="5013176"/>
            <a:ext cx="216024" cy="115212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83568" y="5301208"/>
            <a:ext cx="461665" cy="720080"/>
          </a:xfrm>
          <a:prstGeom prst="rect">
            <a:avLst/>
          </a:prstGeom>
          <a:noFill/>
        </p:spPr>
        <p:txBody>
          <a:bodyPr vert="eaVert" wrap="square" rtlCol="0">
            <a:spAutoFit/>
          </a:bodyPr>
          <a:lstStyle/>
          <a:p>
            <a:r>
              <a:rPr kumimoji="1" lang="ja-JP" altLang="en-US" dirty="0" smtClean="0">
                <a:latin typeface="HGS創英角ﾎﾟｯﾌﾟ体" pitchFamily="50" charset="-128"/>
                <a:ea typeface="HGS創英角ﾎﾟｯﾌﾟ体" pitchFamily="50" charset="-128"/>
              </a:rPr>
              <a:t>落下</a:t>
            </a:r>
            <a:endParaRPr kumimoji="1" lang="ja-JP" altLang="en-US" dirty="0">
              <a:latin typeface="HGS創英角ﾎﾟｯﾌﾟ体" pitchFamily="50" charset="-128"/>
              <a:ea typeface="HGS創英角ﾎﾟｯﾌﾟ体" pitchFamily="50" charset="-128"/>
            </a:endParaRPr>
          </a:p>
        </p:txBody>
      </p:sp>
      <p:pic>
        <p:nvPicPr>
          <p:cNvPr id="1033" name="Picture 9" descr="C:\Users\AKAGI\Desktop\efe.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652120" y="4437112"/>
            <a:ext cx="4349283" cy="2718302"/>
          </a:xfrm>
          <a:prstGeom prst="rect">
            <a:avLst/>
          </a:prstGeom>
          <a:noFill/>
        </p:spPr>
      </p:pic>
      <p:sp>
        <p:nvSpPr>
          <p:cNvPr id="29" name="右矢印 28"/>
          <p:cNvSpPr/>
          <p:nvPr/>
        </p:nvSpPr>
        <p:spPr>
          <a:xfrm>
            <a:off x="2555776" y="5445224"/>
            <a:ext cx="864096"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4932040" y="5445224"/>
            <a:ext cx="1584176"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4860032" y="5733256"/>
            <a:ext cx="2016224" cy="307777"/>
          </a:xfrm>
          <a:prstGeom prst="rect">
            <a:avLst/>
          </a:prstGeom>
          <a:noFill/>
        </p:spPr>
        <p:txBody>
          <a:bodyPr wrap="square" rtlCol="0">
            <a:spAutoFit/>
          </a:bodyPr>
          <a:lstStyle/>
          <a:p>
            <a:r>
              <a:rPr kumimoji="1" lang="ja-JP" altLang="en-US" sz="1400" dirty="0" smtClean="0">
                <a:latin typeface="HGP創英角ﾎﾟｯﾌﾟ体" pitchFamily="50" charset="-128"/>
                <a:ea typeface="HGP創英角ﾎﾟｯﾌﾟ体" pitchFamily="50" charset="-128"/>
              </a:rPr>
              <a:t>同色３つ連続になり消滅</a:t>
            </a:r>
            <a:endParaRPr kumimoji="1" lang="ja-JP" altLang="en-US" sz="1400" dirty="0">
              <a:latin typeface="HGP創英角ﾎﾟｯﾌﾟ体" pitchFamily="50" charset="-128"/>
              <a:ea typeface="HGP創英角ﾎﾟｯﾌﾟ体" pitchFamily="50" charset="-128"/>
            </a:endParaRPr>
          </a:p>
        </p:txBody>
      </p:sp>
      <p:sp>
        <p:nvSpPr>
          <p:cNvPr id="32" name="テキスト ボックス 31"/>
          <p:cNvSpPr txBox="1"/>
          <p:nvPr/>
        </p:nvSpPr>
        <p:spPr>
          <a:xfrm>
            <a:off x="2411760" y="5661248"/>
            <a:ext cx="1800200" cy="307777"/>
          </a:xfrm>
          <a:prstGeom prst="rect">
            <a:avLst/>
          </a:prstGeom>
          <a:noFill/>
        </p:spPr>
        <p:txBody>
          <a:bodyPr wrap="square" rtlCol="0">
            <a:spAutoFit/>
          </a:bodyPr>
          <a:lstStyle/>
          <a:p>
            <a:r>
              <a:rPr kumimoji="1" lang="ja-JP" altLang="en-US" sz="1400" dirty="0" smtClean="0">
                <a:latin typeface="HGP創英角ﾎﾟｯﾌﾟ体" pitchFamily="50" charset="-128"/>
                <a:ea typeface="HGP創英角ﾎﾟｯﾌﾟ体" pitchFamily="50" charset="-128"/>
              </a:rPr>
              <a:t>ブロック配置</a:t>
            </a:r>
            <a:endParaRPr kumimoji="1" lang="ja-JP" altLang="en-US" sz="1400" dirty="0">
              <a:latin typeface="HGP創英角ﾎﾟｯﾌﾟ体" pitchFamily="50" charset="-128"/>
              <a:ea typeface="HGP創英角ﾎﾟｯﾌﾟ体" pitchFamily="50" charset="-128"/>
            </a:endParaRPr>
          </a:p>
        </p:txBody>
      </p:sp>
      <p:sp>
        <p:nvSpPr>
          <p:cNvPr id="33" name="直方体 32"/>
          <p:cNvSpPr/>
          <p:nvPr/>
        </p:nvSpPr>
        <p:spPr>
          <a:xfrm>
            <a:off x="8460432" y="6309320"/>
            <a:ext cx="504056" cy="360040"/>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３</a:t>
            </a:r>
            <a:endParaRPr kumimoji="1" lang="ja-JP" altLang="en-US" dirty="0">
              <a:solidFill>
                <a:schemeClr val="tx1"/>
              </a:solidFill>
            </a:endParaRPr>
          </a:p>
        </p:txBody>
      </p:sp>
      <p:sp>
        <p:nvSpPr>
          <p:cNvPr id="34" name="角丸四角形 33"/>
          <p:cNvSpPr/>
          <p:nvPr/>
        </p:nvSpPr>
        <p:spPr>
          <a:xfrm rot="5400000">
            <a:off x="1043608" y="2060848"/>
            <a:ext cx="360040" cy="36004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p:cNvSpPr/>
          <p:nvPr/>
        </p:nvSpPr>
        <p:spPr>
          <a:xfrm rot="5400000">
            <a:off x="1043608" y="2420888"/>
            <a:ext cx="360040" cy="36004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rot="5400000">
            <a:off x="1403648" y="2060848"/>
            <a:ext cx="360040" cy="36004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p:cNvSpPr/>
          <p:nvPr/>
        </p:nvSpPr>
        <p:spPr>
          <a:xfrm rot="5400000">
            <a:off x="3995936" y="2060848"/>
            <a:ext cx="360040" cy="36004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a:xfrm rot="5400000">
            <a:off x="3635896" y="2060848"/>
            <a:ext cx="360040" cy="36004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p:cNvSpPr/>
          <p:nvPr/>
        </p:nvSpPr>
        <p:spPr>
          <a:xfrm rot="5400000">
            <a:off x="3995936" y="2420888"/>
            <a:ext cx="360040" cy="36004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p:cNvSpPr/>
          <p:nvPr/>
        </p:nvSpPr>
        <p:spPr>
          <a:xfrm rot="5400000">
            <a:off x="6948264" y="2348880"/>
            <a:ext cx="360040" cy="36004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p:cNvSpPr/>
          <p:nvPr/>
        </p:nvSpPr>
        <p:spPr>
          <a:xfrm rot="5400000">
            <a:off x="7308304" y="2348880"/>
            <a:ext cx="360040" cy="36004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p:cNvSpPr/>
          <p:nvPr/>
        </p:nvSpPr>
        <p:spPr>
          <a:xfrm rot="5400000">
            <a:off x="6948264" y="1988840"/>
            <a:ext cx="360040" cy="36004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p:cNvSpPr/>
          <p:nvPr/>
        </p:nvSpPr>
        <p:spPr>
          <a:xfrm rot="5400000">
            <a:off x="1475656" y="5301208"/>
            <a:ext cx="432048" cy="43204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rot="5400000">
            <a:off x="1475656" y="4869160"/>
            <a:ext cx="432048" cy="43204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p:cNvSpPr/>
          <p:nvPr/>
        </p:nvSpPr>
        <p:spPr>
          <a:xfrm rot="5400000">
            <a:off x="1475656" y="6021288"/>
            <a:ext cx="432048" cy="43204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rot="5400000">
            <a:off x="1907704" y="6021288"/>
            <a:ext cx="432048" cy="43204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rot="5400000">
            <a:off x="3707904" y="5229200"/>
            <a:ext cx="432048" cy="43204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p:cNvSpPr/>
          <p:nvPr/>
        </p:nvSpPr>
        <p:spPr>
          <a:xfrm rot="5400000">
            <a:off x="3707904" y="4797152"/>
            <a:ext cx="432048" cy="43204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rot="5400000">
            <a:off x="3707904" y="5661248"/>
            <a:ext cx="432048" cy="43204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p:cNvSpPr/>
          <p:nvPr/>
        </p:nvSpPr>
        <p:spPr>
          <a:xfrm rot="5400000">
            <a:off x="4139952" y="5661248"/>
            <a:ext cx="432048" cy="43204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Picture 6" descr="C:\Users\AKAGI\Desktop\b.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672392" y="4077072"/>
            <a:ext cx="1584176" cy="977897"/>
          </a:xfrm>
          <a:prstGeom prst="rect">
            <a:avLst/>
          </a:prstGeom>
          <a:noFill/>
        </p:spPr>
      </p:pic>
      <p:sp>
        <p:nvSpPr>
          <p:cNvPr id="57" name="角丸四角形 56"/>
          <p:cNvSpPr/>
          <p:nvPr/>
        </p:nvSpPr>
        <p:spPr>
          <a:xfrm rot="5400000">
            <a:off x="7236296" y="5229200"/>
            <a:ext cx="432048" cy="432048"/>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角丸四角形 58"/>
          <p:cNvSpPr/>
          <p:nvPr/>
        </p:nvSpPr>
        <p:spPr>
          <a:xfrm rot="5400000">
            <a:off x="7236296" y="5661248"/>
            <a:ext cx="432048" cy="432048"/>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p:cNvSpPr/>
          <p:nvPr/>
        </p:nvSpPr>
        <p:spPr>
          <a:xfrm rot="5400000">
            <a:off x="7668344" y="5661248"/>
            <a:ext cx="432048" cy="432048"/>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5868144" y="5013176"/>
            <a:ext cx="1800200" cy="307777"/>
          </a:xfrm>
          <a:prstGeom prst="rect">
            <a:avLst/>
          </a:prstGeom>
          <a:noFill/>
        </p:spPr>
        <p:txBody>
          <a:bodyPr wrap="square" rtlCol="0">
            <a:spAutoFit/>
          </a:bodyPr>
          <a:lstStyle/>
          <a:p>
            <a:r>
              <a:rPr kumimoji="1" lang="ja-JP" altLang="en-US" sz="1400" dirty="0" smtClean="0">
                <a:latin typeface="HGP創英角ﾎﾟｯﾌﾟ体" pitchFamily="50" charset="-128"/>
                <a:ea typeface="HGP創英角ﾎﾟｯﾌﾟ体" pitchFamily="50" charset="-128"/>
              </a:rPr>
              <a:t>消えた！</a:t>
            </a:r>
            <a:endParaRPr kumimoji="1" lang="ja-JP" altLang="en-US" sz="1400" dirty="0">
              <a:latin typeface="HGP創英角ﾎﾟｯﾌﾟ体" pitchFamily="50" charset="-128"/>
              <a:ea typeface="HGP創英角ﾎﾟｯﾌﾟ体"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95536" y="188640"/>
            <a:ext cx="8136904" cy="576064"/>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1115616" y="188640"/>
            <a:ext cx="6840760" cy="584775"/>
          </a:xfrm>
          <a:prstGeom prst="rect">
            <a:avLst/>
          </a:prstGeom>
          <a:noFill/>
        </p:spPr>
        <p:txBody>
          <a:bodyPr wrap="square" rtlCol="0">
            <a:spAutoFit/>
          </a:bodyPr>
          <a:lstStyle/>
          <a:p>
            <a:r>
              <a:rPr kumimoji="1" lang="ja-JP" altLang="en-US" sz="3200" dirty="0" smtClean="0"/>
              <a:t>ブロックを消さなきゃいけない時もある</a:t>
            </a:r>
            <a:endParaRPr kumimoji="1" lang="ja-JP" altLang="en-US" sz="3200" dirty="0"/>
          </a:p>
        </p:txBody>
      </p:sp>
      <p:sp>
        <p:nvSpPr>
          <p:cNvPr id="6" name="テキスト ボックス 5"/>
          <p:cNvSpPr txBox="1"/>
          <p:nvPr/>
        </p:nvSpPr>
        <p:spPr>
          <a:xfrm>
            <a:off x="395536" y="836712"/>
            <a:ext cx="8280920" cy="1107996"/>
          </a:xfrm>
          <a:prstGeom prst="rect">
            <a:avLst/>
          </a:prstGeom>
          <a:noFill/>
        </p:spPr>
        <p:txBody>
          <a:bodyPr wrap="square" rtlCol="0">
            <a:spAutoFit/>
          </a:bodyPr>
          <a:lstStyle/>
          <a:p>
            <a:r>
              <a:rPr lang="ja-JP" altLang="en-US" dirty="0" smtClean="0">
                <a:latin typeface="HGP創英角ﾎﾟｯﾌﾟ体" pitchFamily="50" charset="-128"/>
                <a:ea typeface="HGP創英角ﾎﾟｯﾌﾟ体" pitchFamily="50" charset="-128"/>
              </a:rPr>
              <a:t>ブロックを消すと、</a:t>
            </a:r>
            <a:r>
              <a:rPr lang="ja-JP" altLang="en-US" sz="2400" dirty="0" smtClean="0">
                <a:solidFill>
                  <a:srgbClr val="FF0000"/>
                </a:solidFill>
                <a:latin typeface="HGP創英角ﾎﾟｯﾌﾟ体" pitchFamily="50" charset="-128"/>
                <a:ea typeface="HGP創英角ﾎﾟｯﾌﾟ体" pitchFamily="50" charset="-128"/>
              </a:rPr>
              <a:t>制限時間</a:t>
            </a:r>
            <a:r>
              <a:rPr lang="ja-JP" altLang="en-US" dirty="0" smtClean="0">
                <a:latin typeface="HGP創英角ﾎﾟｯﾌﾟ体" pitchFamily="50" charset="-128"/>
                <a:ea typeface="HGP創英角ﾎﾟｯﾌﾟ体" pitchFamily="50" charset="-128"/>
              </a:rPr>
              <a:t>が</a:t>
            </a:r>
            <a:r>
              <a:rPr lang="ja-JP" altLang="en-US" sz="2400" dirty="0" smtClean="0">
                <a:solidFill>
                  <a:srgbClr val="00B050"/>
                </a:solidFill>
                <a:latin typeface="HGP創英角ﾎﾟｯﾌﾟ体" pitchFamily="50" charset="-128"/>
                <a:ea typeface="HGP創英角ﾎﾟｯﾌﾟ体" pitchFamily="50" charset="-128"/>
              </a:rPr>
              <a:t>加算</a:t>
            </a:r>
            <a:r>
              <a:rPr lang="ja-JP" altLang="en-US" dirty="0" smtClean="0">
                <a:latin typeface="HGP創英角ﾎﾟｯﾌﾟ体" pitchFamily="50" charset="-128"/>
                <a:ea typeface="HGP創英角ﾎﾟｯﾌﾟ体" pitchFamily="50" charset="-128"/>
              </a:rPr>
              <a:t>される。せっかく作ってきた道を崩すことになるが、</a:t>
            </a:r>
            <a:r>
              <a:rPr lang="ja-JP" altLang="en-US" sz="2400" dirty="0" smtClean="0">
                <a:solidFill>
                  <a:srgbClr val="00B050"/>
                </a:solidFill>
                <a:latin typeface="HGP創英角ﾎﾟｯﾌﾟ体" pitchFamily="50" charset="-128"/>
                <a:ea typeface="HGP創英角ﾎﾟｯﾌﾟ体" pitchFamily="50" charset="-128"/>
              </a:rPr>
              <a:t>時間切れ</a:t>
            </a:r>
            <a:r>
              <a:rPr lang="ja-JP" altLang="en-US" dirty="0" smtClean="0">
                <a:latin typeface="HGP創英角ﾎﾟｯﾌﾟ体" pitchFamily="50" charset="-128"/>
                <a:ea typeface="HGP創英角ﾎﾟｯﾌﾟ体" pitchFamily="50" charset="-128"/>
              </a:rPr>
              <a:t>になると</a:t>
            </a:r>
            <a:r>
              <a:rPr lang="ja-JP" altLang="en-US" sz="2400" dirty="0" smtClean="0">
                <a:solidFill>
                  <a:srgbClr val="FF0000"/>
                </a:solidFill>
                <a:latin typeface="HGP創英角ﾎﾟｯﾌﾟ体" pitchFamily="50" charset="-128"/>
                <a:ea typeface="HGP創英角ﾎﾟｯﾌﾟ体" pitchFamily="50" charset="-128"/>
              </a:rPr>
              <a:t>ゲームオーバー</a:t>
            </a:r>
            <a:r>
              <a:rPr lang="ja-JP" altLang="en-US" dirty="0" smtClean="0">
                <a:latin typeface="HGP創英角ﾎﾟｯﾌﾟ体" pitchFamily="50" charset="-128"/>
                <a:ea typeface="HGP創英角ﾎﾟｯﾌﾟ体" pitchFamily="50" charset="-128"/>
              </a:rPr>
              <a:t>になってしまうので気をつけよう。</a:t>
            </a:r>
            <a:endParaRPr lang="en-US" altLang="ja-JP" dirty="0" smtClean="0">
              <a:latin typeface="HGP創英角ﾎﾟｯﾌﾟ体" pitchFamily="50" charset="-128"/>
              <a:ea typeface="HGP創英角ﾎﾟｯﾌﾟ体" pitchFamily="50" charset="-128"/>
            </a:endParaRPr>
          </a:p>
          <a:p>
            <a:endParaRPr lang="en-US" altLang="ja-JP" dirty="0" smtClean="0">
              <a:latin typeface="HGP創英角ﾎﾟｯﾌﾟ体" pitchFamily="50" charset="-128"/>
              <a:ea typeface="HGP創英角ﾎﾟｯﾌﾟ体" pitchFamily="50" charset="-128"/>
            </a:endParaRPr>
          </a:p>
        </p:txBody>
      </p:sp>
      <p:sp>
        <p:nvSpPr>
          <p:cNvPr id="9" name="右矢印 8"/>
          <p:cNvSpPr/>
          <p:nvPr/>
        </p:nvSpPr>
        <p:spPr>
          <a:xfrm>
            <a:off x="3203848" y="2420888"/>
            <a:ext cx="1224136"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5076056" y="1772816"/>
            <a:ext cx="1800200" cy="129614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a:t>
            </a:r>
            <a:r>
              <a:rPr kumimoji="1" lang="en-US" altLang="ja-JP" sz="2400" dirty="0" smtClean="0">
                <a:solidFill>
                  <a:schemeClr val="tx1"/>
                </a:solidFill>
              </a:rPr>
              <a:t>10</a:t>
            </a:r>
            <a:r>
              <a:rPr kumimoji="1" lang="ja-JP" altLang="en-US" sz="2400" dirty="0" smtClean="0">
                <a:solidFill>
                  <a:schemeClr val="tx1"/>
                </a:solidFill>
              </a:rPr>
              <a:t>秒</a:t>
            </a:r>
            <a:endParaRPr kumimoji="1" lang="ja-JP" altLang="en-US" sz="2400" dirty="0">
              <a:solidFill>
                <a:schemeClr val="tx1"/>
              </a:solidFill>
            </a:endParaRPr>
          </a:p>
        </p:txBody>
      </p:sp>
      <p:sp>
        <p:nvSpPr>
          <p:cNvPr id="11" name="角丸四角形 10"/>
          <p:cNvSpPr/>
          <p:nvPr/>
        </p:nvSpPr>
        <p:spPr>
          <a:xfrm>
            <a:off x="467544" y="3212976"/>
            <a:ext cx="8136904" cy="576064"/>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1475656" y="3212976"/>
            <a:ext cx="6840760" cy="584775"/>
          </a:xfrm>
          <a:prstGeom prst="rect">
            <a:avLst/>
          </a:prstGeom>
          <a:noFill/>
        </p:spPr>
        <p:txBody>
          <a:bodyPr wrap="square" rtlCol="0">
            <a:spAutoFit/>
          </a:bodyPr>
          <a:lstStyle/>
          <a:p>
            <a:r>
              <a:rPr kumimoji="1" lang="ja-JP" altLang="en-US" sz="3200" dirty="0" smtClean="0"/>
              <a:t>潰されないように気をつけよう</a:t>
            </a:r>
            <a:endParaRPr kumimoji="1" lang="ja-JP" altLang="en-US" sz="3200" dirty="0"/>
          </a:p>
        </p:txBody>
      </p:sp>
      <p:sp>
        <p:nvSpPr>
          <p:cNvPr id="14" name="下矢印 13"/>
          <p:cNvSpPr/>
          <p:nvPr/>
        </p:nvSpPr>
        <p:spPr>
          <a:xfrm>
            <a:off x="1907704" y="5157192"/>
            <a:ext cx="216024" cy="8640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475656" y="5157192"/>
            <a:ext cx="461665" cy="720080"/>
          </a:xfrm>
          <a:prstGeom prst="rect">
            <a:avLst/>
          </a:prstGeom>
          <a:noFill/>
        </p:spPr>
        <p:txBody>
          <a:bodyPr vert="eaVert" wrap="square" rtlCol="0">
            <a:spAutoFit/>
          </a:bodyPr>
          <a:lstStyle/>
          <a:p>
            <a:r>
              <a:rPr kumimoji="1" lang="ja-JP" altLang="en-US" dirty="0" smtClean="0">
                <a:latin typeface="HGS創英角ﾎﾟｯﾌﾟ体" pitchFamily="50" charset="-128"/>
                <a:ea typeface="HGS創英角ﾎﾟｯﾌﾟ体" pitchFamily="50" charset="-128"/>
              </a:rPr>
              <a:t>落下</a:t>
            </a:r>
            <a:endParaRPr kumimoji="1" lang="ja-JP" altLang="en-US" dirty="0">
              <a:latin typeface="HGS創英角ﾎﾟｯﾌﾟ体" pitchFamily="50" charset="-128"/>
              <a:ea typeface="HGS創英角ﾎﾟｯﾌﾟ体" pitchFamily="50" charset="-128"/>
            </a:endParaRPr>
          </a:p>
        </p:txBody>
      </p:sp>
      <p:sp>
        <p:nvSpPr>
          <p:cNvPr id="16" name="テキスト ボックス 15"/>
          <p:cNvSpPr txBox="1"/>
          <p:nvPr/>
        </p:nvSpPr>
        <p:spPr>
          <a:xfrm>
            <a:off x="611560" y="3933056"/>
            <a:ext cx="8280920" cy="1015663"/>
          </a:xfrm>
          <a:prstGeom prst="rect">
            <a:avLst/>
          </a:prstGeom>
          <a:noFill/>
        </p:spPr>
        <p:txBody>
          <a:bodyPr wrap="square" rtlCol="0">
            <a:spAutoFit/>
          </a:bodyPr>
          <a:lstStyle/>
          <a:p>
            <a:r>
              <a:rPr lang="ja-JP" altLang="en-US" dirty="0" smtClean="0">
                <a:latin typeface="HGP創英角ﾎﾟｯﾌﾟ体" pitchFamily="50" charset="-128"/>
                <a:ea typeface="HGP創英角ﾎﾟｯﾌﾟ体" pitchFamily="50" charset="-128"/>
              </a:rPr>
              <a:t>落下してくるブロックにキャラクターが</a:t>
            </a:r>
            <a:r>
              <a:rPr lang="ja-JP" altLang="en-US" sz="2400" dirty="0" smtClean="0">
                <a:solidFill>
                  <a:srgbClr val="00B050"/>
                </a:solidFill>
                <a:latin typeface="HGP創英角ﾎﾟｯﾌﾟ体" pitchFamily="50" charset="-128"/>
                <a:ea typeface="HGP創英角ﾎﾟｯﾌﾟ体" pitchFamily="50" charset="-128"/>
              </a:rPr>
              <a:t>潰される</a:t>
            </a:r>
            <a:r>
              <a:rPr lang="ja-JP" altLang="en-US" dirty="0" smtClean="0">
                <a:latin typeface="HGP創英角ﾎﾟｯﾌﾟ体" pitchFamily="50" charset="-128"/>
                <a:ea typeface="HGP創英角ﾎﾟｯﾌﾟ体" pitchFamily="50" charset="-128"/>
              </a:rPr>
              <a:t>と、</a:t>
            </a:r>
            <a:r>
              <a:rPr lang="ja-JP" altLang="en-US" sz="2400" dirty="0" smtClean="0">
                <a:solidFill>
                  <a:srgbClr val="FF0000"/>
                </a:solidFill>
                <a:latin typeface="HGP創英角ﾎﾟｯﾌﾟ体" pitchFamily="50" charset="-128"/>
                <a:ea typeface="HGP創英角ﾎﾟｯﾌﾟ体" pitchFamily="50" charset="-128"/>
              </a:rPr>
              <a:t>ゲームオーバー</a:t>
            </a:r>
            <a:r>
              <a:rPr lang="ja-JP" altLang="en-US" dirty="0" smtClean="0">
                <a:latin typeface="HGP創英角ﾎﾟｯﾌﾟ体" pitchFamily="50" charset="-128"/>
                <a:ea typeface="HGP創英角ﾎﾟｯﾌﾟ体" pitchFamily="50" charset="-128"/>
              </a:rPr>
              <a:t>になってしまう。どう積み上げるかを考えながらも、潰されないようにキャラクターを操作しなければならない！</a:t>
            </a:r>
            <a:endParaRPr lang="en-US" altLang="ja-JP" dirty="0" smtClean="0">
              <a:latin typeface="HGP創英角ﾎﾟｯﾌﾟ体" pitchFamily="50" charset="-128"/>
              <a:ea typeface="HGP創英角ﾎﾟｯﾌﾟ体" pitchFamily="50" charset="-128"/>
            </a:endParaRPr>
          </a:p>
        </p:txBody>
      </p:sp>
      <p:pic>
        <p:nvPicPr>
          <p:cNvPr id="17" name="Picture 5" descr="C:\Users\AKAGI\Desktop\無題.jpg"/>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rot="16200000">
            <a:off x="1914905" y="5510031"/>
            <a:ext cx="1497766" cy="936104"/>
          </a:xfrm>
          <a:prstGeom prst="rect">
            <a:avLst/>
          </a:prstGeom>
          <a:noFill/>
        </p:spPr>
      </p:pic>
      <p:sp>
        <p:nvSpPr>
          <p:cNvPr id="18" name="右矢印 17"/>
          <p:cNvSpPr/>
          <p:nvPr/>
        </p:nvSpPr>
        <p:spPr>
          <a:xfrm>
            <a:off x="3203848" y="5517232"/>
            <a:ext cx="1296144"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716016" y="4941168"/>
            <a:ext cx="3923928" cy="129614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ゲームオーバー</a:t>
            </a:r>
            <a:endParaRPr kumimoji="1" lang="ja-JP" altLang="en-US" sz="2400" dirty="0">
              <a:solidFill>
                <a:schemeClr val="tx1"/>
              </a:solidFill>
            </a:endParaRPr>
          </a:p>
        </p:txBody>
      </p:sp>
      <p:sp>
        <p:nvSpPr>
          <p:cNvPr id="20" name="直方体 19"/>
          <p:cNvSpPr/>
          <p:nvPr/>
        </p:nvSpPr>
        <p:spPr>
          <a:xfrm>
            <a:off x="8460432" y="6309320"/>
            <a:ext cx="504056" cy="360040"/>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４</a:t>
            </a:r>
            <a:endParaRPr kumimoji="1" lang="ja-JP" altLang="en-US" dirty="0">
              <a:solidFill>
                <a:schemeClr val="tx1"/>
              </a:solidFill>
            </a:endParaRPr>
          </a:p>
        </p:txBody>
      </p:sp>
      <p:sp>
        <p:nvSpPr>
          <p:cNvPr id="21" name="角丸四角形 20"/>
          <p:cNvSpPr/>
          <p:nvPr/>
        </p:nvSpPr>
        <p:spPr>
          <a:xfrm rot="5400000">
            <a:off x="1619672" y="1988840"/>
            <a:ext cx="432048" cy="432048"/>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角丸四角形 21"/>
          <p:cNvSpPr/>
          <p:nvPr/>
        </p:nvSpPr>
        <p:spPr>
          <a:xfrm rot="5400000">
            <a:off x="1619672" y="2420888"/>
            <a:ext cx="432048" cy="432048"/>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2051720" y="2420888"/>
            <a:ext cx="432048" cy="432048"/>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9" descr="C:\Users\AKAGI\Desktop\efe.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9512" y="1484784"/>
            <a:ext cx="3917234" cy="2232248"/>
          </a:xfrm>
          <a:prstGeom prst="rect">
            <a:avLst/>
          </a:prstGeom>
          <a:noFill/>
        </p:spPr>
      </p:pic>
      <p:sp>
        <p:nvSpPr>
          <p:cNvPr id="24" name="角丸四角形 23"/>
          <p:cNvSpPr/>
          <p:nvPr/>
        </p:nvSpPr>
        <p:spPr>
          <a:xfrm rot="5400000">
            <a:off x="2267744" y="5445224"/>
            <a:ext cx="432048" cy="43204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rot="5400000">
            <a:off x="2267744" y="5013176"/>
            <a:ext cx="432048" cy="43204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275856" y="5157192"/>
            <a:ext cx="1800200" cy="369332"/>
          </a:xfrm>
          <a:prstGeom prst="rect">
            <a:avLst/>
          </a:prstGeom>
          <a:noFill/>
        </p:spPr>
        <p:txBody>
          <a:bodyPr wrap="square" rtlCol="0">
            <a:spAutoFit/>
          </a:bodyPr>
          <a:lstStyle/>
          <a:p>
            <a:r>
              <a:rPr kumimoji="1" lang="ja-JP" altLang="en-US" dirty="0" smtClean="0">
                <a:latin typeface="HGP創英角ﾎﾟｯﾌﾟ体" pitchFamily="50" charset="-128"/>
                <a:ea typeface="HGP創英角ﾎﾟｯﾌﾟ体" pitchFamily="50" charset="-128"/>
              </a:rPr>
              <a:t>潰された！</a:t>
            </a:r>
            <a:endParaRPr kumimoji="1" lang="ja-JP" altLang="en-US" dirty="0">
              <a:latin typeface="HGP創英角ﾎﾟｯﾌﾟ体" pitchFamily="50" charset="-128"/>
              <a:ea typeface="HGP創英角ﾎﾟｯﾌﾟ体" pitchFamily="50" charset="-128"/>
            </a:endParaRPr>
          </a:p>
        </p:txBody>
      </p:sp>
      <p:sp>
        <p:nvSpPr>
          <p:cNvPr id="27" name="テキスト ボックス 26"/>
          <p:cNvSpPr txBox="1"/>
          <p:nvPr/>
        </p:nvSpPr>
        <p:spPr>
          <a:xfrm>
            <a:off x="3347864" y="2060848"/>
            <a:ext cx="1800200" cy="369332"/>
          </a:xfrm>
          <a:prstGeom prst="rect">
            <a:avLst/>
          </a:prstGeom>
          <a:noFill/>
        </p:spPr>
        <p:txBody>
          <a:bodyPr wrap="square" rtlCol="0">
            <a:spAutoFit/>
          </a:bodyPr>
          <a:lstStyle/>
          <a:p>
            <a:r>
              <a:rPr kumimoji="1" lang="ja-JP" altLang="en-US" dirty="0" smtClean="0">
                <a:latin typeface="HGP創英角ﾎﾟｯﾌﾟ体" pitchFamily="50" charset="-128"/>
                <a:ea typeface="HGP創英角ﾎﾟｯﾌﾟ体" pitchFamily="50" charset="-128"/>
              </a:rPr>
              <a:t>消えた！</a:t>
            </a:r>
            <a:endParaRPr kumimoji="1" lang="ja-JP" altLang="en-US" dirty="0">
              <a:latin typeface="HGP創英角ﾎﾟｯﾌﾟ体" pitchFamily="50" charset="-128"/>
              <a:ea typeface="HGP創英角ﾎﾟｯﾌﾟ体"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95536" y="188640"/>
            <a:ext cx="8136904" cy="576064"/>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1475656" y="188640"/>
            <a:ext cx="7488832" cy="584775"/>
          </a:xfrm>
          <a:prstGeom prst="rect">
            <a:avLst/>
          </a:prstGeom>
          <a:noFill/>
        </p:spPr>
        <p:txBody>
          <a:bodyPr wrap="square" rtlCol="0">
            <a:spAutoFit/>
          </a:bodyPr>
          <a:lstStyle/>
          <a:p>
            <a:r>
              <a:rPr lang="ja-JP" altLang="en-US" sz="3200" dirty="0" smtClean="0"/>
              <a:t>ブロックの落下スピードが上昇！？</a:t>
            </a:r>
            <a:endParaRPr kumimoji="1" lang="ja-JP" altLang="en-US" sz="3200" dirty="0"/>
          </a:p>
        </p:txBody>
      </p:sp>
      <p:sp>
        <p:nvSpPr>
          <p:cNvPr id="6" name="テキスト ボックス 5"/>
          <p:cNvSpPr txBox="1"/>
          <p:nvPr/>
        </p:nvSpPr>
        <p:spPr>
          <a:xfrm>
            <a:off x="395536" y="836713"/>
            <a:ext cx="8352928" cy="1200329"/>
          </a:xfrm>
          <a:prstGeom prst="rect">
            <a:avLst/>
          </a:prstGeom>
          <a:noFill/>
        </p:spPr>
        <p:txBody>
          <a:bodyPr wrap="square" rtlCol="0">
            <a:spAutoFit/>
          </a:bodyPr>
          <a:lstStyle/>
          <a:p>
            <a:r>
              <a:rPr lang="ja-JP" altLang="en-US" dirty="0" smtClean="0">
                <a:latin typeface="HGP創英角ﾎﾟｯﾌﾟ体" pitchFamily="50" charset="-128"/>
                <a:ea typeface="HGP創英角ﾎﾟｯﾌﾟ体" pitchFamily="50" charset="-128"/>
              </a:rPr>
              <a:t>ステージをクリアして進めるにつれて落ちてくるブロックのスピードがどんどん速くなる。</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どう組み立てるかを考える時間も少なくなるし、キャラクターが潰される確率も格段にアップしてしまう！</a:t>
            </a:r>
            <a:endParaRPr lang="en-US" altLang="ja-JP" dirty="0" smtClean="0">
              <a:latin typeface="HGP創英角ﾎﾟｯﾌﾟ体" pitchFamily="50" charset="-128"/>
              <a:ea typeface="HGP創英角ﾎﾟｯﾌﾟ体" pitchFamily="50" charset="-128"/>
            </a:endParaRPr>
          </a:p>
          <a:p>
            <a:endParaRPr lang="en-US" altLang="ja-JP" dirty="0" smtClean="0">
              <a:latin typeface="HGP創英角ﾎﾟｯﾌﾟ体" pitchFamily="50" charset="-128"/>
              <a:ea typeface="HGP創英角ﾎﾟｯﾌﾟ体" pitchFamily="50" charset="-128"/>
            </a:endParaRPr>
          </a:p>
        </p:txBody>
      </p:sp>
      <p:sp>
        <p:nvSpPr>
          <p:cNvPr id="7" name="角丸四角形 6"/>
          <p:cNvSpPr/>
          <p:nvPr/>
        </p:nvSpPr>
        <p:spPr>
          <a:xfrm>
            <a:off x="323528" y="3356992"/>
            <a:ext cx="8136904" cy="576064"/>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1403648" y="3356992"/>
            <a:ext cx="7488832" cy="584775"/>
          </a:xfrm>
          <a:prstGeom prst="rect">
            <a:avLst/>
          </a:prstGeom>
          <a:noFill/>
        </p:spPr>
        <p:txBody>
          <a:bodyPr wrap="square" rtlCol="0">
            <a:spAutoFit/>
          </a:bodyPr>
          <a:lstStyle/>
          <a:p>
            <a:r>
              <a:rPr kumimoji="1" lang="ja-JP" altLang="en-US" sz="3200" dirty="0" smtClean="0"/>
              <a:t>変なブロックが落ちてくることも！？</a:t>
            </a:r>
            <a:endParaRPr kumimoji="1" lang="ja-JP" altLang="en-US" sz="3200" dirty="0"/>
          </a:p>
        </p:txBody>
      </p:sp>
      <p:sp>
        <p:nvSpPr>
          <p:cNvPr id="9" name="テキスト ボックス 8"/>
          <p:cNvSpPr txBox="1"/>
          <p:nvPr/>
        </p:nvSpPr>
        <p:spPr>
          <a:xfrm>
            <a:off x="395536" y="4005064"/>
            <a:ext cx="8748464" cy="923330"/>
          </a:xfrm>
          <a:prstGeom prst="rect">
            <a:avLst/>
          </a:prstGeom>
          <a:noFill/>
        </p:spPr>
        <p:txBody>
          <a:bodyPr wrap="square" rtlCol="0">
            <a:spAutoFit/>
          </a:bodyPr>
          <a:lstStyle/>
          <a:p>
            <a:r>
              <a:rPr lang="ja-JP" altLang="en-US" dirty="0" smtClean="0">
                <a:latin typeface="HGP創英角ﾎﾟｯﾌﾟ体" pitchFamily="50" charset="-128"/>
                <a:ea typeface="HGP創英角ﾎﾟｯﾌﾟ体" pitchFamily="50" charset="-128"/>
              </a:rPr>
              <a:t>難易度が上がると、絶対</a:t>
            </a:r>
            <a:r>
              <a:rPr lang="ja-JP" altLang="en-US" dirty="0" smtClean="0">
                <a:latin typeface="HGP創英角ﾎﾟｯﾌﾟ体" pitchFamily="50" charset="-128"/>
                <a:ea typeface="HGP創英角ﾎﾟｯﾌﾟ体" pitchFamily="50" charset="-128"/>
              </a:rPr>
              <a:t>に</a:t>
            </a:r>
            <a:r>
              <a:rPr lang="ja-JP" altLang="en-US" dirty="0" smtClean="0">
                <a:latin typeface="HGP創英角ﾎﾟｯﾌﾟ体" pitchFamily="50" charset="-128"/>
                <a:ea typeface="HGP創英角ﾎﾟｯﾌﾟ体" pitchFamily="50" charset="-128"/>
              </a:rPr>
              <a:t>消すことが</a:t>
            </a:r>
            <a:r>
              <a:rPr lang="ja-JP" altLang="en-US" dirty="0" smtClean="0">
                <a:latin typeface="HGP創英角ﾎﾟｯﾌﾟ体" pitchFamily="50" charset="-128"/>
                <a:ea typeface="HGP創英角ﾎﾟｯﾌﾟ体" pitchFamily="50" charset="-128"/>
              </a:rPr>
              <a:t>できない</a:t>
            </a:r>
            <a:r>
              <a:rPr lang="ja-JP" altLang="en-US" dirty="0" smtClean="0">
                <a:latin typeface="HGP創英角ﾎﾟｯﾌﾟ体" pitchFamily="50" charset="-128"/>
                <a:ea typeface="HGP創英角ﾎﾟｯﾌﾟ体" pitchFamily="50" charset="-128"/>
              </a:rPr>
              <a:t>特殊</a:t>
            </a:r>
            <a:r>
              <a:rPr lang="ja-JP" altLang="en-US" dirty="0" smtClean="0">
                <a:latin typeface="HGP創英角ﾎﾟｯﾌﾟ体" pitchFamily="50" charset="-128"/>
                <a:ea typeface="HGP創英角ﾎﾟｯﾌﾟ体" pitchFamily="50" charset="-128"/>
              </a:rPr>
              <a:t>ブロック</a:t>
            </a:r>
            <a:r>
              <a:rPr lang="ja-JP" altLang="en-US" dirty="0" smtClean="0">
                <a:latin typeface="HGP創英角ﾎﾟｯﾌﾟ体" pitchFamily="50" charset="-128"/>
                <a:ea typeface="HGP創英角ﾎﾟｯﾌﾟ体" pitchFamily="50" charset="-128"/>
              </a:rPr>
              <a:t>が落ちてきてキャラの</a:t>
            </a:r>
            <a:r>
              <a:rPr lang="ja-JP" altLang="en-US" dirty="0" smtClean="0">
                <a:latin typeface="HGP創英角ﾎﾟｯﾌﾟ体" pitchFamily="50" charset="-128"/>
                <a:ea typeface="HGP創英角ﾎﾟｯﾌﾟ体" pitchFamily="50" charset="-128"/>
              </a:rPr>
              <a:t>進行を</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妨害</a:t>
            </a:r>
            <a:r>
              <a:rPr lang="ja-JP" altLang="en-US" dirty="0" smtClean="0">
                <a:latin typeface="HGP創英角ﾎﾟｯﾌﾟ体" pitchFamily="50" charset="-128"/>
                <a:ea typeface="HGP創英角ﾎﾟｯﾌﾟ体" pitchFamily="50" charset="-128"/>
              </a:rPr>
              <a:t>して</a:t>
            </a:r>
            <a:r>
              <a:rPr lang="ja-JP" altLang="en-US" dirty="0" smtClean="0">
                <a:latin typeface="HGP創英角ﾎﾟｯﾌﾟ体" pitchFamily="50" charset="-128"/>
                <a:ea typeface="HGP創英角ﾎﾟｯﾌﾟ体" pitchFamily="50" charset="-128"/>
              </a:rPr>
              <a:t>くる。さらに難しくなるとキャラ</a:t>
            </a:r>
            <a:r>
              <a:rPr lang="ja-JP" altLang="en-US" dirty="0" smtClean="0">
                <a:latin typeface="HGP創英角ﾎﾟｯﾌﾟ体" pitchFamily="50" charset="-128"/>
                <a:ea typeface="HGP創英角ﾎﾟｯﾌﾟ体" pitchFamily="50" charset="-128"/>
              </a:rPr>
              <a:t>を狙いすまして落ちて</a:t>
            </a:r>
            <a:r>
              <a:rPr lang="ja-JP" altLang="en-US" dirty="0" smtClean="0">
                <a:latin typeface="HGP創英角ﾎﾟｯﾌﾟ体" pitchFamily="50" charset="-128"/>
                <a:ea typeface="HGP創英角ﾎﾟｯﾌﾟ体" pitchFamily="50" charset="-128"/>
              </a:rPr>
              <a:t>くることも！？</a:t>
            </a:r>
            <a:endParaRPr lang="en-US" altLang="ja-JP" dirty="0" smtClean="0">
              <a:latin typeface="HGP創英角ﾎﾟｯﾌﾟ体" pitchFamily="50" charset="-128"/>
              <a:ea typeface="HGP創英角ﾎﾟｯﾌﾟ体" pitchFamily="50" charset="-128"/>
            </a:endParaRPr>
          </a:p>
          <a:p>
            <a:endParaRPr lang="en-US" altLang="ja-JP" dirty="0" smtClean="0">
              <a:latin typeface="HGP創英角ﾎﾟｯﾌﾟ体" pitchFamily="50" charset="-128"/>
              <a:ea typeface="HGP創英角ﾎﾟｯﾌﾟ体" pitchFamily="50" charset="-128"/>
            </a:endParaRPr>
          </a:p>
        </p:txBody>
      </p:sp>
      <p:sp>
        <p:nvSpPr>
          <p:cNvPr id="10" name="角丸四角形 9"/>
          <p:cNvSpPr/>
          <p:nvPr/>
        </p:nvSpPr>
        <p:spPr>
          <a:xfrm>
            <a:off x="1907704" y="1916832"/>
            <a:ext cx="360040" cy="36004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907704" y="2276872"/>
            <a:ext cx="360040" cy="36004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267744" y="2276872"/>
            <a:ext cx="360040" cy="36004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1916832"/>
            <a:ext cx="144016" cy="8640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156846" y="1772816"/>
            <a:ext cx="400110" cy="1224136"/>
          </a:xfrm>
          <a:prstGeom prst="rect">
            <a:avLst/>
          </a:prstGeom>
          <a:noFill/>
        </p:spPr>
        <p:txBody>
          <a:bodyPr vert="eaVert" wrap="square" rtlCol="0">
            <a:spAutoFit/>
          </a:bodyPr>
          <a:lstStyle/>
          <a:p>
            <a:r>
              <a:rPr kumimoji="1" lang="ja-JP" altLang="en-US" sz="1400" dirty="0" smtClean="0">
                <a:solidFill>
                  <a:srgbClr val="FF0000"/>
                </a:solidFill>
                <a:latin typeface="HGS創英角ﾎﾟｯﾌﾟ体" pitchFamily="50" charset="-128"/>
                <a:ea typeface="HGS創英角ﾎﾟｯﾌﾟ体" pitchFamily="50" charset="-128"/>
              </a:rPr>
              <a:t>ゆっくり落下</a:t>
            </a:r>
            <a:endParaRPr kumimoji="1" lang="ja-JP" altLang="en-US" sz="1400" dirty="0">
              <a:solidFill>
                <a:srgbClr val="FF0000"/>
              </a:solidFill>
              <a:latin typeface="HGS創英角ﾎﾟｯﾌﾟ体" pitchFamily="50" charset="-128"/>
              <a:ea typeface="HGS創英角ﾎﾟｯﾌﾟ体" pitchFamily="50" charset="-128"/>
            </a:endParaRPr>
          </a:p>
        </p:txBody>
      </p:sp>
      <p:sp>
        <p:nvSpPr>
          <p:cNvPr id="15" name="角丸四角形 14"/>
          <p:cNvSpPr/>
          <p:nvPr/>
        </p:nvSpPr>
        <p:spPr>
          <a:xfrm>
            <a:off x="6804248" y="1916832"/>
            <a:ext cx="360040" cy="36004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444208" y="2276872"/>
            <a:ext cx="360040" cy="36004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6804248" y="2276872"/>
            <a:ext cx="360040" cy="36004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7164288" y="2276872"/>
            <a:ext cx="360040" cy="36004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a:off x="6228184" y="1916832"/>
            <a:ext cx="144016" cy="8640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796136" y="1988840"/>
            <a:ext cx="400110" cy="1080120"/>
          </a:xfrm>
          <a:prstGeom prst="rect">
            <a:avLst/>
          </a:prstGeom>
          <a:noFill/>
        </p:spPr>
        <p:txBody>
          <a:bodyPr vert="eaVert" wrap="square" rtlCol="0">
            <a:spAutoFit/>
          </a:bodyPr>
          <a:lstStyle/>
          <a:p>
            <a:r>
              <a:rPr kumimoji="1" lang="ja-JP" altLang="en-US" sz="1400" dirty="0" smtClean="0">
                <a:solidFill>
                  <a:srgbClr val="FF0000"/>
                </a:solidFill>
                <a:latin typeface="HGS創英角ﾎﾟｯﾌﾟ体" pitchFamily="50" charset="-128"/>
                <a:ea typeface="HGS創英角ﾎﾟｯﾌﾟ体" pitchFamily="50" charset="-128"/>
              </a:rPr>
              <a:t>高速落下</a:t>
            </a:r>
            <a:endParaRPr kumimoji="1" lang="ja-JP" altLang="en-US" sz="1400" dirty="0">
              <a:solidFill>
                <a:srgbClr val="FF0000"/>
              </a:solidFill>
              <a:latin typeface="HGS創英角ﾎﾟｯﾌﾟ体" pitchFamily="50" charset="-128"/>
              <a:ea typeface="HGS創英角ﾎﾟｯﾌﾟ体" pitchFamily="50" charset="-128"/>
            </a:endParaRPr>
          </a:p>
        </p:txBody>
      </p:sp>
      <p:sp>
        <p:nvSpPr>
          <p:cNvPr id="21" name="右矢印 20"/>
          <p:cNvSpPr/>
          <p:nvPr/>
        </p:nvSpPr>
        <p:spPr>
          <a:xfrm>
            <a:off x="3563888" y="2348880"/>
            <a:ext cx="1584176"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3563888" y="2564904"/>
            <a:ext cx="1800200" cy="369332"/>
          </a:xfrm>
          <a:prstGeom prst="rect">
            <a:avLst/>
          </a:prstGeom>
          <a:noFill/>
        </p:spPr>
        <p:txBody>
          <a:bodyPr wrap="square" rtlCol="0">
            <a:spAutoFit/>
          </a:bodyPr>
          <a:lstStyle/>
          <a:p>
            <a:r>
              <a:rPr kumimoji="1" lang="ja-JP" altLang="en-US" dirty="0" smtClean="0">
                <a:latin typeface="HGP創英角ﾎﾟｯﾌﾟ体" pitchFamily="50" charset="-128"/>
                <a:ea typeface="HGP創英角ﾎﾟｯﾌﾟ体" pitchFamily="50" charset="-128"/>
              </a:rPr>
              <a:t>難易度</a:t>
            </a:r>
            <a:r>
              <a:rPr kumimoji="1" lang="en-US" altLang="ja-JP" dirty="0" smtClean="0">
                <a:latin typeface="HGP創英角ﾎﾟｯﾌﾟ体" pitchFamily="50" charset="-128"/>
                <a:ea typeface="HGP創英角ﾎﾟｯﾌﾟ体" pitchFamily="50" charset="-128"/>
              </a:rPr>
              <a:t>UP</a:t>
            </a:r>
            <a:r>
              <a:rPr kumimoji="1" lang="ja-JP" altLang="en-US" dirty="0" smtClean="0">
                <a:latin typeface="HGP創英角ﾎﾟｯﾌﾟ体" pitchFamily="50" charset="-128"/>
                <a:ea typeface="HGP創英角ﾎﾟｯﾌﾟ体" pitchFamily="50" charset="-128"/>
              </a:rPr>
              <a:t>！！</a:t>
            </a:r>
            <a:endParaRPr kumimoji="1" lang="ja-JP" altLang="en-US" dirty="0">
              <a:latin typeface="HGP創英角ﾎﾟｯﾌﾟ体" pitchFamily="50" charset="-128"/>
              <a:ea typeface="HGP創英角ﾎﾟｯﾌﾟ体" pitchFamily="50" charset="-128"/>
            </a:endParaRPr>
          </a:p>
        </p:txBody>
      </p:sp>
      <p:sp>
        <p:nvSpPr>
          <p:cNvPr id="23" name="テキスト ボックス 22"/>
          <p:cNvSpPr txBox="1"/>
          <p:nvPr/>
        </p:nvSpPr>
        <p:spPr>
          <a:xfrm>
            <a:off x="1331640" y="2852936"/>
            <a:ext cx="1800200" cy="307777"/>
          </a:xfrm>
          <a:prstGeom prst="rect">
            <a:avLst/>
          </a:prstGeom>
          <a:noFill/>
        </p:spPr>
        <p:txBody>
          <a:bodyPr wrap="square" rtlCol="0">
            <a:spAutoFit/>
          </a:bodyPr>
          <a:lstStyle/>
          <a:p>
            <a:r>
              <a:rPr kumimoji="1" lang="ja-JP" altLang="en-US" sz="1400" dirty="0" smtClean="0">
                <a:latin typeface="HGP創英角ﾎﾟｯﾌﾟ体" pitchFamily="50" charset="-128"/>
                <a:ea typeface="HGP創英角ﾎﾟｯﾌﾟ体" pitchFamily="50" charset="-128"/>
              </a:rPr>
              <a:t>序盤ステージ</a:t>
            </a:r>
            <a:endParaRPr kumimoji="1" lang="ja-JP" altLang="en-US" sz="1400" dirty="0">
              <a:latin typeface="HGP創英角ﾎﾟｯﾌﾟ体" pitchFamily="50" charset="-128"/>
              <a:ea typeface="HGP創英角ﾎﾟｯﾌﾟ体" pitchFamily="50" charset="-128"/>
            </a:endParaRPr>
          </a:p>
        </p:txBody>
      </p:sp>
      <p:sp>
        <p:nvSpPr>
          <p:cNvPr id="24" name="テキスト ボックス 23"/>
          <p:cNvSpPr txBox="1"/>
          <p:nvPr/>
        </p:nvSpPr>
        <p:spPr>
          <a:xfrm>
            <a:off x="6300192" y="2852936"/>
            <a:ext cx="1800200" cy="307777"/>
          </a:xfrm>
          <a:prstGeom prst="rect">
            <a:avLst/>
          </a:prstGeom>
          <a:noFill/>
        </p:spPr>
        <p:txBody>
          <a:bodyPr wrap="square" rtlCol="0">
            <a:spAutoFit/>
          </a:bodyPr>
          <a:lstStyle/>
          <a:p>
            <a:r>
              <a:rPr kumimoji="1" lang="ja-JP" altLang="en-US" sz="1400" dirty="0" smtClean="0">
                <a:latin typeface="HGP創英角ﾎﾟｯﾌﾟ体" pitchFamily="50" charset="-128"/>
                <a:ea typeface="HGP創英角ﾎﾟｯﾌﾟ体" pitchFamily="50" charset="-128"/>
              </a:rPr>
              <a:t>終盤ステージ</a:t>
            </a:r>
            <a:endParaRPr kumimoji="1" lang="ja-JP" altLang="en-US" sz="1400" dirty="0">
              <a:latin typeface="HGP創英角ﾎﾟｯﾌﾟ体" pitchFamily="50" charset="-128"/>
              <a:ea typeface="HGP創英角ﾎﾟｯﾌﾟ体" pitchFamily="50" charset="-128"/>
            </a:endParaRPr>
          </a:p>
        </p:txBody>
      </p:sp>
      <p:sp>
        <p:nvSpPr>
          <p:cNvPr id="27" name="角丸四角形 26"/>
          <p:cNvSpPr/>
          <p:nvPr/>
        </p:nvSpPr>
        <p:spPr>
          <a:xfrm rot="5400000">
            <a:off x="2483768" y="5373216"/>
            <a:ext cx="432048" cy="43204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p:nvSpPr>
        <p:spPr>
          <a:xfrm>
            <a:off x="611560" y="4869160"/>
            <a:ext cx="1800200" cy="307777"/>
          </a:xfrm>
          <a:prstGeom prst="rect">
            <a:avLst/>
          </a:prstGeom>
          <a:noFill/>
        </p:spPr>
        <p:txBody>
          <a:bodyPr wrap="square" rtlCol="0">
            <a:spAutoFit/>
          </a:bodyPr>
          <a:lstStyle/>
          <a:p>
            <a:r>
              <a:rPr kumimoji="1" lang="ja-JP" altLang="en-US" sz="1400" dirty="0" smtClean="0">
                <a:latin typeface="HGP創英角ﾎﾟｯﾌﾟ体" pitchFamily="50" charset="-128"/>
                <a:ea typeface="HGP創英角ﾎﾟｯﾌﾟ体" pitchFamily="50" charset="-128"/>
              </a:rPr>
              <a:t>岩が降ってくる！？</a:t>
            </a:r>
            <a:endParaRPr kumimoji="1" lang="ja-JP" altLang="en-US" sz="1400" dirty="0">
              <a:latin typeface="HGP創英角ﾎﾟｯﾌﾟ体" pitchFamily="50" charset="-128"/>
              <a:ea typeface="HGP創英角ﾎﾟｯﾌﾟ体" pitchFamily="50" charset="-128"/>
            </a:endParaRPr>
          </a:p>
        </p:txBody>
      </p:sp>
      <p:pic>
        <p:nvPicPr>
          <p:cNvPr id="29" name="Picture 5" descr="C:\Users\AKAGI\Desktop\無題.jpg"/>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6660232" y="5805264"/>
            <a:ext cx="1224136" cy="765085"/>
          </a:xfrm>
          <a:prstGeom prst="rect">
            <a:avLst/>
          </a:prstGeom>
          <a:noFill/>
        </p:spPr>
      </p:pic>
      <p:sp>
        <p:nvSpPr>
          <p:cNvPr id="30" name="下矢印 29"/>
          <p:cNvSpPr/>
          <p:nvPr/>
        </p:nvSpPr>
        <p:spPr>
          <a:xfrm>
            <a:off x="2051720" y="5157192"/>
            <a:ext cx="144016" cy="8640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691680" y="5373216"/>
            <a:ext cx="400110" cy="1224136"/>
          </a:xfrm>
          <a:prstGeom prst="rect">
            <a:avLst/>
          </a:prstGeom>
          <a:noFill/>
        </p:spPr>
        <p:txBody>
          <a:bodyPr vert="eaVert" wrap="square" rtlCol="0">
            <a:spAutoFit/>
          </a:bodyPr>
          <a:lstStyle/>
          <a:p>
            <a:r>
              <a:rPr kumimoji="1" lang="ja-JP" altLang="en-US" sz="1400" dirty="0" smtClean="0">
                <a:solidFill>
                  <a:srgbClr val="FF0000"/>
                </a:solidFill>
                <a:latin typeface="HGS創英角ﾎﾟｯﾌﾟ体" pitchFamily="50" charset="-128"/>
                <a:ea typeface="HGS創英角ﾎﾟｯﾌﾟ体" pitchFamily="50" charset="-128"/>
              </a:rPr>
              <a:t>落下</a:t>
            </a:r>
            <a:endParaRPr kumimoji="1" lang="ja-JP" altLang="en-US" sz="1400" dirty="0">
              <a:solidFill>
                <a:srgbClr val="FF0000"/>
              </a:solidFill>
              <a:latin typeface="HGS創英角ﾎﾟｯﾌﾟ体" pitchFamily="50" charset="-128"/>
              <a:ea typeface="HGS創英角ﾎﾟｯﾌﾟ体" pitchFamily="50" charset="-128"/>
            </a:endParaRPr>
          </a:p>
        </p:txBody>
      </p:sp>
      <p:cxnSp>
        <p:nvCxnSpPr>
          <p:cNvPr id="34" name="直線コネクタ 33"/>
          <p:cNvCxnSpPr/>
          <p:nvPr/>
        </p:nvCxnSpPr>
        <p:spPr>
          <a:xfrm>
            <a:off x="3059832" y="5013176"/>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2339752" y="5013176"/>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2411760" y="5229200"/>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2987824" y="5229200"/>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2483768" y="5085184"/>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15816" y="5085184"/>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角丸四角形 41"/>
          <p:cNvSpPr/>
          <p:nvPr/>
        </p:nvSpPr>
        <p:spPr>
          <a:xfrm rot="5400000">
            <a:off x="7020272" y="4941168"/>
            <a:ext cx="432048" cy="43204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角丸四角形 42"/>
          <p:cNvSpPr/>
          <p:nvPr/>
        </p:nvSpPr>
        <p:spPr>
          <a:xfrm rot="5400000">
            <a:off x="4788024" y="4941168"/>
            <a:ext cx="432048" cy="43204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角丸四角形 43"/>
          <p:cNvSpPr/>
          <p:nvPr/>
        </p:nvSpPr>
        <p:spPr>
          <a:xfrm rot="5400000">
            <a:off x="5292080" y="4941168"/>
            <a:ext cx="432048" cy="432048"/>
          </a:xfrm>
          <a:prstGeom prst="roundRect">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角丸四角形 44"/>
          <p:cNvSpPr/>
          <p:nvPr/>
        </p:nvSpPr>
        <p:spPr>
          <a:xfrm rot="5400000">
            <a:off x="5796136" y="4941168"/>
            <a:ext cx="432048" cy="432048"/>
          </a:xfrm>
          <a:prstGeom prst="roundRect">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角丸四角形 45"/>
          <p:cNvSpPr/>
          <p:nvPr/>
        </p:nvSpPr>
        <p:spPr>
          <a:xfrm rot="5400000">
            <a:off x="6300192" y="4941168"/>
            <a:ext cx="432048" cy="432048"/>
          </a:xfrm>
          <a:prstGeom prst="roundRect">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右矢印 46"/>
          <p:cNvSpPr/>
          <p:nvPr/>
        </p:nvSpPr>
        <p:spPr>
          <a:xfrm>
            <a:off x="3347864" y="5661248"/>
            <a:ext cx="1008112" cy="21602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5004048" y="5589240"/>
            <a:ext cx="3600400" cy="276999"/>
          </a:xfrm>
          <a:prstGeom prst="rect">
            <a:avLst/>
          </a:prstGeom>
          <a:noFill/>
        </p:spPr>
        <p:txBody>
          <a:bodyPr wrap="square" rtlCol="0">
            <a:spAutoFit/>
          </a:bodyPr>
          <a:lstStyle/>
          <a:p>
            <a:r>
              <a:rPr kumimoji="1" lang="ja-JP" altLang="en-US" sz="1200" dirty="0" smtClean="0">
                <a:latin typeface="HGP創英角ﾎﾟｯﾌﾟ体" pitchFamily="50" charset="-128"/>
                <a:ea typeface="HGP創英角ﾎﾟｯﾌﾟ体" pitchFamily="50" charset="-128"/>
              </a:rPr>
              <a:t>キャラの位置まで移動</a:t>
            </a:r>
            <a:endParaRPr kumimoji="1" lang="ja-JP" altLang="en-US" sz="1200" dirty="0">
              <a:latin typeface="HGP創英角ﾎﾟｯﾌﾟ体" pitchFamily="50" charset="-128"/>
              <a:ea typeface="HGP創英角ﾎﾟｯﾌﾟ体" pitchFamily="50" charset="-128"/>
            </a:endParaRPr>
          </a:p>
        </p:txBody>
      </p:sp>
      <p:cxnSp>
        <p:nvCxnSpPr>
          <p:cNvPr id="49" name="直線コネクタ 48"/>
          <p:cNvCxnSpPr/>
          <p:nvPr/>
        </p:nvCxnSpPr>
        <p:spPr>
          <a:xfrm>
            <a:off x="7596336" y="4653136"/>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6876256" y="4653136"/>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6948264" y="4869160"/>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7524328" y="4869160"/>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7020272" y="4725144"/>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7452320" y="4725144"/>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下矢印 54"/>
          <p:cNvSpPr/>
          <p:nvPr/>
        </p:nvSpPr>
        <p:spPr>
          <a:xfrm>
            <a:off x="7740352" y="4869160"/>
            <a:ext cx="144016" cy="8640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7884368" y="4797152"/>
            <a:ext cx="400110" cy="1224136"/>
          </a:xfrm>
          <a:prstGeom prst="rect">
            <a:avLst/>
          </a:prstGeom>
          <a:noFill/>
        </p:spPr>
        <p:txBody>
          <a:bodyPr vert="eaVert" wrap="square" rtlCol="0">
            <a:spAutoFit/>
          </a:bodyPr>
          <a:lstStyle/>
          <a:p>
            <a:r>
              <a:rPr lang="ja-JP" altLang="en-US" sz="1400" dirty="0" smtClean="0">
                <a:solidFill>
                  <a:srgbClr val="FF0000"/>
                </a:solidFill>
                <a:latin typeface="HGS創英角ﾎﾟｯﾌﾟ体" pitchFamily="50" charset="-128"/>
                <a:ea typeface="HGS創英角ﾎﾟｯﾌﾟ体" pitchFamily="50" charset="-128"/>
              </a:rPr>
              <a:t>狙って落下</a:t>
            </a:r>
            <a:endParaRPr kumimoji="1" lang="ja-JP" altLang="en-US" sz="1400" dirty="0">
              <a:solidFill>
                <a:srgbClr val="FF0000"/>
              </a:solidFill>
              <a:latin typeface="HGS創英角ﾎﾟｯﾌﾟ体" pitchFamily="50" charset="-128"/>
              <a:ea typeface="HGS創英角ﾎﾟｯﾌﾟ体" pitchFamily="50" charset="-128"/>
            </a:endParaRPr>
          </a:p>
        </p:txBody>
      </p:sp>
      <p:sp>
        <p:nvSpPr>
          <p:cNvPr id="57" name="テキスト ボックス 56"/>
          <p:cNvSpPr txBox="1"/>
          <p:nvPr/>
        </p:nvSpPr>
        <p:spPr>
          <a:xfrm>
            <a:off x="3203848" y="5877272"/>
            <a:ext cx="2592288" cy="276999"/>
          </a:xfrm>
          <a:prstGeom prst="rect">
            <a:avLst/>
          </a:prstGeom>
          <a:noFill/>
        </p:spPr>
        <p:txBody>
          <a:bodyPr wrap="square" rtlCol="0">
            <a:spAutoFit/>
          </a:bodyPr>
          <a:lstStyle/>
          <a:p>
            <a:r>
              <a:rPr kumimoji="1" lang="ja-JP" altLang="en-US" sz="1200" dirty="0" smtClean="0">
                <a:latin typeface="HGP創英角ﾎﾟｯﾌﾟ体" pitchFamily="50" charset="-128"/>
                <a:ea typeface="HGP創英角ﾎﾟｯﾌﾟ体" pitchFamily="50" charset="-128"/>
              </a:rPr>
              <a:t>さらに難易度</a:t>
            </a:r>
            <a:r>
              <a:rPr kumimoji="1" lang="en-US" altLang="ja-JP" sz="1200" dirty="0" smtClean="0">
                <a:latin typeface="HGP創英角ﾎﾟｯﾌﾟ体" pitchFamily="50" charset="-128"/>
                <a:ea typeface="HGP創英角ﾎﾟｯﾌﾟ体" pitchFamily="50" charset="-128"/>
              </a:rPr>
              <a:t>UP</a:t>
            </a:r>
            <a:r>
              <a:rPr kumimoji="1" lang="ja-JP" altLang="en-US" sz="1200" dirty="0" smtClean="0">
                <a:latin typeface="HGP創英角ﾎﾟｯﾌﾟ体" pitchFamily="50" charset="-128"/>
                <a:ea typeface="HGP創英角ﾎﾟｯﾌﾟ体" pitchFamily="50" charset="-128"/>
              </a:rPr>
              <a:t>！！</a:t>
            </a:r>
            <a:endParaRPr kumimoji="1" lang="ja-JP" altLang="en-US" sz="1200" dirty="0">
              <a:latin typeface="HGP創英角ﾎﾟｯﾌﾟ体" pitchFamily="50" charset="-128"/>
              <a:ea typeface="HGP創英角ﾎﾟｯﾌﾟ体" pitchFamily="50" charset="-128"/>
            </a:endParaRPr>
          </a:p>
        </p:txBody>
      </p:sp>
      <p:sp>
        <p:nvSpPr>
          <p:cNvPr id="58" name="右矢印 57"/>
          <p:cNvSpPr/>
          <p:nvPr/>
        </p:nvSpPr>
        <p:spPr>
          <a:xfrm>
            <a:off x="5004048" y="5445224"/>
            <a:ext cx="1584176" cy="14401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95536" y="260648"/>
            <a:ext cx="8352928" cy="576064"/>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2699792" y="260648"/>
            <a:ext cx="6120680" cy="584775"/>
          </a:xfrm>
          <a:prstGeom prst="rect">
            <a:avLst/>
          </a:prstGeom>
          <a:noFill/>
        </p:spPr>
        <p:txBody>
          <a:bodyPr wrap="square" rtlCol="0">
            <a:spAutoFit/>
          </a:bodyPr>
          <a:lstStyle/>
          <a:p>
            <a:r>
              <a:rPr kumimoji="1" lang="ja-JP" altLang="en-US" sz="3200" dirty="0" smtClean="0"/>
              <a:t>マーケティング</a:t>
            </a:r>
            <a:endParaRPr kumimoji="1" lang="ja-JP" altLang="en-US" sz="3200" dirty="0"/>
          </a:p>
        </p:txBody>
      </p:sp>
      <p:sp>
        <p:nvSpPr>
          <p:cNvPr id="8" name="テキスト ボックス 7"/>
          <p:cNvSpPr txBox="1"/>
          <p:nvPr/>
        </p:nvSpPr>
        <p:spPr>
          <a:xfrm>
            <a:off x="467544" y="908720"/>
            <a:ext cx="8389440" cy="4524315"/>
          </a:xfrm>
          <a:prstGeom prst="rect">
            <a:avLst/>
          </a:prstGeom>
          <a:noFill/>
        </p:spPr>
        <p:txBody>
          <a:bodyPr wrap="square" rtlCol="0">
            <a:spAutoFit/>
          </a:bodyPr>
          <a:lstStyle/>
          <a:p>
            <a:r>
              <a:rPr lang="ja-JP" altLang="en-US" dirty="0" smtClean="0">
                <a:latin typeface="HGP創英角ﾎﾟｯﾌﾟ体" pitchFamily="50" charset="-128"/>
                <a:ea typeface="HGP創英角ﾎﾟｯﾌﾟ体" pitchFamily="50" charset="-128"/>
              </a:rPr>
              <a:t>同じようなゲームにならないことが印象に残る。</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同ジャンルにあっとう的に強いものがない。</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プレイズムで上位にランクインしているゲームは、アクションやアドベンチャー、シューティングが多い。パズルで上位につけている物は少なく、「パズルならこれ！」といった強敵が少ない。</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そして無料を含め</a:t>
            </a:r>
            <a:r>
              <a:rPr lang="en-US" altLang="ja-JP" dirty="0" smtClean="0">
                <a:latin typeface="HGP創英角ﾎﾟｯﾌﾟ体" pitchFamily="50" charset="-128"/>
                <a:ea typeface="HGP創英角ﾎﾟｯﾌﾟ体" pitchFamily="50" charset="-128"/>
              </a:rPr>
              <a:t>300</a:t>
            </a:r>
            <a:r>
              <a:rPr lang="ja-JP" altLang="en-US" dirty="0" smtClean="0">
                <a:latin typeface="HGP創英角ﾎﾟｯﾌﾟ体" pitchFamily="50" charset="-128"/>
                <a:ea typeface="HGP創英角ﾎﾟｯﾌﾟ体" pitchFamily="50" charset="-128"/>
              </a:rPr>
              <a:t>円以下で販売しているパズルは</a:t>
            </a:r>
            <a:r>
              <a:rPr lang="en-US" altLang="ja-JP" dirty="0" smtClean="0">
                <a:latin typeface="HGP創英角ﾎﾟｯﾌﾟ体" pitchFamily="50" charset="-128"/>
                <a:ea typeface="HGP創英角ﾎﾟｯﾌﾟ体" pitchFamily="50" charset="-128"/>
              </a:rPr>
              <a:t>3</a:t>
            </a:r>
            <a:r>
              <a:rPr lang="ja-JP" altLang="en-US" dirty="0" smtClean="0">
                <a:latin typeface="HGP創英角ﾎﾟｯﾌﾟ体" pitchFamily="50" charset="-128"/>
                <a:ea typeface="HGP創英角ﾎﾟｯﾌﾟ体" pitchFamily="50" charset="-128"/>
              </a:rPr>
              <a:t>本しかない。</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パズルゲームの大半が</a:t>
            </a:r>
            <a:r>
              <a:rPr lang="en-US" altLang="ja-JP" dirty="0" smtClean="0">
                <a:latin typeface="HGP創英角ﾎﾟｯﾌﾟ体" pitchFamily="50" charset="-128"/>
                <a:ea typeface="HGP創英角ﾎﾟｯﾌﾟ体" pitchFamily="50" charset="-128"/>
              </a:rPr>
              <a:t>1000</a:t>
            </a:r>
            <a:r>
              <a:rPr lang="ja-JP" altLang="en-US" dirty="0" smtClean="0">
                <a:latin typeface="HGP創英角ﾎﾟｯﾌﾟ体" pitchFamily="50" charset="-128"/>
                <a:ea typeface="HGP創英角ﾎﾟｯﾌﾟ体" pitchFamily="50" charset="-128"/>
              </a:rPr>
              <a:t>円ほどするので、同ジャンル同値段のライバルが少ない。</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ランキング上位の物の大半が</a:t>
            </a:r>
            <a:r>
              <a:rPr lang="en-US" altLang="ja-JP" dirty="0" smtClean="0">
                <a:latin typeface="HGP創英角ﾎﾟｯﾌﾟ体" pitchFamily="50" charset="-128"/>
                <a:ea typeface="HGP創英角ﾎﾟｯﾌﾟ体" pitchFamily="50" charset="-128"/>
              </a:rPr>
              <a:t>1000</a:t>
            </a:r>
            <a:r>
              <a:rPr lang="ja-JP" altLang="en-US" dirty="0" smtClean="0">
                <a:latin typeface="HGP創英角ﾎﾟｯﾌﾟ体" pitchFamily="50" charset="-128"/>
                <a:ea typeface="HGP創英角ﾎﾟｯﾌﾟ体" pitchFamily="50" charset="-128"/>
              </a:rPr>
              <a:t>円近くするものばかりだが、中には</a:t>
            </a:r>
            <a:r>
              <a:rPr lang="en-US" altLang="ja-JP" dirty="0" smtClean="0">
                <a:latin typeface="HGP創英角ﾎﾟｯﾌﾟ体" pitchFamily="50" charset="-128"/>
                <a:ea typeface="HGP創英角ﾎﾟｯﾌﾟ体" pitchFamily="50" charset="-128"/>
              </a:rPr>
              <a:t>360</a:t>
            </a:r>
            <a:r>
              <a:rPr lang="ja-JP" altLang="en-US" dirty="0" smtClean="0">
                <a:latin typeface="HGP創英角ﾎﾟｯﾌﾟ体" pitchFamily="50" charset="-128"/>
                <a:ea typeface="HGP創英角ﾎﾟｯﾌﾟ体" pitchFamily="50" charset="-128"/>
              </a:rPr>
              <a:t>円、</a:t>
            </a:r>
            <a:r>
              <a:rPr lang="en-US" altLang="ja-JP" dirty="0" smtClean="0">
                <a:latin typeface="HGP創英角ﾎﾟｯﾌﾟ体" pitchFamily="50" charset="-128"/>
                <a:ea typeface="HGP創英角ﾎﾟｯﾌﾟ体" pitchFamily="50" charset="-128"/>
              </a:rPr>
              <a:t>100</a:t>
            </a:r>
            <a:r>
              <a:rPr lang="ja-JP" altLang="en-US" dirty="0" smtClean="0">
                <a:latin typeface="HGP創英角ﾎﾟｯﾌﾟ体" pitchFamily="50" charset="-128"/>
                <a:ea typeface="HGP創英角ﾎﾟｯﾌﾟ体" pitchFamily="50" charset="-128"/>
              </a:rPr>
              <a:t>円という値段でも上位に入っている物もある。ユーザーは値段が高くて質の良いものだけを求めているだけではないことがうかがえる。その値段に見合ったおもしろさや新しさ、ボリュームがあるかで判断している。</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このゲームは今までにないゲームルールで、興味を引くことができると思います。その斬新さに食いついてくるユーザーをターゲットとし、他のゲームより安い</a:t>
            </a:r>
            <a:r>
              <a:rPr lang="en-US" altLang="ja-JP" dirty="0" smtClean="0">
                <a:latin typeface="HGP創英角ﾎﾟｯﾌﾟ体" pitchFamily="50" charset="-128"/>
                <a:ea typeface="HGP創英角ﾎﾟｯﾌﾟ体" pitchFamily="50" charset="-128"/>
              </a:rPr>
              <a:t>300</a:t>
            </a:r>
            <a:r>
              <a:rPr lang="ja-JP" altLang="en-US" dirty="0" smtClean="0">
                <a:latin typeface="HGP創英角ﾎﾟｯﾌﾟ体" pitchFamily="50" charset="-128"/>
                <a:ea typeface="HGP創英角ﾎﾟｯﾌﾟ体" pitchFamily="50" charset="-128"/>
              </a:rPr>
              <a:t>円という値段で勝負ができると思います。</a:t>
            </a:r>
            <a:endParaRPr lang="en-US" altLang="ja-JP" dirty="0" smtClean="0">
              <a:latin typeface="HGP創英角ﾎﾟｯﾌﾟ体" pitchFamily="50" charset="-128"/>
              <a:ea typeface="HGP創英角ﾎﾟｯﾌﾟ体" pitchFamily="50" charset="-128"/>
            </a:endParaRPr>
          </a:p>
          <a:p>
            <a:r>
              <a:rPr lang="ja-JP" altLang="en-US" dirty="0" smtClean="0">
                <a:latin typeface="HGP創英角ﾎﾟｯﾌﾟ体" pitchFamily="50" charset="-128"/>
                <a:ea typeface="HGP創英角ﾎﾟｯﾌﾟ体" pitchFamily="50" charset="-128"/>
              </a:rPr>
              <a:t>インパクトのあるスクリーンショットで、印象をつけることが勝負のカギ</a:t>
            </a:r>
            <a:endParaRPr lang="en-US" altLang="ja-JP" dirty="0" smtClean="0">
              <a:latin typeface="HGP創英角ﾎﾟｯﾌﾟ体" pitchFamily="50" charset="-128"/>
              <a:ea typeface="HGP創英角ﾎﾟｯﾌﾟ体" pitchFamily="50" charset="-128"/>
            </a:endParaRPr>
          </a:p>
          <a:p>
            <a:endParaRPr lang="en-US" altLang="ja-JP" dirty="0" smtClean="0">
              <a:latin typeface="HGP創英角ﾎﾟｯﾌﾟ体" pitchFamily="50" charset="-128"/>
              <a:ea typeface="HGP創英角ﾎﾟｯﾌﾟ体" pitchFamily="50" charset="-128"/>
            </a:endParaRPr>
          </a:p>
        </p:txBody>
      </p:sp>
      <p:sp>
        <p:nvSpPr>
          <p:cNvPr id="9" name="直方体 8"/>
          <p:cNvSpPr/>
          <p:nvPr/>
        </p:nvSpPr>
        <p:spPr>
          <a:xfrm>
            <a:off x="8460432" y="6309320"/>
            <a:ext cx="504056" cy="360040"/>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５</a:t>
            </a:r>
            <a:endParaRPr kumimoji="1" lang="ja-JP" altLang="en-US" dirty="0">
              <a:solidFill>
                <a:schemeClr val="tx1"/>
              </a:solidFill>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5463</TotalTime>
  <Words>718</Words>
  <Application>Microsoft Office PowerPoint</Application>
  <PresentationFormat>画面に合わせる (4:3)</PresentationFormat>
  <Paragraphs>80</Paragraphs>
  <Slides>6</Slides>
  <Notes>6</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スライド 1</vt:lpstr>
      <vt:lpstr>コンセプト</vt:lpstr>
      <vt:lpstr>スライド 3</vt:lpstr>
      <vt:lpstr>スライド 4</vt:lpstr>
      <vt:lpstr>スライド 5</vt:lpstr>
      <vt:lpstr>スライド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大久保　雄二</dc:creator>
  <cp:lastModifiedBy>大久保　雄二</cp:lastModifiedBy>
  <cp:revision>158</cp:revision>
  <dcterms:created xsi:type="dcterms:W3CDTF">2013-04-24T08:59:03Z</dcterms:created>
  <dcterms:modified xsi:type="dcterms:W3CDTF">2013-05-09T13:51:29Z</dcterms:modified>
</cp:coreProperties>
</file>