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22.jpeg" ContentType="image/jpe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1.jpeg" ContentType="image/jpeg"/>
  <Override PartName="/ppt/media/image16.png" ContentType="image/png"/>
  <Override PartName="/ppt/media/image20.png" ContentType="image/png"/>
  <Override PartName="/ppt/media/image19.png" ContentType="image/png"/>
  <Override PartName="/ppt/media/image18.jpeg" ContentType="image/jpeg"/>
  <Override PartName="/ppt/media/image1.png" ContentType="image/png"/>
  <Override PartName="/ppt/media/image24.png" ContentType="image/png"/>
  <Override PartName="/ppt/media/image17.png" ContentType="image/png"/>
  <Override PartName="/ppt/media/image15.png" ContentType="image/png"/>
  <Override PartName="/ppt/media/image14.png" ContentType="image/png"/>
  <Override PartName="/ppt/media/image25.png" ContentType="image/png"/>
  <Override PartName="/ppt/media/image2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7569200" cy="106934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0E9CDB-79BE-4AB6-BBCE-30DC2357167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78360" y="426600"/>
            <a:ext cx="681192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78360" y="2502000"/>
            <a:ext cx="681192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78360" y="5741640"/>
            <a:ext cx="681192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50437F-DC9A-4959-8500-061024F6F01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78360" y="426600"/>
            <a:ext cx="681192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78360" y="2502000"/>
            <a:ext cx="332388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868920" y="2502000"/>
            <a:ext cx="332388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78360" y="5741640"/>
            <a:ext cx="332388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3868920" y="5741640"/>
            <a:ext cx="332388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D71C2A-4666-413C-B836-3B5E70F0AB1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78360" y="426600"/>
            <a:ext cx="681192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78360" y="2502000"/>
            <a:ext cx="219312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681640" y="2502000"/>
            <a:ext cx="219312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984560" y="2502000"/>
            <a:ext cx="219312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378360" y="5741640"/>
            <a:ext cx="219312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681640" y="5741640"/>
            <a:ext cx="219312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4984560" y="5741640"/>
            <a:ext cx="219312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A2F371-6ED4-4402-99B1-5E0DEB79FD9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78360" y="426600"/>
            <a:ext cx="681192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8360" y="2502000"/>
            <a:ext cx="6811920" cy="620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A4E03D-67EE-4E38-81FF-B78C5C40C3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78360" y="426600"/>
            <a:ext cx="681192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78360" y="2502000"/>
            <a:ext cx="6811920" cy="620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384033-B637-4625-ADD9-A979F90C43F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78360" y="426600"/>
            <a:ext cx="681192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78360" y="2502000"/>
            <a:ext cx="3323880" cy="620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3868920" y="2502000"/>
            <a:ext cx="3323880" cy="620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37FD55-9DD9-49A2-88D6-198BEA0A6CB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78360" y="426600"/>
            <a:ext cx="681192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02829E-46B3-4180-9C2D-2E1DD2B4D06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78360" y="426600"/>
            <a:ext cx="6811920" cy="827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EE91E0-BF02-42C5-B111-B890525EE91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78360" y="426600"/>
            <a:ext cx="681192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78360" y="2502000"/>
            <a:ext cx="332388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3868920" y="2502000"/>
            <a:ext cx="3323880" cy="620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378360" y="5741640"/>
            <a:ext cx="332388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C3B5DD-23D2-4B68-A1A5-7DEB65EBE2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78360" y="426600"/>
            <a:ext cx="681192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78360" y="2502000"/>
            <a:ext cx="3323880" cy="620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3868920" y="2502000"/>
            <a:ext cx="332388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868920" y="5741640"/>
            <a:ext cx="332388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AEDEC9-28EB-4244-9F68-09C2EC9FE63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78360" y="426600"/>
            <a:ext cx="681192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800" spc="-1" strike="noStrike"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78360" y="2502000"/>
            <a:ext cx="332388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3868920" y="2502000"/>
            <a:ext cx="332388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378360" y="5741640"/>
            <a:ext cx="6811920" cy="29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4D7B31-A712-4368-A750-B7C9C8D224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2573640" y="9945000"/>
            <a:ext cx="242172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2"/>
          </p:nvPr>
        </p:nvSpPr>
        <p:spPr>
          <a:xfrm>
            <a:off x="378360" y="9945000"/>
            <a:ext cx="174060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5449680" y="9945000"/>
            <a:ext cx="174060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9A9923-E12E-43B6-A169-197F125F8300}" type="slidenum">
              <a:rPr b="0" lang="en-US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378360" y="426600"/>
            <a:ext cx="681192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Calibri"/>
              </a:rPr>
              <a:t>Click to edit the title text format</a:t>
            </a:r>
            <a:endParaRPr b="0" lang="en-US" sz="1800" spc="-1" strike="noStrike"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78360" y="2502000"/>
            <a:ext cx="6811920" cy="620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Click to edit the outline text format</a:t>
            </a:r>
            <a:endParaRPr b="0" lang="en-US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Second Outline Level</a:t>
            </a:r>
            <a:endParaRPr b="0" lang="en-US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Third Outline Level</a:t>
            </a:r>
            <a:endParaRPr b="0" lang="en-US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Fourth Outline Level</a:t>
            </a:r>
            <a:endParaRPr b="0" lang="en-US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alibri"/>
              </a:rPr>
              <a:t>Fifth Outline Level</a:t>
            </a:r>
            <a:endParaRPr b="0" lang="en-US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alibri"/>
              </a:rPr>
              <a:t>Sixth Outline Level</a:t>
            </a:r>
            <a:endParaRPr b="0" lang="en-US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alibri"/>
              </a:rPr>
              <a:t>Seventh Outline Level</a:t>
            </a:r>
            <a:endParaRPr b="0" lang="en-US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2"/>
          <p:cNvSpPr/>
          <p:nvPr/>
        </p:nvSpPr>
        <p:spPr>
          <a:xfrm>
            <a:off x="901800" y="866520"/>
            <a:ext cx="5956200" cy="60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4000"/>
              </a:lnSpc>
              <a:spcBef>
                <a:spcPts val="99"/>
              </a:spcBef>
              <a:buNone/>
            </a:pPr>
            <a:r>
              <a:rPr b="0" lang="en-US" sz="1200" spc="-7" strike="noStrike">
                <a:latin typeface="Roboto"/>
              </a:rPr>
              <a:t>LogBook  4/7</a:t>
            </a:r>
            <a:endParaRPr b="0" lang="en-US" sz="1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15"/>
              </a:spcBef>
              <a:buNone/>
            </a:pPr>
            <a:r>
              <a:rPr b="0" lang="en-US" sz="1200" spc="-7" strike="noStrike">
                <a:latin typeface="Roboto"/>
              </a:rPr>
              <a:t>Υλοποίηση</a:t>
            </a:r>
            <a:r>
              <a:rPr b="0" lang="en-US" sz="1200" spc="-12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απλού </a:t>
            </a:r>
            <a:r>
              <a:rPr b="0" lang="en-US" sz="1200" spc="-12" strike="noStrike">
                <a:latin typeface="Roboto"/>
              </a:rPr>
              <a:t>delbruck</a:t>
            </a:r>
            <a:r>
              <a:rPr b="0" lang="en-US" sz="1200" spc="-7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bump</a:t>
            </a:r>
            <a:r>
              <a:rPr b="0" lang="en-US" sz="1200" spc="-7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για</a:t>
            </a:r>
            <a:r>
              <a:rPr b="0" lang="en-US" sz="1200" spc="-7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εξάσκηση</a:t>
            </a:r>
            <a:r>
              <a:rPr b="0" lang="en-US" sz="1200" spc="-7" strike="noStrike">
                <a:latin typeface="Roboto"/>
              </a:rPr>
              <a:t> με </a:t>
            </a:r>
            <a:r>
              <a:rPr b="0" lang="en-US" sz="1200" spc="-12" strike="noStrike">
                <a:latin typeface="Roboto"/>
              </a:rPr>
              <a:t>το</a:t>
            </a:r>
            <a:r>
              <a:rPr b="0" lang="en-US" sz="1200" spc="-7" strike="noStrike">
                <a:latin typeface="Roboto"/>
              </a:rPr>
              <a:t> cadence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" name="object 3"/>
          <p:cNvSpPr/>
          <p:nvPr/>
        </p:nvSpPr>
        <p:spPr>
          <a:xfrm>
            <a:off x="901800" y="7021080"/>
            <a:ext cx="4371480" cy="14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algn="just">
              <a:lnSpc>
                <a:spcPct val="114000"/>
              </a:lnSpc>
              <a:spcBef>
                <a:spcPts val="99"/>
              </a:spcBef>
              <a:buNone/>
            </a:pPr>
            <a:r>
              <a:rPr b="0" lang="en-US" sz="1200" spc="-7" strike="noStrike">
                <a:latin typeface="Roboto"/>
              </a:rPr>
              <a:t>11/7</a:t>
            </a:r>
            <a:r>
              <a:rPr b="0" lang="en-US" sz="1200" spc="-26" strike="noStrike">
                <a:latin typeface="Roboto"/>
              </a:rPr>
              <a:t> </a:t>
            </a:r>
            <a:r>
              <a:rPr b="0" lang="en-US" sz="1200" spc="-15" strike="noStrike">
                <a:latin typeface="Roboto"/>
              </a:rPr>
              <a:t>ενασχόληση</a:t>
            </a:r>
            <a:r>
              <a:rPr b="0" lang="en-US" sz="1200" spc="-26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με</a:t>
            </a:r>
            <a:r>
              <a:rPr b="0" lang="en-US" sz="1200" spc="-26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κώδικα </a:t>
            </a:r>
            <a:r>
              <a:rPr b="0" lang="en-US" sz="1200" spc="-287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28/7</a:t>
            </a:r>
            <a:r>
              <a:rPr b="0" lang="en-US" sz="1200" spc="-26" strike="noStrike">
                <a:latin typeface="Roboto"/>
              </a:rPr>
              <a:t> </a:t>
            </a:r>
            <a:r>
              <a:rPr b="0" lang="en-US" sz="1200" spc="-15" strike="noStrike">
                <a:latin typeface="Roboto"/>
              </a:rPr>
              <a:t>ενασχόληση</a:t>
            </a:r>
            <a:r>
              <a:rPr b="0" lang="en-US" sz="1200" spc="-26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με</a:t>
            </a:r>
            <a:r>
              <a:rPr b="0" lang="en-US" sz="1200" spc="-26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κώδικα </a:t>
            </a:r>
            <a:r>
              <a:rPr b="0" lang="en-US" sz="1200" spc="-287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3/8</a:t>
            </a:r>
            <a:r>
              <a:rPr b="0" lang="en-US" sz="1200" spc="-21" strike="noStrike">
                <a:latin typeface="Roboto"/>
              </a:rPr>
              <a:t> </a:t>
            </a:r>
            <a:r>
              <a:rPr b="0" lang="en-US" sz="1200" spc="-15" strike="noStrike">
                <a:latin typeface="Roboto"/>
              </a:rPr>
              <a:t>ενασχόληση </a:t>
            </a:r>
            <a:r>
              <a:rPr b="0" lang="en-US" sz="1200" spc="-7" strike="noStrike">
                <a:latin typeface="Roboto"/>
              </a:rPr>
              <a:t>με</a:t>
            </a:r>
            <a:r>
              <a:rPr b="0" lang="en-US" sz="1200" spc="-21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κώδικα</a:t>
            </a:r>
            <a:endParaRPr b="0" lang="en-US" sz="1200" spc="-1" strike="noStrike">
              <a:latin typeface="Arial"/>
            </a:endParaRPr>
          </a:p>
          <a:p>
            <a:pPr marL="12600" algn="just">
              <a:lnSpc>
                <a:spcPct val="100000"/>
              </a:lnSpc>
              <a:spcBef>
                <a:spcPts val="215"/>
              </a:spcBef>
              <a:buNone/>
            </a:pPr>
            <a:r>
              <a:rPr b="0" lang="en-US" sz="1200" spc="-7" strike="noStrike">
                <a:latin typeface="Roboto"/>
              </a:rPr>
              <a:t>4/8 </a:t>
            </a:r>
            <a:r>
              <a:rPr b="0" lang="en-US" sz="1200" spc="-15" strike="noStrike">
                <a:latin typeface="Roboto"/>
              </a:rPr>
              <a:t>ενασχόληση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με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κώδικα</a:t>
            </a:r>
            <a:r>
              <a:rPr b="0" lang="en-US" sz="1200" spc="-7" strike="noStrike">
                <a:latin typeface="Roboto"/>
              </a:rPr>
              <a:t> &amp;</a:t>
            </a:r>
            <a:r>
              <a:rPr b="0" lang="en-US" sz="1200" spc="-1" strike="noStrike">
                <a:latin typeface="Roboto"/>
              </a:rPr>
              <a:t> WTA </a:t>
            </a:r>
            <a:r>
              <a:rPr b="0" lang="en-US" sz="1200" spc="-12" strike="noStrike">
                <a:latin typeface="Roboto"/>
              </a:rPr>
              <a:t>για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3 </a:t>
            </a:r>
            <a:r>
              <a:rPr b="0" lang="en-US" sz="1200" spc="-12" strike="noStrike">
                <a:latin typeface="Roboto"/>
              </a:rPr>
              <a:t>κλάσεις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σε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new</a:t>
            </a:r>
            <a:r>
              <a:rPr b="0" lang="en-US" sz="1200" spc="-7" strike="noStrike">
                <a:latin typeface="Roboto"/>
              </a:rPr>
              <a:t> </a:t>
            </a:r>
            <a:r>
              <a:rPr b="0" lang="en-US" sz="1200" spc="-21" strike="noStrike">
                <a:latin typeface="Roboto"/>
              </a:rPr>
              <a:t>thyroid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3" name="object 4" descr=""/>
          <p:cNvPicPr/>
          <p:nvPr/>
        </p:nvPicPr>
        <p:blipFill>
          <a:blip r:embed="rId1"/>
          <a:stretch/>
        </p:blipFill>
        <p:spPr>
          <a:xfrm>
            <a:off x="933480" y="1564560"/>
            <a:ext cx="4562280" cy="5438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2"/>
          <p:cNvSpPr/>
          <p:nvPr/>
        </p:nvSpPr>
        <p:spPr>
          <a:xfrm>
            <a:off x="901800" y="5866200"/>
            <a:ext cx="2241360" cy="42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4000"/>
              </a:lnSpc>
              <a:spcBef>
                <a:spcPts val="99"/>
              </a:spcBef>
              <a:buNone/>
            </a:pPr>
            <a:r>
              <a:rPr b="0" lang="en-US" sz="1200" spc="-15" strike="noStrike">
                <a:latin typeface="Roboto"/>
              </a:rPr>
              <a:t>Καλύτερη</a:t>
            </a:r>
            <a:r>
              <a:rPr b="0" lang="en-US" sz="1200" spc="-12" strike="noStrike">
                <a:latin typeface="Roboto"/>
              </a:rPr>
              <a:t> ρύθμιση</a:t>
            </a:r>
            <a:r>
              <a:rPr b="0" lang="en-US" sz="1200" spc="-7" strike="noStrike">
                <a:latin typeface="Roboto"/>
              </a:rPr>
              <a:t> διασποράς 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κωδικας για</a:t>
            </a:r>
            <a:r>
              <a:rPr b="0" lang="en-US" sz="1200" spc="-7" strike="noStrike">
                <a:latin typeface="Roboto"/>
              </a:rPr>
              <a:t> </a:t>
            </a:r>
            <a:r>
              <a:rPr b="0" lang="en-US" sz="1200" spc="-15" strike="noStrike">
                <a:latin typeface="Roboto"/>
              </a:rPr>
              <a:t>vc,</a:t>
            </a:r>
            <a:r>
              <a:rPr b="0" lang="en-US" sz="1200" spc="-7" strike="noStrike">
                <a:latin typeface="Roboto"/>
              </a:rPr>
              <a:t> </a:t>
            </a:r>
            <a:r>
              <a:rPr b="0" lang="en-US" sz="1200" spc="-15" strike="noStrike">
                <a:latin typeface="Roboto"/>
              </a:rPr>
              <a:t>ταξινομηση</a:t>
            </a:r>
            <a:r>
              <a:rPr b="0" lang="en-US" sz="1200" spc="-7" strike="noStrike">
                <a:latin typeface="Roboto"/>
              </a:rPr>
              <a:t> 63%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63" name="object 3" descr=""/>
          <p:cNvPicPr/>
          <p:nvPr/>
        </p:nvPicPr>
        <p:blipFill>
          <a:blip r:embed="rId1"/>
          <a:stretch/>
        </p:blipFill>
        <p:spPr>
          <a:xfrm>
            <a:off x="933480" y="933480"/>
            <a:ext cx="5733720" cy="491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bject 2"/>
          <p:cNvSpPr/>
          <p:nvPr/>
        </p:nvSpPr>
        <p:spPr>
          <a:xfrm>
            <a:off x="901800" y="4847040"/>
            <a:ext cx="5510880" cy="167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960" bIns="0" anchor="t">
            <a:spAutoFit/>
          </a:bodyPr>
          <a:p>
            <a:pPr marL="12600">
              <a:lnSpc>
                <a:spcPct val="100000"/>
              </a:lnSpc>
              <a:spcBef>
                <a:spcPts val="315"/>
              </a:spcBef>
              <a:buNone/>
            </a:pPr>
            <a:r>
              <a:rPr b="0" lang="en-US" sz="1200" spc="-7" strike="noStrike">
                <a:latin typeface="Roboto"/>
              </a:rPr>
              <a:t>14/8</a:t>
            </a:r>
            <a:endParaRPr b="0" lang="en-US" sz="1200" spc="-1" strike="noStrike">
              <a:latin typeface="Arial"/>
            </a:endParaRPr>
          </a:p>
          <a:p>
            <a:pPr marL="12600">
              <a:lnSpc>
                <a:spcPct val="114000"/>
              </a:lnSpc>
              <a:buNone/>
            </a:pPr>
            <a:r>
              <a:rPr b="0" lang="en-US" sz="1200" spc="-7" strike="noStrike">
                <a:latin typeface="Roboto"/>
              </a:rPr>
              <a:t>δοκιμές</a:t>
            </a:r>
            <a:r>
              <a:rPr b="0" lang="en-US" sz="1200" spc="-15" strike="noStrike">
                <a:latin typeface="Roboto"/>
              </a:rPr>
              <a:t> vc,</a:t>
            </a:r>
            <a:r>
              <a:rPr b="0" lang="en-US" sz="1200" spc="-12" strike="noStrike">
                <a:latin typeface="Roboto"/>
              </a:rPr>
              <a:t> </a:t>
            </a:r>
            <a:r>
              <a:rPr b="0" lang="en-US" sz="1200" spc="-21" strike="noStrike">
                <a:latin typeface="Roboto"/>
              </a:rPr>
              <a:t>vr</a:t>
            </a:r>
            <a:r>
              <a:rPr b="0" lang="en-US" sz="1200" spc="-15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ίδια </a:t>
            </a:r>
            <a:r>
              <a:rPr b="0" lang="en-US" sz="1200" spc="-7" strike="noStrike">
                <a:latin typeface="Roboto"/>
              </a:rPr>
              <a:t>ακρίβεια </a:t>
            </a:r>
            <a:r>
              <a:rPr b="0" lang="en-US" sz="1200" spc="-287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15/8</a:t>
            </a:r>
            <a:endParaRPr b="0" lang="en-US" sz="1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15"/>
              </a:spcBef>
              <a:buNone/>
            </a:pPr>
            <a:r>
              <a:rPr b="0" lang="en-US" sz="1200" spc="-7" strike="noStrike">
                <a:latin typeface="Roboto"/>
              </a:rPr>
              <a:t>δοκιμές</a:t>
            </a:r>
            <a:r>
              <a:rPr b="0" lang="en-US" sz="1200" spc="-15" strike="noStrike">
                <a:latin typeface="Roboto"/>
              </a:rPr>
              <a:t> vc,</a:t>
            </a:r>
            <a:r>
              <a:rPr b="0" lang="en-US" sz="1200" spc="-12" strike="noStrike">
                <a:latin typeface="Roboto"/>
              </a:rPr>
              <a:t> </a:t>
            </a:r>
            <a:r>
              <a:rPr b="0" lang="en-US" sz="1200" spc="-21" strike="noStrike">
                <a:latin typeface="Roboto"/>
              </a:rPr>
              <a:t>vr</a:t>
            </a:r>
            <a:r>
              <a:rPr b="0" lang="en-US" sz="1200" spc="-12" strike="noStrike">
                <a:latin typeface="Roboto"/>
              </a:rPr>
              <a:t> ίδια </a:t>
            </a:r>
            <a:r>
              <a:rPr b="0" lang="en-US" sz="1200" spc="-7" strike="noStrike">
                <a:latin typeface="Roboto"/>
              </a:rPr>
              <a:t>ακρίβεια</a:t>
            </a:r>
            <a:endParaRPr b="0" lang="en-US" sz="1200" spc="-1" strike="noStrike">
              <a:latin typeface="Arial"/>
            </a:endParaRPr>
          </a:p>
          <a:p>
            <a:pPr marL="12600">
              <a:lnSpc>
                <a:spcPct val="114000"/>
              </a:lnSpc>
              <a:buNone/>
            </a:pPr>
            <a:r>
              <a:rPr b="0" lang="en-US" sz="1200" spc="-7" strike="noStrike">
                <a:latin typeface="Roboto"/>
              </a:rPr>
              <a:t>16/8</a:t>
            </a:r>
            <a:r>
              <a:rPr b="0" lang="en-US" sz="1200" spc="4" strike="noStrike">
                <a:latin typeface="Roboto"/>
              </a:rPr>
              <a:t> </a:t>
            </a:r>
            <a:r>
              <a:rPr b="0" lang="en-US" sz="1200" spc="-15" strike="noStrike">
                <a:latin typeface="Roboto"/>
              </a:rPr>
              <a:t>sizing</a:t>
            </a:r>
            <a:r>
              <a:rPr b="0" lang="en-US" sz="1200" spc="4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δοκιμές</a:t>
            </a:r>
            <a:r>
              <a:rPr b="0" lang="en-US" sz="1200" spc="9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και</a:t>
            </a:r>
            <a:r>
              <a:rPr b="0" lang="en-US" sz="1200" spc="4" strike="noStrike">
                <a:latin typeface="Roboto"/>
              </a:rPr>
              <a:t> </a:t>
            </a:r>
            <a:r>
              <a:rPr b="0" lang="en-US" sz="1200" spc="-15" strike="noStrike">
                <a:latin typeface="Roboto"/>
              </a:rPr>
              <a:t>αποτυχημένες</a:t>
            </a:r>
            <a:r>
              <a:rPr b="0" lang="en-US" sz="1200" spc="4" strike="noStrike">
                <a:latin typeface="Roboto"/>
              </a:rPr>
              <a:t> </a:t>
            </a:r>
            <a:r>
              <a:rPr b="0" lang="en-US" sz="1200" spc="-15" strike="noStrike">
                <a:latin typeface="Roboto"/>
              </a:rPr>
              <a:t>ταξινομήσεις </a:t>
            </a:r>
            <a:r>
              <a:rPr b="0" lang="en-US" sz="1200" spc="-282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17/8</a:t>
            </a:r>
            <a:endParaRPr b="0" lang="en-US" sz="1200" spc="-1" strike="noStrike">
              <a:latin typeface="Arial"/>
            </a:endParaRPr>
          </a:p>
          <a:p>
            <a:pPr marL="12600">
              <a:lnSpc>
                <a:spcPct val="114000"/>
              </a:lnSpc>
              <a:buNone/>
            </a:pPr>
            <a:r>
              <a:rPr b="0" lang="en-US" sz="1200" spc="-7" strike="noStrike">
                <a:latin typeface="Roboto"/>
              </a:rPr>
              <a:t>Ικανοποιητικές </a:t>
            </a:r>
            <a:r>
              <a:rPr b="0" lang="en-US" sz="1200" spc="-12" strike="noStrike">
                <a:latin typeface="Roboto"/>
              </a:rPr>
              <a:t>Gaussian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συναρτήσεις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αλλά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μεγάλο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εύρος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για</a:t>
            </a:r>
            <a:r>
              <a:rPr b="0" lang="en-US" sz="1200" spc="-7" strike="noStrike">
                <a:latin typeface="Roboto"/>
              </a:rPr>
              <a:t> </a:t>
            </a:r>
            <a:r>
              <a:rPr b="0" lang="en-US" sz="1200" spc="-21" strike="noStrike">
                <a:latin typeface="Roboto"/>
              </a:rPr>
              <a:t>vr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και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35" strike="noStrike">
                <a:latin typeface="Roboto"/>
              </a:rPr>
              <a:t>όχι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αρκετά </a:t>
            </a:r>
            <a:r>
              <a:rPr b="0" lang="en-US" sz="1200" spc="-287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στενή</a:t>
            </a:r>
            <a:r>
              <a:rPr b="0" lang="en-US" sz="1200" spc="-12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καμπύλη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65" name="object 3" descr=""/>
          <p:cNvPicPr/>
          <p:nvPr/>
        </p:nvPicPr>
        <p:blipFill>
          <a:blip r:embed="rId1"/>
          <a:stretch/>
        </p:blipFill>
        <p:spPr>
          <a:xfrm>
            <a:off x="1038240" y="990720"/>
            <a:ext cx="5124240" cy="372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object 2" descr=""/>
          <p:cNvPicPr/>
          <p:nvPr/>
        </p:nvPicPr>
        <p:blipFill>
          <a:blip r:embed="rId1"/>
          <a:stretch/>
        </p:blipFill>
        <p:spPr>
          <a:xfrm>
            <a:off x="933480" y="933480"/>
            <a:ext cx="5733720" cy="4581000"/>
          </a:xfrm>
          <a:prstGeom prst="rect">
            <a:avLst/>
          </a:prstGeom>
          <a:ln w="0">
            <a:noFill/>
          </a:ln>
        </p:spPr>
      </p:pic>
      <p:pic>
        <p:nvPicPr>
          <p:cNvPr id="67" name="object 3" descr=""/>
          <p:cNvPicPr/>
          <p:nvPr/>
        </p:nvPicPr>
        <p:blipFill>
          <a:blip r:embed="rId2"/>
          <a:stretch/>
        </p:blipFill>
        <p:spPr>
          <a:xfrm>
            <a:off x="933480" y="5599440"/>
            <a:ext cx="5324040" cy="394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2"/>
          <p:cNvSpPr/>
          <p:nvPr/>
        </p:nvSpPr>
        <p:spPr>
          <a:xfrm>
            <a:off x="901800" y="3940920"/>
            <a:ext cx="5648040" cy="124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200" spc="-7" strike="noStrike">
                <a:latin typeface="Roboto"/>
              </a:rPr>
              <a:t>πρόβλημα</a:t>
            </a:r>
            <a:r>
              <a:rPr b="0" lang="en-US" sz="1200" spc="-15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με</a:t>
            </a:r>
            <a:r>
              <a:rPr b="0" lang="en-US" sz="1200" spc="-12" strike="noStrike">
                <a:latin typeface="Roboto"/>
              </a:rPr>
              <a:t> </a:t>
            </a:r>
            <a:r>
              <a:rPr b="0" lang="en-US" sz="1200" spc="4" strike="noStrike">
                <a:latin typeface="Roboto"/>
              </a:rPr>
              <a:t>pA</a:t>
            </a:r>
            <a:r>
              <a:rPr b="0" lang="en-US" sz="1200" spc="-12" strike="noStrike">
                <a:latin typeface="Roboto"/>
              </a:rPr>
              <a:t> στην </a:t>
            </a:r>
            <a:r>
              <a:rPr b="0" lang="en-US" sz="1200" spc="-7" strike="noStrike">
                <a:latin typeface="Roboto"/>
              </a:rPr>
              <a:t>έξοδο</a:t>
            </a:r>
            <a:endParaRPr b="0" lang="en-US" sz="1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"/>
              </a:spcBef>
              <a:buNone/>
            </a:pPr>
            <a:endParaRPr b="0" lang="en-US" sz="155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</a:pPr>
            <a:r>
              <a:rPr b="0" lang="en-US" sz="1200" spc="-7" strike="noStrike">
                <a:latin typeface="Roboto"/>
              </a:rPr>
              <a:t>18/8</a:t>
            </a:r>
            <a:r>
              <a:rPr b="0" lang="en-US" sz="1200" spc="-21" strike="noStrike">
                <a:latin typeface="Roboto"/>
              </a:rPr>
              <a:t> </a:t>
            </a:r>
            <a:r>
              <a:rPr b="0" lang="en-US" sz="1200" spc="-15" strike="noStrike">
                <a:latin typeface="Roboto"/>
              </a:rPr>
              <a:t>sizing</a:t>
            </a:r>
            <a:r>
              <a:rPr b="0" lang="en-US" sz="1200" spc="-21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δοκιμές</a:t>
            </a:r>
            <a:endParaRPr b="0" lang="en-US" sz="1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15"/>
              </a:spcBef>
              <a:buNone/>
            </a:pPr>
            <a:r>
              <a:rPr b="0" lang="en-US" sz="1200" spc="-7" strike="noStrike">
                <a:latin typeface="Roboto"/>
              </a:rPr>
              <a:t>διαφορικά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5" strike="noStrike">
                <a:latin typeface="Roboto"/>
              </a:rPr>
              <a:t>ζεύγη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επηρεάζουν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4" strike="noStrike">
                <a:latin typeface="Roboto"/>
              </a:rPr>
              <a:t>πόσο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στενή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είναι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η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5" strike="noStrike">
                <a:latin typeface="Roboto"/>
              </a:rPr>
              <a:t>gaussian,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τα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πλάτη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5" strike="noStrike">
                <a:latin typeface="Roboto"/>
              </a:rPr>
              <a:t>στον</a:t>
            </a:r>
            <a:endParaRPr b="0" lang="en-US" sz="1200" spc="-1" strike="noStrike">
              <a:latin typeface="Arial"/>
            </a:endParaRPr>
          </a:p>
          <a:p>
            <a:pPr marL="12600">
              <a:lnSpc>
                <a:spcPct val="114000"/>
              </a:lnSpc>
              <a:buNone/>
            </a:pPr>
            <a:r>
              <a:rPr b="0" lang="en-US" sz="1200" spc="-12" strike="noStrike">
                <a:latin typeface="Roboto"/>
              </a:rPr>
              <a:t>correlator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και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στους</a:t>
            </a:r>
            <a:r>
              <a:rPr b="0" lang="en-US" sz="1200" spc="4" strike="noStrike">
                <a:latin typeface="Roboto"/>
              </a:rPr>
              <a:t> </a:t>
            </a:r>
            <a:r>
              <a:rPr b="0" lang="en-US" sz="1200" spc="-1" strike="noStrike">
                <a:latin typeface="Roboto"/>
              </a:rPr>
              <a:t>καθρέπτες </a:t>
            </a:r>
            <a:r>
              <a:rPr b="0" lang="en-US" sz="1200" spc="-12" strike="noStrike">
                <a:latin typeface="Roboto"/>
              </a:rPr>
              <a:t>επηρεάζουν</a:t>
            </a:r>
            <a:r>
              <a:rPr b="0" lang="en-US" sz="1200" spc="4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το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ύψος.</a:t>
            </a:r>
            <a:r>
              <a:rPr b="0" lang="en-US" sz="1200" spc="-1" strike="noStrike">
                <a:latin typeface="Roboto"/>
              </a:rPr>
              <a:t> Επίσης</a:t>
            </a:r>
            <a:r>
              <a:rPr b="0" lang="en-US" sz="1200" spc="4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το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μήκος</a:t>
            </a:r>
            <a:r>
              <a:rPr b="0" lang="en-US" sz="1200" spc="4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επηρεάζει </a:t>
            </a:r>
            <a:r>
              <a:rPr b="0" lang="en-US" sz="1200" spc="-287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το </a:t>
            </a:r>
            <a:r>
              <a:rPr b="0" lang="en-US" sz="1200" spc="-7" strike="noStrike">
                <a:latin typeface="Roboto"/>
              </a:rPr>
              <a:t>πλάτος και </a:t>
            </a:r>
            <a:r>
              <a:rPr b="0" lang="en-US" sz="1200" spc="-12" strike="noStrike">
                <a:latin typeface="Roboto"/>
              </a:rPr>
              <a:t>το</a:t>
            </a:r>
            <a:r>
              <a:rPr b="0" lang="en-US" sz="1200" spc="-7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ύψος.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9" name="object 3"/>
          <p:cNvSpPr/>
          <p:nvPr/>
        </p:nvSpPr>
        <p:spPr>
          <a:xfrm>
            <a:off x="901800" y="8660520"/>
            <a:ext cx="3555720" cy="105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4000"/>
              </a:lnSpc>
              <a:spcBef>
                <a:spcPts val="99"/>
              </a:spcBef>
              <a:buNone/>
            </a:pPr>
            <a:r>
              <a:rPr b="0" lang="en-US" sz="1200" spc="-15" strike="noStrike">
                <a:latin typeface="Roboto"/>
              </a:rPr>
              <a:t>ταξινόμηση</a:t>
            </a:r>
            <a:r>
              <a:rPr b="0" lang="en-US" sz="1200" spc="-32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δεν</a:t>
            </a:r>
            <a:r>
              <a:rPr b="0" lang="en-US" sz="1200" spc="-32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δουλεύει </a:t>
            </a:r>
            <a:r>
              <a:rPr b="0" lang="en-US" sz="1200" spc="-287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19/8</a:t>
            </a:r>
            <a:endParaRPr b="0" lang="en-US" sz="1200" spc="-1" strike="noStrike">
              <a:latin typeface="Arial"/>
            </a:endParaRPr>
          </a:p>
          <a:p>
            <a:pPr marL="12600">
              <a:lnSpc>
                <a:spcPct val="114000"/>
              </a:lnSpc>
              <a:buNone/>
            </a:pPr>
            <a:r>
              <a:rPr b="0" lang="en-US" sz="1200" spc="-7" strike="noStrike">
                <a:latin typeface="Roboto"/>
              </a:rPr>
              <a:t>δοκιμες </a:t>
            </a:r>
            <a:r>
              <a:rPr b="0" lang="en-US" sz="1200" spc="-15" strike="noStrike">
                <a:latin typeface="Roboto"/>
              </a:rPr>
              <a:t>vc,vr</a:t>
            </a:r>
            <a:r>
              <a:rPr b="0" lang="en-US" sz="1200" spc="-7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sizing,</a:t>
            </a:r>
            <a:r>
              <a:rPr b="0" lang="en-US" sz="1200" spc="-7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αλλά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5" strike="noStrike">
                <a:latin typeface="Roboto"/>
              </a:rPr>
              <a:t>αποτυχημένη</a:t>
            </a:r>
            <a:r>
              <a:rPr b="0" lang="en-US" sz="1200" spc="-7" strike="noStrike">
                <a:latin typeface="Roboto"/>
              </a:rPr>
              <a:t> </a:t>
            </a:r>
            <a:r>
              <a:rPr b="0" lang="en-US" sz="1200" spc="-15" strike="noStrike">
                <a:latin typeface="Roboto"/>
              </a:rPr>
              <a:t>ταξινόμηση </a:t>
            </a:r>
            <a:r>
              <a:rPr b="0" lang="en-US" sz="1200" spc="-287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21/8</a:t>
            </a:r>
            <a:endParaRPr b="0" lang="en-US" sz="1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15"/>
              </a:spcBef>
              <a:buNone/>
            </a:pPr>
            <a:r>
              <a:rPr b="0" lang="en-US" sz="1200" spc="-7" strike="noStrike">
                <a:latin typeface="Roboto"/>
              </a:rPr>
              <a:t>δοκιμες </a:t>
            </a:r>
            <a:r>
              <a:rPr b="0" lang="en-US" sz="1200" spc="-15" strike="noStrike">
                <a:latin typeface="Roboto"/>
              </a:rPr>
              <a:t>vc,vr</a:t>
            </a:r>
            <a:r>
              <a:rPr b="0" lang="en-US" sz="1200" spc="-7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sizing,</a:t>
            </a:r>
            <a:r>
              <a:rPr b="0" lang="en-US" sz="1200" spc="-7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αλλά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5" strike="noStrike">
                <a:latin typeface="Roboto"/>
              </a:rPr>
              <a:t>αποτυχημένη</a:t>
            </a:r>
            <a:r>
              <a:rPr b="0" lang="en-US" sz="1200" spc="-7" strike="noStrike">
                <a:latin typeface="Roboto"/>
              </a:rPr>
              <a:t> </a:t>
            </a:r>
            <a:r>
              <a:rPr b="0" lang="en-US" sz="1200" spc="-15" strike="noStrike">
                <a:latin typeface="Roboto"/>
              </a:rPr>
              <a:t>ταξινόμηση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70" name="object 4" descr=""/>
          <p:cNvPicPr/>
          <p:nvPr/>
        </p:nvPicPr>
        <p:blipFill>
          <a:blip r:embed="rId1"/>
          <a:stretch/>
        </p:blipFill>
        <p:spPr>
          <a:xfrm>
            <a:off x="933480" y="933480"/>
            <a:ext cx="5733720" cy="2962080"/>
          </a:xfrm>
          <a:prstGeom prst="rect">
            <a:avLst/>
          </a:prstGeom>
          <a:ln w="0">
            <a:noFill/>
          </a:ln>
        </p:spPr>
      </p:pic>
      <p:pic>
        <p:nvPicPr>
          <p:cNvPr id="71" name="object 5" descr=""/>
          <p:cNvPicPr/>
          <p:nvPr/>
        </p:nvPicPr>
        <p:blipFill>
          <a:blip r:embed="rId2"/>
          <a:stretch/>
        </p:blipFill>
        <p:spPr>
          <a:xfrm>
            <a:off x="933480" y="5242320"/>
            <a:ext cx="5733720" cy="340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bject 2"/>
          <p:cNvSpPr/>
          <p:nvPr/>
        </p:nvSpPr>
        <p:spPr>
          <a:xfrm>
            <a:off x="901800" y="866520"/>
            <a:ext cx="498168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960" bIns="0" anchor="t">
            <a:spAutoFit/>
          </a:bodyPr>
          <a:p>
            <a:pPr marL="12600">
              <a:lnSpc>
                <a:spcPct val="100000"/>
              </a:lnSpc>
              <a:spcBef>
                <a:spcPts val="315"/>
              </a:spcBef>
              <a:buNone/>
            </a:pPr>
            <a:r>
              <a:rPr b="0" lang="en-US" sz="1200" spc="-7" strike="noStrike">
                <a:latin typeface="Roboto"/>
              </a:rPr>
              <a:t>22/8</a:t>
            </a:r>
            <a:endParaRPr b="0" lang="en-US" sz="1200" spc="-1" strike="noStrike">
              <a:latin typeface="Arial"/>
            </a:endParaRPr>
          </a:p>
          <a:p>
            <a:pPr marL="12600">
              <a:lnSpc>
                <a:spcPct val="114000"/>
              </a:lnSpc>
              <a:buNone/>
            </a:pPr>
            <a:r>
              <a:rPr b="0" lang="en-US" sz="1200" spc="-21" strike="noStrike">
                <a:latin typeface="Roboto"/>
              </a:rPr>
              <a:t>Είχε</a:t>
            </a:r>
            <a:r>
              <a:rPr b="0" lang="en-US" sz="1200" spc="-7" strike="noStrike">
                <a:latin typeface="Roboto"/>
              </a:rPr>
              <a:t> </a:t>
            </a:r>
            <a:r>
              <a:rPr b="0" lang="en-US" sz="1200" spc="-1" strike="noStrike">
                <a:latin typeface="Roboto"/>
              </a:rPr>
              <a:t>πέσει </a:t>
            </a:r>
            <a:r>
              <a:rPr b="0" lang="en-US" sz="1200" spc="-7" strike="noStrike">
                <a:latin typeface="Roboto"/>
              </a:rPr>
              <a:t>η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σύνδεση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στο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cadence</a:t>
            </a:r>
            <a:r>
              <a:rPr b="0" lang="en-US" sz="1200" spc="-1" strike="noStrike">
                <a:latin typeface="Roboto"/>
              </a:rPr>
              <a:t> οπότε </a:t>
            </a:r>
            <a:r>
              <a:rPr b="0" lang="en-US" sz="1200" spc="-15" strike="noStrike">
                <a:latin typeface="Roboto"/>
              </a:rPr>
              <a:t>ασχολήθηκα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με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latex/inkscape </a:t>
            </a:r>
            <a:r>
              <a:rPr b="0" lang="en-US" sz="1200" spc="-282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23/8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3" name="object 3"/>
          <p:cNvSpPr/>
          <p:nvPr/>
        </p:nvSpPr>
        <p:spPr>
          <a:xfrm>
            <a:off x="901800" y="8553600"/>
            <a:ext cx="5590080" cy="84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algn="just">
              <a:lnSpc>
                <a:spcPct val="114000"/>
              </a:lnSpc>
              <a:spcBef>
                <a:spcPts val="99"/>
              </a:spcBef>
              <a:buNone/>
            </a:pPr>
            <a:r>
              <a:rPr b="0" lang="en-US" sz="1200" spc="-15" strike="noStrike">
                <a:latin typeface="Roboto"/>
              </a:rPr>
              <a:t>Επιτυχημένη ταξινόμηση, αιτία </a:t>
            </a:r>
            <a:r>
              <a:rPr b="0" lang="en-US" sz="1200" spc="-21" strike="noStrike">
                <a:latin typeface="Roboto"/>
              </a:rPr>
              <a:t>αποτυχημένων </a:t>
            </a:r>
            <a:r>
              <a:rPr b="0" lang="en-US" sz="1200" spc="-15" strike="noStrike">
                <a:latin typeface="Roboto"/>
              </a:rPr>
              <a:t>ταξινομήσεων: </a:t>
            </a:r>
            <a:r>
              <a:rPr b="0" lang="en-US" sz="1200" spc="-12" strike="noStrike">
                <a:latin typeface="Roboto"/>
              </a:rPr>
              <a:t>τα Vin </a:t>
            </a:r>
            <a:r>
              <a:rPr b="0" lang="en-US" sz="1200" spc="-15" strike="noStrike">
                <a:latin typeface="Roboto"/>
              </a:rPr>
              <a:t>συνδέονταν </a:t>
            </a:r>
            <a:r>
              <a:rPr b="0" lang="en-US" sz="1200" spc="-12" strike="noStrike">
                <a:latin typeface="Roboto"/>
              </a:rPr>
              <a:t> όλα </a:t>
            </a:r>
            <a:r>
              <a:rPr b="0" lang="en-US" sz="1200" spc="-7" strike="noStrike">
                <a:latin typeface="Roboto"/>
              </a:rPr>
              <a:t>σε </a:t>
            </a:r>
            <a:r>
              <a:rPr b="0" lang="en-US" sz="1200" spc="-15" strike="noStrike">
                <a:latin typeface="Roboto"/>
              </a:rPr>
              <a:t>κοινό </a:t>
            </a:r>
            <a:r>
              <a:rPr b="0" lang="en-US" sz="1200" spc="-7" strike="noStrike">
                <a:latin typeface="Roboto"/>
              </a:rPr>
              <a:t>κόμβο </a:t>
            </a:r>
            <a:r>
              <a:rPr b="0" lang="en-US" sz="1200" spc="-12" strike="noStrike">
                <a:latin typeface="Roboto"/>
              </a:rPr>
              <a:t>γείωσης </a:t>
            </a:r>
            <a:r>
              <a:rPr b="0" lang="en-US" sz="1200" spc="-7" strike="noStrike">
                <a:latin typeface="Roboto"/>
              </a:rPr>
              <a:t>και </a:t>
            </a:r>
            <a:r>
              <a:rPr b="0" lang="en-US" sz="1200" spc="-1" strike="noStrike">
                <a:latin typeface="Roboto"/>
              </a:rPr>
              <a:t>επειδή </a:t>
            </a:r>
            <a:r>
              <a:rPr b="0" lang="en-US" sz="1200" spc="-7" strike="noStrike">
                <a:latin typeface="Roboto"/>
              </a:rPr>
              <a:t>στο cadence </a:t>
            </a:r>
            <a:r>
              <a:rPr b="0" lang="en-US" sz="1200" spc="-15" strike="noStrike">
                <a:latin typeface="Roboto"/>
              </a:rPr>
              <a:t>συνδέονται έως </a:t>
            </a:r>
            <a:r>
              <a:rPr b="0" lang="en-US" sz="1200" spc="-7" strike="noStrike">
                <a:latin typeface="Roboto"/>
              </a:rPr>
              <a:t>3 </a:t>
            </a:r>
            <a:r>
              <a:rPr b="0" lang="en-US" sz="1200" spc="-12" strike="noStrike">
                <a:latin typeface="Roboto"/>
              </a:rPr>
              <a:t>καλώδια </a:t>
            </a:r>
            <a:r>
              <a:rPr b="0" lang="en-US" sz="1200" spc="-287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σε </a:t>
            </a:r>
            <a:r>
              <a:rPr b="0" lang="en-US" sz="1200" spc="-15" strike="noStrike">
                <a:latin typeface="Roboto"/>
              </a:rPr>
              <a:t>έναν</a:t>
            </a:r>
            <a:r>
              <a:rPr b="0" lang="en-US" sz="1200" spc="-7" strike="noStrike">
                <a:latin typeface="Roboto"/>
              </a:rPr>
              <a:t> κόμβο, </a:t>
            </a:r>
            <a:r>
              <a:rPr b="0" lang="en-US" sz="1200" spc="-12" strike="noStrike">
                <a:latin typeface="Roboto"/>
              </a:rPr>
              <a:t>τα</a:t>
            </a:r>
            <a:r>
              <a:rPr b="0" lang="en-US" sz="1200" spc="-7" strike="noStrike">
                <a:latin typeface="Roboto"/>
              </a:rPr>
              <a:t> υπόλοιπα </a:t>
            </a:r>
            <a:r>
              <a:rPr b="0" lang="en-US" sz="1200" spc="-15" strike="noStrike">
                <a:latin typeface="Roboto"/>
              </a:rPr>
              <a:t>ήταν</a:t>
            </a:r>
            <a:r>
              <a:rPr b="0" lang="en-US" sz="1200" spc="-7" strike="noStrike">
                <a:latin typeface="Roboto"/>
              </a:rPr>
              <a:t> </a:t>
            </a:r>
            <a:r>
              <a:rPr b="0" lang="en-US" sz="1200" spc="-15" strike="noStrike">
                <a:latin typeface="Roboto"/>
              </a:rPr>
              <a:t>στον</a:t>
            </a:r>
            <a:r>
              <a:rPr b="0" lang="en-US" sz="1200" spc="-7" strike="noStrike">
                <a:latin typeface="Roboto"/>
              </a:rPr>
              <a:t> αέρα.</a:t>
            </a:r>
            <a:endParaRPr b="0" lang="en-US" sz="1200" spc="-1" strike="noStrike">
              <a:latin typeface="Arial"/>
            </a:endParaRPr>
          </a:p>
          <a:p>
            <a:pPr marL="12600" algn="just">
              <a:lnSpc>
                <a:spcPct val="100000"/>
              </a:lnSpc>
              <a:spcBef>
                <a:spcPts val="215"/>
              </a:spcBef>
              <a:buNone/>
            </a:pPr>
            <a:r>
              <a:rPr b="0" lang="en-US" sz="1200" spc="-7" strike="noStrike">
                <a:latin typeface="Roboto"/>
              </a:rPr>
              <a:t>Μέγιστη</a:t>
            </a:r>
            <a:r>
              <a:rPr b="0" lang="en-US" sz="1200" spc="-12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ακρίβεια που </a:t>
            </a:r>
            <a:r>
              <a:rPr b="0" lang="en-US" sz="1200" spc="-1" strike="noStrike">
                <a:latin typeface="Roboto"/>
              </a:rPr>
              <a:t>παρατηρήθηκε</a:t>
            </a:r>
            <a:r>
              <a:rPr b="0" lang="en-US" sz="1200" spc="-7" strike="noStrike">
                <a:latin typeface="Roboto"/>
              </a:rPr>
              <a:t> στο </a:t>
            </a:r>
            <a:r>
              <a:rPr b="0" lang="en-US" sz="1200" spc="-15" strike="noStrike">
                <a:latin typeface="Roboto"/>
              </a:rPr>
              <a:t>hardware</a:t>
            </a:r>
            <a:r>
              <a:rPr b="0" lang="en-US" sz="1200" spc="-7" strike="noStrike">
                <a:latin typeface="Roboto"/>
              </a:rPr>
              <a:t> </a:t>
            </a:r>
            <a:r>
              <a:rPr b="0" lang="en-US" sz="1200" spc="-15" strike="noStrike">
                <a:latin typeface="Roboto"/>
              </a:rPr>
              <a:t>ήταν</a:t>
            </a:r>
            <a:r>
              <a:rPr b="0" lang="en-US" sz="1200" spc="-7" strike="noStrike">
                <a:latin typeface="Roboto"/>
              </a:rPr>
              <a:t> 95%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74" name="object 4" descr=""/>
          <p:cNvPicPr/>
          <p:nvPr/>
        </p:nvPicPr>
        <p:blipFill>
          <a:blip r:embed="rId1"/>
          <a:stretch/>
        </p:blipFill>
        <p:spPr>
          <a:xfrm>
            <a:off x="933480" y="1564560"/>
            <a:ext cx="5314680" cy="3895200"/>
          </a:xfrm>
          <a:prstGeom prst="rect">
            <a:avLst/>
          </a:prstGeom>
          <a:ln w="0">
            <a:noFill/>
          </a:ln>
        </p:spPr>
      </p:pic>
      <p:pic>
        <p:nvPicPr>
          <p:cNvPr id="75" name="object 5" descr=""/>
          <p:cNvPicPr/>
          <p:nvPr/>
        </p:nvPicPr>
        <p:blipFill>
          <a:blip r:embed="rId2"/>
          <a:stretch/>
        </p:blipFill>
        <p:spPr>
          <a:xfrm>
            <a:off x="933480" y="5544720"/>
            <a:ext cx="4914720" cy="299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object 2"/>
          <p:cNvSpPr/>
          <p:nvPr/>
        </p:nvSpPr>
        <p:spPr>
          <a:xfrm>
            <a:off x="901800" y="866520"/>
            <a:ext cx="156060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960" bIns="0" anchor="t">
            <a:spAutoFit/>
          </a:bodyPr>
          <a:p>
            <a:pPr marL="12600">
              <a:lnSpc>
                <a:spcPct val="100000"/>
              </a:lnSpc>
              <a:spcBef>
                <a:spcPts val="315"/>
              </a:spcBef>
              <a:buNone/>
            </a:pPr>
            <a:r>
              <a:rPr b="0" lang="en-US" sz="1200" spc="-7" strike="noStrike">
                <a:latin typeface="Roboto"/>
              </a:rPr>
              <a:t>24/8</a:t>
            </a:r>
            <a:endParaRPr b="0" lang="en-US" sz="1200" spc="-1" strike="noStrike">
              <a:latin typeface="Arial"/>
            </a:endParaRPr>
          </a:p>
          <a:p>
            <a:pPr marL="12600">
              <a:lnSpc>
                <a:spcPct val="114000"/>
              </a:lnSpc>
              <a:buNone/>
            </a:pPr>
            <a:r>
              <a:rPr b="0" lang="en-US" sz="1200" spc="-7" strike="noStrike">
                <a:latin typeface="Roboto"/>
              </a:rPr>
              <a:t>Δοκιμή</a:t>
            </a:r>
            <a:r>
              <a:rPr b="0" lang="en-US" sz="1200" spc="-26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σε</a:t>
            </a:r>
            <a:r>
              <a:rPr b="0" lang="en-US" sz="1200" spc="-21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νέο</a:t>
            </a:r>
            <a:r>
              <a:rPr b="0" lang="en-US" sz="1200" spc="-21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dataset </a:t>
            </a:r>
            <a:r>
              <a:rPr b="0" lang="en-US" sz="1200" spc="-287" strike="noStrike">
                <a:latin typeface="Roboto"/>
              </a:rPr>
              <a:t> </a:t>
            </a:r>
            <a:r>
              <a:rPr b="0" lang="en-US" sz="1200" spc="-15" strike="noStrike">
                <a:latin typeface="Roboto"/>
              </a:rPr>
              <a:t>iris</a:t>
            </a:r>
            <a:r>
              <a:rPr b="0" lang="en-US" sz="1200" spc="-12" strike="noStrike">
                <a:latin typeface="Roboto"/>
              </a:rPr>
              <a:t> dataset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7" name="object 3"/>
          <p:cNvSpPr/>
          <p:nvPr/>
        </p:nvSpPr>
        <p:spPr>
          <a:xfrm>
            <a:off x="901800" y="6154200"/>
            <a:ext cx="5646600" cy="42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4000"/>
              </a:lnSpc>
              <a:spcBef>
                <a:spcPts val="99"/>
              </a:spcBef>
              <a:buNone/>
            </a:pPr>
            <a:r>
              <a:rPr b="0" lang="en-US" sz="1200" spc="-12" strike="noStrike">
                <a:latin typeface="Roboto"/>
              </a:rPr>
              <a:t>Δεν</a:t>
            </a:r>
            <a:r>
              <a:rPr b="0" lang="en-US" sz="1200" spc="-7" strike="noStrike">
                <a:latin typeface="Roboto"/>
              </a:rPr>
              <a:t> πληροί </a:t>
            </a:r>
            <a:r>
              <a:rPr b="0" lang="en-US" sz="1200" spc="-12" strike="noStrike">
                <a:latin typeface="Roboto"/>
              </a:rPr>
              <a:t>τις</a:t>
            </a:r>
            <a:r>
              <a:rPr b="0" lang="en-US" sz="1200" spc="-7" strike="noStrike">
                <a:latin typeface="Roboto"/>
              </a:rPr>
              <a:t> προδιαγραφές,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δοκιμές και με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data</a:t>
            </a:r>
            <a:r>
              <a:rPr b="0" lang="en-US" sz="1200" spc="-7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augmentation</a:t>
            </a:r>
            <a:r>
              <a:rPr b="0" lang="en-US" sz="1200" spc="-7" strike="noStrike">
                <a:latin typeface="Roboto"/>
              </a:rPr>
              <a:t> και 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κανονικοποίηση, </a:t>
            </a:r>
            <a:r>
              <a:rPr b="0" lang="en-US" sz="1200" spc="-12" strike="noStrike">
                <a:latin typeface="Roboto"/>
              </a:rPr>
              <a:t>αλλά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το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21" strike="noStrike">
                <a:latin typeface="Roboto"/>
              </a:rPr>
              <a:t>χαμηλό</a:t>
            </a:r>
            <a:r>
              <a:rPr b="0" lang="en-US" sz="1200" spc="-7" strike="noStrike">
                <a:latin typeface="Roboto"/>
              </a:rPr>
              <a:t> software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5" strike="noStrike">
                <a:latin typeface="Roboto"/>
              </a:rPr>
              <a:t>accuracy</a:t>
            </a:r>
            <a:r>
              <a:rPr b="0" lang="en-US" sz="1200" spc="-7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οφείλεται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στα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λίγα</a:t>
            </a:r>
            <a:r>
              <a:rPr b="0" lang="en-US" sz="1200" spc="-7" strike="noStrike">
                <a:latin typeface="Roboto"/>
              </a:rPr>
              <a:t> δείγματα.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78" name="object 4" descr=""/>
          <p:cNvPicPr/>
          <p:nvPr/>
        </p:nvPicPr>
        <p:blipFill>
          <a:blip r:embed="rId1"/>
          <a:stretch/>
        </p:blipFill>
        <p:spPr>
          <a:xfrm>
            <a:off x="933480" y="1564560"/>
            <a:ext cx="4809600" cy="457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2"/>
          <p:cNvSpPr/>
          <p:nvPr/>
        </p:nvSpPr>
        <p:spPr>
          <a:xfrm>
            <a:off x="901800" y="894240"/>
            <a:ext cx="166788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200" spc="-12" strike="noStrike">
                <a:latin typeface="Roboto"/>
              </a:rPr>
              <a:t>wisconsin</a:t>
            </a:r>
            <a:r>
              <a:rPr b="0" lang="en-US" sz="1200" spc="-35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breast</a:t>
            </a:r>
            <a:r>
              <a:rPr b="0" lang="en-US" sz="1200" spc="-32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cancer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0" name="object 3"/>
          <p:cNvSpPr/>
          <p:nvPr/>
        </p:nvSpPr>
        <p:spPr>
          <a:xfrm>
            <a:off x="901800" y="5162040"/>
            <a:ext cx="5597640" cy="251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960" bIns="0" anchor="t">
            <a:spAutoFit/>
          </a:bodyPr>
          <a:p>
            <a:pPr marL="12600">
              <a:lnSpc>
                <a:spcPct val="100000"/>
              </a:lnSpc>
              <a:spcBef>
                <a:spcPts val="315"/>
              </a:spcBef>
              <a:buNone/>
            </a:pPr>
            <a:r>
              <a:rPr b="0" lang="en-US" sz="1200" spc="-12" strike="noStrike">
                <a:latin typeface="Roboto"/>
              </a:rPr>
              <a:t>Πολύ</a:t>
            </a:r>
            <a:r>
              <a:rPr b="0" lang="en-US" sz="1200" spc="-21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ικανοποιητικά</a:t>
            </a:r>
            <a:r>
              <a:rPr b="0" lang="en-US" sz="1200" spc="-21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αποτελέσματα</a:t>
            </a:r>
            <a:endParaRPr b="0" lang="en-US" sz="1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15"/>
              </a:spcBef>
              <a:buNone/>
            </a:pPr>
            <a:r>
              <a:rPr b="0" lang="en-US" sz="1200" spc="-7" strike="noStrike">
                <a:latin typeface="Roboto"/>
              </a:rPr>
              <a:t>Mean</a:t>
            </a:r>
            <a:r>
              <a:rPr b="0" lang="en-US" sz="1200" spc="4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Power</a:t>
            </a:r>
            <a:r>
              <a:rPr b="0" lang="en-US" sz="1200" spc="4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Consumption:</a:t>
            </a:r>
            <a:r>
              <a:rPr b="0" lang="en-US" sz="1200" spc="307" strike="noStrike">
                <a:latin typeface="Roboto"/>
              </a:rPr>
              <a:t> </a:t>
            </a:r>
            <a:r>
              <a:rPr b="0" lang="en-US" sz="1200" spc="-15" strike="noStrike">
                <a:latin typeface="Roboto"/>
              </a:rPr>
              <a:t>2.5346330397948947e-05</a:t>
            </a:r>
            <a:endParaRPr b="0" lang="en-US" sz="1200" spc="-1" strike="noStrike">
              <a:latin typeface="Arial"/>
            </a:endParaRPr>
          </a:p>
          <a:p>
            <a:pPr marL="12600">
              <a:lnSpc>
                <a:spcPct val="114000"/>
              </a:lnSpc>
              <a:buNone/>
            </a:pPr>
            <a:r>
              <a:rPr b="0" lang="en-US" sz="1200" spc="-7" strike="noStrike">
                <a:latin typeface="Roboto"/>
              </a:rPr>
              <a:t>Παρατηρήθηκε, </a:t>
            </a:r>
            <a:r>
              <a:rPr b="0" lang="en-US" sz="1200" spc="-12" strike="noStrike">
                <a:latin typeface="Roboto"/>
              </a:rPr>
              <a:t>ότι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μείωση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5" strike="noStrike">
                <a:latin typeface="Roboto"/>
              </a:rPr>
              <a:t>του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πλάτους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26" strike="noStrike">
                <a:latin typeface="Roboto"/>
              </a:rPr>
              <a:t>των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nmos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5" strike="noStrike">
                <a:latin typeface="Roboto"/>
              </a:rPr>
              <a:t>του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wta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και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αύξηση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5" strike="noStrike">
                <a:latin typeface="Roboto"/>
              </a:rPr>
              <a:t>του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Ibias </a:t>
            </a:r>
            <a:r>
              <a:rPr b="0" lang="en-US" sz="1200" spc="-282" strike="noStrike">
                <a:latin typeface="Roboto"/>
              </a:rPr>
              <a:t> </a:t>
            </a:r>
            <a:r>
              <a:rPr b="0" lang="en-US" sz="1200" spc="-32" strike="noStrike">
                <a:latin typeface="Roboto"/>
              </a:rPr>
              <a:t>βελτιώνουν</a:t>
            </a:r>
            <a:r>
              <a:rPr b="0" lang="en-US" sz="1200" spc="-12" strike="noStrike">
                <a:latin typeface="Roboto"/>
              </a:rPr>
              <a:t> την</a:t>
            </a:r>
            <a:r>
              <a:rPr b="0" lang="en-US" sz="1200" spc="-7" strike="noStrike">
                <a:latin typeface="Roboto"/>
              </a:rPr>
              <a:t> ακρίβεια.</a:t>
            </a:r>
            <a:endParaRPr b="0" lang="en-US" sz="1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15"/>
              </a:spcBef>
              <a:buNone/>
            </a:pPr>
            <a:r>
              <a:rPr b="0" lang="en-US" sz="1200" spc="-7" strike="noStrike">
                <a:latin typeface="Roboto"/>
              </a:rPr>
              <a:t>25/8</a:t>
            </a:r>
            <a:endParaRPr b="0" lang="en-US" sz="1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21"/>
              </a:spcBef>
              <a:buNone/>
            </a:pPr>
            <a:r>
              <a:rPr b="0" lang="en-US" sz="1200" spc="-15" strike="noStrike">
                <a:latin typeface="Roboto"/>
              </a:rPr>
              <a:t>psrr</a:t>
            </a:r>
            <a:endParaRPr b="0" lang="en-US" sz="1200" spc="-1" strike="noStrike">
              <a:latin typeface="Arial"/>
            </a:endParaRPr>
          </a:p>
          <a:p>
            <a:pPr marL="12600">
              <a:lnSpc>
                <a:spcPct val="114000"/>
              </a:lnSpc>
              <a:buNone/>
            </a:pPr>
            <a:r>
              <a:rPr b="0" lang="en-US" sz="1200" spc="-15" strike="noStrike">
                <a:latin typeface="Roboto"/>
              </a:rPr>
              <a:t>vsat</a:t>
            </a:r>
            <a:r>
              <a:rPr b="0" lang="en-US" sz="1200" spc="-7" strike="noStrike">
                <a:latin typeface="Roboto"/>
              </a:rPr>
              <a:t> </a:t>
            </a:r>
            <a:r>
              <a:rPr b="0" lang="en-US" sz="1200" spc="-15" strike="noStrike">
                <a:latin typeface="Roboto"/>
              </a:rPr>
              <a:t>margin</a:t>
            </a:r>
            <a:r>
              <a:rPr b="0" lang="en-US" sz="1200" spc="-7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δεν</a:t>
            </a:r>
            <a:r>
              <a:rPr b="0" lang="en-US" sz="1200" spc="-7" strike="noStrike">
                <a:latin typeface="Roboto"/>
              </a:rPr>
              <a:t> ικανοποιείται σε 1 </a:t>
            </a:r>
            <a:r>
              <a:rPr b="0" lang="en-US" sz="1200" spc="-12" strike="noStrike">
                <a:latin typeface="Roboto"/>
              </a:rPr>
              <a:t>nmos</a:t>
            </a:r>
            <a:r>
              <a:rPr b="0" lang="en-US" sz="1200" spc="-7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wta</a:t>
            </a:r>
            <a:r>
              <a:rPr b="0" lang="en-US" sz="1200" spc="-7" strike="noStrike">
                <a:latin typeface="Roboto"/>
              </a:rPr>
              <a:t> , 2 pmos </a:t>
            </a:r>
            <a:r>
              <a:rPr b="0" lang="en-US" sz="1200" spc="-12" strike="noStrike">
                <a:latin typeface="Roboto"/>
              </a:rPr>
              <a:t>correlator </a:t>
            </a:r>
            <a:r>
              <a:rPr b="0" lang="en-US" sz="1200" spc="-287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26/8</a:t>
            </a:r>
            <a:endParaRPr b="0" lang="en-US" sz="1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15"/>
              </a:spcBef>
              <a:buNone/>
            </a:pPr>
            <a:r>
              <a:rPr b="0" lang="en-US" sz="1200" spc="-15" strike="noStrike">
                <a:latin typeface="Roboto"/>
              </a:rPr>
              <a:t>psrr</a:t>
            </a:r>
            <a:endParaRPr b="0" lang="en-US" sz="1200" spc="-1" strike="noStrike">
              <a:latin typeface="Arial"/>
            </a:endParaRPr>
          </a:p>
          <a:p>
            <a:pPr marL="12600">
              <a:lnSpc>
                <a:spcPct val="114000"/>
              </a:lnSpc>
              <a:buNone/>
            </a:pPr>
            <a:r>
              <a:rPr b="0" lang="en-US" sz="1200" spc="-7" strike="noStrike">
                <a:latin typeface="Roboto"/>
              </a:rPr>
              <a:t>Δοκιμές</a:t>
            </a:r>
            <a:r>
              <a:rPr b="0" lang="en-US" sz="1200" spc="4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για</a:t>
            </a:r>
            <a:r>
              <a:rPr b="0" lang="en-US" sz="1200" spc="4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ικανοποίηση</a:t>
            </a:r>
            <a:r>
              <a:rPr b="0" lang="en-US" sz="1200" spc="4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προδιαγραφών</a:t>
            </a:r>
            <a:r>
              <a:rPr b="0" lang="en-US" sz="1200" spc="9" strike="noStrike">
                <a:latin typeface="Roboto"/>
              </a:rPr>
              <a:t> </a:t>
            </a:r>
            <a:r>
              <a:rPr b="0" lang="en-US" sz="1200" spc="-21" strike="noStrike">
                <a:latin typeface="Roboto"/>
              </a:rPr>
              <a:t>θορύβου-ακρίβειας</a:t>
            </a:r>
            <a:r>
              <a:rPr b="0" lang="en-US" sz="1200" spc="4" strike="noStrike">
                <a:latin typeface="Roboto"/>
              </a:rPr>
              <a:t> </a:t>
            </a:r>
            <a:r>
              <a:rPr b="0" lang="en-US" sz="1200" spc="-35" strike="noStrike">
                <a:latin typeface="Roboto"/>
              </a:rPr>
              <a:t>-&gt;μικρό</a:t>
            </a:r>
            <a:r>
              <a:rPr b="0" lang="en-US" sz="1200" spc="4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πλάτος</a:t>
            </a:r>
            <a:r>
              <a:rPr b="0" lang="en-US" sz="1200" spc="9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στο </a:t>
            </a:r>
            <a:r>
              <a:rPr b="0" lang="en-US" sz="1200" spc="-287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wta μεγάλο</a:t>
            </a:r>
            <a:r>
              <a:rPr b="0" lang="en-US" sz="1200" spc="-7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ibias</a:t>
            </a:r>
            <a:r>
              <a:rPr b="0" lang="en-US" sz="1200" spc="-7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μειωση</a:t>
            </a:r>
            <a:r>
              <a:rPr b="0" lang="en-US" sz="1200" spc="-7" strike="noStrike">
                <a:latin typeface="Roboto"/>
              </a:rPr>
              <a:t> </a:t>
            </a:r>
            <a:r>
              <a:rPr b="0" lang="en-US" sz="1200" spc="-21" strike="noStrike">
                <a:latin typeface="Roboto"/>
              </a:rPr>
              <a:t>vc</a:t>
            </a:r>
            <a:endParaRPr b="0" lang="en-US" sz="1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15"/>
              </a:spcBef>
              <a:buNone/>
            </a:pPr>
            <a:r>
              <a:rPr b="0" lang="en-US" sz="1200" spc="-7" strike="noStrike">
                <a:latin typeface="Roboto"/>
              </a:rPr>
              <a:t>Mean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Power</a:t>
            </a:r>
            <a:r>
              <a:rPr b="0" lang="en-US" sz="1200" spc="4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Consumption:</a:t>
            </a:r>
            <a:r>
              <a:rPr b="0" lang="en-US" sz="1200" spc="24" strike="noStrike">
                <a:latin typeface="Roboto"/>
              </a:rPr>
              <a:t> </a:t>
            </a:r>
            <a:r>
              <a:rPr b="0" lang="en-US" sz="1200" spc="-15" strike="noStrike">
                <a:latin typeface="Roboto"/>
              </a:rPr>
              <a:t>4.963683050342568e-05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81" name="object 4" descr=""/>
          <p:cNvPicPr/>
          <p:nvPr/>
        </p:nvPicPr>
        <p:blipFill>
          <a:blip r:embed="rId1"/>
          <a:stretch/>
        </p:blipFill>
        <p:spPr>
          <a:xfrm>
            <a:off x="933480" y="1143720"/>
            <a:ext cx="5476680" cy="400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object 2"/>
          <p:cNvSpPr/>
          <p:nvPr/>
        </p:nvSpPr>
        <p:spPr>
          <a:xfrm>
            <a:off x="901800" y="5502960"/>
            <a:ext cx="414360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200" spc="-12" strike="noStrike">
                <a:latin typeface="Roboto"/>
              </a:rPr>
              <a:t>για</a:t>
            </a:r>
            <a:r>
              <a:rPr b="0" lang="en-US" sz="1200" spc="-7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τα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bump</a:t>
            </a:r>
            <a:r>
              <a:rPr b="0" lang="en-US" sz="1200" spc="-7" strike="noStrike">
                <a:latin typeface="Roboto"/>
              </a:rPr>
              <a:t> </a:t>
            </a:r>
            <a:r>
              <a:rPr b="0" lang="en-US" sz="1200" spc="-21" strike="noStrike">
                <a:latin typeface="Roboto"/>
              </a:rPr>
              <a:t>ξεχωριστα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ικανοποιουνται</a:t>
            </a:r>
            <a:r>
              <a:rPr b="0" lang="en-US" sz="1200" spc="-7" strike="noStrike">
                <a:latin typeface="Roboto"/>
              </a:rPr>
              <a:t> </a:t>
            </a:r>
            <a:r>
              <a:rPr b="0" lang="en-US" sz="1200" spc="-15" strike="noStrike">
                <a:latin typeface="Roboto"/>
              </a:rPr>
              <a:t>vsat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5" strike="noStrike">
                <a:latin typeface="Roboto"/>
              </a:rPr>
              <a:t>margin</a:t>
            </a:r>
            <a:r>
              <a:rPr b="0" lang="en-US" sz="1200" spc="-7" strike="noStrike">
                <a:latin typeface="Roboto"/>
              </a:rPr>
              <a:t> και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5" strike="noStrike">
                <a:latin typeface="Roboto"/>
              </a:rPr>
              <a:t>psrr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83" name="object 3" descr=""/>
          <p:cNvPicPr/>
          <p:nvPr/>
        </p:nvPicPr>
        <p:blipFill>
          <a:blip r:embed="rId1"/>
          <a:stretch/>
        </p:blipFill>
        <p:spPr>
          <a:xfrm>
            <a:off x="933480" y="933480"/>
            <a:ext cx="4895640" cy="452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bject 2"/>
          <p:cNvSpPr/>
          <p:nvPr/>
        </p:nvSpPr>
        <p:spPr>
          <a:xfrm>
            <a:off x="901800" y="6570720"/>
            <a:ext cx="229392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200" spc="-12" strike="noStrike">
                <a:latin typeface="Roboto"/>
              </a:rPr>
              <a:t>ικανοποιουνται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οι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προυποθεσεις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85" name="object 3" descr=""/>
          <p:cNvPicPr/>
          <p:nvPr/>
        </p:nvPicPr>
        <p:blipFill>
          <a:blip r:embed="rId1"/>
          <a:stretch/>
        </p:blipFill>
        <p:spPr>
          <a:xfrm>
            <a:off x="933480" y="933480"/>
            <a:ext cx="5733720" cy="538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bject 2"/>
          <p:cNvSpPr/>
          <p:nvPr/>
        </p:nvSpPr>
        <p:spPr>
          <a:xfrm>
            <a:off x="901800" y="7665120"/>
            <a:ext cx="5488560" cy="188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4000"/>
              </a:lnSpc>
              <a:spcBef>
                <a:spcPts val="99"/>
              </a:spcBef>
              <a:buNone/>
            </a:pPr>
            <a:r>
              <a:rPr b="0" lang="en-US" sz="1200" spc="-7" strike="noStrike">
                <a:latin typeface="Roboto"/>
              </a:rPr>
              <a:t>modiﬁ</a:t>
            </a:r>
            <a:r>
              <a:rPr b="0" lang="en-US" sz="1200" spc="-1" strike="noStrike">
                <a:latin typeface="Roboto"/>
              </a:rPr>
              <a:t>ed</a:t>
            </a:r>
            <a:r>
              <a:rPr b="0" lang="en-US" sz="1200" spc="-7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bump  </a:t>
            </a:r>
            <a:r>
              <a:rPr b="0" lang="en-US" sz="1200" spc="-7" strike="noStrike">
                <a:latin typeface="Roboto"/>
              </a:rPr>
              <a:t>27/8</a:t>
            </a:r>
            <a:endParaRPr b="0" lang="en-US" sz="1200" spc="-1" strike="noStrike">
              <a:latin typeface="Arial"/>
            </a:endParaRPr>
          </a:p>
          <a:p>
            <a:pPr marL="12600">
              <a:lnSpc>
                <a:spcPct val="114000"/>
              </a:lnSpc>
              <a:buNone/>
            </a:pPr>
            <a:r>
              <a:rPr b="0" lang="en-US" sz="1200" spc="-7" strike="noStrike">
                <a:latin typeface="Roboto"/>
              </a:rPr>
              <a:t>20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5" strike="noStrike">
                <a:latin typeface="Roboto"/>
              </a:rPr>
              <a:t>iterations,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ίδια</a:t>
            </a:r>
            <a:r>
              <a:rPr b="0" lang="en-US" sz="1200" spc="4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ακρίβεια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σε</a:t>
            </a:r>
            <a:r>
              <a:rPr b="0" lang="en-US" sz="1200" spc="4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όλα,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υποθέτουμε</a:t>
            </a:r>
            <a:r>
              <a:rPr b="0" lang="en-US" sz="1200" spc="4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ότι</a:t>
            </a:r>
            <a:r>
              <a:rPr b="0" lang="en-US" sz="1200" spc="-1" strike="noStrike">
                <a:latin typeface="Roboto"/>
              </a:rPr>
              <a:t> ο</a:t>
            </a:r>
            <a:r>
              <a:rPr b="0" lang="en-US" sz="1200" spc="4" strike="noStrike">
                <a:latin typeface="Roboto"/>
              </a:rPr>
              <a:t> </a:t>
            </a:r>
            <a:r>
              <a:rPr b="0" lang="en-US" sz="1200" spc="-15" strike="noStrike">
                <a:latin typeface="Roboto"/>
              </a:rPr>
              <a:t>ταξινομητής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βρίσκεται</a:t>
            </a:r>
            <a:r>
              <a:rPr b="0" lang="en-US" sz="1200" spc="4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σε </a:t>
            </a:r>
            <a:r>
              <a:rPr b="0" lang="en-US" sz="1200" spc="-287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τοπικό</a:t>
            </a:r>
            <a:r>
              <a:rPr b="0" lang="en-US" sz="1200" spc="-12" strike="noStrike">
                <a:latin typeface="Roboto"/>
              </a:rPr>
              <a:t> </a:t>
            </a:r>
            <a:r>
              <a:rPr b="0" lang="en-US" sz="1200" spc="-21" strike="noStrike">
                <a:latin typeface="Roboto"/>
              </a:rPr>
              <a:t>ελάχιστο</a:t>
            </a:r>
            <a:endParaRPr b="0" lang="en-US" sz="1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15"/>
              </a:spcBef>
              <a:buNone/>
            </a:pPr>
            <a:r>
              <a:rPr b="0" lang="en-US" sz="1200" spc="-7" strike="noStrike">
                <a:latin typeface="Roboto"/>
              </a:rPr>
              <a:t>28/8</a:t>
            </a:r>
            <a:endParaRPr b="0" lang="en-US" sz="1200" spc="-1" strike="noStrike">
              <a:latin typeface="Arial"/>
            </a:endParaRPr>
          </a:p>
          <a:p>
            <a:pPr marL="12600">
              <a:lnSpc>
                <a:spcPct val="114000"/>
              </a:lnSpc>
              <a:buNone/>
            </a:pPr>
            <a:r>
              <a:rPr b="0" lang="en-US" sz="1200" spc="-12" strike="noStrike">
                <a:latin typeface="Roboto"/>
              </a:rPr>
              <a:t>συγγραφή </a:t>
            </a:r>
            <a:r>
              <a:rPr b="0" lang="en-US" sz="1200" spc="-7" strike="noStrike">
                <a:latin typeface="Roboto"/>
              </a:rPr>
              <a:t>αναφοράς + </a:t>
            </a:r>
            <a:r>
              <a:rPr b="0" lang="en-US" sz="1200" spc="-12" strike="noStrike">
                <a:latin typeface="Roboto"/>
              </a:rPr>
              <a:t>κώδικας για </a:t>
            </a:r>
            <a:r>
              <a:rPr b="0" lang="en-US" sz="1200" spc="-7" strike="noStrike">
                <a:latin typeface="Roboto"/>
              </a:rPr>
              <a:t>γραφικές </a:t>
            </a:r>
            <a:r>
              <a:rPr b="0" lang="en-US" sz="1200" spc="-287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29/8</a:t>
            </a:r>
            <a:endParaRPr b="0" lang="en-US" sz="1200" spc="-1" strike="noStrike">
              <a:latin typeface="Arial"/>
            </a:endParaRPr>
          </a:p>
          <a:p>
            <a:pPr marL="12600">
              <a:lnSpc>
                <a:spcPct val="114000"/>
              </a:lnSpc>
              <a:buNone/>
            </a:pPr>
            <a:r>
              <a:rPr b="0" lang="en-US" sz="1200" spc="-15" strike="noStrike">
                <a:latin typeface="Roboto"/>
              </a:rPr>
              <a:t>α</a:t>
            </a:r>
            <a:r>
              <a:rPr b="0" lang="en-US" sz="1200" spc="-26" strike="noStrike">
                <a:latin typeface="Roboto"/>
              </a:rPr>
              <a:t>ν</a:t>
            </a:r>
            <a:r>
              <a:rPr b="0" lang="en-US" sz="1200" spc="-7" strike="noStrike">
                <a:latin typeface="Roboto"/>
              </a:rPr>
              <a:t>αφορά  30/8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87" name="object 3" descr=""/>
          <p:cNvPicPr/>
          <p:nvPr/>
        </p:nvPicPr>
        <p:blipFill>
          <a:blip r:embed="rId1"/>
          <a:stretch/>
        </p:blipFill>
        <p:spPr>
          <a:xfrm>
            <a:off x="933480" y="933480"/>
            <a:ext cx="5733720" cy="3314520"/>
          </a:xfrm>
          <a:prstGeom prst="rect">
            <a:avLst/>
          </a:prstGeom>
          <a:ln w="0">
            <a:noFill/>
          </a:ln>
        </p:spPr>
      </p:pic>
      <p:pic>
        <p:nvPicPr>
          <p:cNvPr id="88" name="object 4" descr=""/>
          <p:cNvPicPr/>
          <p:nvPr/>
        </p:nvPicPr>
        <p:blipFill>
          <a:blip r:embed="rId2"/>
          <a:stretch/>
        </p:blipFill>
        <p:spPr>
          <a:xfrm>
            <a:off x="933480" y="4332600"/>
            <a:ext cx="5733720" cy="331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2"/>
          <p:cNvSpPr/>
          <p:nvPr/>
        </p:nvSpPr>
        <p:spPr>
          <a:xfrm>
            <a:off x="901800" y="3742200"/>
            <a:ext cx="5347080" cy="105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4000"/>
              </a:lnSpc>
              <a:spcBef>
                <a:spcPts val="99"/>
              </a:spcBef>
              <a:buNone/>
            </a:pPr>
            <a:r>
              <a:rPr b="0" lang="en-US" sz="1200" spc="-7" strike="noStrike">
                <a:latin typeface="Roboto"/>
              </a:rPr>
              <a:t>5/8 </a:t>
            </a:r>
            <a:r>
              <a:rPr b="0" lang="en-US" sz="1200" spc="-12" strike="noStrike">
                <a:latin typeface="Roboto"/>
              </a:rPr>
              <a:t>simulation</a:t>
            </a:r>
            <a:r>
              <a:rPr b="0" lang="en-US" sz="1200" spc="-7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για</a:t>
            </a:r>
            <a:r>
              <a:rPr b="0" lang="en-US" sz="1200" spc="-7" strike="noStrike">
                <a:latin typeface="Roboto"/>
              </a:rPr>
              <a:t> </a:t>
            </a:r>
            <a:r>
              <a:rPr b="0" lang="en-US" sz="1200" spc="-1" strike="noStrike">
                <a:latin typeface="Roboto"/>
              </a:rPr>
              <a:t>απλό</a:t>
            </a:r>
            <a:r>
              <a:rPr b="0" lang="en-US" sz="1200" spc="-7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inverter</a:t>
            </a:r>
            <a:r>
              <a:rPr b="0" lang="en-US" sz="1200" spc="-7" strike="noStrike">
                <a:latin typeface="Roboto"/>
              </a:rPr>
              <a:t> </a:t>
            </a:r>
            <a:r>
              <a:rPr b="0" lang="en-US" sz="1200" spc="-1" strike="noStrike">
                <a:latin typeface="Roboto"/>
              </a:rPr>
              <a:t>(δοκιμές</a:t>
            </a:r>
            <a:r>
              <a:rPr b="0" lang="en-US" sz="1200" spc="-7" strike="noStrike">
                <a:latin typeface="Roboto"/>
              </a:rPr>
              <a:t> προσομοίωσης &amp; πως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5" strike="noStrike">
                <a:latin typeface="Roboto"/>
              </a:rPr>
              <a:t>δουλεύουν</a:t>
            </a:r>
            <a:r>
              <a:rPr b="0" lang="en-US" sz="1200" spc="-7" strike="noStrike">
                <a:latin typeface="Roboto"/>
              </a:rPr>
              <a:t> οι </a:t>
            </a:r>
            <a:r>
              <a:rPr b="0" lang="en-US" sz="1200" spc="-287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προσομοιώσεις</a:t>
            </a:r>
            <a:r>
              <a:rPr b="0" lang="en-US" sz="1200" spc="-12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στο cadence)</a:t>
            </a:r>
            <a:endParaRPr b="0" lang="en-US" sz="1200" spc="-1" strike="noStrike">
              <a:latin typeface="Arial"/>
            </a:endParaRPr>
          </a:p>
          <a:p>
            <a:pPr marL="12600">
              <a:lnSpc>
                <a:spcPct val="114000"/>
              </a:lnSpc>
              <a:buNone/>
            </a:pPr>
            <a:r>
              <a:rPr b="0" lang="en-US" sz="1200" spc="-7" strike="noStrike">
                <a:latin typeface="Roboto"/>
              </a:rPr>
              <a:t>6/8</a:t>
            </a:r>
            <a:r>
              <a:rPr b="0" lang="en-US" sz="1200" spc="-41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δοκιμές</a:t>
            </a:r>
            <a:r>
              <a:rPr b="0" lang="en-US" sz="1200" spc="-35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simulations </a:t>
            </a:r>
            <a:r>
              <a:rPr b="0" lang="en-US" sz="1200" spc="-282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7/8</a:t>
            </a:r>
            <a:endParaRPr b="0" lang="en-US" sz="1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15"/>
              </a:spcBef>
              <a:buNone/>
            </a:pPr>
            <a:r>
              <a:rPr b="0" lang="en-US" sz="1200" spc="-32" strike="noStrike">
                <a:latin typeface="Roboto"/>
              </a:rPr>
              <a:t>Βελτίωση</a:t>
            </a:r>
            <a:r>
              <a:rPr b="0" lang="en-US" sz="1200" spc="-26" strike="noStrike">
                <a:latin typeface="Roboto"/>
              </a:rPr>
              <a:t> </a:t>
            </a:r>
            <a:r>
              <a:rPr b="0" lang="en-US" sz="1200" spc="-15" strike="noStrike">
                <a:latin typeface="Roboto"/>
              </a:rPr>
              <a:t>του</a:t>
            </a:r>
            <a:r>
              <a:rPr b="0" lang="en-US" sz="1200" spc="-26" strike="noStrike">
                <a:latin typeface="Roboto"/>
              </a:rPr>
              <a:t> </a:t>
            </a:r>
            <a:r>
              <a:rPr b="0" lang="en-US" sz="1200" spc="-1" strike="noStrike">
                <a:latin typeface="Roboto"/>
              </a:rPr>
              <a:t>WTA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5" name="object 3" descr=""/>
          <p:cNvPicPr/>
          <p:nvPr/>
        </p:nvPicPr>
        <p:blipFill>
          <a:blip r:embed="rId1"/>
          <a:stretch/>
        </p:blipFill>
        <p:spPr>
          <a:xfrm>
            <a:off x="933480" y="933480"/>
            <a:ext cx="5733720" cy="2790360"/>
          </a:xfrm>
          <a:prstGeom prst="rect">
            <a:avLst/>
          </a:prstGeom>
          <a:ln w="0">
            <a:noFill/>
          </a:ln>
        </p:spPr>
      </p:pic>
      <p:pic>
        <p:nvPicPr>
          <p:cNvPr id="46" name="object 4" descr=""/>
          <p:cNvPicPr/>
          <p:nvPr/>
        </p:nvPicPr>
        <p:blipFill>
          <a:blip r:embed="rId2"/>
          <a:stretch/>
        </p:blipFill>
        <p:spPr>
          <a:xfrm>
            <a:off x="933480" y="4860720"/>
            <a:ext cx="5733720" cy="3952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bject 2"/>
          <p:cNvSpPr/>
          <p:nvPr/>
        </p:nvSpPr>
        <p:spPr>
          <a:xfrm>
            <a:off x="901800" y="866520"/>
            <a:ext cx="5557680" cy="42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4000"/>
              </a:lnSpc>
              <a:spcBef>
                <a:spcPts val="99"/>
              </a:spcBef>
              <a:buNone/>
            </a:pPr>
            <a:r>
              <a:rPr b="0" lang="en-US" sz="1200" spc="-7" strike="noStrike">
                <a:latin typeface="Roboto"/>
              </a:rPr>
              <a:t>δοκιμές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για</a:t>
            </a:r>
            <a:r>
              <a:rPr b="0" lang="en-US" sz="1200" spc="4" strike="noStrike">
                <a:latin typeface="Roboto"/>
              </a:rPr>
              <a:t> </a:t>
            </a:r>
            <a:r>
              <a:rPr b="0" lang="en-US" sz="1200" spc="-1" strike="noStrike">
                <a:latin typeface="Roboto"/>
              </a:rPr>
              <a:t>προσπάθεια </a:t>
            </a:r>
            <a:r>
              <a:rPr b="0" lang="en-US" sz="1200" spc="-12" strike="noStrike">
                <a:latin typeface="Roboto"/>
              </a:rPr>
              <a:t>μείωσης</a:t>
            </a:r>
            <a:r>
              <a:rPr b="0" lang="en-US" sz="1200" spc="4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κατανάλωσης</a:t>
            </a:r>
            <a:r>
              <a:rPr b="0" lang="en-US" sz="1200" spc="4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και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πρόβλημα</a:t>
            </a:r>
            <a:r>
              <a:rPr b="0" lang="en-US" sz="1200" spc="4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στην</a:t>
            </a:r>
            <a:r>
              <a:rPr b="0" lang="en-US" sz="1200" spc="4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μεγαλύτερη </a:t>
            </a:r>
            <a:r>
              <a:rPr b="0" lang="en-US" sz="1200" spc="-287" strike="noStrike">
                <a:latin typeface="Roboto"/>
              </a:rPr>
              <a:t> </a:t>
            </a:r>
            <a:r>
              <a:rPr b="0" lang="en-US" sz="1200" spc="-26" strike="noStrike">
                <a:latin typeface="Roboto"/>
              </a:rPr>
              <a:t>συχνότητα</a:t>
            </a:r>
            <a:r>
              <a:rPr b="0" lang="en-US" sz="1200" spc="-12" strike="noStrike">
                <a:latin typeface="Roboto"/>
              </a:rPr>
              <a:t> </a:t>
            </a:r>
            <a:r>
              <a:rPr b="0" lang="en-US" sz="1200" spc="-35" strike="noStrike">
                <a:latin typeface="Roboto"/>
              </a:rPr>
              <a:t>&gt;-140dB</a:t>
            </a:r>
            <a:r>
              <a:rPr b="0" lang="en-US" sz="1200" spc="-7" strike="noStrike">
                <a:latin typeface="Roboto"/>
              </a:rPr>
              <a:t> </a:t>
            </a:r>
            <a:r>
              <a:rPr b="0" lang="en-US" sz="1200" spc="-1" strike="noStrike">
                <a:latin typeface="Roboto"/>
              </a:rPr>
              <a:t>ο</a:t>
            </a:r>
            <a:r>
              <a:rPr b="0" lang="en-US" sz="1200" spc="-7" strike="noStrike">
                <a:latin typeface="Roboto"/>
              </a:rPr>
              <a:t> θόρυβος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object 3"/>
          <p:cNvSpPr/>
          <p:nvPr/>
        </p:nvSpPr>
        <p:spPr>
          <a:xfrm>
            <a:off x="901800" y="3677040"/>
            <a:ext cx="5653080" cy="12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4000"/>
              </a:lnSpc>
              <a:spcBef>
                <a:spcPts val="99"/>
              </a:spcBef>
              <a:buNone/>
            </a:pPr>
            <a:r>
              <a:rPr b="0" lang="en-US" sz="1200" spc="-15" strike="noStrike">
                <a:latin typeface="Roboto"/>
              </a:rPr>
              <a:t>Επιτεύχθηκε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μεγαλύτερη</a:t>
            </a:r>
            <a:r>
              <a:rPr b="0" lang="en-US" sz="1200" spc="4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ακρίβεια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στο</a:t>
            </a:r>
            <a:r>
              <a:rPr b="0" lang="en-US" sz="1200" spc="4" strike="noStrike">
                <a:latin typeface="Roboto"/>
              </a:rPr>
              <a:t> </a:t>
            </a:r>
            <a:r>
              <a:rPr b="0" lang="en-US" sz="1200" spc="-15" strike="noStrike">
                <a:latin typeface="Roboto"/>
              </a:rPr>
              <a:t>hardware</a:t>
            </a:r>
            <a:r>
              <a:rPr b="0" lang="en-US" sz="1200" spc="4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έπειτα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4" strike="noStrike">
                <a:latin typeface="Roboto"/>
              </a:rPr>
              <a:t>από </a:t>
            </a:r>
            <a:r>
              <a:rPr b="0" lang="en-US" sz="1200" spc="-7" strike="noStrike">
                <a:latin typeface="Roboto"/>
              </a:rPr>
              <a:t>δοκιμές,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αλλά </a:t>
            </a:r>
            <a:r>
              <a:rPr b="0" lang="en-US" sz="1200" spc="-282" strike="noStrike">
                <a:latin typeface="Roboto"/>
              </a:rPr>
              <a:t> </a:t>
            </a:r>
            <a:r>
              <a:rPr b="0" lang="en-US" sz="1200" spc="-15" strike="noStrike">
                <a:latin typeface="Roboto"/>
              </a:rPr>
              <a:t>χρειάστηκε</a:t>
            </a:r>
            <a:r>
              <a:rPr b="0" lang="en-US" sz="1200" spc="-7" strike="noStrike">
                <a:latin typeface="Roboto"/>
              </a:rPr>
              <a:t> </a:t>
            </a:r>
            <a:r>
              <a:rPr b="0" lang="en-US" sz="1200" spc="-21" strike="noStrike">
                <a:latin typeface="Roboto"/>
              </a:rPr>
              <a:t>να</a:t>
            </a:r>
            <a:r>
              <a:rPr b="0" lang="en-US" sz="1200" spc="-7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μειωθεί</a:t>
            </a:r>
            <a:r>
              <a:rPr b="0" lang="en-US" sz="1200" spc="-7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για</a:t>
            </a:r>
            <a:r>
              <a:rPr b="0" lang="en-US" sz="1200" spc="-7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την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ικανοποίηση </a:t>
            </a:r>
            <a:r>
              <a:rPr b="0" lang="en-US" sz="1200" spc="-15" strike="noStrike">
                <a:latin typeface="Roboto"/>
              </a:rPr>
              <a:t>του</a:t>
            </a:r>
            <a:r>
              <a:rPr b="0" lang="en-US" sz="1200" spc="-7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θορύβου.</a:t>
            </a:r>
            <a:endParaRPr b="0" lang="en-US" sz="1200" spc="-1" strike="noStrike">
              <a:latin typeface="Arial"/>
            </a:endParaRPr>
          </a:p>
          <a:p>
            <a:pPr marL="12600">
              <a:lnSpc>
                <a:spcPct val="114000"/>
              </a:lnSpc>
              <a:buNone/>
            </a:pPr>
            <a:r>
              <a:rPr b="0" lang="en-US" sz="1200" spc="-7" strike="noStrike">
                <a:latin typeface="Roboto"/>
              </a:rPr>
              <a:t>Παρατηρήθηκε, </a:t>
            </a:r>
            <a:r>
              <a:rPr b="0" lang="en-US" sz="1200" spc="-12" strike="noStrike">
                <a:latin typeface="Roboto"/>
              </a:rPr>
              <a:t>ότι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με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αύξηση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w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και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ibias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μειώνεται</a:t>
            </a:r>
            <a:r>
              <a:rPr b="0" lang="en-US" sz="1200" spc="-1" strike="noStrike">
                <a:latin typeface="Roboto"/>
              </a:rPr>
              <a:t> ο </a:t>
            </a:r>
            <a:r>
              <a:rPr b="0" lang="en-US" sz="1200" spc="-7" strike="noStrike">
                <a:latin typeface="Roboto"/>
              </a:rPr>
              <a:t>θόρυβος, </a:t>
            </a:r>
            <a:r>
              <a:rPr b="0" lang="en-US" sz="1200" spc="-12" strike="noStrike">
                <a:latin typeface="Roboto"/>
              </a:rPr>
              <a:t>αλλά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5" strike="noStrike">
                <a:latin typeface="Roboto"/>
              </a:rPr>
              <a:t>αυξάνεται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η </a:t>
            </a:r>
            <a:r>
              <a:rPr b="0" lang="en-US" sz="1200" spc="-282" strike="noStrike">
                <a:latin typeface="Roboto"/>
              </a:rPr>
              <a:t> </a:t>
            </a:r>
            <a:r>
              <a:rPr b="0" lang="en-US" sz="1200" spc="-15" strike="noStrike">
                <a:latin typeface="Roboto"/>
              </a:rPr>
              <a:t>κατανάλωση.</a:t>
            </a:r>
            <a:endParaRPr b="0" lang="en-US" sz="1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15"/>
              </a:spcBef>
              <a:buNone/>
            </a:pPr>
            <a:r>
              <a:rPr b="0" lang="en-US" sz="1200" spc="-7" strike="noStrike">
                <a:latin typeface="Roboto"/>
              </a:rPr>
              <a:t>31/8</a:t>
            </a:r>
            <a:endParaRPr b="0" lang="en-US" sz="1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15"/>
              </a:spcBef>
              <a:buNone/>
            </a:pPr>
            <a:r>
              <a:rPr b="0" lang="en-US" sz="1200" spc="-12" strike="noStrike">
                <a:latin typeface="Roboto"/>
              </a:rPr>
              <a:t>αναφορά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1" name="object 4" descr=""/>
          <p:cNvPicPr/>
          <p:nvPr/>
        </p:nvPicPr>
        <p:blipFill>
          <a:blip r:embed="rId1"/>
          <a:stretch/>
        </p:blipFill>
        <p:spPr>
          <a:xfrm>
            <a:off x="933480" y="1353960"/>
            <a:ext cx="4885920" cy="2304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2"/>
          <p:cNvSpPr/>
          <p:nvPr/>
        </p:nvSpPr>
        <p:spPr>
          <a:xfrm>
            <a:off x="901800" y="1287360"/>
            <a:ext cx="569808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960" bIns="0" anchor="t">
            <a:spAutoFit/>
          </a:bodyPr>
          <a:p>
            <a:pPr marL="12600">
              <a:lnSpc>
                <a:spcPct val="100000"/>
              </a:lnSpc>
              <a:spcBef>
                <a:spcPts val="315"/>
              </a:spcBef>
              <a:buNone/>
            </a:pPr>
            <a:r>
              <a:rPr b="0" lang="en-US" sz="1200" spc="-7" strike="noStrike">
                <a:latin typeface="Roboto"/>
              </a:rPr>
              <a:t>8/8</a:t>
            </a:r>
            <a:endParaRPr b="0" lang="en-US" sz="1200" spc="-1" strike="noStrike">
              <a:latin typeface="Arial"/>
            </a:endParaRPr>
          </a:p>
          <a:p>
            <a:pPr marL="12600">
              <a:lnSpc>
                <a:spcPct val="114000"/>
              </a:lnSpc>
              <a:buNone/>
            </a:pPr>
            <a:r>
              <a:rPr b="0" lang="en-US" sz="1200" spc="-7" strike="noStrike">
                <a:latin typeface="Roboto"/>
              </a:rPr>
              <a:t>Υλοποίηση </a:t>
            </a:r>
            <a:r>
              <a:rPr b="0" lang="en-US" sz="1200" spc="-15" strike="noStrike">
                <a:latin typeface="Roboto"/>
              </a:rPr>
              <a:t>συνολικού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5" strike="noStrike">
                <a:latin typeface="Roboto"/>
              </a:rPr>
              <a:t>ταξινομητή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με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βάση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την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υλοποίηση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που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παρουσιάστηκε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στο </a:t>
            </a:r>
            <a:r>
              <a:rPr b="0" lang="en-US" sz="1200" spc="-287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μάθημα, </a:t>
            </a:r>
            <a:r>
              <a:rPr b="0" lang="en-US" sz="1200" spc="-15" strike="noStrike">
                <a:latin typeface="Roboto"/>
              </a:rPr>
              <a:t>χρησιμοποιώντας</a:t>
            </a:r>
            <a:r>
              <a:rPr b="0" lang="en-US" sz="1200" spc="-7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το</a:t>
            </a:r>
            <a:r>
              <a:rPr b="0" lang="en-US" sz="1200" spc="-7" strike="noStrike">
                <a:latin typeface="Roboto"/>
              </a:rPr>
              <a:t> </a:t>
            </a:r>
            <a:r>
              <a:rPr b="0" lang="en-US" sz="1200" spc="-1" strike="noStrike">
                <a:latin typeface="Roboto"/>
              </a:rPr>
              <a:t>απλό</a:t>
            </a:r>
            <a:r>
              <a:rPr b="0" lang="en-US" sz="1200" spc="-7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Delbruck</a:t>
            </a:r>
            <a:r>
              <a:rPr b="0" lang="en-US" sz="1200" spc="-7" strike="noStrike">
                <a:latin typeface="Roboto"/>
              </a:rPr>
              <a:t> </a:t>
            </a:r>
            <a:r>
              <a:rPr b="0" lang="en-US" sz="1200" spc="-15" strike="noStrike">
                <a:latin typeface="Roboto"/>
              </a:rPr>
              <a:t>Bump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8" name="object 3" descr=""/>
          <p:cNvPicPr/>
          <p:nvPr/>
        </p:nvPicPr>
        <p:blipFill>
          <a:blip r:embed="rId1"/>
          <a:stretch/>
        </p:blipFill>
        <p:spPr>
          <a:xfrm>
            <a:off x="933480" y="1985040"/>
            <a:ext cx="5733720" cy="408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bject 2"/>
          <p:cNvSpPr/>
          <p:nvPr/>
        </p:nvSpPr>
        <p:spPr>
          <a:xfrm>
            <a:off x="901800" y="8303400"/>
            <a:ext cx="5457960" cy="4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960" bIns="0" anchor="t">
            <a:spAutoFit/>
          </a:bodyPr>
          <a:p>
            <a:pPr marL="12600">
              <a:lnSpc>
                <a:spcPct val="100000"/>
              </a:lnSpc>
              <a:spcBef>
                <a:spcPts val="315"/>
              </a:spcBef>
              <a:buNone/>
            </a:pPr>
            <a:r>
              <a:rPr b="0" lang="en-US" sz="1200" spc="-7" strike="noStrike">
                <a:latin typeface="Roboto"/>
              </a:rPr>
              <a:t>9/8</a:t>
            </a:r>
            <a:endParaRPr b="0" lang="en-US" sz="1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15"/>
              </a:spcBef>
              <a:buNone/>
            </a:pPr>
            <a:r>
              <a:rPr b="0" lang="en-US" sz="1200" spc="-12" strike="noStrike">
                <a:latin typeface="Roboto"/>
              </a:rPr>
              <a:t>simulation</a:t>
            </a:r>
            <a:r>
              <a:rPr b="0" lang="en-US" sz="1200" spc="4" strike="noStrike">
                <a:latin typeface="Roboto"/>
              </a:rPr>
              <a:t> </a:t>
            </a:r>
            <a:r>
              <a:rPr b="0" lang="en-US" sz="1200" spc="-26" strike="noStrike">
                <a:latin typeface="Roboto"/>
              </a:rPr>
              <a:t>ταξινόμησης-&gt;αποτυχία</a:t>
            </a:r>
            <a:r>
              <a:rPr b="0" lang="en-US" sz="1200" spc="313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16%</a:t>
            </a:r>
            <a:r>
              <a:rPr b="0" lang="en-US" sz="1200" spc="4" strike="noStrike">
                <a:latin typeface="Roboto"/>
              </a:rPr>
              <a:t> </a:t>
            </a:r>
            <a:r>
              <a:rPr b="0" lang="en-US" sz="1200" spc="-15" strike="noStrike">
                <a:latin typeface="Roboto"/>
              </a:rPr>
              <a:t>accuracy</a:t>
            </a:r>
            <a:r>
              <a:rPr b="0" lang="en-US" sz="1200" spc="318" strike="noStrike">
                <a:latin typeface="Roboto"/>
              </a:rPr>
              <a:t> </a:t>
            </a:r>
            <a:r>
              <a:rPr b="0" lang="en-US" sz="1200" spc="-35" strike="noStrike">
                <a:latin typeface="Roboto"/>
              </a:rPr>
              <a:t>-&gt;αλλαγή</a:t>
            </a:r>
            <a:r>
              <a:rPr b="0" lang="en-US" sz="1200" spc="4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παραμέτρων</a:t>
            </a:r>
            <a:r>
              <a:rPr b="0" lang="en-US" sz="1200" spc="4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bump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0" name="object 3" descr=""/>
          <p:cNvPicPr/>
          <p:nvPr/>
        </p:nvPicPr>
        <p:blipFill>
          <a:blip r:embed="rId1"/>
          <a:stretch/>
        </p:blipFill>
        <p:spPr>
          <a:xfrm>
            <a:off x="933480" y="933480"/>
            <a:ext cx="5733720" cy="3771720"/>
          </a:xfrm>
          <a:prstGeom prst="rect">
            <a:avLst/>
          </a:prstGeom>
          <a:ln w="0">
            <a:noFill/>
          </a:ln>
        </p:spPr>
      </p:pic>
      <p:pic>
        <p:nvPicPr>
          <p:cNvPr id="51" name="object 4" descr=""/>
          <p:cNvPicPr/>
          <p:nvPr/>
        </p:nvPicPr>
        <p:blipFill>
          <a:blip r:embed="rId2"/>
          <a:stretch/>
        </p:blipFill>
        <p:spPr>
          <a:xfrm>
            <a:off x="933480" y="4789800"/>
            <a:ext cx="5733720" cy="3495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bject 2"/>
          <p:cNvSpPr/>
          <p:nvPr/>
        </p:nvSpPr>
        <p:spPr>
          <a:xfrm>
            <a:off x="901800" y="6837840"/>
            <a:ext cx="530964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4000"/>
              </a:lnSpc>
              <a:spcBef>
                <a:spcPts val="99"/>
              </a:spcBef>
              <a:buNone/>
            </a:pPr>
            <a:r>
              <a:rPr b="0" lang="en-US" sz="1200" spc="-12" strike="noStrike">
                <a:latin typeface="Roboto"/>
              </a:rPr>
              <a:t>Χαμηλό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ρεύμα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στο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bump,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5" strike="noStrike">
                <a:latin typeface="Roboto"/>
              </a:rPr>
              <a:t>αιτία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ανάποδη</a:t>
            </a:r>
            <a:r>
              <a:rPr b="0" lang="en-US" sz="1200" spc="4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η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δυαδική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συνδεσμολογία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και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λάθος </a:t>
            </a:r>
            <a:r>
              <a:rPr b="0" lang="en-US" sz="1200" spc="-282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διαστάσεις για</a:t>
            </a:r>
            <a:r>
              <a:rPr b="0" lang="en-US" sz="1200" spc="-7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το</a:t>
            </a:r>
            <a:r>
              <a:rPr b="0" lang="en-US" sz="1200" spc="-7" strike="noStrike">
                <a:latin typeface="Roboto"/>
              </a:rPr>
              <a:t> φορτίο </a:t>
            </a:r>
            <a:r>
              <a:rPr b="0" lang="en-US" sz="1200" spc="-12" strike="noStrike">
                <a:latin typeface="Roboto"/>
              </a:rPr>
              <a:t>στην</a:t>
            </a:r>
            <a:r>
              <a:rPr b="0" lang="en-US" sz="1200" spc="-7" strike="noStrike">
                <a:latin typeface="Roboto"/>
              </a:rPr>
              <a:t> έξοδο</a:t>
            </a:r>
            <a:endParaRPr b="0" lang="en-US" sz="1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15"/>
              </a:spcBef>
              <a:buNone/>
            </a:pPr>
            <a:r>
              <a:rPr b="0" lang="en-US" sz="1200" spc="-7" strike="noStrike">
                <a:latin typeface="Roboto"/>
              </a:rPr>
              <a:t>Παρατηρήσε</a:t>
            </a:r>
            <a:r>
              <a:rPr b="0" lang="en-US" sz="1200" spc="-15" strike="noStrike">
                <a:latin typeface="Roboto"/>
              </a:rPr>
              <a:t>ι</a:t>
            </a:r>
            <a:r>
              <a:rPr b="0" lang="en-US" sz="1200" spc="-12" strike="noStrike">
                <a:latin typeface="Roboto"/>
              </a:rPr>
              <a:t>ς:</a:t>
            </a:r>
            <a:r>
              <a:rPr b="0" lang="en-US" sz="1200" spc="-7" strike="noStrike">
                <a:latin typeface="Roboto"/>
              </a:rPr>
              <a:t> μικρά </a:t>
            </a:r>
            <a:r>
              <a:rPr b="0" lang="en-US" sz="1200" spc="-12" strike="noStrike">
                <a:latin typeface="Roboto"/>
              </a:rPr>
              <a:t>w</a:t>
            </a:r>
            <a:r>
              <a:rPr b="0" lang="en-US" sz="1200" spc="-7" strike="noStrike">
                <a:latin typeface="Roboto"/>
              </a:rPr>
              <a:t> </a:t>
            </a:r>
            <a:r>
              <a:rPr b="0" lang="en-US" sz="1200" spc="-111" strike="noStrike">
                <a:latin typeface="Roboto"/>
              </a:rPr>
              <a:t>-&gt;</a:t>
            </a:r>
            <a:r>
              <a:rPr b="0" lang="en-US" sz="1200" spc="-7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υψηλό</a:t>
            </a:r>
            <a:r>
              <a:rPr b="0" lang="en-US" sz="1200" spc="-7" strike="noStrike">
                <a:latin typeface="Roboto"/>
              </a:rPr>
              <a:t> </a:t>
            </a:r>
            <a:r>
              <a:rPr b="0" lang="en-US" sz="1200" spc="-15" strike="noStrike">
                <a:latin typeface="Roboto"/>
              </a:rPr>
              <a:t>iout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3" name="object 3" descr=""/>
          <p:cNvPicPr/>
          <p:nvPr/>
        </p:nvPicPr>
        <p:blipFill>
          <a:blip r:embed="rId1"/>
          <a:stretch/>
        </p:blipFill>
        <p:spPr>
          <a:xfrm>
            <a:off x="933480" y="933480"/>
            <a:ext cx="4981320" cy="588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bject 2"/>
          <p:cNvSpPr/>
          <p:nvPr/>
        </p:nvSpPr>
        <p:spPr>
          <a:xfrm>
            <a:off x="901800" y="1314720"/>
            <a:ext cx="393588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200" spc="-7" strike="noStrike">
                <a:latin typeface="Roboto"/>
              </a:rPr>
              <a:t>10/8</a:t>
            </a:r>
            <a:r>
              <a:rPr b="0" lang="en-US" sz="1200" spc="-12" strike="noStrike">
                <a:latin typeface="Roboto"/>
              </a:rPr>
              <a:t> </a:t>
            </a:r>
            <a:r>
              <a:rPr b="0" lang="en-US" sz="1200" spc="-26" strike="noStrike">
                <a:latin typeface="Roboto"/>
              </a:rPr>
              <a:t>βελτίωση</a:t>
            </a:r>
            <a:r>
              <a:rPr b="0" lang="en-US" sz="1200" spc="-7" strike="noStrike">
                <a:latin typeface="Roboto"/>
              </a:rPr>
              <a:t> στο </a:t>
            </a:r>
            <a:r>
              <a:rPr b="0" lang="en-US" sz="1200" spc="-12" strike="noStrike">
                <a:latin typeface="Roboto"/>
              </a:rPr>
              <a:t>bump</a:t>
            </a:r>
            <a:r>
              <a:rPr b="0" lang="en-US" sz="1200" spc="-7" strike="noStrike">
                <a:latin typeface="Roboto"/>
              </a:rPr>
              <a:t> με </a:t>
            </a:r>
            <a:r>
              <a:rPr b="0" lang="en-US" sz="1200" spc="-15" strike="noStrike">
                <a:latin typeface="Roboto"/>
              </a:rPr>
              <a:t>sizing</a:t>
            </a:r>
            <a:r>
              <a:rPr b="0" lang="en-US" sz="1200" spc="-7" strike="noStrike">
                <a:latin typeface="Roboto"/>
              </a:rPr>
              <a:t> και</a:t>
            </a:r>
            <a:r>
              <a:rPr b="0" lang="en-US" sz="1200" spc="-12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επιπλέον δοκιμες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" name="object 3"/>
          <p:cNvSpPr/>
          <p:nvPr/>
        </p:nvSpPr>
        <p:spPr>
          <a:xfrm>
            <a:off x="901800" y="7479000"/>
            <a:ext cx="5178240" cy="84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4000"/>
              </a:lnSpc>
              <a:spcBef>
                <a:spcPts val="99"/>
              </a:spcBef>
              <a:buNone/>
            </a:pPr>
            <a:r>
              <a:rPr b="0" lang="en-US" sz="1200" spc="-7" strike="noStrike">
                <a:latin typeface="Roboto"/>
              </a:rPr>
              <a:t>11/8</a:t>
            </a:r>
            <a:r>
              <a:rPr b="0" lang="en-US" sz="1200" spc="-1" strike="noStrike">
                <a:latin typeface="Roboto"/>
              </a:rPr>
              <a:t> προσπάθεια </a:t>
            </a:r>
            <a:r>
              <a:rPr b="0" lang="en-US" sz="1200" spc="-12" strike="noStrike">
                <a:latin typeface="Roboto"/>
              </a:rPr>
              <a:t>classiﬁcation</a:t>
            </a:r>
            <a:r>
              <a:rPr b="0" lang="en-US" sz="1200" spc="4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με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delbruck</a:t>
            </a:r>
            <a:r>
              <a:rPr b="0" lang="en-US" sz="1200" spc="4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και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κώδικας</a:t>
            </a:r>
            <a:r>
              <a:rPr b="0" lang="en-US" sz="1200" spc="4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για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εύρεση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21" strike="noStrike">
                <a:latin typeface="Roboto"/>
              </a:rPr>
              <a:t>vc </a:t>
            </a:r>
            <a:r>
              <a:rPr b="0" lang="en-US" sz="1200" spc="-282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12/8 &gt;&gt;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69%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απλή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5" strike="noStrike">
                <a:latin typeface="Roboto"/>
              </a:rPr>
              <a:t>ταξινόμηση</a:t>
            </a:r>
            <a:r>
              <a:rPr b="0" lang="en-US" sz="1200" spc="-7" strike="noStrike">
                <a:latin typeface="Roboto"/>
              </a:rPr>
              <a:t> </a:t>
            </a:r>
            <a:r>
              <a:rPr b="0" lang="en-US" sz="1200" spc="-21" strike="noStrike">
                <a:latin typeface="Roboto"/>
              </a:rPr>
              <a:t>ολων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26" strike="noStrike">
                <a:latin typeface="Roboto"/>
              </a:rPr>
              <a:t>των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5" strike="noStrike">
                <a:latin typeface="Roboto"/>
              </a:rPr>
              <a:t>δειγμάτων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στην</a:t>
            </a:r>
            <a:r>
              <a:rPr b="0" lang="en-US" sz="1200" spc="-7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κλαση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0</a:t>
            </a:r>
            <a:endParaRPr b="0" lang="en-US" sz="1200" spc="-1" strike="noStrike">
              <a:latin typeface="Arial"/>
            </a:endParaRPr>
          </a:p>
          <a:p>
            <a:pPr marL="12600">
              <a:lnSpc>
                <a:spcPct val="114000"/>
              </a:lnSpc>
              <a:buNone/>
            </a:pPr>
            <a:r>
              <a:rPr b="0" lang="en-US" sz="1200" spc="-7" strike="noStrike">
                <a:latin typeface="Roboto"/>
              </a:rPr>
              <a:t>πειραματισμός με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αλλα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bump.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Παρατηρούμε </a:t>
            </a:r>
            <a:r>
              <a:rPr b="0" lang="en-US" sz="1200" spc="-12" strike="noStrike">
                <a:latin typeface="Roboto"/>
              </a:rPr>
              <a:t>την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αδυναμία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5" strike="noStrike">
                <a:latin typeface="Roboto"/>
              </a:rPr>
              <a:t>του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Delbruck</a:t>
            </a:r>
            <a:r>
              <a:rPr b="0" lang="en-US" sz="1200" spc="-7" strike="noStrike">
                <a:latin typeface="Roboto"/>
              </a:rPr>
              <a:t> </a:t>
            </a:r>
            <a:r>
              <a:rPr b="0" lang="en-US" sz="1200" spc="-21" strike="noStrike">
                <a:latin typeface="Roboto"/>
              </a:rPr>
              <a:t>να </a:t>
            </a:r>
            <a:r>
              <a:rPr b="0" lang="en-US" sz="1200" spc="-282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ρυθμίσει</a:t>
            </a:r>
            <a:r>
              <a:rPr b="0" lang="en-US" sz="1200" spc="-7" strike="noStrike">
                <a:latin typeface="Roboto"/>
              </a:rPr>
              <a:t> τη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διασπορά, </a:t>
            </a:r>
            <a:r>
              <a:rPr b="0" lang="en-US" sz="1200" spc="-12" strike="noStrike">
                <a:latin typeface="Roboto"/>
              </a:rPr>
              <a:t>αυτή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είναι</a:t>
            </a:r>
            <a:r>
              <a:rPr b="0" lang="en-US" sz="1200" spc="-7" strike="noStrike">
                <a:latin typeface="Roboto"/>
              </a:rPr>
              <a:t> και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η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5" strike="noStrike">
                <a:latin typeface="Roboto"/>
              </a:rPr>
              <a:t>αιτία</a:t>
            </a:r>
            <a:r>
              <a:rPr b="0" lang="en-US" sz="1200" spc="-7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για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τη </a:t>
            </a:r>
            <a:r>
              <a:rPr b="0" lang="en-US" sz="1200" spc="-21" strike="noStrike">
                <a:latin typeface="Roboto"/>
              </a:rPr>
              <a:t>χαμηλή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ακρίβεια.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6" name="object 4" descr=""/>
          <p:cNvPicPr/>
          <p:nvPr/>
        </p:nvPicPr>
        <p:blipFill>
          <a:blip r:embed="rId1"/>
          <a:stretch/>
        </p:blipFill>
        <p:spPr>
          <a:xfrm>
            <a:off x="933480" y="1774800"/>
            <a:ext cx="5733720" cy="568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bject 2"/>
          <p:cNvSpPr/>
          <p:nvPr/>
        </p:nvSpPr>
        <p:spPr>
          <a:xfrm>
            <a:off x="901800" y="1735560"/>
            <a:ext cx="524736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200" spc="-7" strike="noStrike">
                <a:latin typeface="Roboto"/>
              </a:rPr>
              <a:t>Δοκιμή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5" strike="noStrike">
                <a:latin typeface="Roboto"/>
              </a:rPr>
              <a:t>fully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5" strike="noStrike">
                <a:latin typeface="Roboto"/>
              </a:rPr>
              <a:t>tunable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Delbruck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με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επιπλέον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7" strike="noStrike">
                <a:latin typeface="Roboto"/>
              </a:rPr>
              <a:t>διαφορικό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5" strike="noStrike">
                <a:latin typeface="Roboto"/>
              </a:rPr>
              <a:t>ζεύγος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για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2" strike="noStrike">
                <a:latin typeface="Roboto"/>
              </a:rPr>
              <a:t>ρύθμιση</a:t>
            </a:r>
            <a:r>
              <a:rPr b="0" lang="en-US" sz="1200" spc="-1" strike="noStrike">
                <a:latin typeface="Roboto"/>
              </a:rPr>
              <a:t> </a:t>
            </a:r>
            <a:r>
              <a:rPr b="0" lang="en-US" sz="1200" spc="-15" strike="noStrike">
                <a:latin typeface="Roboto"/>
              </a:rPr>
              <a:t>Vc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8" name="object 3" descr=""/>
          <p:cNvPicPr/>
          <p:nvPr/>
        </p:nvPicPr>
        <p:blipFill>
          <a:blip r:embed="rId1"/>
          <a:stretch/>
        </p:blipFill>
        <p:spPr>
          <a:xfrm>
            <a:off x="933480" y="1985040"/>
            <a:ext cx="5733720" cy="440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object 2" descr=""/>
          <p:cNvPicPr/>
          <p:nvPr/>
        </p:nvPicPr>
        <p:blipFill>
          <a:blip r:embed="rId1"/>
          <a:stretch/>
        </p:blipFill>
        <p:spPr>
          <a:xfrm>
            <a:off x="933480" y="933480"/>
            <a:ext cx="5609880" cy="586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bject 2"/>
          <p:cNvSpPr/>
          <p:nvPr/>
        </p:nvSpPr>
        <p:spPr>
          <a:xfrm>
            <a:off x="901800" y="6570000"/>
            <a:ext cx="2673000" cy="82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200" spc="-7" strike="noStrike">
                <a:latin typeface="Roboto"/>
              </a:rPr>
              <a:t>Παρατηρούμε,</a:t>
            </a:r>
            <a:r>
              <a:rPr b="0" lang="en-US" sz="1200" spc="-12" strike="noStrike">
                <a:latin typeface="Roboto"/>
              </a:rPr>
              <a:t> ότι</a:t>
            </a:r>
            <a:r>
              <a:rPr b="0" lang="en-US" sz="1200" spc="-7" strike="noStrike">
                <a:latin typeface="Roboto"/>
              </a:rPr>
              <a:t> η διασπορά </a:t>
            </a:r>
            <a:r>
              <a:rPr b="0" lang="en-US" sz="1200" spc="-12" strike="noStrike">
                <a:latin typeface="Roboto"/>
              </a:rPr>
              <a:t>αλλάζει</a:t>
            </a:r>
            <a:endParaRPr b="0" lang="en-US" sz="1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"/>
              </a:spcBef>
              <a:buNone/>
            </a:pPr>
            <a:endParaRPr b="0" lang="en-US" sz="155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</a:pPr>
            <a:r>
              <a:rPr b="0" lang="en-US" sz="1200" spc="-7" strike="noStrike">
                <a:latin typeface="Roboto"/>
              </a:rPr>
              <a:t>13/8</a:t>
            </a:r>
            <a:endParaRPr b="0" lang="en-US" sz="1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15"/>
              </a:spcBef>
              <a:buNone/>
            </a:pPr>
            <a:r>
              <a:rPr b="0" lang="en-US" sz="1200" spc="-7" strike="noStrike">
                <a:latin typeface="Roboto"/>
              </a:rPr>
              <a:t>modiﬁed</a:t>
            </a:r>
            <a:r>
              <a:rPr b="0" lang="en-US" sz="1200" spc="-35" strike="noStrike">
                <a:latin typeface="Roboto"/>
              </a:rPr>
              <a:t> </a:t>
            </a:r>
            <a:r>
              <a:rPr b="0" lang="en-US" sz="1200" spc="-15" strike="noStrike">
                <a:latin typeface="Roboto"/>
              </a:rPr>
              <a:t>Bump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61" name="object 3" descr=""/>
          <p:cNvPicPr/>
          <p:nvPr/>
        </p:nvPicPr>
        <p:blipFill>
          <a:blip r:embed="rId1"/>
          <a:stretch/>
        </p:blipFill>
        <p:spPr>
          <a:xfrm>
            <a:off x="933480" y="933480"/>
            <a:ext cx="5733720" cy="559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2024-09-27T21:57:39Z</dcterms:created>
  <dc:creator/>
  <dc:description/>
  <dc:language>en-US</dc:language>
  <cp:lastModifiedBy/>
  <dcterms:modified xsi:type="dcterms:W3CDTF">2024-09-28T00:59:09Z</dcterms:modified>
  <cp:revision>1</cp:revision>
  <dc:subject/>
  <dc:title>LogBook pics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