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5" r:id="rId18"/>
    <p:sldId id="273" r:id="rId19"/>
    <p:sldId id="274" r:id="rId20"/>
    <p:sldId id="284" r:id="rId21"/>
    <p:sldId id="277" r:id="rId22"/>
    <p:sldId id="279" r:id="rId23"/>
    <p:sldId id="285" r:id="rId24"/>
    <p:sldId id="286" r:id="rId25"/>
    <p:sldId id="288" r:id="rId26"/>
    <p:sldId id="289" r:id="rId27"/>
    <p:sldId id="287" r:id="rId28"/>
    <p:sldId id="281" r:id="rId29"/>
    <p:sldId id="278" r:id="rId30"/>
    <p:sldId id="282" r:id="rId31"/>
    <p:sldId id="283" r:id="rId32"/>
    <p:sldId id="276" r:id="rId3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tr-TR" smtClean="0"/>
              <a:t>Asıl başlık stili için tıklatın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E4E4E84A-E84C-4790-BEDF-6502E807C609}" type="datetimeFigureOut">
              <a:rPr lang="tr-TR" smtClean="0"/>
              <a:t>31.12.2018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610F9E-0038-4D01-A845-4A82BA6D99A3}" type="slidenum">
              <a:rPr lang="tr-TR" smtClean="0"/>
              <a:t>‹#›</a:t>
            </a:fld>
            <a:endParaRPr lang="tr-TR"/>
          </a:p>
        </p:txBody>
      </p:sp>
    </p:spTree>
    <p:extLst>
      <p:ext uri="{BB962C8B-B14F-4D97-AF65-F5344CB8AC3E}">
        <p14:creationId xmlns:p14="http://schemas.microsoft.com/office/powerpoint/2010/main" val="394013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4E4E84A-E84C-4790-BEDF-6502E807C609}" type="datetimeFigureOut">
              <a:rPr lang="tr-TR" smtClean="0"/>
              <a:t>31.12.2018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610F9E-0038-4D01-A845-4A82BA6D99A3}" type="slidenum">
              <a:rPr lang="tr-TR" smtClean="0"/>
              <a:t>‹#›</a:t>
            </a:fld>
            <a:endParaRPr lang="tr-TR"/>
          </a:p>
        </p:txBody>
      </p:sp>
    </p:spTree>
    <p:extLst>
      <p:ext uri="{BB962C8B-B14F-4D97-AF65-F5344CB8AC3E}">
        <p14:creationId xmlns:p14="http://schemas.microsoft.com/office/powerpoint/2010/main" val="69394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E4E4E84A-E84C-4790-BEDF-6502E807C609}" type="datetimeFigureOut">
              <a:rPr lang="tr-TR" smtClean="0"/>
              <a:t>31.12.2018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610F9E-0038-4D01-A845-4A82BA6D99A3}" type="slidenum">
              <a:rPr lang="tr-TR" smtClean="0"/>
              <a:t>‹#›</a:t>
            </a:fld>
            <a:endParaRPr lang="tr-TR"/>
          </a:p>
        </p:txBody>
      </p:sp>
    </p:spTree>
    <p:extLst>
      <p:ext uri="{BB962C8B-B14F-4D97-AF65-F5344CB8AC3E}">
        <p14:creationId xmlns:p14="http://schemas.microsoft.com/office/powerpoint/2010/main" val="3315945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4E4E84A-E84C-4790-BEDF-6502E807C609}" type="datetimeFigureOut">
              <a:rPr lang="tr-TR" smtClean="0"/>
              <a:t>31.12.2018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610F9E-0038-4D01-A845-4A82BA6D99A3}" type="slidenum">
              <a:rPr lang="tr-TR" smtClean="0"/>
              <a:t>‹#›</a:t>
            </a:fld>
            <a:endParaRPr lang="tr-TR"/>
          </a:p>
        </p:txBody>
      </p:sp>
    </p:spTree>
    <p:extLst>
      <p:ext uri="{BB962C8B-B14F-4D97-AF65-F5344CB8AC3E}">
        <p14:creationId xmlns:p14="http://schemas.microsoft.com/office/powerpoint/2010/main" val="311294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tr-TR" smtClean="0"/>
              <a:t>Asıl başlık stili için tıklatın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E4E4E84A-E84C-4790-BEDF-6502E807C609}" type="datetimeFigureOut">
              <a:rPr lang="tr-TR" smtClean="0"/>
              <a:t>31.12.2018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610F9E-0038-4D01-A845-4A82BA6D99A3}" type="slidenum">
              <a:rPr lang="tr-TR" smtClean="0"/>
              <a:t>‹#›</a:t>
            </a:fld>
            <a:endParaRPr lang="tr-TR"/>
          </a:p>
        </p:txBody>
      </p:sp>
    </p:spTree>
    <p:extLst>
      <p:ext uri="{BB962C8B-B14F-4D97-AF65-F5344CB8AC3E}">
        <p14:creationId xmlns:p14="http://schemas.microsoft.com/office/powerpoint/2010/main" val="8912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4E4E84A-E84C-4790-BEDF-6502E807C609}" type="datetimeFigureOut">
              <a:rPr lang="tr-TR" smtClean="0"/>
              <a:t>31.12.2018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610F9E-0038-4D01-A845-4A82BA6D99A3}" type="slidenum">
              <a:rPr lang="tr-TR" smtClean="0"/>
              <a:t>‹#›</a:t>
            </a:fld>
            <a:endParaRPr lang="tr-TR"/>
          </a:p>
        </p:txBody>
      </p:sp>
    </p:spTree>
    <p:extLst>
      <p:ext uri="{BB962C8B-B14F-4D97-AF65-F5344CB8AC3E}">
        <p14:creationId xmlns:p14="http://schemas.microsoft.com/office/powerpoint/2010/main" val="314837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düzenlemek için tıklatın</a:t>
            </a:r>
          </a:p>
        </p:txBody>
      </p:sp>
      <p:sp>
        <p:nvSpPr>
          <p:cNvPr id="4" name="Content Placeholder 3"/>
          <p:cNvSpPr>
            <a:spLocks noGrp="1"/>
          </p:cNvSpPr>
          <p:nvPr>
            <p:ph sz="half" idx="2"/>
          </p:nvPr>
        </p:nvSpPr>
        <p:spPr>
          <a:xfrm>
            <a:off x="633845" y="2507551"/>
            <a:ext cx="3867150" cy="3680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29150" y="2507551"/>
            <a:ext cx="3886201" cy="3680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E4E4E84A-E84C-4790-BEDF-6502E807C609}" type="datetimeFigureOut">
              <a:rPr lang="tr-TR" smtClean="0"/>
              <a:t>31.12.2018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F610F9E-0038-4D01-A845-4A82BA6D99A3}" type="slidenum">
              <a:rPr lang="tr-TR" smtClean="0"/>
              <a:t>‹#›</a:t>
            </a:fld>
            <a:endParaRPr lang="tr-TR"/>
          </a:p>
        </p:txBody>
      </p:sp>
      <p:sp>
        <p:nvSpPr>
          <p:cNvPr id="10" name="Title 9"/>
          <p:cNvSpPr>
            <a:spLocks noGrp="1"/>
          </p:cNvSpPr>
          <p:nvPr>
            <p:ph type="title"/>
          </p:nvPr>
        </p:nvSpPr>
        <p:spPr/>
        <p:txBody>
          <a:bodyPr/>
          <a:lstStyle/>
          <a:p>
            <a:r>
              <a:rPr lang="tr-TR" smtClean="0"/>
              <a:t>Asıl başlık stili için tıklatın</a:t>
            </a:r>
            <a:endParaRPr lang="en-US" dirty="0"/>
          </a:p>
        </p:txBody>
      </p:sp>
    </p:spTree>
    <p:extLst>
      <p:ext uri="{BB962C8B-B14F-4D97-AF65-F5344CB8AC3E}">
        <p14:creationId xmlns:p14="http://schemas.microsoft.com/office/powerpoint/2010/main" val="13704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E4E84A-E84C-4790-BEDF-6502E807C609}" type="datetimeFigureOut">
              <a:rPr lang="tr-TR" smtClean="0"/>
              <a:t>31.12.2018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F610F9E-0038-4D01-A845-4A82BA6D99A3}" type="slidenum">
              <a:rPr lang="tr-TR" smtClean="0"/>
              <a:t>‹#›</a:t>
            </a:fld>
            <a:endParaRPr lang="tr-TR"/>
          </a:p>
        </p:txBody>
      </p:sp>
      <p:sp>
        <p:nvSpPr>
          <p:cNvPr id="6" name="Title 5"/>
          <p:cNvSpPr>
            <a:spLocks noGrp="1"/>
          </p:cNvSpPr>
          <p:nvPr>
            <p:ph type="title"/>
          </p:nvPr>
        </p:nvSpPr>
        <p:spPr/>
        <p:txBody>
          <a:bodyPr/>
          <a:lstStyle/>
          <a:p>
            <a:r>
              <a:rPr lang="tr-TR" smtClean="0"/>
              <a:t>Asıl başlık stili için tıklatın</a:t>
            </a:r>
            <a:endParaRPr lang="en-US"/>
          </a:p>
        </p:txBody>
      </p:sp>
    </p:spTree>
    <p:extLst>
      <p:ext uri="{BB962C8B-B14F-4D97-AF65-F5344CB8AC3E}">
        <p14:creationId xmlns:p14="http://schemas.microsoft.com/office/powerpoint/2010/main" val="285648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E84A-E84C-4790-BEDF-6502E807C609}" type="datetimeFigureOut">
              <a:rPr lang="tr-TR" smtClean="0"/>
              <a:t>31.12.2018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F610F9E-0038-4D01-A845-4A82BA6D99A3}" type="slidenum">
              <a:rPr lang="tr-TR" smtClean="0"/>
              <a:t>‹#›</a:t>
            </a:fld>
            <a:endParaRPr lang="tr-TR"/>
          </a:p>
        </p:txBody>
      </p:sp>
    </p:spTree>
    <p:extLst>
      <p:ext uri="{BB962C8B-B14F-4D97-AF65-F5344CB8AC3E}">
        <p14:creationId xmlns:p14="http://schemas.microsoft.com/office/powerpoint/2010/main" val="11815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4E4E84A-E84C-4790-BEDF-6502E807C609}" type="datetimeFigureOut">
              <a:rPr lang="tr-TR" smtClean="0"/>
              <a:t>31.12.2018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610F9E-0038-4D01-A845-4A82BA6D99A3}" type="slidenum">
              <a:rPr lang="tr-TR" smtClean="0"/>
              <a:t>‹#›</a:t>
            </a:fld>
            <a:endParaRPr lang="tr-TR"/>
          </a:p>
        </p:txBody>
      </p:sp>
    </p:spTree>
    <p:extLst>
      <p:ext uri="{BB962C8B-B14F-4D97-AF65-F5344CB8AC3E}">
        <p14:creationId xmlns:p14="http://schemas.microsoft.com/office/powerpoint/2010/main" val="382336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4E4E84A-E84C-4790-BEDF-6502E807C609}" type="datetimeFigureOut">
              <a:rPr lang="tr-TR" smtClean="0"/>
              <a:t>31.12.2018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610F9E-0038-4D01-A845-4A82BA6D99A3}" type="slidenum">
              <a:rPr lang="tr-TR" smtClean="0"/>
              <a:t>‹#›</a:t>
            </a:fld>
            <a:endParaRPr lang="tr-TR"/>
          </a:p>
        </p:txBody>
      </p:sp>
    </p:spTree>
    <p:extLst>
      <p:ext uri="{BB962C8B-B14F-4D97-AF65-F5344CB8AC3E}">
        <p14:creationId xmlns:p14="http://schemas.microsoft.com/office/powerpoint/2010/main" val="27259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4E4E84A-E84C-4790-BEDF-6502E807C609}" type="datetimeFigureOut">
              <a:rPr lang="tr-TR" smtClean="0"/>
              <a:t>31.12.2018</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FF610F9E-0038-4D01-A845-4A82BA6D99A3}" type="slidenum">
              <a:rPr lang="tr-TR" smtClean="0"/>
              <a:t>‹#›</a:t>
            </a:fld>
            <a:endParaRPr lang="tr-TR"/>
          </a:p>
        </p:txBody>
      </p:sp>
    </p:spTree>
    <p:extLst>
      <p:ext uri="{BB962C8B-B14F-4D97-AF65-F5344CB8AC3E}">
        <p14:creationId xmlns:p14="http://schemas.microsoft.com/office/powerpoint/2010/main" val="5862217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1560" y="3717032"/>
            <a:ext cx="8229600" cy="1143000"/>
          </a:xfrm>
        </p:spPr>
        <p:txBody>
          <a:bodyPr>
            <a:normAutofit/>
          </a:bodyPr>
          <a:lstStyle/>
          <a:p>
            <a:pPr algn="r"/>
            <a:r>
              <a:rPr lang="tr-TR" sz="6000" b="1" i="1" dirty="0" smtClean="0">
                <a:solidFill>
                  <a:srgbClr val="7030A0"/>
                </a:solidFill>
              </a:rPr>
              <a:t>6 SİGMA</a:t>
            </a:r>
            <a:endParaRPr lang="tr-TR" sz="6000" b="1" i="1" dirty="0">
              <a:solidFill>
                <a:srgbClr val="7030A0"/>
              </a:solidFill>
            </a:endParaRPr>
          </a:p>
        </p:txBody>
      </p:sp>
    </p:spTree>
    <p:extLst>
      <p:ext uri="{BB962C8B-B14F-4D97-AF65-F5344CB8AC3E}">
        <p14:creationId xmlns:p14="http://schemas.microsoft.com/office/powerpoint/2010/main" val="2184147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b="1" i="1" dirty="0" smtClean="0">
                <a:solidFill>
                  <a:srgbClr val="7030A0"/>
                </a:solidFill>
              </a:rPr>
              <a:t>6 </a:t>
            </a:r>
            <a:r>
              <a:rPr lang="tr-TR" b="1" i="1" dirty="0" err="1" smtClean="0">
                <a:solidFill>
                  <a:srgbClr val="7030A0"/>
                </a:solidFill>
              </a:rPr>
              <a:t>Sigma</a:t>
            </a:r>
            <a:r>
              <a:rPr lang="tr-TR" b="1" i="1" dirty="0" smtClean="0">
                <a:solidFill>
                  <a:srgbClr val="7030A0"/>
                </a:solidFill>
              </a:rPr>
              <a:t> Organizasyonu</a:t>
            </a:r>
            <a:br>
              <a:rPr lang="tr-TR" b="1" i="1" dirty="0" smtClean="0">
                <a:solidFill>
                  <a:srgbClr val="7030A0"/>
                </a:solidFill>
              </a:rPr>
            </a:br>
            <a:r>
              <a:rPr lang="tr-TR" b="1" i="1" dirty="0" smtClean="0">
                <a:solidFill>
                  <a:srgbClr val="7030A0"/>
                </a:solidFill>
              </a:rPr>
              <a:t>ROLLER</a:t>
            </a:r>
            <a:endParaRPr lang="tr-TR" b="1" i="1" dirty="0">
              <a:solidFill>
                <a:srgbClr val="7030A0"/>
              </a:solidFill>
            </a:endParaRPr>
          </a:p>
        </p:txBody>
      </p:sp>
      <p:sp>
        <p:nvSpPr>
          <p:cNvPr id="3" name="İçerik Yer Tutucusu 2"/>
          <p:cNvSpPr>
            <a:spLocks noGrp="1"/>
          </p:cNvSpPr>
          <p:nvPr>
            <p:ph idx="1"/>
          </p:nvPr>
        </p:nvSpPr>
        <p:spPr>
          <a:xfrm>
            <a:off x="467544" y="2337395"/>
            <a:ext cx="8229600" cy="4525963"/>
          </a:xfrm>
        </p:spPr>
        <p:txBody>
          <a:bodyPr/>
          <a:lstStyle/>
          <a:p>
            <a:pPr marL="0" indent="0">
              <a:buNone/>
            </a:pPr>
            <a:r>
              <a:rPr lang="tr-TR" dirty="0" smtClean="0"/>
              <a:t>Altı </a:t>
            </a:r>
            <a:r>
              <a:rPr lang="tr-TR" dirty="0" err="1"/>
              <a:t>Sigma’nın</a:t>
            </a:r>
            <a:r>
              <a:rPr lang="tr-TR" dirty="0"/>
              <a:t> başarısı herkesin oynayacağı rolün çok iyi belirlenmesine bağlıdır. Bu denklemin insan gücü tarafıdır. </a:t>
            </a:r>
            <a:r>
              <a:rPr lang="tr-TR" dirty="0" smtClean="0"/>
              <a:t> Bu </a:t>
            </a:r>
            <a:r>
              <a:rPr lang="tr-TR" dirty="0"/>
              <a:t>nedenle Altı </a:t>
            </a:r>
            <a:r>
              <a:rPr lang="tr-TR" dirty="0" err="1"/>
              <a:t>Sigma</a:t>
            </a:r>
            <a:r>
              <a:rPr lang="tr-TR" dirty="0"/>
              <a:t> organizasyonlarında tüm personele aldıkları eğitiminin türüne göre farklı unvan, yetki ve sorumluluklar verilir.</a:t>
            </a:r>
          </a:p>
          <a:p>
            <a:endParaRPr lang="tr-TR" dirty="0"/>
          </a:p>
        </p:txBody>
      </p:sp>
    </p:spTree>
    <p:extLst>
      <p:ext uri="{BB962C8B-B14F-4D97-AF65-F5344CB8AC3E}">
        <p14:creationId xmlns:p14="http://schemas.microsoft.com/office/powerpoint/2010/main" val="3065327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l"/>
            <a:r>
              <a:rPr lang="tr-TR" b="1" i="1" dirty="0" smtClean="0">
                <a:solidFill>
                  <a:srgbClr val="7030A0"/>
                </a:solidFill>
              </a:rPr>
              <a:t/>
            </a:r>
            <a:br>
              <a:rPr lang="tr-TR" b="1" i="1" dirty="0" smtClean="0">
                <a:solidFill>
                  <a:srgbClr val="7030A0"/>
                </a:solidFill>
              </a:rPr>
            </a:br>
            <a:r>
              <a:rPr lang="tr-TR" b="1" i="1" dirty="0" smtClean="0">
                <a:solidFill>
                  <a:srgbClr val="7030A0"/>
                </a:solidFill>
              </a:rPr>
              <a:t>Üst Kalite Konseyi</a:t>
            </a:r>
            <a:r>
              <a:rPr lang="tr-TR" b="1" dirty="0" smtClean="0">
                <a:solidFill>
                  <a:srgbClr val="7030A0"/>
                </a:solidFill>
              </a:rPr>
              <a:t/>
            </a:r>
            <a:br>
              <a:rPr lang="tr-TR" b="1" dirty="0" smtClean="0">
                <a:solidFill>
                  <a:srgbClr val="7030A0"/>
                </a:solidFill>
              </a:rPr>
            </a:br>
            <a:endParaRPr lang="tr-TR" b="1" dirty="0">
              <a:solidFill>
                <a:srgbClr val="7030A0"/>
              </a:solidFill>
            </a:endParaRPr>
          </a:p>
        </p:txBody>
      </p:sp>
      <p:sp>
        <p:nvSpPr>
          <p:cNvPr id="3" name="İçerik Yer Tutucusu 2"/>
          <p:cNvSpPr>
            <a:spLocks noGrp="1"/>
          </p:cNvSpPr>
          <p:nvPr>
            <p:ph idx="1"/>
          </p:nvPr>
        </p:nvSpPr>
        <p:spPr/>
        <p:txBody>
          <a:bodyPr>
            <a:normAutofit/>
          </a:bodyPr>
          <a:lstStyle/>
          <a:p>
            <a:pPr marL="0" indent="0">
              <a:buNone/>
            </a:pPr>
            <a:r>
              <a:rPr lang="tr-TR" sz="2800" dirty="0" smtClean="0"/>
              <a:t>Büyük </a:t>
            </a:r>
            <a:r>
              <a:rPr lang="tr-TR" sz="2800" dirty="0"/>
              <a:t>çaplı şirketlerde üst yönetimin dışında 6 </a:t>
            </a:r>
            <a:r>
              <a:rPr lang="tr-TR" sz="2800" dirty="0" err="1"/>
              <a:t>Sigma</a:t>
            </a:r>
            <a:r>
              <a:rPr lang="tr-TR" sz="2800" dirty="0"/>
              <a:t> ile ilgilenmesi için üst kalite konseyi kurulur. </a:t>
            </a:r>
            <a:endParaRPr lang="tr-TR" sz="2800" dirty="0" smtClean="0"/>
          </a:p>
          <a:p>
            <a:pPr marL="0" indent="0">
              <a:buNone/>
            </a:pPr>
            <a:endParaRPr lang="tr-TR" sz="2800" dirty="0" smtClean="0"/>
          </a:p>
          <a:p>
            <a:pPr marL="0" indent="0">
              <a:buNone/>
            </a:pPr>
            <a:r>
              <a:rPr lang="tr-TR" i="1" dirty="0" smtClean="0">
                <a:solidFill>
                  <a:srgbClr val="FF3399"/>
                </a:solidFill>
              </a:rPr>
              <a:t>Üst Kalite Konseyi’nin </a:t>
            </a:r>
            <a:r>
              <a:rPr lang="tr-TR" i="1" dirty="0">
                <a:solidFill>
                  <a:srgbClr val="FF3399"/>
                </a:solidFill>
              </a:rPr>
              <a:t>görevleri;</a:t>
            </a:r>
          </a:p>
          <a:p>
            <a:pPr marL="0" indent="0">
              <a:buNone/>
            </a:pPr>
            <a:r>
              <a:rPr lang="tr-TR" sz="2800" dirty="0" smtClean="0"/>
              <a:t>Altı </a:t>
            </a:r>
            <a:r>
              <a:rPr lang="tr-TR" sz="2800" dirty="0" err="1"/>
              <a:t>Sigma</a:t>
            </a:r>
            <a:r>
              <a:rPr lang="tr-TR" sz="2800" dirty="0"/>
              <a:t> projeleri için gerekli kaynakları sağlamak, proje takımlarının karşılaştıkları büyük problemleri çözümlemek, düzenlemeler yapmak, projede yer alacak kişilerin yetki, sorumluluk ve görevlerini belirlemektir. </a:t>
            </a:r>
          </a:p>
          <a:p>
            <a:pPr marL="0" indent="0">
              <a:buNone/>
            </a:pPr>
            <a:endParaRPr lang="tr-TR" dirty="0"/>
          </a:p>
        </p:txBody>
      </p:sp>
    </p:spTree>
    <p:extLst>
      <p:ext uri="{BB962C8B-B14F-4D97-AF65-F5344CB8AC3E}">
        <p14:creationId xmlns:p14="http://schemas.microsoft.com/office/powerpoint/2010/main" val="1390134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260648"/>
            <a:ext cx="7355160" cy="652934"/>
          </a:xfrm>
        </p:spPr>
        <p:txBody>
          <a:bodyPr>
            <a:normAutofit/>
          </a:bodyPr>
          <a:lstStyle/>
          <a:p>
            <a:pPr algn="l"/>
            <a:r>
              <a:rPr lang="tr-TR" b="1" i="1" dirty="0" smtClean="0">
                <a:solidFill>
                  <a:srgbClr val="7030A0"/>
                </a:solidFill>
              </a:rPr>
              <a:t>Yönetim Temsilcisi</a:t>
            </a:r>
            <a:endParaRPr lang="tr-TR" b="1" i="1" dirty="0">
              <a:solidFill>
                <a:srgbClr val="7030A0"/>
              </a:solidFill>
            </a:endParaRPr>
          </a:p>
        </p:txBody>
      </p:sp>
      <p:sp>
        <p:nvSpPr>
          <p:cNvPr id="3" name="İçerik Yer Tutucusu 2"/>
          <p:cNvSpPr>
            <a:spLocks noGrp="1"/>
          </p:cNvSpPr>
          <p:nvPr>
            <p:ph idx="1"/>
          </p:nvPr>
        </p:nvSpPr>
        <p:spPr>
          <a:xfrm>
            <a:off x="467544" y="908720"/>
            <a:ext cx="8291264" cy="5616624"/>
          </a:xfrm>
        </p:spPr>
        <p:txBody>
          <a:bodyPr>
            <a:normAutofit fontScale="40000" lnSpcReduction="20000"/>
          </a:bodyPr>
          <a:lstStyle/>
          <a:p>
            <a:pPr marL="0" indent="0">
              <a:buNone/>
            </a:pPr>
            <a:r>
              <a:rPr lang="tr-TR" sz="6000" dirty="0" smtClean="0"/>
              <a:t>Üst yönetimden atanan bir liderdir. </a:t>
            </a:r>
          </a:p>
          <a:p>
            <a:pPr marL="0" indent="0">
              <a:buNone/>
            </a:pPr>
            <a:endParaRPr lang="tr-TR" sz="6200" dirty="0"/>
          </a:p>
          <a:p>
            <a:pPr marL="0" indent="0">
              <a:buNone/>
            </a:pPr>
            <a:r>
              <a:rPr lang="tr-TR" sz="6000" i="1" dirty="0">
                <a:solidFill>
                  <a:srgbClr val="FF3399"/>
                </a:solidFill>
              </a:rPr>
              <a:t>Yönetim Temsilcisinin başlıca görevleri</a:t>
            </a:r>
            <a:r>
              <a:rPr lang="tr-TR" sz="6000" i="1" dirty="0" smtClean="0">
                <a:solidFill>
                  <a:srgbClr val="FF3399"/>
                </a:solidFill>
              </a:rPr>
              <a:t>;</a:t>
            </a:r>
          </a:p>
          <a:p>
            <a:pPr marL="0" indent="0">
              <a:buNone/>
            </a:pPr>
            <a:r>
              <a:rPr lang="tr-TR" sz="8600" i="1" dirty="0"/>
              <a:t/>
            </a:r>
            <a:br>
              <a:rPr lang="tr-TR" sz="8600" i="1" dirty="0"/>
            </a:br>
            <a:r>
              <a:rPr lang="tr-TR" sz="6200" dirty="0"/>
              <a:t>· E</a:t>
            </a:r>
            <a:r>
              <a:rPr lang="tr-TR" sz="6200" dirty="0" smtClean="0"/>
              <a:t>ğitim </a:t>
            </a:r>
            <a:r>
              <a:rPr lang="tr-TR" sz="6200" dirty="0"/>
              <a:t>planlarını hazırlamak </a:t>
            </a:r>
            <a:endParaRPr lang="tr-TR" sz="6200" dirty="0" smtClean="0"/>
          </a:p>
          <a:p>
            <a:pPr marL="0" indent="0">
              <a:buNone/>
            </a:pPr>
            <a:r>
              <a:rPr lang="tr-TR" sz="6200" dirty="0"/>
              <a:t/>
            </a:r>
            <a:br>
              <a:rPr lang="tr-TR" sz="6200" dirty="0"/>
            </a:br>
            <a:r>
              <a:rPr lang="tr-TR" sz="6200" dirty="0"/>
              <a:t>· </a:t>
            </a:r>
            <a:r>
              <a:rPr lang="tr-TR" sz="6200" dirty="0" smtClean="0"/>
              <a:t>Proje </a:t>
            </a:r>
            <a:r>
              <a:rPr lang="tr-TR" sz="6200" dirty="0"/>
              <a:t>seçimi ve takımların oluşturulmasında </a:t>
            </a:r>
            <a:r>
              <a:rPr lang="tr-TR" sz="6200" dirty="0" smtClean="0"/>
              <a:t>kalite şampiyonlarına </a:t>
            </a:r>
            <a:r>
              <a:rPr lang="tr-TR" sz="6200" dirty="0"/>
              <a:t>yardımcı olmak, </a:t>
            </a:r>
            <a:endParaRPr lang="tr-TR" sz="6200" dirty="0" smtClean="0"/>
          </a:p>
          <a:p>
            <a:pPr marL="0" indent="0">
              <a:buNone/>
            </a:pPr>
            <a:r>
              <a:rPr lang="tr-TR" sz="6200" dirty="0"/>
              <a:t/>
            </a:r>
            <a:br>
              <a:rPr lang="tr-TR" sz="6200" dirty="0"/>
            </a:br>
            <a:r>
              <a:rPr lang="tr-TR" sz="6200" dirty="0"/>
              <a:t>· </a:t>
            </a:r>
            <a:r>
              <a:rPr lang="tr-TR" sz="6200" dirty="0" smtClean="0"/>
              <a:t>Belirlenen </a:t>
            </a:r>
            <a:r>
              <a:rPr lang="tr-TR" sz="6200" dirty="0"/>
              <a:t>projeleri ve bu projeler için oluşturulan takımları onaylamak,</a:t>
            </a:r>
            <a:br>
              <a:rPr lang="tr-TR" sz="6200" dirty="0"/>
            </a:br>
            <a:r>
              <a:rPr lang="tr-TR" sz="6200" dirty="0"/>
              <a:t/>
            </a:r>
            <a:br>
              <a:rPr lang="tr-TR" sz="6200" dirty="0"/>
            </a:br>
            <a:r>
              <a:rPr lang="tr-TR" sz="6200" dirty="0"/>
              <a:t>· </a:t>
            </a:r>
            <a:r>
              <a:rPr lang="tr-TR" sz="6200" dirty="0" smtClean="0"/>
              <a:t>Kalite </a:t>
            </a:r>
            <a:r>
              <a:rPr lang="tr-TR" sz="6200" dirty="0"/>
              <a:t>şampiyonlarına her konuda destek olmak</a:t>
            </a:r>
            <a:r>
              <a:rPr lang="tr-TR" sz="6200" dirty="0" smtClean="0"/>
              <a:t>,</a:t>
            </a:r>
          </a:p>
          <a:p>
            <a:pPr marL="0" indent="0">
              <a:buNone/>
            </a:pPr>
            <a:r>
              <a:rPr lang="tr-TR" sz="6200" dirty="0"/>
              <a:t/>
            </a:r>
            <a:br>
              <a:rPr lang="tr-TR" sz="6200" dirty="0"/>
            </a:br>
            <a:r>
              <a:rPr lang="tr-TR" sz="6200" dirty="0"/>
              <a:t>· </a:t>
            </a:r>
            <a:r>
              <a:rPr lang="tr-TR" sz="6200" dirty="0" smtClean="0"/>
              <a:t>Tüm </a:t>
            </a:r>
            <a:r>
              <a:rPr lang="tr-TR" sz="6200" dirty="0"/>
              <a:t>iyileştirme projelerini takip etmek ve elde edilen sonuçları bir rapor halinde üst kalite konseyine sunmak,</a:t>
            </a:r>
            <a:br>
              <a:rPr lang="tr-TR" sz="6200" dirty="0"/>
            </a:br>
            <a:r>
              <a:rPr lang="tr-TR" sz="6200" dirty="0"/>
              <a:t>şeklinde özetlenebilir.</a:t>
            </a:r>
            <a:r>
              <a:rPr lang="tr-TR" dirty="0"/>
              <a:t/>
            </a:r>
            <a:br>
              <a:rPr lang="tr-TR" dirty="0"/>
            </a:br>
            <a:endParaRPr lang="tr-TR" dirty="0"/>
          </a:p>
        </p:txBody>
      </p:sp>
    </p:spTree>
    <p:extLst>
      <p:ext uri="{BB962C8B-B14F-4D97-AF65-F5344CB8AC3E}">
        <p14:creationId xmlns:p14="http://schemas.microsoft.com/office/powerpoint/2010/main" val="21135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i="1" dirty="0" smtClean="0">
                <a:solidFill>
                  <a:srgbClr val="7030A0"/>
                </a:solidFill>
              </a:rPr>
              <a:t>Kalite Şampiyonu</a:t>
            </a:r>
            <a:endParaRPr lang="tr-TR" b="1" i="1" dirty="0">
              <a:solidFill>
                <a:srgbClr val="7030A0"/>
              </a:solidFill>
            </a:endParaRPr>
          </a:p>
        </p:txBody>
      </p:sp>
      <p:sp>
        <p:nvSpPr>
          <p:cNvPr id="3" name="İçerik Yer Tutucusu 2"/>
          <p:cNvSpPr>
            <a:spLocks noGrp="1"/>
          </p:cNvSpPr>
          <p:nvPr>
            <p:ph idx="1"/>
          </p:nvPr>
        </p:nvSpPr>
        <p:spPr>
          <a:xfrm>
            <a:off x="431563" y="1844824"/>
            <a:ext cx="8291264" cy="3057203"/>
          </a:xfrm>
        </p:spPr>
        <p:txBody>
          <a:bodyPr>
            <a:normAutofit/>
          </a:bodyPr>
          <a:lstStyle/>
          <a:p>
            <a:pPr marL="0" indent="0">
              <a:buNone/>
            </a:pPr>
            <a:r>
              <a:rPr lang="tr-TR" dirty="0"/>
              <a:t/>
            </a:r>
            <a:br>
              <a:rPr lang="tr-TR" dirty="0"/>
            </a:br>
            <a:r>
              <a:rPr lang="tr-TR" dirty="0"/>
              <a:t>Kalite Şampiyonu, iyileştirme projelerini </a:t>
            </a:r>
            <a:r>
              <a:rPr lang="tr-TR" i="1" dirty="0"/>
              <a:t>Üst Kalite Konseyi adına </a:t>
            </a:r>
            <a:r>
              <a:rPr lang="tr-TR" dirty="0"/>
              <a:t>gözlemleyen kişi/kişilerdir. </a:t>
            </a:r>
            <a:r>
              <a:rPr lang="tr-TR" dirty="0" smtClean="0"/>
              <a:t> </a:t>
            </a:r>
            <a:r>
              <a:rPr lang="tr-TR" dirty="0"/>
              <a:t/>
            </a:r>
            <a:br>
              <a:rPr lang="tr-TR" dirty="0"/>
            </a:b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412" y="2852936"/>
            <a:ext cx="3536415" cy="3536415"/>
          </a:xfrm>
          <a:prstGeom prst="rect">
            <a:avLst/>
          </a:prstGeom>
        </p:spPr>
      </p:pic>
    </p:spTree>
    <p:extLst>
      <p:ext uri="{BB962C8B-B14F-4D97-AF65-F5344CB8AC3E}">
        <p14:creationId xmlns:p14="http://schemas.microsoft.com/office/powerpoint/2010/main" val="2621489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i="1" dirty="0" smtClean="0">
                <a:solidFill>
                  <a:srgbClr val="7030A0"/>
                </a:solidFill>
              </a:rPr>
              <a:t>Uzman Kara Kuşak</a:t>
            </a:r>
            <a:endParaRPr lang="tr-TR" b="1" i="1" dirty="0">
              <a:solidFill>
                <a:srgbClr val="7030A0"/>
              </a:solidFill>
            </a:endParaRPr>
          </a:p>
        </p:txBody>
      </p:sp>
      <p:sp>
        <p:nvSpPr>
          <p:cNvPr id="3" name="İçerik Yer Tutucusu 2"/>
          <p:cNvSpPr>
            <a:spLocks noGrp="1"/>
          </p:cNvSpPr>
          <p:nvPr>
            <p:ph idx="1"/>
          </p:nvPr>
        </p:nvSpPr>
        <p:spPr>
          <a:xfrm>
            <a:off x="395536" y="1916832"/>
            <a:ext cx="8291264" cy="2337123"/>
          </a:xfrm>
        </p:spPr>
        <p:txBody>
          <a:bodyPr>
            <a:normAutofit/>
          </a:bodyPr>
          <a:lstStyle/>
          <a:p>
            <a:pPr marL="0" indent="0">
              <a:buNone/>
            </a:pPr>
            <a:r>
              <a:rPr lang="tr-TR" dirty="0"/>
              <a:t/>
            </a:r>
            <a:br>
              <a:rPr lang="tr-TR" dirty="0"/>
            </a:br>
            <a:r>
              <a:rPr lang="tr-TR" dirty="0"/>
              <a:t>Altı </a:t>
            </a:r>
            <a:r>
              <a:rPr lang="tr-TR" dirty="0" err="1"/>
              <a:t>Sigma</a:t>
            </a:r>
            <a:r>
              <a:rPr lang="tr-TR" dirty="0"/>
              <a:t> ile ilgili her konuda </a:t>
            </a:r>
            <a:r>
              <a:rPr lang="tr-TR" b="1" i="1" dirty="0"/>
              <a:t>en üst düzey </a:t>
            </a:r>
            <a:r>
              <a:rPr lang="tr-TR" dirty="0"/>
              <a:t>teknik bilgiye sahip uzmandır. Bu görev, Altı </a:t>
            </a:r>
            <a:r>
              <a:rPr lang="tr-TR" dirty="0" err="1"/>
              <a:t>Sigma</a:t>
            </a:r>
            <a:r>
              <a:rPr lang="tr-TR" dirty="0"/>
              <a:t> çalışmalarının başlangıcında dış kuruluşlardan kiralanan bir danışman tarafından yürütülebilir. </a:t>
            </a:r>
            <a:endParaRPr lang="tr-TR" dirty="0" smtClean="0"/>
          </a:p>
          <a:p>
            <a:pPr marL="0" indent="0">
              <a:buNone/>
            </a:pPr>
            <a:r>
              <a:rPr lang="tr-TR" dirty="0"/>
              <a:t/>
            </a:r>
            <a:br>
              <a:rPr lang="tr-TR" dirty="0"/>
            </a:b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5" y="4953000"/>
            <a:ext cx="9252520" cy="3810000"/>
          </a:xfrm>
          <a:prstGeom prst="rect">
            <a:avLst/>
          </a:prstGeom>
          <a:blipFill dpi="0" rotWithShape="1">
            <a:blip r:embed="rId3">
              <a:alphaModFix amt="0"/>
            </a:blip>
            <a:srcRect/>
            <a:tile tx="0" ty="0" sx="100000" sy="100000" flip="none" algn="tl"/>
          </a:blipFill>
        </p:spPr>
      </p:pic>
    </p:spTree>
    <p:extLst>
      <p:ext uri="{BB962C8B-B14F-4D97-AF65-F5344CB8AC3E}">
        <p14:creationId xmlns:p14="http://schemas.microsoft.com/office/powerpoint/2010/main" val="1892105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i="1" dirty="0" smtClean="0">
                <a:solidFill>
                  <a:srgbClr val="7030A0"/>
                </a:solidFill>
              </a:rPr>
              <a:t>Kara Kuşak</a:t>
            </a:r>
            <a:endParaRPr lang="tr-TR" b="1" i="1" dirty="0">
              <a:solidFill>
                <a:srgbClr val="7030A0"/>
              </a:solidFill>
            </a:endParaRPr>
          </a:p>
        </p:txBody>
      </p:sp>
      <p:sp>
        <p:nvSpPr>
          <p:cNvPr id="3" name="İçerik Yer Tutucusu 2"/>
          <p:cNvSpPr>
            <a:spLocks noGrp="1"/>
          </p:cNvSpPr>
          <p:nvPr>
            <p:ph idx="1"/>
          </p:nvPr>
        </p:nvSpPr>
        <p:spPr>
          <a:xfrm>
            <a:off x="600033" y="2329545"/>
            <a:ext cx="7886700" cy="4351337"/>
          </a:xfrm>
        </p:spPr>
        <p:txBody>
          <a:bodyPr>
            <a:normAutofit lnSpcReduction="10000"/>
          </a:bodyPr>
          <a:lstStyle/>
          <a:p>
            <a:pPr marL="0" indent="0">
              <a:buNone/>
            </a:pPr>
            <a:r>
              <a:rPr lang="tr-TR" dirty="0"/>
              <a:t/>
            </a:r>
            <a:br>
              <a:rPr lang="tr-TR" dirty="0"/>
            </a:br>
            <a:r>
              <a:rPr lang="tr-TR" dirty="0"/>
              <a:t>İyileştirme Takımının lideridir. İyileştirme projelerinin seçimi, yürütülmesi ve elde edilecek sonuçlardan </a:t>
            </a:r>
            <a:r>
              <a:rPr lang="tr-TR" b="1" i="1" dirty="0"/>
              <a:t>birinci derecede </a:t>
            </a:r>
            <a:r>
              <a:rPr lang="tr-TR" dirty="0"/>
              <a:t>sorumludur. Kara Kuşaklar, </a:t>
            </a:r>
            <a:r>
              <a:rPr lang="tr-TR" dirty="0" smtClean="0"/>
              <a:t>işletme </a:t>
            </a:r>
            <a:r>
              <a:rPr lang="tr-TR" dirty="0"/>
              <a:t>sorunlarına hızlı ve kalıcı çözümler getirebilecek yeterlilikte olmalıdırlar. Bunun için Kara Kuşaklar, Uzman Kara Kuşak ya da dış eğitim kuruluşları tarafından ortalama </a:t>
            </a:r>
            <a:r>
              <a:rPr lang="tr-TR" b="1" i="1" dirty="0"/>
              <a:t>dört </a:t>
            </a:r>
            <a:r>
              <a:rPr lang="tr-TR" b="1" i="1" dirty="0" smtClean="0"/>
              <a:t>hafta </a:t>
            </a:r>
            <a:r>
              <a:rPr lang="tr-TR" b="1" i="1" dirty="0"/>
              <a:t>süreli </a:t>
            </a:r>
            <a:r>
              <a:rPr lang="tr-TR" dirty="0"/>
              <a:t>eğitime tabii tutulurlar.</a:t>
            </a:r>
          </a:p>
          <a:p>
            <a:pPr marL="0" indent="0">
              <a:buNone/>
            </a:pPr>
            <a:endParaRPr lang="tr-TR" dirty="0"/>
          </a:p>
          <a:p>
            <a:pPr marL="0" indent="0">
              <a:buNone/>
            </a:pPr>
            <a:r>
              <a:rPr lang="tr-TR" i="1" dirty="0" err="1"/>
              <a:t>Karakuşak</a:t>
            </a:r>
            <a:r>
              <a:rPr lang="tr-TR" i="1" dirty="0"/>
              <a:t> </a:t>
            </a:r>
            <a:r>
              <a:rPr lang="tr-TR" i="1" dirty="0" err="1"/>
              <a:t>koşulları</a:t>
            </a:r>
            <a:r>
              <a:rPr lang="tr-TR" i="1" dirty="0" smtClean="0"/>
              <a:t>;</a:t>
            </a:r>
          </a:p>
          <a:p>
            <a:endParaRPr lang="tr-TR" dirty="0" smtClean="0"/>
          </a:p>
          <a:p>
            <a:r>
              <a:rPr lang="tr-TR" dirty="0" smtClean="0"/>
              <a:t>4 </a:t>
            </a:r>
            <a:r>
              <a:rPr lang="tr-TR" dirty="0"/>
              <a:t>hafta </a:t>
            </a:r>
            <a:r>
              <a:rPr lang="tr-TR" dirty="0" err="1"/>
              <a:t>eğitim</a:t>
            </a:r>
            <a:r>
              <a:rPr lang="tr-TR" dirty="0"/>
              <a:t> </a:t>
            </a:r>
            <a:r>
              <a:rPr lang="tr-TR" dirty="0" err="1"/>
              <a:t>süresi</a:t>
            </a:r>
            <a:r>
              <a:rPr lang="tr-TR" dirty="0"/>
              <a:t> (1 Hafta eğitim, 3 hafta uygulama</a:t>
            </a:r>
            <a:r>
              <a:rPr lang="tr-TR" dirty="0" smtClean="0"/>
              <a:t>)</a:t>
            </a:r>
          </a:p>
          <a:p>
            <a:r>
              <a:rPr lang="tr-TR" dirty="0" smtClean="0"/>
              <a:t>2 </a:t>
            </a:r>
            <a:r>
              <a:rPr lang="tr-TR" dirty="0"/>
              <a:t>adet </a:t>
            </a:r>
            <a:r>
              <a:rPr lang="tr-TR" dirty="0" err="1"/>
              <a:t>başarıyla</a:t>
            </a:r>
            <a:r>
              <a:rPr lang="tr-TR" dirty="0"/>
              <a:t> </a:t>
            </a:r>
            <a:r>
              <a:rPr lang="tr-TR" dirty="0" err="1"/>
              <a:t>tamamlanmıs</a:t>
            </a:r>
            <a:r>
              <a:rPr lang="tr-TR" dirty="0"/>
              <a:t>̧ proje </a:t>
            </a:r>
          </a:p>
          <a:p>
            <a:r>
              <a:rPr lang="tr-TR" dirty="0"/>
              <a:t>Sınavda </a:t>
            </a:r>
            <a:r>
              <a:rPr lang="tr-TR" dirty="0" err="1"/>
              <a:t>başarılı</a:t>
            </a:r>
            <a:r>
              <a:rPr lang="tr-TR" dirty="0"/>
              <a:t> olmak</a:t>
            </a:r>
            <a:br>
              <a:rPr lang="tr-TR" dirty="0"/>
            </a:br>
            <a:endParaRPr lang="tr-TR"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216633"/>
            <a:ext cx="1780659" cy="1112912"/>
          </a:xfrm>
          <a:prstGeom prst="rect">
            <a:avLst/>
          </a:prstGeom>
        </p:spPr>
      </p:pic>
    </p:spTree>
    <p:extLst>
      <p:ext uri="{BB962C8B-B14F-4D97-AF65-F5344CB8AC3E}">
        <p14:creationId xmlns:p14="http://schemas.microsoft.com/office/powerpoint/2010/main" val="1662452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i="1" dirty="0" smtClean="0">
                <a:solidFill>
                  <a:srgbClr val="7030A0"/>
                </a:solidFill>
              </a:rPr>
              <a:t>Yeşil Kuşak</a:t>
            </a:r>
            <a:endParaRPr lang="tr-TR" b="1" i="1" dirty="0">
              <a:solidFill>
                <a:srgbClr val="7030A0"/>
              </a:solidFill>
            </a:endParaRPr>
          </a:p>
        </p:txBody>
      </p:sp>
      <p:sp>
        <p:nvSpPr>
          <p:cNvPr id="3" name="İçerik Yer Tutucusu 2"/>
          <p:cNvSpPr>
            <a:spLocks noGrp="1"/>
          </p:cNvSpPr>
          <p:nvPr>
            <p:ph idx="1"/>
          </p:nvPr>
        </p:nvSpPr>
        <p:spPr>
          <a:xfrm>
            <a:off x="467544" y="1628800"/>
            <a:ext cx="8291264" cy="4061047"/>
          </a:xfrm>
        </p:spPr>
        <p:txBody>
          <a:bodyPr>
            <a:normAutofit fontScale="77500" lnSpcReduction="20000"/>
          </a:bodyPr>
          <a:lstStyle/>
          <a:p>
            <a:pPr marL="0" indent="0">
              <a:buNone/>
            </a:pPr>
            <a:r>
              <a:rPr lang="tr-TR" sz="3000" dirty="0" smtClean="0"/>
              <a:t>İyileştirme </a:t>
            </a:r>
            <a:r>
              <a:rPr lang="tr-TR" sz="3000" dirty="0"/>
              <a:t>takımı üyelerine verilen addır</a:t>
            </a:r>
            <a:r>
              <a:rPr lang="tr-TR" sz="3000" dirty="0" smtClean="0"/>
              <a:t>. Yeşil </a:t>
            </a:r>
            <a:r>
              <a:rPr lang="tr-TR" sz="3000" dirty="0"/>
              <a:t>Kuşakların temel ölçüm ve analiz yöntemlerini iyi derecede bilmeleri ve bilgisayar yazılımları yardımı ile analizleri çok rahat yapabilecek yeterlilikte olmaları gerekmektedir. Bunun için Yeşil Kuşaklar proje takımlarının belirlenmesini müteakip ortalama </a:t>
            </a:r>
            <a:r>
              <a:rPr lang="tr-TR" sz="3000" b="1" i="1" dirty="0"/>
              <a:t>iki hafta süre </a:t>
            </a:r>
            <a:r>
              <a:rPr lang="tr-TR" sz="3000" dirty="0"/>
              <a:t>ile eğitime tabii tutulurlar. Daha önce Yeşil Kuşak eğitimi almış çalışanlar bu eğitime girmeyebilirler. </a:t>
            </a:r>
            <a:endParaRPr lang="tr-TR" sz="3000" dirty="0" smtClean="0"/>
          </a:p>
          <a:p>
            <a:pPr marL="0" indent="0">
              <a:buNone/>
            </a:pPr>
            <a:endParaRPr lang="tr-TR" sz="3000" dirty="0"/>
          </a:p>
          <a:p>
            <a:pPr marL="0" indent="0">
              <a:buNone/>
            </a:pPr>
            <a:r>
              <a:rPr lang="tr-TR" i="1" dirty="0" err="1" smtClean="0"/>
              <a:t>Yeşilkuşak</a:t>
            </a:r>
            <a:r>
              <a:rPr lang="tr-TR" i="1" dirty="0" smtClean="0"/>
              <a:t> koşulları;</a:t>
            </a:r>
          </a:p>
          <a:p>
            <a:pPr marL="0" indent="0">
              <a:buNone/>
            </a:pPr>
            <a:endParaRPr lang="tr-TR" i="1" dirty="0" smtClean="0"/>
          </a:p>
          <a:p>
            <a:r>
              <a:rPr lang="tr-TR" dirty="0" smtClean="0"/>
              <a:t>2 hafta eğitim süresi (1 hafta eğitim, 1 hafta uygulama)</a:t>
            </a:r>
          </a:p>
          <a:p>
            <a:r>
              <a:rPr lang="tr-TR" dirty="0" smtClean="0"/>
              <a:t>1 adet başarıyla tamamlanmış proje</a:t>
            </a:r>
          </a:p>
          <a:p>
            <a:r>
              <a:rPr lang="tr-TR" dirty="0" smtClean="0"/>
              <a:t>Sınavda başarılı olmak</a:t>
            </a:r>
          </a:p>
          <a:p>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57192"/>
            <a:ext cx="9144000" cy="2153440"/>
          </a:xfrm>
          <a:prstGeom prst="rect">
            <a:avLst/>
          </a:prstGeom>
          <a:effectLst>
            <a:glow>
              <a:schemeClr val="accent1"/>
            </a:glow>
            <a:outerShdw blurRad="50800" dist="127000" dir="5400000" sx="2000" sy="2000" algn="ctr" rotWithShape="0">
              <a:srgbClr val="000000"/>
            </a:outerShdw>
            <a:reflection endPos="0" dist="50800" dir="5400000" sy="-100000" algn="bl" rotWithShape="0"/>
          </a:effectLst>
        </p:spPr>
      </p:pic>
    </p:spTree>
    <p:extLst>
      <p:ext uri="{BB962C8B-B14F-4D97-AF65-F5344CB8AC3E}">
        <p14:creationId xmlns:p14="http://schemas.microsoft.com/office/powerpoint/2010/main" val="2140388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iau\Desktop\6-sigma-kusaklar.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2" t="-136" r="670" b="5072"/>
          <a:stretch/>
        </p:blipFill>
        <p:spPr bwMode="auto">
          <a:xfrm>
            <a:off x="611560" y="332656"/>
            <a:ext cx="7738814" cy="577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331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436497" y="0"/>
            <a:ext cx="7772400" cy="1470025"/>
          </a:xfrm>
        </p:spPr>
        <p:txBody>
          <a:bodyPr>
            <a:normAutofit/>
          </a:bodyPr>
          <a:lstStyle/>
          <a:p>
            <a:pPr algn="l"/>
            <a:r>
              <a:rPr lang="tr-TR" sz="3200" b="1" i="1" dirty="0" smtClean="0">
                <a:solidFill>
                  <a:srgbClr val="7030A0"/>
                </a:solidFill>
              </a:rPr>
              <a:t>Basitleştirilmiş </a:t>
            </a:r>
            <a:r>
              <a:rPr lang="tr-TR" sz="3200" b="1" i="1" dirty="0" err="1" smtClean="0">
                <a:solidFill>
                  <a:srgbClr val="7030A0"/>
                </a:solidFill>
              </a:rPr>
              <a:t>sigma</a:t>
            </a:r>
            <a:r>
              <a:rPr lang="tr-TR" sz="3200" b="1" i="1" dirty="0" smtClean="0">
                <a:solidFill>
                  <a:srgbClr val="7030A0"/>
                </a:solidFill>
              </a:rPr>
              <a:t> dönüştürme tablosu</a:t>
            </a:r>
            <a:endParaRPr lang="tr-TR" sz="3200" b="1" i="1" dirty="0">
              <a:solidFill>
                <a:srgbClr val="7030A0"/>
              </a:solidFill>
            </a:endParaRPr>
          </a:p>
        </p:txBody>
      </p:sp>
      <p:sp>
        <p:nvSpPr>
          <p:cNvPr id="4" name="Alt Başlık 3"/>
          <p:cNvSpPr>
            <a:spLocks noGrp="1"/>
          </p:cNvSpPr>
          <p:nvPr>
            <p:ph type="subTitle" idx="1"/>
          </p:nvPr>
        </p:nvSpPr>
        <p:spPr>
          <a:xfrm>
            <a:off x="395536" y="4149079"/>
            <a:ext cx="8136904" cy="2232249"/>
          </a:xfrm>
        </p:spPr>
        <p:txBody>
          <a:bodyPr>
            <a:noAutofit/>
          </a:bodyPr>
          <a:lstStyle/>
          <a:p>
            <a:r>
              <a:rPr lang="tr-TR" sz="1800" dirty="0" err="1" smtClean="0">
                <a:solidFill>
                  <a:schemeClr val="tx1"/>
                </a:solidFill>
              </a:rPr>
              <a:t>Sigma</a:t>
            </a:r>
            <a:r>
              <a:rPr lang="tr-TR" sz="1800" dirty="0" smtClean="0">
                <a:solidFill>
                  <a:schemeClr val="tx1"/>
                </a:solidFill>
              </a:rPr>
              <a:t> düzeyi ile hata sayısı arasında tersi bir ilişki bulunmaktadır. </a:t>
            </a:r>
            <a:r>
              <a:rPr lang="tr-TR" sz="1800" dirty="0" err="1" smtClean="0">
                <a:solidFill>
                  <a:schemeClr val="tx1"/>
                </a:solidFill>
              </a:rPr>
              <a:t>Sigma</a:t>
            </a:r>
            <a:r>
              <a:rPr lang="tr-TR" sz="1800" dirty="0" smtClean="0">
                <a:solidFill>
                  <a:schemeClr val="tx1"/>
                </a:solidFill>
              </a:rPr>
              <a:t> düzeyinin düşük olması, bir süreçte değişkenliğin veya hataların daha fazla olduğunu; </a:t>
            </a:r>
            <a:r>
              <a:rPr lang="tr-TR" sz="1800" dirty="0" err="1" smtClean="0">
                <a:solidFill>
                  <a:schemeClr val="tx1"/>
                </a:solidFill>
              </a:rPr>
              <a:t>sigma</a:t>
            </a:r>
            <a:r>
              <a:rPr lang="tr-TR" sz="1800" dirty="0" smtClean="0">
                <a:solidFill>
                  <a:schemeClr val="tx1"/>
                </a:solidFill>
              </a:rPr>
              <a:t> düzeyinin yüksek olması ise, daha az sayıda hata bulunduğunu göstermektedir. Kalite düzeyi vasat olan süreç ve ürünlerin performans değeri ortalama “4 </a:t>
            </a:r>
            <a:r>
              <a:rPr lang="tr-TR" sz="1800" dirty="0" err="1" smtClean="0">
                <a:solidFill>
                  <a:schemeClr val="tx1"/>
                </a:solidFill>
              </a:rPr>
              <a:t>sigma</a:t>
            </a:r>
            <a:r>
              <a:rPr lang="tr-TR" sz="1800" dirty="0" smtClean="0">
                <a:solidFill>
                  <a:schemeClr val="tx1"/>
                </a:solidFill>
              </a:rPr>
              <a:t>” düzeyindedir. Dünya standartlarındaki performans “6 </a:t>
            </a:r>
            <a:r>
              <a:rPr lang="tr-TR" sz="1800" dirty="0" err="1" smtClean="0">
                <a:solidFill>
                  <a:schemeClr val="tx1"/>
                </a:solidFill>
              </a:rPr>
              <a:t>sigma</a:t>
            </a:r>
            <a:r>
              <a:rPr lang="tr-TR" sz="1800" dirty="0" smtClean="0">
                <a:solidFill>
                  <a:schemeClr val="tx1"/>
                </a:solidFill>
              </a:rPr>
              <a:t>” veya üzeri olarak kabul edilmektedir. Dört </a:t>
            </a:r>
            <a:r>
              <a:rPr lang="tr-TR" sz="1800" dirty="0" err="1" smtClean="0">
                <a:solidFill>
                  <a:schemeClr val="tx1"/>
                </a:solidFill>
              </a:rPr>
              <a:t>sigma</a:t>
            </a:r>
            <a:r>
              <a:rPr lang="tr-TR" sz="1800" dirty="0" smtClean="0">
                <a:solidFill>
                  <a:schemeClr val="tx1"/>
                </a:solidFill>
              </a:rPr>
              <a:t> düzeyindeki süreçlerde hata oranı milyonda 3000 ila 10000 arasında iken; 6 </a:t>
            </a:r>
            <a:r>
              <a:rPr lang="tr-TR" sz="1800" dirty="0" err="1" smtClean="0">
                <a:solidFill>
                  <a:schemeClr val="tx1"/>
                </a:solidFill>
              </a:rPr>
              <a:t>sigma</a:t>
            </a:r>
            <a:r>
              <a:rPr lang="tr-TR" sz="1800" dirty="0" smtClean="0">
                <a:solidFill>
                  <a:schemeClr val="tx1"/>
                </a:solidFill>
              </a:rPr>
              <a:t> düzeyinde hata oranı milyonda 3,4’tür.</a:t>
            </a:r>
            <a:endParaRPr lang="tr-TR" sz="1800" dirty="0">
              <a:solidFill>
                <a:schemeClr val="tx1"/>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975"/>
          <a:stretch/>
        </p:blipFill>
        <p:spPr bwMode="auto">
          <a:xfrm>
            <a:off x="1187624" y="1594971"/>
            <a:ext cx="7021273" cy="242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807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404664"/>
            <a:ext cx="8435280" cy="5721499"/>
          </a:xfrm>
        </p:spPr>
        <p:txBody>
          <a:bodyPr>
            <a:normAutofit fontScale="55000" lnSpcReduction="20000"/>
          </a:bodyPr>
          <a:lstStyle/>
          <a:p>
            <a:pPr marL="0" indent="0">
              <a:buNone/>
            </a:pPr>
            <a:r>
              <a:rPr lang="tr-TR" b="1" dirty="0"/>
              <a:t>Türkiye’de 6 </a:t>
            </a:r>
            <a:r>
              <a:rPr lang="tr-TR" b="1" dirty="0" err="1"/>
              <a:t>Sigmayı</a:t>
            </a:r>
            <a:r>
              <a:rPr lang="tr-TR" b="1" dirty="0"/>
              <a:t> Uygulayan Firmalardan Bazıları</a:t>
            </a:r>
            <a:endParaRPr lang="tr-TR" dirty="0"/>
          </a:p>
          <a:p>
            <a:r>
              <a:rPr lang="tr-TR" dirty="0"/>
              <a:t>ÇİMTAŞ</a:t>
            </a:r>
          </a:p>
          <a:p>
            <a:r>
              <a:rPr lang="tr-TR" dirty="0"/>
              <a:t>VİTRA</a:t>
            </a:r>
          </a:p>
          <a:p>
            <a:r>
              <a:rPr lang="tr-TR" dirty="0"/>
              <a:t>VESTEL</a:t>
            </a:r>
          </a:p>
          <a:p>
            <a:r>
              <a:rPr lang="tr-TR" dirty="0"/>
              <a:t>BSH-PROFİLO</a:t>
            </a:r>
          </a:p>
          <a:p>
            <a:r>
              <a:rPr lang="tr-TR" dirty="0"/>
              <a:t>ARÇELİK</a:t>
            </a:r>
          </a:p>
          <a:p>
            <a:r>
              <a:rPr lang="tr-TR" dirty="0"/>
              <a:t>BORUSAN</a:t>
            </a:r>
          </a:p>
          <a:p>
            <a:r>
              <a:rPr lang="tr-TR" dirty="0"/>
              <a:t>FORD OTOSAN</a:t>
            </a:r>
          </a:p>
          <a:p>
            <a:r>
              <a:rPr lang="tr-TR" dirty="0" smtClean="0"/>
              <a:t>KALEKİM</a:t>
            </a:r>
          </a:p>
          <a:p>
            <a:endParaRPr lang="tr-TR" dirty="0"/>
          </a:p>
          <a:p>
            <a:pPr marL="0" indent="0">
              <a:buNone/>
            </a:pPr>
            <a:r>
              <a:rPr lang="tr-TR" b="1" dirty="0"/>
              <a:t>Dünyada 6 </a:t>
            </a:r>
            <a:r>
              <a:rPr lang="tr-TR" b="1" dirty="0" err="1"/>
              <a:t>Sigmayı</a:t>
            </a:r>
            <a:r>
              <a:rPr lang="tr-TR" b="1" dirty="0"/>
              <a:t> Uygulayan Firmalardan Bazıları</a:t>
            </a:r>
            <a:endParaRPr lang="tr-TR" dirty="0"/>
          </a:p>
          <a:p>
            <a:r>
              <a:rPr lang="tr-TR" dirty="0"/>
              <a:t>MOTOROLA</a:t>
            </a:r>
          </a:p>
          <a:p>
            <a:r>
              <a:rPr lang="tr-TR" dirty="0"/>
              <a:t>FORD</a:t>
            </a:r>
          </a:p>
          <a:p>
            <a:r>
              <a:rPr lang="tr-TR" dirty="0"/>
              <a:t>CITI BANK</a:t>
            </a:r>
          </a:p>
          <a:p>
            <a:r>
              <a:rPr lang="tr-TR" dirty="0"/>
              <a:t>PİRELLİ</a:t>
            </a:r>
          </a:p>
          <a:p>
            <a:r>
              <a:rPr lang="tr-TR" dirty="0"/>
              <a:t>FİAT</a:t>
            </a:r>
          </a:p>
          <a:p>
            <a:r>
              <a:rPr lang="tr-TR" dirty="0"/>
              <a:t>NOKİA</a:t>
            </a:r>
          </a:p>
          <a:p>
            <a:r>
              <a:rPr lang="tr-TR" dirty="0"/>
              <a:t>JAGUAR</a:t>
            </a:r>
          </a:p>
          <a:p>
            <a:r>
              <a:rPr lang="tr-TR" dirty="0"/>
              <a:t>SHELL</a:t>
            </a:r>
          </a:p>
          <a:p>
            <a:r>
              <a:rPr lang="tr-TR" dirty="0"/>
              <a:t>KODAK</a:t>
            </a:r>
          </a:p>
          <a:p>
            <a:r>
              <a:rPr lang="tr-TR" dirty="0"/>
              <a:t>SONY</a:t>
            </a:r>
          </a:p>
          <a:p>
            <a:r>
              <a:rPr lang="tr-TR" dirty="0"/>
              <a:t>HYUNDAI</a:t>
            </a:r>
          </a:p>
          <a:p>
            <a:r>
              <a:rPr lang="tr-TR" dirty="0"/>
              <a:t>SAMSUNG</a:t>
            </a:r>
          </a:p>
          <a:p>
            <a:r>
              <a:rPr lang="tr-TR" dirty="0"/>
              <a:t>TOSHIBA</a:t>
            </a:r>
          </a:p>
          <a:p>
            <a:endParaRPr lang="tr-TR" dirty="0"/>
          </a:p>
        </p:txBody>
      </p:sp>
    </p:spTree>
    <p:extLst>
      <p:ext uri="{BB962C8B-B14F-4D97-AF65-F5344CB8AC3E}">
        <p14:creationId xmlns:p14="http://schemas.microsoft.com/office/powerpoint/2010/main" val="1535618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683568" y="764704"/>
            <a:ext cx="8280920" cy="4874096"/>
          </a:xfrm>
        </p:spPr>
        <p:txBody>
          <a:bodyPr>
            <a:normAutofit/>
          </a:bodyPr>
          <a:lstStyle/>
          <a:p>
            <a:pPr algn="l"/>
            <a:r>
              <a:rPr lang="tr-TR" dirty="0">
                <a:solidFill>
                  <a:schemeClr val="tx1"/>
                </a:solidFill>
              </a:rPr>
              <a:t>Altı </a:t>
            </a:r>
            <a:r>
              <a:rPr lang="tr-TR" dirty="0" err="1">
                <a:solidFill>
                  <a:schemeClr val="tx1"/>
                </a:solidFill>
              </a:rPr>
              <a:t>Sigma</a:t>
            </a:r>
            <a:r>
              <a:rPr lang="tr-TR" dirty="0">
                <a:solidFill>
                  <a:schemeClr val="tx1"/>
                </a:solidFill>
              </a:rPr>
              <a:t>, </a:t>
            </a:r>
            <a:r>
              <a:rPr lang="tr-TR" dirty="0" err="1">
                <a:solidFill>
                  <a:schemeClr val="tx1"/>
                </a:solidFill>
              </a:rPr>
              <a:t>günlük</a:t>
            </a:r>
            <a:r>
              <a:rPr lang="tr-TR" dirty="0">
                <a:solidFill>
                  <a:schemeClr val="tx1"/>
                </a:solidFill>
              </a:rPr>
              <a:t> </a:t>
            </a:r>
            <a:r>
              <a:rPr lang="tr-TR" dirty="0" err="1">
                <a:solidFill>
                  <a:schemeClr val="tx1"/>
                </a:solidFill>
              </a:rPr>
              <a:t>yaşamda</a:t>
            </a:r>
            <a:r>
              <a:rPr lang="tr-TR" dirty="0">
                <a:solidFill>
                  <a:schemeClr val="tx1"/>
                </a:solidFill>
              </a:rPr>
              <a:t> </a:t>
            </a:r>
            <a:r>
              <a:rPr lang="tr-TR" dirty="0" err="1">
                <a:solidFill>
                  <a:schemeClr val="tx1"/>
                </a:solidFill>
              </a:rPr>
              <a:t>karşılaştığımız</a:t>
            </a:r>
            <a:r>
              <a:rPr lang="tr-TR" dirty="0">
                <a:solidFill>
                  <a:schemeClr val="tx1"/>
                </a:solidFill>
              </a:rPr>
              <a:t> problemleri </a:t>
            </a:r>
            <a:r>
              <a:rPr lang="tr-TR" b="1" i="1" dirty="0">
                <a:solidFill>
                  <a:schemeClr val="tx1"/>
                </a:solidFill>
              </a:rPr>
              <a:t>“istatistiksel” </a:t>
            </a:r>
            <a:r>
              <a:rPr lang="tr-TR" dirty="0">
                <a:solidFill>
                  <a:schemeClr val="tx1"/>
                </a:solidFill>
              </a:rPr>
              <a:t>dile </a:t>
            </a:r>
            <a:r>
              <a:rPr lang="tr-TR" dirty="0" err="1">
                <a:solidFill>
                  <a:schemeClr val="tx1"/>
                </a:solidFill>
              </a:rPr>
              <a:t>dönüştürerek</a:t>
            </a:r>
            <a:r>
              <a:rPr lang="tr-TR" dirty="0">
                <a:solidFill>
                  <a:schemeClr val="tx1"/>
                </a:solidFill>
              </a:rPr>
              <a:t> </a:t>
            </a:r>
            <a:r>
              <a:rPr lang="tr-TR" dirty="0" err="1">
                <a:solidFill>
                  <a:schemeClr val="tx1"/>
                </a:solidFill>
              </a:rPr>
              <a:t>çözme</a:t>
            </a:r>
            <a:r>
              <a:rPr lang="tr-TR" dirty="0">
                <a:solidFill>
                  <a:schemeClr val="tx1"/>
                </a:solidFill>
              </a:rPr>
              <a:t> </a:t>
            </a:r>
            <a:r>
              <a:rPr lang="tr-TR" dirty="0" err="1">
                <a:solidFill>
                  <a:schemeClr val="tx1"/>
                </a:solidFill>
              </a:rPr>
              <a:t>yaklaşımıdır</a:t>
            </a:r>
            <a:r>
              <a:rPr lang="tr-TR" dirty="0">
                <a:solidFill>
                  <a:schemeClr val="tx1"/>
                </a:solidFill>
              </a:rPr>
              <a:t>. 6 </a:t>
            </a:r>
            <a:r>
              <a:rPr lang="tr-TR" dirty="0" err="1">
                <a:solidFill>
                  <a:schemeClr val="tx1"/>
                </a:solidFill>
              </a:rPr>
              <a:t>Sigma’nın</a:t>
            </a:r>
            <a:r>
              <a:rPr lang="tr-TR" dirty="0">
                <a:solidFill>
                  <a:schemeClr val="tx1"/>
                </a:solidFill>
              </a:rPr>
              <a:t> </a:t>
            </a:r>
            <a:r>
              <a:rPr lang="tr-TR" dirty="0" smtClean="0">
                <a:solidFill>
                  <a:schemeClr val="tx1"/>
                </a:solidFill>
              </a:rPr>
              <a:t>amaçları;</a:t>
            </a:r>
            <a:endParaRPr lang="tr-TR" dirty="0">
              <a:solidFill>
                <a:schemeClr val="tx1"/>
              </a:solidFill>
            </a:endParaRPr>
          </a:p>
          <a:p>
            <a:pPr algn="l"/>
            <a:r>
              <a:rPr lang="tr-TR" dirty="0">
                <a:solidFill>
                  <a:schemeClr val="tx1"/>
                </a:solidFill>
              </a:rPr>
              <a:t> </a:t>
            </a:r>
          </a:p>
          <a:p>
            <a:pPr algn="l"/>
            <a:r>
              <a:rPr lang="tr-TR" dirty="0">
                <a:solidFill>
                  <a:schemeClr val="tx1"/>
                </a:solidFill>
              </a:rPr>
              <a:t>· Maliyetlerde azalma</a:t>
            </a:r>
            <a:br>
              <a:rPr lang="tr-TR" dirty="0">
                <a:solidFill>
                  <a:schemeClr val="tx1"/>
                </a:solidFill>
              </a:rPr>
            </a:br>
            <a:r>
              <a:rPr lang="tr-TR" dirty="0">
                <a:solidFill>
                  <a:schemeClr val="tx1"/>
                </a:solidFill>
              </a:rPr>
              <a:t>· Üretkenlikte artış</a:t>
            </a:r>
            <a:br>
              <a:rPr lang="tr-TR" dirty="0">
                <a:solidFill>
                  <a:schemeClr val="tx1"/>
                </a:solidFill>
              </a:rPr>
            </a:br>
            <a:r>
              <a:rPr lang="tr-TR" dirty="0">
                <a:solidFill>
                  <a:schemeClr val="tx1"/>
                </a:solidFill>
              </a:rPr>
              <a:t>· Pazar payında artış</a:t>
            </a:r>
            <a:br>
              <a:rPr lang="tr-TR" dirty="0">
                <a:solidFill>
                  <a:schemeClr val="tx1"/>
                </a:solidFill>
              </a:rPr>
            </a:br>
            <a:r>
              <a:rPr lang="tr-TR" dirty="0">
                <a:solidFill>
                  <a:schemeClr val="tx1"/>
                </a:solidFill>
              </a:rPr>
              <a:t>· Müşteri tatmininde </a:t>
            </a:r>
            <a:r>
              <a:rPr lang="tr-TR" dirty="0" smtClean="0">
                <a:solidFill>
                  <a:schemeClr val="tx1"/>
                </a:solidFill>
              </a:rPr>
              <a:t>artış</a:t>
            </a:r>
            <a:r>
              <a:rPr lang="tr-TR" dirty="0">
                <a:solidFill>
                  <a:schemeClr val="tx1"/>
                </a:solidFill>
              </a:rPr>
              <a:t/>
            </a:r>
            <a:br>
              <a:rPr lang="tr-TR" dirty="0">
                <a:solidFill>
                  <a:schemeClr val="tx1"/>
                </a:solidFill>
              </a:rPr>
            </a:br>
            <a:r>
              <a:rPr lang="tr-TR" dirty="0">
                <a:solidFill>
                  <a:schemeClr val="tx1"/>
                </a:solidFill>
              </a:rPr>
              <a:t>· Hata oranında </a:t>
            </a:r>
            <a:r>
              <a:rPr lang="tr-TR" dirty="0" smtClean="0">
                <a:solidFill>
                  <a:schemeClr val="tx1"/>
                </a:solidFill>
              </a:rPr>
              <a:t>azalma</a:t>
            </a:r>
            <a:r>
              <a:rPr lang="tr-TR" dirty="0">
                <a:solidFill>
                  <a:schemeClr val="tx1"/>
                </a:solidFill>
              </a:rPr>
              <a:t/>
            </a:r>
            <a:br>
              <a:rPr lang="tr-TR" dirty="0">
                <a:solidFill>
                  <a:schemeClr val="tx1"/>
                </a:solidFill>
              </a:rPr>
            </a:br>
            <a:r>
              <a:rPr lang="tr-TR" dirty="0">
                <a:solidFill>
                  <a:schemeClr val="tx1"/>
                </a:solidFill>
              </a:rPr>
              <a:t>· Ürün/hizmet geliştirme şeklinde özetlenebilir.</a:t>
            </a:r>
          </a:p>
        </p:txBody>
      </p:sp>
    </p:spTree>
    <p:extLst>
      <p:ext uri="{BB962C8B-B14F-4D97-AF65-F5344CB8AC3E}">
        <p14:creationId xmlns:p14="http://schemas.microsoft.com/office/powerpoint/2010/main" val="4146575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99592" y="5013176"/>
            <a:ext cx="7886700" cy="1325562"/>
          </a:xfrm>
        </p:spPr>
        <p:txBody>
          <a:bodyPr/>
          <a:lstStyle/>
          <a:p>
            <a:pPr algn="r"/>
            <a:r>
              <a:rPr lang="tr-TR" b="1" i="1" dirty="0">
                <a:solidFill>
                  <a:srgbClr val="7030A0"/>
                </a:solidFill>
              </a:rPr>
              <a:t>Proses Yeterlilik Analizi </a:t>
            </a:r>
            <a:br>
              <a:rPr lang="tr-TR" b="1" i="1" dirty="0">
                <a:solidFill>
                  <a:srgbClr val="7030A0"/>
                </a:solidFill>
              </a:rPr>
            </a:br>
            <a:endParaRPr lang="tr-TR" dirty="0"/>
          </a:p>
        </p:txBody>
      </p:sp>
    </p:spTree>
    <p:extLst>
      <p:ext uri="{BB962C8B-B14F-4D97-AF65-F5344CB8AC3E}">
        <p14:creationId xmlns:p14="http://schemas.microsoft.com/office/powerpoint/2010/main" val="3086907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sp>
        <p:nvSpPr>
          <p:cNvPr id="4" name="Başlık 1"/>
          <p:cNvSpPr>
            <a:spLocks noGrp="1"/>
          </p:cNvSpPr>
          <p:nvPr>
            <p:ph type="title"/>
          </p:nvPr>
        </p:nvSpPr>
        <p:spPr/>
        <p:txBody>
          <a:bodyPr>
            <a:normAutofit/>
          </a:bodyPr>
          <a:lstStyle/>
          <a:p>
            <a:pPr algn="l"/>
            <a:r>
              <a:rPr lang="tr-TR" b="1" i="1" dirty="0">
                <a:solidFill>
                  <a:srgbClr val="7030A0"/>
                </a:solidFill>
              </a:rPr>
              <a:t>Proses Yeterlilik Analizi </a:t>
            </a:r>
            <a:br>
              <a:rPr lang="tr-TR" b="1" i="1" dirty="0">
                <a:solidFill>
                  <a:srgbClr val="7030A0"/>
                </a:solidFill>
              </a:rPr>
            </a:br>
            <a:endParaRPr lang="tr-TR" b="1" i="1" dirty="0">
              <a:solidFill>
                <a:srgbClr val="7030A0"/>
              </a:solidFill>
            </a:endParaRPr>
          </a:p>
        </p:txBody>
      </p:sp>
      <p:sp>
        <p:nvSpPr>
          <p:cNvPr id="3" name="İçerik Yer Tutucusu 2"/>
          <p:cNvSpPr>
            <a:spLocks noGrp="1"/>
          </p:cNvSpPr>
          <p:nvPr>
            <p:ph idx="1"/>
          </p:nvPr>
        </p:nvSpPr>
        <p:spPr>
          <a:xfrm>
            <a:off x="467544" y="1916832"/>
            <a:ext cx="8219256" cy="4209331"/>
          </a:xfrm>
        </p:spPr>
        <p:txBody>
          <a:bodyPr>
            <a:normAutofit/>
          </a:bodyPr>
          <a:lstStyle/>
          <a:p>
            <a:endParaRPr lang="tr-TR" dirty="0"/>
          </a:p>
          <a:p>
            <a:pPr marL="0" indent="0">
              <a:buNone/>
            </a:pPr>
            <a:r>
              <a:rPr lang="tr-TR" dirty="0" smtClean="0"/>
              <a:t>İşletmelerin </a:t>
            </a:r>
            <a:r>
              <a:rPr lang="tr-TR" dirty="0"/>
              <a:t>rekabette başarılı olabilmesi için, tüketici </a:t>
            </a:r>
            <a:r>
              <a:rPr lang="tr-TR" dirty="0" smtClean="0"/>
              <a:t>istekleri içerisinde </a:t>
            </a:r>
            <a:r>
              <a:rPr lang="tr-TR" dirty="0"/>
              <a:t>üretim yapmaları gerekmektedir</a:t>
            </a:r>
            <a:r>
              <a:rPr lang="tr-TR" dirty="0" smtClean="0"/>
              <a:t>. İşletmelerin </a:t>
            </a:r>
            <a:r>
              <a:rPr lang="tr-TR" dirty="0"/>
              <a:t>istenilen kalite düzeyini sağlayabilmesi için ürünler, tüketici </a:t>
            </a:r>
            <a:r>
              <a:rPr lang="tr-TR" dirty="0" smtClean="0"/>
              <a:t>beklentileri içerisinde </a:t>
            </a:r>
            <a:r>
              <a:rPr lang="tr-TR" dirty="0"/>
              <a:t>oluşturmalıdır. Bunun için, üretim </a:t>
            </a:r>
            <a:r>
              <a:rPr lang="tr-TR" dirty="0" smtClean="0"/>
              <a:t>sürecinin istekleri </a:t>
            </a:r>
            <a:r>
              <a:rPr lang="tr-TR" dirty="0"/>
              <a:t>karşılayan ürün oluşturabilme yeteneği sürekli olarak incelenmelidir. Bu inceleme, proses yeterlilik indeksleri ile yapılabilir. Proses yeterlilik indeksleri ile, sürecin </a:t>
            </a:r>
            <a:r>
              <a:rPr lang="tr-TR" dirty="0" err="1"/>
              <a:t>spesifikasyonları</a:t>
            </a:r>
            <a:r>
              <a:rPr lang="tr-TR" dirty="0"/>
              <a:t> sağlama derecesi belirlenebilir ve indekslerin periyodik olarak hesaplanması ile proses sürekli olarak kontrol altında tutulabilir ve iyileştirilebilir.</a:t>
            </a:r>
          </a:p>
        </p:txBody>
      </p:sp>
    </p:spTree>
    <p:extLst>
      <p:ext uri="{BB962C8B-B14F-4D97-AF65-F5344CB8AC3E}">
        <p14:creationId xmlns:p14="http://schemas.microsoft.com/office/powerpoint/2010/main" val="1067765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1560" y="1988840"/>
            <a:ext cx="8064896" cy="3024336"/>
          </a:xfrm>
        </p:spPr>
        <p:txBody>
          <a:bodyPr>
            <a:normAutofit/>
          </a:bodyPr>
          <a:lstStyle/>
          <a:p>
            <a:pPr marL="0" indent="0">
              <a:buNone/>
            </a:pPr>
            <a:endParaRPr lang="tr-TR" dirty="0" smtClean="0"/>
          </a:p>
          <a:p>
            <a:pPr marL="0" indent="0">
              <a:buNone/>
            </a:pPr>
            <a:r>
              <a:rPr lang="el-GR" dirty="0" smtClean="0"/>
              <a:t>µ </a:t>
            </a:r>
            <a:r>
              <a:rPr lang="el-GR" dirty="0"/>
              <a:t>±3 σ </a:t>
            </a:r>
            <a:r>
              <a:rPr lang="tr-TR" dirty="0"/>
              <a:t>şeklinde oluşan </a:t>
            </a:r>
            <a:r>
              <a:rPr lang="tr-TR" dirty="0" smtClean="0"/>
              <a:t>sınırlara </a:t>
            </a:r>
            <a:r>
              <a:rPr lang="tr-TR" b="1" i="1" dirty="0"/>
              <a:t>“doğal tolerans sınırları”</a:t>
            </a:r>
            <a:r>
              <a:rPr lang="tr-TR" dirty="0"/>
              <a:t> </a:t>
            </a:r>
            <a:r>
              <a:rPr lang="tr-TR" dirty="0" smtClean="0"/>
              <a:t>adı verilir.</a:t>
            </a:r>
          </a:p>
          <a:p>
            <a:pPr marL="0" indent="0">
              <a:buNone/>
            </a:pPr>
            <a:endParaRPr lang="tr-TR" dirty="0"/>
          </a:p>
          <a:p>
            <a:pPr marL="0" indent="0">
              <a:buNone/>
            </a:pPr>
            <a:r>
              <a:rPr lang="tr-TR" i="1" dirty="0"/>
              <a:t>(ADTS: Alt doğal tolerans sınırı ve ÜDTS: Üst doğal tolerans sınırı) </a:t>
            </a:r>
            <a:endParaRPr lang="tr-TR" i="1" dirty="0" smtClean="0"/>
          </a:p>
          <a:p>
            <a:pPr marL="0" indent="0">
              <a:buNone/>
            </a:pPr>
            <a:endParaRPr lang="tr-TR" dirty="0"/>
          </a:p>
          <a:p>
            <a:pPr marL="0" indent="0">
              <a:buNone/>
            </a:pPr>
            <a:r>
              <a:rPr lang="tr-TR" dirty="0" err="1" smtClean="0"/>
              <a:t>Spesifikasyon</a:t>
            </a:r>
            <a:r>
              <a:rPr lang="tr-TR" dirty="0" smtClean="0"/>
              <a:t> </a:t>
            </a:r>
            <a:r>
              <a:rPr lang="tr-TR" dirty="0"/>
              <a:t>sınırları (ASS: Alt </a:t>
            </a:r>
            <a:r>
              <a:rPr lang="tr-TR" dirty="0" err="1" smtClean="0"/>
              <a:t>spesifikasyon</a:t>
            </a:r>
            <a:r>
              <a:rPr lang="tr-TR" dirty="0" smtClean="0"/>
              <a:t> </a:t>
            </a:r>
            <a:r>
              <a:rPr lang="tr-TR" dirty="0"/>
              <a:t>sınırı, ÜSS: Üst </a:t>
            </a:r>
            <a:r>
              <a:rPr lang="tr-TR" dirty="0" err="1"/>
              <a:t>spesifikasyon</a:t>
            </a:r>
            <a:r>
              <a:rPr lang="tr-TR" dirty="0"/>
              <a:t> sınırı) tüketici isteklerini ifade ettiğinden, üretim sürecinin bu sınırlar </a:t>
            </a:r>
            <a:r>
              <a:rPr lang="tr-TR" dirty="0" smtClean="0"/>
              <a:t>içerisinde </a:t>
            </a:r>
            <a:r>
              <a:rPr lang="tr-TR" dirty="0"/>
              <a:t>ürün oluşturması istenir. </a:t>
            </a:r>
          </a:p>
        </p:txBody>
      </p:sp>
    </p:spTree>
    <p:extLst>
      <p:ext uri="{BB962C8B-B14F-4D97-AF65-F5344CB8AC3E}">
        <p14:creationId xmlns:p14="http://schemas.microsoft.com/office/powerpoint/2010/main" val="2810757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i="1" dirty="0"/>
              <a:t>Normal dağılım;</a:t>
            </a:r>
            <a:r>
              <a:rPr lang="tr-TR" dirty="0"/>
              <a:t/>
            </a:r>
            <a:br>
              <a:rPr lang="tr-TR" dirty="0"/>
            </a:br>
            <a:endParaRPr lang="tr-TR" dirty="0"/>
          </a:p>
        </p:txBody>
      </p:sp>
      <p:sp>
        <p:nvSpPr>
          <p:cNvPr id="3" name="İçerik Yer Tutucusu 2"/>
          <p:cNvSpPr>
            <a:spLocks noGrp="1"/>
          </p:cNvSpPr>
          <p:nvPr>
            <p:ph idx="1"/>
          </p:nvPr>
        </p:nvSpPr>
        <p:spPr/>
        <p:txBody>
          <a:bodyPr/>
          <a:lstStyle/>
          <a:p>
            <a:pPr marL="0" indent="0">
              <a:buNone/>
            </a:pPr>
            <a:r>
              <a:rPr lang="tr-TR" dirty="0" smtClean="0"/>
              <a:t>Bazı </a:t>
            </a:r>
            <a:r>
              <a:rPr lang="tr-TR" dirty="0"/>
              <a:t>değerler ortalamanın üzerinde, bazıları tam ortalamada ve bazılarında ortalamanın tam </a:t>
            </a:r>
            <a:r>
              <a:rPr lang="tr-TR" dirty="0" smtClean="0"/>
              <a:t>altındadır. </a:t>
            </a:r>
            <a:r>
              <a:rPr lang="tr-TR" dirty="0"/>
              <a:t>Yani çıktı sürekli olarak bir değişkenliğe uğramakta ve bir dağılım meydana getirmektedir.</a:t>
            </a:r>
          </a:p>
          <a:p>
            <a:pPr marL="0" indent="0">
              <a:buNone/>
            </a:pPr>
            <a:r>
              <a:rPr lang="tr-TR" dirty="0"/>
              <a:t>Merkezi limit teoremine göre, örnek sayısı artıkça ve dışarıdan bir etki olmadığı müddetçe farklı dağılım özelliği taşıyan süreç çıktıları </a:t>
            </a:r>
            <a:r>
              <a:rPr lang="tr-TR" dirty="0" err="1"/>
              <a:t>histogram</a:t>
            </a:r>
            <a:r>
              <a:rPr lang="tr-TR" dirty="0"/>
              <a:t> üzerinde ortalama değer etrafında dağılım gösterirler. İdealde beklenen durum budur. Çünkü prosesler ideale göre tasarlanır ve tüm çıktıların ortalama değer etrafında olması beklenir.</a:t>
            </a:r>
          </a:p>
          <a:p>
            <a:pPr marL="0" indent="0">
              <a:buNone/>
            </a:pPr>
            <a:r>
              <a:rPr lang="tr-TR" dirty="0"/>
              <a:t>Bu mantıkla oluşan dağılıma “Normal Dağılım”, oluşan dağılım eğrisine “Normal Dağılım Eğrisi” veya “Çan Eğrisi” adı verilir.</a:t>
            </a:r>
          </a:p>
          <a:p>
            <a:endParaRPr lang="tr-TR" dirty="0"/>
          </a:p>
        </p:txBody>
      </p:sp>
    </p:spTree>
    <p:extLst>
      <p:ext uri="{BB962C8B-B14F-4D97-AF65-F5344CB8AC3E}">
        <p14:creationId xmlns:p14="http://schemas.microsoft.com/office/powerpoint/2010/main" val="998708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32" y="1628800"/>
            <a:ext cx="8909794" cy="3715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59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i="1" dirty="0" smtClean="0"/>
              <a:t>Örneğin </a:t>
            </a:r>
            <a:r>
              <a:rPr lang="tr-TR" i="1" dirty="0"/>
              <a:t>bir uçağın iniş pistine inmesi konusunu ele alalım.</a:t>
            </a:r>
          </a:p>
          <a:p>
            <a:r>
              <a:rPr lang="tr-TR" dirty="0" smtClean="0"/>
              <a:t>Pistin </a:t>
            </a:r>
            <a:r>
              <a:rPr lang="tr-TR" dirty="0"/>
              <a:t>genişliği bize </a:t>
            </a:r>
            <a:r>
              <a:rPr lang="tr-TR" dirty="0" err="1"/>
              <a:t>spesifikasyon</a:t>
            </a:r>
            <a:r>
              <a:rPr lang="tr-TR" dirty="0"/>
              <a:t> sınırlarını belirtmektedir.</a:t>
            </a:r>
          </a:p>
          <a:p>
            <a:r>
              <a:rPr lang="tr-TR" dirty="0" smtClean="0"/>
              <a:t>Uçağın </a:t>
            </a:r>
            <a:r>
              <a:rPr lang="tr-TR" dirty="0" err="1"/>
              <a:t>genişliliği</a:t>
            </a:r>
            <a:r>
              <a:rPr lang="tr-TR" dirty="0"/>
              <a:t> ise bizim gerçekleşen dağılım eğrimizin </a:t>
            </a:r>
            <a:r>
              <a:rPr lang="tr-TR" dirty="0" err="1"/>
              <a:t>band</a:t>
            </a:r>
            <a:r>
              <a:rPr lang="tr-TR" dirty="0"/>
              <a:t> genişliğini belirtmektedir</a:t>
            </a:r>
            <a:r>
              <a:rPr lang="tr-TR" dirty="0" smtClean="0"/>
              <a:t>.</a:t>
            </a:r>
          </a:p>
          <a:p>
            <a:endParaRPr lang="tr-TR" dirty="0"/>
          </a:p>
          <a:p>
            <a:endParaRPr lang="tr-TR" dirty="0"/>
          </a:p>
          <a:p>
            <a:pPr marL="0" indent="0">
              <a:buNone/>
            </a:pPr>
            <a:r>
              <a:rPr lang="tr-TR" i="1" dirty="0"/>
              <a:t>İyi bir iniş için olması gereken iki durum önemlidir.</a:t>
            </a:r>
          </a:p>
          <a:p>
            <a:r>
              <a:rPr lang="tr-TR" dirty="0" smtClean="0"/>
              <a:t>Pist</a:t>
            </a:r>
            <a:r>
              <a:rPr lang="tr-TR" dirty="0"/>
              <a:t>, uçak genişliğinden daha geniş olmalıdır.</a:t>
            </a:r>
          </a:p>
          <a:p>
            <a:r>
              <a:rPr lang="tr-TR" dirty="0" smtClean="0"/>
              <a:t>Uçak</a:t>
            </a:r>
            <a:r>
              <a:rPr lang="tr-TR" dirty="0"/>
              <a:t>, piste doğru açıdan yaklaşarak pist dışına çıkmamalıdır.</a:t>
            </a:r>
          </a:p>
          <a:p>
            <a:endParaRPr lang="tr-TR" dirty="0"/>
          </a:p>
        </p:txBody>
      </p:sp>
    </p:spTree>
    <p:extLst>
      <p:ext uri="{BB962C8B-B14F-4D97-AF65-F5344CB8AC3E}">
        <p14:creationId xmlns:p14="http://schemas.microsoft.com/office/powerpoint/2010/main" val="4181248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7" y="908721"/>
            <a:ext cx="7836977" cy="5271418"/>
          </a:xfrm>
        </p:spPr>
        <p:txBody>
          <a:bodyPr>
            <a:normAutofit/>
          </a:bodyPr>
          <a:lstStyle/>
          <a:p>
            <a:pPr marL="0" indent="0">
              <a:buNone/>
            </a:pPr>
            <a:r>
              <a:rPr lang="tr-TR" dirty="0"/>
              <a:t>P</a:t>
            </a:r>
            <a:r>
              <a:rPr lang="tr-TR" dirty="0" smtClean="0"/>
              <a:t>ist </a:t>
            </a:r>
            <a:r>
              <a:rPr lang="tr-TR" dirty="0"/>
              <a:t>ne kadar geniş ya da uçak ne kadar dar ise piste iniş o denli güvenli olur. Burada baktığımız kriter pistin genişliği ile uçak </a:t>
            </a:r>
            <a:r>
              <a:rPr lang="tr-TR" dirty="0" err="1"/>
              <a:t>genişliliğinin</a:t>
            </a:r>
            <a:r>
              <a:rPr lang="tr-TR" dirty="0"/>
              <a:t> arasındaki orandır. Bu oran ne kadar büyük olur ise uçağın piste doğru iniş yapma olasılığı o denli artar. Proseslerde </a:t>
            </a:r>
            <a:r>
              <a:rPr lang="tr-TR" dirty="0" err="1"/>
              <a:t>spek</a:t>
            </a:r>
            <a:r>
              <a:rPr lang="tr-TR" dirty="0"/>
              <a:t> aralıklarını müşteri belirlediği için (pistin genişliğini biz değiştiremeyiz) yapılması gereken şey prosesteki değişkenliği azaltıp dağılım </a:t>
            </a:r>
            <a:r>
              <a:rPr lang="tr-TR" dirty="0" err="1"/>
              <a:t>band</a:t>
            </a:r>
            <a:r>
              <a:rPr lang="tr-TR" dirty="0"/>
              <a:t> genişliğini </a:t>
            </a:r>
            <a:r>
              <a:rPr lang="tr-TR" dirty="0" err="1"/>
              <a:t>spek</a:t>
            </a:r>
            <a:r>
              <a:rPr lang="tr-TR" dirty="0"/>
              <a:t> aralığından daha dar yapmalıyız. (Uçak genişliği daha az olmalı)</a:t>
            </a:r>
          </a:p>
          <a:p>
            <a:pPr marL="0" indent="0">
              <a:buNone/>
            </a:pPr>
            <a:r>
              <a:rPr lang="tr-TR" dirty="0"/>
              <a:t>Pist genişliği uygun ancak bu sefer de iniş esnasında pozisyonumuzu iyi ayarlamamız gereklidir. Uçak tam pistin ortasına iniş yapmalıdır. Aksi durumda merkezden sağa, sola doğru kaymalarda hatalı iniş yapacak, pist dışına çıkacak ve risk oluşturacaktır. En ideal durumda uçak merkezi ile pist merkezi aynı eksendedir ve uçak pist kenarlarına eşit mesafededir. O halde uçağın iniş pozisyonunun da ayarlanması gerekmektedir.</a:t>
            </a:r>
          </a:p>
          <a:p>
            <a:endParaRPr lang="tr-TR" dirty="0"/>
          </a:p>
        </p:txBody>
      </p:sp>
    </p:spTree>
    <p:extLst>
      <p:ext uri="{BB962C8B-B14F-4D97-AF65-F5344CB8AC3E}">
        <p14:creationId xmlns:p14="http://schemas.microsoft.com/office/powerpoint/2010/main" val="40870984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10501"/>
            <a:ext cx="6025083" cy="645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545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0" y="8012"/>
            <a:ext cx="9144000" cy="495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Başlık 3"/>
          <p:cNvSpPr>
            <a:spLocks noGrp="1"/>
          </p:cNvSpPr>
          <p:nvPr>
            <p:ph type="title"/>
          </p:nvPr>
        </p:nvSpPr>
        <p:spPr>
          <a:xfrm>
            <a:off x="539552" y="4960391"/>
            <a:ext cx="8191128" cy="1492945"/>
          </a:xfrm>
        </p:spPr>
        <p:txBody>
          <a:bodyPr>
            <a:noAutofit/>
          </a:bodyPr>
          <a:lstStyle/>
          <a:p>
            <a:r>
              <a:rPr lang="tr-TR" sz="1600" dirty="0"/>
              <a:t>(a) şeklinde </a:t>
            </a:r>
            <a:r>
              <a:rPr lang="tr-TR" sz="1600" i="1" dirty="0"/>
              <a:t>müşteri beklentilerini karşılayan </a:t>
            </a:r>
            <a:r>
              <a:rPr lang="tr-TR" sz="1600" dirty="0"/>
              <a:t>yeterli bir proses örneği verilmiştir. </a:t>
            </a:r>
            <a:r>
              <a:rPr lang="tr-TR" sz="1600" dirty="0" smtClean="0"/>
              <a:t/>
            </a:r>
            <a:br>
              <a:rPr lang="tr-TR" sz="1600" dirty="0" smtClean="0"/>
            </a:br>
            <a:r>
              <a:rPr lang="tr-TR" sz="1600" dirty="0" smtClean="0"/>
              <a:t>(</a:t>
            </a:r>
            <a:r>
              <a:rPr lang="tr-TR" sz="1600" dirty="0"/>
              <a:t>b) şeklinde yine yeterli bir proses mevcuttur, ancak bu proseste </a:t>
            </a:r>
            <a:r>
              <a:rPr lang="tr-TR" sz="1600" i="1" dirty="0"/>
              <a:t>değişkenlik oldukça azalmışken prosesin merkezden uzaklaştığı</a:t>
            </a:r>
            <a:r>
              <a:rPr lang="tr-TR" sz="1600" dirty="0"/>
              <a:t> görülmektedir. </a:t>
            </a:r>
            <a:r>
              <a:rPr lang="tr-TR" sz="1600" dirty="0" smtClean="0"/>
              <a:t/>
            </a:r>
            <a:br>
              <a:rPr lang="tr-TR" sz="1600" dirty="0" smtClean="0"/>
            </a:br>
            <a:r>
              <a:rPr lang="tr-TR" sz="1600" dirty="0" smtClean="0"/>
              <a:t>(</a:t>
            </a:r>
            <a:r>
              <a:rPr lang="tr-TR" sz="1600" dirty="0"/>
              <a:t>c) şeklinde </a:t>
            </a:r>
            <a:r>
              <a:rPr lang="tr-TR" sz="1600" i="1" dirty="0"/>
              <a:t>proses ortalamasının sola kaymasından</a:t>
            </a:r>
            <a:r>
              <a:rPr lang="tr-TR" sz="1600" dirty="0"/>
              <a:t> kaynaklanan bir proses yetersizliği vardır. </a:t>
            </a:r>
            <a:r>
              <a:rPr lang="tr-TR" sz="1600" dirty="0" smtClean="0"/>
              <a:t/>
            </a:r>
            <a:br>
              <a:rPr lang="tr-TR" sz="1600" dirty="0" smtClean="0"/>
            </a:br>
            <a:r>
              <a:rPr lang="tr-TR" sz="1600" dirty="0" smtClean="0"/>
              <a:t>(</a:t>
            </a:r>
            <a:r>
              <a:rPr lang="tr-TR" sz="1600" dirty="0"/>
              <a:t>d) şeklinde </a:t>
            </a:r>
            <a:r>
              <a:rPr lang="tr-TR" sz="1600" i="1" dirty="0"/>
              <a:t>proses ortalamasının sağa kaymasından </a:t>
            </a:r>
            <a:r>
              <a:rPr lang="tr-TR" sz="1600" dirty="0"/>
              <a:t>kaynaklanan bir yetersizlik söz konusudur.</a:t>
            </a:r>
          </a:p>
        </p:txBody>
      </p:sp>
    </p:spTree>
    <p:extLst>
      <p:ext uri="{BB962C8B-B14F-4D97-AF65-F5344CB8AC3E}">
        <p14:creationId xmlns:p14="http://schemas.microsoft.com/office/powerpoint/2010/main" val="2643086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683568" y="4725144"/>
            <a:ext cx="8229600" cy="1791072"/>
          </a:xfrm>
        </p:spPr>
        <p:txBody>
          <a:bodyPr>
            <a:normAutofit/>
          </a:bodyPr>
          <a:lstStyle/>
          <a:p>
            <a:pPr algn="r"/>
            <a:r>
              <a:rPr lang="tr-TR" sz="1800" dirty="0"/>
              <a:t>(e) şeklinde proses değişkenliği </a:t>
            </a:r>
            <a:r>
              <a:rPr lang="tr-TR" sz="1800" i="1" dirty="0"/>
              <a:t>müşteri </a:t>
            </a:r>
            <a:r>
              <a:rPr lang="tr-TR" sz="1800" i="1" dirty="0" err="1"/>
              <a:t>spesifikasyonlarını</a:t>
            </a:r>
            <a:r>
              <a:rPr lang="tr-TR" sz="1800" i="1" dirty="0"/>
              <a:t> aştığından </a:t>
            </a:r>
            <a:r>
              <a:rPr lang="tr-TR" sz="1800" dirty="0"/>
              <a:t>yetersiz bir duruma düşmüş proses görülmektedir. </a:t>
            </a:r>
            <a:r>
              <a:rPr lang="tr-TR" sz="1800" dirty="0" smtClean="0"/>
              <a:t/>
            </a:r>
            <a:br>
              <a:rPr lang="tr-TR" sz="1800" dirty="0" smtClean="0"/>
            </a:br>
            <a:r>
              <a:rPr lang="tr-TR" sz="1800" i="1" dirty="0"/>
              <a:t/>
            </a:r>
            <a:br>
              <a:rPr lang="tr-TR" sz="1800" i="1" dirty="0"/>
            </a:br>
            <a:r>
              <a:rPr lang="tr-TR" sz="1800" i="1" dirty="0" smtClean="0"/>
              <a:t>‘</a:t>
            </a:r>
            <a:r>
              <a:rPr lang="tr-TR" sz="1200" i="1" dirty="0" smtClean="0"/>
              <a:t>Kırmızı </a:t>
            </a:r>
            <a:r>
              <a:rPr lang="tr-TR" sz="1200" i="1" dirty="0"/>
              <a:t>bölgeye düşen ürünler müşteri </a:t>
            </a:r>
            <a:r>
              <a:rPr lang="tr-TR" sz="1200" i="1" dirty="0" err="1"/>
              <a:t>spesifikasyonlarını</a:t>
            </a:r>
            <a:r>
              <a:rPr lang="tr-TR" sz="1200" i="1" dirty="0"/>
              <a:t> karşılayamayan ürünlerdir</a:t>
            </a:r>
            <a:r>
              <a:rPr lang="tr-TR" sz="1200" i="1" dirty="0" smtClean="0"/>
              <a:t>.’</a:t>
            </a:r>
            <a:endParaRPr lang="tr-TR" sz="1800" i="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49610"/>
            <a:ext cx="6977445"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63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1" dirty="0" smtClean="0">
                <a:solidFill>
                  <a:srgbClr val="7030A0"/>
                </a:solidFill>
              </a:rPr>
              <a:t>6 </a:t>
            </a:r>
            <a:r>
              <a:rPr lang="tr-TR" b="1" i="1" dirty="0" err="1" smtClean="0">
                <a:solidFill>
                  <a:srgbClr val="7030A0"/>
                </a:solidFill>
              </a:rPr>
              <a:t>Sigma'nın</a:t>
            </a:r>
            <a:r>
              <a:rPr lang="tr-TR" b="1" i="1" dirty="0" smtClean="0">
                <a:solidFill>
                  <a:srgbClr val="7030A0"/>
                </a:solidFill>
              </a:rPr>
              <a:t> Temel Aşamaları</a:t>
            </a:r>
            <a:endParaRPr lang="tr-TR" b="1" i="1" dirty="0">
              <a:solidFill>
                <a:srgbClr val="7030A0"/>
              </a:solidFill>
            </a:endParaRPr>
          </a:p>
        </p:txBody>
      </p:sp>
      <p:sp>
        <p:nvSpPr>
          <p:cNvPr id="3" name="İçerik Yer Tutucusu 2"/>
          <p:cNvSpPr>
            <a:spLocks noGrp="1"/>
          </p:cNvSpPr>
          <p:nvPr>
            <p:ph idx="1"/>
          </p:nvPr>
        </p:nvSpPr>
        <p:spPr/>
        <p:txBody>
          <a:bodyPr/>
          <a:lstStyle/>
          <a:p>
            <a:pPr marL="0" indent="0">
              <a:buNone/>
            </a:pPr>
            <a:r>
              <a:rPr lang="tr-TR" dirty="0"/>
              <a:t/>
            </a:r>
            <a:br>
              <a:rPr lang="tr-TR" dirty="0"/>
            </a:br>
            <a:r>
              <a:rPr lang="tr-TR" dirty="0"/>
              <a:t>TÖAIK (DMAIC) – Tanımlama, </a:t>
            </a:r>
            <a:r>
              <a:rPr lang="tr-TR" dirty="0" err="1"/>
              <a:t>Ölçme</a:t>
            </a:r>
            <a:r>
              <a:rPr lang="tr-TR" dirty="0"/>
              <a:t> , Analiz, </a:t>
            </a:r>
            <a:r>
              <a:rPr lang="tr-TR" dirty="0" err="1"/>
              <a:t>İyileştirme</a:t>
            </a:r>
            <a:r>
              <a:rPr lang="tr-TR" dirty="0"/>
              <a:t> , Kontrol (Define, </a:t>
            </a:r>
            <a:r>
              <a:rPr lang="tr-TR" dirty="0" err="1"/>
              <a:t>Measure</a:t>
            </a:r>
            <a:r>
              <a:rPr lang="tr-TR" dirty="0"/>
              <a:t>, </a:t>
            </a:r>
            <a:r>
              <a:rPr lang="tr-TR" dirty="0" err="1"/>
              <a:t>Analyse,Improve</a:t>
            </a:r>
            <a:r>
              <a:rPr lang="tr-TR" dirty="0"/>
              <a:t>, Control)</a:t>
            </a:r>
          </a:p>
        </p:txBody>
      </p:sp>
      <p:pic>
        <p:nvPicPr>
          <p:cNvPr id="1026" name="Picture 2" descr="C:\Users\iau\Desktop\dmaic-29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564904"/>
            <a:ext cx="3912493" cy="399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01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332656"/>
            <a:ext cx="8219256" cy="5793507"/>
          </a:xfrm>
        </p:spPr>
        <p:txBody>
          <a:bodyPr>
            <a:normAutofit fontScale="85000" lnSpcReduction="20000"/>
          </a:bodyPr>
          <a:lstStyle/>
          <a:p>
            <a:pPr marL="0" indent="0">
              <a:buNone/>
            </a:pPr>
            <a:r>
              <a:rPr lang="tr-TR" sz="2400" dirty="0" err="1"/>
              <a:t>Cpu</a:t>
            </a:r>
            <a:r>
              <a:rPr lang="tr-TR" sz="2400" dirty="0"/>
              <a:t> ve </a:t>
            </a:r>
            <a:r>
              <a:rPr lang="tr-TR" sz="2400" dirty="0" err="1"/>
              <a:t>Cpl</a:t>
            </a:r>
            <a:r>
              <a:rPr lang="tr-TR" sz="2400" dirty="0"/>
              <a:t>, proses ortalaması ve </a:t>
            </a:r>
            <a:r>
              <a:rPr lang="tr-TR" sz="2400" dirty="0" err="1"/>
              <a:t>spesifikasyon</a:t>
            </a:r>
            <a:r>
              <a:rPr lang="tr-TR" sz="2400" dirty="0"/>
              <a:t> sınırı arasındaki standardize edilmiş uzaklıkları esas alan alt ve üst proses yeterlik indeksleridir</a:t>
            </a:r>
            <a:r>
              <a:rPr lang="tr-TR" sz="2400" dirty="0" smtClean="0"/>
              <a:t>.</a:t>
            </a:r>
          </a:p>
          <a:p>
            <a:pPr marL="0" indent="0">
              <a:buNone/>
            </a:pPr>
            <a:endParaRPr lang="tr-TR" sz="2400" dirty="0"/>
          </a:p>
          <a:p>
            <a:pPr marL="0" indent="0">
              <a:buNone/>
            </a:pPr>
            <a:endParaRPr lang="tr-TR" sz="2400" dirty="0" smtClean="0"/>
          </a:p>
          <a:p>
            <a:pPr marL="0" indent="0">
              <a:buNone/>
            </a:pPr>
            <a:endParaRPr lang="tr-TR" sz="2400" dirty="0"/>
          </a:p>
          <a:p>
            <a:pPr marL="0" indent="0">
              <a:buNone/>
            </a:pPr>
            <a:endParaRPr lang="tr-TR" sz="2400" dirty="0" smtClean="0"/>
          </a:p>
          <a:p>
            <a:pPr marL="0" indent="0">
              <a:buNone/>
            </a:pPr>
            <a:r>
              <a:rPr lang="tr-TR" sz="2400" dirty="0"/>
              <a:t>Bu ölçülerden hareketle proses yeterlik indeksi</a:t>
            </a:r>
            <a:r>
              <a:rPr lang="tr-TR" sz="2400" dirty="0" smtClean="0"/>
              <a:t>,</a:t>
            </a:r>
          </a:p>
          <a:p>
            <a:pPr marL="0" indent="0">
              <a:buNone/>
            </a:pPr>
            <a:endParaRPr lang="tr-TR" sz="2400" dirty="0"/>
          </a:p>
          <a:p>
            <a:pPr marL="0" indent="0">
              <a:buNone/>
            </a:pPr>
            <a:endParaRPr lang="tr-TR" sz="2400" dirty="0" smtClean="0"/>
          </a:p>
          <a:p>
            <a:pPr marL="0" indent="0">
              <a:buNone/>
            </a:pPr>
            <a:endParaRPr lang="tr-TR" sz="2400" dirty="0" smtClean="0"/>
          </a:p>
          <a:p>
            <a:pPr marL="0" indent="0">
              <a:buNone/>
            </a:pPr>
            <a:endParaRPr lang="tr-TR" sz="2400" dirty="0"/>
          </a:p>
          <a:p>
            <a:pPr marL="0" indent="0">
              <a:buNone/>
            </a:pPr>
            <a:endParaRPr lang="tr-TR" sz="2400" dirty="0" smtClean="0"/>
          </a:p>
          <a:p>
            <a:pPr marL="0" indent="0">
              <a:buNone/>
            </a:pPr>
            <a:endParaRPr lang="tr-TR" sz="2400" dirty="0"/>
          </a:p>
          <a:p>
            <a:pPr marL="0" indent="0">
              <a:buNone/>
            </a:pPr>
            <a:endParaRPr lang="tr-TR" sz="2400" dirty="0" smtClean="0"/>
          </a:p>
          <a:p>
            <a:pPr marL="0" indent="0">
              <a:buNone/>
            </a:pPr>
            <a:r>
              <a:rPr lang="tr-TR" b="1" i="1" dirty="0" err="1"/>
              <a:t>Cp</a:t>
            </a:r>
            <a:r>
              <a:rPr lang="tr-TR" dirty="0"/>
              <a:t> indeksi, sadece prosesin yayılımını gösteren bir parametredir. Tek başına prosesin mevcut durumu hakkında yeterli bilgiyi içermez.</a:t>
            </a:r>
          </a:p>
          <a:p>
            <a:pPr marL="0" indent="0">
              <a:buNone/>
            </a:pPr>
            <a:r>
              <a:rPr lang="tr-TR" b="1" i="1" dirty="0" err="1"/>
              <a:t>Cpk</a:t>
            </a:r>
            <a:r>
              <a:rPr lang="tr-TR" b="1" i="1" dirty="0"/>
              <a:t> </a:t>
            </a:r>
            <a:r>
              <a:rPr lang="tr-TR" dirty="0"/>
              <a:t>ise, hem prosesteki yayılımı hem de dağılımın konumunu belirtir.</a:t>
            </a:r>
          </a:p>
          <a:p>
            <a:pPr marL="0" indent="0">
              <a:buNone/>
            </a:pPr>
            <a:r>
              <a:rPr lang="tr-TR" dirty="0" smtClean="0"/>
              <a:t> </a:t>
            </a:r>
            <a:r>
              <a:rPr lang="tr-TR" dirty="0" err="1"/>
              <a:t>Cp</a:t>
            </a:r>
            <a:r>
              <a:rPr lang="tr-TR" dirty="0"/>
              <a:t> değerinin 1’den büyük olması istenen bir durumdur. Buna karşılık uygulamalarda </a:t>
            </a:r>
            <a:r>
              <a:rPr lang="tr-TR" dirty="0" err="1"/>
              <a:t>Cp</a:t>
            </a:r>
            <a:r>
              <a:rPr lang="tr-TR" dirty="0"/>
              <a:t>≥ 1,33 durumunun olması önerilir. Ayrıca güvenilir sonuçlar elde edebilmek için, örnek sayısı en az 50 olmalıdır. </a:t>
            </a:r>
          </a:p>
          <a:p>
            <a:pPr marL="0" indent="0">
              <a:buNone/>
            </a:pPr>
            <a:endParaRPr lang="tr-TR" sz="2400" dirty="0" smtClean="0"/>
          </a:p>
          <a:p>
            <a:pPr marL="0" indent="0">
              <a:buNone/>
            </a:pPr>
            <a:endParaRPr lang="tr-TR" sz="2400" dirty="0"/>
          </a:p>
          <a:p>
            <a:pPr marL="0" indent="0">
              <a:buNone/>
            </a:pPr>
            <a:endParaRPr lang="tr-TR"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24744"/>
            <a:ext cx="3805173" cy="1027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708920"/>
            <a:ext cx="3096344" cy="153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7079" y="2699273"/>
            <a:ext cx="3341762" cy="155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408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err="1" smtClean="0"/>
              <a:t>Cpu</a:t>
            </a:r>
            <a:r>
              <a:rPr lang="tr-TR" dirty="0" smtClean="0"/>
              <a:t> </a:t>
            </a:r>
            <a:r>
              <a:rPr lang="tr-TR" dirty="0"/>
              <a:t>ve </a:t>
            </a:r>
            <a:r>
              <a:rPr lang="tr-TR" dirty="0" err="1"/>
              <a:t>Cpl</a:t>
            </a:r>
            <a:r>
              <a:rPr lang="tr-TR" dirty="0"/>
              <a:t>, indeksleri ile ortalama değerin, alt veya üst </a:t>
            </a:r>
            <a:r>
              <a:rPr lang="tr-TR" dirty="0" err="1"/>
              <a:t>spesifikasyon</a:t>
            </a:r>
            <a:r>
              <a:rPr lang="tr-TR" dirty="0"/>
              <a:t> sınırına olan uzaklığı ayrı ayrı incelenebilir. İki </a:t>
            </a:r>
            <a:r>
              <a:rPr lang="tr-TR" dirty="0" err="1"/>
              <a:t>spesifikasyon</a:t>
            </a:r>
            <a:r>
              <a:rPr lang="tr-TR" dirty="0"/>
              <a:t> sınırının da mevcut olduğu durumlar için aşağıdaki yaklaşım uygulanır</a:t>
            </a:r>
            <a:r>
              <a:rPr lang="tr-TR" dirty="0" smtClean="0"/>
              <a:t>.</a:t>
            </a:r>
          </a:p>
          <a:p>
            <a:pPr marL="0" indent="0">
              <a:buNone/>
            </a:pPr>
            <a:endParaRPr lang="tr-T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437112"/>
            <a:ext cx="4742656" cy="148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218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0000" r="-10000"/>
          </a:stretch>
        </a:blipFill>
        <a:effectLst/>
      </p:bgPr>
    </p:bg>
    <p:spTree>
      <p:nvGrpSpPr>
        <p:cNvPr id="1" name=""/>
        <p:cNvGrpSpPr/>
        <p:nvPr/>
      </p:nvGrpSpPr>
      <p:grpSpPr>
        <a:xfrm>
          <a:off x="0" y="0"/>
          <a:ext cx="0" cy="0"/>
          <a:chOff x="0" y="0"/>
          <a:chExt cx="0" cy="0"/>
        </a:xfrm>
      </p:grpSpPr>
      <p:sp>
        <p:nvSpPr>
          <p:cNvPr id="4" name="Başlık 3"/>
          <p:cNvSpPr>
            <a:spLocks noGrp="1"/>
          </p:cNvSpPr>
          <p:nvPr>
            <p:ph type="title"/>
          </p:nvPr>
        </p:nvSpPr>
        <p:spPr>
          <a:xfrm>
            <a:off x="683568" y="5157192"/>
            <a:ext cx="8229600" cy="1143000"/>
          </a:xfrm>
        </p:spPr>
        <p:txBody>
          <a:bodyPr/>
          <a:lstStyle/>
          <a:p>
            <a:pPr algn="r"/>
            <a:r>
              <a:rPr lang="tr-TR" i="1" dirty="0" smtClean="0"/>
              <a:t>TEŞEKKÜRLER</a:t>
            </a:r>
            <a:endParaRPr lang="tr-TR" i="1" dirty="0"/>
          </a:p>
        </p:txBody>
      </p:sp>
    </p:spTree>
    <p:extLst>
      <p:ext uri="{BB962C8B-B14F-4D97-AF65-F5344CB8AC3E}">
        <p14:creationId xmlns:p14="http://schemas.microsoft.com/office/powerpoint/2010/main" val="198308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i="1" dirty="0" smtClean="0">
                <a:solidFill>
                  <a:srgbClr val="7030A0"/>
                </a:solidFill>
              </a:rPr>
              <a:t>Tanımla</a:t>
            </a:r>
            <a:endParaRPr lang="tr-TR" b="1" i="1" dirty="0">
              <a:solidFill>
                <a:srgbClr val="7030A0"/>
              </a:solidFill>
            </a:endParaRPr>
          </a:p>
        </p:txBody>
      </p:sp>
      <p:sp>
        <p:nvSpPr>
          <p:cNvPr id="3" name="İçerik Yer Tutucusu 2"/>
          <p:cNvSpPr>
            <a:spLocks noGrp="1"/>
          </p:cNvSpPr>
          <p:nvPr>
            <p:ph idx="1"/>
          </p:nvPr>
        </p:nvSpPr>
        <p:spPr/>
        <p:txBody>
          <a:bodyPr>
            <a:normAutofit/>
          </a:bodyPr>
          <a:lstStyle/>
          <a:p>
            <a:pPr marL="0" indent="0">
              <a:buNone/>
            </a:pPr>
            <a:r>
              <a:rPr lang="tr-TR" dirty="0"/>
              <a:t/>
            </a:r>
            <a:br>
              <a:rPr lang="tr-TR" dirty="0"/>
            </a:br>
            <a:r>
              <a:rPr lang="tr-TR" dirty="0"/>
              <a:t>Bu aşamada projenin </a:t>
            </a:r>
            <a:r>
              <a:rPr lang="tr-TR" b="1" dirty="0"/>
              <a:t>amaç ve kapsamı </a:t>
            </a:r>
            <a:r>
              <a:rPr lang="tr-TR" dirty="0"/>
              <a:t>tanımlanır. Süreç ve müşteri hakkında bilgi toplanır. </a:t>
            </a:r>
            <a:r>
              <a:rPr lang="tr-TR" dirty="0" smtClean="0"/>
              <a:t> </a:t>
            </a:r>
          </a:p>
          <a:p>
            <a:pPr marL="0" indent="0">
              <a:buNone/>
            </a:pPr>
            <a:endParaRPr lang="tr-TR" dirty="0" smtClean="0"/>
          </a:p>
          <a:p>
            <a:pPr marL="0" indent="0">
              <a:buNone/>
            </a:pPr>
            <a:r>
              <a:rPr lang="tr-TR" b="1" dirty="0" smtClean="0"/>
              <a:t>  </a:t>
            </a:r>
          </a:p>
          <a:p>
            <a:pPr marL="0" indent="0">
              <a:buNone/>
            </a:pPr>
            <a:endParaRPr lang="tr-TR" b="1" dirty="0"/>
          </a:p>
          <a:p>
            <a:pPr marL="0" indent="0" algn="r">
              <a:buNone/>
            </a:pPr>
            <a:r>
              <a:rPr lang="tr-TR" b="1" dirty="0" smtClean="0">
                <a:solidFill>
                  <a:srgbClr val="FF3399"/>
                </a:solidFill>
              </a:rPr>
              <a:t>‘Ne </a:t>
            </a:r>
            <a:r>
              <a:rPr lang="tr-TR" b="1" dirty="0">
                <a:solidFill>
                  <a:srgbClr val="FF3399"/>
                </a:solidFill>
              </a:rPr>
              <a:t>önemlidir</a:t>
            </a:r>
            <a:r>
              <a:rPr lang="tr-TR" b="1" dirty="0" smtClean="0">
                <a:solidFill>
                  <a:srgbClr val="FF3399"/>
                </a:solidFill>
              </a:rPr>
              <a:t>?’</a:t>
            </a:r>
            <a:endParaRPr lang="tr-TR" b="1" dirty="0">
              <a:solidFill>
                <a:srgbClr val="FF3399"/>
              </a:solidFill>
            </a:endParaRPr>
          </a:p>
          <a:p>
            <a:pPr marL="0" indent="0">
              <a:buNone/>
            </a:pPr>
            <a:endParaRPr lang="tr-TR" dirty="0"/>
          </a:p>
          <a:p>
            <a:pPr marL="0" indent="0">
              <a:buNone/>
            </a:pPr>
            <a:r>
              <a:rPr lang="tr-TR" dirty="0" smtClean="0"/>
              <a:t/>
            </a:r>
            <a:br>
              <a:rPr lang="tr-TR" dirty="0" smtClean="0"/>
            </a:br>
            <a:r>
              <a:rPr lang="tr-TR" dirty="0" smtClean="0"/>
              <a:t/>
            </a:r>
            <a:br>
              <a:rPr lang="tr-TR" dirty="0" smtClean="0"/>
            </a:br>
            <a:endParaRPr lang="tr-TR" dirty="0"/>
          </a:p>
        </p:txBody>
      </p:sp>
    </p:spTree>
    <p:extLst>
      <p:ext uri="{BB962C8B-B14F-4D97-AF65-F5344CB8AC3E}">
        <p14:creationId xmlns:p14="http://schemas.microsoft.com/office/powerpoint/2010/main" val="561644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i="1" dirty="0" smtClean="0">
                <a:solidFill>
                  <a:srgbClr val="7030A0"/>
                </a:solidFill>
              </a:rPr>
              <a:t>Ölçme</a:t>
            </a:r>
            <a:endParaRPr lang="tr-TR" b="1" i="1" dirty="0">
              <a:solidFill>
                <a:srgbClr val="7030A0"/>
              </a:solidFill>
            </a:endParaRPr>
          </a:p>
        </p:txBody>
      </p:sp>
      <p:sp>
        <p:nvSpPr>
          <p:cNvPr id="3" name="İçerik Yer Tutucusu 2"/>
          <p:cNvSpPr>
            <a:spLocks noGrp="1"/>
          </p:cNvSpPr>
          <p:nvPr>
            <p:ph idx="1"/>
          </p:nvPr>
        </p:nvSpPr>
        <p:spPr/>
        <p:txBody>
          <a:bodyPr>
            <a:normAutofit/>
          </a:bodyPr>
          <a:lstStyle/>
          <a:p>
            <a:pPr marL="0" indent="0">
              <a:buNone/>
            </a:pPr>
            <a:r>
              <a:rPr lang="tr-TR" dirty="0"/>
              <a:t/>
            </a:r>
            <a:br>
              <a:rPr lang="tr-TR" dirty="0"/>
            </a:br>
            <a:r>
              <a:rPr lang="tr-TR" dirty="0"/>
              <a:t>Bu aşamada mevcut durumu </a:t>
            </a:r>
            <a:r>
              <a:rPr lang="tr-TR" b="1" dirty="0"/>
              <a:t>tüm yönleriyle açıklayan bilgiler </a:t>
            </a:r>
            <a:r>
              <a:rPr lang="tr-TR" dirty="0"/>
              <a:t>toplanır. Geçerli ve doğru ölçümler olmaksızın sürecin mevcut performansını ve yapılan iyileştirmelerin etkilerini belirlemek mümkün değildir. </a:t>
            </a:r>
            <a:endParaRPr lang="tr-TR" dirty="0" smtClean="0"/>
          </a:p>
          <a:p>
            <a:pPr marL="0" indent="0" algn="r">
              <a:buNone/>
            </a:pPr>
            <a:endParaRPr lang="tr-TR" dirty="0" smtClean="0"/>
          </a:p>
          <a:p>
            <a:pPr marL="0" indent="0" algn="r">
              <a:buNone/>
            </a:pPr>
            <a:endParaRPr lang="tr-TR" dirty="0"/>
          </a:p>
          <a:p>
            <a:pPr marL="0" indent="0" algn="r">
              <a:buNone/>
            </a:pPr>
            <a:r>
              <a:rPr lang="tr-TR" dirty="0">
                <a:solidFill>
                  <a:srgbClr val="FF3399"/>
                </a:solidFill>
              </a:rPr>
              <a:t/>
            </a:r>
            <a:br>
              <a:rPr lang="tr-TR" dirty="0">
                <a:solidFill>
                  <a:srgbClr val="FF3399"/>
                </a:solidFill>
              </a:rPr>
            </a:br>
            <a:r>
              <a:rPr lang="tr-TR" dirty="0" smtClean="0">
                <a:solidFill>
                  <a:srgbClr val="FF3399"/>
                </a:solidFill>
              </a:rPr>
              <a:t>‘</a:t>
            </a:r>
            <a:r>
              <a:rPr lang="tr-TR" b="1" dirty="0" smtClean="0">
                <a:solidFill>
                  <a:srgbClr val="FF3399"/>
                </a:solidFill>
              </a:rPr>
              <a:t>Nasıl yapıyoruz?’</a:t>
            </a:r>
            <a:endParaRPr lang="tr-TR" b="1" dirty="0">
              <a:solidFill>
                <a:srgbClr val="FF3399"/>
              </a:solidFill>
            </a:endParaRPr>
          </a:p>
          <a:p>
            <a:pPr marL="0" indent="0">
              <a:buNone/>
            </a:pPr>
            <a:endParaRPr lang="tr-TR" dirty="0"/>
          </a:p>
        </p:txBody>
      </p:sp>
    </p:spTree>
    <p:extLst>
      <p:ext uri="{BB962C8B-B14F-4D97-AF65-F5344CB8AC3E}">
        <p14:creationId xmlns:p14="http://schemas.microsoft.com/office/powerpoint/2010/main" val="3853656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i="1" dirty="0" smtClean="0">
                <a:solidFill>
                  <a:srgbClr val="7030A0"/>
                </a:solidFill>
              </a:rPr>
              <a:t>Analiz</a:t>
            </a:r>
            <a:endParaRPr lang="tr-TR" b="1" i="1" dirty="0">
              <a:solidFill>
                <a:srgbClr val="7030A0"/>
              </a:solidFill>
            </a:endParaRPr>
          </a:p>
        </p:txBody>
      </p:sp>
      <p:sp>
        <p:nvSpPr>
          <p:cNvPr id="3" name="İçerik Yer Tutucusu 2"/>
          <p:cNvSpPr>
            <a:spLocks noGrp="1"/>
          </p:cNvSpPr>
          <p:nvPr>
            <p:ph idx="1"/>
          </p:nvPr>
        </p:nvSpPr>
        <p:spPr/>
        <p:txBody>
          <a:bodyPr>
            <a:normAutofit/>
          </a:bodyPr>
          <a:lstStyle/>
          <a:p>
            <a:pPr marL="0" indent="0">
              <a:buNone/>
            </a:pPr>
            <a:r>
              <a:rPr lang="tr-TR" dirty="0"/>
              <a:t/>
            </a:r>
            <a:br>
              <a:rPr lang="tr-TR" dirty="0"/>
            </a:br>
            <a:r>
              <a:rPr lang="tr-TR" dirty="0"/>
              <a:t>Bu aşamanın amacı problemin </a:t>
            </a:r>
            <a:r>
              <a:rPr lang="tr-TR" b="1" dirty="0"/>
              <a:t>asıl nedenlerini tanımlamak </a:t>
            </a:r>
            <a:r>
              <a:rPr lang="tr-TR" dirty="0"/>
              <a:t>ve bunların nedenlerini doğrulamaktır. Dolayısıyla bu aşamanın çıktısı test edilen ve doğrulanan bir hipotez olacaktır. </a:t>
            </a:r>
            <a:br>
              <a:rPr lang="tr-TR" dirty="0"/>
            </a:br>
            <a:r>
              <a:rPr lang="tr-TR" dirty="0"/>
              <a:t>Bu aşamada doğrulanan </a:t>
            </a:r>
            <a:r>
              <a:rPr lang="tr-TR" dirty="0" smtClean="0"/>
              <a:t>neden/nedenler </a:t>
            </a:r>
            <a:r>
              <a:rPr lang="tr-TR" dirty="0"/>
              <a:t>bir sonraki aşamanın girdisini oluşturur</a:t>
            </a:r>
            <a:r>
              <a:rPr lang="tr-TR" dirty="0" smtClean="0"/>
              <a:t>.</a:t>
            </a:r>
          </a:p>
          <a:p>
            <a:pPr marL="0" indent="0" algn="r">
              <a:buNone/>
            </a:pPr>
            <a:r>
              <a:rPr lang="tr-TR" dirty="0">
                <a:solidFill>
                  <a:srgbClr val="FF3399"/>
                </a:solidFill>
              </a:rPr>
              <a:t/>
            </a:r>
            <a:br>
              <a:rPr lang="tr-TR" dirty="0">
                <a:solidFill>
                  <a:srgbClr val="FF3399"/>
                </a:solidFill>
              </a:rPr>
            </a:br>
            <a:r>
              <a:rPr lang="tr-TR" dirty="0" smtClean="0">
                <a:solidFill>
                  <a:srgbClr val="FF3399"/>
                </a:solidFill>
              </a:rPr>
              <a:t>‘</a:t>
            </a:r>
            <a:r>
              <a:rPr lang="tr-TR" b="1" dirty="0" smtClean="0">
                <a:solidFill>
                  <a:srgbClr val="FF3399"/>
                </a:solidFill>
              </a:rPr>
              <a:t>Ters </a:t>
            </a:r>
            <a:r>
              <a:rPr lang="tr-TR" b="1" dirty="0">
                <a:solidFill>
                  <a:srgbClr val="FF3399"/>
                </a:solidFill>
              </a:rPr>
              <a:t>giden nedir</a:t>
            </a:r>
            <a:r>
              <a:rPr lang="tr-TR" b="1" dirty="0" smtClean="0">
                <a:solidFill>
                  <a:srgbClr val="FF3399"/>
                </a:solidFill>
              </a:rPr>
              <a:t>?’</a:t>
            </a:r>
            <a:endParaRPr lang="tr-TR" b="1" dirty="0">
              <a:solidFill>
                <a:srgbClr val="FF3399"/>
              </a:solidFill>
            </a:endParaRPr>
          </a:p>
          <a:p>
            <a:pPr marL="0" indent="0">
              <a:buNone/>
            </a:pPr>
            <a:r>
              <a:rPr lang="tr-TR" dirty="0"/>
              <a:t/>
            </a:r>
            <a:br>
              <a:rPr lang="tr-TR" dirty="0"/>
            </a:br>
            <a:endParaRPr lang="tr-TR" dirty="0"/>
          </a:p>
        </p:txBody>
      </p:sp>
    </p:spTree>
    <p:extLst>
      <p:ext uri="{BB962C8B-B14F-4D97-AF65-F5344CB8AC3E}">
        <p14:creationId xmlns:p14="http://schemas.microsoft.com/office/powerpoint/2010/main" val="120264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i="1" dirty="0" smtClean="0">
                <a:solidFill>
                  <a:srgbClr val="7030A0"/>
                </a:solidFill>
              </a:rPr>
              <a:t>İyileştir</a:t>
            </a:r>
            <a:endParaRPr lang="tr-TR" b="1" i="1" dirty="0">
              <a:solidFill>
                <a:srgbClr val="7030A0"/>
              </a:solidFill>
            </a:endParaRPr>
          </a:p>
        </p:txBody>
      </p:sp>
      <p:sp>
        <p:nvSpPr>
          <p:cNvPr id="3" name="İçerik Yer Tutucusu 2"/>
          <p:cNvSpPr>
            <a:spLocks noGrp="1"/>
          </p:cNvSpPr>
          <p:nvPr>
            <p:ph idx="1"/>
          </p:nvPr>
        </p:nvSpPr>
        <p:spPr/>
        <p:txBody>
          <a:bodyPr>
            <a:normAutofit/>
          </a:bodyPr>
          <a:lstStyle/>
          <a:p>
            <a:pPr marL="0" indent="0">
              <a:buNone/>
            </a:pPr>
            <a:r>
              <a:rPr lang="tr-TR" dirty="0"/>
              <a:t/>
            </a:r>
            <a:br>
              <a:rPr lang="tr-TR" dirty="0"/>
            </a:br>
            <a:r>
              <a:rPr lang="tr-TR" dirty="0"/>
              <a:t>Bu basamakta problemin temel </a:t>
            </a:r>
            <a:r>
              <a:rPr lang="tr-TR" dirty="0" smtClean="0"/>
              <a:t>nedenlerinin </a:t>
            </a:r>
            <a:r>
              <a:rPr lang="tr-TR" dirty="0"/>
              <a:t>ortadan </a:t>
            </a:r>
            <a:r>
              <a:rPr lang="tr-TR" dirty="0" smtClean="0"/>
              <a:t>kaldırılacağı çözümler </a:t>
            </a:r>
            <a:r>
              <a:rPr lang="tr-TR" dirty="0"/>
              <a:t>denenir ve uygulamaya konulur. </a:t>
            </a:r>
            <a:r>
              <a:rPr lang="tr-TR" dirty="0" smtClean="0"/>
              <a:t>Bu </a:t>
            </a:r>
            <a:r>
              <a:rPr lang="tr-TR" dirty="0"/>
              <a:t>aşamada ayrıca sonuçların bir sonraki aşamada nasıl değerlendirileceğini açıklayan bir plan oluşturulmalıdır. </a:t>
            </a:r>
            <a:endParaRPr lang="tr-TR" dirty="0" smtClean="0"/>
          </a:p>
          <a:p>
            <a:pPr marL="0" indent="0" algn="r">
              <a:buNone/>
            </a:pPr>
            <a:r>
              <a:rPr lang="tr-TR" dirty="0">
                <a:solidFill>
                  <a:srgbClr val="FF3399"/>
                </a:solidFill>
              </a:rPr>
              <a:t/>
            </a:r>
            <a:br>
              <a:rPr lang="tr-TR" dirty="0">
                <a:solidFill>
                  <a:srgbClr val="FF3399"/>
                </a:solidFill>
              </a:rPr>
            </a:br>
            <a:r>
              <a:rPr lang="tr-TR" b="1" dirty="0" smtClean="0">
                <a:solidFill>
                  <a:srgbClr val="FF3399"/>
                </a:solidFill>
              </a:rPr>
              <a:t>‘Çözüm nedir?’</a:t>
            </a:r>
            <a:r>
              <a:rPr lang="tr-TR" dirty="0">
                <a:solidFill>
                  <a:srgbClr val="FF3399"/>
                </a:solidFill>
              </a:rPr>
              <a:t/>
            </a:r>
            <a:br>
              <a:rPr lang="tr-TR" dirty="0">
                <a:solidFill>
                  <a:srgbClr val="FF3399"/>
                </a:solidFill>
              </a:rPr>
            </a:br>
            <a:endParaRPr lang="tr-TR" dirty="0">
              <a:solidFill>
                <a:srgbClr val="FF3399"/>
              </a:solidFill>
            </a:endParaRPr>
          </a:p>
        </p:txBody>
      </p:sp>
    </p:spTree>
    <p:extLst>
      <p:ext uri="{BB962C8B-B14F-4D97-AF65-F5344CB8AC3E}">
        <p14:creationId xmlns:p14="http://schemas.microsoft.com/office/powerpoint/2010/main" val="2254144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b="1" i="1" dirty="0" smtClean="0">
                <a:solidFill>
                  <a:srgbClr val="7030A0"/>
                </a:solidFill>
              </a:rPr>
              <a:t>Kontrol</a:t>
            </a:r>
            <a:endParaRPr lang="tr-TR" b="1" i="1" dirty="0">
              <a:solidFill>
                <a:srgbClr val="7030A0"/>
              </a:solidFill>
            </a:endParaRPr>
          </a:p>
        </p:txBody>
      </p:sp>
      <p:sp>
        <p:nvSpPr>
          <p:cNvPr id="3" name="İçerik Yer Tutucusu 2"/>
          <p:cNvSpPr>
            <a:spLocks noGrp="1"/>
          </p:cNvSpPr>
          <p:nvPr>
            <p:ph idx="1"/>
          </p:nvPr>
        </p:nvSpPr>
        <p:spPr>
          <a:xfrm>
            <a:off x="467544" y="1268760"/>
            <a:ext cx="8229600" cy="4525963"/>
          </a:xfrm>
        </p:spPr>
        <p:txBody>
          <a:bodyPr>
            <a:normAutofit/>
          </a:bodyPr>
          <a:lstStyle/>
          <a:p>
            <a:pPr marL="0" indent="0">
              <a:buNone/>
            </a:pPr>
            <a:r>
              <a:rPr lang="tr-TR" dirty="0"/>
              <a:t/>
            </a:r>
            <a:br>
              <a:rPr lang="tr-TR" dirty="0"/>
            </a:br>
            <a:r>
              <a:rPr lang="tr-TR" dirty="0"/>
              <a:t>Bu aşamanın amacı uygulanan iyileştirme planını ve elde edilen sonuçları değerlendirmek ve elde edilen kazançların sürdürülmesi ve arttırılması için yapılması gerekenleri ortaya koymaktır.</a:t>
            </a:r>
            <a:br>
              <a:rPr lang="tr-TR" dirty="0"/>
            </a:br>
            <a:r>
              <a:rPr lang="tr-TR" dirty="0"/>
              <a:t> </a:t>
            </a:r>
            <a:br>
              <a:rPr lang="tr-TR" dirty="0"/>
            </a:br>
            <a:endParaRPr lang="tr-TR" dirty="0" smtClean="0"/>
          </a:p>
          <a:p>
            <a:pPr marL="0" indent="0" algn="r">
              <a:buNone/>
            </a:pPr>
            <a:r>
              <a:rPr lang="tr-TR" b="1" dirty="0" smtClean="0">
                <a:solidFill>
                  <a:srgbClr val="FF3399"/>
                </a:solidFill>
              </a:rPr>
              <a:t>‘Kazanımları </a:t>
            </a:r>
            <a:r>
              <a:rPr lang="tr-TR" b="1" dirty="0">
                <a:solidFill>
                  <a:srgbClr val="FF3399"/>
                </a:solidFill>
              </a:rPr>
              <a:t>nasıl sürdürebiliriz</a:t>
            </a:r>
            <a:r>
              <a:rPr lang="tr-TR" b="1" dirty="0" smtClean="0">
                <a:solidFill>
                  <a:srgbClr val="FF3399"/>
                </a:solidFill>
              </a:rPr>
              <a:t>?’</a:t>
            </a:r>
            <a:endParaRPr lang="tr-TR" b="1" dirty="0">
              <a:solidFill>
                <a:srgbClr val="FF3399"/>
              </a:solidFill>
            </a:endParaRPr>
          </a:p>
          <a:p>
            <a:pPr marL="0" indent="0">
              <a:buNone/>
            </a:pPr>
            <a:endParaRPr lang="tr-TR" dirty="0"/>
          </a:p>
        </p:txBody>
      </p:sp>
    </p:spTree>
    <p:extLst>
      <p:ext uri="{BB962C8B-B14F-4D97-AF65-F5344CB8AC3E}">
        <p14:creationId xmlns:p14="http://schemas.microsoft.com/office/powerpoint/2010/main" val="2815865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1" dirty="0" smtClean="0">
                <a:solidFill>
                  <a:srgbClr val="7030A0"/>
                </a:solidFill>
              </a:rPr>
              <a:t>Altı </a:t>
            </a:r>
            <a:r>
              <a:rPr lang="tr-TR" b="1" i="1" dirty="0" err="1" smtClean="0">
                <a:solidFill>
                  <a:srgbClr val="7030A0"/>
                </a:solidFill>
              </a:rPr>
              <a:t>Sigma</a:t>
            </a:r>
            <a:r>
              <a:rPr lang="tr-TR" b="1" i="1" dirty="0" smtClean="0">
                <a:solidFill>
                  <a:srgbClr val="7030A0"/>
                </a:solidFill>
              </a:rPr>
              <a:t> bir kurumdaki </a:t>
            </a:r>
            <a:r>
              <a:rPr lang="tr-TR" b="1" i="1" dirty="0" smtClean="0">
                <a:solidFill>
                  <a:srgbClr val="7030A0"/>
                </a:solidFill>
              </a:rPr>
              <a:t>kültürü n</a:t>
            </a:r>
            <a:r>
              <a:rPr lang="tr-TR" b="1" i="1" dirty="0" smtClean="0">
                <a:solidFill>
                  <a:srgbClr val="7030A0"/>
                </a:solidFill>
              </a:rPr>
              <a:t>asıl </a:t>
            </a:r>
            <a:r>
              <a:rPr lang="tr-TR" b="1" i="1" dirty="0" err="1" smtClean="0">
                <a:solidFill>
                  <a:srgbClr val="7030A0"/>
                </a:solidFill>
              </a:rPr>
              <a:t>değiştirir</a:t>
            </a:r>
            <a:r>
              <a:rPr lang="tr-TR" b="1" i="1" dirty="0" smtClean="0">
                <a:solidFill>
                  <a:srgbClr val="7030A0"/>
                </a:solidFill>
              </a:rPr>
              <a:t>?</a:t>
            </a:r>
            <a:endParaRPr lang="tr-TR" b="1" i="1" dirty="0">
              <a:solidFill>
                <a:srgbClr val="7030A0"/>
              </a:solidFill>
            </a:endParaRPr>
          </a:p>
        </p:txBody>
      </p:sp>
      <p:sp>
        <p:nvSpPr>
          <p:cNvPr id="3" name="İçerik Yer Tutucusu 2"/>
          <p:cNvSpPr>
            <a:spLocks noGrp="1"/>
          </p:cNvSpPr>
          <p:nvPr>
            <p:ph idx="1"/>
          </p:nvPr>
        </p:nvSpPr>
        <p:spPr/>
        <p:txBody>
          <a:bodyPr>
            <a:normAutofit/>
          </a:bodyPr>
          <a:lstStyle/>
          <a:p>
            <a:endParaRPr lang="tr-TR" dirty="0" smtClean="0"/>
          </a:p>
          <a:p>
            <a:endParaRPr lang="tr-TR" dirty="0"/>
          </a:p>
          <a:p>
            <a:r>
              <a:rPr lang="tr-TR" dirty="0" err="1" smtClean="0"/>
              <a:t>Sürec</a:t>
            </a:r>
            <a:r>
              <a:rPr lang="tr-TR" dirty="0" err="1"/>
              <a:t>̧lerin</a:t>
            </a:r>
            <a:r>
              <a:rPr lang="tr-TR" dirty="0"/>
              <a:t> etkinlik ve </a:t>
            </a:r>
            <a:r>
              <a:rPr lang="tr-TR" dirty="0" err="1"/>
              <a:t>verimliliğini</a:t>
            </a:r>
            <a:r>
              <a:rPr lang="tr-TR" dirty="0"/>
              <a:t> artırır</a:t>
            </a:r>
            <a:r>
              <a:rPr lang="tr-TR" dirty="0" smtClean="0"/>
              <a:t>.</a:t>
            </a:r>
          </a:p>
          <a:p>
            <a:r>
              <a:rPr lang="tr-TR" dirty="0" smtClean="0"/>
              <a:t>Verilerin </a:t>
            </a:r>
            <a:r>
              <a:rPr lang="tr-TR" dirty="0"/>
              <a:t>istatistiksel analizine dayalı bir karar mekanizması </a:t>
            </a:r>
            <a:r>
              <a:rPr lang="tr-TR" dirty="0" err="1"/>
              <a:t>sağlar</a:t>
            </a:r>
            <a:r>
              <a:rPr lang="tr-TR" dirty="0"/>
              <a:t>. </a:t>
            </a:r>
            <a:endParaRPr lang="tr-TR" dirty="0" smtClean="0"/>
          </a:p>
          <a:p>
            <a:r>
              <a:rPr lang="tr-TR" dirty="0" err="1" smtClean="0"/>
              <a:t>Mu</a:t>
            </a:r>
            <a:r>
              <a:rPr lang="tr-TR" dirty="0" err="1"/>
              <a:t>̈şteri</a:t>
            </a:r>
            <a:r>
              <a:rPr lang="tr-TR" dirty="0"/>
              <a:t> </a:t>
            </a:r>
            <a:r>
              <a:rPr lang="tr-TR" dirty="0" err="1"/>
              <a:t>odaklılığı</a:t>
            </a:r>
            <a:r>
              <a:rPr lang="tr-TR" dirty="0"/>
              <a:t> </a:t>
            </a:r>
            <a:r>
              <a:rPr lang="tr-TR" dirty="0" err="1"/>
              <a:t>sağlar</a:t>
            </a:r>
            <a:r>
              <a:rPr lang="tr-TR" dirty="0" smtClean="0"/>
              <a:t>.</a:t>
            </a:r>
          </a:p>
          <a:p>
            <a:r>
              <a:rPr lang="tr-TR" dirty="0" smtClean="0"/>
              <a:t>Takım </a:t>
            </a:r>
            <a:r>
              <a:rPr lang="tr-TR" dirty="0"/>
              <a:t>halinde </a:t>
            </a:r>
            <a:r>
              <a:rPr lang="tr-TR" dirty="0" err="1"/>
              <a:t>çalışmayı</a:t>
            </a:r>
            <a:r>
              <a:rPr lang="tr-TR" dirty="0"/>
              <a:t> </a:t>
            </a:r>
            <a:r>
              <a:rPr lang="tr-TR" dirty="0" err="1"/>
              <a:t>teşvik</a:t>
            </a:r>
            <a:r>
              <a:rPr lang="tr-TR" dirty="0"/>
              <a:t> </a:t>
            </a:r>
            <a:r>
              <a:rPr lang="tr-TR" dirty="0" smtClean="0"/>
              <a:t>eder.</a:t>
            </a:r>
          </a:p>
          <a:p>
            <a:pPr marL="0" indent="0">
              <a:buNone/>
            </a:pPr>
            <a:r>
              <a:rPr lang="tr-TR" dirty="0"/>
              <a:t/>
            </a:r>
            <a:br>
              <a:rPr lang="tr-TR" dirty="0"/>
            </a:br>
            <a:endParaRPr lang="tr-TR" dirty="0"/>
          </a:p>
        </p:txBody>
      </p:sp>
    </p:spTree>
    <p:extLst>
      <p:ext uri="{BB962C8B-B14F-4D97-AF65-F5344CB8AC3E}">
        <p14:creationId xmlns:p14="http://schemas.microsoft.com/office/powerpoint/2010/main" val="2107559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Dilim</Template>
  <TotalTime>387</TotalTime>
  <Words>895</Words>
  <Application>Microsoft Office PowerPoint</Application>
  <PresentationFormat>Ekran Gösterisi (4:3)</PresentationFormat>
  <Paragraphs>144</Paragraphs>
  <Slides>32</Slides>
  <Notes>0</Notes>
  <HiddenSlides>0</HiddenSlides>
  <MMClips>0</MMClips>
  <ScaleCrop>false</ScaleCrop>
  <HeadingPairs>
    <vt:vector size="4" baseType="variant">
      <vt:variant>
        <vt:lpstr>Tema</vt:lpstr>
      </vt:variant>
      <vt:variant>
        <vt:i4>1</vt:i4>
      </vt:variant>
      <vt:variant>
        <vt:lpstr>Slayt Başlıkları</vt:lpstr>
      </vt:variant>
      <vt:variant>
        <vt:i4>32</vt:i4>
      </vt:variant>
    </vt:vector>
  </HeadingPairs>
  <TitlesOfParts>
    <vt:vector size="33" baseType="lpstr">
      <vt:lpstr>HDOfficeLightV0</vt:lpstr>
      <vt:lpstr>6 SİGMA</vt:lpstr>
      <vt:lpstr>PowerPoint Sunusu</vt:lpstr>
      <vt:lpstr>6 Sigma'nın Temel Aşamaları</vt:lpstr>
      <vt:lpstr>Tanımla</vt:lpstr>
      <vt:lpstr>Ölçme</vt:lpstr>
      <vt:lpstr>Analiz</vt:lpstr>
      <vt:lpstr>İyileştir</vt:lpstr>
      <vt:lpstr>Kontrol</vt:lpstr>
      <vt:lpstr>Altı Sigma bir kurumdaki kültürü nasıl değiştirir?</vt:lpstr>
      <vt:lpstr>6 Sigma Organizasyonu ROLLER</vt:lpstr>
      <vt:lpstr> Üst Kalite Konseyi </vt:lpstr>
      <vt:lpstr>Yönetim Temsilcisi</vt:lpstr>
      <vt:lpstr>Kalite Şampiyonu</vt:lpstr>
      <vt:lpstr>Uzman Kara Kuşak</vt:lpstr>
      <vt:lpstr>Kara Kuşak</vt:lpstr>
      <vt:lpstr>Yeşil Kuşak</vt:lpstr>
      <vt:lpstr>PowerPoint Sunusu</vt:lpstr>
      <vt:lpstr>Basitleştirilmiş sigma dönüştürme tablosu</vt:lpstr>
      <vt:lpstr>PowerPoint Sunusu</vt:lpstr>
      <vt:lpstr>Proses Yeterlilik Analizi  </vt:lpstr>
      <vt:lpstr>Proses Yeterlilik Analizi  </vt:lpstr>
      <vt:lpstr>PowerPoint Sunusu</vt:lpstr>
      <vt:lpstr>Normal dağılım; </vt:lpstr>
      <vt:lpstr>PowerPoint Sunusu</vt:lpstr>
      <vt:lpstr>PowerPoint Sunusu</vt:lpstr>
      <vt:lpstr>PowerPoint Sunusu</vt:lpstr>
      <vt:lpstr>PowerPoint Sunusu</vt:lpstr>
      <vt:lpstr>(a) şeklinde müşteri beklentilerini karşılayan yeterli bir proses örneği verilmiştir.  (b) şeklinde yine yeterli bir proses mevcuttur, ancak bu proseste değişkenlik oldukça azalmışken prosesin merkezden uzaklaştığı görülmektedir.  (c) şeklinde proses ortalamasının sola kaymasından kaynaklanan bir proses yetersizliği vardır.  (d) şeklinde proses ortalamasının sağa kaymasından kaynaklanan bir yetersizlik söz konusudur.</vt:lpstr>
      <vt:lpstr>(e) şeklinde proses değişkenliği müşteri spesifikasyonlarını aştığından yetersiz bir duruma düşmüş proses görülmektedir.   ‘Kırmızı bölgeye düşen ürünler müşteri spesifikasyonlarını karşılayamayan ürünlerdir.’</vt:lpstr>
      <vt:lpstr>PowerPoint Sunusu</vt:lpstr>
      <vt:lpstr>PowerPoint Sunusu</vt:lpstr>
      <vt:lpstr>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SİGMA</dc:title>
  <dc:creator>iau</dc:creator>
  <cp:lastModifiedBy>iau</cp:lastModifiedBy>
  <cp:revision>27</cp:revision>
  <dcterms:created xsi:type="dcterms:W3CDTF">2018-12-26T05:41:22Z</dcterms:created>
  <dcterms:modified xsi:type="dcterms:W3CDTF">2018-12-31T06:04:00Z</dcterms:modified>
</cp:coreProperties>
</file>