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jpeg" ContentType="image/jpeg"/>
  <Override PartName="/ppt/media/image42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3.jpeg" ContentType="image/jpeg"/>
  <Override PartName="/ppt/media/image30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44.png" ContentType="image/png"/>
  <Override PartName="/ppt/media/image33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8.png" ContentType="image/png"/>
  <Override PartName="/ppt/media/image38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39.png" ContentType="image/png"/>
  <Override PartName="/ppt/media/image9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8784F7-6DDA-4E5D-85BE-19EDFED068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06E423-92E2-43FA-B961-B0C80F187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E16315-FB3A-4EEB-904B-EE0E450311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BB06E-1A22-4C4C-9A29-208FCDF381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4A1CCC-0620-46CE-988B-9978F3A758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E54BAB-2A79-4F2E-8643-47D5E60B4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92C5C1-C067-4A83-A2FD-0925E8E03E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4E9CFB-53AA-4A84-A971-799B68B5B3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1D1F9-2815-4E94-9962-FCE6F35000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92CD39-B5DC-4553-9675-488CBBFAD8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46C1CA-1821-46BC-B618-FDD23D8AE8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BE2253-6005-4ADA-B2FF-780293B31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245E43-BFED-41B7-8767-22F432578A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EEEFCB-8BE4-40FD-95BD-C7A0B0A09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928ECF-9C57-4A1C-A0F1-1B4245F50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BE36BE-83EA-4B02-86E8-FEEBE665B4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54B61A-9FBB-48D9-8F1D-3977823C6F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17887E-6D08-4120-91DE-E8012DF010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241AB-AF5C-4466-AB61-F33FB6D63C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1F5FEE-5905-49FF-921D-61616337BD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6EC4F-1A40-4E1F-8E04-2A228AADDA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D1A2A3-E4D1-4C6F-A65E-1002E41D48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DD0B96-3F86-4F01-8A0B-6A9893FEF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1496A-7ED4-4B00-BA89-8AADDFCF46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GB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A715FE-AB58-4D73-A5D6-F289ED1BEE2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GB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GB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048BE-09FD-44EE-836F-A6A19C5AB43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0" lang="en-GB" sz="7200" spc="-52" strike="noStrike">
                <a:solidFill>
                  <a:srgbClr val="262626"/>
                </a:solidFill>
                <a:latin typeface="Calibri"/>
              </a:rPr>
              <a:t>Deep Learning</a:t>
            </a:r>
            <a:br>
              <a:rPr sz="5400"/>
            </a:br>
            <a:br>
              <a:rPr sz="5400"/>
            </a:br>
            <a:endParaRPr b="0" lang="en-GB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Subtitle 2"/>
          <p:cNvSpPr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199" strike="noStrike" cap="all">
                <a:solidFill>
                  <a:srgbClr val="000000"/>
                </a:solidFill>
                <a:latin typeface="Calibri"/>
                <a:ea typeface="Calibri Light"/>
              </a:rPr>
              <a:t>NASTARAN SHAHPARIAN |SHARCNET | COMPUTE ONTARIO |</a:t>
            </a:r>
            <a:br>
              <a:rPr sz="2200"/>
            </a:br>
            <a:r>
              <a:rPr b="0" lang="en-GB" sz="2200" spc="199" strike="noStrike" cap="all">
                <a:solidFill>
                  <a:srgbClr val="000000"/>
                </a:solidFill>
                <a:latin typeface="Calibri"/>
                <a:ea typeface="Calibri Light"/>
              </a:rPr>
              <a:t>COMPUTE CANADA |YORK UNIVERSITY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Neural Network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236640" y="2517840"/>
            <a:ext cx="4692600" cy="26787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5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924480" y="3073320"/>
            <a:ext cx="5790960" cy="2475720"/>
          </a:xfrm>
          <a:prstGeom prst="rect">
            <a:avLst/>
          </a:prstGeom>
          <a:ln w="0">
            <a:noFill/>
          </a:ln>
        </p:spPr>
      </p:pic>
      <p:sp>
        <p:nvSpPr>
          <p:cNvPr id="154" name="TextBox 5"/>
          <p:cNvSpPr/>
          <p:nvPr/>
        </p:nvSpPr>
        <p:spPr>
          <a:xfrm>
            <a:off x="8113320" y="1896840"/>
            <a:ext cx="29034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http://cs231n.github.io/neural-networks-1/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56" name="TextBox 2"/>
          <p:cNvSpPr/>
          <p:nvPr/>
        </p:nvSpPr>
        <p:spPr>
          <a:xfrm>
            <a:off x="2108160" y="5731920"/>
            <a:ext cx="27428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https://www.atrainceu.com/content/3-normal-brain-functions-and-normal-aging</a:t>
            </a:r>
            <a:endParaRPr b="0" lang="en-CA" sz="800" spc="-1" strike="noStrike">
              <a:latin typeface="Arial"/>
            </a:endParaRPr>
          </a:p>
        </p:txBody>
      </p:sp>
      <p:sp>
        <p:nvSpPr>
          <p:cNvPr id="157" name="TextBox 7"/>
          <p:cNvSpPr/>
          <p:nvPr/>
        </p:nvSpPr>
        <p:spPr>
          <a:xfrm>
            <a:off x="8238240" y="5774400"/>
            <a:ext cx="299700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https://bouzouitina-hamdi.medium.com/activation-functions-in-neural-networks-1c1de2c866a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The Perceptron: Forward Propagation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8" descr="A picture containing text, clock, watch&#10;&#10;Description automatically generated"/>
          <p:cNvPicPr/>
          <p:nvPr/>
        </p:nvPicPr>
        <p:blipFill>
          <a:blip r:embed="rId1"/>
          <a:stretch/>
        </p:blipFill>
        <p:spPr>
          <a:xfrm>
            <a:off x="1003680" y="2288160"/>
            <a:ext cx="5322600" cy="335880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9" descr="Diagram&#10;&#10;Description automatically generated"/>
          <p:cNvPicPr/>
          <p:nvPr/>
        </p:nvPicPr>
        <p:blipFill>
          <a:blip r:embed="rId2"/>
          <a:srcRect l="-1699" t="6824" r="2607" b="10219"/>
          <a:stretch/>
        </p:blipFill>
        <p:spPr>
          <a:xfrm>
            <a:off x="7677000" y="2540520"/>
            <a:ext cx="3512880" cy="219708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0" descr="Diagram, schematic&#10;&#10;Description automatically generated"/>
          <p:cNvPicPr/>
          <p:nvPr/>
        </p:nvPicPr>
        <p:blipFill>
          <a:blip r:embed="rId3"/>
          <a:srcRect l="0" t="0" r="-371" b="27949"/>
          <a:stretch/>
        </p:blipFill>
        <p:spPr>
          <a:xfrm>
            <a:off x="8033040" y="4811040"/>
            <a:ext cx="2752920" cy="1157400"/>
          </a:xfrm>
          <a:prstGeom prst="rect">
            <a:avLst/>
          </a:prstGeom>
          <a:ln w="0">
            <a:noFill/>
          </a:ln>
        </p:spPr>
      </p:pic>
      <p:sp>
        <p:nvSpPr>
          <p:cNvPr id="162" name="TextBox 10"/>
          <p:cNvSpPr/>
          <p:nvPr/>
        </p:nvSpPr>
        <p:spPr>
          <a:xfrm>
            <a:off x="7800480" y="1824840"/>
            <a:ext cx="3384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Calibri"/>
              </a:rPr>
              <a:t>https://medium.com/analytics-vidhya/neural-network-part1-inside-a-single-neuron-fee5e44f1e</a:t>
            </a:r>
            <a:endParaRPr b="0" lang="en-CA" sz="1000" spc="-1" strike="noStrike"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4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Common Activation Functions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5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752120" y="2216880"/>
            <a:ext cx="8407440" cy="40230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3"/>
          <p:cNvSpPr/>
          <p:nvPr/>
        </p:nvSpPr>
        <p:spPr>
          <a:xfrm>
            <a:off x="10032120" y="5760000"/>
            <a:ext cx="216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© Alexander Amini and Ava Amini</a:t>
            </a:r>
            <a:endParaRPr b="0" lang="en-CA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MIT Introduction to Deep Learning</a:t>
            </a:r>
            <a:endParaRPr b="0" lang="en-CA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IntroToDeepLearning.com</a:t>
            </a:r>
            <a:endParaRPr b="0" lang="en-CA" sz="800" spc="-1" strike="noStrike">
              <a:latin typeface="Arial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DL Frameworks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 descr="Logo, company name&#10;&#10;Description automatically generated"/>
          <p:cNvPicPr/>
          <p:nvPr/>
        </p:nvPicPr>
        <p:blipFill>
          <a:blip r:embed="rId1"/>
          <a:stretch/>
        </p:blipFill>
        <p:spPr>
          <a:xfrm>
            <a:off x="1744920" y="1845720"/>
            <a:ext cx="8763120" cy="40230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DL Frameworks trends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Box 4"/>
          <p:cNvSpPr/>
          <p:nvPr/>
        </p:nvSpPr>
        <p:spPr>
          <a:xfrm>
            <a:off x="5895360" y="5574600"/>
            <a:ext cx="47721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https://www.rapidops.com/blog/tensorflow-pytorch-keras/</a:t>
            </a:r>
            <a:endParaRPr b="0" lang="en-CA" sz="800" spc="-1" strike="noStrike">
              <a:latin typeface="Arial"/>
            </a:endParaRPr>
          </a:p>
        </p:txBody>
      </p:sp>
      <p:pic>
        <p:nvPicPr>
          <p:cNvPr id="173" name="Picture 8" descr=""/>
          <p:cNvPicPr/>
          <p:nvPr/>
        </p:nvPicPr>
        <p:blipFill>
          <a:blip r:embed="rId1"/>
          <a:srcRect l="0" t="0" r="2192" b="19202"/>
          <a:stretch/>
        </p:blipFill>
        <p:spPr>
          <a:xfrm>
            <a:off x="2494800" y="1835640"/>
            <a:ext cx="6631560" cy="325044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DL Frameworks Comparison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4" descr="Table&#10;&#10;Description automatically generated"/>
          <p:cNvPicPr/>
          <p:nvPr/>
        </p:nvPicPr>
        <p:blipFill>
          <a:blip r:embed="rId1"/>
          <a:srcRect l="0" t="249" r="0" b="12717"/>
          <a:stretch/>
        </p:blipFill>
        <p:spPr>
          <a:xfrm>
            <a:off x="3045600" y="1845720"/>
            <a:ext cx="5068800" cy="448380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78" name="TextBox 2"/>
          <p:cNvSpPr/>
          <p:nvPr/>
        </p:nvSpPr>
        <p:spPr>
          <a:xfrm>
            <a:off x="8111160" y="5918040"/>
            <a:ext cx="27428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https://www.rapidops.com/blog/tensorflow-pytorch-keras/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 </a:t>
            </a: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ML problems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Types of Machine learning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181" name="Table 4"/>
          <p:cNvGraphicFramePr/>
          <p:nvPr/>
        </p:nvGraphicFramePr>
        <p:xfrm>
          <a:off x="2145600" y="3017880"/>
          <a:ext cx="7716960" cy="1373040"/>
        </p:xfrm>
        <a:graphic>
          <a:graphicData uri="http://schemas.openxmlformats.org/drawingml/2006/table">
            <a:tbl>
              <a:tblPr/>
              <a:tblGrid>
                <a:gridCol w="1312920"/>
                <a:gridCol w="2545560"/>
                <a:gridCol w="1489680"/>
                <a:gridCol w="2368800"/>
              </a:tblGrid>
              <a:tr h="622440">
                <a:tc>
                  <a:tcPr anchor="t" marL="91440" marR="91440">
                    <a:lnL w="12240">
                      <a:solidFill>
                        <a:srgbClr val="94a088"/>
                      </a:solidFill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94a08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Supervised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94a08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Unsupervised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94a08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Reinforcement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12240">
                      <a:solidFill>
                        <a:srgbClr val="94a088"/>
                      </a:solidFill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94a088"/>
                    </a:solidFill>
                  </a:tcPr>
                </a:tc>
              </a:tr>
              <a:tr h="887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Discrete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4a088"/>
                      </a:solidFill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c1cab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Classification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Clustering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Rewarding/punishing behaviour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12240">
                      <a:solidFill>
                        <a:srgbClr val="94a088"/>
                      </a:solidFill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</a:tr>
              <a:tr h="887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Continuous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4a088"/>
                      </a:solidFill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solidFill>
                      <a:srgbClr val="c1cab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Dimensionality reduction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Rewarding/punishing behaviour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12240">
                      <a:solidFill>
                        <a:srgbClr val="94a088"/>
                      </a:solidFill>
                    </a:lnR>
                    <a:lnT w="12240">
                      <a:solidFill>
                        <a:srgbClr val="94a088"/>
                      </a:solidFill>
                    </a:lnT>
                    <a:lnB w="12240">
                      <a:solidFill>
                        <a:srgbClr val="94a088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Supervised learning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87000" y="1825560"/>
            <a:ext cx="55494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Calibri"/>
              </a:rPr>
              <a:t>The algorithm is trained on a labeled datasets to predict unseen data</a:t>
            </a:r>
            <a:br>
              <a:rPr sz="2200"/>
            </a:b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285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Regression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566280" indent="-285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Predict a continuous output variable. (The price of a house) 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399960" indent="-285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Classification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571680" indent="-290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The algorithm learns to predict a categorical output variable (classifying an email as spam or not spam)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85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7112520" y="2058840"/>
            <a:ext cx="5079240" cy="302220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87" name="TextBox 4"/>
          <p:cNvSpPr/>
          <p:nvPr/>
        </p:nvSpPr>
        <p:spPr>
          <a:xfrm>
            <a:off x="9897480" y="5113800"/>
            <a:ext cx="27428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https://www.projectpro.io/article/classification-vs-regression-in-machine-learning/545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Unsupervised learning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61440" y="1783440"/>
            <a:ext cx="57110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The algorithm is trained on unlabelled data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Tasked with finding patterns on its own, without any feedback 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914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Clustering 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914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Dimensionality reduction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914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Anomaly detection 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90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150680" y="1581840"/>
            <a:ext cx="4938480" cy="224028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5" descr="A picture containing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7150680" y="4150440"/>
            <a:ext cx="5008680" cy="179532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93" name="TextBox 5"/>
          <p:cNvSpPr/>
          <p:nvPr/>
        </p:nvSpPr>
        <p:spPr>
          <a:xfrm>
            <a:off x="7933320" y="3877560"/>
            <a:ext cx="30308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https://data-flair.training/blogs/clustering-in-machine-learning/</a:t>
            </a:r>
            <a:endParaRPr b="0" lang="en-CA" sz="800" spc="-1" strike="noStrike">
              <a:latin typeface="Arial"/>
            </a:endParaRPr>
          </a:p>
        </p:txBody>
      </p:sp>
      <p:sp>
        <p:nvSpPr>
          <p:cNvPr id="194" name="TextBox 7"/>
          <p:cNvSpPr/>
          <p:nvPr/>
        </p:nvSpPr>
        <p:spPr>
          <a:xfrm>
            <a:off x="8458200" y="6028200"/>
            <a:ext cx="27428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https://data-flair.training/blogs/scipy-clustering/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Reinforcement learning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193760" y="1817280"/>
            <a:ext cx="5793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Rewarding desired/ punishing undesired behaviours 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Able to perceive and interpret its environment, take actions and learn through trial and error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9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220880" y="2448720"/>
            <a:ext cx="4658040" cy="26521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4"/>
          <p:cNvSpPr/>
          <p:nvPr/>
        </p:nvSpPr>
        <p:spPr>
          <a:xfrm>
            <a:off x="8991720" y="5207040"/>
            <a:ext cx="27428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https://medium.com/analytics-vidhya/a-beginners-guide-to-reinforcement-learning-and-its-basic-implementation-from-scratch-2c0b5444cc49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9520" y="516600"/>
            <a:ext cx="10515240" cy="112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br>
              <a:rPr sz="4000"/>
            </a:br>
            <a:br>
              <a:rPr sz="4000"/>
            </a:br>
            <a:br>
              <a:rPr sz="4000"/>
            </a:br>
            <a:r>
              <a:rPr b="0" lang="en-GB" sz="4000" spc="-52" strike="noStrike">
                <a:solidFill>
                  <a:srgbClr val="000000"/>
                </a:solidFill>
                <a:latin typeface="Calibri"/>
                <a:ea typeface="Calibri Light"/>
              </a:rPr>
              <a:t>Difference between ML, DL, AI, and Data science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9327240" y="173520"/>
            <a:ext cx="2742840" cy="388080"/>
          </a:xfrm>
          <a:prstGeom prst="rect">
            <a:avLst/>
          </a:prstGeom>
          <a:ln w="0">
            <a:noFill/>
          </a:ln>
        </p:spPr>
      </p:pic>
      <p:sp>
        <p:nvSpPr>
          <p:cNvPr id="96" name="Content Placeholder 2"/>
          <p:cNvSpPr/>
          <p:nvPr/>
        </p:nvSpPr>
        <p:spPr>
          <a:xfrm>
            <a:off x="838080" y="1825560"/>
            <a:ext cx="10337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Artificial Intelligence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5662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Any techniques that enables computers to 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mimic human behaviour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Machine Learning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5662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Ability to learn without explicitly being performed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Deep learning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2" marL="5662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Extract pattern from data using neural networks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8" name="Picture 8" descr="Diagram, venn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7689960" y="2133720"/>
            <a:ext cx="3865680" cy="361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Regression Problem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6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929640" y="2322360"/>
            <a:ext cx="4228920" cy="3009600"/>
          </a:xfrm>
          <a:prstGeom prst="rect">
            <a:avLst/>
          </a:prstGeom>
          <a:ln w="0">
            <a:noFill/>
          </a:ln>
        </p:spPr>
      </p:pic>
      <p:sp>
        <p:nvSpPr>
          <p:cNvPr id="202" name="TextBox 6"/>
          <p:cNvSpPr/>
          <p:nvPr/>
        </p:nvSpPr>
        <p:spPr>
          <a:xfrm>
            <a:off x="1156320" y="1922400"/>
            <a:ext cx="57297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200" spc="-1" strike="noStrike">
              <a:latin typeface="Arial"/>
            </a:endParaRPr>
          </a:p>
        </p:txBody>
      </p:sp>
      <p:sp>
        <p:nvSpPr>
          <p:cNvPr id="203" name="Content Placeholder 2"/>
          <p:cNvSpPr/>
          <p:nvPr/>
        </p:nvSpPr>
        <p:spPr>
          <a:xfrm>
            <a:off x="1168560" y="1868040"/>
            <a:ext cx="57110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Find the best-fitting mathematical function that describes the relationship between the variables.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CA" sz="2200" spc="-1" strike="noStrike">
              <a:latin typeface="Arial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This line best fits the data and minimizes the sum of the squared differences between the actual values of y and the predicted values of y.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204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205" name="TextBox 2"/>
          <p:cNvSpPr/>
          <p:nvPr/>
        </p:nvSpPr>
        <p:spPr>
          <a:xfrm>
            <a:off x="7941600" y="5647320"/>
            <a:ext cx="32594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https://data-science-blog.com/blog/2022/05/02/understanding-linear-regression-with-all-statistical-terms/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57840" y="1864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Input (X,y)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7" name="Table 10"/>
          <p:cNvGraphicFramePr/>
          <p:nvPr/>
        </p:nvGraphicFramePr>
        <p:xfrm>
          <a:off x="1564200" y="1965240"/>
          <a:ext cx="1737000" cy="4297320"/>
        </p:xfrm>
        <a:graphic>
          <a:graphicData uri="http://schemas.openxmlformats.org/drawingml/2006/table">
            <a:tbl>
              <a:tblPr/>
              <a:tblGrid>
                <a:gridCol w="883800"/>
                <a:gridCol w="853200"/>
              </a:tblGrid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212121"/>
                          </a:solidFill>
                          <a:latin typeface="Calibri"/>
                        </a:rPr>
                        <a:t>X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9.62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212121"/>
                          </a:solidFill>
                          <a:latin typeface="Calibri"/>
                        </a:rPr>
                        <a:t>5.94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212121"/>
                          </a:solidFill>
                          <a:latin typeface="Calibri"/>
                        </a:rPr>
                        <a:t>8.74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2.76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6.38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8.76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9.95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5.58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8.25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1.59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7.69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8.18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4.94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5.64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6.83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8.16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04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2.23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4.83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bc80">
                        <a:alpha val="20000"/>
                      </a:srgbClr>
                    </a:solidFill>
                  </a:tcPr>
                </a:tc>
              </a:tr>
              <a:tr h="3315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5.41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8" name="Picture 3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335920" y="2361960"/>
            <a:ext cx="5670360" cy="336672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Cost Function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006200" y="1997280"/>
            <a:ext cx="4041720" cy="2914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4"/>
          <p:cNvSpPr/>
          <p:nvPr/>
        </p:nvSpPr>
        <p:spPr>
          <a:xfrm>
            <a:off x="5934600" y="2291760"/>
            <a:ext cx="477504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H(x) = Wx+b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865640"/>
                </a:solidFill>
                <a:latin typeface="Calibri"/>
              </a:rPr>
              <a:t>Which line fits better?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H(x) -y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Predicted    True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13" name="Right Brace 5"/>
          <p:cNvSpPr/>
          <p:nvPr/>
        </p:nvSpPr>
        <p:spPr>
          <a:xfrm rot="5280000">
            <a:off x="6179760" y="4135320"/>
            <a:ext cx="387720" cy="646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e483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Right Brace 6"/>
          <p:cNvSpPr/>
          <p:nvPr/>
        </p:nvSpPr>
        <p:spPr>
          <a:xfrm rot="5280000">
            <a:off x="6974640" y="4135320"/>
            <a:ext cx="387720" cy="646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e483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Cost Function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5" descr="A picture containing text, watch, gauge&#10;&#10;Description automatically generated"/>
          <p:cNvPicPr/>
          <p:nvPr/>
        </p:nvPicPr>
        <p:blipFill>
          <a:blip r:embed="rId1"/>
          <a:stretch/>
        </p:blipFill>
        <p:spPr>
          <a:xfrm>
            <a:off x="1970280" y="3622680"/>
            <a:ext cx="4003560" cy="719280"/>
          </a:xfrm>
          <a:prstGeom prst="rect">
            <a:avLst/>
          </a:prstGeom>
          <a:ln w="0">
            <a:noFill/>
          </a:ln>
        </p:spPr>
      </p:pic>
      <p:sp>
        <p:nvSpPr>
          <p:cNvPr id="218" name="TextBox 3"/>
          <p:cNvSpPr/>
          <p:nvPr/>
        </p:nvSpPr>
        <p:spPr>
          <a:xfrm>
            <a:off x="1420200" y="2081160"/>
            <a:ext cx="3993840" cy="15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     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H(x) =Wx + b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Mean Square Error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            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9" name="TextBox 6"/>
          <p:cNvSpPr/>
          <p:nvPr/>
        </p:nvSpPr>
        <p:spPr>
          <a:xfrm>
            <a:off x="1420920" y="4502880"/>
            <a:ext cx="3490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M : number of data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220" name="Picture 9" descr="A picture containing schematic&#10;&#10;Description automatically generated"/>
          <p:cNvPicPr/>
          <p:nvPr/>
        </p:nvPicPr>
        <p:blipFill>
          <a:blip r:embed="rId2"/>
          <a:stretch/>
        </p:blipFill>
        <p:spPr>
          <a:xfrm>
            <a:off x="2017080" y="5222880"/>
            <a:ext cx="5000040" cy="725400"/>
          </a:xfrm>
          <a:prstGeom prst="rect">
            <a:avLst/>
          </a:prstGeom>
          <a:ln w="0">
            <a:noFill/>
          </a:ln>
        </p:spPr>
      </p:pic>
      <p:sp>
        <p:nvSpPr>
          <p:cNvPr id="221" name="Arrow: Right 9"/>
          <p:cNvSpPr/>
          <p:nvPr/>
        </p:nvSpPr>
        <p:spPr>
          <a:xfrm>
            <a:off x="6874560" y="5478120"/>
            <a:ext cx="936720" cy="30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10"/>
          <p:cNvSpPr/>
          <p:nvPr/>
        </p:nvSpPr>
        <p:spPr>
          <a:xfrm>
            <a:off x="7852320" y="5420160"/>
            <a:ext cx="42930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We want to minimize this equation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89800" y="33804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Gradient descent algorithm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4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7138440" y="2384280"/>
            <a:ext cx="4743000" cy="2209320"/>
          </a:xfrm>
          <a:prstGeom prst="rect">
            <a:avLst/>
          </a:prstGeom>
          <a:ln w="0">
            <a:noFill/>
          </a:ln>
        </p:spPr>
      </p:pic>
      <p:sp>
        <p:nvSpPr>
          <p:cNvPr id="226" name="Right Brace 5"/>
          <p:cNvSpPr/>
          <p:nvPr/>
        </p:nvSpPr>
        <p:spPr>
          <a:xfrm rot="5280000">
            <a:off x="8649000" y="4589280"/>
            <a:ext cx="387720" cy="646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e483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Right Brace 7"/>
          <p:cNvSpPr/>
          <p:nvPr/>
        </p:nvSpPr>
        <p:spPr>
          <a:xfrm rot="5280000">
            <a:off x="7272000" y="4589280"/>
            <a:ext cx="387720" cy="646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e483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TextBox 8"/>
          <p:cNvSpPr/>
          <p:nvPr/>
        </p:nvSpPr>
        <p:spPr>
          <a:xfrm>
            <a:off x="7200720" y="5295960"/>
            <a:ext cx="2302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       learning rate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29" name="Picture 11" descr="Chart&#10;&#10;Description automatically generated"/>
          <p:cNvPicPr/>
          <p:nvPr/>
        </p:nvPicPr>
        <p:blipFill>
          <a:blip r:embed="rId2"/>
          <a:stretch/>
        </p:blipFill>
        <p:spPr>
          <a:xfrm>
            <a:off x="246960" y="2599560"/>
            <a:ext cx="6641640" cy="3461760"/>
          </a:xfrm>
          <a:prstGeom prst="rect">
            <a:avLst/>
          </a:prstGeom>
          <a:ln w="0">
            <a:noFill/>
          </a:ln>
        </p:spPr>
      </p:pic>
      <p:sp>
        <p:nvSpPr>
          <p:cNvPr id="230" name="Straight Arrow Connector 12"/>
          <p:cNvSpPr/>
          <p:nvPr/>
        </p:nvSpPr>
        <p:spPr>
          <a:xfrm flipH="1">
            <a:off x="5809680" y="4288680"/>
            <a:ext cx="413640" cy="4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d582c"/>
            </a:solidFill>
            <a:round/>
            <a:tailEnd len="med" type="triangle" w="med"/>
          </a:ln>
          <a:effectLst>
            <a:outerShdw algn="br" blurRad="38160" dir="2700000" dist="25455" rotWithShape="0">
              <a:srgbClr val="000000">
                <a:alpha val="6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31" name="Straight Arrow Connector 13"/>
          <p:cNvSpPr/>
          <p:nvPr/>
        </p:nvSpPr>
        <p:spPr>
          <a:xfrm flipH="1">
            <a:off x="5335560" y="4709520"/>
            <a:ext cx="496080" cy="4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d582c"/>
            </a:solidFill>
            <a:round/>
            <a:tailEnd len="med" type="triangle" w="med"/>
          </a:ln>
          <a:effectLst>
            <a:outerShdw algn="br" blurRad="38160" dir="2700000" dist="25455" rotWithShape="0">
              <a:srgbClr val="000000">
                <a:alpha val="6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32" name="Straight Arrow Connector 14"/>
          <p:cNvSpPr/>
          <p:nvPr/>
        </p:nvSpPr>
        <p:spPr>
          <a:xfrm>
            <a:off x="2106720" y="4289760"/>
            <a:ext cx="49176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d582c"/>
            </a:solidFill>
            <a:round/>
            <a:tailEnd len="med" type="triangle" w="med"/>
          </a:ln>
          <a:effectLst>
            <a:outerShdw algn="br" blurRad="38160" dir="2700000" dist="25455" rotWithShape="0">
              <a:srgbClr val="000000">
                <a:alpha val="6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33" name="Straight Arrow Connector 15"/>
          <p:cNvSpPr/>
          <p:nvPr/>
        </p:nvSpPr>
        <p:spPr>
          <a:xfrm>
            <a:off x="2599920" y="4824000"/>
            <a:ext cx="512280" cy="34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d582c"/>
            </a:solidFill>
            <a:round/>
            <a:tailEnd len="med" type="triangle" w="med"/>
          </a:ln>
          <a:effectLst>
            <a:outerShdw algn="br" blurRad="38160" dir="2700000" dist="25455" rotWithShape="0">
              <a:srgbClr val="000000">
                <a:alpha val="6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34" name="TextBox 7"/>
          <p:cNvSpPr/>
          <p:nvPr/>
        </p:nvSpPr>
        <p:spPr>
          <a:xfrm>
            <a:off x="2718360" y="4407120"/>
            <a:ext cx="1682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Starting point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5" name="TextBox 8"/>
          <p:cNvSpPr/>
          <p:nvPr/>
        </p:nvSpPr>
        <p:spPr>
          <a:xfrm>
            <a:off x="4469040" y="4407120"/>
            <a:ext cx="1455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Starting point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Learning rate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Picture 4" descr=""/>
          <p:cNvPicPr/>
          <p:nvPr/>
        </p:nvPicPr>
        <p:blipFill>
          <a:blip r:embed="rId1"/>
          <a:stretch/>
        </p:blipFill>
        <p:spPr>
          <a:xfrm>
            <a:off x="1387440" y="1928160"/>
            <a:ext cx="3323880" cy="63792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5" descr=""/>
          <p:cNvPicPr/>
          <p:nvPr/>
        </p:nvPicPr>
        <p:blipFill>
          <a:blip r:embed="rId2"/>
          <a:stretch/>
        </p:blipFill>
        <p:spPr>
          <a:xfrm>
            <a:off x="1733760" y="2745720"/>
            <a:ext cx="8292600" cy="2401200"/>
          </a:xfrm>
          <a:prstGeom prst="rect">
            <a:avLst/>
          </a:prstGeom>
          <a:ln w="0">
            <a:noFill/>
          </a:ln>
        </p:spPr>
      </p:pic>
      <p:sp>
        <p:nvSpPr>
          <p:cNvPr id="240" name="TextBox 5"/>
          <p:cNvSpPr/>
          <p:nvPr/>
        </p:nvSpPr>
        <p:spPr>
          <a:xfrm>
            <a:off x="2172600" y="5375160"/>
            <a:ext cx="27428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small learning rate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requires time to diverge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41" name="TextBox 6"/>
          <p:cNvSpPr/>
          <p:nvPr/>
        </p:nvSpPr>
        <p:spPr>
          <a:xfrm>
            <a:off x="7681680" y="5375160"/>
            <a:ext cx="27428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Too large learning rate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cause divergence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42" name="TextBox 7"/>
          <p:cNvSpPr/>
          <p:nvPr/>
        </p:nvSpPr>
        <p:spPr>
          <a:xfrm>
            <a:off x="4942800" y="5375160"/>
            <a:ext cx="27428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An optimal learning rate</a:t>
            </a:r>
            <a:br>
              <a:rPr sz="1800"/>
            </a:br>
            <a:endParaRPr b="0" lang="en-CA" sz="1800" spc="-1" strike="noStrike">
              <a:latin typeface="Arial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244" name="TextBox 2"/>
          <p:cNvSpPr/>
          <p:nvPr/>
        </p:nvSpPr>
        <p:spPr>
          <a:xfrm>
            <a:off x="9787320" y="5884200"/>
            <a:ext cx="2742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https://medium.com/swlh/cyclical-learning-rates-the-ultimate-guide-for-setting-learning-rates-for-neural-networks-3104e906f0ae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Regression with different Learning rates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579840" y="1845720"/>
            <a:ext cx="5092920" cy="402300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4" descr=""/>
          <p:cNvPicPr/>
          <p:nvPr/>
        </p:nvPicPr>
        <p:blipFill>
          <a:blip r:embed="rId2"/>
          <a:stretch/>
        </p:blipFill>
        <p:spPr>
          <a:xfrm>
            <a:off x="4946400" y="1844640"/>
            <a:ext cx="2742840" cy="3009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4" descr=""/>
          <p:cNvPicPr/>
          <p:nvPr/>
        </p:nvPicPr>
        <p:blipFill>
          <a:blip r:embed="rId3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404040"/>
                </a:solidFill>
                <a:latin typeface="Calibri"/>
              </a:rPr>
              <a:t> </a:t>
            </a: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Machine</a:t>
            </a:r>
            <a:r>
              <a:rPr b="0" lang="en-GB" sz="4800" spc="-52" strike="noStrike">
                <a:solidFill>
                  <a:srgbClr val="404040"/>
                </a:solidFill>
                <a:latin typeface="Calibri"/>
              </a:rPr>
              <a:t> Learning in simple words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Training a machine learning algorithm on a set of data, allowing it to identify patterns and make predictions or decisions based on that data.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A type of artificial intelligence that enables machines to learn from experience without being explicitly programmed.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 </a:t>
            </a:r>
            <a:r>
              <a:rPr b="0" lang="en-GB" sz="2200" spc="-1" strike="noStrike">
                <a:solidFill>
                  <a:srgbClr val="374151"/>
                </a:solidFill>
                <a:latin typeface="Calibri"/>
                <a:ea typeface="Calibri"/>
              </a:rPr>
              <a:t>Has many practical applications, including image and speech recognition, natural language processing, fraud detection, and recommendation systems.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GB" sz="1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  <a:ea typeface="Calibri Light"/>
              </a:rPr>
              <a:t>Data is in different forms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99960" indent="-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Numerical data (Marketing Analytics)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Image data (Face recognition)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Video data (Object recognition)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Sound data (Music generation) 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Text data (Sentiment analysis)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4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6333480" y="2133360"/>
            <a:ext cx="4708080" cy="357048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775440" y="2007000"/>
            <a:ext cx="10515240" cy="360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Cylinder 3"/>
          <p:cNvSpPr/>
          <p:nvPr/>
        </p:nvSpPr>
        <p:spPr>
          <a:xfrm>
            <a:off x="2411280" y="2212920"/>
            <a:ext cx="93924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Training Data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8" name="Cylinder 5"/>
          <p:cNvSpPr/>
          <p:nvPr/>
        </p:nvSpPr>
        <p:spPr>
          <a:xfrm>
            <a:off x="2473920" y="401868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Input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9" name="Cylinder 6"/>
          <p:cNvSpPr/>
          <p:nvPr/>
        </p:nvSpPr>
        <p:spPr>
          <a:xfrm>
            <a:off x="6805800" y="221292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ML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Trained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0" name="Cylinder 7"/>
          <p:cNvSpPr/>
          <p:nvPr/>
        </p:nvSpPr>
        <p:spPr>
          <a:xfrm>
            <a:off x="9206640" y="401868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1" name="Rectangle: Rounded Corners 8"/>
          <p:cNvSpPr/>
          <p:nvPr/>
        </p:nvSpPr>
        <p:spPr>
          <a:xfrm>
            <a:off x="4311000" y="2494800"/>
            <a:ext cx="1565280" cy="813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Training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2" name="Rectangle: Rounded Corners 9"/>
          <p:cNvSpPr/>
          <p:nvPr/>
        </p:nvSpPr>
        <p:spPr>
          <a:xfrm>
            <a:off x="6523920" y="4300560"/>
            <a:ext cx="1565280" cy="813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Prediction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3" name="Arrow: Right 11"/>
          <p:cNvSpPr/>
          <p:nvPr/>
        </p:nvSpPr>
        <p:spPr>
          <a:xfrm>
            <a:off x="3350880" y="2745360"/>
            <a:ext cx="92880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Arrow: Right 12"/>
          <p:cNvSpPr/>
          <p:nvPr/>
        </p:nvSpPr>
        <p:spPr>
          <a:xfrm>
            <a:off x="5876640" y="2745360"/>
            <a:ext cx="92880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Arrow: Right 13"/>
          <p:cNvSpPr/>
          <p:nvPr/>
        </p:nvSpPr>
        <p:spPr>
          <a:xfrm>
            <a:off x="3350880" y="4540680"/>
            <a:ext cx="3173040" cy="32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Arrow: Right 14"/>
          <p:cNvSpPr/>
          <p:nvPr/>
        </p:nvSpPr>
        <p:spPr>
          <a:xfrm>
            <a:off x="8089560" y="4540680"/>
            <a:ext cx="1116720" cy="32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Arrow: Down 15"/>
          <p:cNvSpPr/>
          <p:nvPr/>
        </p:nvSpPr>
        <p:spPr>
          <a:xfrm>
            <a:off x="7108560" y="3465360"/>
            <a:ext cx="406800" cy="8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  <a:ea typeface="Calibri Light"/>
              </a:rPr>
              <a:t>ML Workflow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What is Deep Learning?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61440" y="1825560"/>
            <a:ext cx="57110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Deep Learning (DL) is a subset of machine learning  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marL="200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Multiple layers of nonlinear processing units are used for feature extraction and transformation.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A computational approach that involves the use of multiple layers of artificial neural networks to model and solve complex problems.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22" name="Picture 5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930360" y="2284200"/>
            <a:ext cx="4948560" cy="249984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24" name="TextBox 3"/>
          <p:cNvSpPr/>
          <p:nvPr/>
        </p:nvSpPr>
        <p:spPr>
          <a:xfrm>
            <a:off x="7586280" y="4783680"/>
            <a:ext cx="432612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https://medium.com/swlh/ill-tell-you-why-deep-learning-is-so-popular-and-in-demand-5aca72628780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" descr="Chart,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573200" y="2233440"/>
            <a:ext cx="9105480" cy="3247560"/>
          </a:xfrm>
          <a:prstGeom prst="rect">
            <a:avLst/>
          </a:prstGeom>
          <a:ln w="0">
            <a:noFill/>
          </a:ln>
        </p:spPr>
      </p:pic>
      <p:sp>
        <p:nvSpPr>
          <p:cNvPr id="126" name="Speech Bubble: Rectangle with Corners Rounded 7"/>
          <p:cNvSpPr/>
          <p:nvPr/>
        </p:nvSpPr>
        <p:spPr>
          <a:xfrm>
            <a:off x="2606760" y="802080"/>
            <a:ext cx="2837160" cy="12128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peech Bubble: Rectangle with Corners Rounded 8"/>
          <p:cNvSpPr/>
          <p:nvPr/>
        </p:nvSpPr>
        <p:spPr>
          <a:xfrm>
            <a:off x="2205720" y="1122840"/>
            <a:ext cx="2907360" cy="94212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 shallow neural network with single hidden layer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8" name="Speech Bubble: Rectangle with Corners Rounded 9"/>
          <p:cNvSpPr/>
          <p:nvPr/>
        </p:nvSpPr>
        <p:spPr>
          <a:xfrm>
            <a:off x="6657480" y="1072800"/>
            <a:ext cx="2907360" cy="94212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1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  deep neural network with more than one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hidden layer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Calibri"/>
              </a:rPr>
              <a:t>network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  <p:sp>
        <p:nvSpPr>
          <p:cNvPr id="130" name="TextBox 1"/>
          <p:cNvSpPr/>
          <p:nvPr/>
        </p:nvSpPr>
        <p:spPr>
          <a:xfrm>
            <a:off x="2489040" y="5765760"/>
            <a:ext cx="30646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https://sourcemeridian.com/machine-learning-as-a-tool-to-grow-sales-in-telemarketing-operations/</a:t>
            </a:r>
            <a:endParaRPr b="0" lang="en-CA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97480" y="339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  <a:ea typeface="Calibri Light"/>
              </a:rPr>
              <a:t>What is AI?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97480" y="1927080"/>
            <a:ext cx="10515240" cy="450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Cylinder 4"/>
          <p:cNvSpPr/>
          <p:nvPr/>
        </p:nvSpPr>
        <p:spPr>
          <a:xfrm>
            <a:off x="2470680" y="2348280"/>
            <a:ext cx="93924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Training Data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4" name="Cylinder 6"/>
          <p:cNvSpPr/>
          <p:nvPr/>
        </p:nvSpPr>
        <p:spPr>
          <a:xfrm>
            <a:off x="2533320" y="415440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Input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5" name="Cylinder 8"/>
          <p:cNvSpPr/>
          <p:nvPr/>
        </p:nvSpPr>
        <p:spPr>
          <a:xfrm>
            <a:off x="6865200" y="234828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ML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Trained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6" name="Cylinder 10"/>
          <p:cNvSpPr/>
          <p:nvPr/>
        </p:nvSpPr>
        <p:spPr>
          <a:xfrm>
            <a:off x="9266040" y="4154400"/>
            <a:ext cx="876600" cy="122076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7" name="Rectangle: Rounded Corners 12"/>
          <p:cNvSpPr/>
          <p:nvPr/>
        </p:nvSpPr>
        <p:spPr>
          <a:xfrm>
            <a:off x="4370400" y="2630160"/>
            <a:ext cx="1565280" cy="813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Training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8" name="Rectangle: Rounded Corners 14"/>
          <p:cNvSpPr/>
          <p:nvPr/>
        </p:nvSpPr>
        <p:spPr>
          <a:xfrm>
            <a:off x="6583320" y="4435920"/>
            <a:ext cx="1565280" cy="813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Prediction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9" name="Arrow: Right 16"/>
          <p:cNvSpPr/>
          <p:nvPr/>
        </p:nvSpPr>
        <p:spPr>
          <a:xfrm>
            <a:off x="3409920" y="2880720"/>
            <a:ext cx="92880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Arrow: Right 18"/>
          <p:cNvSpPr/>
          <p:nvPr/>
        </p:nvSpPr>
        <p:spPr>
          <a:xfrm>
            <a:off x="5936040" y="2880720"/>
            <a:ext cx="92880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Arrow: Right 20"/>
          <p:cNvSpPr/>
          <p:nvPr/>
        </p:nvSpPr>
        <p:spPr>
          <a:xfrm>
            <a:off x="3409920" y="4676040"/>
            <a:ext cx="3173040" cy="32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Arrow: Right 22"/>
          <p:cNvSpPr/>
          <p:nvPr/>
        </p:nvSpPr>
        <p:spPr>
          <a:xfrm>
            <a:off x="8148960" y="4676040"/>
            <a:ext cx="1116720" cy="32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Arrow: Down 24"/>
          <p:cNvSpPr/>
          <p:nvPr/>
        </p:nvSpPr>
        <p:spPr>
          <a:xfrm>
            <a:off x="7167960" y="3601080"/>
            <a:ext cx="406800" cy="8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Arrow: Curved Down 27"/>
          <p:cNvSpPr/>
          <p:nvPr/>
        </p:nvSpPr>
        <p:spPr>
          <a:xfrm rot="10800000">
            <a:off x="3353040" y="5376600"/>
            <a:ext cx="5985720" cy="8632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48312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8"/>
          <p:cNvSpPr/>
          <p:nvPr/>
        </p:nvSpPr>
        <p:spPr>
          <a:xfrm>
            <a:off x="5317200" y="5774400"/>
            <a:ext cx="1582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Feedback loop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4000" spc="-52" strike="noStrike">
                <a:solidFill>
                  <a:srgbClr val="404040"/>
                </a:solidFill>
                <a:latin typeface="Calibri"/>
              </a:rPr>
              <a:t>What is Data Science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59920" y="1808640"/>
            <a:ext cx="6068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Data Driven Decision making</a:t>
            </a:r>
            <a:br>
              <a:rPr sz="2200"/>
            </a:b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Making sense out of data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Uncovering the hidden insights and patterns in data</a:t>
            </a:r>
            <a:br>
              <a:rPr sz="2200"/>
            </a:br>
            <a:r>
              <a:rPr b="0" lang="en-GB" sz="2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 lvl="1" marL="3834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404040"/>
                </a:solidFill>
                <a:latin typeface="Calibri"/>
                <a:ea typeface="Calibri"/>
              </a:rPr>
              <a:t>Using machine learning models, data visualizations and intelligent reports</a:t>
            </a:r>
            <a:endParaRPr b="0" lang="en-GB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9" name="Picture 4" descr="A picture containing text, electronics, display&#10;&#10;Description automatically generated"/>
          <p:cNvPicPr/>
          <p:nvPr/>
        </p:nvPicPr>
        <p:blipFill>
          <a:blip r:embed="rId1"/>
          <a:stretch/>
        </p:blipFill>
        <p:spPr>
          <a:xfrm>
            <a:off x="7184520" y="1479240"/>
            <a:ext cx="4206600" cy="42066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 descr=""/>
          <p:cNvPicPr/>
          <p:nvPr/>
        </p:nvPicPr>
        <p:blipFill>
          <a:blip r:embed="rId2"/>
          <a:stretch/>
        </p:blipFill>
        <p:spPr>
          <a:xfrm>
            <a:off x="9169560" y="218520"/>
            <a:ext cx="27428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2023-04-14T15:25:50Z</dcterms:created>
  <dc:creator/>
  <dc:description/>
  <dc:language>en-CA</dc:language>
  <cp:lastModifiedBy/>
  <dcterms:modified xsi:type="dcterms:W3CDTF">2023-05-09T15:51:58Z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26</vt:i4>
  </property>
</Properties>
</file>