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DC9"/>
    <a:srgbClr val="4288BD"/>
    <a:srgbClr val="FC9C7E"/>
    <a:srgbClr val="FA8B69"/>
    <a:srgbClr val="F27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F58C9-D43B-428B-8C7D-90F1C6BFA9E5}" v="191" dt="2023-04-19T21:47:40.668"/>
    <p1510:client id="{74DC38DC-8B4A-E311-FFE3-C19C47846839}" v="35" dt="2023-05-09T20:22:53.500"/>
    <p1510:client id="{A0749B75-4EB7-45DF-B5AA-605D333D9EC9}" v="681" dt="2023-04-21T18:54:40.747"/>
    <p1510:client id="{C969DFE3-66BF-8042-B2DE-6B25BBDAFB09}" v="1138" dt="2023-04-21T16:07:53.843"/>
    <p1510:client id="{F41ECBD3-91F3-1714-BBE8-6C2ED1A8CB0E}" v="19" dt="2023-05-08T20:28:42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3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2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2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hyperlink" Target="http://introtodeeplearning.com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hyperlink" Target="http://introtodeeplearning.com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trotodeeplearning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introtodeeplearning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trotodeeplearning.com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7200">
                <a:latin typeface="Calibri"/>
                <a:cs typeface="Calibri Light"/>
              </a:rPr>
            </a:br>
            <a:br>
              <a:rPr lang="en-GB" sz="7200">
                <a:latin typeface="Calibri"/>
                <a:cs typeface="Calibri Light"/>
              </a:rPr>
            </a:br>
            <a:r>
              <a:rPr lang="en-GB" sz="7200">
                <a:latin typeface="Calibri"/>
                <a:cs typeface="Calibri Light"/>
              </a:rPr>
              <a:t>Multi Layer Perceptron</a:t>
            </a:r>
            <a:br>
              <a:rPr lang="en-US">
                <a:latin typeface="Calibri"/>
              </a:rPr>
            </a:br>
            <a:br>
              <a:rPr lang="en-US" sz="7200">
                <a:latin typeface="Calibri"/>
              </a:rPr>
            </a:br>
            <a:endParaRPr lang="en-GB" sz="7200">
              <a:latin typeface="Calibri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220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NASTARAN SHAHPARIAN |SHARCNET | COMPUTE ONTARIO |</a:t>
            </a:r>
            <a:br>
              <a:rPr lang="en-GB" sz="2200">
                <a:latin typeface="Calibri"/>
                <a:ea typeface="+mj-lt"/>
                <a:cs typeface="+mj-lt"/>
              </a:rPr>
            </a:br>
            <a:r>
              <a:rPr lang="en-GB" sz="2200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COMPUTE CANADA |YORK UNIVERSITY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12257CB-3A3A-3D87-41E7-44CFC73F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CD63-E509-D046-FD28-82A5618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Binary Cross Entropy loss</a:t>
            </a:r>
            <a:endParaRPr lang="en-GB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E6CE-C465-A97E-4D49-44A193B3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6" descr="A picture containing text, different, envelope&#10;&#10;Description automatically generated">
            <a:extLst>
              <a:ext uri="{FF2B5EF4-FFF2-40B4-BE49-F238E27FC236}">
                <a16:creationId xmlns:a16="http://schemas.microsoft.com/office/drawing/2014/main" id="{E335D506-9269-39C8-081A-0A72B821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30" y="2220868"/>
            <a:ext cx="5438775" cy="2771775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8AB748F-497A-67D8-D078-B2EF1CEE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07" y="2485524"/>
            <a:ext cx="1009650" cy="2247900"/>
          </a:xfrm>
          <a:prstGeom prst="rect">
            <a:avLst/>
          </a:prstGeom>
        </p:spPr>
      </p:pic>
      <p:pic>
        <p:nvPicPr>
          <p:cNvPr id="9" name="Picture 11" descr="Table&#10;&#10;Description automatically generated">
            <a:extLst>
              <a:ext uri="{FF2B5EF4-FFF2-40B4-BE49-F238E27FC236}">
                <a16:creationId xmlns:a16="http://schemas.microsoft.com/office/drawing/2014/main" id="{E3671B3B-F55C-DD45-E081-512359B2F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635" y="2861260"/>
            <a:ext cx="800100" cy="1476375"/>
          </a:xfrm>
          <a:prstGeom prst="rect">
            <a:avLst/>
          </a:prstGeom>
        </p:spPr>
      </p:pic>
      <p:pic>
        <p:nvPicPr>
          <p:cNvPr id="11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A490BBA-1C47-25DB-81B4-C9C87D1DD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634" y="2871286"/>
            <a:ext cx="800100" cy="1476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5C2979-EE7B-B102-4E20-BADB4B9E9D29}"/>
              </a:ext>
            </a:extLst>
          </p:cNvPr>
          <p:cNvSpPr txBox="1"/>
          <p:nvPr/>
        </p:nvSpPr>
        <p:spPr>
          <a:xfrm>
            <a:off x="9105901" y="3019926"/>
            <a:ext cx="236622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1100">
                <a:latin typeface="MathJax_Main"/>
              </a:rPr>
              <a:t>√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676DA5-8C4F-FC13-C9CA-5DD2BF7F3458}"/>
              </a:ext>
            </a:extLst>
          </p:cNvPr>
          <p:cNvSpPr txBox="1"/>
          <p:nvPr/>
        </p:nvSpPr>
        <p:spPr>
          <a:xfrm>
            <a:off x="9105901" y="3330742"/>
            <a:ext cx="276727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1100">
                <a:latin typeface="MathJax_Main"/>
              </a:rPr>
              <a:t>√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97536-4E11-6DB7-07B6-50D3EC257B1F}"/>
              </a:ext>
            </a:extLst>
          </p:cNvPr>
          <p:cNvSpPr txBox="1"/>
          <p:nvPr/>
        </p:nvSpPr>
        <p:spPr>
          <a:xfrm>
            <a:off x="9105901" y="2669005"/>
            <a:ext cx="276727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1100">
                <a:latin typeface="MathJax_Main"/>
              </a:rPr>
              <a:t>√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08CD68-378A-0A3F-7630-4FADC3898C2F}"/>
              </a:ext>
            </a:extLst>
          </p:cNvPr>
          <p:cNvSpPr txBox="1"/>
          <p:nvPr/>
        </p:nvSpPr>
        <p:spPr>
          <a:xfrm>
            <a:off x="9103894" y="3870158"/>
            <a:ext cx="3168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>
                <a:cs typeface="Calibri"/>
              </a:rPr>
              <a:t>x</a:t>
            </a:r>
            <a:endParaRPr lang="en-GB" sz="1600"/>
          </a:p>
        </p:txBody>
      </p:sp>
      <p:pic>
        <p:nvPicPr>
          <p:cNvPr id="28" name="Picture 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20BD5F3-EAF6-AD67-0786-41E089281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837" y="5056209"/>
            <a:ext cx="8087226" cy="742394"/>
          </a:xfrm>
          <a:prstGeom prst="rect">
            <a:avLst/>
          </a:prstGeom>
        </p:spPr>
      </p:pic>
      <p:pic>
        <p:nvPicPr>
          <p:cNvPr id="6" name="Picture 4" descr="Logo&#10;&#10;Description automatically generated">
            <a:extLst>
              <a:ext uri="{FF2B5EF4-FFF2-40B4-BE49-F238E27FC236}">
                <a16:creationId xmlns:a16="http://schemas.microsoft.com/office/drawing/2014/main" id="{BA8313BC-9010-2876-0C35-66BA1494B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4683-3110-B917-FD43-049EB17D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Mean Squared Error Loss</a:t>
            </a:r>
            <a:endParaRPr lang="en-GB" sz="4000">
              <a:latin typeface="Calibri"/>
              <a:cs typeface="Calibri"/>
            </a:endParaRPr>
          </a:p>
        </p:txBody>
      </p:sp>
      <p:pic>
        <p:nvPicPr>
          <p:cNvPr id="5" name="Picture 6" descr="A picture containing text, different, envelope&#10;&#10;Description automatically generated">
            <a:extLst>
              <a:ext uri="{FF2B5EF4-FFF2-40B4-BE49-F238E27FC236}">
                <a16:creationId xmlns:a16="http://schemas.microsoft.com/office/drawing/2014/main" id="{BB59A20D-944C-19F2-FECA-2BC16D2C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82" y="2361237"/>
            <a:ext cx="5438775" cy="2771775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D5232780-92AF-3B48-DFEC-CE35C56FD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28" y="2365207"/>
            <a:ext cx="1009650" cy="2247900"/>
          </a:xfrm>
          <a:prstGeom prst="rect">
            <a:avLst/>
          </a:prstGeom>
        </p:spPr>
      </p:pic>
      <p:pic>
        <p:nvPicPr>
          <p:cNvPr id="11" name="Picture 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BECB2664-4646-CE52-9832-BFDF6850C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49" r="262" b="1389"/>
          <a:stretch/>
        </p:blipFill>
        <p:spPr>
          <a:xfrm>
            <a:off x="7096604" y="5050875"/>
            <a:ext cx="3525563" cy="707264"/>
          </a:xfrm>
          <a:prstGeom prst="rect">
            <a:avLst/>
          </a:prstGeom>
        </p:spPr>
      </p:pic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94378ED9-3098-2003-9596-67FDE16DD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506" y="2781051"/>
            <a:ext cx="838200" cy="1476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E9B957-F71C-56DF-9FEB-95646C2C8A50}"/>
              </a:ext>
            </a:extLst>
          </p:cNvPr>
          <p:cNvSpPr txBox="1"/>
          <p:nvPr/>
        </p:nvSpPr>
        <p:spPr>
          <a:xfrm>
            <a:off x="9476875" y="3290637"/>
            <a:ext cx="276727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1100">
                <a:latin typeface="MathJax_Main"/>
              </a:rPr>
              <a:t>√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C14C8-3959-9C2A-963A-29B4E275DB81}"/>
              </a:ext>
            </a:extLst>
          </p:cNvPr>
          <p:cNvSpPr txBox="1"/>
          <p:nvPr/>
        </p:nvSpPr>
        <p:spPr>
          <a:xfrm>
            <a:off x="9474868" y="3830053"/>
            <a:ext cx="3168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>
                <a:cs typeface="Calibri"/>
              </a:rPr>
              <a:t>x</a:t>
            </a:r>
            <a:endParaRPr lang="en-GB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934389-3A51-A058-8558-40F097141B33}"/>
              </a:ext>
            </a:extLst>
          </p:cNvPr>
          <p:cNvSpPr txBox="1"/>
          <p:nvPr/>
        </p:nvSpPr>
        <p:spPr>
          <a:xfrm>
            <a:off x="10407315" y="3228474"/>
            <a:ext cx="3168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6E1D7-22CA-058E-BA21-7E5D73CFA702}"/>
              </a:ext>
            </a:extLst>
          </p:cNvPr>
          <p:cNvSpPr txBox="1"/>
          <p:nvPr/>
        </p:nvSpPr>
        <p:spPr>
          <a:xfrm>
            <a:off x="9474867" y="2787316"/>
            <a:ext cx="3168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>
                <a:cs typeface="Calibri"/>
              </a:rPr>
              <a:t>x</a:t>
            </a:r>
            <a:endParaRPr lang="en-GB" sz="1600"/>
          </a:p>
        </p:txBody>
      </p:sp>
      <p:pic>
        <p:nvPicPr>
          <p:cNvPr id="30" name="Picture 30" descr="Table&#10;&#10;Description automatically generated">
            <a:extLst>
              <a:ext uri="{FF2B5EF4-FFF2-40B4-BE49-F238E27FC236}">
                <a16:creationId xmlns:a16="http://schemas.microsoft.com/office/drawing/2014/main" id="{4C29EE6B-0B9C-4562-8CC5-ED9D23896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888354" y="2788358"/>
            <a:ext cx="838200" cy="1476375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A5B8F0C-6123-3271-3FB8-81EF04B29352}"/>
              </a:ext>
            </a:extLst>
          </p:cNvPr>
          <p:cNvSpPr txBox="1"/>
          <p:nvPr/>
        </p:nvSpPr>
        <p:spPr>
          <a:xfrm>
            <a:off x="9496927" y="2959768"/>
            <a:ext cx="276727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1100">
                <a:latin typeface="MathJax_Main"/>
              </a:rPr>
              <a:t>√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C3B1863-CF8F-DC62-9AC2-551F700B6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4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2EEE-9B2A-C5E6-90E7-6D6808C1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Loss Optimization</a:t>
            </a:r>
            <a:endParaRPr lang="en-GB" sz="40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6E2A-3EBC-40AF-0826-84D1C821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>
                <a:cs typeface="Calibri"/>
              </a:rPr>
              <a:t>The goal is to find the weights (w) that minimize the loss</a:t>
            </a:r>
            <a:br>
              <a:rPr lang="en-GB">
                <a:cs typeface="Calibri"/>
              </a:rPr>
            </a:b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w* =   </a:t>
            </a:r>
            <a:endParaRPr lang="en-GB">
              <a:ea typeface="+mn-lt"/>
              <a:cs typeface="+mn-lt"/>
            </a:endParaRPr>
          </a:p>
        </p:txBody>
      </p:sp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F4B8A500-0D47-473E-B5D0-33AFB578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" r="-457" b="-1818"/>
          <a:stretch/>
        </p:blipFill>
        <p:spPr>
          <a:xfrm>
            <a:off x="2649705" y="2460959"/>
            <a:ext cx="2139997" cy="56249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57D900E-0C71-B1B0-FA31-A80A2B6DE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993" y="2473242"/>
            <a:ext cx="837698" cy="56799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2C20CEA-B768-D7E2-1075-E115F18C4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94" y="3069056"/>
            <a:ext cx="1949115" cy="56949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150B163-3B6C-6858-FF26-EE407D60C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995" y="3770897"/>
            <a:ext cx="1758615" cy="509336"/>
          </a:xfrm>
          <a:prstGeom prst="rect">
            <a:avLst/>
          </a:prstGeom>
        </p:spPr>
      </p:pic>
      <p:pic>
        <p:nvPicPr>
          <p:cNvPr id="9" name="Picture 4" descr="Logo&#10;&#10;Description automatically generated">
            <a:extLst>
              <a:ext uri="{FF2B5EF4-FFF2-40B4-BE49-F238E27FC236}">
                <a16:creationId xmlns:a16="http://schemas.microsoft.com/office/drawing/2014/main" id="{59AC5531-010C-EFFC-4299-7D5E185D4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5544-6D2B-AD12-D4B4-50FE9E49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Loss Optimization</a:t>
            </a:r>
            <a:endParaRPr lang="en-GB">
              <a:latin typeface="Calibri"/>
              <a:cs typeface="Calibri"/>
            </a:endParaRPr>
          </a:p>
        </p:txBody>
      </p:sp>
      <p:pic>
        <p:nvPicPr>
          <p:cNvPr id="4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B76E8676-D940-5963-E4EE-784642728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463" y="1907797"/>
            <a:ext cx="7362825" cy="4019550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3A4A0D6-BFC1-350E-6801-31D60898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47" y="5204159"/>
            <a:ext cx="457200" cy="4000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464FCFC-D81D-8690-9A7A-A01A71682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11" y="5525001"/>
            <a:ext cx="457200" cy="4000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CE97C1-C881-52A7-1979-6EF607F81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433" y="3279608"/>
            <a:ext cx="933450" cy="4191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D5038CC-E7C3-B3DC-3FF8-D41B8A01A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B1F549-6AC3-D071-CC1F-7C517C87889A}"/>
              </a:ext>
            </a:extLst>
          </p:cNvPr>
          <p:cNvSpPr txBox="1"/>
          <p:nvPr/>
        </p:nvSpPr>
        <p:spPr>
          <a:xfrm>
            <a:off x="9398000" y="5765800"/>
            <a:ext cx="2743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" dirty="0">
                <a:ea typeface="+mn-lt"/>
                <a:cs typeface="+mn-lt"/>
              </a:rPr>
              <a:t>© Alexander Amini and Ava Amini</a:t>
            </a:r>
            <a:br>
              <a:rPr lang="en-GB" sz="800" dirty="0">
                <a:ea typeface="+mn-lt"/>
                <a:cs typeface="+mn-lt"/>
              </a:rPr>
            </a:br>
            <a:r>
              <a:rPr lang="en-GB" sz="800" dirty="0">
                <a:ea typeface="+mn-lt"/>
                <a:cs typeface="+mn-lt"/>
              </a:rPr>
              <a:t>MIT Introduction to Deep Learning</a:t>
            </a:r>
            <a:br>
              <a:rPr lang="en-GB" sz="800" dirty="0">
                <a:ea typeface="+mn-lt"/>
                <a:cs typeface="+mn-lt"/>
              </a:rPr>
            </a:br>
            <a:r>
              <a:rPr lang="en-GB" sz="8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IntroToDeepLearning.com</a:t>
            </a:r>
            <a:endParaRPr lang="en-US" sz="1000">
              <a:cs typeface="Calibri" panose="020F0502020204030204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75712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C722-2686-2B43-5741-EE854BE4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Gradient Descent</a:t>
            </a:r>
            <a:endParaRPr lang="en-US"/>
          </a:p>
        </p:txBody>
      </p:sp>
      <p:pic>
        <p:nvPicPr>
          <p:cNvPr id="4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C4944179-BBAA-A615-0333-3F2DFB891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745" y="1905892"/>
            <a:ext cx="7409996" cy="4023360"/>
          </a:xfr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F3AA54D-7782-964A-1D6A-C723ACE5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64" y="5665370"/>
            <a:ext cx="457200" cy="40005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38E8E1E-44C2-7C7B-8354-4B4355325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715" y="5324475"/>
            <a:ext cx="457200" cy="400050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0B12E57B-FE45-CE8A-FD8F-11722797D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696" y="3339766"/>
            <a:ext cx="933450" cy="41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09079B-FDCC-F2D4-691A-278AE75F0F9F}"/>
              </a:ext>
            </a:extLst>
          </p:cNvPr>
          <p:cNvSpPr txBox="1"/>
          <p:nvPr/>
        </p:nvSpPr>
        <p:spPr>
          <a:xfrm>
            <a:off x="1183105" y="2195763"/>
            <a:ext cx="3144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cs typeface="Calibri"/>
              </a:rPr>
              <a:t>Repeat until convergence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72B268-5C4F-1054-B40B-3C2152365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5DDFB-2874-9464-D68D-9E2F5A396B4E}"/>
              </a:ext>
            </a:extLst>
          </p:cNvPr>
          <p:cNvSpPr txBox="1"/>
          <p:nvPr/>
        </p:nvSpPr>
        <p:spPr>
          <a:xfrm>
            <a:off x="9448800" y="5867400"/>
            <a:ext cx="2743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" dirty="0">
                <a:ea typeface="+mn-lt"/>
                <a:cs typeface="+mn-lt"/>
              </a:rPr>
              <a:t>© Alexander Amini and Ava Amini</a:t>
            </a:r>
            <a:br>
              <a:rPr lang="en-GB" sz="800" dirty="0">
                <a:ea typeface="+mn-lt"/>
                <a:cs typeface="+mn-lt"/>
              </a:rPr>
            </a:br>
            <a:r>
              <a:rPr lang="en-GB" sz="800" dirty="0">
                <a:ea typeface="+mn-lt"/>
                <a:cs typeface="+mn-lt"/>
              </a:rPr>
              <a:t>MIT Introduction to Deep Learning</a:t>
            </a:r>
            <a:br>
              <a:rPr lang="en-GB" sz="800" dirty="0">
                <a:ea typeface="+mn-lt"/>
                <a:cs typeface="+mn-lt"/>
              </a:rPr>
            </a:br>
            <a:r>
              <a:rPr lang="en-GB" sz="8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IntroToDeepLearning.com</a:t>
            </a:r>
            <a:endParaRPr lang="en-US" sz="1000">
              <a:cs typeface="Calibri" panose="020F0502020204030204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20244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B1B9-535F-BF6C-5E42-9D5851FB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Gradient Descent</a:t>
            </a:r>
            <a:endParaRPr lang="en-GB" sz="40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1B9D-91F0-0A75-4486-0C3A2BE6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>
                <a:cs typeface="Calibri"/>
              </a:rPr>
              <a:t>Algorithm</a:t>
            </a:r>
          </a:p>
          <a:p>
            <a:pPr marL="457200" indent="-457200">
              <a:buAutoNum type="arabicPeriod"/>
            </a:pPr>
            <a:r>
              <a:rPr lang="en-GB">
                <a:cs typeface="Calibri"/>
              </a:rPr>
              <a:t>Initialize weights randomly  </a:t>
            </a:r>
            <a:r>
              <a:rPr lang="en-GB" baseline="-25000">
                <a:cs typeface="Calibri"/>
              </a:rPr>
              <a:t>~</a:t>
            </a:r>
          </a:p>
          <a:p>
            <a:pPr marL="457200" indent="-457200">
              <a:buAutoNum type="arabicPeriod"/>
            </a:pPr>
            <a:r>
              <a:rPr lang="en-GB">
                <a:cs typeface="Calibri"/>
              </a:rPr>
              <a:t>Lop until convergence </a:t>
            </a:r>
          </a:p>
          <a:p>
            <a:pPr marL="457200" indent="-457200">
              <a:buAutoNum type="arabicPeriod"/>
            </a:pPr>
            <a:r>
              <a:rPr lang="en-GB">
                <a:cs typeface="Calibri"/>
              </a:rPr>
              <a:t>Compute gradient,</a:t>
            </a:r>
            <a:endParaRPr lang="en-GB">
              <a:solidFill>
                <a:srgbClr val="000000"/>
              </a:solidFill>
              <a:cs typeface="Calibri"/>
            </a:endParaRPr>
          </a:p>
          <a:p>
            <a:pPr marL="457200" indent="-457200">
              <a:buAutoNum type="arabicPeriod"/>
            </a:pPr>
            <a:r>
              <a:rPr lang="en-GB">
                <a:cs typeface="Calibri"/>
              </a:rPr>
              <a:t>Update weights  w 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⟵  w- α</a:t>
            </a:r>
            <a:endParaRPr lang="en-GB">
              <a:solidFill>
                <a:srgbClr val="000000"/>
              </a:solidFill>
              <a:cs typeface="Calibri"/>
            </a:endParaRPr>
          </a:p>
          <a:p>
            <a:pPr marL="457200" indent="-457200">
              <a:buAutoNum type="arabicPeriod"/>
            </a:pPr>
            <a:r>
              <a:rPr lang="en-GB">
                <a:cs typeface="Calibri"/>
              </a:rPr>
              <a:t>Return weights </a:t>
            </a:r>
            <a:r>
              <a:rPr lang="en-GB" baseline="-25000">
                <a:cs typeface="Calibri"/>
              </a:rPr>
              <a:t> </a:t>
            </a:r>
            <a:endParaRPr lang="en-GB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E251F5-5F3F-6073-9510-A9003591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27" y="2214070"/>
            <a:ext cx="1064062" cy="67813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97DAA20-980B-12EA-C09A-FD82891BB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34" y="3104237"/>
            <a:ext cx="628650" cy="59055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A2036E0-7AB2-B7E1-9BE6-D87CF1BE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68" y="3603770"/>
            <a:ext cx="628650" cy="590550"/>
          </a:xfrm>
          <a:prstGeom prst="rect">
            <a:avLst/>
          </a:prstGeom>
        </p:spPr>
      </p:pic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88457BC3-699F-7846-40E8-5306C5352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4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79-7336-E5C4-CC3C-B72F1AFA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Calibri"/>
                <a:cs typeface="Calibri Light"/>
              </a:rPr>
              <a:t>Gradient Descent : back Propagation</a:t>
            </a:r>
            <a:endParaRPr lang="en-GB" sz="4000" dirty="0">
              <a:latin typeface="Calibri"/>
              <a:cs typeface="Calibri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C5D2421-0923-9075-5796-0C47F205F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542" y="5227510"/>
            <a:ext cx="5056272" cy="598572"/>
          </a:xfr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F275494-1A9C-1B7D-3598-FC0AB0D8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83" y="3732501"/>
            <a:ext cx="5059278" cy="59615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DBC3B72-31C4-77D4-0409-0F7759FD2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37" y="2288711"/>
            <a:ext cx="5059279" cy="5961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C8C3E-3BBD-D461-115C-BB93CEB6FD72}"/>
              </a:ext>
            </a:extLst>
          </p:cNvPr>
          <p:cNvSpPr txBox="1"/>
          <p:nvPr/>
        </p:nvSpPr>
        <p:spPr>
          <a:xfrm>
            <a:off x="2165684" y="2145631"/>
            <a:ext cx="627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W</a:t>
            </a:r>
            <a:r>
              <a:rPr lang="en-GB" sz="1100">
                <a:cs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387F5-6B56-A97C-570F-A210BCA0CF04}"/>
              </a:ext>
            </a:extLst>
          </p:cNvPr>
          <p:cNvSpPr txBox="1"/>
          <p:nvPr/>
        </p:nvSpPr>
        <p:spPr>
          <a:xfrm>
            <a:off x="2145630" y="3549315"/>
            <a:ext cx="627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W</a:t>
            </a:r>
            <a:r>
              <a:rPr lang="en-GB" sz="1100">
                <a:cs typeface="Calibri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9E2D9-22A3-2285-0728-99C4577A9544}"/>
              </a:ext>
            </a:extLst>
          </p:cNvPr>
          <p:cNvSpPr txBox="1"/>
          <p:nvPr/>
        </p:nvSpPr>
        <p:spPr>
          <a:xfrm>
            <a:off x="2165684" y="5043235"/>
            <a:ext cx="6276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W</a:t>
            </a:r>
            <a:r>
              <a:rPr lang="en-GB" sz="1100">
                <a:cs typeface="Calibri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7E9200-4555-7F27-8589-0AC292915881}"/>
              </a:ext>
            </a:extLst>
          </p:cNvPr>
          <p:cNvSpPr txBox="1"/>
          <p:nvPr/>
        </p:nvSpPr>
        <p:spPr>
          <a:xfrm>
            <a:off x="3830052" y="2145630"/>
            <a:ext cx="6276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W</a:t>
            </a:r>
            <a:r>
              <a:rPr lang="en-GB" sz="1100">
                <a:cs typeface="Calibri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F28B0-3386-3459-C424-85DD4775A916}"/>
              </a:ext>
            </a:extLst>
          </p:cNvPr>
          <p:cNvSpPr txBox="1"/>
          <p:nvPr/>
        </p:nvSpPr>
        <p:spPr>
          <a:xfrm>
            <a:off x="3860130" y="3549314"/>
            <a:ext cx="6276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W</a:t>
            </a:r>
            <a:r>
              <a:rPr lang="en-GB" sz="1100">
                <a:cs typeface="Calibri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871FB-007F-2449-BC91-9B9DF156CA60}"/>
              </a:ext>
            </a:extLst>
          </p:cNvPr>
          <p:cNvSpPr txBox="1"/>
          <p:nvPr/>
        </p:nvSpPr>
        <p:spPr>
          <a:xfrm>
            <a:off x="3830051" y="5043234"/>
            <a:ext cx="627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W</a:t>
            </a:r>
            <a:r>
              <a:rPr lang="en-GB" sz="1100">
                <a:cs typeface="Calibri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929883-6C0D-9095-D1C9-F465996A62E8}"/>
              </a:ext>
            </a:extLst>
          </p:cNvPr>
          <p:cNvSpPr txBox="1"/>
          <p:nvPr/>
        </p:nvSpPr>
        <p:spPr>
          <a:xfrm>
            <a:off x="4832684" y="2436394"/>
            <a:ext cx="387017" cy="292388"/>
          </a:xfrm>
          <a:prstGeom prst="rect">
            <a:avLst/>
          </a:prstGeom>
          <a:solidFill>
            <a:srgbClr val="3E8DC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00">
                <a:cs typeface="Calibri"/>
              </a:rPr>
              <a:t>y^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523EB0-C08F-0CD3-A815-7F9503FA649F}"/>
              </a:ext>
            </a:extLst>
          </p:cNvPr>
          <p:cNvSpPr txBox="1"/>
          <p:nvPr/>
        </p:nvSpPr>
        <p:spPr>
          <a:xfrm>
            <a:off x="4832684" y="3860131"/>
            <a:ext cx="387017" cy="292388"/>
          </a:xfrm>
          <a:prstGeom prst="rect">
            <a:avLst/>
          </a:prstGeom>
          <a:solidFill>
            <a:srgbClr val="3E8DC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00">
                <a:cs typeface="Calibri"/>
              </a:rPr>
              <a:t>y^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A25270-CD1A-BFD7-B485-05DA6B41158D}"/>
              </a:ext>
            </a:extLst>
          </p:cNvPr>
          <p:cNvSpPr txBox="1"/>
          <p:nvPr/>
        </p:nvSpPr>
        <p:spPr>
          <a:xfrm>
            <a:off x="4832683" y="5354051"/>
            <a:ext cx="387017" cy="292388"/>
          </a:xfrm>
          <a:prstGeom prst="rect">
            <a:avLst/>
          </a:prstGeom>
          <a:solidFill>
            <a:srgbClr val="3E8DC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300">
                <a:cs typeface="Calibri"/>
              </a:rPr>
              <a:t>y^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36535-F741-EB76-D1D9-3386B4F1075B}"/>
              </a:ext>
            </a:extLst>
          </p:cNvPr>
          <p:cNvSpPr txBox="1"/>
          <p:nvPr/>
        </p:nvSpPr>
        <p:spPr>
          <a:xfrm>
            <a:off x="6426867" y="2265947"/>
            <a:ext cx="567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J(w)</a:t>
            </a:r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7748C8-69E8-D35E-AC68-9A28660D7C7C}"/>
              </a:ext>
            </a:extLst>
          </p:cNvPr>
          <p:cNvSpPr txBox="1"/>
          <p:nvPr/>
        </p:nvSpPr>
        <p:spPr>
          <a:xfrm>
            <a:off x="6446920" y="3789947"/>
            <a:ext cx="567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J(w)</a:t>
            </a:r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5F91B2-8AFD-DADD-B917-22C6F934D0A9}"/>
              </a:ext>
            </a:extLst>
          </p:cNvPr>
          <p:cNvSpPr txBox="1"/>
          <p:nvPr/>
        </p:nvSpPr>
        <p:spPr>
          <a:xfrm>
            <a:off x="6446920" y="5313947"/>
            <a:ext cx="5674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J(w)</a:t>
            </a:r>
            <a:endParaRPr lang="en-GB"/>
          </a:p>
        </p:txBody>
      </p:sp>
      <p:pic>
        <p:nvPicPr>
          <p:cNvPr id="31" name="Picture 31" descr="Text&#10;&#10;Description automatically generated">
            <a:extLst>
              <a:ext uri="{FF2B5EF4-FFF2-40B4-BE49-F238E27FC236}">
                <a16:creationId xmlns:a16="http://schemas.microsoft.com/office/drawing/2014/main" id="{311B4021-3131-22A3-4E6A-332B947B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899" y="2080962"/>
            <a:ext cx="959518" cy="6908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6E7F27-5F00-A942-9C76-8FCCD155D467}"/>
              </a:ext>
            </a:extLst>
          </p:cNvPr>
          <p:cNvSpPr txBox="1"/>
          <p:nvPr/>
        </p:nvSpPr>
        <p:spPr>
          <a:xfrm>
            <a:off x="8552447" y="2195761"/>
            <a:ext cx="1062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?   </a:t>
            </a:r>
            <a:endParaRPr lang="en-GB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2A26A3E-CB6C-F8A0-FC66-944D07E15A8C}"/>
              </a:ext>
            </a:extLst>
          </p:cNvPr>
          <p:cNvCxnSpPr/>
          <p:nvPr/>
        </p:nvCxnSpPr>
        <p:spPr>
          <a:xfrm>
            <a:off x="8892340" y="2425365"/>
            <a:ext cx="383006" cy="30279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0DC479-4BBA-414B-F768-06FB64D19AF0}"/>
              </a:ext>
            </a:extLst>
          </p:cNvPr>
          <p:cNvSpPr txBox="1"/>
          <p:nvPr/>
        </p:nvSpPr>
        <p:spPr>
          <a:xfrm>
            <a:off x="9274341" y="24363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cs typeface="Calibri"/>
              </a:rPr>
              <a:t>Using chain rule</a:t>
            </a:r>
          </a:p>
        </p:txBody>
      </p:sp>
      <p:pic>
        <p:nvPicPr>
          <p:cNvPr id="37" name="Picture 37">
            <a:extLst>
              <a:ext uri="{FF2B5EF4-FFF2-40B4-BE49-F238E27FC236}">
                <a16:creationId xmlns:a16="http://schemas.microsoft.com/office/drawing/2014/main" id="{0417EE9D-4B60-D599-B6AB-85541E743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774" y="4995362"/>
            <a:ext cx="3070057" cy="867777"/>
          </a:xfrm>
          <a:prstGeom prst="rect">
            <a:avLst/>
          </a:prstGeom>
        </p:spPr>
      </p:pic>
      <p:pic>
        <p:nvPicPr>
          <p:cNvPr id="39" name="Picture 39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49D8A97D-52C0-C8E9-EC51-69303F53B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033" y="3079834"/>
            <a:ext cx="2451935" cy="778543"/>
          </a:xfrm>
          <a:prstGeom prst="rect">
            <a:avLst/>
          </a:prstGeom>
        </p:spPr>
      </p:pic>
      <p:pic>
        <p:nvPicPr>
          <p:cNvPr id="42" name="Picture 42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BDA8122D-18BE-5247-7456-92BBDF8AD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033" y="4002256"/>
            <a:ext cx="2451935" cy="778543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81FC10F-B94E-1593-F1B4-985D2F017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5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C664-D112-A525-8029-72BC6737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alibri"/>
                <a:cs typeface="Calibri Light"/>
              </a:rPr>
              <a:t>Different Gradient Descent</a:t>
            </a:r>
            <a:endParaRPr lang="en-GB" sz="40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5FC8-EC0B-77E9-9C22-4ECFBD34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GB" sz="2000" b="1" dirty="0">
                <a:solidFill>
                  <a:srgbClr val="374151"/>
                </a:solidFill>
                <a:ea typeface="+mn-lt"/>
                <a:cs typeface="+mn-lt"/>
              </a:rPr>
              <a:t>Batch gradient descent</a:t>
            </a:r>
            <a:r>
              <a:rPr lang="en-GB" sz="2000" dirty="0">
                <a:solidFill>
                  <a:srgbClr val="374151"/>
                </a:solidFill>
                <a:ea typeface="+mn-lt"/>
                <a:cs typeface="+mn-lt"/>
              </a:rPr>
              <a:t>: Computes the gradient of the loss function with respect to the parameters using the entire training dataset at once.</a:t>
            </a:r>
            <a:br>
              <a:rPr lang="en-GB" sz="2000" dirty="0">
                <a:solidFill>
                  <a:srgbClr val="374151"/>
                </a:solidFill>
                <a:ea typeface="+mn-lt"/>
                <a:cs typeface="+mn-lt"/>
              </a:rPr>
            </a:br>
            <a:endParaRPr lang="en-GB" sz="200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GB" sz="2000" b="1" dirty="0">
                <a:solidFill>
                  <a:srgbClr val="374151"/>
                </a:solidFill>
                <a:ea typeface="+mn-lt"/>
                <a:cs typeface="+mn-lt"/>
              </a:rPr>
              <a:t>Stochastic gradient descent (SGD)</a:t>
            </a:r>
            <a:r>
              <a:rPr lang="en-GB" sz="2000" dirty="0">
                <a:solidFill>
                  <a:srgbClr val="374151"/>
                </a:solidFill>
                <a:ea typeface="+mn-lt"/>
                <a:cs typeface="+mn-lt"/>
              </a:rPr>
              <a:t>: Updates the parameters after each individual training example. This can lead to faster convergence, but the optimization may be more noisy.</a:t>
            </a:r>
            <a:br>
              <a:rPr lang="en-US" dirty="0"/>
            </a:br>
            <a:endParaRPr lang="en-GB" sz="200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GB" sz="2000" b="1" dirty="0">
                <a:solidFill>
                  <a:srgbClr val="374151"/>
                </a:solidFill>
                <a:ea typeface="+mn-lt"/>
                <a:cs typeface="+mn-lt"/>
              </a:rPr>
              <a:t>Mini-batch gradient descent</a:t>
            </a:r>
            <a:r>
              <a:rPr lang="en-GB" sz="2000" dirty="0">
                <a:solidFill>
                  <a:srgbClr val="374151"/>
                </a:solidFill>
                <a:ea typeface="+mn-lt"/>
                <a:cs typeface="+mn-lt"/>
              </a:rPr>
              <a:t>: In mini-batch gradient descent, the algorithm computes the gradient on a small batch of data at a time, rather than the entire dataset or a single example.</a:t>
            </a:r>
            <a:br>
              <a:rPr lang="en-GB" sz="2000" dirty="0">
                <a:solidFill>
                  <a:srgbClr val="374151"/>
                </a:solidFill>
                <a:ea typeface="+mn-lt"/>
                <a:cs typeface="+mn-lt"/>
              </a:rPr>
            </a:br>
            <a:endParaRPr lang="en-GB" sz="200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GB" sz="2000" b="1" dirty="0">
                <a:solidFill>
                  <a:srgbClr val="374151"/>
                </a:solidFill>
                <a:ea typeface="+mn-lt"/>
                <a:cs typeface="+mn-lt"/>
              </a:rPr>
              <a:t>RMSprop:</a:t>
            </a:r>
            <a:br>
              <a:rPr lang="en-GB" sz="2000" b="1" dirty="0">
                <a:solidFill>
                  <a:srgbClr val="374151"/>
                </a:solidFill>
                <a:ea typeface="+mn-lt"/>
                <a:cs typeface="+mn-lt"/>
              </a:rPr>
            </a:br>
            <a:endParaRPr lang="en-GB" sz="2000" b="1">
              <a:solidFill>
                <a:srgbClr val="404040"/>
              </a:solidFill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GB" sz="2000" b="1" dirty="0">
                <a:solidFill>
                  <a:srgbClr val="374151"/>
                </a:solidFill>
                <a:ea typeface="+mn-lt"/>
                <a:cs typeface="+mn-lt"/>
              </a:rPr>
              <a:t>Adam: Adam (adaptive moment estimation) </a:t>
            </a:r>
            <a:endParaRPr lang="en-GB" sz="2000" b="1">
              <a:solidFill>
                <a:srgbClr val="374151"/>
              </a:solidFill>
              <a:cs typeface="Calibr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2FA1110-3450-E0BF-CD23-BE37E8A7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2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8829-5AF9-E116-9364-3240D531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alibri"/>
                <a:cs typeface="Calibri Light"/>
              </a:rPr>
              <a:t>Stochastic Gradient Descent</a:t>
            </a:r>
            <a:endParaRPr lang="en-GB" sz="400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A769-2DAD-AFD0-CC1F-397CE566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Algorithm</a:t>
            </a:r>
            <a:endParaRPr lang="en-US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cs typeface="Arial"/>
              </a:rPr>
              <a:t>Initialize weights randomly  </a:t>
            </a:r>
            <a:r>
              <a:rPr lang="en-GB" sz="1300" baseline="-25000" dirty="0">
                <a:latin typeface="Arial"/>
                <a:cs typeface="Arial"/>
              </a:rPr>
              <a:t>~</a:t>
            </a:r>
            <a:endParaRPr lang="en-US" sz="1300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cs typeface="Arial"/>
              </a:rPr>
              <a:t>Lop until convergence </a:t>
            </a:r>
            <a:endParaRPr lang="en-US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cs typeface="Arial"/>
              </a:rPr>
              <a:t>Pick single data point </a:t>
            </a:r>
            <a:r>
              <a:rPr lang="en-GB" dirty="0" err="1">
                <a:latin typeface="Arial"/>
                <a:cs typeface="Arial"/>
              </a:rPr>
              <a:t>i</a:t>
            </a: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cs typeface="Arial"/>
              </a:rPr>
              <a:t>Compute gradient,</a:t>
            </a: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cs typeface="Arial"/>
              </a:rPr>
              <a:t>Update weights  w </a:t>
            </a:r>
            <a:r>
              <a:rPr lang="en-GB" dirty="0">
                <a:solidFill>
                  <a:srgbClr val="000000"/>
                </a:solidFill>
                <a:latin typeface="Arial"/>
                <a:cs typeface="Arial"/>
              </a:rPr>
              <a:t>⟵  w- α</a:t>
            </a:r>
          </a:p>
          <a:p>
            <a:pPr marL="457200" indent="-457200">
              <a:buAutoNum type="arabicPeriod"/>
            </a:pPr>
            <a:r>
              <a:rPr lang="en-GB" dirty="0">
                <a:latin typeface="Arial"/>
                <a:cs typeface="Arial"/>
              </a:rPr>
              <a:t>Return weights </a:t>
            </a:r>
            <a:r>
              <a:rPr lang="en-GB" sz="1300" baseline="-25000" dirty="0">
                <a:latin typeface="Arial"/>
                <a:cs typeface="Arial"/>
              </a:rPr>
              <a:t> </a:t>
            </a:r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84BC3D-37F9-A1E4-A686-24D01B17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727" y="2214070"/>
            <a:ext cx="1064062" cy="678136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FD06B96D-FA8E-FBCE-B25A-50A79136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3557058"/>
            <a:ext cx="819150" cy="590550"/>
          </a:xfrm>
          <a:prstGeom prst="rect">
            <a:avLst/>
          </a:prstGeom>
        </p:spPr>
      </p:pic>
      <p:pic>
        <p:nvPicPr>
          <p:cNvPr id="7" name="Picture 4" descr="Logo&#10;&#10;Description automatically generated">
            <a:extLst>
              <a:ext uri="{FF2B5EF4-FFF2-40B4-BE49-F238E27FC236}">
                <a16:creationId xmlns:a16="http://schemas.microsoft.com/office/drawing/2014/main" id="{EED60C29-89A8-5A57-B2CD-9226499D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6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DAF6-435E-3A92-D6EE-3C42CEB0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000" dirty="0">
                <a:latin typeface="Calibri"/>
                <a:ea typeface="+mj-lt"/>
                <a:cs typeface="+mj-lt"/>
              </a:rPr>
            </a:br>
            <a:endParaRPr lang="en-GB" sz="4000">
              <a:latin typeface="Calibri"/>
              <a:ea typeface="+mj-lt"/>
              <a:cs typeface="+mj-lt"/>
            </a:endParaRPr>
          </a:p>
          <a:p>
            <a:r>
              <a:rPr lang="en-GB" sz="4400" dirty="0">
                <a:latin typeface="Calibri"/>
                <a:cs typeface="Calibri Light"/>
              </a:rPr>
              <a:t>Mini-batch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E90B-520B-7C26-6D38-EA93560B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>
                <a:latin typeface="Calibri"/>
                <a:cs typeface="Arial"/>
              </a:rPr>
              <a:t>Algorithm</a:t>
            </a:r>
            <a:endParaRPr lang="en-US">
              <a:latin typeface="Calibri"/>
              <a:cs typeface="Arial"/>
            </a:endParaRPr>
          </a:p>
          <a:p>
            <a:pPr marL="457200" indent="-457200">
              <a:buAutoNum type="arabicPeriod"/>
            </a:pPr>
            <a:r>
              <a:rPr lang="en-GB" dirty="0">
                <a:latin typeface="Calibri"/>
                <a:cs typeface="Arial"/>
              </a:rPr>
              <a:t>Initialize weights randomly</a:t>
            </a:r>
            <a:endParaRPr lang="en-GB">
              <a:latin typeface="Calibri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Shuffle the training data.</a:t>
            </a:r>
            <a:endParaRPr lang="en-GB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For each mini-batch (B):</a:t>
            </a:r>
          </a:p>
          <a:p>
            <a:pPr marL="383540" lvl="1">
              <a:buAutoNum type="arabicPeriod"/>
            </a:pPr>
            <a:r>
              <a:rPr lang="en-GB" dirty="0">
                <a:solidFill>
                  <a:srgbClr val="404040"/>
                </a:solidFill>
                <a:latin typeface="Calibri"/>
                <a:ea typeface="+mn-lt"/>
                <a:cs typeface="Arial"/>
              </a:rPr>
              <a:t>Compute gradient</a:t>
            </a:r>
            <a:endParaRPr lang="en-GB" dirty="0">
              <a:solidFill>
                <a:srgbClr val="374151"/>
              </a:solidFill>
              <a:latin typeface="Calibri"/>
              <a:ea typeface="+mn-lt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GB" dirty="0">
                <a:solidFill>
                  <a:srgbClr val="404040"/>
                </a:solidFill>
                <a:latin typeface="Calibri"/>
                <a:ea typeface="+mn-lt"/>
                <a:cs typeface="Arial"/>
              </a:rPr>
              <a:t>Update weights  w </a:t>
            </a:r>
            <a:r>
              <a:rPr lang="en-GB" dirty="0">
                <a:solidFill>
                  <a:srgbClr val="000000"/>
                </a:solidFill>
                <a:latin typeface="Calibri"/>
                <a:ea typeface="+mn-lt"/>
                <a:cs typeface="Arial"/>
              </a:rPr>
              <a:t>⟵  w- α</a:t>
            </a:r>
            <a:endParaRPr lang="en-US">
              <a:solidFill>
                <a:srgbClr val="000000"/>
              </a:solidFill>
              <a:latin typeface="Calibri"/>
              <a:ea typeface="+mn-lt"/>
              <a:cs typeface="Arial"/>
            </a:endParaRPr>
          </a:p>
          <a:p>
            <a:pPr marL="457200" indent="-457200">
              <a:buAutoNum type="arabicPeriod"/>
            </a:pPr>
            <a:endParaRPr lang="en-GB" sz="1200" dirty="0">
              <a:solidFill>
                <a:srgbClr val="374151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749300" lvl="1" indent="-457200">
              <a:buAutoNum type="arabicPeriod"/>
            </a:pPr>
            <a:endParaRPr lang="en-GB" sz="2000">
              <a:solidFill>
                <a:srgbClr val="404040"/>
              </a:solidFill>
              <a:latin typeface="Arial"/>
              <a:ea typeface="+mn-lt"/>
              <a:cs typeface="Arial"/>
            </a:endParaRPr>
          </a:p>
          <a:p>
            <a:pPr marL="749300" lvl="1" indent="-457200">
              <a:buAutoNum type="arabicPeriod"/>
            </a:pPr>
            <a:endParaRPr lang="en-GB" sz="2000">
              <a:solidFill>
                <a:srgbClr val="404040"/>
              </a:solidFill>
              <a:latin typeface="Arial"/>
              <a:ea typeface="+mn-lt"/>
              <a:cs typeface="Arial"/>
            </a:endParaRPr>
          </a:p>
          <a:p>
            <a:pPr marL="383540" lvl="1">
              <a:buAutoNum type="arabicPeriod"/>
            </a:pPr>
            <a:endParaRPr lang="en-GB" sz="1000" dirty="0">
              <a:solidFill>
                <a:srgbClr val="374151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GB" sz="1200" dirty="0">
              <a:solidFill>
                <a:srgbClr val="374151"/>
              </a:solidFill>
              <a:latin typeface="Calibri" panose="020F0502020204030204"/>
              <a:ea typeface="+mn-lt"/>
              <a:cs typeface="Calibri" panose="020F0502020204030204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B729165-4303-814D-18BD-CB61C501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061" y="2104004"/>
            <a:ext cx="1064062" cy="678136"/>
          </a:xfrm>
          <a:prstGeom prst="rect">
            <a:avLst/>
          </a:prstGeom>
        </p:spPr>
      </p:pic>
      <p:pic>
        <p:nvPicPr>
          <p:cNvPr id="7" name="Picture 10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58645E53-5FCA-4334-50E6-007AEBF8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" b="23377"/>
          <a:stretch/>
        </p:blipFill>
        <p:spPr>
          <a:xfrm>
            <a:off x="4471068" y="3464232"/>
            <a:ext cx="2421468" cy="503588"/>
          </a:xfrm>
          <a:prstGeom prst="rect">
            <a:avLst/>
          </a:prstGeom>
        </p:spPr>
      </p:pic>
      <p:pic>
        <p:nvPicPr>
          <p:cNvPr id="6" name="Picture 4" descr="Logo&#10;&#10;Description automatically generated">
            <a:extLst>
              <a:ext uri="{FF2B5EF4-FFF2-40B4-BE49-F238E27FC236}">
                <a16:creationId xmlns:a16="http://schemas.microsoft.com/office/drawing/2014/main" id="{4FC50F2E-713E-E5B9-598E-96F111D89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3803-F448-2314-8511-29FF7572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Simple Perceptron</a:t>
            </a:r>
            <a:endParaRPr lang="en-GB" sz="4000">
              <a:latin typeface="Calibri"/>
              <a:cs typeface="Calibri"/>
            </a:endParaRPr>
          </a:p>
        </p:txBody>
      </p:sp>
      <p:pic>
        <p:nvPicPr>
          <p:cNvPr id="10" name="Picture 10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40115E1-8C0E-0DB5-287E-B949870D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2182216"/>
            <a:ext cx="5109410" cy="3215461"/>
          </a:xfrm>
          <a:prstGeom prst="rect">
            <a:avLst/>
          </a:prstGeom>
        </p:spPr>
      </p:pic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3AC4C05-8160-3E85-392B-44185F68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80" y="2831041"/>
            <a:ext cx="3725778" cy="231886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959CA9-4BF1-B3CD-4521-188DAFE4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70B3C4-52C3-5756-6193-A22149E00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57CB221A-9F4A-B7B8-A9A8-C10EE7A410EA}"/>
              </a:ext>
            </a:extLst>
          </p:cNvPr>
          <p:cNvSpPr txBox="1"/>
          <p:nvPr/>
        </p:nvSpPr>
        <p:spPr>
          <a:xfrm>
            <a:off x="7605741" y="1985656"/>
            <a:ext cx="3384884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>
                <a:ea typeface="+mn-lt"/>
                <a:cs typeface="+mn-lt"/>
              </a:rPr>
              <a:t>https://medium.com/analytics-vidhya/neural-network-part1-inside-a-single-neuron-fee5e44f1e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43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68A1-9BDB-605E-1028-CAF02EB5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alibri"/>
                <a:cs typeface="Calibri Light"/>
              </a:rPr>
              <a:t>Gradient Descent Comparison</a:t>
            </a:r>
            <a:endParaRPr lang="en-GB" sz="4000">
              <a:latin typeface="Calibri"/>
              <a:cs typeface="Calibri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BE8EE35-9740-7C59-4CF4-CB0F87629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155" y="2533439"/>
            <a:ext cx="5200650" cy="26479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A40228-FF6A-1894-4D17-70645F2F81FF}"/>
              </a:ext>
            </a:extLst>
          </p:cNvPr>
          <p:cNvSpPr txBox="1"/>
          <p:nvPr/>
        </p:nvSpPr>
        <p:spPr>
          <a:xfrm>
            <a:off x="2777290" y="3669631"/>
            <a:ext cx="437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w</a:t>
            </a:r>
            <a:r>
              <a:rPr lang="en-GB" sz="1100" dirty="0">
                <a:cs typeface="Calibri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78676-1E4B-ED78-EC21-65547306F72A}"/>
              </a:ext>
            </a:extLst>
          </p:cNvPr>
          <p:cNvSpPr txBox="1"/>
          <p:nvPr/>
        </p:nvSpPr>
        <p:spPr>
          <a:xfrm>
            <a:off x="5875421" y="5283867"/>
            <a:ext cx="437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w</a:t>
            </a:r>
            <a:r>
              <a:rPr lang="en-GB" sz="1100" dirty="0">
                <a:cs typeface="Calibri"/>
              </a:rPr>
              <a:t>0</a:t>
            </a:r>
          </a:p>
        </p:txBody>
      </p:sp>
      <p:pic>
        <p:nvPicPr>
          <p:cNvPr id="7" name="Picture 4" descr="Logo&#10;&#10;Description automatically generated">
            <a:extLst>
              <a:ext uri="{FF2B5EF4-FFF2-40B4-BE49-F238E27FC236}">
                <a16:creationId xmlns:a16="http://schemas.microsoft.com/office/drawing/2014/main" id="{C0D9C8B7-F6B8-31A6-815F-EDA26714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F29989-BC8C-FE0D-A497-E09D21572651}"/>
              </a:ext>
            </a:extLst>
          </p:cNvPr>
          <p:cNvSpPr txBox="1"/>
          <p:nvPr/>
        </p:nvSpPr>
        <p:spPr>
          <a:xfrm>
            <a:off x="9228666" y="58928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" dirty="0">
                <a:ea typeface="+mn-lt"/>
                <a:cs typeface="+mn-lt"/>
              </a:rPr>
              <a:t>https://medium.com/analytics-vidhya/all-you-need-to-know-about-gradient-descent-f0178c19131d</a:t>
            </a:r>
            <a:endParaRPr lang="en-US" sz="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390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EFA1-9A99-E589-8003-56ECCE36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Multi Output Perceptron</a:t>
            </a:r>
            <a:endParaRPr lang="en-GB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EBE96F5-114B-A123-E645-C0C71B8E6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5239" y="2010316"/>
            <a:ext cx="4133850" cy="35337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4BB92-8B01-B63C-9A30-6FA9BDCD95ED}"/>
              </a:ext>
            </a:extLst>
          </p:cNvPr>
          <p:cNvSpPr txBox="1"/>
          <p:nvPr/>
        </p:nvSpPr>
        <p:spPr>
          <a:xfrm>
            <a:off x="942473" y="2386263"/>
            <a:ext cx="40265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Since all inputs are densely connected to outputs, this layer is called "dense" layer</a:t>
            </a:r>
            <a:endParaRPr lang="en-GB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61F2907-CAF8-7E2C-1B61-B54D194E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F2B6D-C64D-2713-47C5-F935FFC95BB1}"/>
              </a:ext>
            </a:extLst>
          </p:cNvPr>
          <p:cNvSpPr txBox="1"/>
          <p:nvPr/>
        </p:nvSpPr>
        <p:spPr>
          <a:xfrm>
            <a:off x="9398000" y="5765800"/>
            <a:ext cx="2743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" dirty="0">
                <a:ea typeface="+mn-lt"/>
                <a:cs typeface="+mn-lt"/>
              </a:rPr>
              <a:t>© Alexander Amini and Ava Amini</a:t>
            </a:r>
            <a:br>
              <a:rPr lang="en-GB" sz="800" dirty="0">
                <a:ea typeface="+mn-lt"/>
                <a:cs typeface="+mn-lt"/>
              </a:rPr>
            </a:br>
            <a:r>
              <a:rPr lang="en-GB" sz="800" dirty="0">
                <a:ea typeface="+mn-lt"/>
                <a:cs typeface="+mn-lt"/>
              </a:rPr>
              <a:t>MIT Introduction to Deep Learning</a:t>
            </a:r>
            <a:br>
              <a:rPr lang="en-GB" sz="800" dirty="0">
                <a:ea typeface="+mn-lt"/>
                <a:cs typeface="+mn-lt"/>
              </a:rPr>
            </a:br>
            <a:r>
              <a:rPr lang="en-GB" sz="8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IntroToDeepLearning.com</a:t>
            </a:r>
            <a:endParaRPr lang="en-US" sz="1000">
              <a:cs typeface="Calibri" panose="020F0502020204030204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56676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E750-3D4F-FE49-EBEE-3F1AFEFE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Single layer Neural network</a:t>
            </a:r>
            <a:endParaRPr lang="en-GB">
              <a:latin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E147653-B1DD-A802-5B6F-0AFFD67C6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26" r="26418" b="16209"/>
          <a:stretch/>
        </p:blipFill>
        <p:spPr>
          <a:xfrm>
            <a:off x="770904" y="2226734"/>
            <a:ext cx="5328866" cy="2979902"/>
          </a:xfrm>
          <a:ln w="57150">
            <a:solidFill>
              <a:schemeClr val="bg1"/>
            </a:solidFill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2A26436-C28D-5B63-C8B9-720EF3C3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72" y="2127034"/>
            <a:ext cx="1335818" cy="873984"/>
          </a:xfrm>
          <a:prstGeom prst="rect">
            <a:avLst/>
          </a:prstGeom>
        </p:spPr>
      </p:pic>
      <p:pic>
        <p:nvPicPr>
          <p:cNvPr id="3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B84A848-E620-B87F-99C0-9C6BA4771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005" y="2438987"/>
            <a:ext cx="3978875" cy="601271"/>
          </a:xfrm>
          <a:prstGeom prst="rect">
            <a:avLst/>
          </a:prstGeom>
        </p:spPr>
      </p:pic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EF28608A-8D43-25E8-0171-087957BAA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942" y="3320381"/>
            <a:ext cx="4349577" cy="587940"/>
          </a:xfrm>
          <a:prstGeom prst="rect">
            <a:avLst/>
          </a:prstGeom>
        </p:spPr>
      </p:pic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0C2B9EE5-B518-422B-092D-CBCA956A5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70272-4FE3-778A-FCC6-FD487FE71D4D}"/>
              </a:ext>
            </a:extLst>
          </p:cNvPr>
          <p:cNvSpPr txBox="1"/>
          <p:nvPr/>
        </p:nvSpPr>
        <p:spPr>
          <a:xfrm>
            <a:off x="9398000" y="5765800"/>
            <a:ext cx="2743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" dirty="0">
                <a:ea typeface="+mn-lt"/>
                <a:cs typeface="+mn-lt"/>
              </a:rPr>
              <a:t>© Alexander Amini and Ava Amini</a:t>
            </a:r>
            <a:br>
              <a:rPr lang="en-GB" sz="800" dirty="0">
                <a:ea typeface="+mn-lt"/>
                <a:cs typeface="+mn-lt"/>
              </a:rPr>
            </a:br>
            <a:r>
              <a:rPr lang="en-GB" sz="800" dirty="0">
                <a:ea typeface="+mn-lt"/>
                <a:cs typeface="+mn-lt"/>
              </a:rPr>
              <a:t>MIT Introduction to Deep Learning</a:t>
            </a:r>
            <a:br>
              <a:rPr lang="en-GB" sz="800" dirty="0">
                <a:ea typeface="+mn-lt"/>
                <a:cs typeface="+mn-lt"/>
              </a:rPr>
            </a:br>
            <a:r>
              <a:rPr lang="en-GB" sz="8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IntroToDeepLearning.com</a:t>
            </a:r>
            <a:endParaRPr lang="en-US" sz="1000">
              <a:cs typeface="Calibri" panose="020F0502020204030204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4586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6B9C-964D-4F06-8BB4-F753EFDE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Single layer Neural Network</a:t>
            </a:r>
            <a:endParaRPr lang="en-GB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B2FAFE3-AD2B-3B98-AECB-625D9610A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687" y="1871702"/>
            <a:ext cx="6038850" cy="340995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011E41F-3439-5907-D968-AA99CA79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49" y="3301897"/>
            <a:ext cx="4359875" cy="727879"/>
          </a:xfrm>
          <a:prstGeom prst="rect">
            <a:avLst/>
          </a:prstGeom>
        </p:spPr>
      </p:pic>
      <p:pic>
        <p:nvPicPr>
          <p:cNvPr id="6" name="Picture 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3DA639FC-15F9-7CA6-791E-57326A6D4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049" y="2235784"/>
            <a:ext cx="3566983" cy="800648"/>
          </a:xfrm>
          <a:prstGeom prst="rect">
            <a:avLst/>
          </a:prstGeom>
        </p:spPr>
      </p:pic>
      <p:pic>
        <p:nvPicPr>
          <p:cNvPr id="7" name="Picture 4" descr="Logo&#10;&#10;Description automatically generated">
            <a:extLst>
              <a:ext uri="{FF2B5EF4-FFF2-40B4-BE49-F238E27FC236}">
                <a16:creationId xmlns:a16="http://schemas.microsoft.com/office/drawing/2014/main" id="{FCF3C09F-59A8-46E7-7A76-CB36A28A4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66B42A-BF00-4359-97EF-905F1E98DF30}"/>
              </a:ext>
            </a:extLst>
          </p:cNvPr>
          <p:cNvSpPr txBox="1"/>
          <p:nvPr/>
        </p:nvSpPr>
        <p:spPr>
          <a:xfrm>
            <a:off x="9398000" y="5765800"/>
            <a:ext cx="27432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" dirty="0">
                <a:ea typeface="+mn-lt"/>
                <a:cs typeface="+mn-lt"/>
              </a:rPr>
              <a:t>© Alexander Amini and Ava Amini</a:t>
            </a:r>
            <a:br>
              <a:rPr lang="en-GB" sz="800" dirty="0">
                <a:ea typeface="+mn-lt"/>
                <a:cs typeface="+mn-lt"/>
              </a:rPr>
            </a:br>
            <a:r>
              <a:rPr lang="en-GB" sz="800" dirty="0">
                <a:ea typeface="+mn-lt"/>
                <a:cs typeface="+mn-lt"/>
              </a:rPr>
              <a:t>MIT Introduction to Deep Learning</a:t>
            </a:r>
            <a:br>
              <a:rPr lang="en-GB" sz="800" dirty="0">
                <a:ea typeface="+mn-lt"/>
                <a:cs typeface="+mn-lt"/>
              </a:rPr>
            </a:br>
            <a:r>
              <a:rPr lang="en-GB" sz="8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IntroToDeepLearning.com</a:t>
            </a:r>
            <a:endParaRPr lang="en-US" sz="1000">
              <a:cs typeface="Calibri" panose="020F0502020204030204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30176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EEA9-8739-B9F1-B297-0905CBD4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Deep Neural Network</a:t>
            </a:r>
            <a:endParaRPr lang="en-GB"/>
          </a:p>
        </p:txBody>
      </p:sp>
      <p:pic>
        <p:nvPicPr>
          <p:cNvPr id="6" name="Picture 6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CEAA02A3-8D47-3C8A-6DDC-93C65A50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05" y="2814889"/>
            <a:ext cx="2743200" cy="1127961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F0B2BFA7-7316-CC97-B3A7-39944095EA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5" r="3478" b="-211"/>
          <a:stretch/>
        </p:blipFill>
        <p:spPr>
          <a:xfrm>
            <a:off x="1285670" y="1999950"/>
            <a:ext cx="1115362" cy="4304916"/>
          </a:xfrm>
          <a:prstGeom prst="rect">
            <a:avLst/>
          </a:prstGeom>
        </p:spPr>
      </p:pic>
      <p:pic>
        <p:nvPicPr>
          <p:cNvPr id="11" name="Picture 6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A27255B1-F326-A29A-DE4D-A0D94AFF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163" y="2814889"/>
            <a:ext cx="2743200" cy="1127961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26B1EB27-934F-4B04-F801-22FEB3D97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151" y="3681413"/>
            <a:ext cx="1038225" cy="2543175"/>
          </a:xfrm>
          <a:prstGeom prst="rect">
            <a:avLst/>
          </a:prstGeom>
        </p:spPr>
      </p:pic>
      <p:pic>
        <p:nvPicPr>
          <p:cNvPr id="32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6C2614BD-4271-8943-C82B-EE72C5C2E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164" y="2310063"/>
            <a:ext cx="847725" cy="91440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id="{A3A5FDCD-7DA7-59DF-98A2-7C9A0E7D2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0125" y="2677026"/>
            <a:ext cx="276225" cy="381000"/>
          </a:xfrm>
          <a:prstGeom prst="rect">
            <a:avLst/>
          </a:prstGeom>
        </p:spPr>
      </p:pic>
      <p:pic>
        <p:nvPicPr>
          <p:cNvPr id="46" name="Picture 46" descr="Icon&#10;&#10;Description automatically generated">
            <a:extLst>
              <a:ext uri="{FF2B5EF4-FFF2-40B4-BE49-F238E27FC236}">
                <a16:creationId xmlns:a16="http://schemas.microsoft.com/office/drawing/2014/main" id="{21598850-0D6B-D2ED-6453-CA72E2E2C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429902" y="1923838"/>
            <a:ext cx="661236" cy="3265572"/>
          </a:xfr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FF20641-055B-5F11-BECF-5F7929563933}"/>
              </a:ext>
            </a:extLst>
          </p:cNvPr>
          <p:cNvSpPr txBox="1"/>
          <p:nvPr/>
        </p:nvSpPr>
        <p:spPr>
          <a:xfrm>
            <a:off x="5223711" y="565484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>
                <a:cs typeface="Calibri"/>
              </a:rPr>
              <a:t>Hidden</a:t>
            </a:r>
          </a:p>
        </p:txBody>
      </p:sp>
      <p:pic>
        <p:nvPicPr>
          <p:cNvPr id="48" name="Picture 4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A604A83B-B586-1852-C44E-58FBA39F3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8716" y="5118829"/>
            <a:ext cx="3956385" cy="5907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6A51B30-7C2C-6E7A-55C4-7D12494FF5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6441-E77F-3AFB-50DD-567FD284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Example problem: Will I pass?</a:t>
            </a:r>
            <a:endParaRPr lang="en-GB">
              <a:latin typeface="Calibri"/>
              <a:cs typeface="Calibri"/>
            </a:endParaRPr>
          </a:p>
        </p:txBody>
      </p:sp>
      <p:pic>
        <p:nvPicPr>
          <p:cNvPr id="5" name="Picture 5" descr="A picture containing sky, different&#10;&#10;Description automatically generated">
            <a:extLst>
              <a:ext uri="{FF2B5EF4-FFF2-40B4-BE49-F238E27FC236}">
                <a16:creationId xmlns:a16="http://schemas.microsoft.com/office/drawing/2014/main" id="{9A61ADA7-679D-6E73-4D29-47C55F77D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255" y="2471527"/>
            <a:ext cx="6648450" cy="2771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BDDDC-C696-51D9-7EA3-A9CDCEB930D2}"/>
              </a:ext>
            </a:extLst>
          </p:cNvPr>
          <p:cNvSpPr txBox="1"/>
          <p:nvPr/>
        </p:nvSpPr>
        <p:spPr>
          <a:xfrm>
            <a:off x="1804736" y="3489157"/>
            <a:ext cx="18007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ea typeface="+mn-lt"/>
                <a:cs typeface="+mn-lt"/>
              </a:rPr>
              <a:t>X</a:t>
            </a:r>
            <a:r>
              <a:rPr lang="en-GB" sz="2800" baseline="30000">
                <a:ea typeface="+mn-lt"/>
                <a:cs typeface="+mn-lt"/>
              </a:rPr>
              <a:t> (1)</a:t>
            </a:r>
            <a:r>
              <a:rPr lang="en-GB" sz="2800">
                <a:ea typeface="+mn-lt"/>
                <a:cs typeface="+mn-lt"/>
              </a:rPr>
              <a:t> = [4,5]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AE029-F3CB-4CF6-5A7E-43A2DD42A9BB}"/>
              </a:ext>
            </a:extLst>
          </p:cNvPr>
          <p:cNvSpPr txBox="1"/>
          <p:nvPr/>
        </p:nvSpPr>
        <p:spPr>
          <a:xfrm>
            <a:off x="9655341" y="360947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cs typeface="Calibri"/>
              </a:rPr>
              <a:t>Predicted = 0.1</a:t>
            </a:r>
            <a:br>
              <a:rPr lang="en-GB" sz="2000">
                <a:cs typeface="Calibri"/>
              </a:rPr>
            </a:br>
            <a:r>
              <a:rPr lang="en-GB" sz="2000">
                <a:cs typeface="Calibri"/>
              </a:rPr>
              <a:t>Actual =1</a:t>
            </a: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70A154AB-5335-2F9C-97AC-3755230F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16" y="4716213"/>
            <a:ext cx="2743200" cy="714206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EC08D0F2-4175-E7BB-D3AD-F97D2594DA5B}"/>
              </a:ext>
            </a:extLst>
          </p:cNvPr>
          <p:cNvSpPr/>
          <p:nvPr/>
        </p:nvSpPr>
        <p:spPr>
          <a:xfrm rot="-5400000">
            <a:off x="9555077" y="4902868"/>
            <a:ext cx="300790" cy="11229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928A960-037F-2F56-C458-41AFC16DCCE2}"/>
              </a:ext>
            </a:extLst>
          </p:cNvPr>
          <p:cNvSpPr/>
          <p:nvPr/>
        </p:nvSpPr>
        <p:spPr>
          <a:xfrm rot="-5400000">
            <a:off x="10582773" y="5148514"/>
            <a:ext cx="290764" cy="581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3098C-600F-776B-342D-48D98E011F06}"/>
              </a:ext>
            </a:extLst>
          </p:cNvPr>
          <p:cNvSpPr txBox="1"/>
          <p:nvPr/>
        </p:nvSpPr>
        <p:spPr>
          <a:xfrm>
            <a:off x="8953500" y="57952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    Predicted        Actual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83F2CB8-5E89-C973-FF6F-9F1B76E06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4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3D22-099C-F7E7-C71A-97C26DF9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Empirical Loss</a:t>
            </a:r>
            <a:endParaRPr lang="en-GB" sz="4000">
              <a:latin typeface="Calibri"/>
              <a:cs typeface="Calibri"/>
            </a:endParaRPr>
          </a:p>
        </p:txBody>
      </p:sp>
      <p:pic>
        <p:nvPicPr>
          <p:cNvPr id="6" name="Picture 6" descr="A picture containing text, different, envelope&#10;&#10;Description automatically generated">
            <a:extLst>
              <a:ext uri="{FF2B5EF4-FFF2-40B4-BE49-F238E27FC236}">
                <a16:creationId xmlns:a16="http://schemas.microsoft.com/office/drawing/2014/main" id="{3060129C-9FED-65AC-6893-F90CC539D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435" y="2451474"/>
            <a:ext cx="5438775" cy="2771775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421E6AD-80A9-DD4B-643D-61A26411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70" y="2635918"/>
            <a:ext cx="100965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3CB64-0CE4-2F8A-774B-6C92AF965C5E}"/>
              </a:ext>
            </a:extLst>
          </p:cNvPr>
          <p:cNvSpPr txBox="1"/>
          <p:nvPr/>
        </p:nvSpPr>
        <p:spPr>
          <a:xfrm>
            <a:off x="9615237" y="2506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f(x)                    y</a:t>
            </a:r>
            <a:endParaRPr lang="en-GB"/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2AAEB9C6-BF1D-E3FE-C185-ACDD3BE1F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845" y="3021681"/>
            <a:ext cx="800100" cy="1476375"/>
          </a:xfrm>
          <a:prstGeom prst="rect">
            <a:avLst/>
          </a:prstGeom>
        </p:spPr>
      </p:pic>
      <p:pic>
        <p:nvPicPr>
          <p:cNvPr id="12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AF4F128-A0B6-A445-0C7B-E5F19C712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9239" y="3021681"/>
            <a:ext cx="800100" cy="1476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EB23E4-8C03-4DFD-D1E9-E4AFCD689A40}"/>
              </a:ext>
            </a:extLst>
          </p:cNvPr>
          <p:cNvSpPr txBox="1"/>
          <p:nvPr/>
        </p:nvSpPr>
        <p:spPr>
          <a:xfrm>
            <a:off x="10266947" y="3098131"/>
            <a:ext cx="431131" cy="1333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2BCE6A-8574-23BF-7124-ADE373DCB5AC}"/>
              </a:ext>
            </a:extLst>
          </p:cNvPr>
          <p:cNvSpPr txBox="1"/>
          <p:nvPr/>
        </p:nvSpPr>
        <p:spPr>
          <a:xfrm>
            <a:off x="10359190" y="2879558"/>
            <a:ext cx="176465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  <a:p>
            <a:r>
              <a:rPr lang="en-GB" sz="1100">
                <a:latin typeface="MathJax_Main"/>
                <a:ea typeface="MathJax_Main"/>
                <a:cs typeface="MathJax_Main"/>
              </a:rPr>
              <a:t>√</a:t>
            </a:r>
            <a:endParaRPr lang="en-US" sz="1100">
              <a:latin typeface="MathJax_Main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F308D6-99AE-E839-8CD2-4BB432E7B384}"/>
              </a:ext>
            </a:extLst>
          </p:cNvPr>
          <p:cNvSpPr txBox="1"/>
          <p:nvPr/>
        </p:nvSpPr>
        <p:spPr>
          <a:xfrm>
            <a:off x="10359190" y="3160294"/>
            <a:ext cx="236622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1100">
                <a:latin typeface="MathJax_Main"/>
              </a:rPr>
              <a:t>√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2EE9FF-4D58-873E-3218-AF6CA67D25A3}"/>
              </a:ext>
            </a:extLst>
          </p:cNvPr>
          <p:cNvSpPr txBox="1"/>
          <p:nvPr/>
        </p:nvSpPr>
        <p:spPr>
          <a:xfrm>
            <a:off x="10359190" y="3491163"/>
            <a:ext cx="276727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1100">
                <a:latin typeface="MathJax_Main"/>
              </a:rPr>
              <a:t>√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9FA0CF-5EAF-8C0E-6BA2-4B9035131CDC}"/>
              </a:ext>
            </a:extLst>
          </p:cNvPr>
          <p:cNvSpPr txBox="1"/>
          <p:nvPr/>
        </p:nvSpPr>
        <p:spPr>
          <a:xfrm>
            <a:off x="10337131" y="4090737"/>
            <a:ext cx="3168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>
                <a:cs typeface="Calibri"/>
              </a:rPr>
              <a:t>x</a:t>
            </a:r>
            <a:endParaRPr lang="en-GB" sz="1600"/>
          </a:p>
        </p:txBody>
      </p:sp>
      <p:pic>
        <p:nvPicPr>
          <p:cNvPr id="51" name="Picture 51" descr="Text&#10;&#10;Description automatically generated">
            <a:extLst>
              <a:ext uri="{FF2B5EF4-FFF2-40B4-BE49-F238E27FC236}">
                <a16:creationId xmlns:a16="http://schemas.microsoft.com/office/drawing/2014/main" id="{1A8BF402-1B4D-EBCE-C892-9BF6995E9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111" y="5155862"/>
            <a:ext cx="4437647" cy="83754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78E7FE1A-A905-ABE8-4F53-7B7E7019E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4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13D-5554-032B-10B6-D12AA7C1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Calibri"/>
                <a:cs typeface="Calibri Light"/>
              </a:rPr>
              <a:t>Different Cost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0A10-0CC4-AF6C-B650-ED99F2FB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GB">
                <a:cs typeface="Calibri" panose="020F0502020204030204"/>
              </a:rPr>
              <a:t>Mean Square Error (MSE)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GB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GB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GB">
                <a:cs typeface="Calibri" panose="020F0502020204030204"/>
              </a:rPr>
              <a:t>Mean Absolute Error (MAE)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GB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GB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GB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GB">
                <a:cs typeface="Calibri" panose="020F0502020204030204"/>
              </a:rPr>
              <a:t>Cross Entropy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GB">
              <a:cs typeface="Calibri" panose="020F0502020204030204"/>
            </a:endParaRPr>
          </a:p>
          <a:p>
            <a:pPr marL="566420" lvl="2">
              <a:buFont typeface="Arial" panose="020F0502020204030204" pitchFamily="34" charset="0"/>
              <a:buChar char="•"/>
            </a:pPr>
            <a:endParaRPr lang="en-GB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ABA32F-11AB-EB75-4BDF-0FB640CB6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9" r="262" b="1389"/>
          <a:stretch/>
        </p:blipFill>
        <p:spPr>
          <a:xfrm>
            <a:off x="1642288" y="2193375"/>
            <a:ext cx="3525563" cy="707264"/>
          </a:xfrm>
          <a:prstGeom prst="rect">
            <a:avLst/>
          </a:prstGeom>
        </p:spPr>
      </p:pic>
      <p:pic>
        <p:nvPicPr>
          <p:cNvPr id="5" name="Picture 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EE5FE826-31DE-290A-0834-0D35DF39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00" y="4605025"/>
            <a:ext cx="8087226" cy="742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04E5A8F-CAF9-5AB3-7618-63BDF4298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98" r="-255" b="1163"/>
          <a:stretch/>
        </p:blipFill>
        <p:spPr>
          <a:xfrm>
            <a:off x="1637799" y="3207168"/>
            <a:ext cx="3652378" cy="844807"/>
          </a:xfrm>
          <a:prstGeom prst="rect">
            <a:avLst/>
          </a:prstGeom>
        </p:spPr>
      </p:pic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4F3595E4-3956-460A-89EB-C62AEECFB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699" y="262625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915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  Multi Layer Perceptron  </vt:lpstr>
      <vt:lpstr>Simple Perceptron</vt:lpstr>
      <vt:lpstr>Multi Output Perceptron</vt:lpstr>
      <vt:lpstr>Single layer Neural network</vt:lpstr>
      <vt:lpstr>Single layer Neural Network</vt:lpstr>
      <vt:lpstr>Deep Neural Network</vt:lpstr>
      <vt:lpstr>Example problem: Will I pass?</vt:lpstr>
      <vt:lpstr>Empirical Loss</vt:lpstr>
      <vt:lpstr>Different Cost Functions</vt:lpstr>
      <vt:lpstr>Binary Cross Entropy loss</vt:lpstr>
      <vt:lpstr>Mean Squared Error Loss</vt:lpstr>
      <vt:lpstr>Loss Optimization</vt:lpstr>
      <vt:lpstr>Loss Optimization</vt:lpstr>
      <vt:lpstr>Gradient Descent</vt:lpstr>
      <vt:lpstr>Gradient Descent</vt:lpstr>
      <vt:lpstr>Gradient Descent : back Propagation</vt:lpstr>
      <vt:lpstr>Different Gradient Descent</vt:lpstr>
      <vt:lpstr>Stochastic Gradient Descent</vt:lpstr>
      <vt:lpstr>  Mini-batch Gradient Descent</vt:lpstr>
      <vt:lpstr>Gradient Descent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142</cp:revision>
  <dcterms:created xsi:type="dcterms:W3CDTF">2023-04-19T20:19:08Z</dcterms:created>
  <dcterms:modified xsi:type="dcterms:W3CDTF">2023-05-09T20:23:03Z</dcterms:modified>
</cp:coreProperties>
</file>