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9E92F-D5BD-23C6-4164-52DCEEA58BE8}" v="374" dt="2023-05-09T22:11:55.757"/>
    <p1510:client id="{60234286-5281-C951-F43C-6F9F10B60D71}" v="384" dt="2023-04-13T20:37:32.910"/>
    <p1510:client id="{B9E2D6EC-879A-4E83-BB28-AEA11B79F5F5}" v="207" dt="2023-04-13T18:31:09.599"/>
    <p1510:client id="{C07864EE-9BCF-6F0B-AE60-B9C963A8424D}" v="17" dt="2023-04-19T14:35:25.442"/>
    <p1510:client id="{EEC3A46A-C66B-90E1-2196-7D43E4D519F6}" v="18" dt="2023-04-14T15:41:25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0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5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0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82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8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7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2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1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97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7200" dirty="0">
                <a:cs typeface="Calibri Light"/>
              </a:rPr>
              <a:t>Support Vector Machine</a:t>
            </a:r>
            <a:br>
              <a:rPr lang="en-GB" sz="7200" dirty="0">
                <a:cs typeface="Calibri Light"/>
              </a:rPr>
            </a:br>
            <a:endParaRPr lang="en-US" sz="72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ts val="1000"/>
              </a:spcBef>
              <a:spcAft>
                <a:spcPts val="0"/>
              </a:spcAft>
            </a:pPr>
            <a:r>
              <a:rPr lang="en-GB" sz="2200" dirty="0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Nastaran </a:t>
            </a:r>
            <a:r>
              <a:rPr lang="en-GB" sz="2200" dirty="0" err="1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Shahparian</a:t>
            </a:r>
            <a:r>
              <a:rPr lang="en-GB" sz="2200" dirty="0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 |SHARCNET | Compute Ontario |</a:t>
            </a:r>
            <a:br>
              <a:rPr lang="en-GB" sz="2200" dirty="0">
                <a:solidFill>
                  <a:srgbClr val="000000"/>
                </a:solidFill>
                <a:latin typeface="Calibri"/>
                <a:ea typeface="+mj-lt"/>
                <a:cs typeface="+mj-lt"/>
              </a:rPr>
            </a:br>
            <a:r>
              <a:rPr lang="en-GB" sz="2200" dirty="0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Compute Canada |York University</a:t>
            </a:r>
            <a:endParaRPr lang="en-GB" sz="2200">
              <a:latin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24AC34D-28CB-E916-C5DD-B289F95BB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133" y="224000"/>
            <a:ext cx="2743200" cy="39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83AF-0404-D1E8-57C9-CC21383D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marL="514350"/>
            <a:r>
              <a:rPr lang="en-GB" sz="4000" dirty="0">
                <a:latin typeface="Calibri"/>
                <a:cs typeface="Calibri Light"/>
              </a:rPr>
              <a:t>Definition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FA48-F56A-CB64-A551-C894D07D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177" y="2041237"/>
            <a:ext cx="663334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lvl="1">
              <a:buFont typeface="Arial" panose="020F0502020204030204" pitchFamily="34" charset="0"/>
              <a:buChar char="•"/>
            </a:pPr>
            <a:r>
              <a:rPr lang="en-GB" sz="2200" dirty="0">
                <a:highlight>
                  <a:srgbClr val="FFFFFF"/>
                </a:highlight>
                <a:latin typeface="Calibri"/>
                <a:cs typeface="Calibri"/>
              </a:rPr>
              <a:t>The original SVM algorithm was developed by Vladimir N </a:t>
            </a:r>
            <a:r>
              <a:rPr lang="en-GB" sz="2200" err="1">
                <a:highlight>
                  <a:srgbClr val="FFFFFF"/>
                </a:highlight>
                <a:latin typeface="Calibri"/>
                <a:cs typeface="Calibri"/>
              </a:rPr>
              <a:t>Vapnik</a:t>
            </a:r>
            <a:r>
              <a:rPr lang="en-GB" sz="2200" dirty="0">
                <a:highlight>
                  <a:srgbClr val="FFFFFF"/>
                </a:highlight>
                <a:latin typeface="Calibri"/>
                <a:cs typeface="Calibri"/>
              </a:rPr>
              <a:t> and Alexey Ya. </a:t>
            </a:r>
            <a:r>
              <a:rPr lang="en-GB" sz="2200" err="1">
                <a:highlight>
                  <a:srgbClr val="FFFFFF"/>
                </a:highlight>
                <a:latin typeface="Calibri"/>
                <a:cs typeface="Calibri"/>
              </a:rPr>
              <a:t>Chervonenkis</a:t>
            </a:r>
            <a:r>
              <a:rPr lang="en-GB" sz="2200" dirty="0">
                <a:highlight>
                  <a:srgbClr val="FFFFFF"/>
                </a:highlight>
                <a:latin typeface="Calibri"/>
                <a:cs typeface="Calibri"/>
              </a:rPr>
              <a:t> in 1963</a:t>
            </a:r>
            <a:br>
              <a:rPr lang="en-US" sz="2200" dirty="0"/>
            </a:br>
            <a:endParaRPr lang="en-US" sz="2200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GB" sz="2200" dirty="0">
                <a:highlight>
                  <a:srgbClr val="FFFFFF"/>
                </a:highlight>
                <a:latin typeface="Calibri"/>
                <a:cs typeface="Calibri"/>
              </a:rPr>
              <a:t>Support Vector Machines are machine learning algorithms that are used for classification and regression, and outlier detection.</a:t>
            </a:r>
            <a:br>
              <a:rPr lang="en-GB" sz="2200" dirty="0">
                <a:highlight>
                  <a:srgbClr val="FFFFFF"/>
                </a:highlight>
                <a:latin typeface="Calibri"/>
                <a:cs typeface="Calibri"/>
              </a:rPr>
            </a:br>
            <a:endParaRPr lang="en-GB" sz="2200">
              <a:latin typeface="Calibri"/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GB" sz="2200" dirty="0">
                <a:highlight>
                  <a:srgbClr val="FFFFFF"/>
                </a:highlight>
                <a:ea typeface="+mn-lt"/>
                <a:cs typeface="+mn-lt"/>
              </a:rPr>
              <a:t>SVMs are based on the idea of finding a hyperplane that best divides a dataset into two classes, as shown in the image below.</a:t>
            </a:r>
            <a:endParaRPr lang="en-GB" sz="2200" dirty="0">
              <a:highlight>
                <a:srgbClr val="FFFFFF"/>
              </a:highlight>
              <a:latin typeface="Calibri"/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A48515D-A266-70B3-9134-FFCA56AB1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269" y="2596150"/>
            <a:ext cx="3956384" cy="1966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6D9CD-FD84-FC4A-7712-518259159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133" y="224000"/>
            <a:ext cx="2743200" cy="398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EF2519-33BF-9562-8269-76A65A087DD5}"/>
              </a:ext>
            </a:extLst>
          </p:cNvPr>
          <p:cNvSpPr txBox="1"/>
          <p:nvPr/>
        </p:nvSpPr>
        <p:spPr>
          <a:xfrm>
            <a:off x="9067799" y="523240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800" dirty="0">
                <a:ea typeface="+mn-lt"/>
                <a:cs typeface="+mn-lt"/>
              </a:rPr>
              <a:t>https://www.kdnuggets.com/2016/07/support-vector-machines-simple-explanation.html</a:t>
            </a:r>
            <a:endParaRPr lang="en-US" sz="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06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EE6D-8F70-0AFB-B18D-B5562311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05" y="675940"/>
            <a:ext cx="10515600" cy="934537"/>
          </a:xfrm>
        </p:spPr>
        <p:txBody>
          <a:bodyPr>
            <a:normAutofit/>
          </a:bodyPr>
          <a:lstStyle/>
          <a:p>
            <a:pPr marL="228600"/>
            <a:r>
              <a:rPr lang="en-GB" sz="4000" dirty="0">
                <a:latin typeface="Calibri"/>
                <a:cs typeface="Calibri Light"/>
              </a:rPr>
              <a:t>  Concepts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9A860-941B-56C0-1480-5AEAA11FF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700084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b="1" dirty="0">
                <a:solidFill>
                  <a:srgbClr val="161616"/>
                </a:solidFill>
                <a:highlight>
                  <a:srgbClr val="FFFFFF"/>
                </a:highlight>
              </a:rPr>
              <a:t>       Support Vectors</a:t>
            </a:r>
            <a:endParaRPr lang="en-GB" sz="2200" b="1" dirty="0">
              <a:cs typeface="Calibri" panose="020F0502020204030204"/>
            </a:endParaRPr>
          </a:p>
          <a:p>
            <a:pPr marL="800100" lvl="1" indent="-171450">
              <a:buFont typeface="Arial" pitchFamily="34" charset="0"/>
              <a:buChar char="•"/>
            </a:pPr>
            <a:r>
              <a:rPr lang="en-GB" sz="2200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  Data points of the dataset, nearest to the hyperplane</a:t>
            </a:r>
          </a:p>
          <a:p>
            <a:r>
              <a:rPr lang="en-GB" sz="2200" b="1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        Hyperplane</a:t>
            </a:r>
          </a:p>
          <a:p>
            <a:pPr marL="971550" lvl="1" indent="-342900">
              <a:buFont typeface="Arial" pitchFamily="34" charset="0"/>
              <a:buChar char="•"/>
            </a:pPr>
            <a:r>
              <a:rPr lang="en-GB" sz="2200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A line that linearly separates and classifies a set of data</a:t>
            </a:r>
          </a:p>
          <a:p>
            <a:pPr marL="971550" lvl="1" indent="-342900">
              <a:buFont typeface="Arial" pitchFamily="34" charset="0"/>
              <a:buChar char="•"/>
            </a:pPr>
            <a:r>
              <a:rPr lang="en-GB" sz="2200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The further from the hyperplane data points lie, the more</a:t>
            </a:r>
            <a:br>
              <a:rPr lang="en-GB" sz="2200" dirty="0">
                <a:highlight>
                  <a:srgbClr val="FFFFFF"/>
                </a:highlight>
                <a:ea typeface="+mn-lt"/>
                <a:cs typeface="+mn-lt"/>
              </a:rPr>
            </a:br>
            <a:r>
              <a:rPr lang="en-GB" sz="2200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 confident we are that they have been correctly classified</a:t>
            </a:r>
          </a:p>
          <a:p>
            <a:pPr indent="422910"/>
            <a:r>
              <a:rPr lang="en-GB" sz="2200" b="1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Margin</a:t>
            </a:r>
          </a:p>
          <a:p>
            <a:pPr marL="971550" lvl="1" indent="-342900">
              <a:buFont typeface="Arial" pitchFamily="34" charset="0"/>
              <a:buChar char="•"/>
            </a:pPr>
            <a:r>
              <a:rPr lang="en-GB" sz="2200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The distance between the hyperplane and the nearest </a:t>
            </a:r>
            <a:br>
              <a:rPr lang="en-GB" sz="2200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</a:br>
            <a:r>
              <a:rPr lang="en-GB" sz="2200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data point from either set </a:t>
            </a:r>
            <a:endParaRPr lang="en-GB" sz="2200" dirty="0">
              <a:solidFill>
                <a:srgbClr val="161616"/>
              </a:solidFill>
              <a:highlight>
                <a:srgbClr val="FFFFFF"/>
              </a:highlight>
              <a:cs typeface="Calibri"/>
            </a:endParaRPr>
          </a:p>
          <a:p>
            <a:endParaRPr lang="en-GB" sz="3500">
              <a:solidFill>
                <a:srgbClr val="161616"/>
              </a:solidFill>
              <a:highlight>
                <a:srgbClr val="FFFFFF"/>
              </a:highlight>
              <a:cs typeface="Calibri"/>
            </a:endParaRPr>
          </a:p>
          <a:p>
            <a:pPr marL="383540" lvl="1"/>
            <a:endParaRPr lang="en-GB" sz="1200">
              <a:solidFill>
                <a:srgbClr val="161616"/>
              </a:solidFill>
              <a:highlight>
                <a:srgbClr val="FFFFFF"/>
              </a:highlight>
              <a:cs typeface="Calibri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65F7308C-81E6-F78E-83A1-075A8C30E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323" y="1997150"/>
            <a:ext cx="3104145" cy="2653146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491A70A-5B05-FE9F-9DA9-F64DFE9C8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133" y="224000"/>
            <a:ext cx="2743200" cy="398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1700D-7F47-0C67-5B2E-1E424528AB52}"/>
              </a:ext>
            </a:extLst>
          </p:cNvPr>
          <p:cNvSpPr txBox="1"/>
          <p:nvPr/>
        </p:nvSpPr>
        <p:spPr>
          <a:xfrm>
            <a:off x="9334500" y="5845341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800" dirty="0">
                <a:ea typeface="+mn-lt"/>
                <a:cs typeface="+mn-lt"/>
              </a:rPr>
              <a:t>https://www.kaggle.com/code/prashant111/svm-classifier-tutorial</a:t>
            </a:r>
            <a:endParaRPr lang="en-US" sz="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749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C726-80A7-6A8F-CA4C-C4FDA8EA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br>
              <a:rPr lang="en-GB" sz="4000" dirty="0">
                <a:latin typeface="Calibri"/>
                <a:ea typeface="+mj-lt"/>
                <a:cs typeface="+mj-lt"/>
              </a:rPr>
            </a:br>
            <a:br>
              <a:rPr lang="en-GB" sz="4000" dirty="0">
                <a:latin typeface="Calibri"/>
                <a:ea typeface="+mj-lt"/>
                <a:cs typeface="+mj-lt"/>
              </a:rPr>
            </a:br>
            <a:r>
              <a:rPr lang="en-GB" sz="4000" dirty="0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SVM Under the hood</a:t>
            </a:r>
            <a:endParaRPr lang="en-GB" sz="4000">
              <a:solidFill>
                <a:srgbClr val="008ABC"/>
              </a:solidFill>
              <a:latin typeface="Calibri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98156-5D7F-C972-963B-410ADB836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02" y="1845734"/>
            <a:ext cx="10346724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200660" lvl="1" indent="0">
              <a:buNone/>
            </a:pPr>
            <a:r>
              <a:rPr lang="en-GB" sz="2000" dirty="0">
                <a:cs typeface="Calibri"/>
              </a:rPr>
              <a:t>    Main</a:t>
            </a:r>
            <a:r>
              <a:rPr lang="en-GB" sz="2000" dirty="0">
                <a:latin typeface="Calibri"/>
                <a:cs typeface="Calibri"/>
              </a:rPr>
              <a:t> objective is to select a hyperplane with the maximum possible margin  </a:t>
            </a:r>
            <a:endParaRPr lang="en-US">
              <a:cs typeface="Calibri"/>
            </a:endParaRPr>
          </a:p>
          <a:p>
            <a:pPr marL="971550" lvl="3" indent="-342900">
              <a:buAutoNum type="arabicPeriod"/>
            </a:pPr>
            <a:r>
              <a:rPr lang="en-GB" sz="2000" dirty="0">
                <a:latin typeface="Calibri"/>
                <a:cs typeface="Calibri"/>
              </a:rPr>
              <a:t> Generate hyperplanes which segregates the classes in the best possible way.</a:t>
            </a:r>
            <a:br>
              <a:rPr lang="en-GB" sz="2000" dirty="0">
                <a:latin typeface="Calibri"/>
                <a:cs typeface="Calibri"/>
              </a:rPr>
            </a:br>
            <a:r>
              <a:rPr lang="en-GB" sz="2000" dirty="0">
                <a:highlight>
                  <a:srgbClr val="FFFFFF"/>
                </a:highlight>
                <a:latin typeface="Calibri"/>
                <a:cs typeface="Calibri"/>
              </a:rPr>
              <a:t> There are many hyperplanes that might classify the data</a:t>
            </a:r>
            <a:endParaRPr lang="en-GB" sz="2000" dirty="0">
              <a:latin typeface="Calibri"/>
              <a:cs typeface="Calibri"/>
            </a:endParaRPr>
          </a:p>
          <a:p>
            <a:pPr marL="971550" lvl="3" indent="-342900">
              <a:buAutoNum type="arabicPeriod"/>
            </a:pPr>
            <a:r>
              <a:rPr lang="en-GB" sz="2000" dirty="0">
                <a:latin typeface="Calibri"/>
                <a:cs typeface="Calibri"/>
              </a:rPr>
              <a:t>So, we choose the hyperplane</a:t>
            </a:r>
            <a:br>
              <a:rPr lang="en-GB" sz="2000" dirty="0">
                <a:latin typeface="Calibri"/>
                <a:cs typeface="Calibri"/>
              </a:rPr>
            </a:br>
            <a:r>
              <a:rPr lang="en-GB" sz="2000" dirty="0">
                <a:latin typeface="Calibri"/>
                <a:cs typeface="Calibri"/>
              </a:rPr>
              <a:t> so that distance from it to the</a:t>
            </a:r>
            <a:br>
              <a:rPr lang="en-GB" sz="2000" dirty="0">
                <a:latin typeface="Calibri"/>
                <a:cs typeface="Calibri"/>
              </a:rPr>
            </a:br>
            <a:r>
              <a:rPr lang="en-GB" sz="2000" dirty="0">
                <a:latin typeface="Calibri"/>
                <a:cs typeface="Calibri"/>
              </a:rPr>
              <a:t> support vectors on each side</a:t>
            </a:r>
            <a:br>
              <a:rPr lang="en-GB" sz="2000" dirty="0">
                <a:latin typeface="Calibri"/>
                <a:cs typeface="Calibri"/>
              </a:rPr>
            </a:br>
            <a:r>
              <a:rPr lang="en-GB" sz="2000" dirty="0">
                <a:latin typeface="Calibri"/>
                <a:cs typeface="Calibri"/>
              </a:rPr>
              <a:t> is maximized. </a:t>
            </a:r>
          </a:p>
          <a:p>
            <a:pPr marL="457200" indent="-457200">
              <a:buAutoNum type="arabicPeriod"/>
            </a:pPr>
            <a:endParaRPr lang="en-GB" sz="2200" dirty="0">
              <a:cs typeface="Calibri"/>
            </a:endParaRPr>
          </a:p>
          <a:p>
            <a:pPr marL="457200" indent="-457200">
              <a:buAutoNum type="arabicPeriod"/>
            </a:pPr>
            <a:endParaRPr lang="en-GB" sz="2200" dirty="0">
              <a:cs typeface="Calibri"/>
            </a:endParaRPr>
          </a:p>
        </p:txBody>
      </p:sp>
      <p:pic>
        <p:nvPicPr>
          <p:cNvPr id="5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0EB7F951-11F9-F948-5219-FF8EE9B0B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2" y="3112937"/>
            <a:ext cx="6203090" cy="265039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C771127-8B27-79A3-7D54-86EBF93B5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133" y="224000"/>
            <a:ext cx="2743200" cy="398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F44EA9-91D8-9A36-ED59-47D86636B864}"/>
              </a:ext>
            </a:extLst>
          </p:cNvPr>
          <p:cNvSpPr txBox="1"/>
          <p:nvPr/>
        </p:nvSpPr>
        <p:spPr>
          <a:xfrm>
            <a:off x="7670132" y="5865394"/>
            <a:ext cx="348514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800" dirty="0">
                <a:ea typeface="+mn-lt"/>
                <a:cs typeface="+mn-lt"/>
              </a:rPr>
              <a:t>https://www.kaggle.com/code/prashant111/svm-classifier-tutorial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4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9A10-0F6A-C338-79D3-DD655088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48636" cy="143070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latin typeface="Calibri"/>
                <a:ea typeface="+mj-lt"/>
                <a:cs typeface="+mj-lt"/>
              </a:rPr>
              <a:t>What if data isn't linearly separable? </a:t>
            </a:r>
            <a:endParaRPr lang="en-US" sz="4000">
              <a:latin typeface="Calibri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27442-3E26-DB2A-E6D2-45831213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649" y="1845734"/>
            <a:ext cx="10389267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1085850" indent="-285750">
              <a:buFont typeface="Arial" panose="020F0502020204030204" pitchFamily="34" charset="0"/>
              <a:buChar char="•"/>
            </a:pPr>
            <a:r>
              <a:rPr lang="en-GB" sz="2200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It’s necessary to move away from a 2d view </a:t>
            </a:r>
            <a:br>
              <a:rPr lang="en-GB" sz="2200" dirty="0">
                <a:highlight>
                  <a:srgbClr val="FFFFFF"/>
                </a:highlight>
                <a:ea typeface="+mn-lt"/>
                <a:cs typeface="+mn-lt"/>
              </a:rPr>
            </a:br>
            <a:r>
              <a:rPr lang="en-GB" sz="2200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of the data to a 3d view</a:t>
            </a:r>
            <a:endParaRPr lang="en-GB" sz="2200" dirty="0">
              <a:ea typeface="+mn-lt"/>
              <a:cs typeface="+mn-lt"/>
            </a:endParaRPr>
          </a:p>
          <a:p>
            <a:pPr marL="1099820" lvl="5">
              <a:buFont typeface="Arial" panose="020F0502020204030204" pitchFamily="34" charset="0"/>
              <a:buChar char="•"/>
            </a:pPr>
            <a:r>
              <a:rPr lang="en-GB" sz="2200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Mapping of data into a higher dimension. </a:t>
            </a:r>
            <a:br>
              <a:rPr lang="en-GB" sz="2200" dirty="0">
                <a:highlight>
                  <a:srgbClr val="FFFFFF"/>
                </a:highlight>
                <a:ea typeface="+mn-lt"/>
                <a:cs typeface="+mn-lt"/>
              </a:rPr>
            </a:br>
            <a:r>
              <a:rPr lang="en-GB" sz="2200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This is known as kernelling</a:t>
            </a:r>
          </a:p>
          <a:p>
            <a:pPr marL="1099820" lvl="5">
              <a:buFont typeface="Arial" panose="020F0502020204030204" pitchFamily="34" charset="0"/>
              <a:buChar char="•"/>
            </a:pPr>
            <a:r>
              <a:rPr lang="en-GB" sz="2200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Hyperplane can no longer be a line. </a:t>
            </a:r>
            <a:br>
              <a:rPr lang="en-GB" sz="2200" dirty="0">
                <a:highlight>
                  <a:srgbClr val="FFFFFF"/>
                </a:highlight>
                <a:ea typeface="+mn-lt"/>
                <a:cs typeface="+mn-lt"/>
              </a:rPr>
            </a:br>
            <a:r>
              <a:rPr lang="en-GB" sz="2200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It must now be a plane </a:t>
            </a:r>
          </a:p>
          <a:p>
            <a:pPr marL="1099820" lvl="5">
              <a:buFont typeface="Arial" panose="020F0502020204030204" pitchFamily="34" charset="0"/>
              <a:buChar char="•"/>
            </a:pPr>
            <a:r>
              <a:rPr lang="en-GB" sz="2200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The data will continue to be mapped into </a:t>
            </a:r>
            <a:br>
              <a:rPr lang="en-GB" sz="2200" dirty="0">
                <a:highlight>
                  <a:srgbClr val="FFFFFF"/>
                </a:highlight>
                <a:ea typeface="+mn-lt"/>
                <a:cs typeface="+mn-lt"/>
              </a:rPr>
            </a:br>
            <a:r>
              <a:rPr lang="en-GB" sz="2200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higher and higher dimensions until a </a:t>
            </a:r>
            <a:br>
              <a:rPr lang="en-GB" sz="2200" dirty="0">
                <a:highlight>
                  <a:srgbClr val="FFFFFF"/>
                </a:highlight>
                <a:ea typeface="+mn-lt"/>
                <a:cs typeface="+mn-lt"/>
              </a:rPr>
            </a:br>
            <a:r>
              <a:rPr lang="en-GB" sz="2200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hyperplane can be formed to segregate it.</a:t>
            </a:r>
            <a:endParaRPr lang="en-GB" sz="2200">
              <a:cs typeface="Calibri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A2BD2E3D-2855-F3D8-B0E5-61B4B3C2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467" y="1972733"/>
            <a:ext cx="2743200" cy="1371600"/>
          </a:xfrm>
          <a:prstGeom prst="rect">
            <a:avLst/>
          </a:prstGeom>
        </p:spPr>
      </p:pic>
      <p:pic>
        <p:nvPicPr>
          <p:cNvPr id="6" name="Picture 6" descr="A picture containing text, athletic game&#10;&#10;Description automatically generated">
            <a:extLst>
              <a:ext uri="{FF2B5EF4-FFF2-40B4-BE49-F238E27FC236}">
                <a16:creationId xmlns:a16="http://schemas.microsoft.com/office/drawing/2014/main" id="{4D730131-4221-5D0D-49F6-2705F3116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717" y="3515226"/>
            <a:ext cx="4447673" cy="2233863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BAC5A5BF-8894-A24D-735F-244A23E22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0133" y="224000"/>
            <a:ext cx="2743200" cy="398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0C1D33-C6F5-38FE-F0E4-C69A52AEF490}"/>
              </a:ext>
            </a:extLst>
          </p:cNvPr>
          <p:cNvSpPr txBox="1"/>
          <p:nvPr/>
        </p:nvSpPr>
        <p:spPr>
          <a:xfrm>
            <a:off x="9123947" y="5955631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800" dirty="0">
                <a:ea typeface="+mn-lt"/>
                <a:cs typeface="+mn-lt"/>
              </a:rPr>
              <a:t>https://www.researchgate.net/figure/Figure-C-Diagram-of-2D-Hyperplane-vs-3D-Dataset-6_fig1_345314400</a:t>
            </a:r>
            <a:endParaRPr lang="en-US" sz="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682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2785-CA9A-88A8-7677-10814CD3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Calibri"/>
                <a:cs typeface="Calibri Light"/>
              </a:rPr>
              <a:t>Kernels</a:t>
            </a:r>
            <a:endParaRPr lang="en-GB" sz="4000">
              <a:latin typeface="Calibri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4BD45-B066-20B5-80FD-E4A87706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800100" lvl="2" indent="-416560">
              <a:buAutoNum type="arabicPeriod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 panose="020F0502020204030204"/>
              </a:rPr>
              <a:t>Linear kernel</a:t>
            </a:r>
            <a:endParaRPr lang="en-US" sz="2200">
              <a:cs typeface="Calibri"/>
            </a:endParaRPr>
          </a:p>
          <a:p>
            <a:pPr marL="742950" lvl="2" indent="-342900">
              <a:buAutoNum type="arabicPeriod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 panose="020F0502020204030204"/>
              </a:rPr>
              <a:t> Polynomial Kernel</a:t>
            </a:r>
          </a:p>
          <a:p>
            <a:pPr marL="200660" lvl="1" indent="0">
              <a:buNone/>
            </a:pPr>
            <a:endParaRPr lang="en-GB" sz="1300" b="1" dirty="0">
              <a:solidFill>
                <a:srgbClr val="000000"/>
              </a:solidFill>
              <a:latin typeface="Inter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GB" sz="1500" b="1" dirty="0">
              <a:solidFill>
                <a:srgbClr val="000000"/>
              </a:solidFill>
              <a:latin typeface="Inter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GB" sz="1500" b="1" dirty="0">
              <a:solidFill>
                <a:srgbClr val="000000"/>
              </a:solidFill>
              <a:latin typeface="Inter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GB" sz="1500" b="1" dirty="0">
              <a:solidFill>
                <a:srgbClr val="000000"/>
              </a:solidFill>
              <a:latin typeface="Inter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GB" sz="1500" b="1" dirty="0">
              <a:solidFill>
                <a:srgbClr val="000000"/>
              </a:solidFill>
              <a:latin typeface="Inter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GB" sz="1500" b="1" dirty="0">
              <a:solidFill>
                <a:srgbClr val="000000"/>
              </a:solidFill>
              <a:latin typeface="Inter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GB" sz="1500" b="1" dirty="0">
              <a:solidFill>
                <a:srgbClr val="000000"/>
              </a:solidFill>
              <a:latin typeface="Inter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GB" sz="1500" b="1" dirty="0">
              <a:solidFill>
                <a:srgbClr val="000000"/>
              </a:solidFill>
              <a:latin typeface="Inter"/>
              <a:cs typeface="Calibri" panose="020F0502020204030204"/>
            </a:endParaRPr>
          </a:p>
          <a:p>
            <a:pPr marL="457200" indent="-457200">
              <a:buAutoNum type="arabicPeriod"/>
            </a:pPr>
            <a:endParaRPr lang="en-GB" dirty="0">
              <a:cs typeface="Calibri" panose="020F0502020204030204"/>
            </a:endParaRPr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40D3B0D1-2C64-42CE-B621-60F6224F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319" y="2618302"/>
            <a:ext cx="2743200" cy="347241"/>
          </a:xfrm>
          <a:prstGeom prst="rect">
            <a:avLst/>
          </a:prstGeom>
        </p:spPr>
      </p:pic>
      <p:pic>
        <p:nvPicPr>
          <p:cNvPr id="5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35D031B5-6BAF-E8BD-1BCA-01DC2DAC9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348" y="3271207"/>
            <a:ext cx="7788875" cy="239076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814C126A-F1A8-7353-9A91-F9F38C10A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0133" y="224000"/>
            <a:ext cx="2743200" cy="398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786320-6754-913B-38D5-D961C2D6F789}"/>
              </a:ext>
            </a:extLst>
          </p:cNvPr>
          <p:cNvSpPr txBox="1"/>
          <p:nvPr/>
        </p:nvSpPr>
        <p:spPr>
          <a:xfrm>
            <a:off x="9013657" y="5865394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800" dirty="0">
                <a:ea typeface="+mn-lt"/>
                <a:cs typeface="+mn-lt"/>
              </a:rPr>
              <a:t>https://www.kaggle.com/code/prashant111/svm-classifier-tutorial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B7AE-1E07-6FBB-CC23-901ABC72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Kernels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1AD0-A497-7FC3-2690-F842F4E6D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514350">
              <a:buNone/>
            </a:pPr>
            <a:r>
              <a:rPr lang="en-GB" sz="2200" dirty="0">
                <a:solidFill>
                  <a:schemeClr val="accent1"/>
                </a:solidFill>
                <a:latin typeface="Cambria"/>
                <a:ea typeface="Cambria"/>
                <a:cs typeface="Calibri"/>
              </a:rPr>
              <a:t>3. </a:t>
            </a:r>
            <a:r>
              <a:rPr lang="en-GB" sz="2200" dirty="0">
                <a:solidFill>
                  <a:srgbClr val="404040"/>
                </a:solidFill>
                <a:latin typeface="Cambria"/>
                <a:ea typeface="Cambria"/>
                <a:cs typeface="Calibri"/>
              </a:rPr>
              <a:t>  </a:t>
            </a:r>
            <a:r>
              <a:rPr lang="en-GB" sz="2200" dirty="0">
                <a:solidFill>
                  <a:srgbClr val="000000"/>
                </a:solidFill>
                <a:latin typeface="Cambria"/>
                <a:ea typeface="Cambria"/>
                <a:cs typeface="Calibri"/>
              </a:rPr>
              <a:t>Radial Basis Function Kernel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GB" sz="1500" b="1" dirty="0">
              <a:solidFill>
                <a:srgbClr val="000000"/>
              </a:solidFill>
              <a:latin typeface="Inter"/>
              <a:cs typeface="Calibri"/>
            </a:endParaRPr>
          </a:p>
          <a:p>
            <a:pPr marL="0" indent="0">
              <a:buNone/>
            </a:pPr>
            <a:endParaRPr lang="en-GB" sz="1500" b="1" dirty="0">
              <a:solidFill>
                <a:srgbClr val="000000"/>
              </a:solidFill>
              <a:latin typeface="Inter"/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DF341FD-5BA8-A771-C1E4-2DEDD9413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285" y="2402551"/>
            <a:ext cx="2743200" cy="919113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7A296E8-F3B0-923E-F3A3-7BC69B345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998" y="1926058"/>
            <a:ext cx="6285467" cy="386110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CDA63279-3C13-409A-CD07-A569EA779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0133" y="224000"/>
            <a:ext cx="2743200" cy="398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5F3FA6-1D0E-FA05-ED69-F4852AD45188}"/>
              </a:ext>
            </a:extLst>
          </p:cNvPr>
          <p:cNvSpPr txBox="1"/>
          <p:nvPr/>
        </p:nvSpPr>
        <p:spPr>
          <a:xfrm>
            <a:off x="8652710" y="5895473"/>
            <a:ext cx="3013910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700" dirty="0">
                <a:ea typeface="+mn-lt"/>
                <a:cs typeface="+mn-lt"/>
              </a:rPr>
              <a:t>https://www.kaggle.com/code/prashant111/svm-classifier-tutorial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1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61A0-0764-CAFE-5204-B65CED29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Pros &amp; Cons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6909-6A3E-05C7-C939-96037E5A0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285750"/>
            <a:r>
              <a:rPr lang="en-GB" sz="2200" b="1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Pros</a:t>
            </a:r>
            <a:endParaRPr lang="en-GB" sz="2200" b="1">
              <a:solidFill>
                <a:srgbClr val="404040"/>
              </a:solidFill>
              <a:ea typeface="+mn-lt"/>
              <a:cs typeface="+mn-lt"/>
            </a:endParaRPr>
          </a:p>
          <a:p>
            <a:pPr marL="749300" lvl="3">
              <a:buFont typeface="Arial" panose="020F0502020204030204" pitchFamily="34" charset="0"/>
              <a:buChar char="•"/>
            </a:pPr>
            <a:r>
              <a:rPr lang="en-GB" sz="2200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Accuracy</a:t>
            </a:r>
            <a:endParaRPr lang="en-GB" sz="2200">
              <a:cs typeface="Calibri" panose="020F0502020204030204"/>
            </a:endParaRPr>
          </a:p>
          <a:p>
            <a:pPr marL="749300" lvl="3">
              <a:buFont typeface="Arial" panose="020F0502020204030204" pitchFamily="34" charset="0"/>
              <a:buChar char="•"/>
            </a:pPr>
            <a:r>
              <a:rPr lang="en-GB" sz="2200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Works well on smaller cleaner datasets</a:t>
            </a:r>
            <a:endParaRPr lang="en-GB" sz="2200">
              <a:cs typeface="Calibri" panose="020F0502020204030204"/>
            </a:endParaRPr>
          </a:p>
          <a:p>
            <a:pPr marL="749300" lvl="3">
              <a:buFont typeface="Arial" panose="020F0502020204030204" pitchFamily="34" charset="0"/>
              <a:buChar char="•"/>
            </a:pPr>
            <a:r>
              <a:rPr lang="en-GB" sz="2200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It can be more efficient because it uses a subset of training points</a:t>
            </a:r>
            <a:endParaRPr lang="en-GB" sz="2200">
              <a:cs typeface="Calibri" panose="020F0502020204030204"/>
            </a:endParaRPr>
          </a:p>
          <a:p>
            <a:pPr marL="285750" indent="-285750"/>
            <a:r>
              <a:rPr lang="en-GB" sz="2200" b="1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Cons</a:t>
            </a:r>
            <a:endParaRPr lang="en-GB" sz="2200" b="1">
              <a:cs typeface="Calibri" panose="020F0502020204030204"/>
            </a:endParaRPr>
          </a:p>
          <a:p>
            <a:pPr marL="749300" lvl="3">
              <a:buFont typeface="Arial" panose="020F0502020204030204" pitchFamily="34" charset="0"/>
              <a:buChar char="•"/>
            </a:pPr>
            <a:r>
              <a:rPr lang="en-GB" sz="2200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Isn’t suited to larger datasets as the training time with SVMs can be high</a:t>
            </a:r>
            <a:endParaRPr lang="en-GB" sz="2200">
              <a:cs typeface="Calibri" panose="020F0502020204030204"/>
            </a:endParaRPr>
          </a:p>
          <a:p>
            <a:pPr marL="749300" lvl="3">
              <a:buFont typeface="Arial" panose="020F0502020204030204" pitchFamily="34" charset="0"/>
              <a:buChar char="•"/>
            </a:pPr>
            <a:r>
              <a:rPr lang="en-GB" sz="2200" dirty="0">
                <a:solidFill>
                  <a:srgbClr val="161616"/>
                </a:solidFill>
                <a:highlight>
                  <a:srgbClr val="FFFFFF"/>
                </a:highlight>
                <a:ea typeface="+mn-lt"/>
                <a:cs typeface="+mn-lt"/>
              </a:rPr>
              <a:t>Less effective on noisier datasets with overlapping classes</a:t>
            </a:r>
            <a:endParaRPr lang="en-GB" sz="220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8215B-DF49-589C-60C5-27C3CAB91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133" y="224000"/>
            <a:ext cx="2743200" cy="39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904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Support Vector Machine </vt:lpstr>
      <vt:lpstr>Definition</vt:lpstr>
      <vt:lpstr>  Concepts</vt:lpstr>
      <vt:lpstr>  SVM Under the hood</vt:lpstr>
      <vt:lpstr>What if data isn't linearly separable? </vt:lpstr>
      <vt:lpstr>Kernels</vt:lpstr>
      <vt:lpstr>Kernels</vt:lpstr>
      <vt:lpstr>Pros &amp;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307</cp:revision>
  <dcterms:created xsi:type="dcterms:W3CDTF">2023-04-13T17:03:09Z</dcterms:created>
  <dcterms:modified xsi:type="dcterms:W3CDTF">2023-05-09T22:12:04Z</dcterms:modified>
</cp:coreProperties>
</file>