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63" r:id="rId4"/>
    <p:sldId id="276" r:id="rId5"/>
    <p:sldId id="277" r:id="rId6"/>
    <p:sldId id="278" r:id="rId7"/>
    <p:sldId id="279" r:id="rId8"/>
    <p:sldId id="280" r:id="rId9"/>
    <p:sldId id="264" r:id="rId10"/>
    <p:sldId id="266" r:id="rId11"/>
    <p:sldId id="265"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7794" autoAdjust="0"/>
  </p:normalViewPr>
  <p:slideViewPr>
    <p:cSldViewPr snapToGrid="0">
      <p:cViewPr varScale="1">
        <p:scale>
          <a:sx n="72" d="100"/>
          <a:sy n="72" d="100"/>
        </p:scale>
        <p:origin x="1254" y="54"/>
      </p:cViewPr>
      <p:guideLst/>
    </p:cSldViewPr>
  </p:slid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B04A1-DF50-4CB6-B15F-7360D0402011}" type="datetimeFigureOut">
              <a:rPr lang="en-US" smtClean="0"/>
              <a:t>2/25/2018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4827F-F1A3-4FC8-80C0-6BCD205F5B0E}" type="slidenum">
              <a:rPr lang="en-US" smtClean="0"/>
              <a:t>‹#›</a:t>
            </a:fld>
            <a:endParaRPr lang="en-US"/>
          </a:p>
        </p:txBody>
      </p:sp>
    </p:spTree>
    <p:extLst>
      <p:ext uri="{BB962C8B-B14F-4D97-AF65-F5344CB8AC3E}">
        <p14:creationId xmlns:p14="http://schemas.microsoft.com/office/powerpoint/2010/main" val="1081072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words, our number notation works by nesting the expression s(...) around our z as often as the number says (which also means: if we resolve the number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it will replicate the following expression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times). We can also say: we </a:t>
            </a:r>
            <a:r>
              <a:rPr lang="en-US" sz="1200" i="1" kern="1200" dirty="0" smtClean="0">
                <a:solidFill>
                  <a:schemeClr val="tx1"/>
                </a:solidFill>
                <a:effectLst/>
                <a:latin typeface="+mn-lt"/>
                <a:ea typeface="+mn-ea"/>
                <a:cs typeface="+mn-cs"/>
              </a:rPr>
              <a:t>apply</a:t>
            </a:r>
            <a:r>
              <a:rPr lang="en-US" sz="1200" kern="1200" dirty="0" smtClean="0">
                <a:solidFill>
                  <a:schemeClr val="tx1"/>
                </a:solidFill>
                <a:effectLst/>
                <a:latin typeface="+mn-lt"/>
                <a:ea typeface="+mn-ea"/>
                <a:cs typeface="+mn-cs"/>
              </a:rPr>
              <a:t> s </a:t>
            </a:r>
            <a:r>
              <a:rPr lang="en-US" sz="1200" i="1" kern="1200" dirty="0" smtClean="0">
                <a:solidFill>
                  <a:schemeClr val="tx1"/>
                </a:solidFill>
                <a:effectLst/>
                <a:latin typeface="+mn-lt"/>
                <a:ea typeface="+mn-ea"/>
                <a:cs typeface="+mn-cs"/>
              </a:rPr>
              <a:t>n</a:t>
            </a:r>
            <a:r>
              <a:rPr lang="en-US" sz="1200" kern="1200" dirty="0" smtClean="0">
                <a:solidFill>
                  <a:schemeClr val="tx1"/>
                </a:solidFill>
                <a:effectLst/>
                <a:latin typeface="+mn-lt"/>
                <a:ea typeface="+mn-ea"/>
                <a:cs typeface="+mn-cs"/>
              </a:rPr>
              <a:t> times to z.</a:t>
            </a:r>
            <a:endParaRPr lang="en-US" dirty="0"/>
          </a:p>
        </p:txBody>
      </p:sp>
      <p:sp>
        <p:nvSpPr>
          <p:cNvPr id="4" name="Slide Number Placeholder 3"/>
          <p:cNvSpPr>
            <a:spLocks noGrp="1"/>
          </p:cNvSpPr>
          <p:nvPr>
            <p:ph type="sldNum" sz="quarter" idx="10"/>
          </p:nvPr>
        </p:nvSpPr>
        <p:spPr/>
        <p:txBody>
          <a:bodyPr/>
          <a:lstStyle/>
          <a:p>
            <a:fld id="{DD90C3C6-F8DC-4FDB-81FA-617F8980CE83}" type="slidenum">
              <a:rPr lang="en-US" smtClean="0"/>
              <a:t>8</a:t>
            </a:fld>
            <a:endParaRPr lang="en-US"/>
          </a:p>
        </p:txBody>
      </p:sp>
    </p:spTree>
    <p:extLst>
      <p:ext uri="{BB962C8B-B14F-4D97-AF65-F5344CB8AC3E}">
        <p14:creationId xmlns:p14="http://schemas.microsoft.com/office/powerpoint/2010/main" val="200255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-&gt;   (</a:t>
            </a:r>
            <a:r>
              <a:rPr lang="en-US" sz="1200" kern="1200" dirty="0" err="1" smtClean="0">
                <a:solidFill>
                  <a:schemeClr val="tx1"/>
                </a:solidFill>
                <a:effectLst/>
                <a:latin typeface="+mn-lt"/>
                <a:ea typeface="+mn-ea"/>
                <a:cs typeface="+mn-cs"/>
              </a:rPr>
              <a:t>λn</a:t>
            </a:r>
            <a:r>
              <a:rPr lang="en-US" sz="1200" kern="1200" dirty="0" smtClean="0">
                <a:solidFill>
                  <a:schemeClr val="tx1"/>
                </a:solidFill>
                <a:effectLst/>
                <a:latin typeface="+mn-lt"/>
                <a:ea typeface="+mn-ea"/>
                <a:cs typeface="+mn-cs"/>
              </a:rPr>
              <a:t> f x. (</a:t>
            </a:r>
            <a:r>
              <a:rPr lang="en-US" sz="1200" kern="1200" dirty="0" err="1" smtClean="0">
                <a:solidFill>
                  <a:schemeClr val="tx1"/>
                </a:solidFill>
                <a:effectLst/>
                <a:latin typeface="+mn-lt"/>
                <a:ea typeface="+mn-ea"/>
                <a:cs typeface="+mn-cs"/>
              </a:rPr>
              <a:t>λf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x.f</a:t>
            </a:r>
            <a:r>
              <a:rPr lang="en-US" sz="1200" kern="1200" dirty="0" smtClean="0">
                <a:solidFill>
                  <a:schemeClr val="tx1"/>
                </a:solidFill>
                <a:effectLst/>
                <a:latin typeface="+mn-lt"/>
                <a:ea typeface="+mn-ea"/>
                <a:cs typeface="+mn-cs"/>
              </a:rPr>
              <a:t>(f(f x))) f (n f x))   (</a:t>
            </a:r>
            <a:r>
              <a:rPr lang="en-US" sz="1200" kern="1200" dirty="0" err="1" smtClean="0">
                <a:solidFill>
                  <a:schemeClr val="tx1"/>
                </a:solidFill>
                <a:effectLst/>
                <a:latin typeface="+mn-lt"/>
                <a:ea typeface="+mn-ea"/>
                <a:cs typeface="+mn-cs"/>
              </a:rPr>
              <a:t>λf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x.f</a:t>
            </a:r>
            <a:r>
              <a:rPr lang="en-US" sz="1200" kern="1200" dirty="0" smtClean="0">
                <a:solidFill>
                  <a:schemeClr val="tx1"/>
                </a:solidFill>
                <a:effectLst/>
                <a:latin typeface="+mn-lt"/>
                <a:ea typeface="+mn-ea"/>
                <a:cs typeface="+mn-cs"/>
              </a:rPr>
              <a:t>(f x))</a:t>
            </a:r>
          </a:p>
          <a:p>
            <a:r>
              <a:rPr lang="en-US" sz="1200" kern="1200" dirty="0" smtClean="0">
                <a:solidFill>
                  <a:schemeClr val="tx1"/>
                </a:solidFill>
                <a:effectLst/>
                <a:latin typeface="+mn-lt"/>
                <a:ea typeface="+mn-ea"/>
                <a:cs typeface="+mn-cs"/>
              </a:rPr>
              <a:t>-&gt;     (</a:t>
            </a:r>
            <a:r>
              <a:rPr lang="en-US" sz="1200" kern="1200" dirty="0" err="1" smtClean="0">
                <a:solidFill>
                  <a:schemeClr val="tx1"/>
                </a:solidFill>
                <a:effectLst/>
                <a:latin typeface="+mn-lt"/>
                <a:ea typeface="+mn-ea"/>
                <a:cs typeface="+mn-cs"/>
              </a:rPr>
              <a:t>λf</a:t>
            </a:r>
            <a:r>
              <a:rPr lang="en-US" sz="1200" kern="1200" dirty="0" smtClean="0">
                <a:solidFill>
                  <a:schemeClr val="tx1"/>
                </a:solidFill>
                <a:effectLst/>
                <a:latin typeface="+mn-lt"/>
                <a:ea typeface="+mn-ea"/>
                <a:cs typeface="+mn-cs"/>
              </a:rPr>
              <a:t> x. (</a:t>
            </a:r>
            <a:r>
              <a:rPr lang="en-US" sz="1200" kern="1200" dirty="0" err="1" smtClean="0">
                <a:solidFill>
                  <a:schemeClr val="tx1"/>
                </a:solidFill>
                <a:effectLst/>
                <a:latin typeface="+mn-lt"/>
                <a:ea typeface="+mn-ea"/>
                <a:cs typeface="+mn-cs"/>
              </a:rPr>
              <a:t>λf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x.f</a:t>
            </a:r>
            <a:r>
              <a:rPr lang="en-US" sz="1200" kern="1200" dirty="0" smtClean="0">
                <a:solidFill>
                  <a:schemeClr val="tx1"/>
                </a:solidFill>
                <a:effectLst/>
                <a:latin typeface="+mn-lt"/>
                <a:ea typeface="+mn-ea"/>
                <a:cs typeface="+mn-cs"/>
              </a:rPr>
              <a:t>(f(f x))) f ((</a:t>
            </a:r>
            <a:r>
              <a:rPr lang="en-US" sz="1200" kern="1200" dirty="0" err="1" smtClean="0">
                <a:solidFill>
                  <a:schemeClr val="tx1"/>
                </a:solidFill>
                <a:effectLst/>
                <a:latin typeface="+mn-lt"/>
                <a:ea typeface="+mn-ea"/>
                <a:cs typeface="+mn-cs"/>
              </a:rPr>
              <a:t>λf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x.f</a:t>
            </a:r>
            <a:r>
              <a:rPr lang="en-US" sz="1200" kern="1200" dirty="0" smtClean="0">
                <a:solidFill>
                  <a:schemeClr val="tx1"/>
                </a:solidFill>
                <a:effectLst/>
                <a:latin typeface="+mn-lt"/>
                <a:ea typeface="+mn-ea"/>
                <a:cs typeface="+mn-cs"/>
              </a:rPr>
              <a:t>(f x)) f x)) </a:t>
            </a:r>
          </a:p>
          <a:p>
            <a:r>
              <a:rPr lang="en-US" sz="1200" kern="1200" dirty="0" smtClean="0">
                <a:solidFill>
                  <a:schemeClr val="tx1"/>
                </a:solidFill>
                <a:effectLst/>
                <a:latin typeface="+mn-lt"/>
                <a:ea typeface="+mn-ea"/>
                <a:cs typeface="+mn-cs"/>
              </a:rPr>
              <a:t>-&gt;     (</a:t>
            </a:r>
            <a:r>
              <a:rPr lang="en-US" sz="1200" kern="1200" dirty="0" err="1" smtClean="0">
                <a:solidFill>
                  <a:schemeClr val="tx1"/>
                </a:solidFill>
                <a:effectLst/>
                <a:latin typeface="+mn-lt"/>
                <a:ea typeface="+mn-ea"/>
                <a:cs typeface="+mn-cs"/>
              </a:rPr>
              <a:t>λf</a:t>
            </a:r>
            <a:r>
              <a:rPr lang="en-US" sz="1200" kern="1200" dirty="0" smtClean="0">
                <a:solidFill>
                  <a:schemeClr val="tx1"/>
                </a:solidFill>
                <a:effectLst/>
                <a:latin typeface="+mn-lt"/>
                <a:ea typeface="+mn-ea"/>
                <a:cs typeface="+mn-cs"/>
              </a:rPr>
              <a:t> x.   (</a:t>
            </a:r>
            <a:r>
              <a:rPr lang="en-US" sz="1200" kern="1200" dirty="0" err="1" smtClean="0">
                <a:solidFill>
                  <a:schemeClr val="tx1"/>
                </a:solidFill>
                <a:effectLst/>
                <a:latin typeface="+mn-lt"/>
                <a:ea typeface="+mn-ea"/>
                <a:cs typeface="+mn-cs"/>
              </a:rPr>
              <a:t>λx.f</a:t>
            </a:r>
            <a:r>
              <a:rPr lang="en-US" sz="1200" kern="1200" dirty="0" smtClean="0">
                <a:solidFill>
                  <a:schemeClr val="tx1"/>
                </a:solidFill>
                <a:effectLst/>
                <a:latin typeface="+mn-lt"/>
                <a:ea typeface="+mn-ea"/>
                <a:cs typeface="+mn-cs"/>
              </a:rPr>
              <a:t>(f(f x)))   ((</a:t>
            </a:r>
            <a:r>
              <a:rPr lang="en-US" sz="1200" kern="1200" dirty="0" err="1" smtClean="0">
                <a:solidFill>
                  <a:schemeClr val="tx1"/>
                </a:solidFill>
                <a:effectLst/>
                <a:latin typeface="+mn-lt"/>
                <a:ea typeface="+mn-ea"/>
                <a:cs typeface="+mn-cs"/>
              </a:rPr>
              <a:t>λf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x.f</a:t>
            </a:r>
            <a:r>
              <a:rPr lang="en-US" sz="1200" kern="1200" dirty="0" smtClean="0">
                <a:solidFill>
                  <a:schemeClr val="tx1"/>
                </a:solidFill>
                <a:effectLst/>
                <a:latin typeface="+mn-lt"/>
                <a:ea typeface="+mn-ea"/>
                <a:cs typeface="+mn-cs"/>
              </a:rPr>
              <a:t>(f x)) f x)) </a:t>
            </a:r>
          </a:p>
          <a:p>
            <a:r>
              <a:rPr lang="en-US" sz="1200" kern="1200" dirty="0" smtClean="0">
                <a:solidFill>
                  <a:schemeClr val="tx1"/>
                </a:solidFill>
                <a:effectLst/>
                <a:latin typeface="+mn-lt"/>
                <a:ea typeface="+mn-ea"/>
                <a:cs typeface="+mn-cs"/>
              </a:rPr>
              <a:t>-&gt;     (</a:t>
            </a:r>
            <a:r>
              <a:rPr lang="en-US" sz="1200" kern="1200" dirty="0" err="1" smtClean="0">
                <a:solidFill>
                  <a:schemeClr val="tx1"/>
                </a:solidFill>
                <a:effectLst/>
                <a:latin typeface="+mn-lt"/>
                <a:ea typeface="+mn-ea"/>
                <a:cs typeface="+mn-cs"/>
              </a:rPr>
              <a:t>λf</a:t>
            </a:r>
            <a:r>
              <a:rPr lang="en-US" sz="1200" kern="1200" dirty="0" smtClean="0">
                <a:solidFill>
                  <a:schemeClr val="tx1"/>
                </a:solidFill>
                <a:effectLst/>
                <a:latin typeface="+mn-lt"/>
                <a:ea typeface="+mn-ea"/>
                <a:cs typeface="+mn-cs"/>
              </a:rPr>
              <a:t> x.       f(f(f(</a:t>
            </a:r>
            <a:r>
              <a:rPr lang="en-US" sz="1200" kern="1200" dirty="0" err="1" smtClean="0">
                <a:solidFill>
                  <a:schemeClr val="tx1"/>
                </a:solidFill>
                <a:effectLst/>
                <a:latin typeface="+mn-lt"/>
                <a:ea typeface="+mn-ea"/>
                <a:cs typeface="+mn-cs"/>
              </a:rPr>
              <a:t>λf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x.f</a:t>
            </a:r>
            <a:r>
              <a:rPr lang="en-US" sz="1200" kern="1200" dirty="0" smtClean="0">
                <a:solidFill>
                  <a:schemeClr val="tx1"/>
                </a:solidFill>
                <a:effectLst/>
                <a:latin typeface="+mn-lt"/>
                <a:ea typeface="+mn-ea"/>
                <a:cs typeface="+mn-cs"/>
              </a:rPr>
              <a:t>(f x)) f x)))))</a:t>
            </a:r>
          </a:p>
          <a:p>
            <a:r>
              <a:rPr lang="en-US" sz="1200" kern="1200" dirty="0" smtClean="0">
                <a:solidFill>
                  <a:schemeClr val="tx1"/>
                </a:solidFill>
                <a:effectLst/>
                <a:latin typeface="+mn-lt"/>
                <a:ea typeface="+mn-ea"/>
                <a:cs typeface="+mn-cs"/>
              </a:rPr>
              <a:t>-&gt;     (</a:t>
            </a:r>
            <a:r>
              <a:rPr lang="en-US" sz="1200" kern="1200" dirty="0" err="1" smtClean="0">
                <a:solidFill>
                  <a:schemeClr val="tx1"/>
                </a:solidFill>
                <a:effectLst/>
                <a:latin typeface="+mn-lt"/>
                <a:ea typeface="+mn-ea"/>
                <a:cs typeface="+mn-cs"/>
              </a:rPr>
              <a:t>λf</a:t>
            </a:r>
            <a:r>
              <a:rPr lang="en-US" sz="1200" kern="1200" dirty="0" smtClean="0">
                <a:solidFill>
                  <a:schemeClr val="tx1"/>
                </a:solidFill>
                <a:effectLst/>
                <a:latin typeface="+mn-lt"/>
                <a:ea typeface="+mn-ea"/>
                <a:cs typeface="+mn-cs"/>
              </a:rPr>
              <a:t> x.       f(f(f  (</a:t>
            </a:r>
            <a:r>
              <a:rPr lang="en-US" sz="1200" kern="1200" dirty="0" err="1" smtClean="0">
                <a:solidFill>
                  <a:schemeClr val="tx1"/>
                </a:solidFill>
                <a:effectLst/>
                <a:latin typeface="+mn-lt"/>
                <a:ea typeface="+mn-ea"/>
                <a:cs typeface="+mn-cs"/>
              </a:rPr>
              <a:t>λx.f</a:t>
            </a:r>
            <a:r>
              <a:rPr lang="en-US" sz="1200" kern="1200" dirty="0" smtClean="0">
                <a:solidFill>
                  <a:schemeClr val="tx1"/>
                </a:solidFill>
                <a:effectLst/>
                <a:latin typeface="+mn-lt"/>
                <a:ea typeface="+mn-ea"/>
                <a:cs typeface="+mn-cs"/>
              </a:rPr>
              <a:t>(f x)) x)))))</a:t>
            </a:r>
          </a:p>
          <a:p>
            <a:r>
              <a:rPr lang="en-US" sz="1200" kern="1200" dirty="0" smtClean="0">
                <a:solidFill>
                  <a:schemeClr val="tx1"/>
                </a:solidFill>
                <a:effectLst/>
                <a:latin typeface="+mn-lt"/>
                <a:ea typeface="+mn-ea"/>
                <a:cs typeface="+mn-cs"/>
              </a:rPr>
              <a:t>-&gt;     (</a:t>
            </a:r>
            <a:r>
              <a:rPr lang="en-US" sz="1200" kern="1200" dirty="0" err="1" smtClean="0">
                <a:solidFill>
                  <a:schemeClr val="tx1"/>
                </a:solidFill>
                <a:effectLst/>
                <a:latin typeface="+mn-lt"/>
                <a:ea typeface="+mn-ea"/>
                <a:cs typeface="+mn-cs"/>
              </a:rPr>
              <a:t>λf</a:t>
            </a:r>
            <a:r>
              <a:rPr lang="en-US" sz="1200" kern="1200" dirty="0" smtClean="0">
                <a:solidFill>
                  <a:schemeClr val="tx1"/>
                </a:solidFill>
                <a:effectLst/>
                <a:latin typeface="+mn-lt"/>
                <a:ea typeface="+mn-ea"/>
                <a:cs typeface="+mn-cs"/>
              </a:rPr>
              <a:t> x.       f(f(f     (f(f x))  )))))</a:t>
            </a:r>
          </a:p>
          <a:p>
            <a:endParaRPr lang="en-US" dirty="0"/>
          </a:p>
        </p:txBody>
      </p:sp>
      <p:sp>
        <p:nvSpPr>
          <p:cNvPr id="4" name="Slide Number Placeholder 3"/>
          <p:cNvSpPr>
            <a:spLocks noGrp="1"/>
          </p:cNvSpPr>
          <p:nvPr>
            <p:ph type="sldNum" sz="quarter" idx="10"/>
          </p:nvPr>
        </p:nvSpPr>
        <p:spPr/>
        <p:txBody>
          <a:bodyPr/>
          <a:lstStyle/>
          <a:p>
            <a:fld id="{3BD4827F-F1A3-4FC8-80C0-6BCD205F5B0E}" type="slidenum">
              <a:rPr lang="en-US" smtClean="0"/>
              <a:t>10</a:t>
            </a:fld>
            <a:endParaRPr lang="en-US"/>
          </a:p>
        </p:txBody>
      </p:sp>
    </p:spTree>
    <p:extLst>
      <p:ext uri="{BB962C8B-B14F-4D97-AF65-F5344CB8AC3E}">
        <p14:creationId xmlns:p14="http://schemas.microsoft.com/office/powerpoint/2010/main" val="153995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λmh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λfx.f</a:t>
            </a:r>
            <a:r>
              <a:rPr lang="en-US" sz="1200" kern="1200" dirty="0" smtClean="0">
                <a:solidFill>
                  <a:schemeClr val="tx1"/>
                </a:solidFill>
                <a:effectLst/>
                <a:latin typeface="+mn-lt"/>
                <a:ea typeface="+mn-ea"/>
                <a:cs typeface="+mn-cs"/>
              </a:rPr>
              <a:t>(f(</a:t>
            </a:r>
            <a:r>
              <a:rPr lang="en-US" sz="1200" kern="1200" dirty="0" err="1" smtClean="0">
                <a:solidFill>
                  <a:schemeClr val="tx1"/>
                </a:solidFill>
                <a:effectLst/>
                <a:latin typeface="+mn-lt"/>
                <a:ea typeface="+mn-ea"/>
                <a:cs typeface="+mn-cs"/>
              </a:rPr>
              <a:t>fx</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λgy.g</a:t>
            </a:r>
            <a:r>
              <a:rPr lang="en-US" sz="1200" kern="1200" dirty="0" smtClean="0">
                <a:solidFill>
                  <a:schemeClr val="tx1"/>
                </a:solidFill>
                <a:effectLst/>
                <a:latin typeface="+mn-lt"/>
                <a:ea typeface="+mn-ea"/>
                <a:cs typeface="+mn-cs"/>
              </a:rPr>
              <a:t>(g(g(</a:t>
            </a:r>
            <a:r>
              <a:rPr lang="en-US" sz="1200" kern="1200" dirty="0" err="1" smtClean="0">
                <a:solidFill>
                  <a:schemeClr val="tx1"/>
                </a:solidFill>
                <a:effectLst/>
                <a:latin typeface="+mn-lt"/>
                <a:ea typeface="+mn-ea"/>
                <a:cs typeface="+mn-cs"/>
              </a:rPr>
              <a:t>gy</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λh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λfx.f</a:t>
            </a:r>
            <a:r>
              <a:rPr lang="en-US" sz="1200" kern="1200" dirty="0" smtClean="0">
                <a:solidFill>
                  <a:schemeClr val="tx1"/>
                </a:solidFill>
                <a:effectLst/>
                <a:latin typeface="+mn-lt"/>
                <a:ea typeface="+mn-ea"/>
                <a:cs typeface="+mn-cs"/>
              </a:rPr>
              <a:t>(f(</a:t>
            </a:r>
            <a:r>
              <a:rPr lang="en-US" sz="1200" kern="1200" dirty="0" err="1" smtClean="0">
                <a:solidFill>
                  <a:schemeClr val="tx1"/>
                </a:solidFill>
                <a:effectLst/>
                <a:latin typeface="+mn-lt"/>
                <a:ea typeface="+mn-ea"/>
                <a:cs typeface="+mn-cs"/>
              </a:rPr>
              <a:t>fx</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λgy.g</a:t>
            </a:r>
            <a:r>
              <a:rPr lang="en-US" sz="1200" kern="1200" dirty="0" smtClean="0">
                <a:solidFill>
                  <a:schemeClr val="tx1"/>
                </a:solidFill>
                <a:effectLst/>
                <a:latin typeface="+mn-lt"/>
                <a:ea typeface="+mn-ea"/>
                <a:cs typeface="+mn-cs"/>
              </a:rPr>
              <a:t>(g(g(</a:t>
            </a:r>
            <a:r>
              <a:rPr lang="en-US" sz="1200" kern="1200" dirty="0" err="1" smtClean="0">
                <a:solidFill>
                  <a:schemeClr val="tx1"/>
                </a:solidFill>
                <a:effectLst/>
                <a:latin typeface="+mn-lt"/>
                <a:ea typeface="+mn-ea"/>
                <a:cs typeface="+mn-cs"/>
              </a:rPr>
              <a:t>gy</a:t>
            </a:r>
            <a:r>
              <a:rPr lang="en-US" sz="1200" kern="1200" dirty="0" smtClean="0">
                <a:solidFill>
                  <a:schemeClr val="tx1"/>
                </a:solidFill>
                <a:effectLst/>
                <a:latin typeface="+mn-lt"/>
                <a:ea typeface="+mn-ea"/>
                <a:cs typeface="+mn-cs"/>
              </a:rPr>
              <a:t>))))h))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λh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λfx.f</a:t>
            </a:r>
            <a:r>
              <a:rPr lang="en-US" sz="1200" kern="1200" dirty="0" smtClean="0">
                <a:solidFill>
                  <a:schemeClr val="tx1"/>
                </a:solidFill>
                <a:effectLst/>
                <a:latin typeface="+mn-lt"/>
                <a:ea typeface="+mn-ea"/>
                <a:cs typeface="+mn-cs"/>
              </a:rPr>
              <a:t>(f(</a:t>
            </a:r>
            <a:r>
              <a:rPr lang="en-US" sz="1200" kern="1200" dirty="0" err="1" smtClean="0">
                <a:solidFill>
                  <a:schemeClr val="tx1"/>
                </a:solidFill>
                <a:effectLst/>
                <a:latin typeface="+mn-lt"/>
                <a:ea typeface="+mn-ea"/>
                <a:cs typeface="+mn-cs"/>
              </a:rPr>
              <a:t>fx</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λy</a:t>
            </a:r>
            <a:r>
              <a:rPr lang="en-US" sz="1200" kern="1200" dirty="0" smtClean="0">
                <a:solidFill>
                  <a:schemeClr val="tx1"/>
                </a:solidFill>
                <a:effectLst/>
                <a:latin typeface="+mn-lt"/>
                <a:ea typeface="+mn-ea"/>
                <a:cs typeface="+mn-cs"/>
              </a:rPr>
              <a:t>. h (h (h (h y)))))</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λh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λx</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λy</a:t>
            </a:r>
            <a:r>
              <a:rPr lang="en-US" sz="1200" kern="1200" dirty="0" smtClean="0">
                <a:solidFill>
                  <a:schemeClr val="tx1"/>
                </a:solidFill>
                <a:effectLst/>
                <a:latin typeface="+mn-lt"/>
                <a:ea typeface="+mn-ea"/>
                <a:cs typeface="+mn-cs"/>
              </a:rPr>
              <a:t>. h (h (h (h y))))) (((</a:t>
            </a:r>
            <a:r>
              <a:rPr lang="en-US" sz="1200" kern="1200" dirty="0" err="1" smtClean="0">
                <a:solidFill>
                  <a:schemeClr val="tx1"/>
                </a:solidFill>
                <a:effectLst/>
                <a:latin typeface="+mn-lt"/>
                <a:ea typeface="+mn-ea"/>
                <a:cs typeface="+mn-cs"/>
              </a:rPr>
              <a:t>λy</a:t>
            </a:r>
            <a:r>
              <a:rPr lang="en-US" sz="1200" kern="1200" dirty="0" smtClean="0">
                <a:solidFill>
                  <a:schemeClr val="tx1"/>
                </a:solidFill>
                <a:effectLst/>
                <a:latin typeface="+mn-lt"/>
                <a:ea typeface="+mn-ea"/>
                <a:cs typeface="+mn-cs"/>
              </a:rPr>
              <a:t>. h (h (h (h y))))) (((</a:t>
            </a:r>
            <a:r>
              <a:rPr lang="en-US" sz="1200" kern="1200" dirty="0" err="1" smtClean="0">
                <a:solidFill>
                  <a:schemeClr val="tx1"/>
                </a:solidFill>
                <a:effectLst/>
                <a:latin typeface="+mn-lt"/>
                <a:ea typeface="+mn-ea"/>
                <a:cs typeface="+mn-cs"/>
              </a:rPr>
              <a:t>λy</a:t>
            </a:r>
            <a:r>
              <a:rPr lang="en-US" sz="1200" kern="1200" dirty="0" smtClean="0">
                <a:solidFill>
                  <a:schemeClr val="tx1"/>
                </a:solidFill>
                <a:effectLst/>
                <a:latin typeface="+mn-lt"/>
                <a:ea typeface="+mn-ea"/>
                <a:cs typeface="+mn-cs"/>
              </a:rPr>
              <a:t>. h (h (h (h y)))))x)))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λh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λx</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λy</a:t>
            </a:r>
            <a:r>
              <a:rPr lang="en-US" sz="1200" kern="1200" dirty="0" smtClean="0">
                <a:solidFill>
                  <a:schemeClr val="tx1"/>
                </a:solidFill>
                <a:effectLst/>
                <a:latin typeface="+mn-lt"/>
                <a:ea typeface="+mn-ea"/>
                <a:cs typeface="+mn-cs"/>
              </a:rPr>
              <a:t>. h (h (h (h y))))) (((</a:t>
            </a:r>
            <a:r>
              <a:rPr lang="en-US" sz="1200" kern="1200" dirty="0" err="1" smtClean="0">
                <a:solidFill>
                  <a:schemeClr val="tx1"/>
                </a:solidFill>
                <a:effectLst/>
                <a:latin typeface="+mn-lt"/>
                <a:ea typeface="+mn-ea"/>
                <a:cs typeface="+mn-cs"/>
              </a:rPr>
              <a:t>λy</a:t>
            </a:r>
            <a:r>
              <a:rPr lang="en-US" sz="1200" kern="1200" dirty="0" smtClean="0">
                <a:solidFill>
                  <a:schemeClr val="tx1"/>
                </a:solidFill>
                <a:effectLst/>
                <a:latin typeface="+mn-lt"/>
                <a:ea typeface="+mn-ea"/>
                <a:cs typeface="+mn-cs"/>
              </a:rPr>
              <a:t>. h (h (h (h y))))) (((h (h (h (h x))))))))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λh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λx</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λy</a:t>
            </a:r>
            <a:r>
              <a:rPr lang="en-US" sz="1200" kern="1200" dirty="0" smtClean="0">
                <a:solidFill>
                  <a:schemeClr val="tx1"/>
                </a:solidFill>
                <a:effectLst/>
                <a:latin typeface="+mn-lt"/>
                <a:ea typeface="+mn-ea"/>
                <a:cs typeface="+mn-cs"/>
              </a:rPr>
              <a:t>. h (h (h (h y))))) (h (h (h (h (h (h (h (h x)))))))) </a:t>
            </a:r>
          </a:p>
          <a:p>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λhx</a:t>
            </a:r>
            <a:r>
              <a:rPr lang="en-US" sz="1200" kern="1200" dirty="0" smtClean="0">
                <a:solidFill>
                  <a:schemeClr val="tx1"/>
                </a:solidFill>
                <a:effectLst/>
                <a:latin typeface="+mn-lt"/>
                <a:ea typeface="+mn-ea"/>
                <a:cs typeface="+mn-cs"/>
              </a:rPr>
              <a:t>. (h (h (h (h (h (h (h (h (h (h (h (h x))))))))))))</a:t>
            </a:r>
          </a:p>
          <a:p>
            <a:endParaRPr lang="en-US" dirty="0"/>
          </a:p>
        </p:txBody>
      </p:sp>
      <p:sp>
        <p:nvSpPr>
          <p:cNvPr id="4" name="Slide Number Placeholder 3"/>
          <p:cNvSpPr>
            <a:spLocks noGrp="1"/>
          </p:cNvSpPr>
          <p:nvPr>
            <p:ph type="sldNum" sz="quarter" idx="10"/>
          </p:nvPr>
        </p:nvSpPr>
        <p:spPr/>
        <p:txBody>
          <a:bodyPr/>
          <a:lstStyle/>
          <a:p>
            <a:fld id="{3BD4827F-F1A3-4FC8-80C0-6BCD205F5B0E}" type="slidenum">
              <a:rPr lang="en-US" smtClean="0"/>
              <a:t>11</a:t>
            </a:fld>
            <a:endParaRPr lang="en-US"/>
          </a:p>
        </p:txBody>
      </p:sp>
    </p:spTree>
    <p:extLst>
      <p:ext uri="{BB962C8B-B14F-4D97-AF65-F5344CB8AC3E}">
        <p14:creationId xmlns:p14="http://schemas.microsoft.com/office/powerpoint/2010/main" val="1190416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ndex.php?title=Lambda_calculus&amp;oldid=825938997" TargetMode="External"/><Relationship Id="rId2" Type="http://schemas.openxmlformats.org/officeDocument/2006/relationships/hyperlink" Target="http://palmstroem.blogspot.com/2012/05/lambda-calculus-for-absolute-dummies.html" TargetMode="External"/><Relationship Id="rId1" Type="http://schemas.openxmlformats.org/officeDocument/2006/relationships/slideLayout" Target="../slideLayouts/slideLayout2.xml"/><Relationship Id="rId4" Type="http://schemas.openxmlformats.org/officeDocument/2006/relationships/hyperlink" Target="https://www.inf.fu-berlin.de/lehre/WS03/alpi/lambda.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Lambda Calculus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08061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618518"/>
            <a:ext cx="9905998" cy="1478570"/>
          </a:xfrm>
        </p:spPr>
        <p:txBody>
          <a:bodyPr/>
          <a:lstStyle/>
          <a:p>
            <a:r>
              <a:rPr lang="en-US" dirty="0"/>
              <a:t>Addition </a:t>
            </a:r>
          </a:p>
        </p:txBody>
      </p:sp>
      <p:sp>
        <p:nvSpPr>
          <p:cNvPr id="6" name="Content Placeholder 5"/>
          <p:cNvSpPr>
            <a:spLocks noGrp="1"/>
          </p:cNvSpPr>
          <p:nvPr>
            <p:ph sz="half" idx="1"/>
          </p:nvPr>
        </p:nvSpPr>
        <p:spPr>
          <a:xfrm>
            <a:off x="1141410" y="2249486"/>
            <a:ext cx="6173790" cy="3541714"/>
          </a:xfrm>
        </p:spPr>
        <p:txBody>
          <a:bodyPr/>
          <a:lstStyle/>
          <a:p>
            <a:pPr marL="0" indent="0">
              <a:buNone/>
            </a:pPr>
            <a:r>
              <a:rPr lang="en-US" smtClean="0"/>
              <a:t>ADD 3 2</a:t>
            </a:r>
            <a:endParaRPr lang="en-US" dirty="0" smtClean="0"/>
          </a:p>
          <a:p>
            <a:pPr marL="0" indent="0">
              <a:buNone/>
            </a:pPr>
            <a:r>
              <a:rPr lang="en-US" dirty="0" smtClean="0"/>
              <a:t>(</a:t>
            </a:r>
            <a:r>
              <a:rPr lang="en-US" dirty="0" err="1"/>
              <a:t>λm</a:t>
            </a:r>
            <a:r>
              <a:rPr lang="en-US" dirty="0"/>
              <a:t> n f x. m f (n f x)) (</a:t>
            </a:r>
            <a:r>
              <a:rPr lang="en-US" dirty="0" err="1"/>
              <a:t>λf</a:t>
            </a:r>
            <a:r>
              <a:rPr lang="en-US" dirty="0"/>
              <a:t> </a:t>
            </a:r>
            <a:r>
              <a:rPr lang="en-US" dirty="0" err="1"/>
              <a:t>x.f</a:t>
            </a:r>
            <a:r>
              <a:rPr lang="en-US" dirty="0"/>
              <a:t>(f(f x))) (</a:t>
            </a:r>
            <a:r>
              <a:rPr lang="en-US" dirty="0" err="1"/>
              <a:t>λf</a:t>
            </a:r>
            <a:r>
              <a:rPr lang="en-US" dirty="0"/>
              <a:t> </a:t>
            </a:r>
            <a:r>
              <a:rPr lang="en-US" dirty="0" err="1"/>
              <a:t>x.f</a:t>
            </a:r>
            <a:r>
              <a:rPr lang="en-US" dirty="0"/>
              <a:t>(f x))</a:t>
            </a:r>
          </a:p>
        </p:txBody>
      </p:sp>
      <p:sp>
        <p:nvSpPr>
          <p:cNvPr id="7" name="Content Placeholder 6"/>
          <p:cNvSpPr>
            <a:spLocks noGrp="1"/>
          </p:cNvSpPr>
          <p:nvPr>
            <p:ph sz="half" idx="2"/>
          </p:nvPr>
        </p:nvSpPr>
        <p:spPr>
          <a:xfrm>
            <a:off x="8001000" y="2249486"/>
            <a:ext cx="3046411" cy="3541714"/>
          </a:xfrm>
        </p:spPr>
        <p:txBody>
          <a:bodyPr/>
          <a:lstStyle/>
          <a:p>
            <a:pPr marL="0" indent="0">
              <a:buNone/>
            </a:pPr>
            <a:r>
              <a:rPr lang="el-GR" i="1" dirty="0"/>
              <a:t>0 </a:t>
            </a:r>
            <a:r>
              <a:rPr lang="el-GR" dirty="0"/>
              <a:t>:⇔ λ </a:t>
            </a:r>
            <a:r>
              <a:rPr lang="en-US" dirty="0" err="1"/>
              <a:t>sz.z</a:t>
            </a:r>
            <a:r>
              <a:rPr lang="en-US" i="1" dirty="0"/>
              <a:t/>
            </a:r>
            <a:br>
              <a:rPr lang="en-US" i="1" dirty="0"/>
            </a:br>
            <a:r>
              <a:rPr lang="pl-PL" i="1" dirty="0"/>
              <a:t>1 =</a:t>
            </a:r>
            <a:r>
              <a:rPr lang="pl-PL" dirty="0"/>
              <a:t> λ sz.s(z)</a:t>
            </a:r>
            <a:br>
              <a:rPr lang="pl-PL" dirty="0"/>
            </a:br>
            <a:r>
              <a:rPr lang="pl-PL" i="1" dirty="0"/>
              <a:t>2 =</a:t>
            </a:r>
            <a:r>
              <a:rPr lang="pl-PL" dirty="0"/>
              <a:t> λ sz.s(s(z))</a:t>
            </a:r>
            <a:br>
              <a:rPr lang="pl-PL" dirty="0"/>
            </a:br>
            <a:r>
              <a:rPr lang="pl-PL" i="1" dirty="0"/>
              <a:t>3 =</a:t>
            </a:r>
            <a:r>
              <a:rPr lang="pl-PL" dirty="0"/>
              <a:t> λ sz.s(s(s(z)))</a:t>
            </a:r>
            <a:br>
              <a:rPr lang="pl-PL" dirty="0"/>
            </a:br>
            <a:r>
              <a:rPr lang="pl-PL" i="1" dirty="0"/>
              <a:t>4 =</a:t>
            </a:r>
            <a:r>
              <a:rPr lang="pl-PL" dirty="0"/>
              <a:t> λ sz.s(s(s(s(z))))</a:t>
            </a:r>
            <a:endParaRPr lang="en-US" dirty="0"/>
          </a:p>
          <a:p>
            <a:pPr marL="0" indent="0">
              <a:buNone/>
            </a:pPr>
            <a:endParaRPr lang="en-US" dirty="0"/>
          </a:p>
        </p:txBody>
      </p:sp>
      <p:sp>
        <p:nvSpPr>
          <p:cNvPr id="10" name="Rectangle 3"/>
          <p:cNvSpPr>
            <a:spLocks noChangeArrowheads="1"/>
          </p:cNvSpPr>
          <p:nvPr/>
        </p:nvSpPr>
        <p:spPr bwMode="auto">
          <a:xfrm>
            <a:off x="3580604" y="1096193"/>
            <a:ext cx="53816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(PLUS := </a:t>
            </a:r>
            <a:r>
              <a:rPr kumimoji="0" lang="en-US" altLang="en-US" sz="2800" b="0" i="0" u="none" strike="noStrike" cap="none" normalizeH="0" baseline="0" dirty="0" err="1" smtClean="0">
                <a:ln>
                  <a:noFill/>
                </a:ln>
                <a:solidFill>
                  <a:schemeClr val="tx1"/>
                </a:solidFill>
                <a:effectLst/>
                <a:latin typeface="Arial Unicode MS" panose="020B0604020202020204" pitchFamily="34" charset="-128"/>
              </a:rPr>
              <a:t>λ</a:t>
            </a:r>
            <a:r>
              <a:rPr kumimoji="0" lang="en-US" altLang="en-US" sz="2800" b="0" i="1" u="none" strike="noStrike" cap="none" normalizeH="0" baseline="0" dirty="0" err="1" smtClean="0">
                <a:ln>
                  <a:noFill/>
                </a:ln>
                <a:solidFill>
                  <a:schemeClr val="tx1"/>
                </a:solidFill>
                <a:effectLst/>
                <a:latin typeface="Arial Unicode MS" panose="020B0604020202020204" pitchFamily="34" charset="-128"/>
              </a:rPr>
              <a:t>m</a:t>
            </a:r>
            <a:r>
              <a:rPr kumimoji="0" lang="en-US" altLang="en-US" sz="2800" b="0" i="0" u="none" strike="noStrike" cap="none" normalizeH="0" baseline="0" dirty="0" err="1" smtClean="0">
                <a:ln>
                  <a:noFill/>
                </a:ln>
                <a:solidFill>
                  <a:schemeClr val="tx1"/>
                </a:solidFill>
                <a:effectLst/>
                <a:latin typeface="Arial Unicode MS" panose="020B0604020202020204" pitchFamily="34" charset="-128"/>
              </a:rPr>
              <a:t>.λ</a:t>
            </a:r>
            <a:r>
              <a:rPr kumimoji="0" lang="en-US" altLang="en-US" sz="2800" b="0" i="1" u="none" strike="noStrike" cap="none" normalizeH="0" baseline="0" dirty="0" err="1" smtClean="0">
                <a:ln>
                  <a:noFill/>
                </a:ln>
                <a:solidFill>
                  <a:schemeClr val="tx1"/>
                </a:solidFill>
                <a:effectLst/>
                <a:latin typeface="Arial Unicode MS" panose="020B0604020202020204" pitchFamily="34" charset="-128"/>
              </a:rPr>
              <a:t>n</a:t>
            </a:r>
            <a:r>
              <a:rPr kumimoji="0" lang="en-US" altLang="en-US" sz="2800" b="0" i="0" u="none" strike="noStrike" cap="none" normalizeH="0" baseline="0" dirty="0" err="1" smtClean="0">
                <a:ln>
                  <a:noFill/>
                </a:ln>
                <a:solidFill>
                  <a:schemeClr val="tx1"/>
                </a:solidFill>
                <a:effectLst/>
                <a:latin typeface="Arial Unicode MS" panose="020B0604020202020204" pitchFamily="34" charset="-128"/>
              </a:rPr>
              <a:t>.λ</a:t>
            </a:r>
            <a:r>
              <a:rPr kumimoji="0" lang="en-US" altLang="en-US" sz="2800" b="0" i="1" u="none" strike="noStrike" cap="none" normalizeH="0" baseline="0" dirty="0" err="1" smtClean="0">
                <a:ln>
                  <a:noFill/>
                </a:ln>
                <a:solidFill>
                  <a:schemeClr val="tx1"/>
                </a:solidFill>
                <a:effectLst/>
                <a:latin typeface="Arial Unicode MS" panose="020B0604020202020204" pitchFamily="34" charset="-128"/>
              </a:rPr>
              <a:t>f</a:t>
            </a:r>
            <a:r>
              <a:rPr kumimoji="0" lang="en-US" altLang="en-US" sz="2800" b="0" i="0" u="none" strike="noStrike" cap="none" normalizeH="0" baseline="0" dirty="0" err="1" smtClean="0">
                <a:ln>
                  <a:noFill/>
                </a:ln>
                <a:solidFill>
                  <a:schemeClr val="tx1"/>
                </a:solidFill>
                <a:effectLst/>
                <a:latin typeface="Arial Unicode MS" panose="020B0604020202020204" pitchFamily="34" charset="-128"/>
              </a:rPr>
              <a:t>.λ</a:t>
            </a:r>
            <a:r>
              <a:rPr kumimoji="0" lang="en-US" altLang="en-US" sz="2800" b="0" i="1" u="none" strike="noStrike" cap="none" normalizeH="0" baseline="0" dirty="0" err="1" smtClean="0">
                <a:ln>
                  <a:noFill/>
                </a:ln>
                <a:solidFill>
                  <a:schemeClr val="tx1"/>
                </a:solidFill>
                <a:effectLst/>
                <a:latin typeface="Arial Unicode MS" panose="020B0604020202020204" pitchFamily="34" charset="-128"/>
              </a:rPr>
              <a:t>x</a:t>
            </a:r>
            <a:r>
              <a:rPr kumimoji="0" lang="en-US" altLang="en-US" sz="2800" b="0" i="0" u="none" strike="noStrike" cap="none" normalizeH="0" baseline="0" dirty="0" err="1" smtClean="0">
                <a:ln>
                  <a:noFill/>
                </a:ln>
                <a:solidFill>
                  <a:schemeClr val="tx1"/>
                </a:solidFill>
                <a:effectLst/>
                <a:latin typeface="Arial Unicode MS" panose="020B0604020202020204" pitchFamily="34" charset="-128"/>
              </a:rPr>
              <a:t>.</a:t>
            </a:r>
            <a:r>
              <a:rPr kumimoji="0" lang="en-US" altLang="en-US" sz="2800" b="0" i="1" u="none" strike="noStrike" cap="none" normalizeH="0" baseline="0" dirty="0" err="1" smtClean="0">
                <a:ln>
                  <a:noFill/>
                </a:ln>
                <a:solidFill>
                  <a:schemeClr val="tx1"/>
                </a:solidFill>
                <a:effectLst/>
                <a:latin typeface="Arial Unicode MS" panose="020B0604020202020204" pitchFamily="34" charset="-128"/>
              </a:rPr>
              <a:t>m</a:t>
            </a: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2800" b="0" i="1" u="none" strike="noStrike" cap="none" normalizeH="0" baseline="0" dirty="0" smtClean="0">
                <a:ln>
                  <a:noFill/>
                </a:ln>
                <a:solidFill>
                  <a:schemeClr val="tx1"/>
                </a:solidFill>
                <a:effectLst/>
                <a:latin typeface="Arial Unicode MS" panose="020B0604020202020204" pitchFamily="34" charset="-128"/>
              </a:rPr>
              <a:t>f</a:t>
            </a: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2800" b="0" i="1" u="none" strike="noStrike" cap="none" normalizeH="0" baseline="0" dirty="0" smtClean="0">
                <a:ln>
                  <a:noFill/>
                </a:ln>
                <a:solidFill>
                  <a:schemeClr val="tx1"/>
                </a:solidFill>
                <a:effectLst/>
                <a:latin typeface="Arial Unicode MS" panose="020B0604020202020204" pitchFamily="34" charset="-128"/>
              </a:rPr>
              <a:t>n</a:t>
            </a: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2800" b="0" i="1" u="none" strike="noStrike" cap="none" normalizeH="0" baseline="0" dirty="0" smtClean="0">
                <a:ln>
                  <a:noFill/>
                </a:ln>
                <a:solidFill>
                  <a:schemeClr val="tx1"/>
                </a:solidFill>
                <a:effectLst/>
                <a:latin typeface="Arial Unicode MS" panose="020B0604020202020204" pitchFamily="34" charset="-128"/>
              </a:rPr>
              <a:t>f</a:t>
            </a: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2800" b="0" i="1" u="none" strike="noStrike" cap="none" normalizeH="0" baseline="0" dirty="0" smtClean="0">
                <a:ln>
                  <a:noFill/>
                </a:ln>
                <a:solidFill>
                  <a:schemeClr val="tx1"/>
                </a:solidFill>
                <a:effectLst/>
                <a:latin typeface="Arial Unicode MS" panose="020B0604020202020204" pitchFamily="34" charset="-128"/>
              </a:rPr>
              <a:t>x</a:t>
            </a: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2800" b="0" i="0" u="none" strike="noStrike" cap="none" normalizeH="0" baseline="0" dirty="0" smtClean="0">
                <a:ln>
                  <a:noFill/>
                </a:ln>
                <a:solidFill>
                  <a:schemeClr val="tx1"/>
                </a:solidFill>
                <a:effectLst/>
              </a:rPr>
              <a:t>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367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Multiplication</a:t>
            </a:r>
            <a:endParaRPr lang="en-US" dirty="0"/>
          </a:p>
        </p:txBody>
      </p:sp>
      <p:sp>
        <p:nvSpPr>
          <p:cNvPr id="7" name="Content Placeholder 6"/>
          <p:cNvSpPr>
            <a:spLocks noGrp="1"/>
          </p:cNvSpPr>
          <p:nvPr>
            <p:ph sz="half" idx="1"/>
          </p:nvPr>
        </p:nvSpPr>
        <p:spPr>
          <a:xfrm>
            <a:off x="1141410" y="2249486"/>
            <a:ext cx="6192840" cy="3541714"/>
          </a:xfrm>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N(3) ≡ </a:t>
            </a:r>
            <a:r>
              <a:rPr lang="en-US" dirty="0" err="1">
                <a:latin typeface="Calibri" panose="020F0502020204030204" pitchFamily="34" charset="0"/>
                <a:ea typeface="Calibri" panose="020F0502020204030204" pitchFamily="34" charset="0"/>
                <a:cs typeface="Times New Roman" panose="02020603050405020304" pitchFamily="18" charset="0"/>
              </a:rPr>
              <a:t>λfx.f</a:t>
            </a:r>
            <a:r>
              <a:rPr lang="en-US" dirty="0">
                <a:latin typeface="Calibri" panose="020F0502020204030204" pitchFamily="34" charset="0"/>
                <a:ea typeface="Calibri" panose="020F0502020204030204" pitchFamily="34" charset="0"/>
                <a:cs typeface="Times New Roman" panose="02020603050405020304" pitchFamily="18" charset="0"/>
              </a:rPr>
              <a:t>(f(</a:t>
            </a:r>
            <a:r>
              <a:rPr lang="en-US" dirty="0" err="1">
                <a:latin typeface="Calibri" panose="020F0502020204030204" pitchFamily="34" charset="0"/>
                <a:ea typeface="Calibri" panose="020F0502020204030204" pitchFamily="34" charset="0"/>
                <a:cs typeface="Times New Roman" panose="02020603050405020304" pitchFamily="18" charset="0"/>
              </a:rPr>
              <a:t>fx</a:t>
            </a:r>
            <a:r>
              <a:rPr lang="en-US" dirty="0">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N(4) ≡ </a:t>
            </a:r>
            <a:r>
              <a:rPr lang="en-US" dirty="0" err="1">
                <a:latin typeface="Calibri" panose="020F0502020204030204" pitchFamily="34" charset="0"/>
                <a:ea typeface="Calibri" panose="020F0502020204030204" pitchFamily="34" charset="0"/>
                <a:cs typeface="Times New Roman" panose="02020603050405020304" pitchFamily="18" charset="0"/>
              </a:rPr>
              <a:t>λgy.g</a:t>
            </a:r>
            <a:r>
              <a:rPr lang="en-US" dirty="0">
                <a:latin typeface="Calibri" panose="020F0502020204030204" pitchFamily="34" charset="0"/>
                <a:ea typeface="Calibri" panose="020F0502020204030204" pitchFamily="34" charset="0"/>
                <a:cs typeface="Times New Roman" panose="02020603050405020304" pitchFamily="18" charset="0"/>
              </a:rPr>
              <a:t>(g(g(</a:t>
            </a:r>
            <a:r>
              <a:rPr lang="en-US" dirty="0" err="1">
                <a:latin typeface="Calibri" panose="020F0502020204030204" pitchFamily="34" charset="0"/>
                <a:ea typeface="Calibri" panose="020F0502020204030204" pitchFamily="34" charset="0"/>
                <a:cs typeface="Times New Roman" panose="02020603050405020304" pitchFamily="18" charset="0"/>
              </a:rPr>
              <a:t>gy</a:t>
            </a:r>
            <a:r>
              <a:rPr lang="en-US" dirty="0">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MULT N(3)N(4) ≡ (</a:t>
            </a:r>
            <a:r>
              <a:rPr lang="en-US" dirty="0" err="1">
                <a:latin typeface="Calibri" panose="020F0502020204030204" pitchFamily="34" charset="0"/>
                <a:ea typeface="Calibri" panose="020F0502020204030204" pitchFamily="34" charset="0"/>
                <a:cs typeface="Times New Roman" panose="02020603050405020304" pitchFamily="18" charset="0"/>
              </a:rPr>
              <a:t>λnmh.n</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mh</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λfx.f</a:t>
            </a:r>
            <a:r>
              <a:rPr lang="en-US" dirty="0">
                <a:latin typeface="Calibri" panose="020F0502020204030204" pitchFamily="34" charset="0"/>
                <a:ea typeface="Calibri" panose="020F0502020204030204" pitchFamily="34" charset="0"/>
                <a:cs typeface="Times New Roman" panose="02020603050405020304" pitchFamily="18" charset="0"/>
              </a:rPr>
              <a:t>(f(</a:t>
            </a:r>
            <a:r>
              <a:rPr lang="en-US" dirty="0" err="1">
                <a:latin typeface="Calibri" panose="020F0502020204030204" pitchFamily="34" charset="0"/>
                <a:ea typeface="Calibri" panose="020F0502020204030204" pitchFamily="34" charset="0"/>
                <a:cs typeface="Times New Roman" panose="02020603050405020304" pitchFamily="18" charset="0"/>
              </a:rPr>
              <a:t>fx</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dirty="0" err="1">
                <a:latin typeface="Calibri" panose="020F0502020204030204" pitchFamily="34" charset="0"/>
                <a:ea typeface="Calibri" panose="020F0502020204030204" pitchFamily="34" charset="0"/>
                <a:cs typeface="Times New Roman" panose="02020603050405020304" pitchFamily="18" charset="0"/>
              </a:rPr>
              <a:t>λgy.g</a:t>
            </a:r>
            <a:r>
              <a:rPr lang="en-US" dirty="0">
                <a:latin typeface="Calibri" panose="020F0502020204030204" pitchFamily="34" charset="0"/>
                <a:ea typeface="Calibri" panose="020F0502020204030204" pitchFamily="34" charset="0"/>
                <a:cs typeface="Times New Roman" panose="02020603050405020304" pitchFamily="18" charset="0"/>
              </a:rPr>
              <a:t>(g(g(</a:t>
            </a:r>
            <a:r>
              <a:rPr lang="en-US" dirty="0" err="1">
                <a:latin typeface="Calibri" panose="020F0502020204030204" pitchFamily="34" charset="0"/>
                <a:ea typeface="Calibri" panose="020F0502020204030204" pitchFamily="34" charset="0"/>
                <a:cs typeface="Times New Roman" panose="02020603050405020304" pitchFamily="18" charset="0"/>
              </a:rPr>
              <a:t>gy</a:t>
            </a:r>
            <a:r>
              <a:rPr lang="en-US" dirty="0">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dirty="0"/>
          </a:p>
        </p:txBody>
      </p:sp>
      <p:sp>
        <p:nvSpPr>
          <p:cNvPr id="8" name="Content Placeholder 7"/>
          <p:cNvSpPr>
            <a:spLocks noGrp="1"/>
          </p:cNvSpPr>
          <p:nvPr>
            <p:ph sz="half" idx="2"/>
          </p:nvPr>
        </p:nvSpPr>
        <p:spPr>
          <a:xfrm>
            <a:off x="7067550" y="2249486"/>
            <a:ext cx="3979861" cy="3541714"/>
          </a:xfrm>
        </p:spPr>
        <p:txBody>
          <a:bodyPr/>
          <a:lstStyle/>
          <a:p>
            <a:pPr marL="0" indent="0">
              <a:buNone/>
            </a:pPr>
            <a:r>
              <a:rPr lang="el-GR" i="1" dirty="0"/>
              <a:t>0 </a:t>
            </a:r>
            <a:r>
              <a:rPr lang="el-GR" dirty="0"/>
              <a:t>:⇔ λ </a:t>
            </a:r>
            <a:r>
              <a:rPr lang="en-US" dirty="0" err="1"/>
              <a:t>sz.z</a:t>
            </a:r>
            <a:r>
              <a:rPr lang="en-US" i="1" dirty="0"/>
              <a:t/>
            </a:r>
            <a:br>
              <a:rPr lang="en-US" i="1" dirty="0"/>
            </a:br>
            <a:r>
              <a:rPr lang="pl-PL" i="1" dirty="0"/>
              <a:t>1 =</a:t>
            </a:r>
            <a:r>
              <a:rPr lang="pl-PL" dirty="0"/>
              <a:t> λ sz.s(z)</a:t>
            </a:r>
            <a:br>
              <a:rPr lang="pl-PL" dirty="0"/>
            </a:br>
            <a:r>
              <a:rPr lang="pl-PL" i="1" dirty="0"/>
              <a:t>2 =</a:t>
            </a:r>
            <a:r>
              <a:rPr lang="pl-PL" dirty="0"/>
              <a:t> λ sz.s(s(z))</a:t>
            </a:r>
            <a:br>
              <a:rPr lang="pl-PL" dirty="0"/>
            </a:br>
            <a:r>
              <a:rPr lang="pl-PL" i="1" dirty="0"/>
              <a:t>3 =</a:t>
            </a:r>
            <a:r>
              <a:rPr lang="pl-PL" dirty="0"/>
              <a:t> λ sz.s(s(s(z)))</a:t>
            </a:r>
            <a:br>
              <a:rPr lang="pl-PL" dirty="0"/>
            </a:br>
            <a:r>
              <a:rPr lang="pl-PL" i="1" dirty="0"/>
              <a:t>4 =</a:t>
            </a:r>
            <a:r>
              <a:rPr lang="pl-PL" dirty="0"/>
              <a:t> λ sz.s(s(s(s(z))))</a:t>
            </a:r>
            <a:endParaRPr lang="en-US" dirty="0"/>
          </a:p>
          <a:p>
            <a:pPr marL="0" indent="0">
              <a:buNone/>
            </a:pPr>
            <a:endParaRPr lang="en-US" dirty="0"/>
          </a:p>
        </p:txBody>
      </p:sp>
      <p:sp>
        <p:nvSpPr>
          <p:cNvPr id="9" name="Rectangle 1"/>
          <p:cNvSpPr>
            <a:spLocks noChangeArrowheads="1"/>
          </p:cNvSpPr>
          <p:nvPr/>
        </p:nvSpPr>
        <p:spPr bwMode="auto">
          <a:xfrm>
            <a:off x="4398961" y="1034637"/>
            <a:ext cx="52774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2800" b="0" i="0" u="none" strike="noStrike" cap="none" normalizeH="0" baseline="0" dirty="0" smtClean="0">
                <a:ln>
                  <a:noFill/>
                </a:ln>
                <a:solidFill>
                  <a:schemeClr val="tx1"/>
                </a:solidFill>
                <a:effectLst/>
                <a:latin typeface="Arial Unicode MS" panose="020B0604020202020204" pitchFamily="34" charset="-128"/>
              </a:rPr>
              <a:t>MULT</a:t>
            </a:r>
            <a:r>
              <a:rPr kumimoji="0" lang="en-US" altLang="en-US" sz="3600" b="0" i="0" u="none" strike="noStrike" cap="none" normalizeH="0" baseline="0" dirty="0" smtClean="0">
                <a:ln>
                  <a:noFill/>
                </a:ln>
                <a:solidFill>
                  <a:schemeClr val="tx1"/>
                </a:solidFill>
                <a:effectLst/>
                <a:latin typeface="Arial Unicode MS" panose="020B0604020202020204" pitchFamily="34" charset="-128"/>
              </a:rPr>
              <a:t> := </a:t>
            </a:r>
            <a:r>
              <a:rPr kumimoji="0" lang="en-US" altLang="en-US" sz="3600" b="0" i="0" u="none" strike="noStrike" cap="none" normalizeH="0" baseline="0" dirty="0" err="1" smtClean="0">
                <a:ln>
                  <a:noFill/>
                </a:ln>
                <a:solidFill>
                  <a:schemeClr val="tx1"/>
                </a:solidFill>
                <a:effectLst/>
                <a:latin typeface="Arial Unicode MS" panose="020B0604020202020204" pitchFamily="34" charset="-128"/>
              </a:rPr>
              <a:t>λ</a:t>
            </a:r>
            <a:r>
              <a:rPr kumimoji="0" lang="en-US" altLang="en-US" sz="3600" b="0" i="1" u="none" strike="noStrike" cap="none" normalizeH="0" baseline="0" dirty="0" err="1" smtClean="0">
                <a:ln>
                  <a:noFill/>
                </a:ln>
                <a:solidFill>
                  <a:schemeClr val="tx1"/>
                </a:solidFill>
                <a:effectLst/>
                <a:latin typeface="Arial Unicode MS" panose="020B0604020202020204" pitchFamily="34" charset="-128"/>
              </a:rPr>
              <a:t>m</a:t>
            </a:r>
            <a:r>
              <a:rPr kumimoji="0" lang="en-US" altLang="en-US" sz="3600" b="0" i="0" u="none" strike="noStrike" cap="none" normalizeH="0" baseline="0" dirty="0" err="1" smtClean="0">
                <a:ln>
                  <a:noFill/>
                </a:ln>
                <a:solidFill>
                  <a:schemeClr val="tx1"/>
                </a:solidFill>
                <a:effectLst/>
                <a:latin typeface="Arial Unicode MS" panose="020B0604020202020204" pitchFamily="34" charset="-128"/>
              </a:rPr>
              <a:t>.λ</a:t>
            </a:r>
            <a:r>
              <a:rPr kumimoji="0" lang="en-US" altLang="en-US" sz="3600" b="0" i="1" u="none" strike="noStrike" cap="none" normalizeH="0" baseline="0" dirty="0" err="1" smtClean="0">
                <a:ln>
                  <a:noFill/>
                </a:ln>
                <a:solidFill>
                  <a:schemeClr val="tx1"/>
                </a:solidFill>
                <a:effectLst/>
                <a:latin typeface="Arial Unicode MS" panose="020B0604020202020204" pitchFamily="34" charset="-128"/>
              </a:rPr>
              <a:t>n</a:t>
            </a:r>
            <a:r>
              <a:rPr kumimoji="0" lang="en-US" altLang="en-US" sz="3600" b="0" i="0" u="none" strike="noStrike" cap="none" normalizeH="0" baseline="0" dirty="0" err="1" smtClean="0">
                <a:ln>
                  <a:noFill/>
                </a:ln>
                <a:solidFill>
                  <a:schemeClr val="tx1"/>
                </a:solidFill>
                <a:effectLst/>
                <a:latin typeface="Arial Unicode MS" panose="020B0604020202020204" pitchFamily="34" charset="-128"/>
              </a:rPr>
              <a:t>.λ</a:t>
            </a:r>
            <a:r>
              <a:rPr kumimoji="0" lang="en-US" altLang="en-US" sz="3600" b="0" i="1" u="none" strike="noStrike" cap="none" normalizeH="0" baseline="0" dirty="0" err="1" smtClean="0">
                <a:ln>
                  <a:noFill/>
                </a:ln>
                <a:solidFill>
                  <a:schemeClr val="tx1"/>
                </a:solidFill>
                <a:effectLst/>
                <a:latin typeface="Arial Unicode MS" panose="020B0604020202020204" pitchFamily="34" charset="-128"/>
              </a:rPr>
              <a:t>f</a:t>
            </a:r>
            <a:r>
              <a:rPr kumimoji="0" lang="en-US" altLang="en-US" sz="3600" b="0" i="0" u="none" strike="noStrike" cap="none" normalizeH="0" baseline="0" dirty="0" err="1" smtClean="0">
                <a:ln>
                  <a:noFill/>
                </a:ln>
                <a:solidFill>
                  <a:schemeClr val="tx1"/>
                </a:solidFill>
                <a:effectLst/>
                <a:latin typeface="Arial Unicode MS" panose="020B0604020202020204" pitchFamily="34" charset="-128"/>
              </a:rPr>
              <a:t>.</a:t>
            </a:r>
            <a:r>
              <a:rPr kumimoji="0" lang="en-US" altLang="en-US" sz="3600" b="0" i="1" u="none" strike="noStrike" cap="none" normalizeH="0" baseline="0" dirty="0" err="1" smtClean="0">
                <a:ln>
                  <a:noFill/>
                </a:ln>
                <a:solidFill>
                  <a:schemeClr val="tx1"/>
                </a:solidFill>
                <a:effectLst/>
                <a:latin typeface="Arial Unicode MS" panose="020B0604020202020204" pitchFamily="34" charset="-128"/>
              </a:rPr>
              <a:t>m</a:t>
            </a:r>
            <a:r>
              <a:rPr kumimoji="0" lang="en-US" altLang="en-US" sz="36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3600" b="0" i="1" u="none" strike="noStrike" cap="none" normalizeH="0" baseline="0" dirty="0" smtClean="0">
                <a:ln>
                  <a:noFill/>
                </a:ln>
                <a:solidFill>
                  <a:schemeClr val="tx1"/>
                </a:solidFill>
                <a:effectLst/>
                <a:latin typeface="Arial Unicode MS" panose="020B0604020202020204" pitchFamily="34" charset="-128"/>
              </a:rPr>
              <a:t>n</a:t>
            </a:r>
            <a:r>
              <a:rPr kumimoji="0" lang="en-US" altLang="en-US" sz="36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3600" b="0" i="1" u="none" strike="noStrike" cap="none" normalizeH="0" baseline="0" dirty="0" smtClean="0">
                <a:ln>
                  <a:noFill/>
                </a:ln>
                <a:solidFill>
                  <a:schemeClr val="tx1"/>
                </a:solidFill>
                <a:effectLst/>
                <a:latin typeface="Arial Unicode MS" panose="020B0604020202020204" pitchFamily="34" charset="-128"/>
              </a:rPr>
              <a:t>f</a:t>
            </a:r>
            <a:r>
              <a:rPr kumimoji="0" lang="en-US" altLang="en-US" sz="36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3600" b="0" i="0" u="none" strike="noStrike" cap="none" normalizeH="0" baseline="0" dirty="0" smtClean="0">
                <a:ln>
                  <a:noFill/>
                </a:ln>
                <a:solidFill>
                  <a:schemeClr val="tx1"/>
                </a:solidFill>
                <a:effectLst/>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4138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sz="1600" dirty="0"/>
              <a:t>Bach, J. (2012, May 7). </a:t>
            </a:r>
            <a:r>
              <a:rPr lang="en-US" sz="1600" dirty="0" err="1"/>
              <a:t>Palmström</a:t>
            </a:r>
            <a:r>
              <a:rPr lang="en-US" sz="1600" dirty="0"/>
              <a:t>: The Lambda Calculus for Absolute Dummies (like myself). Retrieved February 25, 2018, from </a:t>
            </a:r>
            <a:r>
              <a:rPr lang="en-US" sz="1600" dirty="0">
                <a:hlinkClick r:id="rId2"/>
              </a:rPr>
              <a:t>http://</a:t>
            </a:r>
            <a:r>
              <a:rPr lang="en-US" sz="1600" dirty="0" smtClean="0">
                <a:hlinkClick r:id="rId2"/>
              </a:rPr>
              <a:t>palmstroem.blogspot.com/2012/05/lambda-calculus-for-absolute-dummies.html</a:t>
            </a:r>
            <a:endParaRPr lang="en-US" sz="1600" dirty="0" smtClean="0"/>
          </a:p>
          <a:p>
            <a:pPr marL="0" indent="0">
              <a:buNone/>
            </a:pPr>
            <a:r>
              <a:rPr lang="en-US" sz="1600" dirty="0" smtClean="0"/>
              <a:t>Lambda </a:t>
            </a:r>
            <a:r>
              <a:rPr lang="en-US" sz="1600" dirty="0"/>
              <a:t>calculus. (2018, February 16). In </a:t>
            </a:r>
            <a:r>
              <a:rPr lang="en-US" sz="1600" i="1" dirty="0"/>
              <a:t>Wikipedia</a:t>
            </a:r>
            <a:r>
              <a:rPr lang="en-US" sz="1600" dirty="0"/>
              <a:t>. Retrieved from </a:t>
            </a:r>
            <a:r>
              <a:rPr lang="en-US" sz="1600" dirty="0">
                <a:hlinkClick r:id="rId3"/>
              </a:rPr>
              <a:t>https://</a:t>
            </a:r>
            <a:r>
              <a:rPr lang="en-US" sz="1600" dirty="0" smtClean="0">
                <a:hlinkClick r:id="rId3"/>
              </a:rPr>
              <a:t>en.wikipedia.org/w/index.php?title=Lambda_calculus&amp;oldid=825938997</a:t>
            </a:r>
            <a:endParaRPr lang="en-US" sz="1600" dirty="0" smtClean="0"/>
          </a:p>
          <a:p>
            <a:pPr marL="0" indent="0">
              <a:buNone/>
            </a:pPr>
            <a:r>
              <a:rPr lang="en-US" sz="1600" dirty="0"/>
              <a:t>lambda.pdf. (</a:t>
            </a:r>
            <a:r>
              <a:rPr lang="en-US" sz="1600" dirty="0" err="1"/>
              <a:t>n.d.</a:t>
            </a:r>
            <a:r>
              <a:rPr lang="en-US" sz="1600" dirty="0"/>
              <a:t>). Retrieved from </a:t>
            </a:r>
            <a:r>
              <a:rPr lang="en-US" sz="1600" dirty="0">
                <a:hlinkClick r:id="rId4"/>
              </a:rPr>
              <a:t>https://</a:t>
            </a:r>
            <a:r>
              <a:rPr lang="en-US" sz="1600" dirty="0" smtClean="0">
                <a:hlinkClick r:id="rId4"/>
              </a:rPr>
              <a:t>www.inf.fu-berlin.de/lehre/WS03/alpi/lambda.pdf</a:t>
            </a:r>
            <a:endParaRPr lang="en-US" sz="1600" dirty="0" smtClean="0"/>
          </a:p>
          <a:p>
            <a:pPr marL="0" indent="0">
              <a:buNone/>
            </a:pPr>
            <a:endParaRPr lang="en-US" sz="1600" dirty="0"/>
          </a:p>
          <a:p>
            <a:pPr marL="0" indent="0">
              <a:buNone/>
            </a:pPr>
            <a:endParaRPr lang="en-US" sz="1600" dirty="0"/>
          </a:p>
          <a:p>
            <a:pPr marL="0" indent="0">
              <a:buNone/>
            </a:pPr>
            <a:endParaRPr lang="en-US" dirty="0"/>
          </a:p>
        </p:txBody>
      </p:sp>
    </p:spTree>
    <p:extLst>
      <p:ext uri="{BB962C8B-B14F-4D97-AF65-F5344CB8AC3E}">
        <p14:creationId xmlns:p14="http://schemas.microsoft.com/office/powerpoint/2010/main" val="149756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of History</a:t>
            </a:r>
            <a:endParaRPr lang="en-US" dirty="0"/>
          </a:p>
        </p:txBody>
      </p:sp>
      <p:sp>
        <p:nvSpPr>
          <p:cNvPr id="3" name="Content Placeholder 2"/>
          <p:cNvSpPr>
            <a:spLocks noGrp="1"/>
          </p:cNvSpPr>
          <p:nvPr>
            <p:ph idx="1"/>
          </p:nvPr>
        </p:nvSpPr>
        <p:spPr/>
        <p:txBody>
          <a:bodyPr/>
          <a:lstStyle/>
          <a:p>
            <a:r>
              <a:rPr lang="en-US" dirty="0"/>
              <a:t>The Lambda Calculus has been </a:t>
            </a:r>
            <a:r>
              <a:rPr lang="en-US" dirty="0" smtClean="0"/>
              <a:t>invented in the 1930s, </a:t>
            </a:r>
            <a:r>
              <a:rPr lang="en-US" dirty="0"/>
              <a:t>by Alonzo Church. </a:t>
            </a:r>
            <a:endParaRPr lang="en-US" dirty="0" smtClean="0"/>
          </a:p>
          <a:p>
            <a:r>
              <a:rPr lang="en-US" dirty="0" smtClean="0"/>
              <a:t>It is a way of expressing computation based on function abstraction and application.</a:t>
            </a:r>
          </a:p>
          <a:p>
            <a:r>
              <a:rPr lang="en-US" dirty="0"/>
              <a:t>Lambda calculus consists of constructing lambda terms and performing reduction operations on them</a:t>
            </a:r>
            <a:r>
              <a:rPr lang="en-US" dirty="0" smtClean="0"/>
              <a:t>.</a:t>
            </a:r>
            <a:endParaRPr lang="en-US" dirty="0"/>
          </a:p>
        </p:txBody>
      </p:sp>
      <p:sp>
        <p:nvSpPr>
          <p:cNvPr id="4" name="TextBox 3"/>
          <p:cNvSpPr txBox="1"/>
          <p:nvPr/>
        </p:nvSpPr>
        <p:spPr>
          <a:xfrm>
            <a:off x="1543050" y="6115050"/>
            <a:ext cx="3352800" cy="338554"/>
          </a:xfrm>
          <a:prstGeom prst="rect">
            <a:avLst/>
          </a:prstGeom>
          <a:noFill/>
        </p:spPr>
        <p:txBody>
          <a:bodyPr wrap="square" rtlCol="0">
            <a:spAutoFit/>
          </a:bodyPr>
          <a:lstStyle/>
          <a:p>
            <a:r>
              <a:rPr lang="en-US" sz="1600" dirty="0"/>
              <a:t>(“Lambda calculus,” 2018</a:t>
            </a:r>
            <a:r>
              <a:rPr lang="en-US" sz="1600" dirty="0" smtClean="0"/>
              <a:t>)</a:t>
            </a:r>
            <a:endParaRPr lang="en-US" sz="1600" dirty="0"/>
          </a:p>
        </p:txBody>
      </p:sp>
    </p:spTree>
    <p:extLst>
      <p:ext uri="{BB962C8B-B14F-4D97-AF65-F5344CB8AC3E}">
        <p14:creationId xmlns:p14="http://schemas.microsoft.com/office/powerpoint/2010/main" val="14642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9512" y="1144586"/>
            <a:ext cx="9905999" cy="4322763"/>
          </a:xfrm>
        </p:spPr>
        <p:txBody>
          <a:bodyPr>
            <a:normAutofit/>
          </a:bodyPr>
          <a:lstStyle/>
          <a:p>
            <a:pPr marL="0" indent="0">
              <a:buNone/>
            </a:pPr>
            <a:r>
              <a:rPr lang="en-US" dirty="0"/>
              <a:t>The central concept </a:t>
            </a:r>
            <a:r>
              <a:rPr lang="en-US" dirty="0" smtClean="0"/>
              <a:t>in λ calculus </a:t>
            </a:r>
            <a:r>
              <a:rPr lang="en-US" dirty="0"/>
              <a:t>is the “expression”. A “name”, also called </a:t>
            </a:r>
            <a:r>
              <a:rPr lang="en-US" dirty="0" smtClean="0"/>
              <a:t>a “</a:t>
            </a:r>
            <a:r>
              <a:rPr lang="en-US" dirty="0"/>
              <a:t>variable”, is an identifier which, for our purposes, can be any of the </a:t>
            </a:r>
            <a:r>
              <a:rPr lang="en-US" dirty="0" smtClean="0"/>
              <a:t>letters </a:t>
            </a:r>
            <a:r>
              <a:rPr lang="en-US" dirty="0" err="1" smtClean="0"/>
              <a:t>a,b,c</a:t>
            </a:r>
            <a:r>
              <a:rPr lang="en-US" dirty="0" smtClean="0"/>
              <a:t>,... An </a:t>
            </a:r>
            <a:r>
              <a:rPr lang="en-US" dirty="0"/>
              <a:t>expression is defined recursively as follows</a:t>
            </a:r>
            <a:r>
              <a:rPr lang="en-US" dirty="0" smtClean="0"/>
              <a:t>:</a:t>
            </a:r>
          </a:p>
          <a:p>
            <a:pPr marL="0" indent="0">
              <a:buNone/>
            </a:pPr>
            <a:r>
              <a:rPr lang="en-US" dirty="0" smtClean="0"/>
              <a:t>				</a:t>
            </a:r>
            <a:r>
              <a:rPr lang="en-US" dirty="0"/>
              <a:t> </a:t>
            </a:r>
            <a:r>
              <a:rPr lang="en-US" dirty="0" err="1" smtClean="0"/>
              <a:t>λx.x</a:t>
            </a:r>
            <a:r>
              <a:rPr lang="en-US" dirty="0" smtClean="0"/>
              <a:t>		</a:t>
            </a:r>
            <a:r>
              <a:rPr lang="en-US" dirty="0"/>
              <a:t> </a:t>
            </a:r>
            <a:r>
              <a:rPr lang="en-US" dirty="0" smtClean="0"/>
              <a:t>(</a:t>
            </a:r>
            <a:r>
              <a:rPr lang="en-US" dirty="0" err="1" smtClean="0"/>
              <a:t>λx.x</a:t>
            </a:r>
            <a:r>
              <a:rPr lang="en-US" dirty="0" smtClean="0"/>
              <a:t>)y</a:t>
            </a:r>
            <a:endParaRPr lang="en-US" dirty="0"/>
          </a:p>
          <a:p>
            <a:pPr marL="0" indent="0">
              <a:buNone/>
            </a:pPr>
            <a:r>
              <a:rPr lang="en-US" dirty="0" smtClean="0"/>
              <a:t>&lt;</a:t>
            </a:r>
            <a:r>
              <a:rPr lang="en-US" dirty="0"/>
              <a:t>expression&gt;:=&lt;name&gt; | &lt;function&gt; | &lt;application&gt;</a:t>
            </a:r>
          </a:p>
          <a:p>
            <a:pPr marL="0" indent="0">
              <a:buNone/>
            </a:pPr>
            <a:r>
              <a:rPr lang="en-US" dirty="0"/>
              <a:t>&lt;function&gt;:= </a:t>
            </a:r>
            <a:r>
              <a:rPr lang="el-GR" dirty="0"/>
              <a:t>λ &lt;</a:t>
            </a:r>
            <a:r>
              <a:rPr lang="en-US" dirty="0"/>
              <a:t>name&gt;.&lt;expression&gt;</a:t>
            </a:r>
          </a:p>
          <a:p>
            <a:pPr marL="0" indent="0">
              <a:buNone/>
            </a:pPr>
            <a:r>
              <a:rPr lang="en-US" dirty="0"/>
              <a:t>&lt;application&gt;:= &lt;expression&gt;&lt;expression&gt;</a:t>
            </a:r>
          </a:p>
        </p:txBody>
      </p:sp>
      <p:sp>
        <p:nvSpPr>
          <p:cNvPr id="4" name="TextBox 3"/>
          <p:cNvSpPr txBox="1"/>
          <p:nvPr/>
        </p:nvSpPr>
        <p:spPr>
          <a:xfrm>
            <a:off x="1543050" y="6172200"/>
            <a:ext cx="2008820" cy="369332"/>
          </a:xfrm>
          <a:prstGeom prst="rect">
            <a:avLst/>
          </a:prstGeom>
          <a:noFill/>
        </p:spPr>
        <p:txBody>
          <a:bodyPr wrap="none" rtlCol="0">
            <a:spAutoFit/>
          </a:bodyPr>
          <a:lstStyle/>
          <a:p>
            <a:r>
              <a:rPr lang="en-US" dirty="0"/>
              <a:t>(“lambda.pdf,” </a:t>
            </a:r>
            <a:r>
              <a:rPr lang="en-US" dirty="0" err="1"/>
              <a:t>n.d</a:t>
            </a:r>
            <a:r>
              <a:rPr lang="en-US" dirty="0" err="1" smtClean="0"/>
              <a:t>.</a:t>
            </a:r>
            <a:r>
              <a:rPr lang="en-US" dirty="0" smtClean="0"/>
              <a:t>)</a:t>
            </a:r>
            <a:endParaRPr lang="en-US" dirty="0"/>
          </a:p>
        </p:txBody>
      </p:sp>
    </p:spTree>
    <p:extLst>
      <p:ext uri="{BB962C8B-B14F-4D97-AF65-F5344CB8AC3E}">
        <p14:creationId xmlns:p14="http://schemas.microsoft.com/office/powerpoint/2010/main" val="3830419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More Simply Put</a:t>
            </a:r>
            <a:endParaRPr lang="en-US" dirty="0"/>
          </a:p>
        </p:txBody>
      </p:sp>
      <p:sp>
        <p:nvSpPr>
          <p:cNvPr id="3" name="Content Placeholder 2"/>
          <p:cNvSpPr>
            <a:spLocks noGrp="1"/>
          </p:cNvSpPr>
          <p:nvPr>
            <p:ph idx="1"/>
          </p:nvPr>
        </p:nvSpPr>
        <p:spPr>
          <a:xfrm>
            <a:off x="3266525" y="2133600"/>
            <a:ext cx="6994551" cy="3777622"/>
          </a:xfrm>
        </p:spPr>
        <p:txBody>
          <a:bodyPr/>
          <a:lstStyle/>
          <a:p>
            <a:pPr marL="0" indent="0">
              <a:buNone/>
            </a:pPr>
            <a:r>
              <a:rPr lang="en-US" sz="2000" dirty="0"/>
              <a:t>An expression in lambda calculus can be </a:t>
            </a:r>
            <a:r>
              <a:rPr lang="en-US" sz="2000" dirty="0"/>
              <a:t>a:</a:t>
            </a:r>
          </a:p>
          <a:p>
            <a:pPr marL="0" indent="0">
              <a:buNone/>
            </a:pPr>
            <a:r>
              <a:rPr lang="en-US" sz="2000" dirty="0"/>
              <a:t>    variable: x</a:t>
            </a:r>
            <a:br>
              <a:rPr lang="en-US" sz="2000" dirty="0"/>
            </a:br>
            <a:r>
              <a:rPr lang="en-US" sz="2000" dirty="0"/>
              <a:t>    lambda </a:t>
            </a:r>
            <a:r>
              <a:rPr lang="en-US" sz="2000" dirty="0"/>
              <a:t>abstraction (function): </a:t>
            </a:r>
            <a:r>
              <a:rPr lang="en-US" sz="2000" dirty="0" err="1"/>
              <a:t>λx.x</a:t>
            </a:r>
            <a:r>
              <a:rPr lang="en-US" sz="2000" dirty="0"/>
              <a:t> </a:t>
            </a:r>
            <a:br>
              <a:rPr lang="en-US" sz="2000" dirty="0"/>
            </a:br>
            <a:r>
              <a:rPr lang="en-US" sz="2000" dirty="0"/>
              <a:t>(where . separates the function argument and body)</a:t>
            </a:r>
            <a:br>
              <a:rPr lang="en-US" sz="2000" dirty="0"/>
            </a:br>
            <a:r>
              <a:rPr lang="en-US" sz="2000" dirty="0"/>
              <a:t>    </a:t>
            </a:r>
            <a:r>
              <a:rPr lang="en-US" sz="2000" dirty="0"/>
              <a:t>function application: x y</a:t>
            </a:r>
          </a:p>
          <a:p>
            <a:pPr marL="0" indent="0">
              <a:buNone/>
            </a:pPr>
            <a:r>
              <a:rPr lang="en-US" sz="2000" dirty="0"/>
              <a:t>The simplest function is the </a:t>
            </a:r>
            <a:r>
              <a:rPr lang="en-US" sz="2000" b="1" dirty="0"/>
              <a:t>identity function </a:t>
            </a:r>
            <a:r>
              <a:rPr lang="en-US" sz="2000" dirty="0" err="1"/>
              <a:t>λx.x</a:t>
            </a:r>
            <a:r>
              <a:rPr lang="en-US" sz="2000" dirty="0"/>
              <a:t> – it takes something (another function) as an argument and returns the same thing. </a:t>
            </a:r>
          </a:p>
          <a:p>
            <a:pPr marL="0" indent="0">
              <a:buNone/>
            </a:pPr>
            <a:endParaRPr lang="en-US" dirty="0"/>
          </a:p>
        </p:txBody>
      </p:sp>
    </p:spTree>
    <p:extLst>
      <p:ext uri="{BB962C8B-B14F-4D97-AF65-F5344CB8AC3E}">
        <p14:creationId xmlns:p14="http://schemas.microsoft.com/office/powerpoint/2010/main" val="67189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9774" y="967408"/>
            <a:ext cx="8388627" cy="4943813"/>
          </a:xfrm>
        </p:spPr>
        <p:txBody>
          <a:bodyPr>
            <a:normAutofit fontScale="77500" lnSpcReduction="20000"/>
          </a:bodyPr>
          <a:lstStyle/>
          <a:p>
            <a:pPr marL="0" indent="0">
              <a:buNone/>
            </a:pPr>
            <a:r>
              <a:rPr lang="en-US" dirty="0"/>
              <a:t>A line of symbols is called an </a:t>
            </a:r>
            <a:r>
              <a:rPr lang="en-US" i="1" dirty="0"/>
              <a:t>expression</a:t>
            </a:r>
            <a:r>
              <a:rPr lang="en-US" dirty="0"/>
              <a:t>. It might look like this: (</a:t>
            </a:r>
            <a:r>
              <a:rPr lang="en-US" dirty="0" err="1"/>
              <a:t>λx.xy</a:t>
            </a:r>
            <a:r>
              <a:rPr lang="en-US" dirty="0"/>
              <a:t>) (ab)</a:t>
            </a:r>
            <a:br>
              <a:rPr lang="en-US" dirty="0"/>
            </a:br>
            <a:r>
              <a:rPr lang="en-US" dirty="0"/>
              <a:t>We only have the following symbols:</a:t>
            </a:r>
          </a:p>
          <a:p>
            <a:r>
              <a:rPr lang="en-US" dirty="0" smtClean="0"/>
              <a:t>Single </a:t>
            </a:r>
            <a:r>
              <a:rPr lang="en-US" dirty="0"/>
              <a:t>letters (like a, b, c, d...), which are called </a:t>
            </a:r>
            <a:r>
              <a:rPr lang="en-US" i="1" dirty="0"/>
              <a:t>variables</a:t>
            </a:r>
            <a:r>
              <a:rPr lang="en-US" dirty="0"/>
              <a:t>. An expression can be a single letter, or several letters in a row. More generally, we can write any two or more expressions together to get another expression.</a:t>
            </a:r>
          </a:p>
          <a:p>
            <a:r>
              <a:rPr lang="en-US" dirty="0"/>
              <a:t>Parentheses: ( ). Parentheses can be used to indicate that some part of an expression belongs together (just as the braces around this part of the sentence make it belong together). Where we don't have parentheses, we look at expressions simply from left to right.</a:t>
            </a:r>
          </a:p>
          <a:p>
            <a:r>
              <a:rPr lang="en-US" dirty="0"/>
              <a:t>The </a:t>
            </a:r>
            <a:r>
              <a:rPr lang="en-US" dirty="0" err="1"/>
              <a:t>greek</a:t>
            </a:r>
            <a:r>
              <a:rPr lang="en-US" dirty="0"/>
              <a:t> letter λ (pronounced, of course: </a:t>
            </a:r>
            <a:r>
              <a:rPr lang="en-US" i="1" dirty="0"/>
              <a:t>Lambda</a:t>
            </a:r>
            <a:r>
              <a:rPr lang="en-US" dirty="0"/>
              <a:t>), and the dot: . With λ and the dot, we can write </a:t>
            </a:r>
            <a:r>
              <a:rPr lang="en-US" i="1" dirty="0"/>
              <a:t>functions</a:t>
            </a:r>
            <a:r>
              <a:rPr lang="en-US" dirty="0"/>
              <a:t>. A function starts always with the λ and a variable, followed by a dot, and then comes an expression. The λ does not have any complicated meaning: it just says that a function starts here. The λ-</a:t>
            </a:r>
            <a:r>
              <a:rPr lang="en-US" i="1" dirty="0"/>
              <a:t>variable</a:t>
            </a:r>
            <a:r>
              <a:rPr lang="en-US" dirty="0"/>
              <a:t>-. part of a function is called its </a:t>
            </a:r>
            <a:r>
              <a:rPr lang="en-US" i="1" dirty="0"/>
              <a:t>head</a:t>
            </a:r>
            <a:r>
              <a:rPr lang="en-US" dirty="0"/>
              <a:t>, and the remainder (the expression) is called the </a:t>
            </a:r>
            <a:r>
              <a:rPr lang="en-US" i="1" dirty="0"/>
              <a:t>body</a:t>
            </a:r>
            <a:r>
              <a:rPr lang="en-US" dirty="0"/>
              <a:t>.</a:t>
            </a:r>
          </a:p>
          <a:p>
            <a:pPr marL="0" indent="0">
              <a:buNone/>
            </a:pPr>
            <a:endParaRPr lang="en-US" dirty="0"/>
          </a:p>
        </p:txBody>
      </p:sp>
    </p:spTree>
    <p:extLst>
      <p:ext uri="{BB962C8B-B14F-4D97-AF65-F5344CB8AC3E}">
        <p14:creationId xmlns:p14="http://schemas.microsoft.com/office/powerpoint/2010/main" val="160661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Beta Reduction</a:t>
            </a:r>
            <a:endParaRPr lang="en-US" dirty="0"/>
          </a:p>
        </p:txBody>
      </p:sp>
      <p:sp>
        <p:nvSpPr>
          <p:cNvPr id="3" name="Content Placeholder 2"/>
          <p:cNvSpPr>
            <a:spLocks noGrp="1"/>
          </p:cNvSpPr>
          <p:nvPr>
            <p:ph idx="1"/>
          </p:nvPr>
        </p:nvSpPr>
        <p:spPr>
          <a:xfrm>
            <a:off x="3466416" y="2133600"/>
            <a:ext cx="6591985" cy="4370717"/>
          </a:xfrm>
        </p:spPr>
        <p:txBody>
          <a:bodyPr>
            <a:normAutofit fontScale="92500"/>
          </a:bodyPr>
          <a:lstStyle/>
          <a:p>
            <a:pPr marL="0" indent="0">
              <a:buNone/>
            </a:pPr>
            <a:r>
              <a:rPr lang="en-US" sz="2000" dirty="0"/>
              <a:t>If you have a lambda expression of the form:</a:t>
            </a:r>
          </a:p>
          <a:p>
            <a:pPr marL="0" indent="0">
              <a:buNone/>
            </a:pPr>
            <a:r>
              <a:rPr lang="en-US" sz="2000" dirty="0"/>
              <a:t>(</a:t>
            </a:r>
            <a:r>
              <a:rPr lang="en-US" sz="2000" dirty="0"/>
              <a:t>λx.t) s</a:t>
            </a:r>
          </a:p>
          <a:p>
            <a:pPr marL="0" indent="0">
              <a:buNone/>
            </a:pPr>
            <a:r>
              <a:rPr lang="en-US" sz="2000" dirty="0"/>
              <a:t>then </a:t>
            </a:r>
            <a:r>
              <a:rPr lang="en-US" sz="2000" dirty="0"/>
              <a:t>you can reduce it to a new lambda expression by replacing every occurrence of x in t by s and erasing the </a:t>
            </a:r>
            <a:r>
              <a:rPr lang="en-US" sz="2000" dirty="0" err="1"/>
              <a:t>λx</a:t>
            </a:r>
            <a:r>
              <a:rPr lang="en-US" sz="2000" dirty="0"/>
              <a:t>. You can think of this as a simple string operation if you like. For example:</a:t>
            </a:r>
          </a:p>
          <a:p>
            <a:pPr marL="0" indent="0">
              <a:buNone/>
            </a:pPr>
            <a:r>
              <a:rPr lang="en-US" sz="2000" dirty="0"/>
              <a:t>(</a:t>
            </a:r>
            <a:r>
              <a:rPr lang="en-US" sz="2000" dirty="0" err="1"/>
              <a:t>λx</a:t>
            </a:r>
            <a:r>
              <a:rPr lang="en-US" sz="2000" dirty="0"/>
              <a:t>. x z)  (a b) </a:t>
            </a:r>
          </a:p>
          <a:p>
            <a:pPr marL="0" indent="0">
              <a:buNone/>
            </a:pPr>
            <a:r>
              <a:rPr lang="en-US" sz="2000" dirty="0"/>
              <a:t>is </a:t>
            </a:r>
            <a:r>
              <a:rPr lang="en-US" sz="2000" dirty="0"/>
              <a:t>of the form given with t=x z and s=a b.</a:t>
            </a:r>
          </a:p>
          <a:p>
            <a:pPr marL="0" indent="0">
              <a:buNone/>
            </a:pPr>
            <a:r>
              <a:rPr lang="en-US" sz="2000" dirty="0"/>
              <a:t>By </a:t>
            </a:r>
            <a:r>
              <a:rPr lang="en-US" sz="2000" dirty="0"/>
              <a:t>our new rule we can replace the x in x z with s, i.e. a b. The resulting new reduced expression is:</a:t>
            </a:r>
          </a:p>
          <a:p>
            <a:pPr marL="0" indent="0">
              <a:buNone/>
            </a:pPr>
            <a:r>
              <a:rPr lang="en-US" sz="2000" dirty="0"/>
              <a:t>a </a:t>
            </a:r>
            <a:r>
              <a:rPr lang="en-US" sz="2000" dirty="0"/>
              <a:t>b z </a:t>
            </a:r>
          </a:p>
        </p:txBody>
      </p:sp>
    </p:spTree>
    <p:extLst>
      <p:ext uri="{BB962C8B-B14F-4D97-AF65-F5344CB8AC3E}">
        <p14:creationId xmlns:p14="http://schemas.microsoft.com/office/powerpoint/2010/main" val="289147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6416" y="431321"/>
            <a:ext cx="6591985" cy="6038490"/>
          </a:xfrm>
        </p:spPr>
        <p:txBody>
          <a:bodyPr>
            <a:normAutofit lnSpcReduction="10000"/>
          </a:bodyPr>
          <a:lstStyle/>
          <a:p>
            <a:pPr marL="0" indent="0">
              <a:buNone/>
            </a:pPr>
            <a:r>
              <a:rPr lang="en-US" sz="2000" dirty="0"/>
              <a:t>You can think of this as a function application. The function is</a:t>
            </a:r>
          </a:p>
          <a:p>
            <a:pPr marL="0" indent="0">
              <a:buNone/>
            </a:pPr>
            <a:r>
              <a:rPr lang="en-US" sz="2000" dirty="0"/>
              <a:t>(</a:t>
            </a:r>
            <a:r>
              <a:rPr lang="en-US" sz="2000" dirty="0" err="1"/>
              <a:t>λx</a:t>
            </a:r>
            <a:r>
              <a:rPr lang="en-US" sz="2000" dirty="0"/>
              <a:t>. x z)</a:t>
            </a:r>
          </a:p>
          <a:p>
            <a:pPr marL="0" indent="0">
              <a:buNone/>
            </a:pPr>
            <a:r>
              <a:rPr lang="en-US" sz="2000" dirty="0"/>
              <a:t>and </a:t>
            </a:r>
            <a:r>
              <a:rPr lang="en-US" sz="2000" dirty="0" err="1"/>
              <a:t>λx</a:t>
            </a:r>
            <a:r>
              <a:rPr lang="en-US" sz="2000" dirty="0"/>
              <a:t> can be thought of as defining the function's parameter as being x and the expression following the dot is the function's body.</a:t>
            </a:r>
          </a:p>
          <a:p>
            <a:pPr marL="0" indent="0">
              <a:buNone/>
            </a:pPr>
            <a:endParaRPr lang="en-US" dirty="0"/>
          </a:p>
          <a:p>
            <a:pPr marL="0" indent="0">
              <a:buNone/>
            </a:pPr>
            <a:r>
              <a:rPr lang="en-US" dirty="0" smtClean="0"/>
              <a:t> </a:t>
            </a:r>
          </a:p>
          <a:p>
            <a:pPr marL="0" indent="0">
              <a:buNone/>
            </a:pPr>
            <a:endParaRPr lang="en-US" dirty="0"/>
          </a:p>
          <a:p>
            <a:pPr marL="0" indent="0">
              <a:buNone/>
            </a:pPr>
            <a:r>
              <a:rPr lang="en-US" sz="2000" dirty="0"/>
              <a:t>Hence </a:t>
            </a:r>
            <a:r>
              <a:rPr lang="en-US" sz="2000" dirty="0"/>
              <a:t>when you write:</a:t>
            </a:r>
          </a:p>
          <a:p>
            <a:pPr marL="0" indent="0">
              <a:buNone/>
            </a:pPr>
            <a:r>
              <a:rPr lang="en-US" sz="2000" dirty="0"/>
              <a:t>(</a:t>
            </a:r>
            <a:r>
              <a:rPr lang="en-US" sz="2000" dirty="0" err="1"/>
              <a:t>λx.x</a:t>
            </a:r>
            <a:r>
              <a:rPr lang="en-US" sz="2000" dirty="0"/>
              <a:t> z)  (a b) </a:t>
            </a:r>
          </a:p>
          <a:p>
            <a:pPr marL="0" indent="0">
              <a:buNone/>
            </a:pPr>
            <a:r>
              <a:rPr lang="en-US" sz="2000" dirty="0"/>
              <a:t>the function </a:t>
            </a:r>
            <a:r>
              <a:rPr lang="en-US" sz="2000" dirty="0"/>
              <a:t>is evaluated by having </a:t>
            </a:r>
            <a:r>
              <a:rPr lang="en-US" sz="2000" dirty="0"/>
              <a:t/>
            </a:r>
            <a:br>
              <a:rPr lang="en-US" sz="2000" dirty="0"/>
            </a:br>
            <a:r>
              <a:rPr lang="en-US" sz="2000" dirty="0"/>
              <a:t>the </a:t>
            </a:r>
            <a:r>
              <a:rPr lang="en-US" sz="2000" dirty="0"/>
              <a:t>parameter x set to (a b) in the </a:t>
            </a:r>
            <a:r>
              <a:rPr lang="en-US" sz="2000" dirty="0"/>
              <a:t/>
            </a:r>
            <a:br>
              <a:rPr lang="en-US" sz="2000" dirty="0"/>
            </a:br>
            <a:r>
              <a:rPr lang="en-US" sz="2000" dirty="0"/>
              <a:t>function </a:t>
            </a:r>
            <a:r>
              <a:rPr lang="en-US" sz="2000" dirty="0"/>
              <a:t>body.</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7169045" y="2324999"/>
            <a:ext cx="2032464" cy="1734714"/>
          </a:xfrm>
          <a:prstGeom prst="rect">
            <a:avLst/>
          </a:prstGeom>
        </p:spPr>
      </p:pic>
      <p:pic>
        <p:nvPicPr>
          <p:cNvPr id="5" name="Picture 4"/>
          <p:cNvPicPr>
            <a:picLocks noChangeAspect="1"/>
          </p:cNvPicPr>
          <p:nvPr/>
        </p:nvPicPr>
        <p:blipFill>
          <a:blip r:embed="rId3"/>
          <a:stretch>
            <a:fillRect/>
          </a:stretch>
        </p:blipFill>
        <p:spPr>
          <a:xfrm>
            <a:off x="8146752" y="4221911"/>
            <a:ext cx="2066925" cy="2247900"/>
          </a:xfrm>
          <a:prstGeom prst="rect">
            <a:avLst/>
          </a:prstGeom>
        </p:spPr>
      </p:pic>
    </p:spTree>
    <p:extLst>
      <p:ext uri="{BB962C8B-B14F-4D97-AF65-F5344CB8AC3E}">
        <p14:creationId xmlns:p14="http://schemas.microsoft.com/office/powerpoint/2010/main" val="2332168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Church Numerals</a:t>
            </a:r>
            <a:br>
              <a:rPr lang="en-US" dirty="0"/>
            </a:br>
            <a:endParaRPr lang="en-US" dirty="0"/>
          </a:p>
        </p:txBody>
      </p:sp>
      <p:sp>
        <p:nvSpPr>
          <p:cNvPr id="3" name="Content Placeholder 2"/>
          <p:cNvSpPr>
            <a:spLocks noGrp="1"/>
          </p:cNvSpPr>
          <p:nvPr>
            <p:ph idx="1"/>
          </p:nvPr>
        </p:nvSpPr>
        <p:spPr>
          <a:xfrm>
            <a:off x="3466416" y="1719532"/>
            <a:ext cx="6591985" cy="4353464"/>
          </a:xfrm>
        </p:spPr>
        <p:txBody>
          <a:bodyPr>
            <a:normAutofit fontScale="77500" lnSpcReduction="20000"/>
          </a:bodyPr>
          <a:lstStyle/>
          <a:p>
            <a:pPr marL="0" indent="0">
              <a:buNone/>
            </a:pPr>
            <a:r>
              <a:rPr lang="en-US" dirty="0" smtClean="0"/>
              <a:t>The </a:t>
            </a:r>
            <a:r>
              <a:rPr lang="en-US" dirty="0"/>
              <a:t>value of a numeral is equivalent to the number of times a function is applied to an argument. This can be written as </a:t>
            </a:r>
            <a:r>
              <a:rPr lang="en-US" dirty="0" err="1"/>
              <a:t>λs.λz</a:t>
            </a:r>
            <a:r>
              <a:rPr lang="en-US" dirty="0"/>
              <a:t>. </a:t>
            </a:r>
            <a:r>
              <a:rPr lang="en-US" dirty="0" err="1"/>
              <a:t>sn</a:t>
            </a:r>
            <a:r>
              <a:rPr lang="en-US" dirty="0"/>
              <a:t> z, where n is the natural number represented and </a:t>
            </a:r>
            <a:r>
              <a:rPr lang="en-US" dirty="0" err="1"/>
              <a:t>sn</a:t>
            </a:r>
            <a:r>
              <a:rPr lang="en-US" dirty="0"/>
              <a:t> means function s composed with itself n times (we’ll say “applied n times” for short).</a:t>
            </a:r>
          </a:p>
          <a:p>
            <a:pPr marL="0" indent="0">
              <a:buNone/>
            </a:pPr>
            <a:r>
              <a:rPr lang="en-US" dirty="0" smtClean="0"/>
              <a:t>Thus </a:t>
            </a:r>
            <a:r>
              <a:rPr lang="en-US" dirty="0"/>
              <a:t>the first few natural numbers are encoded as follows:</a:t>
            </a:r>
          </a:p>
          <a:p>
            <a:pPr marL="0" indent="0">
              <a:buNone/>
            </a:pPr>
            <a:r>
              <a:rPr lang="en-US" dirty="0" smtClean="0"/>
              <a:t>    </a:t>
            </a:r>
            <a:r>
              <a:rPr lang="en-US" dirty="0"/>
              <a:t>0 = </a:t>
            </a:r>
            <a:r>
              <a:rPr lang="en-US" dirty="0" err="1" smtClean="0"/>
              <a:t>λsz</a:t>
            </a:r>
            <a:r>
              <a:rPr lang="en-US" dirty="0"/>
              <a:t>. z the function s is applied to the argument z zero times</a:t>
            </a:r>
          </a:p>
          <a:p>
            <a:pPr marL="0" indent="0">
              <a:buNone/>
            </a:pPr>
            <a:r>
              <a:rPr lang="en-US" dirty="0"/>
              <a:t>    1 = </a:t>
            </a:r>
            <a:r>
              <a:rPr lang="en-US" dirty="0" err="1" smtClean="0"/>
              <a:t>λsz.s</a:t>
            </a:r>
            <a:r>
              <a:rPr lang="en-US" dirty="0" smtClean="0"/>
              <a:t>(z) </a:t>
            </a:r>
            <a:r>
              <a:rPr lang="en-US" dirty="0"/>
              <a:t>the function s is applied once</a:t>
            </a:r>
          </a:p>
          <a:p>
            <a:pPr marL="0" indent="0">
              <a:buNone/>
            </a:pPr>
            <a:r>
              <a:rPr lang="en-US" dirty="0"/>
              <a:t>    2 = </a:t>
            </a:r>
            <a:r>
              <a:rPr lang="el-GR" dirty="0"/>
              <a:t>λ </a:t>
            </a:r>
            <a:r>
              <a:rPr lang="en-US" dirty="0" err="1"/>
              <a:t>sz.s</a:t>
            </a:r>
            <a:r>
              <a:rPr lang="en-US" dirty="0"/>
              <a:t>(s(z))</a:t>
            </a:r>
            <a:r>
              <a:rPr lang="en-US" dirty="0" smtClean="0"/>
              <a:t>the </a:t>
            </a:r>
            <a:r>
              <a:rPr lang="en-US" dirty="0"/>
              <a:t>function s is applied twice</a:t>
            </a:r>
          </a:p>
          <a:p>
            <a:pPr marL="0" indent="0">
              <a:buNone/>
            </a:pPr>
            <a:r>
              <a:rPr lang="en-US" dirty="0"/>
              <a:t> </a:t>
            </a:r>
            <a:r>
              <a:rPr lang="en-US" dirty="0" smtClean="0"/>
              <a:t>   </a:t>
            </a:r>
            <a:r>
              <a:rPr lang="pl-PL" dirty="0" smtClean="0"/>
              <a:t>3 </a:t>
            </a:r>
            <a:r>
              <a:rPr lang="pl-PL" dirty="0"/>
              <a:t>= λ sz.s(s(s(z)))</a:t>
            </a:r>
          </a:p>
          <a:p>
            <a:pPr marL="0" indent="0">
              <a:buNone/>
            </a:pPr>
            <a:r>
              <a:rPr lang="en-US" dirty="0" smtClean="0"/>
              <a:t>    </a:t>
            </a:r>
            <a:r>
              <a:rPr lang="pl-PL" dirty="0" smtClean="0"/>
              <a:t>4 </a:t>
            </a:r>
            <a:r>
              <a:rPr lang="pl-PL" dirty="0"/>
              <a:t>= λ sz.s(s(s(s(z</a:t>
            </a:r>
            <a:r>
              <a:rPr lang="pl-PL" dirty="0" smtClean="0"/>
              <a:t>))))</a:t>
            </a:r>
            <a:endParaRPr lang="pl-PL" dirty="0"/>
          </a:p>
        </p:txBody>
      </p:sp>
    </p:spTree>
    <p:extLst>
      <p:ext uri="{BB962C8B-B14F-4D97-AF65-F5344CB8AC3E}">
        <p14:creationId xmlns:p14="http://schemas.microsoft.com/office/powerpoint/2010/main" val="1685156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Successor Function</a:t>
            </a:r>
            <a:endParaRPr lang="en-US"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t>A successor </a:t>
            </a:r>
            <a:r>
              <a:rPr lang="en-US" dirty="0"/>
              <a:t>function is</a:t>
            </a:r>
            <a:br>
              <a:rPr lang="en-US" dirty="0"/>
            </a:br>
            <a:r>
              <a:rPr lang="en-US" i="1" dirty="0"/>
              <a:t>S </a:t>
            </a:r>
            <a:r>
              <a:rPr lang="en-US" dirty="0"/>
              <a:t>:⇔</a:t>
            </a:r>
            <a:r>
              <a:rPr lang="en-US" i="1" dirty="0"/>
              <a:t> </a:t>
            </a:r>
            <a:r>
              <a:rPr lang="en-US" dirty="0"/>
              <a:t>λ </a:t>
            </a:r>
            <a:r>
              <a:rPr lang="en-US" dirty="0" err="1"/>
              <a:t>abc.b</a:t>
            </a:r>
            <a:r>
              <a:rPr lang="en-US" dirty="0"/>
              <a:t>(</a:t>
            </a:r>
            <a:r>
              <a:rPr lang="en-US" dirty="0" err="1"/>
              <a:t>abc</a:t>
            </a:r>
            <a:r>
              <a:rPr lang="en-US" dirty="0" smtClean="0"/>
              <a:t>)</a:t>
            </a:r>
          </a:p>
          <a:p>
            <a:pPr marL="0" indent="0">
              <a:buNone/>
            </a:pPr>
            <a:r>
              <a:rPr lang="en-US" dirty="0" smtClean="0"/>
              <a:t>Calculating the successor of zero:</a:t>
            </a:r>
          </a:p>
          <a:p>
            <a:pPr marL="0" indent="0">
              <a:buNone/>
            </a:pPr>
            <a:r>
              <a:rPr lang="en-US" dirty="0"/>
              <a:t> S0 = (</a:t>
            </a:r>
            <a:r>
              <a:rPr lang="el-GR" dirty="0"/>
              <a:t>λ </a:t>
            </a:r>
            <a:r>
              <a:rPr lang="en-US" dirty="0" err="1"/>
              <a:t>abc.b</a:t>
            </a:r>
            <a:r>
              <a:rPr lang="en-US" dirty="0"/>
              <a:t>(</a:t>
            </a:r>
            <a:r>
              <a:rPr lang="en-US" dirty="0" err="1"/>
              <a:t>abc</a:t>
            </a:r>
            <a:r>
              <a:rPr lang="en-US" dirty="0"/>
              <a:t>)) (</a:t>
            </a:r>
            <a:r>
              <a:rPr lang="el-GR" dirty="0"/>
              <a:t>λ </a:t>
            </a:r>
            <a:r>
              <a:rPr lang="en-US" dirty="0" err="1"/>
              <a:t>sz.z</a:t>
            </a:r>
            <a:r>
              <a:rPr lang="en-US" dirty="0"/>
              <a:t>)</a:t>
            </a:r>
          </a:p>
          <a:p>
            <a:pPr marL="0" indent="0">
              <a:buNone/>
            </a:pPr>
            <a:r>
              <a:rPr lang="en-US" dirty="0"/>
              <a:t>     = </a:t>
            </a:r>
            <a:r>
              <a:rPr lang="el-GR" dirty="0"/>
              <a:t>λ </a:t>
            </a:r>
            <a:r>
              <a:rPr lang="en-US" dirty="0" err="1"/>
              <a:t>bc.b</a:t>
            </a:r>
            <a:r>
              <a:rPr lang="en-US" dirty="0"/>
              <a:t>((</a:t>
            </a:r>
            <a:r>
              <a:rPr lang="el-GR" dirty="0"/>
              <a:t>λ </a:t>
            </a:r>
            <a:r>
              <a:rPr lang="en-US" dirty="0" err="1"/>
              <a:t>sz.z</a:t>
            </a:r>
            <a:r>
              <a:rPr lang="en-US" dirty="0"/>
              <a:t>) </a:t>
            </a:r>
            <a:r>
              <a:rPr lang="en-US" dirty="0" err="1"/>
              <a:t>bc</a:t>
            </a:r>
            <a:r>
              <a:rPr lang="en-US" dirty="0"/>
              <a:t>)</a:t>
            </a:r>
          </a:p>
          <a:p>
            <a:pPr marL="0" indent="0">
              <a:buNone/>
            </a:pPr>
            <a:r>
              <a:rPr lang="en-US" dirty="0"/>
              <a:t>     = </a:t>
            </a:r>
            <a:r>
              <a:rPr lang="el-GR" dirty="0"/>
              <a:t>λ </a:t>
            </a:r>
            <a:r>
              <a:rPr lang="en-US" dirty="0" err="1"/>
              <a:t>bc.b</a:t>
            </a:r>
            <a:r>
              <a:rPr lang="en-US" dirty="0"/>
              <a:t>((</a:t>
            </a:r>
            <a:r>
              <a:rPr lang="el-GR" dirty="0"/>
              <a:t>λ </a:t>
            </a:r>
            <a:r>
              <a:rPr lang="en-US" dirty="0" err="1"/>
              <a:t>z.z</a:t>
            </a:r>
            <a:r>
              <a:rPr lang="en-US" dirty="0"/>
              <a:t>) c)</a:t>
            </a:r>
          </a:p>
          <a:p>
            <a:pPr marL="0" indent="0">
              <a:buNone/>
            </a:pPr>
            <a:r>
              <a:rPr lang="en-US" dirty="0"/>
              <a:t>     = </a:t>
            </a:r>
            <a:r>
              <a:rPr lang="el-GR" dirty="0"/>
              <a:t>λ </a:t>
            </a:r>
            <a:r>
              <a:rPr lang="en-US" dirty="0" err="1"/>
              <a:t>bc.b</a:t>
            </a:r>
            <a:r>
              <a:rPr lang="en-US" dirty="0"/>
              <a:t>(c)</a:t>
            </a:r>
          </a:p>
          <a:p>
            <a:pPr marL="0" indent="0">
              <a:buNone/>
            </a:pPr>
            <a:endParaRPr lang="en-US" dirty="0"/>
          </a:p>
          <a:p>
            <a:pPr marL="0" indent="0">
              <a:buNone/>
            </a:pPr>
            <a:endParaRPr lang="en-US" dirty="0"/>
          </a:p>
        </p:txBody>
      </p:sp>
      <p:sp>
        <p:nvSpPr>
          <p:cNvPr id="5" name="Content Placeholder 4"/>
          <p:cNvSpPr>
            <a:spLocks noGrp="1"/>
          </p:cNvSpPr>
          <p:nvPr>
            <p:ph sz="half" idx="2"/>
          </p:nvPr>
        </p:nvSpPr>
        <p:spPr/>
        <p:txBody>
          <a:bodyPr>
            <a:normAutofit fontScale="92500" lnSpcReduction="10000"/>
          </a:bodyPr>
          <a:lstStyle/>
          <a:p>
            <a:pPr marL="0" indent="0">
              <a:buNone/>
            </a:pPr>
            <a:r>
              <a:rPr lang="el-GR" i="1" dirty="0"/>
              <a:t>0 </a:t>
            </a:r>
            <a:r>
              <a:rPr lang="el-GR" dirty="0"/>
              <a:t>:⇔ λ </a:t>
            </a:r>
            <a:r>
              <a:rPr lang="en-US" dirty="0" err="1"/>
              <a:t>sz.z</a:t>
            </a:r>
            <a:r>
              <a:rPr lang="en-US" i="1" dirty="0" smtClean="0"/>
              <a:t/>
            </a:r>
            <a:br>
              <a:rPr lang="en-US" i="1" dirty="0" smtClean="0"/>
            </a:br>
            <a:r>
              <a:rPr lang="pl-PL" i="1" dirty="0" smtClean="0"/>
              <a:t>1 </a:t>
            </a:r>
            <a:r>
              <a:rPr lang="pl-PL" i="1" dirty="0"/>
              <a:t>=</a:t>
            </a:r>
            <a:r>
              <a:rPr lang="pl-PL" dirty="0"/>
              <a:t> λ sz.s(z)</a:t>
            </a:r>
            <a:br>
              <a:rPr lang="pl-PL" dirty="0"/>
            </a:br>
            <a:r>
              <a:rPr lang="pl-PL" i="1" dirty="0"/>
              <a:t>2 =</a:t>
            </a:r>
            <a:r>
              <a:rPr lang="pl-PL" dirty="0"/>
              <a:t> λ sz.s(s(z))</a:t>
            </a:r>
            <a:br>
              <a:rPr lang="pl-PL" dirty="0"/>
            </a:br>
            <a:r>
              <a:rPr lang="pl-PL" i="1" dirty="0"/>
              <a:t>3 =</a:t>
            </a:r>
            <a:r>
              <a:rPr lang="pl-PL" dirty="0"/>
              <a:t> λ sz.s(s(s(z)))</a:t>
            </a:r>
            <a:br>
              <a:rPr lang="pl-PL" dirty="0"/>
            </a:br>
            <a:r>
              <a:rPr lang="pl-PL" i="1" dirty="0"/>
              <a:t>4 =</a:t>
            </a:r>
            <a:r>
              <a:rPr lang="pl-PL" dirty="0"/>
              <a:t> λ sz.s(s(s(s(z))))</a:t>
            </a:r>
            <a:endParaRPr lang="en-US" dirty="0"/>
          </a:p>
        </p:txBody>
      </p:sp>
      <p:pic>
        <p:nvPicPr>
          <p:cNvPr id="4" name="Picture 3"/>
          <p:cNvPicPr>
            <a:picLocks noChangeAspect="1"/>
          </p:cNvPicPr>
          <p:nvPr/>
        </p:nvPicPr>
        <p:blipFill>
          <a:blip r:embed="rId2"/>
          <a:stretch>
            <a:fillRect/>
          </a:stretch>
        </p:blipFill>
        <p:spPr>
          <a:xfrm>
            <a:off x="1141412" y="6134099"/>
            <a:ext cx="1469263" cy="499915"/>
          </a:xfrm>
          <a:prstGeom prst="rect">
            <a:avLst/>
          </a:prstGeom>
        </p:spPr>
      </p:pic>
    </p:spTree>
    <p:extLst>
      <p:ext uri="{BB962C8B-B14F-4D97-AF65-F5344CB8AC3E}">
        <p14:creationId xmlns:p14="http://schemas.microsoft.com/office/powerpoint/2010/main" val="8762438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1640</TotalTime>
  <Words>880</Words>
  <Application>Microsoft Office PowerPoint</Application>
  <PresentationFormat>Widescreen</PresentationFormat>
  <Paragraphs>86</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Calibri</vt:lpstr>
      <vt:lpstr>Times New Roman</vt:lpstr>
      <vt:lpstr>Trebuchet MS</vt:lpstr>
      <vt:lpstr>Tw Cen MT</vt:lpstr>
      <vt:lpstr>Circuit</vt:lpstr>
      <vt:lpstr>The Lambda Calculus</vt:lpstr>
      <vt:lpstr>A Bit of History</vt:lpstr>
      <vt:lpstr>PowerPoint Presentation</vt:lpstr>
      <vt:lpstr>Or More Simply Put</vt:lpstr>
      <vt:lpstr>PowerPoint Presentation</vt:lpstr>
      <vt:lpstr>Beta Reduction</vt:lpstr>
      <vt:lpstr>PowerPoint Presentation</vt:lpstr>
      <vt:lpstr>Church Numerals </vt:lpstr>
      <vt:lpstr>Successor Function</vt:lpstr>
      <vt:lpstr>Addition </vt:lpstr>
      <vt:lpstr>Multiplication</vt:lpstr>
      <vt:lpstr>References</vt:lpstr>
    </vt:vector>
  </TitlesOfParts>
  <Company>WOU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Lambda Calculus</dc:title>
  <dc:creator>Becka Morgan</dc:creator>
  <cp:lastModifiedBy>Becka Morgan</cp:lastModifiedBy>
  <cp:revision>15</cp:revision>
  <dcterms:created xsi:type="dcterms:W3CDTF">2018-02-24T19:40:09Z</dcterms:created>
  <dcterms:modified xsi:type="dcterms:W3CDTF">2018-02-26T02:00:00Z</dcterms:modified>
</cp:coreProperties>
</file>