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75" r:id="rId1"/>
  </p:sldMasterIdLst>
  <p:notesMasterIdLst>
    <p:notesMasterId r:id="rId12"/>
  </p:notesMasterIdLst>
  <p:sldIdLst>
    <p:sldId id="256" r:id="rId2"/>
    <p:sldId id="281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</p:sldIdLst>
  <p:sldSz cx="9144000" cy="6858000" type="screen4x3"/>
  <p:notesSz cx="6858000" cy="9144000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967" autoAdjust="0"/>
  </p:normalViewPr>
  <p:slideViewPr>
    <p:cSldViewPr snapToGrid="0">
      <p:cViewPr varScale="1">
        <p:scale>
          <a:sx n="66" d="100"/>
          <a:sy n="66" d="100"/>
        </p:scale>
        <p:origin x="78" y="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60BAB-EADA-4224-92E1-3A71457C62D2}" type="datetimeFigureOut">
              <a:rPr lang="en-US" smtClean="0"/>
              <a:t>2/25/2018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0C3C6-F8DC-4FDB-81FA-617F8980C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5799 w 8042"/>
              <a:gd name="T1" fmla="*/ 10000 h 10000"/>
              <a:gd name="T2" fmla="*/ 5961 w 8042"/>
              <a:gd name="T3" fmla="*/ 9880 h 10000"/>
              <a:gd name="T4" fmla="*/ 5988 w 8042"/>
              <a:gd name="T5" fmla="*/ 9820 h 10000"/>
              <a:gd name="T6" fmla="*/ 8042 w 8042"/>
              <a:gd name="T7" fmla="*/ 5260 h 10000"/>
              <a:gd name="T8" fmla="*/ 8042 w 8042"/>
              <a:gd name="T9" fmla="*/ 4721 h 10000"/>
              <a:gd name="T10" fmla="*/ 5988 w 8042"/>
              <a:gd name="T11" fmla="*/ 221 h 10000"/>
              <a:gd name="T12" fmla="*/ 5961 w 8042"/>
              <a:gd name="T13" fmla="*/ 160 h 10000"/>
              <a:gd name="T14" fmla="*/ 5799 w 8042"/>
              <a:gd name="T15" fmla="*/ 41 h 10000"/>
              <a:gd name="T16" fmla="*/ 18 w 8042"/>
              <a:gd name="T17" fmla="*/ 0 h 10000"/>
              <a:gd name="T18" fmla="*/ 0 w 8042"/>
              <a:gd name="T19" fmla="*/ 9991 h 10000"/>
              <a:gd name="T20" fmla="*/ 5799 w 8042"/>
              <a:gd name="T21" fmla="*/ 10000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AEEFF-37AF-4D27-8207-BAB180EFADC5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023D9-8DB4-44D2-B8F2-E74DC02F9E5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4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C9EE-8548-4947-AD0E-314D149DDC43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79901-08DD-4FB3-94E6-0CB9485016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6026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1BC6-164B-492E-9031-467F4E681D52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8724E-8FC0-41C0-B5B7-5D1E686694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8858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633FD-21BF-4CA2-9E51-B929ADEA1218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89494-1DB2-43F8-B8B0-8A562C5EE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65465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34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65A143-E593-46CD-A8AD-874EBCF6B0C2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232DDC-0C11-49B3-BA0B-A5F452F760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837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9562B-3292-4405-B4D2-C9BCF5F94834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38B230-1D3E-4F35-B7D8-128EC6ECD5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67499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30D1B-BC13-4E58-B0EC-410B4C77E5FC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76CA2-21F5-4AA4-B198-B7DA544318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30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9D163-1427-41DE-AC08-0A7B37158901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34AB30-F160-4C7F-92C8-444AB45F81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15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EDA9EB-9F8F-4652-8282-C76E9FD08150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B6157F-F453-45F3-A5B7-15A0104DE9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81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2342A-3265-4CC5-9381-BC3A87388692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F08934-1F81-447D-AB55-925F19EFCE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1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321D6-8A3D-42F0-AB9A-92293DB05113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C165F-7EC9-4FFB-84B4-3D634C3971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2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B831F-F662-46C3-91F9-E4E9A685F580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E6D98-FB9A-44D0-BD07-3401DE068B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21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AB993-8AFB-466A-9504-EBD6B74E261C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5BC21-532A-4F13-A143-1C0CC4F4BE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25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8AE7C-E76F-4A9F-B790-43F5BD715003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B1243-1044-4A8E-BBE8-997C5DA0F9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0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DA9FB-4451-4C5A-9C7C-E31A11FD8F8C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C064E-FB44-45D2-9B4B-42A5A848BB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2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7908 w 7908"/>
              <a:gd name="T1" fmla="*/ 4694 h 10000"/>
              <a:gd name="T2" fmla="*/ 6575 w 7908"/>
              <a:gd name="T3" fmla="*/ 188 h 10000"/>
              <a:gd name="T4" fmla="*/ 6546 w 7908"/>
              <a:gd name="T5" fmla="*/ 94 h 10000"/>
              <a:gd name="T6" fmla="*/ 6463 w 7908"/>
              <a:gd name="T7" fmla="*/ 0 h 10000"/>
              <a:gd name="T8" fmla="*/ 5935 w 7908"/>
              <a:gd name="T9" fmla="*/ 0 h 10000"/>
              <a:gd name="T10" fmla="*/ 0 w 7908"/>
              <a:gd name="T11" fmla="*/ 62 h 10000"/>
              <a:gd name="T12" fmla="*/ 0 w 7908"/>
              <a:gd name="T13" fmla="*/ 10000 h 10000"/>
              <a:gd name="T14" fmla="*/ 5935 w 7908"/>
              <a:gd name="T15" fmla="*/ 9952 h 10000"/>
              <a:gd name="T16" fmla="*/ 6463 w 7908"/>
              <a:gd name="T17" fmla="*/ 9952 h 10000"/>
              <a:gd name="T18" fmla="*/ 6546 w 7908"/>
              <a:gd name="T19" fmla="*/ 9859 h 10000"/>
              <a:gd name="T20" fmla="*/ 6575 w 7908"/>
              <a:gd name="T21" fmla="*/ 9764 h 10000"/>
              <a:gd name="T22" fmla="*/ 7908 w 7908"/>
              <a:gd name="T23" fmla="*/ 5258 h 10000"/>
              <a:gd name="T24" fmla="*/ 7908 w 7908"/>
              <a:gd name="T25" fmla="*/ 4694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E24E9-DB2E-4B46-BBF8-F78D8A10B169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85703-685F-4049-8349-60F92377BB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6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5DEE5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16BF023-326B-45B6-857E-9047FD9A0873}" type="datetimeFigureOut">
              <a:rPr lang="en-US"/>
              <a:pPr>
                <a:defRPr/>
              </a:pPr>
              <a:t>2/25/2018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 altLang="en-US"/>
              <a:t>Objects First with Java - A Practical Introduction using BlueJ, © David J. Barnes, Michael Kölling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smtClean="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088E7EF1-A106-4371-BF6B-1C4E276E43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-express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Haskell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3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OK to laugh.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Why </a:t>
            </a:r>
            <a:r>
              <a:rPr lang="en-US" sz="2000" dirty="0"/>
              <a:t>is it that this </a:t>
            </a:r>
            <a:r>
              <a:rPr lang="en-US" sz="2000" dirty="0" smtClean="0"/>
              <a:t>isn’t 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way to </a:t>
            </a:r>
            <a:r>
              <a:rPr lang="en-US" sz="2000" dirty="0" smtClean="0"/>
              <a:t>write</a:t>
            </a:r>
            <a:br>
              <a:rPr lang="en-US" sz="2000" dirty="0" smtClean="0"/>
            </a:br>
            <a:r>
              <a:rPr lang="en-US" sz="2000" dirty="0" smtClean="0"/>
              <a:t>code?</a:t>
            </a:r>
          </a:p>
          <a:p>
            <a:endParaRPr lang="en-US" sz="2000" dirty="0"/>
          </a:p>
          <a:p>
            <a:r>
              <a:rPr lang="en-US" sz="2000" dirty="0"/>
              <a:t>Why is it that this </a:t>
            </a:r>
            <a:r>
              <a:rPr lang="en-US" sz="2000" dirty="0" smtClean="0"/>
              <a:t>isn’t 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way to </a:t>
            </a:r>
            <a:r>
              <a:rPr lang="en-US" sz="2000" dirty="0" smtClean="0"/>
              <a:t>solve </a:t>
            </a:r>
            <a:br>
              <a:rPr lang="en-US" sz="2000" dirty="0" smtClean="0"/>
            </a:br>
            <a:r>
              <a:rPr lang="en-US" sz="2000" dirty="0" smtClean="0"/>
              <a:t>problems</a:t>
            </a:r>
            <a:r>
              <a:rPr lang="en-US" sz="2000" dirty="0"/>
              <a:t>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072" y="2297341"/>
            <a:ext cx="2693328" cy="38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6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Landmarks in </a:t>
            </a:r>
            <a:r>
              <a:rPr lang="en-US" dirty="0" smtClean="0"/>
              <a:t>Functional </a:t>
            </a:r>
            <a:r>
              <a:rPr lang="en-US" dirty="0"/>
              <a:t>P</a:t>
            </a:r>
            <a:r>
              <a:rPr lang="en-US" dirty="0" smtClean="0"/>
              <a:t>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000" dirty="0" smtClean="0"/>
              <a:t>λ-</a:t>
            </a:r>
            <a:r>
              <a:rPr lang="en-US" sz="2000" dirty="0"/>
              <a:t>Calculus -- Alonzo Church, 1936-1941</a:t>
            </a:r>
          </a:p>
          <a:p>
            <a:r>
              <a:rPr lang="en-US" sz="2000" dirty="0"/>
              <a:t>LISP -- John McCarthy, 1958</a:t>
            </a:r>
          </a:p>
          <a:p>
            <a:r>
              <a:rPr lang="en-US" sz="2000" dirty="0" smtClean="0"/>
              <a:t>S-Expressions (</a:t>
            </a:r>
            <a:r>
              <a:rPr lang="en-US" sz="2000" dirty="0" smtClean="0">
                <a:hlinkClick r:id="rId2"/>
              </a:rPr>
              <a:t>article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ML -- Robin Milner, 1973</a:t>
            </a:r>
          </a:p>
          <a:p>
            <a:r>
              <a:rPr lang="en-US" sz="2000" dirty="0" smtClean="0"/>
              <a:t>Miranda </a:t>
            </a:r>
            <a:r>
              <a:rPr lang="en-US" sz="2000" dirty="0"/>
              <a:t>-- David Turner, 1985</a:t>
            </a:r>
          </a:p>
          <a:p>
            <a:r>
              <a:rPr lang="en-US" sz="2000" dirty="0"/>
              <a:t>Haskell -- Simon Peyton Jones and many others, 1990</a:t>
            </a:r>
          </a:p>
        </p:txBody>
      </p:sp>
    </p:spTree>
    <p:extLst>
      <p:ext uri="{BB962C8B-B14F-4D97-AF65-F5344CB8AC3E}">
        <p14:creationId xmlns:p14="http://schemas.microsoft.com/office/powerpoint/2010/main" val="26606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Popular Functional</a:t>
            </a:r>
            <a:br>
              <a:rPr lang="en-US" dirty="0"/>
            </a:br>
            <a:r>
              <a:rPr lang="en-US" dirty="0"/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-- Java related OOP/FP hybrid</a:t>
            </a:r>
          </a:p>
          <a:p>
            <a:r>
              <a:rPr lang="nl-NL" dirty="0"/>
              <a:t>F# -- Microsoft’s .NET OOP/FP hybrid</a:t>
            </a:r>
          </a:p>
          <a:p>
            <a:r>
              <a:rPr lang="en-US" dirty="0" err="1"/>
              <a:t>Erlang</a:t>
            </a:r>
            <a:r>
              <a:rPr lang="en-US" dirty="0"/>
              <a:t> -- Ericsson’s fault tolerant, parallel, pure FP</a:t>
            </a:r>
          </a:p>
          <a:p>
            <a:r>
              <a:rPr lang="en-US" dirty="0" err="1"/>
              <a:t>Clojure</a:t>
            </a:r>
            <a:r>
              <a:rPr lang="en-US" dirty="0"/>
              <a:t> -- Java based Lisp dialect</a:t>
            </a:r>
          </a:p>
          <a:p>
            <a:r>
              <a:rPr lang="en-US" dirty="0"/>
              <a:t>Scheme/Common Lisp -- Modern Lisp</a:t>
            </a:r>
          </a:p>
          <a:p>
            <a:r>
              <a:rPr lang="en-US" dirty="0" err="1"/>
              <a:t>OCaml</a:t>
            </a:r>
            <a:r>
              <a:rPr lang="en-US" dirty="0"/>
              <a:t> -- Multi-paradigm</a:t>
            </a:r>
          </a:p>
        </p:txBody>
      </p:sp>
    </p:spTree>
    <p:extLst>
      <p:ext uri="{BB962C8B-B14F-4D97-AF65-F5344CB8AC3E}">
        <p14:creationId xmlns:p14="http://schemas.microsoft.com/office/powerpoint/2010/main" val="3400286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model of programming: “one value, the result, </a:t>
            </a:r>
            <a:r>
              <a:rPr lang="en-US" dirty="0" smtClean="0"/>
              <a:t>is computed </a:t>
            </a:r>
            <a:r>
              <a:rPr lang="en-US" dirty="0"/>
              <a:t>on the basis of others, the inputs.”</a:t>
            </a:r>
          </a:p>
          <a:p>
            <a:r>
              <a:rPr lang="en-US" dirty="0"/>
              <a:t>Everything is a function: inputs → output</a:t>
            </a:r>
          </a:p>
          <a:p>
            <a:r>
              <a:rPr lang="en-US" dirty="0"/>
              <a:t>Pure Functions</a:t>
            </a:r>
          </a:p>
          <a:p>
            <a:pPr lvl="1"/>
            <a:r>
              <a:rPr lang="en-US" dirty="0"/>
              <a:t>Same input, same output</a:t>
            </a:r>
          </a:p>
          <a:p>
            <a:pPr lvl="1"/>
            <a:r>
              <a:rPr lang="en-US" dirty="0"/>
              <a:t>No side effects</a:t>
            </a:r>
          </a:p>
          <a:p>
            <a:pPr lvl="1"/>
            <a:r>
              <a:rPr lang="en-US" dirty="0"/>
              <a:t>Referentially transparent</a:t>
            </a:r>
          </a:p>
          <a:p>
            <a:r>
              <a:rPr lang="en-US" dirty="0"/>
              <a:t>Functions with superpowers</a:t>
            </a:r>
          </a:p>
        </p:txBody>
      </p:sp>
    </p:spTree>
    <p:extLst>
      <p:ext uri="{BB962C8B-B14F-4D97-AF65-F5344CB8AC3E}">
        <p14:creationId xmlns:p14="http://schemas.microsoft.com/office/powerpoint/2010/main" val="194479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Pure Functional: </a:t>
            </a:r>
            <a:r>
              <a:rPr lang="en-US" b="1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/>
              <a:t>statements</a:t>
            </a:r>
          </a:p>
          <a:p>
            <a:r>
              <a:rPr lang="en-US" dirty="0"/>
              <a:t>assignment statements</a:t>
            </a:r>
          </a:p>
          <a:p>
            <a:r>
              <a:rPr lang="en-US" dirty="0"/>
              <a:t>variables as we’re used to</a:t>
            </a:r>
          </a:p>
          <a:p>
            <a:r>
              <a:rPr lang="en-US" dirty="0"/>
              <a:t>side-effects</a:t>
            </a:r>
          </a:p>
          <a:p>
            <a:r>
              <a:rPr lang="en-US" dirty="0"/>
              <a:t>flow of control (for, while, do loops ...)</a:t>
            </a:r>
          </a:p>
          <a:p>
            <a:r>
              <a:rPr lang="en-US" dirty="0"/>
              <a:t>complex scope rules</a:t>
            </a:r>
          </a:p>
          <a:p>
            <a:r>
              <a:rPr lang="en-US" dirty="0"/>
              <a:t>direct connection with the CPU and </a:t>
            </a:r>
            <a:r>
              <a:rPr lang="en-US" dirty="0" smtClean="0"/>
              <a:t>architecture</a:t>
            </a:r>
          </a:p>
          <a:p>
            <a:r>
              <a:rPr lang="en-US" dirty="0"/>
              <a:t>objects</a:t>
            </a:r>
          </a:p>
          <a:p>
            <a:r>
              <a:rPr lang="en-US" dirty="0" err="1"/>
              <a:t>const</a:t>
            </a:r>
            <a:endParaRPr lang="en-US" dirty="0"/>
          </a:p>
          <a:p>
            <a:r>
              <a:rPr lang="en-US" dirty="0"/>
              <a:t>static</a:t>
            </a:r>
          </a:p>
          <a:p>
            <a:r>
              <a:rPr lang="en-US" dirty="0"/>
              <a:t>+=</a:t>
            </a:r>
          </a:p>
          <a:p>
            <a:r>
              <a:rPr lang="en-US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181403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and elegance</a:t>
            </a:r>
          </a:p>
          <a:p>
            <a:r>
              <a:rPr lang="en-US" dirty="0"/>
              <a:t>Better modularity and abstraction</a:t>
            </a:r>
          </a:p>
          <a:p>
            <a:r>
              <a:rPr lang="en-US" dirty="0"/>
              <a:t>Shorter and easier to understand</a:t>
            </a:r>
          </a:p>
          <a:p>
            <a:r>
              <a:rPr lang="en-US" dirty="0"/>
              <a:t>Eliminates sources of errors</a:t>
            </a:r>
          </a:p>
          <a:p>
            <a:pPr lvl="1"/>
            <a:r>
              <a:rPr lang="en-US" dirty="0"/>
              <a:t>“Easier” to prove correctness</a:t>
            </a:r>
          </a:p>
          <a:p>
            <a:r>
              <a:rPr lang="en-US" dirty="0"/>
              <a:t>Order of execution is irrelevant</a:t>
            </a:r>
          </a:p>
          <a:p>
            <a:pPr lvl="1"/>
            <a:r>
              <a:rPr lang="en-US" dirty="0"/>
              <a:t>Better for concurrent execution: parallel </a:t>
            </a:r>
            <a:r>
              <a:rPr lang="en-US" dirty="0" err="1"/>
              <a:t>cpu’s</a:t>
            </a:r>
            <a:endParaRPr lang="en-US" dirty="0"/>
          </a:p>
          <a:p>
            <a:r>
              <a:rPr lang="en-US" dirty="0"/>
              <a:t>Generally very type-safe</a:t>
            </a:r>
          </a:p>
        </p:txBody>
      </p:sp>
    </p:spTree>
    <p:extLst>
      <p:ext uri="{BB962C8B-B14F-4D97-AF65-F5344CB8AC3E}">
        <p14:creationId xmlns:p14="http://schemas.microsoft.com/office/powerpoint/2010/main" val="2284854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0233" y="1131632"/>
            <a:ext cx="3674853" cy="19302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2" y="3979424"/>
            <a:ext cx="3734791" cy="690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52" y="4807420"/>
            <a:ext cx="3312543" cy="10159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6547" y="3979424"/>
            <a:ext cx="3486620" cy="198183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flipH="1">
            <a:off x="4036193" y="669967"/>
            <a:ext cx="150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>
            <a:off x="6321175" y="3292741"/>
            <a:ext cx="163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Imperative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1323619" y="3292741"/>
            <a:ext cx="1649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unctional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3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764" y="2240159"/>
            <a:ext cx="2908241" cy="5353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62732" y="724618"/>
            <a:ext cx="4071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/>
              <a:t>Convert list of Integers to list </a:t>
            </a:r>
            <a:r>
              <a:rPr lang="en-US" b="0" dirty="0" smtClean="0"/>
              <a:t>of Strings</a:t>
            </a:r>
            <a:r>
              <a:rPr lang="en-US" b="0" dirty="0"/>
              <a:t>, then collapse to a </a:t>
            </a:r>
            <a:r>
              <a:rPr lang="en-US" b="0" dirty="0" smtClean="0"/>
              <a:t>single String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4" y="3427075"/>
            <a:ext cx="2809875" cy="3143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24" y="5465869"/>
            <a:ext cx="3048668" cy="3429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046" y="2398142"/>
            <a:ext cx="4990954" cy="386887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01750" y="1936477"/>
            <a:ext cx="793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47132" y="172800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Haskell</a:t>
            </a:r>
          </a:p>
        </p:txBody>
      </p:sp>
      <p:sp>
        <p:nvSpPr>
          <p:cNvPr id="17" name="Up Arrow 16"/>
          <p:cNvSpPr/>
          <p:nvPr/>
        </p:nvSpPr>
        <p:spPr>
          <a:xfrm>
            <a:off x="1875907" y="2875846"/>
            <a:ext cx="94593" cy="45086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 rot="3433850" flipH="1">
            <a:off x="2981649" y="3339491"/>
            <a:ext cx="109511" cy="268978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6401678" y="2583763"/>
            <a:ext cx="818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Java</a:t>
            </a:r>
            <a:endParaRPr lang="en-US" sz="2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29132" y="2583763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Haskell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327" y="3045428"/>
            <a:ext cx="3304932" cy="16117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39" y="3045428"/>
            <a:ext cx="3726112" cy="21304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50857" y="5406681"/>
            <a:ext cx="3623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/>
              <a:t>Suffers from “indexitis”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67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7601C75-CDC6-4807-897B-3854E23BF7B0}" vid="{649E03B9-4782-4420-A321-4D337BD8DE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545</TotalTime>
  <Words>251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MS PGothic</vt:lpstr>
      <vt:lpstr>Arial</vt:lpstr>
      <vt:lpstr>Calibri</vt:lpstr>
      <vt:lpstr>Century Gothic</vt:lpstr>
      <vt:lpstr>Times</vt:lpstr>
      <vt:lpstr>Wingdings 3</vt:lpstr>
      <vt:lpstr>Wisp</vt:lpstr>
      <vt:lpstr>Functional Programming</vt:lpstr>
      <vt:lpstr>Landmarks in Functional Programming </vt:lpstr>
      <vt:lpstr>Other Popular Functional Languages</vt:lpstr>
      <vt:lpstr>Functional</vt:lpstr>
      <vt:lpstr>For Pure Functional: NO</vt:lpstr>
      <vt:lpstr>Why?</vt:lpstr>
      <vt:lpstr>PowerPoint Presentation</vt:lpstr>
      <vt:lpstr>PowerPoint Presentation</vt:lpstr>
      <vt:lpstr>PowerPoint Presentation</vt:lpstr>
      <vt:lpstr>It’s OK to laugh.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</dc:title>
  <dc:creator>Becka Sue Morgan</dc:creator>
  <cp:lastModifiedBy>Becka Morgan</cp:lastModifiedBy>
  <cp:revision>5</cp:revision>
  <dcterms:created xsi:type="dcterms:W3CDTF">2016-02-28T22:42:51Z</dcterms:created>
  <dcterms:modified xsi:type="dcterms:W3CDTF">2018-02-26T02:05:52Z</dcterms:modified>
</cp:coreProperties>
</file>