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 id="2147483710" r:id="rId5"/>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88" autoAdjust="0"/>
  </p:normalViewPr>
  <p:slideViewPr>
    <p:cSldViewPr>
      <p:cViewPr varScale="1">
        <p:scale>
          <a:sx n="50" d="100"/>
          <a:sy n="50" d="100"/>
        </p:scale>
        <p:origin x="-102"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A3C9FC-6924-4EBC-8133-8350138CA563}" type="datetimeFigureOut">
              <a:rPr lang="en-US" smtClean="0"/>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BBDE30-A261-4009-AD27-35140C1B2F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books.org/wiki/Haskell/Next_ste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 parentheses around the n - 1; without them this would have been parsed as (factorial n) - 1; remember that function application (applying a function to a value) takes precedence over anything else when grouping isn't specified otherwise (we say that function application </a:t>
            </a:r>
            <a:r>
              <a:rPr lang="en-US" i="1" dirty="0" smtClean="0"/>
              <a:t>binds more tightly</a:t>
            </a:r>
            <a:r>
              <a:rPr lang="en-US" dirty="0" smtClean="0"/>
              <a:t> than anything else).</a:t>
            </a:r>
            <a:endParaRPr lang="en-US" dirty="0"/>
          </a:p>
        </p:txBody>
      </p:sp>
      <p:sp>
        <p:nvSpPr>
          <p:cNvPr id="4" name="Slide Number Placeholder 3"/>
          <p:cNvSpPr>
            <a:spLocks noGrp="1"/>
          </p:cNvSpPr>
          <p:nvPr>
            <p:ph type="sldNum" sz="quarter" idx="10"/>
          </p:nvPr>
        </p:nvSpPr>
        <p:spPr/>
        <p:txBody>
          <a:bodyPr/>
          <a:lstStyle/>
          <a:p>
            <a:fld id="{3FBBDE30-A261-4009-AD27-35140C1B2F77}"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type signature of length tells us that it takes any type of list and produces an Int. The next line says that the length of an empty list is 0 (this is the base case). The final line is the recursive case: if a list isn't empty, then it can be broken down into a first element (here called x) and the rest of the list (which will just be the empty list if there are no more elements) which will, by convention, be called </a:t>
            </a:r>
            <a:r>
              <a:rPr lang="en-US" dirty="0" err="1" smtClean="0"/>
              <a:t>xs</a:t>
            </a:r>
            <a:r>
              <a:rPr lang="en-US" dirty="0" smtClean="0"/>
              <a:t> (i.e. plural of x). The length of the list is 1 (accounting for the x) plus the length of </a:t>
            </a:r>
            <a:r>
              <a:rPr lang="en-US" dirty="0" err="1" smtClean="0"/>
              <a:t>xs</a:t>
            </a:r>
            <a:r>
              <a:rPr lang="en-US" dirty="0" smtClean="0"/>
              <a:t> (as in the tail example in </a:t>
            </a:r>
            <a:r>
              <a:rPr lang="en-US" dirty="0" smtClean="0">
                <a:hlinkClick r:id="rId3" tooltip="Haskell/Next steps"/>
              </a:rPr>
              <a:t>Next steps</a:t>
            </a:r>
            <a:r>
              <a:rPr lang="en-US" dirty="0" smtClean="0"/>
              <a:t>, </a:t>
            </a:r>
            <a:r>
              <a:rPr lang="en-US" dirty="0" err="1" smtClean="0"/>
              <a:t>xs</a:t>
            </a:r>
            <a:r>
              <a:rPr lang="en-US" dirty="0" smtClean="0"/>
              <a:t> is set when the argument list matches the (:) pattern).</a:t>
            </a:r>
            <a:endParaRPr lang="en-US" dirty="0"/>
          </a:p>
        </p:txBody>
      </p:sp>
      <p:sp>
        <p:nvSpPr>
          <p:cNvPr id="4" name="Slide Number Placeholder 3"/>
          <p:cNvSpPr>
            <a:spLocks noGrp="1"/>
          </p:cNvSpPr>
          <p:nvPr>
            <p:ph type="sldNum" sz="quarter" idx="10"/>
          </p:nvPr>
        </p:nvSpPr>
        <p:spPr/>
        <p:txBody>
          <a:bodyPr/>
          <a:lstStyle/>
          <a:p>
            <a:fld id="{3FBBDE30-A261-4009-AD27-35140C1B2F77}"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little more complicated than length. The type says that (++) takes two lists of the same type and produces another list of the same type. The base case says that concatenating the empty list with a list </a:t>
            </a:r>
            <a:r>
              <a:rPr lang="en-US" dirty="0" err="1" smtClean="0"/>
              <a:t>ys</a:t>
            </a:r>
            <a:r>
              <a:rPr lang="en-US" dirty="0" smtClean="0"/>
              <a:t> is the same as </a:t>
            </a:r>
            <a:r>
              <a:rPr lang="en-US" dirty="0" err="1" smtClean="0"/>
              <a:t>ys</a:t>
            </a:r>
            <a:r>
              <a:rPr lang="en-US" dirty="0" smtClean="0"/>
              <a:t> itself. Finally, the recursive case breaks the first list into its head (x) and tail (</a:t>
            </a:r>
            <a:r>
              <a:rPr lang="en-US" dirty="0" err="1" smtClean="0"/>
              <a:t>xs</a:t>
            </a:r>
            <a:r>
              <a:rPr lang="en-US" dirty="0" smtClean="0"/>
              <a:t>) and says that to concatenate the two lists, concatenate the tail of the first list with the second list, and then tack the head x on the front.</a:t>
            </a:r>
          </a:p>
          <a:p>
            <a:r>
              <a:rPr lang="en-US" dirty="0" smtClean="0"/>
              <a:t>There's a pattern here: with list-based functions, the base case usually involves an empty list, and the recursive case involves passing the tail of the list to our function again, so that the list becomes progressively smaller.</a:t>
            </a:r>
          </a:p>
          <a:p>
            <a:endParaRPr lang="en-US" dirty="0"/>
          </a:p>
        </p:txBody>
      </p:sp>
      <p:sp>
        <p:nvSpPr>
          <p:cNvPr id="4" name="Slide Number Placeholder 3"/>
          <p:cNvSpPr>
            <a:spLocks noGrp="1"/>
          </p:cNvSpPr>
          <p:nvPr>
            <p:ph type="sldNum" sz="quarter" idx="10"/>
          </p:nvPr>
        </p:nvSpPr>
        <p:spPr/>
        <p:txBody>
          <a:bodyPr/>
          <a:lstStyle/>
          <a:p>
            <a:fld id="{3FBBDE30-A261-4009-AD27-35140C1B2F77}"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56522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45314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3063" y="381000"/>
            <a:ext cx="2036762"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1063"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843993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xmlns="" val="411497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126206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65738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998913"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600200"/>
            <a:ext cx="3998912"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14035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769881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25801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68933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25340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275386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4284216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597893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3063" y="381000"/>
            <a:ext cx="2036762"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1063"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533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50225"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26675011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5652299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275386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604018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998913"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600200"/>
            <a:ext cx="3998912"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72629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idx="10"/>
          </p:nvPr>
        </p:nvSpPr>
        <p:spPr/>
        <p:txBody>
          <a:bodyPr/>
          <a:lstStyle>
            <a:lvl1pPr>
              <a:defRPr/>
            </a:lvl1pPr>
          </a:lstStyle>
          <a:p>
            <a:endParaRPr lang="en-US"/>
          </a:p>
        </p:txBody>
      </p:sp>
      <p:sp>
        <p:nvSpPr>
          <p:cNvPr id="8" name="Slide Number Placeholder 7"/>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772812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lvl1pPr>
              <a:defRPr/>
            </a:lvl1pPr>
          </a:lstStyle>
          <a:p>
            <a:endParaRPr lang="en-US"/>
          </a:p>
        </p:txBody>
      </p:sp>
      <p:sp>
        <p:nvSpPr>
          <p:cNvPr id="4" name="Slide Number Placeholder 3"/>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28157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604018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p>
        </p:txBody>
      </p:sp>
      <p:sp>
        <p:nvSpPr>
          <p:cNvPr id="3" name="Slide Number Placeholder 2"/>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77820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9546693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302124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45314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3063" y="381000"/>
            <a:ext cx="2036762"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1063"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8439936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xmlns="" val="41149791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126206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657382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998913"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600200"/>
            <a:ext cx="3998912"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1403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76988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998913"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600200"/>
            <a:ext cx="3998912" cy="4568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726299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258014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68933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22534038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xmlns="" val="42842162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5978932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3063" y="381000"/>
            <a:ext cx="2036762" cy="5788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1063" cy="5788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5338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50225"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xmlns="" val="26675011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A52AEEFF-37AF-4D27-8207-BAB180EFADC5}" type="datetimeFigureOut">
              <a:rPr lang="en-US"/>
              <a:pPr>
                <a:defRPr/>
              </a:pPr>
              <a:t>3/3/2016</a:t>
            </a:fld>
            <a:endParaRPr lang="en-US" dirty="0"/>
          </a:p>
        </p:txBody>
      </p:sp>
      <p:sp>
        <p:nvSpPr>
          <p:cNvPr id="6" name="Footer Placeholder 4"/>
          <p:cNvSpPr>
            <a:spLocks noGrp="1"/>
          </p:cNvSpPr>
          <p:nvPr>
            <p:ph type="ftr" sz="quarter" idx="11"/>
          </p:nvPr>
        </p:nvSpPr>
        <p:spPr/>
        <p:txBody>
          <a:bodyPr/>
          <a:lstStyle>
            <a:lvl1pPr>
              <a:defRPr dirty="0"/>
            </a:lvl1pPr>
          </a:lstStyle>
          <a:p>
            <a:endParaRPr 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974347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5EDA9EB-9F8F-4652-8282-C76E9FD08150}" type="datetimeFigureOut">
              <a:rPr lang="en-US"/>
              <a:pPr>
                <a:defRPr/>
              </a:pPr>
              <a:t>3/3/2016</a:t>
            </a:fld>
            <a:endParaRPr lang="en-US" dirty="0"/>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671814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8D2342A-3265-4CC5-9381-BC3A87388692}" type="datetimeFigureOut">
              <a:rPr lang="en-US"/>
              <a:pPr>
                <a:defRPr/>
              </a:pPr>
              <a:t>3/3/2016</a:t>
            </a:fld>
            <a:endParaRPr lang="en-US" dirty="0"/>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74681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idx="10"/>
          </p:nvPr>
        </p:nvSpPr>
        <p:spPr/>
        <p:txBody>
          <a:bodyPr/>
          <a:lstStyle>
            <a:lvl1pPr>
              <a:defRPr/>
            </a:lvl1pPr>
          </a:lstStyle>
          <a:p>
            <a:endParaRPr lang="en-US"/>
          </a:p>
        </p:txBody>
      </p:sp>
      <p:sp>
        <p:nvSpPr>
          <p:cNvPr id="8" name="Slide Number Placeholder 7"/>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7728121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969321D6-8A3D-42F0-AB9A-92293DB05113}" type="datetimeFigureOut">
              <a:rPr lang="en-US"/>
              <a:pPr>
                <a:defRPr/>
              </a:pPr>
              <a:t>3/3/2016</a:t>
            </a:fld>
            <a:endParaRPr lang="en-US" dirty="0"/>
          </a:p>
        </p:txBody>
      </p:sp>
      <p:sp>
        <p:nvSpPr>
          <p:cNvPr id="7" name="Footer Placeholder 5"/>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1430207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79AB831F-F662-46C3-91F9-E4E9A685F580}" type="datetimeFigureOut">
              <a:rPr lang="en-US"/>
              <a:pPr>
                <a:defRPr/>
              </a:pPr>
              <a:t>3/3/2016</a:t>
            </a:fld>
            <a:endParaRPr lang="en-US" dirty="0"/>
          </a:p>
        </p:txBody>
      </p:sp>
      <p:sp>
        <p:nvSpPr>
          <p:cNvPr id="9" name="Footer Placeholder 7"/>
          <p:cNvSpPr>
            <a:spLocks noGrp="1"/>
          </p:cNvSpPr>
          <p:nvPr>
            <p:ph type="ftr" sz="quarter" idx="11"/>
          </p:nvPr>
        </p:nvSpPr>
        <p:spPr/>
        <p:txBody>
          <a:bodyPr/>
          <a:lstStyle>
            <a:lvl1pPr>
              <a:defRPr/>
            </a:lvl1pPr>
          </a:lstStyle>
          <a:p>
            <a:endParaRPr lang="en-US"/>
          </a:p>
        </p:txBody>
      </p:sp>
      <p:sp>
        <p:nvSpPr>
          <p:cNvPr id="11" name="Slide Number Placeholder 5"/>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0262147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D6CAB993-8AFB-466A-9504-EBD6B74E261C}" type="datetimeFigureOut">
              <a:rPr lang="en-US"/>
              <a:pPr>
                <a:defRPr/>
              </a:pPr>
              <a:t>3/3/2016</a:t>
            </a:fld>
            <a:endParaRPr lang="en-US" dirty="0"/>
          </a:p>
        </p:txBody>
      </p:sp>
      <p:sp>
        <p:nvSpPr>
          <p:cNvPr id="5" name="Footer Placeholder 3"/>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42352572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9078AE7C-E76F-4A9F-B790-43F5BD715003}" type="datetimeFigureOut">
              <a:rPr lang="en-US"/>
              <a:pPr>
                <a:defRPr/>
              </a:pPr>
              <a:t>3/3/2016</a:t>
            </a:fld>
            <a:endParaRPr lang="en-US" dirty="0"/>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3"/>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7061017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C3FDA9FB-4451-4C5A-9C7C-E31A11FD8F8C}" type="datetimeFigureOut">
              <a:rPr lang="en-US"/>
              <a:pPr>
                <a:defRPr/>
              </a:pPr>
              <a:t>3/3/2016</a:t>
            </a:fld>
            <a:endParaRPr lang="en-US" dirty="0"/>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4003285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B15E24E9-DB2E-4B46-BBF8-F78D8A10B169}" type="datetimeFigureOut">
              <a:rPr lang="en-US"/>
              <a:pPr>
                <a:defRPr/>
              </a:pPr>
              <a:t>3/3/2016</a:t>
            </a:fld>
            <a:endParaRPr lang="en-US" dirty="0"/>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719060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93C9EE-8548-4947-AD0E-314D149DDC43}" type="datetimeFigureOut">
              <a:rPr lang="en-US"/>
              <a:pPr>
                <a:defRPr/>
              </a:pPr>
              <a:t>3/3/2016</a:t>
            </a:fld>
            <a:endParaRPr lang="en-US" dirty="0"/>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497460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70B41BC6-164B-492E-9031-467F4E681D52}" type="datetimeFigureOut">
              <a:rPr lang="en-US"/>
              <a:pPr>
                <a:defRPr/>
              </a:pPr>
              <a:t>3/3/2016</a:t>
            </a:fld>
            <a:endParaRPr lang="en-US" dirty="0"/>
          </a:p>
        </p:txBody>
      </p:sp>
      <p:sp>
        <p:nvSpPr>
          <p:cNvPr id="9" name="Footer Placeholder 4"/>
          <p:cNvSpPr>
            <a:spLocks noGrp="1"/>
          </p:cNvSpPr>
          <p:nvPr>
            <p:ph type="ftr" sz="quarter" idx="15"/>
          </p:nvPr>
        </p:nvSpPr>
        <p:spPr/>
        <p:txBody>
          <a:bodyPr/>
          <a:lstStyle>
            <a:lvl1pPr>
              <a:defRPr/>
            </a:lvl1pPr>
          </a:lstStyle>
          <a:p>
            <a:endParaRPr lang="en-US"/>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8476885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C0633FD-21BF-4CA2-9E51-B929ADEA1218}" type="datetimeFigureOut">
              <a:rPr lang="en-US"/>
              <a:pPr>
                <a:defRPr/>
              </a:pPr>
              <a:t>3/3/2016</a:t>
            </a:fld>
            <a:endParaRPr lang="en-US" dirty="0"/>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3798654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9C65A143-E593-46CD-A8AD-874EBCF6B0C2}" type="datetimeFigureOut">
              <a:rPr lang="en-US"/>
              <a:pPr>
                <a:defRPr/>
              </a:pPr>
              <a:t>3/3/2016</a:t>
            </a:fld>
            <a:endParaRPr lang="en-US" dirty="0"/>
          </a:p>
        </p:txBody>
      </p:sp>
      <p:sp>
        <p:nvSpPr>
          <p:cNvPr id="9" name="Footer Placeholder 5"/>
          <p:cNvSpPr>
            <a:spLocks noGrp="1"/>
          </p:cNvSpPr>
          <p:nvPr>
            <p:ph type="ftr" sz="quarter" idx="15"/>
          </p:nvPr>
        </p:nvSpPr>
        <p:spPr/>
        <p:txBody>
          <a:bodyPr/>
          <a:lstStyle>
            <a:lvl1pPr>
              <a:defRPr/>
            </a:lvl1pPr>
          </a:lstStyle>
          <a:p>
            <a:endParaRPr lang="en-US"/>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632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lvl1pPr>
              <a:defRPr/>
            </a:lvl1pPr>
          </a:lstStyle>
          <a:p>
            <a:endParaRPr lang="en-US"/>
          </a:p>
        </p:txBody>
      </p:sp>
      <p:sp>
        <p:nvSpPr>
          <p:cNvPr id="4" name="Slide Number Placeholder 3"/>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2815751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91D9562B-3292-4405-B4D2-C9BCF5F94834}" type="datetimeFigureOut">
              <a:rPr lang="en-US"/>
              <a:pPr>
                <a:defRPr/>
              </a:pPr>
              <a:t>3/3/2016</a:t>
            </a:fld>
            <a:endParaRPr lang="en-US" dirty="0"/>
          </a:p>
        </p:txBody>
      </p:sp>
      <p:sp>
        <p:nvSpPr>
          <p:cNvPr id="7" name="Footer Placeholder 5"/>
          <p:cNvSpPr>
            <a:spLocks noGrp="1"/>
          </p:cNvSpPr>
          <p:nvPr>
            <p:ph type="ftr" sz="quarter" idx="15"/>
          </p:nvPr>
        </p:nvSpPr>
        <p:spPr/>
        <p:txBody>
          <a:bodyPr/>
          <a:lstStyle>
            <a:lvl1pPr>
              <a:defRPr/>
            </a:lvl1pPr>
          </a:lstStyle>
          <a:p>
            <a:endParaRPr lang="en-US"/>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7031674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AE30D1B-BC13-4E58-B0EC-410B4C77E5FC}" type="datetimeFigureOut">
              <a:rPr lang="en-US"/>
              <a:pPr>
                <a:defRPr/>
              </a:pPr>
              <a:t>3/3/2016</a:t>
            </a:fld>
            <a:endParaRPr lang="en-US" dirty="0"/>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40448302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E69D163-1427-41DE-AC08-0A7B37158901}" type="datetimeFigureOut">
              <a:rPr lang="en-US"/>
              <a:pPr>
                <a:defRPr/>
              </a:pPr>
              <a:t>3/3/2016</a:t>
            </a:fld>
            <a:endParaRPr lang="en-US" dirty="0"/>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02915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p>
        </p:txBody>
      </p:sp>
      <p:sp>
        <p:nvSpPr>
          <p:cNvPr id="3" name="Slide Number Placeholder 2"/>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17782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295466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D51988C-BA9C-4501-8B42-DFBA2427B9DB}" type="slidenum">
              <a:rPr lang="en-US" smtClean="0"/>
              <a:t>‹#›</a:t>
            </a:fld>
            <a:endParaRPr lang="en-US"/>
          </a:p>
        </p:txBody>
      </p:sp>
    </p:spTree>
    <p:extLst>
      <p:ext uri="{BB962C8B-B14F-4D97-AF65-F5344CB8AC3E}">
        <p14:creationId xmlns:p14="http://schemas.microsoft.com/office/powerpoint/2010/main" xmlns="" val="330212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5.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09600" y="381000"/>
            <a:ext cx="8150225"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609600" y="1600200"/>
            <a:ext cx="8150225" cy="4568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Rectangle 3"/>
          <p:cNvSpPr>
            <a:spLocks noGrp="1" noChangeArrowheads="1"/>
          </p:cNvSpPr>
          <p:nvPr>
            <p:ph type="ftr"/>
          </p:nvPr>
        </p:nvSpPr>
        <p:spPr bwMode="auto">
          <a:xfrm>
            <a:off x="685800" y="6248400"/>
            <a:ext cx="4187825" cy="45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j-ea"/>
                <a:cs typeface="+mj-cs"/>
              </a:defRPr>
            </a:lvl1pPr>
          </a:lstStyle>
          <a:p>
            <a:endParaRPr lang="en-US"/>
          </a:p>
        </p:txBody>
      </p:sp>
      <p:sp>
        <p:nvSpPr>
          <p:cNvPr id="1028" name="Rectangle 4"/>
          <p:cNvSpPr>
            <a:spLocks noGrp="1" noChangeArrowheads="1"/>
          </p:cNvSpPr>
          <p:nvPr>
            <p:ph type="sldNum"/>
          </p:nvPr>
        </p:nvSpPr>
        <p:spPr bwMode="auto">
          <a:xfrm>
            <a:off x="6934200" y="6248400"/>
            <a:ext cx="1901825" cy="45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j-ea"/>
                <a:cs typeface="+mj-cs"/>
              </a:defRPr>
            </a:lvl1pPr>
          </a:lstStyle>
          <a:p>
            <a:fld id="{AD51988C-BA9C-4501-8B42-DFBA2427B9DB}" type="slidenum">
              <a:rPr lang="en-US" smtClean="0"/>
              <a:t>‹#›</a:t>
            </a:fld>
            <a:endParaRPr lang="en-US"/>
          </a:p>
        </p:txBody>
      </p:sp>
      <p:sp>
        <p:nvSpPr>
          <p:cNvPr id="1029" name="Line 5"/>
          <p:cNvSpPr>
            <a:spLocks noChangeShapeType="1"/>
          </p:cNvSpPr>
          <p:nvPr/>
        </p:nvSpPr>
        <p:spPr bwMode="auto">
          <a:xfrm>
            <a:off x="609600" y="15240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030" name="Line 6"/>
          <p:cNvSpPr>
            <a:spLocks noChangeShapeType="1"/>
          </p:cNvSpPr>
          <p:nvPr/>
        </p:nvSpPr>
        <p:spPr bwMode="auto">
          <a:xfrm>
            <a:off x="609600" y="1219200"/>
            <a:ext cx="8153400" cy="1588"/>
          </a:xfrm>
          <a:prstGeom prst="line">
            <a:avLst/>
          </a:prstGeom>
          <a:noFill/>
          <a:ln w="57240" cap="sq">
            <a:solidFill>
              <a:srgbClr val="99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buClr>
          <a:srgbClr val="000000"/>
        </a:buClr>
        <a:buSzPct val="100000"/>
        <a:buFont typeface="Times New Roman" panose="02020603050405020304" pitchFamily="18" charset="0"/>
        <a:defRPr sz="3600" kern="1200">
          <a:solidFill>
            <a:srgbClr val="666699"/>
          </a:solidFill>
          <a:latin typeface="+mj-lt"/>
          <a:ea typeface="+mj-ea"/>
          <a:cs typeface="+mj-cs"/>
        </a:defRPr>
      </a:lvl1pPr>
      <a:lvl2pPr marL="742950" indent="-28575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anose="02020603050405020304" pitchFamily="18" charset="0"/>
        <a:defRPr sz="2400" b="1" kern="1200" baseline="-25000">
          <a:solidFill>
            <a:srgbClr val="333399"/>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anose="02020603050405020304" pitchFamily="18" charset="0"/>
        <a:defRPr sz="2000" i="1" kern="1200">
          <a:solidFill>
            <a:srgbClr val="333399"/>
          </a:solidFill>
          <a:latin typeface="+mn-lt"/>
          <a:ea typeface="+mn-ea"/>
          <a:cs typeface="+mn-cs"/>
        </a:defRPr>
      </a:lvl2pPr>
      <a:lvl3pPr marL="1143000" indent="-228600" algn="l" defTabSz="457200"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666699"/>
          </a:solidFill>
          <a:latin typeface="+mj-lt"/>
          <a:ea typeface="+mn-ea"/>
          <a:cs typeface="+mn-cs"/>
        </a:defRPr>
      </a:lvl3pPr>
      <a:lvl4pPr marL="16002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333399"/>
          </a:solidFill>
          <a:latin typeface="+mj-lt"/>
          <a:ea typeface="+mn-ea"/>
          <a:cs typeface="+mn-cs"/>
        </a:defRPr>
      </a:lvl4pPr>
      <a:lvl5pPr marL="20574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666699"/>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7448550" y="6564313"/>
            <a:ext cx="184150" cy="2746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pic>
        <p:nvPicPr>
          <p:cNvPr id="205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095750" y="152400"/>
            <a:ext cx="5048250" cy="6248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051" name="Rectangle 3"/>
          <p:cNvSpPr>
            <a:spLocks noGrp="1" noChangeArrowheads="1"/>
          </p:cNvSpPr>
          <p:nvPr>
            <p:ph type="title"/>
          </p:nvPr>
        </p:nvSpPr>
        <p:spPr bwMode="auto">
          <a:xfrm>
            <a:off x="609600" y="381000"/>
            <a:ext cx="8150225"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title text format</a:t>
            </a:r>
          </a:p>
        </p:txBody>
      </p:sp>
      <p:sp>
        <p:nvSpPr>
          <p:cNvPr id="2052" name="Rectangle 4"/>
          <p:cNvSpPr>
            <a:spLocks noGrp="1" noChangeArrowheads="1"/>
          </p:cNvSpPr>
          <p:nvPr>
            <p:ph type="body" idx="1"/>
          </p:nvPr>
        </p:nvSpPr>
        <p:spPr bwMode="auto">
          <a:xfrm>
            <a:off x="609600" y="1600200"/>
            <a:ext cx="8150225" cy="4568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457200" rtl="0" eaLnBrk="1" fontAlgn="base" hangingPunct="1">
        <a:spcBef>
          <a:spcPct val="0"/>
        </a:spcBef>
        <a:spcAft>
          <a:spcPct val="0"/>
        </a:spcAft>
        <a:buClr>
          <a:srgbClr val="000000"/>
        </a:buClr>
        <a:buSzPct val="100000"/>
        <a:buFont typeface="Times New Roman" panose="02020603050405020304" pitchFamily="18" charset="0"/>
        <a:defRPr sz="3600" kern="1200">
          <a:solidFill>
            <a:srgbClr val="666699"/>
          </a:solidFill>
          <a:latin typeface="+mj-lt"/>
          <a:ea typeface="+mj-ea"/>
          <a:cs typeface="+mj-cs"/>
        </a:defRPr>
      </a:lvl1pPr>
      <a:lvl2pPr marL="742950" indent="-28575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anose="02020603050405020304" pitchFamily="18" charset="0"/>
        <a:defRPr sz="2800" kern="1200">
          <a:solidFill>
            <a:srgbClr val="333399"/>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333399"/>
          </a:solidFill>
          <a:latin typeface="+mn-lt"/>
          <a:ea typeface="+mn-ea"/>
          <a:cs typeface="+mn-cs"/>
        </a:defRPr>
      </a:lvl2pPr>
      <a:lvl3pPr marL="1143000" indent="-228600" algn="l" defTabSz="457200"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666699"/>
          </a:solidFill>
          <a:latin typeface="+mn-lt"/>
          <a:ea typeface="+mn-ea"/>
          <a:cs typeface="+mn-cs"/>
        </a:defRPr>
      </a:lvl3pPr>
      <a:lvl4pPr marL="16002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333399"/>
          </a:solidFill>
          <a:latin typeface="+mn-lt"/>
          <a:ea typeface="+mn-ea"/>
          <a:cs typeface="+mn-cs"/>
        </a:defRPr>
      </a:lvl4pPr>
      <a:lvl5pPr marL="20574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6666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09600" y="381000"/>
            <a:ext cx="8150225"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609600" y="1600200"/>
            <a:ext cx="8150225" cy="4568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Rectangle 3"/>
          <p:cNvSpPr>
            <a:spLocks noGrp="1" noChangeArrowheads="1"/>
          </p:cNvSpPr>
          <p:nvPr>
            <p:ph type="ftr"/>
          </p:nvPr>
        </p:nvSpPr>
        <p:spPr bwMode="auto">
          <a:xfrm>
            <a:off x="685800" y="6248400"/>
            <a:ext cx="4187825" cy="45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j-ea"/>
                <a:cs typeface="+mj-cs"/>
              </a:defRPr>
            </a:lvl1pPr>
          </a:lstStyle>
          <a:p>
            <a:endParaRPr lang="en-US"/>
          </a:p>
        </p:txBody>
      </p:sp>
      <p:sp>
        <p:nvSpPr>
          <p:cNvPr id="1028" name="Rectangle 4"/>
          <p:cNvSpPr>
            <a:spLocks noGrp="1" noChangeArrowheads="1"/>
          </p:cNvSpPr>
          <p:nvPr>
            <p:ph type="sldNum"/>
          </p:nvPr>
        </p:nvSpPr>
        <p:spPr bwMode="auto">
          <a:xfrm>
            <a:off x="6934200" y="6248400"/>
            <a:ext cx="1901825" cy="45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mj-ea"/>
                <a:cs typeface="+mj-cs"/>
              </a:defRPr>
            </a:lvl1pPr>
          </a:lstStyle>
          <a:p>
            <a:fld id="{AD51988C-BA9C-4501-8B42-DFBA2427B9DB}" type="slidenum">
              <a:rPr lang="en-US" smtClean="0"/>
              <a:t>‹#›</a:t>
            </a:fld>
            <a:endParaRPr lang="en-US"/>
          </a:p>
        </p:txBody>
      </p:sp>
      <p:sp>
        <p:nvSpPr>
          <p:cNvPr id="1029" name="Line 5"/>
          <p:cNvSpPr>
            <a:spLocks noChangeShapeType="1"/>
          </p:cNvSpPr>
          <p:nvPr/>
        </p:nvSpPr>
        <p:spPr bwMode="auto">
          <a:xfrm>
            <a:off x="609600" y="15240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030" name="Line 6"/>
          <p:cNvSpPr>
            <a:spLocks noChangeShapeType="1"/>
          </p:cNvSpPr>
          <p:nvPr/>
        </p:nvSpPr>
        <p:spPr bwMode="auto">
          <a:xfrm>
            <a:off x="609600" y="1219200"/>
            <a:ext cx="8153400" cy="1588"/>
          </a:xfrm>
          <a:prstGeom prst="line">
            <a:avLst/>
          </a:prstGeom>
          <a:noFill/>
          <a:ln w="57240" cap="sq">
            <a:solidFill>
              <a:srgbClr val="99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57200" rtl="0" eaLnBrk="1" fontAlgn="base" hangingPunct="1">
        <a:spcBef>
          <a:spcPct val="0"/>
        </a:spcBef>
        <a:spcAft>
          <a:spcPct val="0"/>
        </a:spcAft>
        <a:buClr>
          <a:srgbClr val="000000"/>
        </a:buClr>
        <a:buSzPct val="100000"/>
        <a:buFont typeface="Times New Roman" panose="02020603050405020304" pitchFamily="18" charset="0"/>
        <a:defRPr sz="3600" kern="1200">
          <a:solidFill>
            <a:srgbClr val="666699"/>
          </a:solidFill>
          <a:latin typeface="+mj-lt"/>
          <a:ea typeface="+mj-ea"/>
          <a:cs typeface="+mj-cs"/>
        </a:defRPr>
      </a:lvl1pPr>
      <a:lvl2pPr marL="742950" indent="-28575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anose="02020603050405020304" pitchFamily="18" charset="0"/>
        <a:defRPr sz="2400" b="1" kern="1200" baseline="-25000">
          <a:solidFill>
            <a:srgbClr val="333399"/>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anose="02020603050405020304" pitchFamily="18" charset="0"/>
        <a:defRPr sz="2000" i="1" kern="1200">
          <a:solidFill>
            <a:srgbClr val="333399"/>
          </a:solidFill>
          <a:latin typeface="+mn-lt"/>
          <a:ea typeface="+mn-ea"/>
          <a:cs typeface="+mn-cs"/>
        </a:defRPr>
      </a:lvl2pPr>
      <a:lvl3pPr marL="1143000" indent="-228600" algn="l" defTabSz="457200"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666699"/>
          </a:solidFill>
          <a:latin typeface="+mj-lt"/>
          <a:ea typeface="+mn-ea"/>
          <a:cs typeface="+mn-cs"/>
        </a:defRPr>
      </a:lvl3pPr>
      <a:lvl4pPr marL="16002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333399"/>
          </a:solidFill>
          <a:latin typeface="+mj-lt"/>
          <a:ea typeface="+mn-ea"/>
          <a:cs typeface="+mn-cs"/>
        </a:defRPr>
      </a:lvl4pPr>
      <a:lvl5pPr marL="20574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666699"/>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7448550" y="6564313"/>
            <a:ext cx="184150" cy="2746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pic>
        <p:nvPicPr>
          <p:cNvPr id="2050" name="Picture 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095750" y="152400"/>
            <a:ext cx="5048250" cy="6248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051" name="Rectangle 3"/>
          <p:cNvSpPr>
            <a:spLocks noGrp="1" noChangeArrowheads="1"/>
          </p:cNvSpPr>
          <p:nvPr>
            <p:ph type="title"/>
          </p:nvPr>
        </p:nvSpPr>
        <p:spPr bwMode="auto">
          <a:xfrm>
            <a:off x="609600" y="381000"/>
            <a:ext cx="8150225"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title text format</a:t>
            </a:r>
          </a:p>
        </p:txBody>
      </p:sp>
      <p:sp>
        <p:nvSpPr>
          <p:cNvPr id="2052" name="Rectangle 4"/>
          <p:cNvSpPr>
            <a:spLocks noGrp="1" noChangeArrowheads="1"/>
          </p:cNvSpPr>
          <p:nvPr>
            <p:ph type="body" idx="1"/>
          </p:nvPr>
        </p:nvSpPr>
        <p:spPr bwMode="auto">
          <a:xfrm>
            <a:off x="609600" y="1600200"/>
            <a:ext cx="8150225" cy="4568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457200" rtl="0" eaLnBrk="1" fontAlgn="base" hangingPunct="1">
        <a:spcBef>
          <a:spcPct val="0"/>
        </a:spcBef>
        <a:spcAft>
          <a:spcPct val="0"/>
        </a:spcAft>
        <a:buClr>
          <a:srgbClr val="000000"/>
        </a:buClr>
        <a:buSzPct val="100000"/>
        <a:buFont typeface="Times New Roman" panose="02020603050405020304" pitchFamily="18" charset="0"/>
        <a:defRPr sz="3600" kern="1200">
          <a:solidFill>
            <a:srgbClr val="666699"/>
          </a:solidFill>
          <a:latin typeface="+mj-lt"/>
          <a:ea typeface="+mj-ea"/>
          <a:cs typeface="+mj-cs"/>
        </a:defRPr>
      </a:lvl1pPr>
      <a:lvl2pPr marL="742950" indent="-28575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algn="l" defTabSz="457200" rtl="0" eaLnBrk="1" fontAlgn="base" hangingPunct="1">
        <a:spcBef>
          <a:spcPct val="0"/>
        </a:spcBef>
        <a:spcAft>
          <a:spcPct val="0"/>
        </a:spcAft>
        <a:buClr>
          <a:srgbClr val="000000"/>
        </a:buClr>
        <a:buSzPct val="100000"/>
        <a:buFont typeface="Times New Roman" panose="02020603050405020304" pitchFamily="18" charset="0"/>
        <a:defRPr sz="36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anose="02020603050405020304" pitchFamily="18" charset="0"/>
        <a:defRPr sz="2800" kern="1200">
          <a:solidFill>
            <a:srgbClr val="333399"/>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anose="02020603050405020304" pitchFamily="18" charset="0"/>
        <a:defRPr sz="2400" kern="1200">
          <a:solidFill>
            <a:srgbClr val="333399"/>
          </a:solidFill>
          <a:latin typeface="+mn-lt"/>
          <a:ea typeface="+mn-ea"/>
          <a:cs typeface="+mn-cs"/>
        </a:defRPr>
      </a:lvl2pPr>
      <a:lvl3pPr marL="1143000" indent="-228600" algn="l" defTabSz="457200" rtl="0" eaLnBrk="1" fontAlgn="base" hangingPunct="1">
        <a:spcBef>
          <a:spcPts val="525"/>
        </a:spcBef>
        <a:spcAft>
          <a:spcPct val="0"/>
        </a:spcAft>
        <a:buClr>
          <a:srgbClr val="000000"/>
        </a:buClr>
        <a:buSzPct val="100000"/>
        <a:buFont typeface="Times New Roman" panose="02020603050405020304" pitchFamily="18" charset="0"/>
        <a:defRPr sz="2100" kern="1200">
          <a:solidFill>
            <a:srgbClr val="666699"/>
          </a:solidFill>
          <a:latin typeface="+mn-lt"/>
          <a:ea typeface="+mn-ea"/>
          <a:cs typeface="+mn-cs"/>
        </a:defRPr>
      </a:lvl3pPr>
      <a:lvl4pPr marL="16002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333399"/>
          </a:solidFill>
          <a:latin typeface="+mn-lt"/>
          <a:ea typeface="+mn-ea"/>
          <a:cs typeface="+mn-cs"/>
        </a:defRPr>
      </a:lvl4pPr>
      <a:lvl5pPr marL="2057400" indent="-228600" algn="l" defTabSz="457200" rtl="0" eaLnBrk="1" fontAlgn="base" hangingPunct="1">
        <a:spcBef>
          <a:spcPts val="450"/>
        </a:spcBef>
        <a:spcAft>
          <a:spcPct val="0"/>
        </a:spcAft>
        <a:buClr>
          <a:srgbClr val="000000"/>
        </a:buClr>
        <a:buSzPct val="100000"/>
        <a:buFont typeface="Times New Roman" panose="02020603050405020304" pitchFamily="18" charset="0"/>
        <a:defRPr kern="1200">
          <a:solidFill>
            <a:srgbClr val="6666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2"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 name="Group 48"/>
          <p:cNvGrpSpPr>
            <a:grpSpLocks/>
          </p:cNvGrpSpPr>
          <p:nvPr/>
        </p:nvGrpSpPr>
        <p:grpSpPr bwMode="auto">
          <a:xfrm>
            <a:off x="20638" y="0"/>
            <a:ext cx="1952625" cy="6853238"/>
            <a:chOff x="6627813" y="196102"/>
            <a:chExt cx="1952625" cy="5677649"/>
          </a:xfrm>
        </p:grpSpPr>
        <p:sp>
          <p:nvSpPr>
            <p:cNvPr id="1034" name="Freeform 27"/>
            <p:cNvSpPr>
              <a:spLocks/>
            </p:cNvSpPr>
            <p:nvPr/>
          </p:nvSpPr>
          <p:spPr bwMode="auto">
            <a:xfrm>
              <a:off x="6627813" y="196102"/>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smtClean="0"/>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816BF023-326B-45B6-857E-9047FD9A0873}" type="datetimeFigureOut">
              <a:rPr lang="en-US"/>
              <a:pPr>
                <a:defRPr/>
              </a:pPr>
              <a:t>3/3/2016</a:t>
            </a:fld>
            <a:endParaRPr lang="en-US" dirty="0"/>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smtClean="0">
                <a:solidFill>
                  <a:srgbClr val="FEFFFF"/>
                </a:solidFill>
              </a:defRPr>
            </a:lvl1pPr>
          </a:lstStyle>
          <a:p>
            <a:fld id="{AD51988C-BA9C-4501-8B42-DFBA2427B9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fontAlgn="base" hangingPunct="1">
        <a:spcBef>
          <a:spcPct val="0"/>
        </a:spcBef>
        <a:spcAft>
          <a:spcPct val="0"/>
        </a:spcAft>
        <a:defRPr sz="3600" kern="1200">
          <a:solidFill>
            <a:srgbClr val="1581AA"/>
          </a:solidFill>
          <a:latin typeface="+mj-lt"/>
          <a:ea typeface="+mj-ea"/>
          <a:cs typeface="+mj-cs"/>
        </a:defRPr>
      </a:lvl1pPr>
      <a:lvl2pPr algn="l" defTabSz="457200" rtl="0" eaLnBrk="1" fontAlgn="base" hangingPunct="1">
        <a:spcBef>
          <a:spcPct val="0"/>
        </a:spcBef>
        <a:spcAft>
          <a:spcPct val="0"/>
        </a:spcAft>
        <a:defRPr sz="3600">
          <a:solidFill>
            <a:srgbClr val="1581AA"/>
          </a:solidFill>
          <a:latin typeface="Century Gothic" panose="020B0502020202020204" pitchFamily="34" charset="0"/>
        </a:defRPr>
      </a:lvl2pPr>
      <a:lvl3pPr algn="l" defTabSz="457200" rtl="0" eaLnBrk="1" fontAlgn="base" hangingPunct="1">
        <a:spcBef>
          <a:spcPct val="0"/>
        </a:spcBef>
        <a:spcAft>
          <a:spcPct val="0"/>
        </a:spcAft>
        <a:defRPr sz="3600">
          <a:solidFill>
            <a:srgbClr val="1581AA"/>
          </a:solidFill>
          <a:latin typeface="Century Gothic" panose="020B0502020202020204" pitchFamily="34" charset="0"/>
        </a:defRPr>
      </a:lvl3pPr>
      <a:lvl4pPr algn="l" defTabSz="457200" rtl="0" eaLnBrk="1" fontAlgn="base" hangingPunct="1">
        <a:spcBef>
          <a:spcPct val="0"/>
        </a:spcBef>
        <a:spcAft>
          <a:spcPct val="0"/>
        </a:spcAft>
        <a:defRPr sz="3600">
          <a:solidFill>
            <a:srgbClr val="1581AA"/>
          </a:solidFill>
          <a:latin typeface="Century Gothic" panose="020B0502020202020204" pitchFamily="34" charset="0"/>
        </a:defRPr>
      </a:lvl4pPr>
      <a:lvl5pPr algn="l" defTabSz="457200" rtl="0" eaLnBrk="1" fontAlgn="base" hangingPunct="1">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1" fontAlgn="base" hangingPunct="1">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1" fontAlgn="base" hangingPunct="1">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1IjBT9TSTyQ" TargetMode="External"/><Relationship Id="rId2" Type="http://schemas.openxmlformats.org/officeDocument/2006/relationships/hyperlink" Target="https://www.youtube.com/watch?v=XKUsGSjnITc" TargetMode="Externa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books.org/wiki/Haskell/Recursion" TargetMode="External"/><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1IjBT9TSTyQ"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Haskell </a:t>
            </a:r>
            <a:endParaRPr lang="en-US" dirty="0"/>
          </a:p>
        </p:txBody>
      </p:sp>
      <p:sp>
        <p:nvSpPr>
          <p:cNvPr id="3" name="Subtitle 2"/>
          <p:cNvSpPr>
            <a:spLocks noGrp="1"/>
          </p:cNvSpPr>
          <p:nvPr>
            <p:ph type="subTitle" idx="1"/>
          </p:nvPr>
        </p:nvSpPr>
        <p:spPr/>
        <p:txBody>
          <a:bodyPr/>
          <a:lstStyle/>
          <a:p>
            <a:r>
              <a:rPr lang="en-US" dirty="0" smtClean="0"/>
              <a:t>Recursion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Curried </a:t>
            </a:r>
            <a:r>
              <a:rPr lang="en-US" b="1" dirty="0" smtClean="0"/>
              <a:t>functions, Lambdas, and Folds</a:t>
            </a:r>
            <a:endParaRPr lang="en-US" b="1"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www.youtube.com/watch?v=XKUsGSjnITc</a:t>
            </a:r>
            <a:endParaRPr lang="en-US" dirty="0" smtClean="0"/>
          </a:p>
          <a:p>
            <a:endParaRPr lang="en-US" dirty="0" smtClean="0"/>
          </a:p>
          <a:p>
            <a:r>
              <a:rPr lang="en-US" dirty="0" smtClean="0">
                <a:hlinkClick r:id="rId3"/>
              </a:rPr>
              <a:t>https://www.youtube.com/watch?v=1IjBT9TSTyQ</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 recursion</a:t>
            </a:r>
            <a:br>
              <a:rPr lang="en-US" b="1" dirty="0" smtClean="0"/>
            </a:br>
            <a:endParaRPr lang="en-US" dirty="0"/>
          </a:p>
        </p:txBody>
      </p:sp>
      <p:sp>
        <p:nvSpPr>
          <p:cNvPr id="3" name="Content Placeholder 2"/>
          <p:cNvSpPr>
            <a:spLocks noGrp="1"/>
          </p:cNvSpPr>
          <p:nvPr>
            <p:ph idx="1"/>
          </p:nvPr>
        </p:nvSpPr>
        <p:spPr/>
        <p:txBody>
          <a:bodyPr/>
          <a:lstStyle/>
          <a:p>
            <a:r>
              <a:rPr lang="en-US" sz="2000" b="1" dirty="0" smtClean="0"/>
              <a:t>The factorial function</a:t>
            </a:r>
          </a:p>
          <a:p>
            <a:r>
              <a:rPr lang="en-US" sz="2000" b="1" dirty="0" smtClean="0"/>
              <a:t>Example:</a:t>
            </a:r>
            <a:r>
              <a:rPr lang="en-US" sz="2000" dirty="0" smtClean="0"/>
              <a:t> Factorials of consecutive </a:t>
            </a:r>
            <a:r>
              <a:rPr lang="en-US" sz="2000" dirty="0" smtClean="0"/>
              <a:t>numbers</a:t>
            </a:r>
          </a:p>
          <a:p>
            <a:pPr>
              <a:buNone/>
            </a:pPr>
            <a:r>
              <a:rPr lang="en-US" sz="2000" dirty="0" smtClean="0"/>
              <a:t>		Factorial </a:t>
            </a:r>
            <a:r>
              <a:rPr lang="en-US" sz="2000" dirty="0" smtClean="0"/>
              <a:t>of 4 </a:t>
            </a:r>
            <a:r>
              <a:rPr lang="en-US" sz="2000" dirty="0" smtClean="0"/>
              <a:t>=	  4 </a:t>
            </a:r>
            <a:r>
              <a:rPr lang="en-US" sz="2000" dirty="0" smtClean="0"/>
              <a:t>× 3 × 2 × 1 </a:t>
            </a:r>
            <a:endParaRPr lang="en-US" sz="2000" dirty="0" smtClean="0"/>
          </a:p>
          <a:p>
            <a:pPr>
              <a:buNone/>
            </a:pPr>
            <a:r>
              <a:rPr lang="en-US" sz="2000" dirty="0" smtClean="0"/>
              <a:t>		Factorial </a:t>
            </a:r>
            <a:r>
              <a:rPr lang="en-US" sz="2000" dirty="0" smtClean="0"/>
              <a:t>of 3 = </a:t>
            </a:r>
            <a:r>
              <a:rPr lang="en-US" sz="2000" dirty="0" smtClean="0"/>
              <a:t>     	 3 </a:t>
            </a:r>
            <a:r>
              <a:rPr lang="en-US" sz="2000" dirty="0" smtClean="0"/>
              <a:t>× 2 × 1 </a:t>
            </a:r>
            <a:endParaRPr lang="en-US" sz="2000" dirty="0" smtClean="0"/>
          </a:p>
          <a:p>
            <a:pPr>
              <a:buNone/>
            </a:pPr>
            <a:r>
              <a:rPr lang="en-US" sz="2000" dirty="0" smtClean="0"/>
              <a:t>		Factorial </a:t>
            </a:r>
            <a:r>
              <a:rPr lang="en-US" sz="2000" dirty="0" smtClean="0"/>
              <a:t>of 2 = </a:t>
            </a:r>
            <a:r>
              <a:rPr lang="en-US" sz="2000" dirty="0" smtClean="0"/>
              <a:t>            	 2 </a:t>
            </a:r>
            <a:r>
              <a:rPr lang="en-US" sz="2000" dirty="0" smtClean="0"/>
              <a:t>× </a:t>
            </a:r>
            <a:r>
              <a:rPr lang="en-US" sz="2000" dirty="0" smtClean="0"/>
              <a:t>1</a:t>
            </a:r>
          </a:p>
          <a:p>
            <a:pPr>
              <a:buNone/>
            </a:pPr>
            <a:r>
              <a:rPr lang="en-US" sz="2000" dirty="0" smtClean="0"/>
              <a:t>		Factorial </a:t>
            </a:r>
            <a:r>
              <a:rPr lang="en-US" sz="2000" dirty="0" smtClean="0"/>
              <a:t>of 1 = </a:t>
            </a:r>
            <a:r>
              <a:rPr lang="en-US" sz="2000" dirty="0" smtClean="0"/>
              <a:t>				1</a:t>
            </a:r>
          </a:p>
          <a:p>
            <a:r>
              <a:rPr lang="en-US" sz="2000" b="1" dirty="0" smtClean="0"/>
              <a:t>Example:</a:t>
            </a:r>
            <a:r>
              <a:rPr lang="en-US" sz="2000" dirty="0" smtClean="0"/>
              <a:t> Factorial </a:t>
            </a:r>
            <a:r>
              <a:rPr lang="en-US" sz="2000" dirty="0" smtClean="0"/>
              <a:t>function</a:t>
            </a:r>
          </a:p>
          <a:p>
            <a:pPr>
              <a:buNone/>
            </a:pPr>
            <a:r>
              <a:rPr lang="pt-BR" sz="2000" dirty="0" smtClean="0"/>
              <a:t>		</a:t>
            </a:r>
            <a:r>
              <a:rPr lang="pt-BR" sz="2000" dirty="0" smtClean="0">
                <a:solidFill>
                  <a:schemeClr val="accent1">
                    <a:lumMod val="50000"/>
                  </a:schemeClr>
                </a:solidFill>
              </a:rPr>
              <a:t>let</a:t>
            </a:r>
            <a:r>
              <a:rPr lang="pt-BR" sz="2000" dirty="0" smtClean="0"/>
              <a:t> factorial </a:t>
            </a:r>
            <a:r>
              <a:rPr lang="pt-BR" sz="2000" dirty="0" smtClean="0"/>
              <a:t>0 </a:t>
            </a:r>
            <a:r>
              <a:rPr lang="pt-BR" sz="2000" dirty="0" smtClean="0">
                <a:solidFill>
                  <a:srgbClr val="7030A0"/>
                </a:solidFill>
              </a:rPr>
              <a:t>=</a:t>
            </a:r>
            <a:r>
              <a:rPr lang="pt-BR" sz="2000" dirty="0" smtClean="0"/>
              <a:t> 1 </a:t>
            </a:r>
            <a:endParaRPr lang="pt-BR" sz="2000" dirty="0" smtClean="0"/>
          </a:p>
          <a:p>
            <a:pPr>
              <a:buNone/>
            </a:pPr>
            <a:r>
              <a:rPr lang="pt-BR" sz="2000" dirty="0" smtClean="0"/>
              <a:t>		factorial </a:t>
            </a:r>
            <a:r>
              <a:rPr lang="pt-BR" sz="2000" dirty="0" smtClean="0"/>
              <a:t>n </a:t>
            </a:r>
            <a:r>
              <a:rPr lang="pt-BR" sz="2000" dirty="0" smtClean="0">
                <a:solidFill>
                  <a:srgbClr val="7030A0"/>
                </a:solidFill>
              </a:rPr>
              <a:t>=</a:t>
            </a:r>
            <a:r>
              <a:rPr lang="pt-BR" sz="2000" dirty="0" smtClean="0"/>
              <a:t> n * factorial (n - 1)</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6591985" cy="6172200"/>
          </a:xfrm>
        </p:spPr>
        <p:txBody>
          <a:bodyPr/>
          <a:lstStyle/>
          <a:p>
            <a:r>
              <a:rPr lang="en-US" dirty="0" smtClean="0"/>
              <a:t>Let's look at what happens when you execute factorial 3:</a:t>
            </a:r>
          </a:p>
          <a:p>
            <a:r>
              <a:rPr lang="en-US" dirty="0" smtClean="0"/>
              <a:t>3 isn't 0, so we calculate the factorial of 2 </a:t>
            </a:r>
          </a:p>
          <a:p>
            <a:pPr lvl="1"/>
            <a:r>
              <a:rPr lang="en-US" sz="1800" dirty="0" smtClean="0"/>
              <a:t>2 isn't 0, so we calculate the factorial of 1 </a:t>
            </a:r>
          </a:p>
          <a:p>
            <a:pPr lvl="2"/>
            <a:r>
              <a:rPr lang="en-US" sz="1800" dirty="0" smtClean="0"/>
              <a:t>1 isn't 0, so we calculate the factorial of 0 </a:t>
            </a:r>
          </a:p>
          <a:p>
            <a:pPr lvl="3"/>
            <a:r>
              <a:rPr lang="en-US" sz="1800" dirty="0" smtClean="0"/>
              <a:t>0 </a:t>
            </a:r>
            <a:r>
              <a:rPr lang="en-US" sz="1800" i="1" dirty="0" smtClean="0"/>
              <a:t>is</a:t>
            </a:r>
            <a:r>
              <a:rPr lang="en-US" sz="1800" dirty="0" smtClean="0"/>
              <a:t> 0, so we return 1.</a:t>
            </a:r>
          </a:p>
          <a:p>
            <a:pPr lvl="2"/>
            <a:r>
              <a:rPr lang="en-US" sz="1800" dirty="0" smtClean="0"/>
              <a:t>To complete the calculation for factorial 1, we multiply the current number, 1, by the factorial of 0, which is 1, obtaining 1 (1 × 1).</a:t>
            </a:r>
          </a:p>
          <a:p>
            <a:pPr lvl="1"/>
            <a:r>
              <a:rPr lang="en-US" sz="1800" dirty="0" smtClean="0"/>
              <a:t>To complete the calculation for factorial 2, we multiply the current number, 2, by the factorial of 1, which is 1, obtaining 2 (2 × 1 × 1).</a:t>
            </a:r>
          </a:p>
          <a:p>
            <a:r>
              <a:rPr lang="en-US" dirty="0" smtClean="0"/>
              <a:t>To complete the calculation for factorial 3, we multiply the current number, 3, by the factorial of 2, which is 2, obtaining 6 (3 × 2 × 1 × 1</a:t>
            </a:r>
            <a:r>
              <a:rPr lang="en-US" dirty="0" smtClean="0"/>
              <a:t>).</a:t>
            </a:r>
          </a:p>
          <a:p>
            <a:pPr>
              <a:buNone/>
            </a:pPr>
            <a:r>
              <a:rPr lang="en-US" dirty="0" smtClean="0"/>
              <a:t>When reading or composing recursive functions, you'll rarely need to "unwind" the recursion bit by bit — we leave that to the compiler.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609600"/>
            <a:ext cx="6591985" cy="5638800"/>
          </a:xfrm>
        </p:spPr>
        <p:txBody>
          <a:bodyPr/>
          <a:lstStyle/>
          <a:p>
            <a:pPr>
              <a:buNone/>
            </a:pPr>
            <a:r>
              <a:rPr lang="en-US" sz="2200" dirty="0" smtClean="0"/>
              <a:t>One more note about our recursive definition of factorial: the order of the two declarations (one for factorial 0 and one for factorial n) </a:t>
            </a:r>
            <a:r>
              <a:rPr lang="en-US" sz="2200" i="1" dirty="0" smtClean="0"/>
              <a:t>is</a:t>
            </a:r>
            <a:r>
              <a:rPr lang="en-US" sz="2200" dirty="0" smtClean="0"/>
              <a:t> important. Haskell decides which function definition to use by starting at the top and picking the first one that matches. If we had the general case (factorial n) before the 'base case' (factorial 0), then the general n would match </a:t>
            </a:r>
            <a:r>
              <a:rPr lang="en-US" sz="2200" i="1" dirty="0" smtClean="0"/>
              <a:t>anything</a:t>
            </a:r>
            <a:r>
              <a:rPr lang="en-US" sz="2200" dirty="0" smtClean="0"/>
              <a:t> passed into it – including 0. The compiler would then conclude that factorial 0 equals 0 * factorial (-1), and so on to negative infinity (clearly not what we want). So, </a:t>
            </a:r>
            <a:r>
              <a:rPr lang="en-US" sz="2200" b="1" dirty="0" smtClean="0"/>
              <a:t>always list multiple function definitions starting with the most specific and proceeding to the most general</a:t>
            </a:r>
            <a:r>
              <a:rPr lang="en-US" b="1"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recursive functions</a:t>
            </a:r>
            <a:endParaRPr lang="en-US" b="1" dirty="0"/>
          </a:p>
        </p:txBody>
      </p:sp>
      <p:sp>
        <p:nvSpPr>
          <p:cNvPr id="3" name="Content Placeholder 2"/>
          <p:cNvSpPr>
            <a:spLocks noGrp="1"/>
          </p:cNvSpPr>
          <p:nvPr>
            <p:ph idx="1"/>
          </p:nvPr>
        </p:nvSpPr>
        <p:spPr/>
        <p:txBody>
          <a:bodyPr/>
          <a:lstStyle/>
          <a:p>
            <a:r>
              <a:rPr lang="en-US" sz="2200" b="1" dirty="0" smtClean="0"/>
              <a:t>Example:</a:t>
            </a:r>
            <a:r>
              <a:rPr lang="en-US" sz="2200" dirty="0" smtClean="0"/>
              <a:t> Multiplication defined </a:t>
            </a:r>
            <a:r>
              <a:rPr lang="en-US" sz="2200" dirty="0" smtClean="0"/>
              <a:t>recursively</a:t>
            </a:r>
          </a:p>
          <a:p>
            <a:pPr>
              <a:buNone/>
            </a:pPr>
            <a:r>
              <a:rPr lang="en-US" sz="2200" dirty="0" err="1" smtClean="0"/>
              <a:t>mult</a:t>
            </a:r>
            <a:r>
              <a:rPr lang="en-US" sz="2200" dirty="0" smtClean="0"/>
              <a:t> _ 0 = </a:t>
            </a:r>
            <a:r>
              <a:rPr lang="en-US" sz="2200" dirty="0" smtClean="0"/>
              <a:t>0							 </a:t>
            </a:r>
            <a:r>
              <a:rPr lang="en-US" sz="2200" dirty="0" smtClean="0"/>
              <a:t>-- </a:t>
            </a:r>
            <a:endParaRPr lang="en-US" sz="2200" dirty="0" smtClean="0"/>
          </a:p>
          <a:p>
            <a:pPr>
              <a:buNone/>
            </a:pPr>
            <a:r>
              <a:rPr lang="en-US" sz="2200" dirty="0" smtClean="0"/>
              <a:t>anything </a:t>
            </a:r>
            <a:r>
              <a:rPr lang="en-US" sz="2200" dirty="0" smtClean="0"/>
              <a:t>times 0 is zero </a:t>
            </a:r>
            <a:endParaRPr lang="en-US" sz="2200" dirty="0" smtClean="0"/>
          </a:p>
          <a:p>
            <a:pPr>
              <a:buNone/>
            </a:pPr>
            <a:r>
              <a:rPr lang="en-US" sz="2200" dirty="0" err="1" smtClean="0"/>
              <a:t>mult</a:t>
            </a:r>
            <a:r>
              <a:rPr lang="en-US" sz="2200" dirty="0" smtClean="0"/>
              <a:t> </a:t>
            </a:r>
            <a:r>
              <a:rPr lang="en-US" sz="2200" dirty="0" smtClean="0"/>
              <a:t>n 1 = </a:t>
            </a:r>
            <a:r>
              <a:rPr lang="en-US" sz="2200" dirty="0" smtClean="0"/>
              <a:t>n							 </a:t>
            </a:r>
            <a:r>
              <a:rPr lang="en-US" sz="2200" dirty="0" smtClean="0"/>
              <a:t>-- </a:t>
            </a:r>
            <a:endParaRPr lang="en-US" sz="2200" dirty="0" smtClean="0"/>
          </a:p>
          <a:p>
            <a:pPr>
              <a:buNone/>
            </a:pPr>
            <a:r>
              <a:rPr lang="en-US" sz="2200" dirty="0" smtClean="0"/>
              <a:t>anything </a:t>
            </a:r>
            <a:r>
              <a:rPr lang="en-US" sz="2200" dirty="0" smtClean="0"/>
              <a:t>times 1 is itself </a:t>
            </a:r>
            <a:endParaRPr lang="en-US" sz="2200" dirty="0" smtClean="0"/>
          </a:p>
          <a:p>
            <a:pPr>
              <a:buNone/>
            </a:pPr>
            <a:r>
              <a:rPr lang="en-US" sz="2200" dirty="0" err="1" smtClean="0"/>
              <a:t>mult</a:t>
            </a:r>
            <a:r>
              <a:rPr lang="en-US" sz="2200" dirty="0" smtClean="0"/>
              <a:t> </a:t>
            </a:r>
            <a:r>
              <a:rPr lang="en-US" sz="2200" dirty="0" smtClean="0"/>
              <a:t>n m = (</a:t>
            </a:r>
            <a:r>
              <a:rPr lang="en-US" sz="2200" dirty="0" err="1" smtClean="0"/>
              <a:t>mult</a:t>
            </a:r>
            <a:r>
              <a:rPr lang="en-US" sz="2200" dirty="0" smtClean="0"/>
              <a:t> n (m - 1)) + </a:t>
            </a:r>
            <a:r>
              <a:rPr lang="en-US" sz="2200" dirty="0" smtClean="0"/>
              <a:t>n		 </a:t>
            </a:r>
            <a:r>
              <a:rPr lang="en-US" sz="2200" dirty="0" smtClean="0"/>
              <a:t>-- </a:t>
            </a:r>
            <a:endParaRPr lang="en-US" sz="2200" dirty="0" smtClean="0"/>
          </a:p>
          <a:p>
            <a:pPr>
              <a:buNone/>
            </a:pPr>
            <a:r>
              <a:rPr lang="en-US" sz="2200" dirty="0" err="1" smtClean="0"/>
              <a:t>recurse</a:t>
            </a:r>
            <a:r>
              <a:rPr lang="en-US" sz="2200" dirty="0" smtClean="0"/>
              <a:t>: multiply by one less, and add an extra copy</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219200"/>
            <a:ext cx="6591985" cy="4692022"/>
          </a:xfrm>
        </p:spPr>
        <p:txBody>
          <a:bodyPr/>
          <a:lstStyle/>
          <a:p>
            <a:pPr>
              <a:buNone/>
            </a:pPr>
            <a:r>
              <a:rPr lang="en-US" sz="2000" dirty="0" smtClean="0"/>
              <a:t>Stepping back a bit, we can see how numeric recursion fits into the general recursive pattern. The base case for numeric recursion usually consists of one or more specific numbers (often 0 or 1) for which the answer can be immediately given. The recursive case computes the result by calling the function recursively with a smaller argument and using the result in some manner to produce the final answer. The 'smaller argument' used is often one less than the current argument, leading to recursion which 'walks down the number line' (like the examples of factorial and </a:t>
            </a:r>
            <a:r>
              <a:rPr lang="en-US" sz="2000" dirty="0" err="1" smtClean="0"/>
              <a:t>mult</a:t>
            </a:r>
            <a:r>
              <a:rPr lang="en-US" sz="2000" dirty="0" smtClean="0"/>
              <a:t> above). However, the prototypical pattern is not the only possibility; the smaller argument could be produced in some other way as well.</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List-based recursion</a:t>
            </a:r>
            <a:endParaRPr lang="en-US" b="1" dirty="0"/>
          </a:p>
        </p:txBody>
      </p:sp>
      <p:sp>
        <p:nvSpPr>
          <p:cNvPr id="3" name="Content Placeholder 2"/>
          <p:cNvSpPr>
            <a:spLocks noGrp="1"/>
          </p:cNvSpPr>
          <p:nvPr>
            <p:ph idx="1"/>
          </p:nvPr>
        </p:nvSpPr>
        <p:spPr/>
        <p:txBody>
          <a:bodyPr/>
          <a:lstStyle/>
          <a:p>
            <a:r>
              <a:rPr lang="en-US" sz="2200" dirty="0" smtClean="0"/>
              <a:t>Haskell has many recursive functions, especially concerning lists.</a:t>
            </a:r>
            <a:r>
              <a:rPr lang="en-US" sz="2200" baseline="30000" dirty="0" smtClean="0">
                <a:hlinkClick r:id="rId3"/>
              </a:rPr>
              <a:t>[4]</a:t>
            </a:r>
            <a:r>
              <a:rPr lang="en-US" sz="2200" dirty="0" smtClean="0"/>
              <a:t> Consider the length function that finds the length of a list:</a:t>
            </a:r>
          </a:p>
          <a:p>
            <a:r>
              <a:rPr lang="en-US" sz="2200" b="1" dirty="0" smtClean="0"/>
              <a:t>Example:</a:t>
            </a:r>
            <a:r>
              <a:rPr lang="en-US" sz="2200" dirty="0" smtClean="0"/>
              <a:t> The recursive definition of length</a:t>
            </a:r>
          </a:p>
          <a:p>
            <a:pPr>
              <a:buNone/>
            </a:pPr>
            <a:r>
              <a:rPr lang="en-US" sz="2200" dirty="0" smtClean="0"/>
              <a:t>length :: [a] -&gt; </a:t>
            </a:r>
            <a:r>
              <a:rPr lang="en-US" sz="2200" dirty="0" smtClean="0"/>
              <a:t>Int </a:t>
            </a:r>
          </a:p>
          <a:p>
            <a:pPr>
              <a:buNone/>
            </a:pPr>
            <a:r>
              <a:rPr lang="en-US" sz="2200" dirty="0" smtClean="0"/>
              <a:t>length </a:t>
            </a:r>
            <a:r>
              <a:rPr lang="en-US" sz="2200" dirty="0" smtClean="0"/>
              <a:t>[] </a:t>
            </a:r>
            <a:r>
              <a:rPr lang="en-US" sz="2200" dirty="0" smtClean="0"/>
              <a:t>	= </a:t>
            </a:r>
            <a:r>
              <a:rPr lang="en-US" sz="2200" dirty="0" smtClean="0"/>
              <a:t>0 </a:t>
            </a:r>
            <a:endParaRPr lang="en-US" sz="2200" dirty="0" smtClean="0"/>
          </a:p>
          <a:p>
            <a:pPr>
              <a:buNone/>
            </a:pPr>
            <a:r>
              <a:rPr lang="en-US" sz="2200" dirty="0" smtClean="0"/>
              <a:t>length </a:t>
            </a:r>
            <a:r>
              <a:rPr lang="en-US" sz="2200" dirty="0" smtClean="0"/>
              <a:t>(x:xs) </a:t>
            </a:r>
            <a:r>
              <a:rPr lang="en-US" sz="2200" dirty="0" smtClean="0"/>
              <a:t>= </a:t>
            </a:r>
            <a:r>
              <a:rPr lang="en-US" sz="2200" dirty="0" smtClean="0"/>
              <a:t>1 + length </a:t>
            </a:r>
            <a:r>
              <a:rPr lang="en-US" sz="2200" dirty="0" err="1" smtClean="0"/>
              <a:t>xs</a:t>
            </a:r>
            <a:r>
              <a:rPr lang="en-US" sz="2200" dirty="0" smtClean="0"/>
              <a:t>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1" y="762000"/>
            <a:ext cx="6934200" cy="5562600"/>
          </a:xfrm>
        </p:spPr>
        <p:txBody>
          <a:bodyPr/>
          <a:lstStyle/>
          <a:p>
            <a:r>
              <a:rPr lang="en-US" sz="2000" dirty="0" smtClean="0"/>
              <a:t>Consider the concatenation function (++) which joins two lists together:</a:t>
            </a:r>
          </a:p>
          <a:p>
            <a:r>
              <a:rPr lang="en-US" sz="2000" b="1" dirty="0" smtClean="0"/>
              <a:t>Example:</a:t>
            </a:r>
            <a:r>
              <a:rPr lang="en-US" sz="2000" dirty="0" smtClean="0"/>
              <a:t> The recursive (++)</a:t>
            </a:r>
          </a:p>
          <a:p>
            <a:pPr lvl="1">
              <a:buNone/>
            </a:pPr>
            <a:r>
              <a:rPr lang="en-US" sz="2000" dirty="0" smtClean="0"/>
              <a:t>Prelude</a:t>
            </a:r>
            <a:r>
              <a:rPr lang="en-US" sz="2000" dirty="0" smtClean="0"/>
              <a:t>&gt; [1,2,3] ++ [4,5,6] </a:t>
            </a:r>
            <a:endParaRPr lang="en-US" sz="2000" dirty="0" smtClean="0"/>
          </a:p>
          <a:p>
            <a:pPr lvl="1">
              <a:buNone/>
            </a:pPr>
            <a:r>
              <a:rPr lang="en-US" sz="2000" dirty="0" smtClean="0"/>
              <a:t>[</a:t>
            </a:r>
            <a:r>
              <a:rPr lang="en-US" sz="2000" dirty="0" smtClean="0"/>
              <a:t>1,2,3,4,5,6] </a:t>
            </a:r>
            <a:endParaRPr lang="en-US" sz="2000" dirty="0" smtClean="0"/>
          </a:p>
          <a:p>
            <a:pPr lvl="1">
              <a:buNone/>
            </a:pPr>
            <a:r>
              <a:rPr lang="en-US" sz="2000" dirty="0" smtClean="0"/>
              <a:t>Prelude</a:t>
            </a:r>
            <a:r>
              <a:rPr lang="en-US" sz="2000" dirty="0" smtClean="0"/>
              <a:t>&gt; "Hello " ++ "world" -- Strings are </a:t>
            </a:r>
            <a:r>
              <a:rPr lang="en-US" sz="2000" dirty="0" smtClean="0"/>
              <a:t>lists</a:t>
            </a:r>
          </a:p>
          <a:p>
            <a:pPr lvl="1">
              <a:buNone/>
            </a:pPr>
            <a:r>
              <a:rPr lang="en-US" sz="2000" dirty="0" smtClean="0"/>
              <a:t>of Chars</a:t>
            </a:r>
          </a:p>
          <a:p>
            <a:pPr lvl="1">
              <a:buNone/>
            </a:pPr>
            <a:r>
              <a:rPr lang="en-US" sz="2000" dirty="0" smtClean="0"/>
              <a:t>"Hello world“</a:t>
            </a:r>
          </a:p>
          <a:p>
            <a:pPr lvl="1">
              <a:buNone/>
            </a:pPr>
            <a:endParaRPr lang="en-US" sz="2000" dirty="0" smtClean="0"/>
          </a:p>
          <a:p>
            <a:pPr lvl="1">
              <a:buNone/>
            </a:pPr>
            <a:r>
              <a:rPr lang="en-US" sz="2000" dirty="0" smtClean="0"/>
              <a:t>(++) </a:t>
            </a:r>
            <a:r>
              <a:rPr lang="en-US" sz="2000" dirty="0" smtClean="0"/>
              <a:t>:: [a] -&gt; [a] -&gt; [a] </a:t>
            </a:r>
            <a:endParaRPr lang="en-US" sz="2000" dirty="0" smtClean="0"/>
          </a:p>
          <a:p>
            <a:pPr lvl="1">
              <a:buNone/>
            </a:pPr>
            <a:r>
              <a:rPr lang="en-US" sz="2000" dirty="0" smtClean="0"/>
              <a:t>[] </a:t>
            </a:r>
            <a:r>
              <a:rPr lang="en-US" sz="2000" dirty="0" smtClean="0"/>
              <a:t>++ </a:t>
            </a:r>
            <a:r>
              <a:rPr lang="en-US" sz="2000" dirty="0" err="1" smtClean="0"/>
              <a:t>ys</a:t>
            </a:r>
            <a:r>
              <a:rPr lang="en-US" sz="2000" dirty="0" smtClean="0"/>
              <a:t> = </a:t>
            </a:r>
            <a:r>
              <a:rPr lang="en-US" sz="2000" dirty="0" err="1" smtClean="0"/>
              <a:t>ys</a:t>
            </a:r>
            <a:r>
              <a:rPr lang="en-US" sz="2000" dirty="0" smtClean="0"/>
              <a:t> </a:t>
            </a:r>
            <a:endParaRPr lang="en-US" sz="2000" dirty="0" smtClean="0"/>
          </a:p>
          <a:p>
            <a:pPr lvl="1">
              <a:buNone/>
            </a:pPr>
            <a:r>
              <a:rPr lang="en-US" sz="2000" dirty="0" smtClean="0"/>
              <a:t>(</a:t>
            </a:r>
            <a:r>
              <a:rPr lang="en-US" sz="2000" dirty="0" smtClean="0"/>
              <a:t>x:xs) ++ </a:t>
            </a:r>
            <a:r>
              <a:rPr lang="en-US" sz="2000" dirty="0" err="1" smtClean="0"/>
              <a:t>ys</a:t>
            </a:r>
            <a:r>
              <a:rPr lang="en-US" sz="2000" dirty="0" smtClean="0"/>
              <a:t> = x : </a:t>
            </a:r>
            <a:r>
              <a:rPr lang="en-US" sz="2000" dirty="0" err="1" smtClean="0"/>
              <a:t>xs</a:t>
            </a:r>
            <a:r>
              <a:rPr lang="en-US" sz="2000" dirty="0" smtClean="0"/>
              <a:t> ++ </a:t>
            </a:r>
            <a:r>
              <a:rPr lang="en-US" sz="2000" dirty="0" err="1" smtClean="0"/>
              <a:t>ys</a:t>
            </a:r>
            <a:endParaRPr lang="en-US" sz="2000" dirty="0" smtClean="0"/>
          </a:p>
          <a:p>
            <a:pPr lvl="1">
              <a:buNone/>
            </a:pPr>
            <a:r>
              <a:rPr lang="en-US" sz="2000" dirty="0" smtClean="0">
                <a:hlinkClick r:id="rId3"/>
              </a:rPr>
              <a:t>https://www.youtube.com/watch?v=1IjBT9TSTyQ</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Higher order </a:t>
            </a:r>
            <a:r>
              <a:rPr lang="en-US" b="1" dirty="0" smtClean="0"/>
              <a:t>functions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sz="2400" dirty="0" smtClean="0"/>
              <a:t>At the heart of functional programming is the idea that functions are </a:t>
            </a:r>
            <a:r>
              <a:rPr lang="en-US" sz="2400" i="1" dirty="0" smtClean="0"/>
              <a:t>just like any other value</a:t>
            </a:r>
            <a:r>
              <a:rPr lang="en-US" sz="2400" dirty="0" smtClean="0"/>
              <a:t>. The power of functional style comes from handling functions themselves as regular values, i.e. by passing functions to other functions and returning them from functions. A function that takes another function (or several functions) as an argument is called a </a:t>
            </a:r>
            <a:r>
              <a:rPr lang="en-US" sz="2400" i="1" dirty="0" smtClean="0"/>
              <a:t>higher-order function</a:t>
            </a:r>
            <a:r>
              <a:rPr lang="en-US" sz="2400" dirty="0" smtClean="0"/>
              <a:t>. </a:t>
            </a:r>
            <a:endParaRPr lang="en-US" sz="2200" dirty="0" smtClean="0"/>
          </a:p>
        </p:txBody>
      </p:sp>
    </p:spTree>
  </p:cSld>
  <p:clrMapOvr>
    <a:masterClrMapping/>
  </p:clrMapOvr>
</p:sld>
</file>

<file path=ppt/theme/theme1.xml><?xml version="1.0" encoding="utf-8"?>
<a:theme xmlns:a="http://schemas.openxmlformats.org/drawingml/2006/main" name="Sebesta">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Lucida Sans Unicode"/>
        <a:cs typeface="Lucida Sans Unicode"/>
      </a:majorFont>
      <a:minorFont>
        <a:latin typeface="Courier New"/>
        <a:ea typeface=""/>
        <a:cs typeface="Courier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ebesta" id="{78CE6AC2-5185-4CEE-BDAD-27141F1FF152}" vid="{BABBA7BF-9335-41FF-BBE0-8EEEAB009CB1}"/>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Sebesta">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Lucida Sans Unicode"/>
        <a:cs typeface="Lucida Sans Unicode"/>
      </a:majorFont>
      <a:minorFont>
        <a:latin typeface="Courier New"/>
        <a:ea typeface=""/>
        <a:cs typeface="Courier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ebesta" id="{78CE6AC2-5185-4CEE-BDAD-27141F1FF152}" vid="{BABBA7BF-9335-41FF-BBE0-8EEEAB009CB1}"/>
    </a:ext>
  </a:extLst>
</a:theme>
</file>

<file path=ppt/theme/theme4.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Wisp">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7601C75-CDC6-4807-897B-3854E23BF7B0}" vid="{649E03B9-4782-4420-A321-4D337BD8DE9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Template>
  <TotalTime>154</TotalTime>
  <Words>1029</Words>
  <Application>Microsoft Office PowerPoint</Application>
  <PresentationFormat>On-screen Show (4:3)</PresentationFormat>
  <Paragraphs>62</Paragraphs>
  <Slides>10</Slides>
  <Notes>3</Notes>
  <HiddenSlides>0</HiddenSlides>
  <MMClips>0</MMClips>
  <ScaleCrop>false</ScaleCrop>
  <HeadingPairs>
    <vt:vector size="4" baseType="variant">
      <vt:variant>
        <vt:lpstr>Theme</vt:lpstr>
      </vt:variant>
      <vt:variant>
        <vt:i4>5</vt:i4>
      </vt:variant>
      <vt:variant>
        <vt:lpstr>Slide Titles</vt:lpstr>
      </vt:variant>
      <vt:variant>
        <vt:i4>10</vt:i4>
      </vt:variant>
    </vt:vector>
  </HeadingPairs>
  <TitlesOfParts>
    <vt:vector size="15" baseType="lpstr">
      <vt:lpstr>Sebesta</vt:lpstr>
      <vt:lpstr>Office Theme</vt:lpstr>
      <vt:lpstr>1_Sebesta</vt:lpstr>
      <vt:lpstr>1_Office Theme</vt:lpstr>
      <vt:lpstr>Wisp</vt:lpstr>
      <vt:lpstr>Haskell </vt:lpstr>
      <vt:lpstr>Numeric recursion </vt:lpstr>
      <vt:lpstr>Slide 3</vt:lpstr>
      <vt:lpstr>Slide 4</vt:lpstr>
      <vt:lpstr>Other recursive functions</vt:lpstr>
      <vt:lpstr>Slide 6</vt:lpstr>
      <vt:lpstr>List-based recursion</vt:lpstr>
      <vt:lpstr>Slide 8</vt:lpstr>
      <vt:lpstr>Higher order functions </vt:lpstr>
      <vt:lpstr>Curried functions, Lambdas, and Folds</vt:lpstr>
    </vt:vector>
  </TitlesOfParts>
  <Company>Western Oregon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dc:title>
  <dc:creator>Becka Sue Morgan</dc:creator>
  <cp:lastModifiedBy>Becka Sue Morgan</cp:lastModifiedBy>
  <cp:revision>17</cp:revision>
  <dcterms:created xsi:type="dcterms:W3CDTF">2016-03-04T03:20:46Z</dcterms:created>
  <dcterms:modified xsi:type="dcterms:W3CDTF">2016-03-04T05:54:51Z</dcterms:modified>
</cp:coreProperties>
</file>