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4" r:id="rId3"/>
    <p:sldId id="259" r:id="rId4"/>
    <p:sldId id="262" r:id="rId5"/>
    <p:sldId id="260" r:id="rId6"/>
    <p:sldId id="265" r:id="rId7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7982"/>
    <a:srgbClr val="D4E9EC"/>
    <a:srgbClr val="A5A5A5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5E5506-8225-416C-AA3D-3F4DF73DD5A7}" type="doc">
      <dgm:prSet loTypeId="urn:microsoft.com/office/officeart/2005/8/layout/matrix3" loCatId="matrix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A5D8A37-63BD-44F6-9CB6-117498FCC26D}">
      <dgm:prSet/>
      <dgm:spPr>
        <a:solidFill>
          <a:srgbClr val="3A7982"/>
        </a:solidFill>
      </dgm:spPr>
      <dgm:t>
        <a:bodyPr/>
        <a:lstStyle/>
        <a:p>
          <a:r>
            <a:rPr lang="sr-Cyrl-RS" b="1" dirty="0"/>
            <a:t>Неограниченост </a:t>
          </a:r>
        </a:p>
        <a:p>
          <a:r>
            <a:rPr lang="sr-Cyrl-RS" b="1" dirty="0"/>
            <a:t>Ефикасност</a:t>
          </a:r>
        </a:p>
        <a:p>
          <a:r>
            <a:rPr lang="sr-Cyrl-RS" b="1" dirty="0"/>
            <a:t>Једноставност</a:t>
          </a:r>
        </a:p>
        <a:p>
          <a:r>
            <a:rPr lang="sr-Cyrl-RS" b="1" dirty="0"/>
            <a:t>Поузданост</a:t>
          </a:r>
        </a:p>
        <a:p>
          <a:r>
            <a:rPr lang="sr-Cyrl-RS" b="1" dirty="0"/>
            <a:t>Филтрирана претрага</a:t>
          </a:r>
        </a:p>
        <a:p>
          <a:r>
            <a:rPr lang="sr-Cyrl-RS" b="1" dirty="0"/>
            <a:t>Начини испоруке и плаћања</a:t>
          </a:r>
        </a:p>
        <a:p>
          <a:r>
            <a:rPr lang="sr-Cyrl-RS" b="1" dirty="0"/>
            <a:t>Вишејезичност</a:t>
          </a:r>
        </a:p>
        <a:p>
          <a:r>
            <a:rPr lang="sr-Cyrl-RS" b="1" dirty="0"/>
            <a:t>Смањени трошкови</a:t>
          </a:r>
        </a:p>
        <a:p>
          <a:r>
            <a:rPr lang="sr-Cyrl-RS" b="1" dirty="0"/>
            <a:t>Политика поврата</a:t>
          </a:r>
          <a:endParaRPr lang="en-US" dirty="0"/>
        </a:p>
      </dgm:t>
    </dgm:pt>
    <dgm:pt modelId="{1F942F30-4C70-4599-B8E7-31004AD1F453}" type="parTrans" cxnId="{8D02DBC9-0586-4FBA-B910-252F3DAF41F3}">
      <dgm:prSet/>
      <dgm:spPr/>
      <dgm:t>
        <a:bodyPr/>
        <a:lstStyle/>
        <a:p>
          <a:endParaRPr lang="en-US"/>
        </a:p>
      </dgm:t>
    </dgm:pt>
    <dgm:pt modelId="{EE398ECB-0B7C-4169-8842-46EBD16A0C6F}" type="sibTrans" cxnId="{8D02DBC9-0586-4FBA-B910-252F3DAF41F3}">
      <dgm:prSet/>
      <dgm:spPr/>
      <dgm:t>
        <a:bodyPr/>
        <a:lstStyle/>
        <a:p>
          <a:endParaRPr lang="en-US"/>
        </a:p>
      </dgm:t>
    </dgm:pt>
    <dgm:pt modelId="{E993E4EE-F326-465C-A115-F57F4046CEB3}">
      <dgm:prSet/>
      <dgm:spPr/>
      <dgm:t>
        <a:bodyPr/>
        <a:lstStyle/>
        <a:p>
          <a:r>
            <a:rPr lang="sr-Cyrl-RS" b="1" dirty="0"/>
            <a:t>Неповерење</a:t>
          </a:r>
        </a:p>
        <a:p>
          <a:r>
            <a:rPr lang="sr-Cyrl-RS" b="1" dirty="0"/>
            <a:t>Профитабилност</a:t>
          </a:r>
        </a:p>
        <a:p>
          <a:r>
            <a:rPr lang="sr-Cyrl-RS" b="1" dirty="0"/>
            <a:t>Одсуство комуникације</a:t>
          </a:r>
        </a:p>
        <a:p>
          <a:r>
            <a:rPr lang="sr-Cyrl-RS" b="1" dirty="0"/>
            <a:t>Висока цена доставе</a:t>
          </a:r>
        </a:p>
        <a:p>
          <a:r>
            <a:rPr lang="sr-Cyrl-RS" b="1" dirty="0"/>
            <a:t>Старије генерације</a:t>
          </a:r>
        </a:p>
        <a:p>
          <a:r>
            <a:rPr lang="sr-Cyrl-RS" b="1" dirty="0"/>
            <a:t>Контрола квалитета</a:t>
          </a:r>
        </a:p>
        <a:p>
          <a:r>
            <a:rPr lang="sr-Cyrl-RS" b="1" dirty="0"/>
            <a:t>Паковње</a:t>
          </a:r>
          <a:endParaRPr lang="en-US" dirty="0"/>
        </a:p>
      </dgm:t>
    </dgm:pt>
    <dgm:pt modelId="{8078D3D8-8B0D-4EFC-AF85-647AB5BDC75A}" type="parTrans" cxnId="{1BFD39C2-F8AD-4DC4-8BBB-434B4C55412B}">
      <dgm:prSet/>
      <dgm:spPr/>
      <dgm:t>
        <a:bodyPr/>
        <a:lstStyle/>
        <a:p>
          <a:endParaRPr lang="en-US"/>
        </a:p>
      </dgm:t>
    </dgm:pt>
    <dgm:pt modelId="{7A805758-85A4-4FCC-AF30-1C2DB9D2A062}" type="sibTrans" cxnId="{1BFD39C2-F8AD-4DC4-8BBB-434B4C55412B}">
      <dgm:prSet/>
      <dgm:spPr/>
      <dgm:t>
        <a:bodyPr/>
        <a:lstStyle/>
        <a:p>
          <a:endParaRPr lang="en-US"/>
        </a:p>
      </dgm:t>
    </dgm:pt>
    <dgm:pt modelId="{40A50575-5DD5-4FD1-823B-67DB43995745}">
      <dgm:prSet/>
      <dgm:spPr>
        <a:solidFill>
          <a:srgbClr val="A5A5A5"/>
        </a:solidFill>
      </dgm:spPr>
      <dgm:t>
        <a:bodyPr/>
        <a:lstStyle/>
        <a:p>
          <a:r>
            <a:rPr lang="sr-Cyrl-RS" b="1" dirty="0"/>
            <a:t>Технолошка</a:t>
          </a:r>
          <a:r>
            <a:rPr lang="sr-Cyrl-RS" b="1" baseline="0" dirty="0"/>
            <a:t> повољшања</a:t>
          </a:r>
        </a:p>
        <a:p>
          <a:r>
            <a:rPr lang="sr-Cyrl-RS" b="1" baseline="0" dirty="0"/>
            <a:t>Маркетинг</a:t>
          </a:r>
        </a:p>
        <a:p>
          <a:r>
            <a:rPr lang="sr-Cyrl-RS" b="1" baseline="0" dirty="0"/>
            <a:t>Економско стање побољшано</a:t>
          </a:r>
        </a:p>
        <a:p>
          <a:r>
            <a:rPr lang="sr-Cyrl-RS" b="1" baseline="0" dirty="0"/>
            <a:t>Раѕноврсност производа</a:t>
          </a:r>
          <a:endParaRPr lang="en-US" dirty="0"/>
        </a:p>
      </dgm:t>
    </dgm:pt>
    <dgm:pt modelId="{645B8231-15E8-4F1D-81B8-57AEA33CB891}" type="parTrans" cxnId="{7EF7542A-A377-4D85-A535-B76484212C79}">
      <dgm:prSet/>
      <dgm:spPr/>
      <dgm:t>
        <a:bodyPr/>
        <a:lstStyle/>
        <a:p>
          <a:endParaRPr lang="en-US"/>
        </a:p>
      </dgm:t>
    </dgm:pt>
    <dgm:pt modelId="{E0D91953-CCF4-4F4B-999F-BFB8BC8D5C80}" type="sibTrans" cxnId="{7EF7542A-A377-4D85-A535-B76484212C79}">
      <dgm:prSet/>
      <dgm:spPr/>
      <dgm:t>
        <a:bodyPr/>
        <a:lstStyle/>
        <a:p>
          <a:endParaRPr lang="en-US"/>
        </a:p>
      </dgm:t>
    </dgm:pt>
    <dgm:pt modelId="{5F8C2C6D-B285-4C34-9DC3-E8A5A5F45719}">
      <dgm:prSet/>
      <dgm:spPr>
        <a:solidFill>
          <a:srgbClr val="3A7982"/>
        </a:solidFill>
      </dgm:spPr>
      <dgm:t>
        <a:bodyPr/>
        <a:lstStyle/>
        <a:p>
          <a:r>
            <a:rPr lang="sr-Cyrl-RS" b="1" dirty="0"/>
            <a:t>Конкуренција</a:t>
          </a:r>
        </a:p>
        <a:p>
          <a:r>
            <a:rPr lang="sr-Cyrl-RS" b="1" dirty="0"/>
            <a:t>Промена захтева купаца</a:t>
          </a:r>
        </a:p>
        <a:p>
          <a:r>
            <a:rPr lang="sr-Cyrl-RS" b="1" dirty="0"/>
            <a:t>Нежељено оглашавање</a:t>
          </a:r>
        </a:p>
        <a:p>
          <a:r>
            <a:rPr lang="sr-Cyrl-RS" b="1" dirty="0"/>
            <a:t>Нова ограничења</a:t>
          </a:r>
        </a:p>
        <a:p>
          <a:r>
            <a:rPr lang="sr-Cyrl-RS" b="1" dirty="0"/>
            <a:t>Пробелми са плаћањем</a:t>
          </a:r>
        </a:p>
        <a:p>
          <a:r>
            <a:rPr lang="sr-Cyrl-RS" b="1" dirty="0"/>
            <a:t>Приватност података</a:t>
          </a:r>
        </a:p>
        <a:p>
          <a:r>
            <a:rPr lang="sr-Cyrl-RS" b="1" dirty="0"/>
            <a:t>Куповна моћ</a:t>
          </a:r>
          <a:endParaRPr lang="en-US" dirty="0"/>
        </a:p>
      </dgm:t>
    </dgm:pt>
    <dgm:pt modelId="{8C58B56B-2711-465D-96F4-2C679C3FB98E}" type="parTrans" cxnId="{1331C920-EDD5-4CC3-AA40-2096BF0D18E8}">
      <dgm:prSet/>
      <dgm:spPr/>
      <dgm:t>
        <a:bodyPr/>
        <a:lstStyle/>
        <a:p>
          <a:endParaRPr lang="en-US"/>
        </a:p>
      </dgm:t>
    </dgm:pt>
    <dgm:pt modelId="{D3D5F2E4-992D-43A0-85F3-FCE4F9FF7A4B}" type="sibTrans" cxnId="{1331C920-EDD5-4CC3-AA40-2096BF0D18E8}">
      <dgm:prSet/>
      <dgm:spPr/>
      <dgm:t>
        <a:bodyPr/>
        <a:lstStyle/>
        <a:p>
          <a:endParaRPr lang="en-US"/>
        </a:p>
      </dgm:t>
    </dgm:pt>
    <dgm:pt modelId="{76107D08-E59C-4F8C-A2B2-307F6D743409}" type="pres">
      <dgm:prSet presAssocID="{395E5506-8225-416C-AA3D-3F4DF73DD5A7}" presName="matrix" presStyleCnt="0">
        <dgm:presLayoutVars>
          <dgm:chMax val="1"/>
          <dgm:dir/>
          <dgm:resizeHandles val="exact"/>
        </dgm:presLayoutVars>
      </dgm:prSet>
      <dgm:spPr/>
    </dgm:pt>
    <dgm:pt modelId="{9AE1B598-540C-444E-9D9C-E730D5DDA320}" type="pres">
      <dgm:prSet presAssocID="{395E5506-8225-416C-AA3D-3F4DF73DD5A7}" presName="diamond" presStyleLbl="bgShp" presStyleIdx="0" presStyleCnt="1" custLinFactNeighborX="-26" custLinFactNeighborY="735"/>
      <dgm:spPr/>
    </dgm:pt>
    <dgm:pt modelId="{D5CD3AF6-FEFE-41A2-8838-1B928253E300}" type="pres">
      <dgm:prSet presAssocID="{395E5506-8225-416C-AA3D-3F4DF73DD5A7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CC2ADF10-36B5-4881-83D5-300077A26370}" type="pres">
      <dgm:prSet presAssocID="{395E5506-8225-416C-AA3D-3F4DF73DD5A7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1AF18039-8BEC-4E6F-AC41-6763888C1E9D}" type="pres">
      <dgm:prSet presAssocID="{395E5506-8225-416C-AA3D-3F4DF73DD5A7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21E36532-D7C6-4ECB-95E3-22B1EA73AE28}" type="pres">
      <dgm:prSet presAssocID="{395E5506-8225-416C-AA3D-3F4DF73DD5A7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EDEF1820-EB03-4C62-939F-78D290A6E60D}" type="presOf" srcId="{40A50575-5DD5-4FD1-823B-67DB43995745}" destId="{1AF18039-8BEC-4E6F-AC41-6763888C1E9D}" srcOrd="0" destOrd="0" presId="urn:microsoft.com/office/officeart/2005/8/layout/matrix3"/>
    <dgm:cxn modelId="{1331C920-EDD5-4CC3-AA40-2096BF0D18E8}" srcId="{395E5506-8225-416C-AA3D-3F4DF73DD5A7}" destId="{5F8C2C6D-B285-4C34-9DC3-E8A5A5F45719}" srcOrd="3" destOrd="0" parTransId="{8C58B56B-2711-465D-96F4-2C679C3FB98E}" sibTransId="{D3D5F2E4-992D-43A0-85F3-FCE4F9FF7A4B}"/>
    <dgm:cxn modelId="{7EF7542A-A377-4D85-A535-B76484212C79}" srcId="{395E5506-8225-416C-AA3D-3F4DF73DD5A7}" destId="{40A50575-5DD5-4FD1-823B-67DB43995745}" srcOrd="2" destOrd="0" parTransId="{645B8231-15E8-4F1D-81B8-57AEA33CB891}" sibTransId="{E0D91953-CCF4-4F4B-999F-BFB8BC8D5C80}"/>
    <dgm:cxn modelId="{51326867-3438-46FF-ADA5-49AA3F5811CA}" type="presOf" srcId="{DA5D8A37-63BD-44F6-9CB6-117498FCC26D}" destId="{D5CD3AF6-FEFE-41A2-8838-1B928253E300}" srcOrd="0" destOrd="0" presId="urn:microsoft.com/office/officeart/2005/8/layout/matrix3"/>
    <dgm:cxn modelId="{C74AF36E-A717-45D8-94F6-984ED4006876}" type="presOf" srcId="{395E5506-8225-416C-AA3D-3F4DF73DD5A7}" destId="{76107D08-E59C-4F8C-A2B2-307F6D743409}" srcOrd="0" destOrd="0" presId="urn:microsoft.com/office/officeart/2005/8/layout/matrix3"/>
    <dgm:cxn modelId="{A94A1AAB-DE58-491D-965A-05296E325EBB}" type="presOf" srcId="{5F8C2C6D-B285-4C34-9DC3-E8A5A5F45719}" destId="{21E36532-D7C6-4ECB-95E3-22B1EA73AE28}" srcOrd="0" destOrd="0" presId="urn:microsoft.com/office/officeart/2005/8/layout/matrix3"/>
    <dgm:cxn modelId="{1BFD39C2-F8AD-4DC4-8BBB-434B4C55412B}" srcId="{395E5506-8225-416C-AA3D-3F4DF73DD5A7}" destId="{E993E4EE-F326-465C-A115-F57F4046CEB3}" srcOrd="1" destOrd="0" parTransId="{8078D3D8-8B0D-4EFC-AF85-647AB5BDC75A}" sibTransId="{7A805758-85A4-4FCC-AF30-1C2DB9D2A062}"/>
    <dgm:cxn modelId="{8D02DBC9-0586-4FBA-B910-252F3DAF41F3}" srcId="{395E5506-8225-416C-AA3D-3F4DF73DD5A7}" destId="{DA5D8A37-63BD-44F6-9CB6-117498FCC26D}" srcOrd="0" destOrd="0" parTransId="{1F942F30-4C70-4599-B8E7-31004AD1F453}" sibTransId="{EE398ECB-0B7C-4169-8842-46EBD16A0C6F}"/>
    <dgm:cxn modelId="{FC7223F1-0F8E-472F-8256-22CAD3554060}" type="presOf" srcId="{E993E4EE-F326-465C-A115-F57F4046CEB3}" destId="{CC2ADF10-36B5-4881-83D5-300077A26370}" srcOrd="0" destOrd="0" presId="urn:microsoft.com/office/officeart/2005/8/layout/matrix3"/>
    <dgm:cxn modelId="{7D4A6FE4-E2E8-471E-B858-15E894F2B0E5}" type="presParOf" srcId="{76107D08-E59C-4F8C-A2B2-307F6D743409}" destId="{9AE1B598-540C-444E-9D9C-E730D5DDA320}" srcOrd="0" destOrd="0" presId="urn:microsoft.com/office/officeart/2005/8/layout/matrix3"/>
    <dgm:cxn modelId="{0565A55C-AF5C-41E7-894C-18988BE88204}" type="presParOf" srcId="{76107D08-E59C-4F8C-A2B2-307F6D743409}" destId="{D5CD3AF6-FEFE-41A2-8838-1B928253E300}" srcOrd="1" destOrd="0" presId="urn:microsoft.com/office/officeart/2005/8/layout/matrix3"/>
    <dgm:cxn modelId="{C145DE91-7050-4BFB-AC23-3DBDA56537F1}" type="presParOf" srcId="{76107D08-E59C-4F8C-A2B2-307F6D743409}" destId="{CC2ADF10-36B5-4881-83D5-300077A26370}" srcOrd="2" destOrd="0" presId="urn:microsoft.com/office/officeart/2005/8/layout/matrix3"/>
    <dgm:cxn modelId="{4800D6FA-689D-40AF-A21C-639E2AECFD9D}" type="presParOf" srcId="{76107D08-E59C-4F8C-A2B2-307F6D743409}" destId="{1AF18039-8BEC-4E6F-AC41-6763888C1E9D}" srcOrd="3" destOrd="0" presId="urn:microsoft.com/office/officeart/2005/8/layout/matrix3"/>
    <dgm:cxn modelId="{DCA41C30-A633-4E28-9F23-78DD430F16EA}" type="presParOf" srcId="{76107D08-E59C-4F8C-A2B2-307F6D743409}" destId="{21E36532-D7C6-4ECB-95E3-22B1EA73AE28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95E5506-8225-416C-AA3D-3F4DF73DD5A7}" type="doc">
      <dgm:prSet loTypeId="urn:microsoft.com/office/officeart/2005/8/layout/matrix3" loCatId="matrix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A5D8A37-63BD-44F6-9CB6-117498FCC26D}">
      <dgm:prSet/>
      <dgm:spPr>
        <a:solidFill>
          <a:srgbClr val="A5A5A5"/>
        </a:solidFill>
      </dgm:spPr>
      <dgm:t>
        <a:bodyPr/>
        <a:lstStyle/>
        <a:p>
          <a:r>
            <a:rPr lang="sr-Cyrl-RS" dirty="0"/>
            <a:t>У првих 6 месеци рада, очекивано је  око 1000 регистрованих корисника</a:t>
          </a:r>
          <a:endParaRPr lang="en-US" dirty="0"/>
        </a:p>
      </dgm:t>
    </dgm:pt>
    <dgm:pt modelId="{1F942F30-4C70-4599-B8E7-31004AD1F453}" type="parTrans" cxnId="{8D02DBC9-0586-4FBA-B910-252F3DAF41F3}">
      <dgm:prSet/>
      <dgm:spPr/>
      <dgm:t>
        <a:bodyPr/>
        <a:lstStyle/>
        <a:p>
          <a:endParaRPr lang="en-US"/>
        </a:p>
      </dgm:t>
    </dgm:pt>
    <dgm:pt modelId="{EE398ECB-0B7C-4169-8842-46EBD16A0C6F}" type="sibTrans" cxnId="{8D02DBC9-0586-4FBA-B910-252F3DAF41F3}">
      <dgm:prSet/>
      <dgm:spPr/>
      <dgm:t>
        <a:bodyPr/>
        <a:lstStyle/>
        <a:p>
          <a:endParaRPr lang="en-US"/>
        </a:p>
      </dgm:t>
    </dgm:pt>
    <dgm:pt modelId="{E993E4EE-F326-465C-A115-F57F4046CEB3}">
      <dgm:prSet/>
      <dgm:spPr>
        <a:solidFill>
          <a:srgbClr val="3A7982"/>
        </a:solidFill>
      </dgm:spPr>
      <dgm:t>
        <a:bodyPr/>
        <a:lstStyle/>
        <a:p>
          <a:r>
            <a:rPr lang="sr-Cyrl-RS"/>
            <a:t>Очекује се 10ак плаћених реклама</a:t>
          </a:r>
          <a:endParaRPr lang="en-US"/>
        </a:p>
      </dgm:t>
    </dgm:pt>
    <dgm:pt modelId="{8078D3D8-8B0D-4EFC-AF85-647AB5BDC75A}" type="parTrans" cxnId="{1BFD39C2-F8AD-4DC4-8BBB-434B4C55412B}">
      <dgm:prSet/>
      <dgm:spPr/>
      <dgm:t>
        <a:bodyPr/>
        <a:lstStyle/>
        <a:p>
          <a:endParaRPr lang="en-US"/>
        </a:p>
      </dgm:t>
    </dgm:pt>
    <dgm:pt modelId="{7A805758-85A4-4FCC-AF30-1C2DB9D2A062}" type="sibTrans" cxnId="{1BFD39C2-F8AD-4DC4-8BBB-434B4C55412B}">
      <dgm:prSet/>
      <dgm:spPr/>
      <dgm:t>
        <a:bodyPr/>
        <a:lstStyle/>
        <a:p>
          <a:endParaRPr lang="en-US"/>
        </a:p>
      </dgm:t>
    </dgm:pt>
    <dgm:pt modelId="{40A50575-5DD5-4FD1-823B-67DB43995745}">
      <dgm:prSet/>
      <dgm:spPr>
        <a:solidFill>
          <a:srgbClr val="3A7982"/>
        </a:solidFill>
      </dgm:spPr>
      <dgm:t>
        <a:bodyPr/>
        <a:lstStyle/>
        <a:p>
          <a:r>
            <a:rPr lang="sr-Cyrl-RS" dirty="0"/>
            <a:t>Наставиће се одржавање сајта – пружање корисничке подршке</a:t>
          </a:r>
          <a:endParaRPr lang="en-US" dirty="0"/>
        </a:p>
      </dgm:t>
    </dgm:pt>
    <dgm:pt modelId="{645B8231-15E8-4F1D-81B8-57AEA33CB891}" type="parTrans" cxnId="{7EF7542A-A377-4D85-A535-B76484212C79}">
      <dgm:prSet/>
      <dgm:spPr/>
      <dgm:t>
        <a:bodyPr/>
        <a:lstStyle/>
        <a:p>
          <a:endParaRPr lang="en-US"/>
        </a:p>
      </dgm:t>
    </dgm:pt>
    <dgm:pt modelId="{E0D91953-CCF4-4F4B-999F-BFB8BC8D5C80}" type="sibTrans" cxnId="{7EF7542A-A377-4D85-A535-B76484212C79}">
      <dgm:prSet/>
      <dgm:spPr/>
      <dgm:t>
        <a:bodyPr/>
        <a:lstStyle/>
        <a:p>
          <a:endParaRPr lang="en-US"/>
        </a:p>
      </dgm:t>
    </dgm:pt>
    <dgm:pt modelId="{5F8C2C6D-B285-4C34-9DC3-E8A5A5F45719}">
      <dgm:prSet/>
      <dgm:spPr>
        <a:solidFill>
          <a:srgbClr val="A5A5A5"/>
        </a:solidFill>
      </dgm:spPr>
      <dgm:t>
        <a:bodyPr/>
        <a:lstStyle/>
        <a:p>
          <a:r>
            <a:rPr lang="sr-Cyrl-RS"/>
            <a:t>Од пројектног тима остаће један програмер који ће бити задужен за одржавање сајта и базе података</a:t>
          </a:r>
          <a:endParaRPr lang="en-US"/>
        </a:p>
      </dgm:t>
    </dgm:pt>
    <dgm:pt modelId="{8C58B56B-2711-465D-96F4-2C679C3FB98E}" type="parTrans" cxnId="{1331C920-EDD5-4CC3-AA40-2096BF0D18E8}">
      <dgm:prSet/>
      <dgm:spPr/>
      <dgm:t>
        <a:bodyPr/>
        <a:lstStyle/>
        <a:p>
          <a:endParaRPr lang="en-US"/>
        </a:p>
      </dgm:t>
    </dgm:pt>
    <dgm:pt modelId="{D3D5F2E4-992D-43A0-85F3-FCE4F9FF7A4B}" type="sibTrans" cxnId="{1331C920-EDD5-4CC3-AA40-2096BF0D18E8}">
      <dgm:prSet/>
      <dgm:spPr/>
      <dgm:t>
        <a:bodyPr/>
        <a:lstStyle/>
        <a:p>
          <a:endParaRPr lang="en-US"/>
        </a:p>
      </dgm:t>
    </dgm:pt>
    <dgm:pt modelId="{76107D08-E59C-4F8C-A2B2-307F6D743409}" type="pres">
      <dgm:prSet presAssocID="{395E5506-8225-416C-AA3D-3F4DF73DD5A7}" presName="matrix" presStyleCnt="0">
        <dgm:presLayoutVars>
          <dgm:chMax val="1"/>
          <dgm:dir/>
          <dgm:resizeHandles val="exact"/>
        </dgm:presLayoutVars>
      </dgm:prSet>
      <dgm:spPr/>
    </dgm:pt>
    <dgm:pt modelId="{9AE1B598-540C-444E-9D9C-E730D5DDA320}" type="pres">
      <dgm:prSet presAssocID="{395E5506-8225-416C-AA3D-3F4DF73DD5A7}" presName="diamond" presStyleLbl="bgShp" presStyleIdx="0" presStyleCnt="1"/>
      <dgm:spPr/>
    </dgm:pt>
    <dgm:pt modelId="{D5CD3AF6-FEFE-41A2-8838-1B928253E300}" type="pres">
      <dgm:prSet presAssocID="{395E5506-8225-416C-AA3D-3F4DF73DD5A7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CC2ADF10-36B5-4881-83D5-300077A26370}" type="pres">
      <dgm:prSet presAssocID="{395E5506-8225-416C-AA3D-3F4DF73DD5A7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1AF18039-8BEC-4E6F-AC41-6763888C1E9D}" type="pres">
      <dgm:prSet presAssocID="{395E5506-8225-416C-AA3D-3F4DF73DD5A7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21E36532-D7C6-4ECB-95E3-22B1EA73AE28}" type="pres">
      <dgm:prSet presAssocID="{395E5506-8225-416C-AA3D-3F4DF73DD5A7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EDEF1820-EB03-4C62-939F-78D290A6E60D}" type="presOf" srcId="{40A50575-5DD5-4FD1-823B-67DB43995745}" destId="{1AF18039-8BEC-4E6F-AC41-6763888C1E9D}" srcOrd="0" destOrd="0" presId="urn:microsoft.com/office/officeart/2005/8/layout/matrix3"/>
    <dgm:cxn modelId="{1331C920-EDD5-4CC3-AA40-2096BF0D18E8}" srcId="{395E5506-8225-416C-AA3D-3F4DF73DD5A7}" destId="{5F8C2C6D-B285-4C34-9DC3-E8A5A5F45719}" srcOrd="3" destOrd="0" parTransId="{8C58B56B-2711-465D-96F4-2C679C3FB98E}" sibTransId="{D3D5F2E4-992D-43A0-85F3-FCE4F9FF7A4B}"/>
    <dgm:cxn modelId="{7EF7542A-A377-4D85-A535-B76484212C79}" srcId="{395E5506-8225-416C-AA3D-3F4DF73DD5A7}" destId="{40A50575-5DD5-4FD1-823B-67DB43995745}" srcOrd="2" destOrd="0" parTransId="{645B8231-15E8-4F1D-81B8-57AEA33CB891}" sibTransId="{E0D91953-CCF4-4F4B-999F-BFB8BC8D5C80}"/>
    <dgm:cxn modelId="{51326867-3438-46FF-ADA5-49AA3F5811CA}" type="presOf" srcId="{DA5D8A37-63BD-44F6-9CB6-117498FCC26D}" destId="{D5CD3AF6-FEFE-41A2-8838-1B928253E300}" srcOrd="0" destOrd="0" presId="urn:microsoft.com/office/officeart/2005/8/layout/matrix3"/>
    <dgm:cxn modelId="{C74AF36E-A717-45D8-94F6-984ED4006876}" type="presOf" srcId="{395E5506-8225-416C-AA3D-3F4DF73DD5A7}" destId="{76107D08-E59C-4F8C-A2B2-307F6D743409}" srcOrd="0" destOrd="0" presId="urn:microsoft.com/office/officeart/2005/8/layout/matrix3"/>
    <dgm:cxn modelId="{A94A1AAB-DE58-491D-965A-05296E325EBB}" type="presOf" srcId="{5F8C2C6D-B285-4C34-9DC3-E8A5A5F45719}" destId="{21E36532-D7C6-4ECB-95E3-22B1EA73AE28}" srcOrd="0" destOrd="0" presId="urn:microsoft.com/office/officeart/2005/8/layout/matrix3"/>
    <dgm:cxn modelId="{1BFD39C2-F8AD-4DC4-8BBB-434B4C55412B}" srcId="{395E5506-8225-416C-AA3D-3F4DF73DD5A7}" destId="{E993E4EE-F326-465C-A115-F57F4046CEB3}" srcOrd="1" destOrd="0" parTransId="{8078D3D8-8B0D-4EFC-AF85-647AB5BDC75A}" sibTransId="{7A805758-85A4-4FCC-AF30-1C2DB9D2A062}"/>
    <dgm:cxn modelId="{8D02DBC9-0586-4FBA-B910-252F3DAF41F3}" srcId="{395E5506-8225-416C-AA3D-3F4DF73DD5A7}" destId="{DA5D8A37-63BD-44F6-9CB6-117498FCC26D}" srcOrd="0" destOrd="0" parTransId="{1F942F30-4C70-4599-B8E7-31004AD1F453}" sibTransId="{EE398ECB-0B7C-4169-8842-46EBD16A0C6F}"/>
    <dgm:cxn modelId="{FC7223F1-0F8E-472F-8256-22CAD3554060}" type="presOf" srcId="{E993E4EE-F326-465C-A115-F57F4046CEB3}" destId="{CC2ADF10-36B5-4881-83D5-300077A26370}" srcOrd="0" destOrd="0" presId="urn:microsoft.com/office/officeart/2005/8/layout/matrix3"/>
    <dgm:cxn modelId="{7D4A6FE4-E2E8-471E-B858-15E894F2B0E5}" type="presParOf" srcId="{76107D08-E59C-4F8C-A2B2-307F6D743409}" destId="{9AE1B598-540C-444E-9D9C-E730D5DDA320}" srcOrd="0" destOrd="0" presId="urn:microsoft.com/office/officeart/2005/8/layout/matrix3"/>
    <dgm:cxn modelId="{0565A55C-AF5C-41E7-894C-18988BE88204}" type="presParOf" srcId="{76107D08-E59C-4F8C-A2B2-307F6D743409}" destId="{D5CD3AF6-FEFE-41A2-8838-1B928253E300}" srcOrd="1" destOrd="0" presId="urn:microsoft.com/office/officeart/2005/8/layout/matrix3"/>
    <dgm:cxn modelId="{C145DE91-7050-4BFB-AC23-3DBDA56537F1}" type="presParOf" srcId="{76107D08-E59C-4F8C-A2B2-307F6D743409}" destId="{CC2ADF10-36B5-4881-83D5-300077A26370}" srcOrd="2" destOrd="0" presId="urn:microsoft.com/office/officeart/2005/8/layout/matrix3"/>
    <dgm:cxn modelId="{4800D6FA-689D-40AF-A21C-639E2AECFD9D}" type="presParOf" srcId="{76107D08-E59C-4F8C-A2B2-307F6D743409}" destId="{1AF18039-8BEC-4E6F-AC41-6763888C1E9D}" srcOrd="3" destOrd="0" presId="urn:microsoft.com/office/officeart/2005/8/layout/matrix3"/>
    <dgm:cxn modelId="{DCA41C30-A633-4E28-9F23-78DD430F16EA}" type="presParOf" srcId="{76107D08-E59C-4F8C-A2B2-307F6D743409}" destId="{21E36532-D7C6-4ECB-95E3-22B1EA73AE28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E1B598-540C-444E-9D9C-E730D5DDA320}">
      <dsp:nvSpPr>
        <dsp:cNvPr id="0" name=""/>
        <dsp:cNvSpPr/>
      </dsp:nvSpPr>
      <dsp:spPr>
        <a:xfrm>
          <a:off x="1637118" y="0"/>
          <a:ext cx="6228196" cy="6228196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CD3AF6-FEFE-41A2-8838-1B928253E300}">
      <dsp:nvSpPr>
        <dsp:cNvPr id="0" name=""/>
        <dsp:cNvSpPr/>
      </dsp:nvSpPr>
      <dsp:spPr>
        <a:xfrm>
          <a:off x="2230416" y="591678"/>
          <a:ext cx="2428996" cy="2428996"/>
        </a:xfrm>
        <a:prstGeom prst="roundRect">
          <a:avLst/>
        </a:prstGeom>
        <a:solidFill>
          <a:srgbClr val="3A798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Cyrl-RS" sz="1200" b="1" kern="1200" dirty="0"/>
            <a:t>Неограниченост 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Cyrl-RS" sz="1200" b="1" kern="1200" dirty="0"/>
            <a:t>Ефикасност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Cyrl-RS" sz="1200" b="1" kern="1200" dirty="0"/>
            <a:t>Једноставност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Cyrl-RS" sz="1200" b="1" kern="1200" dirty="0"/>
            <a:t>Поузданост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Cyrl-RS" sz="1200" b="1" kern="1200" dirty="0"/>
            <a:t>Филтрирана претрага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Cyrl-RS" sz="1200" b="1" kern="1200" dirty="0"/>
            <a:t>Начини испоруке и плаћања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Cyrl-RS" sz="1200" b="1" kern="1200" dirty="0"/>
            <a:t>Вишејезичност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Cyrl-RS" sz="1200" b="1" kern="1200" dirty="0"/>
            <a:t>Смањени трошкови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Cyrl-RS" sz="1200" b="1" kern="1200" dirty="0"/>
            <a:t>Политика поврата</a:t>
          </a:r>
          <a:endParaRPr lang="en-US" sz="1200" kern="1200" dirty="0"/>
        </a:p>
      </dsp:txBody>
      <dsp:txXfrm>
        <a:off x="2348990" y="710252"/>
        <a:ext cx="2191848" cy="2191848"/>
      </dsp:txXfrm>
    </dsp:sp>
    <dsp:sp modelId="{CC2ADF10-36B5-4881-83D5-300077A26370}">
      <dsp:nvSpPr>
        <dsp:cNvPr id="0" name=""/>
        <dsp:cNvSpPr/>
      </dsp:nvSpPr>
      <dsp:spPr>
        <a:xfrm>
          <a:off x="4846258" y="591678"/>
          <a:ext cx="2428996" cy="242899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Cyrl-RS" sz="1200" b="1" kern="1200" dirty="0"/>
            <a:t>Неповерење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Cyrl-RS" sz="1200" b="1" kern="1200" dirty="0"/>
            <a:t>Профитабилност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Cyrl-RS" sz="1200" b="1" kern="1200" dirty="0"/>
            <a:t>Одсуство комуникације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Cyrl-RS" sz="1200" b="1" kern="1200" dirty="0"/>
            <a:t>Висока цена доставе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Cyrl-RS" sz="1200" b="1" kern="1200" dirty="0"/>
            <a:t>Старије генерације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Cyrl-RS" sz="1200" b="1" kern="1200" dirty="0"/>
            <a:t>Контрола квалитета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Cyrl-RS" sz="1200" b="1" kern="1200" dirty="0"/>
            <a:t>Паковње</a:t>
          </a:r>
          <a:endParaRPr lang="en-US" sz="1200" kern="1200" dirty="0"/>
        </a:p>
      </dsp:txBody>
      <dsp:txXfrm>
        <a:off x="4964832" y="710252"/>
        <a:ext cx="2191848" cy="2191848"/>
      </dsp:txXfrm>
    </dsp:sp>
    <dsp:sp modelId="{1AF18039-8BEC-4E6F-AC41-6763888C1E9D}">
      <dsp:nvSpPr>
        <dsp:cNvPr id="0" name=""/>
        <dsp:cNvSpPr/>
      </dsp:nvSpPr>
      <dsp:spPr>
        <a:xfrm>
          <a:off x="2230416" y="3207521"/>
          <a:ext cx="2428996" cy="2428996"/>
        </a:xfrm>
        <a:prstGeom prst="roundRect">
          <a:avLst/>
        </a:prstGeom>
        <a:solidFill>
          <a:srgbClr val="A5A5A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Cyrl-RS" sz="1200" b="1" kern="1200" dirty="0"/>
            <a:t>Технолошка</a:t>
          </a:r>
          <a:r>
            <a:rPr lang="sr-Cyrl-RS" sz="1200" b="1" kern="1200" baseline="0" dirty="0"/>
            <a:t> повољшања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Cyrl-RS" sz="1200" b="1" kern="1200" baseline="0" dirty="0"/>
            <a:t>Маркетинг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Cyrl-RS" sz="1200" b="1" kern="1200" baseline="0" dirty="0"/>
            <a:t>Економско стање побољшано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Cyrl-RS" sz="1200" b="1" kern="1200" baseline="0" dirty="0"/>
            <a:t>Раѕноврсност производа</a:t>
          </a:r>
          <a:endParaRPr lang="en-US" sz="1200" kern="1200" dirty="0"/>
        </a:p>
      </dsp:txBody>
      <dsp:txXfrm>
        <a:off x="2348990" y="3326095"/>
        <a:ext cx="2191848" cy="2191848"/>
      </dsp:txXfrm>
    </dsp:sp>
    <dsp:sp modelId="{21E36532-D7C6-4ECB-95E3-22B1EA73AE28}">
      <dsp:nvSpPr>
        <dsp:cNvPr id="0" name=""/>
        <dsp:cNvSpPr/>
      </dsp:nvSpPr>
      <dsp:spPr>
        <a:xfrm>
          <a:off x="4846258" y="3207521"/>
          <a:ext cx="2428996" cy="2428996"/>
        </a:xfrm>
        <a:prstGeom prst="roundRect">
          <a:avLst/>
        </a:prstGeom>
        <a:solidFill>
          <a:srgbClr val="3A798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Cyrl-RS" sz="1200" b="1" kern="1200" dirty="0"/>
            <a:t>Конкуренција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Cyrl-RS" sz="1200" b="1" kern="1200" dirty="0"/>
            <a:t>Промена захтева купаца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Cyrl-RS" sz="1200" b="1" kern="1200" dirty="0"/>
            <a:t>Нежељено оглашавање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Cyrl-RS" sz="1200" b="1" kern="1200" dirty="0"/>
            <a:t>Нова ограничења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Cyrl-RS" sz="1200" b="1" kern="1200" dirty="0"/>
            <a:t>Пробелми са плаћањем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Cyrl-RS" sz="1200" b="1" kern="1200" dirty="0"/>
            <a:t>Приватност података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Cyrl-RS" sz="1200" b="1" kern="1200" dirty="0"/>
            <a:t>Куповна моћ</a:t>
          </a:r>
          <a:endParaRPr lang="en-US" sz="1200" kern="1200" dirty="0"/>
        </a:p>
      </dsp:txBody>
      <dsp:txXfrm>
        <a:off x="4964832" y="3326095"/>
        <a:ext cx="2191848" cy="21918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E1B598-540C-444E-9D9C-E730D5DDA320}">
      <dsp:nvSpPr>
        <dsp:cNvPr id="0" name=""/>
        <dsp:cNvSpPr/>
      </dsp:nvSpPr>
      <dsp:spPr>
        <a:xfrm>
          <a:off x="1938614" y="0"/>
          <a:ext cx="5628442" cy="5628442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CD3AF6-FEFE-41A2-8838-1B928253E300}">
      <dsp:nvSpPr>
        <dsp:cNvPr id="0" name=""/>
        <dsp:cNvSpPr/>
      </dsp:nvSpPr>
      <dsp:spPr>
        <a:xfrm>
          <a:off x="2473316" y="534701"/>
          <a:ext cx="2195092" cy="2195092"/>
        </a:xfrm>
        <a:prstGeom prst="roundRect">
          <a:avLst/>
        </a:prstGeom>
        <a:solidFill>
          <a:srgbClr val="A5A5A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Cyrl-RS" sz="1800" kern="1200" dirty="0"/>
            <a:t>У првих 6 месеци рада, очекивано је  око 1000 регистрованих корисника</a:t>
          </a:r>
          <a:endParaRPr lang="en-US" sz="1800" kern="1200" dirty="0"/>
        </a:p>
      </dsp:txBody>
      <dsp:txXfrm>
        <a:off x="2580472" y="641857"/>
        <a:ext cx="1980780" cy="1980780"/>
      </dsp:txXfrm>
    </dsp:sp>
    <dsp:sp modelId="{CC2ADF10-36B5-4881-83D5-300077A26370}">
      <dsp:nvSpPr>
        <dsp:cNvPr id="0" name=""/>
        <dsp:cNvSpPr/>
      </dsp:nvSpPr>
      <dsp:spPr>
        <a:xfrm>
          <a:off x="4837262" y="534701"/>
          <a:ext cx="2195092" cy="2195092"/>
        </a:xfrm>
        <a:prstGeom prst="roundRect">
          <a:avLst/>
        </a:prstGeom>
        <a:solidFill>
          <a:srgbClr val="3A798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Cyrl-RS" sz="1800" kern="1200"/>
            <a:t>Очекује се 10ак плаћених реклама</a:t>
          </a:r>
          <a:endParaRPr lang="en-US" sz="1800" kern="1200"/>
        </a:p>
      </dsp:txBody>
      <dsp:txXfrm>
        <a:off x="4944418" y="641857"/>
        <a:ext cx="1980780" cy="1980780"/>
      </dsp:txXfrm>
    </dsp:sp>
    <dsp:sp modelId="{1AF18039-8BEC-4E6F-AC41-6763888C1E9D}">
      <dsp:nvSpPr>
        <dsp:cNvPr id="0" name=""/>
        <dsp:cNvSpPr/>
      </dsp:nvSpPr>
      <dsp:spPr>
        <a:xfrm>
          <a:off x="2473316" y="2898647"/>
          <a:ext cx="2195092" cy="2195092"/>
        </a:xfrm>
        <a:prstGeom prst="roundRect">
          <a:avLst/>
        </a:prstGeom>
        <a:solidFill>
          <a:srgbClr val="3A798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Cyrl-RS" sz="1800" kern="1200" dirty="0"/>
            <a:t>Наставиће се одржавање сајта – пружање корисничке подршке</a:t>
          </a:r>
          <a:endParaRPr lang="en-US" sz="1800" kern="1200" dirty="0"/>
        </a:p>
      </dsp:txBody>
      <dsp:txXfrm>
        <a:off x="2580472" y="3005803"/>
        <a:ext cx="1980780" cy="1980780"/>
      </dsp:txXfrm>
    </dsp:sp>
    <dsp:sp modelId="{21E36532-D7C6-4ECB-95E3-22B1EA73AE28}">
      <dsp:nvSpPr>
        <dsp:cNvPr id="0" name=""/>
        <dsp:cNvSpPr/>
      </dsp:nvSpPr>
      <dsp:spPr>
        <a:xfrm>
          <a:off x="4837262" y="2898647"/>
          <a:ext cx="2195092" cy="2195092"/>
        </a:xfrm>
        <a:prstGeom prst="roundRect">
          <a:avLst/>
        </a:prstGeom>
        <a:solidFill>
          <a:srgbClr val="A5A5A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Cyrl-RS" sz="1800" kern="1200"/>
            <a:t>Од пројектног тима остаће један програмер који ће бити задужен за одржавање сајта и базе података</a:t>
          </a:r>
          <a:endParaRPr lang="en-US" sz="1800" kern="1200"/>
        </a:p>
      </dsp:txBody>
      <dsp:txXfrm>
        <a:off x="4944418" y="3005803"/>
        <a:ext cx="1980780" cy="19807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r-Cyrl-R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B9D9EE-8120-4DEA-A5C8-727D35E2CB0A}" type="datetimeFigureOut">
              <a:rPr lang="sr-Cyrl-RS" smtClean="0"/>
              <a:t>20.06.2022.</a:t>
            </a:fld>
            <a:endParaRPr lang="sr-Cyrl-R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r-Cyrl-R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Cyrl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r-Cyrl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8EBE22-CCA0-4C55-92E5-8E983EDA262D}" type="slidenum">
              <a:rPr lang="sr-Cyrl-RS" smtClean="0"/>
              <a:t>‹#›</a:t>
            </a:fld>
            <a:endParaRPr lang="sr-Cyrl-RS"/>
          </a:p>
        </p:txBody>
      </p:sp>
    </p:spTree>
    <p:extLst>
      <p:ext uri="{BB962C8B-B14F-4D97-AF65-F5344CB8AC3E}">
        <p14:creationId xmlns:p14="http://schemas.microsoft.com/office/powerpoint/2010/main" val="627240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E26B0-9007-BC3A-C0D0-6A99E00A52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r-Cyrl-R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1CC098-7443-EA38-94C3-0CE7DA4AA1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r-Cyrl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CE8E4-57A2-9E94-B5B9-AD828661E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59179-1CBA-4291-B890-F73A887F923A}" type="datetime1">
              <a:rPr lang="sr-Cyrl-RS" smtClean="0"/>
              <a:t>20.06.2022.</a:t>
            </a:fld>
            <a:endParaRPr lang="sr-Cyrl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CB989-7D80-8BB7-5DCB-4327E321E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Cyrl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39922E-CDF8-409D-CCFB-F51F6AE74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2BCDD-2374-4E9E-A739-11D52FBA3846}" type="slidenum">
              <a:rPr lang="sr-Cyrl-RS" smtClean="0"/>
              <a:t>‹#›</a:t>
            </a:fld>
            <a:endParaRPr lang="sr-Cyrl-RS"/>
          </a:p>
        </p:txBody>
      </p:sp>
    </p:spTree>
    <p:extLst>
      <p:ext uri="{BB962C8B-B14F-4D97-AF65-F5344CB8AC3E}">
        <p14:creationId xmlns:p14="http://schemas.microsoft.com/office/powerpoint/2010/main" val="1855401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721F7-A576-5EBE-0511-3AE443EFE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Cyrl-R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E3AE3-1FA4-DDAC-407B-50CBAC5BE4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Cyrl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7557E-C71C-A1CA-B32A-05B06D553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BE266-1302-46EF-8502-6A09ACD911EB}" type="datetime1">
              <a:rPr lang="sr-Cyrl-RS" smtClean="0"/>
              <a:t>20.06.2022.</a:t>
            </a:fld>
            <a:endParaRPr lang="sr-Cyrl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0A986B-4A93-CFAA-B0EC-8B613454C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Cyrl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6562D-F863-1321-DA47-419D329EB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2BCDD-2374-4E9E-A739-11D52FBA3846}" type="slidenum">
              <a:rPr lang="sr-Cyrl-RS" smtClean="0"/>
              <a:t>‹#›</a:t>
            </a:fld>
            <a:endParaRPr lang="sr-Cyrl-RS"/>
          </a:p>
        </p:txBody>
      </p:sp>
    </p:spTree>
    <p:extLst>
      <p:ext uri="{BB962C8B-B14F-4D97-AF65-F5344CB8AC3E}">
        <p14:creationId xmlns:p14="http://schemas.microsoft.com/office/powerpoint/2010/main" val="2711369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291332-482D-6EA4-8501-9DF66A5897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r-Cyrl-R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FCBF5F-302B-B7FF-6C1B-7800E7B20F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Cyrl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F6400-7DCB-1187-5188-C2D8E97DD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DBD93-142F-494A-9A55-A295D075CC95}" type="datetime1">
              <a:rPr lang="sr-Cyrl-RS" smtClean="0"/>
              <a:t>20.06.2022.</a:t>
            </a:fld>
            <a:endParaRPr lang="sr-Cyrl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5B788-EC1E-E2C7-3E71-D6160D251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Cyrl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8DA34-F7D2-51C8-36BC-F8EE836E8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2BCDD-2374-4E9E-A739-11D52FBA3846}" type="slidenum">
              <a:rPr lang="sr-Cyrl-RS" smtClean="0"/>
              <a:t>‹#›</a:t>
            </a:fld>
            <a:endParaRPr lang="sr-Cyrl-RS"/>
          </a:p>
        </p:txBody>
      </p:sp>
    </p:spTree>
    <p:extLst>
      <p:ext uri="{BB962C8B-B14F-4D97-AF65-F5344CB8AC3E}">
        <p14:creationId xmlns:p14="http://schemas.microsoft.com/office/powerpoint/2010/main" val="2449292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70B36-F602-D75C-AF35-1089A9DF2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Cyrl-R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63043-34E2-CB9C-3960-802C9A121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Cyrl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B145A5-EB5F-F821-F77D-55A8E2EA9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5A21C-AD51-4A5C-91DC-9A2C914D41E1}" type="datetime1">
              <a:rPr lang="sr-Cyrl-RS" smtClean="0"/>
              <a:t>20.06.2022.</a:t>
            </a:fld>
            <a:endParaRPr lang="sr-Cyrl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54DEC-07A9-4CC0-59B1-A7537AECB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Cyrl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C4E00-8695-FB1C-FA93-CF70F22C2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2BCDD-2374-4E9E-A739-11D52FBA3846}" type="slidenum">
              <a:rPr lang="sr-Cyrl-RS" smtClean="0"/>
              <a:t>‹#›</a:t>
            </a:fld>
            <a:endParaRPr lang="sr-Cyrl-RS"/>
          </a:p>
        </p:txBody>
      </p:sp>
    </p:spTree>
    <p:extLst>
      <p:ext uri="{BB962C8B-B14F-4D97-AF65-F5344CB8AC3E}">
        <p14:creationId xmlns:p14="http://schemas.microsoft.com/office/powerpoint/2010/main" val="133408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68E52-7353-7710-422B-8DB40CC28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r-Cyrl-R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236857-862C-BD43-00A2-3A84A0569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A1BA43-5370-53CB-6225-A2B13CC72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4CCBF-DF12-4185-AA56-AC04B5378AD1}" type="datetime1">
              <a:rPr lang="sr-Cyrl-RS" smtClean="0"/>
              <a:t>20.06.2022.</a:t>
            </a:fld>
            <a:endParaRPr lang="sr-Cyrl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9B4DD2-CBA3-DF2D-A265-B8547E824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Cyrl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A4B39F-B551-AB74-6C61-9C0E0789C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2BCDD-2374-4E9E-A739-11D52FBA3846}" type="slidenum">
              <a:rPr lang="sr-Cyrl-RS" smtClean="0"/>
              <a:t>‹#›</a:t>
            </a:fld>
            <a:endParaRPr lang="sr-Cyrl-RS"/>
          </a:p>
        </p:txBody>
      </p:sp>
    </p:spTree>
    <p:extLst>
      <p:ext uri="{BB962C8B-B14F-4D97-AF65-F5344CB8AC3E}">
        <p14:creationId xmlns:p14="http://schemas.microsoft.com/office/powerpoint/2010/main" val="2764948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1A78D-D8D8-2334-A446-00326511F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Cyrl-R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3403D-8999-ADAA-81AF-BA4F4D3290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Cyrl-R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DD8FEF-CEDA-EA89-8B7E-8E35288776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Cyrl-R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A686A8-229E-ACDB-6E26-90A343388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E9FDC-BA73-4288-B4F1-556BC9E1EE3E}" type="datetime1">
              <a:rPr lang="sr-Cyrl-RS" smtClean="0"/>
              <a:t>20.06.2022.</a:t>
            </a:fld>
            <a:endParaRPr lang="sr-Cyrl-R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3389D7-BD9D-E3AB-8D72-78D254094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Cyrl-R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688B05-1254-A0CC-B0A4-B024C6C0D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2BCDD-2374-4E9E-A739-11D52FBA3846}" type="slidenum">
              <a:rPr lang="sr-Cyrl-RS" smtClean="0"/>
              <a:t>‹#›</a:t>
            </a:fld>
            <a:endParaRPr lang="sr-Cyrl-RS"/>
          </a:p>
        </p:txBody>
      </p:sp>
    </p:spTree>
    <p:extLst>
      <p:ext uri="{BB962C8B-B14F-4D97-AF65-F5344CB8AC3E}">
        <p14:creationId xmlns:p14="http://schemas.microsoft.com/office/powerpoint/2010/main" val="3966854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F6768-89CA-CB23-4A04-7F076295E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r-Cyrl-R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B7E1F5-7C66-A188-7676-2F1D48062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32175B-587A-7476-2B97-A9778D1487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Cyrl-R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277AB8-0F67-68E4-FE45-A48AED6E3B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411124-D2E3-BE2F-080C-330F38C119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Cyrl-R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3ECDDF-9146-CFB6-2EE3-D666E923A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2CBDC-2755-43A8-B81C-22E8C523B9A6}" type="datetime1">
              <a:rPr lang="sr-Cyrl-RS" smtClean="0"/>
              <a:t>20.06.2022.</a:t>
            </a:fld>
            <a:endParaRPr lang="sr-Cyrl-R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E4E8D7-1131-E95B-48B0-D48037EFF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Cyrl-R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E4028D-5608-5B3D-C003-2FD319CEC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2BCDD-2374-4E9E-A739-11D52FBA3846}" type="slidenum">
              <a:rPr lang="sr-Cyrl-RS" smtClean="0"/>
              <a:t>‹#›</a:t>
            </a:fld>
            <a:endParaRPr lang="sr-Cyrl-RS"/>
          </a:p>
        </p:txBody>
      </p:sp>
    </p:spTree>
    <p:extLst>
      <p:ext uri="{BB962C8B-B14F-4D97-AF65-F5344CB8AC3E}">
        <p14:creationId xmlns:p14="http://schemas.microsoft.com/office/powerpoint/2010/main" val="73478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AC5F5-C186-C949-0405-53BAF0F41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Cyrl-R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7F1025-801F-D65C-D40D-E68C7D3F8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E48C2-359A-4A0B-BA3D-75179A3A16CE}" type="datetime1">
              <a:rPr lang="sr-Cyrl-RS" smtClean="0"/>
              <a:t>20.06.2022.</a:t>
            </a:fld>
            <a:endParaRPr lang="sr-Cyrl-R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6A70C9-03D7-A616-8035-FA4C66B4A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Cyrl-R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2D9945-31A7-7097-A2BA-F9FF56A28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2BCDD-2374-4E9E-A739-11D52FBA3846}" type="slidenum">
              <a:rPr lang="sr-Cyrl-RS" smtClean="0"/>
              <a:t>‹#›</a:t>
            </a:fld>
            <a:endParaRPr lang="sr-Cyrl-RS"/>
          </a:p>
        </p:txBody>
      </p:sp>
    </p:spTree>
    <p:extLst>
      <p:ext uri="{BB962C8B-B14F-4D97-AF65-F5344CB8AC3E}">
        <p14:creationId xmlns:p14="http://schemas.microsoft.com/office/powerpoint/2010/main" val="2871601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883418-0E31-ACDD-B185-DFDAB6990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6D3CD-085F-4FCE-B101-CC19F845D8F4}" type="datetime1">
              <a:rPr lang="sr-Cyrl-RS" smtClean="0"/>
              <a:t>20.06.2022.</a:t>
            </a:fld>
            <a:endParaRPr lang="sr-Cyrl-R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CE85BD-9177-2B50-4B7F-0F36B4EA2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Cyrl-R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523C9F-0092-45D8-7C00-2331E8902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2BCDD-2374-4E9E-A739-11D52FBA3846}" type="slidenum">
              <a:rPr lang="sr-Cyrl-RS" smtClean="0"/>
              <a:t>‹#›</a:t>
            </a:fld>
            <a:endParaRPr lang="sr-Cyrl-RS"/>
          </a:p>
        </p:txBody>
      </p:sp>
    </p:spTree>
    <p:extLst>
      <p:ext uri="{BB962C8B-B14F-4D97-AF65-F5344CB8AC3E}">
        <p14:creationId xmlns:p14="http://schemas.microsoft.com/office/powerpoint/2010/main" val="84398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8B351-2F57-CD73-6E7F-BE6B2B88A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r-Cyrl-R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D6457-AF12-49A6-49E5-BA9F4DB11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Cyrl-R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8188F7-F0A3-680B-CF85-F12DC821B2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AE3BF7-A830-3CED-C41B-302F67336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5FC55-B51F-4046-A8EB-295542549320}" type="datetime1">
              <a:rPr lang="sr-Cyrl-RS" smtClean="0"/>
              <a:t>20.06.2022.</a:t>
            </a:fld>
            <a:endParaRPr lang="sr-Cyrl-R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9578A9-7F72-DD6E-66E6-ADDBA8820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Cyrl-R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2A906E-A89B-2C82-DDF7-E93191A07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2BCDD-2374-4E9E-A739-11D52FBA3846}" type="slidenum">
              <a:rPr lang="sr-Cyrl-RS" smtClean="0"/>
              <a:t>‹#›</a:t>
            </a:fld>
            <a:endParaRPr lang="sr-Cyrl-RS"/>
          </a:p>
        </p:txBody>
      </p:sp>
    </p:spTree>
    <p:extLst>
      <p:ext uri="{BB962C8B-B14F-4D97-AF65-F5344CB8AC3E}">
        <p14:creationId xmlns:p14="http://schemas.microsoft.com/office/powerpoint/2010/main" val="3200020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84974-CE2A-E492-C0A3-D053C764F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r-Cyrl-R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1C06F2-70EF-3273-15B8-0EF056BF43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r-Cyrl-R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B39098-4CBF-CEB2-1445-FC4C0FEF95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E4F9AC-65A8-FF7F-1B2C-2743D9B43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C8FC9-7882-4BA0-AF79-DBAE00E86264}" type="datetime1">
              <a:rPr lang="sr-Cyrl-RS" smtClean="0"/>
              <a:t>20.06.2022.</a:t>
            </a:fld>
            <a:endParaRPr lang="sr-Cyrl-R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8DF9A6-282C-0E8C-0F82-5230907AD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Cyrl-R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DDF4BE-0BB5-07E9-A633-3A0095EB9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2BCDD-2374-4E9E-A739-11D52FBA3846}" type="slidenum">
              <a:rPr lang="sr-Cyrl-RS" smtClean="0"/>
              <a:t>‹#›</a:t>
            </a:fld>
            <a:endParaRPr lang="sr-Cyrl-RS"/>
          </a:p>
        </p:txBody>
      </p:sp>
    </p:spTree>
    <p:extLst>
      <p:ext uri="{BB962C8B-B14F-4D97-AF65-F5344CB8AC3E}">
        <p14:creationId xmlns:p14="http://schemas.microsoft.com/office/powerpoint/2010/main" val="3896418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90CDDD-1D57-E160-B4CD-3FB727199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r-Cyrl-R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80E43-B75B-FC9A-E102-967C502FE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Cyrl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D2AAC1-5791-CC01-46E0-6427F1468F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F2EFB-430E-48AF-9374-C263DEE2CE59}" type="datetime1">
              <a:rPr lang="sr-Cyrl-RS" smtClean="0"/>
              <a:t>20.06.2022.</a:t>
            </a:fld>
            <a:endParaRPr lang="sr-Cyrl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C358F-CC5F-457B-A6DB-3C6757F55B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r-Cyrl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A61E4-AD3B-700F-9A0E-7B7993379C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2BCDD-2374-4E9E-A739-11D52FBA3846}" type="slidenum">
              <a:rPr lang="sr-Cyrl-RS" smtClean="0"/>
              <a:t>‹#›</a:t>
            </a:fld>
            <a:endParaRPr lang="sr-Cyrl-RS"/>
          </a:p>
        </p:txBody>
      </p:sp>
    </p:spTree>
    <p:extLst>
      <p:ext uri="{BB962C8B-B14F-4D97-AF65-F5344CB8AC3E}">
        <p14:creationId xmlns:p14="http://schemas.microsoft.com/office/powerpoint/2010/main" val="3639100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6DB7ADBC-26DA-450D-A8BF-E1ACCB4663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0234" y="0"/>
            <a:ext cx="6488456" cy="3036711"/>
          </a:xfrm>
          <a:custGeom>
            <a:avLst/>
            <a:gdLst>
              <a:gd name="connsiteX0" fmla="*/ 0 w 6488456"/>
              <a:gd name="connsiteY0" fmla="*/ 0 h 3036711"/>
              <a:gd name="connsiteX1" fmla="*/ 6488456 w 6488456"/>
              <a:gd name="connsiteY1" fmla="*/ 0 h 3036711"/>
              <a:gd name="connsiteX2" fmla="*/ 6482686 w 6488456"/>
              <a:gd name="connsiteY2" fmla="*/ 114279 h 3036711"/>
              <a:gd name="connsiteX3" fmla="*/ 3244228 w 6488456"/>
              <a:gd name="connsiteY3" fmla="*/ 3036711 h 3036711"/>
              <a:gd name="connsiteX4" fmla="*/ 5771 w 6488456"/>
              <a:gd name="connsiteY4" fmla="*/ 114279 h 3036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88456" h="3036711">
                <a:moveTo>
                  <a:pt x="0" y="0"/>
                </a:moveTo>
                <a:lnTo>
                  <a:pt x="6488456" y="0"/>
                </a:lnTo>
                <a:lnTo>
                  <a:pt x="6482686" y="114279"/>
                </a:lnTo>
                <a:cubicBezTo>
                  <a:pt x="6315984" y="1755766"/>
                  <a:pt x="4929697" y="3036711"/>
                  <a:pt x="3244228" y="3036711"/>
                </a:cubicBezTo>
                <a:cubicBezTo>
                  <a:pt x="1558760" y="3036711"/>
                  <a:pt x="172473" y="1755766"/>
                  <a:pt x="5771" y="114279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5E3C0EDB-60D3-4CEF-8B80-C6D01E08DE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00758"/>
            <a:ext cx="5198011" cy="3957242"/>
          </a:xfrm>
          <a:custGeom>
            <a:avLst/>
            <a:gdLst>
              <a:gd name="connsiteX0" fmla="*/ 1942747 w 5198011"/>
              <a:gd name="connsiteY0" fmla="*/ 0 h 3957242"/>
              <a:gd name="connsiteX1" fmla="*/ 5198011 w 5198011"/>
              <a:gd name="connsiteY1" fmla="*/ 3255264 h 3957242"/>
              <a:gd name="connsiteX2" fmla="*/ 5131876 w 5198011"/>
              <a:gd name="connsiteY2" fmla="*/ 3911314 h 3957242"/>
              <a:gd name="connsiteX3" fmla="*/ 5120066 w 5198011"/>
              <a:gd name="connsiteY3" fmla="*/ 3957242 h 3957242"/>
              <a:gd name="connsiteX4" fmla="*/ 0 w 5198011"/>
              <a:gd name="connsiteY4" fmla="*/ 3957242 h 3957242"/>
              <a:gd name="connsiteX5" fmla="*/ 0 w 5198011"/>
              <a:gd name="connsiteY5" fmla="*/ 647700 h 3957242"/>
              <a:gd name="connsiteX6" fmla="*/ 122698 w 5198011"/>
              <a:gd name="connsiteY6" fmla="*/ 555948 h 3957242"/>
              <a:gd name="connsiteX7" fmla="*/ 1942747 w 5198011"/>
              <a:gd name="connsiteY7" fmla="*/ 0 h 3957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8011" h="3957242">
                <a:moveTo>
                  <a:pt x="1942747" y="0"/>
                </a:moveTo>
                <a:cubicBezTo>
                  <a:pt x="3740580" y="0"/>
                  <a:pt x="5198011" y="1457431"/>
                  <a:pt x="5198011" y="3255264"/>
                </a:cubicBezTo>
                <a:cubicBezTo>
                  <a:pt x="5198011" y="3479993"/>
                  <a:pt x="5175239" y="3699404"/>
                  <a:pt x="5131876" y="3911314"/>
                </a:cubicBezTo>
                <a:lnTo>
                  <a:pt x="5120066" y="3957242"/>
                </a:lnTo>
                <a:lnTo>
                  <a:pt x="0" y="3957242"/>
                </a:lnTo>
                <a:lnTo>
                  <a:pt x="0" y="647700"/>
                </a:lnTo>
                <a:lnTo>
                  <a:pt x="122698" y="555948"/>
                </a:lnTo>
                <a:cubicBezTo>
                  <a:pt x="642241" y="204951"/>
                  <a:pt x="1268560" y="0"/>
                  <a:pt x="1942747" y="0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40C269CE-FB56-4D68-8CFB-1CFD5F3505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3375" y="500244"/>
            <a:ext cx="6428625" cy="6357756"/>
          </a:xfrm>
          <a:custGeom>
            <a:avLst/>
            <a:gdLst>
              <a:gd name="connsiteX0" fmla="*/ 4279392 w 6428625"/>
              <a:gd name="connsiteY0" fmla="*/ 0 h 6357756"/>
              <a:gd name="connsiteX1" fmla="*/ 6319204 w 6428625"/>
              <a:gd name="connsiteY1" fmla="*/ 516500 h 6357756"/>
              <a:gd name="connsiteX2" fmla="*/ 6428625 w 6428625"/>
              <a:gd name="connsiteY2" fmla="*/ 579415 h 6357756"/>
              <a:gd name="connsiteX3" fmla="*/ 6428625 w 6428625"/>
              <a:gd name="connsiteY3" fmla="*/ 6357756 h 6357756"/>
              <a:gd name="connsiteX4" fmla="*/ 539921 w 6428625"/>
              <a:gd name="connsiteY4" fmla="*/ 6357756 h 6357756"/>
              <a:gd name="connsiteX5" fmla="*/ 516500 w 6428625"/>
              <a:gd name="connsiteY5" fmla="*/ 6319205 h 6357756"/>
              <a:gd name="connsiteX6" fmla="*/ 0 w 6428625"/>
              <a:gd name="connsiteY6" fmla="*/ 4279392 h 6357756"/>
              <a:gd name="connsiteX7" fmla="*/ 4279392 w 6428625"/>
              <a:gd name="connsiteY7" fmla="*/ 0 h 6357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28625" h="6357756">
                <a:moveTo>
                  <a:pt x="4279392" y="0"/>
                </a:moveTo>
                <a:cubicBezTo>
                  <a:pt x="5017968" y="0"/>
                  <a:pt x="5712843" y="187105"/>
                  <a:pt x="6319204" y="516500"/>
                </a:cubicBezTo>
                <a:lnTo>
                  <a:pt x="6428625" y="579415"/>
                </a:lnTo>
                <a:lnTo>
                  <a:pt x="6428625" y="6357756"/>
                </a:lnTo>
                <a:lnTo>
                  <a:pt x="539921" y="6357756"/>
                </a:lnTo>
                <a:lnTo>
                  <a:pt x="516500" y="6319205"/>
                </a:lnTo>
                <a:cubicBezTo>
                  <a:pt x="187105" y="5712844"/>
                  <a:pt x="0" y="5017968"/>
                  <a:pt x="0" y="4279392"/>
                </a:cubicBezTo>
                <a:cubicBezTo>
                  <a:pt x="0" y="1915949"/>
                  <a:pt x="1915949" y="0"/>
                  <a:pt x="4279392" y="0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A6ED7E7F-75F7-4581-A930-C4DEBC2A8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27967" y="664836"/>
            <a:ext cx="6264033" cy="6193164"/>
          </a:xfrm>
          <a:custGeom>
            <a:avLst/>
            <a:gdLst>
              <a:gd name="connsiteX0" fmla="*/ 4114800 w 6264033"/>
              <a:gd name="connsiteY0" fmla="*/ 0 h 6193164"/>
              <a:gd name="connsiteX1" fmla="*/ 6248473 w 6264033"/>
              <a:gd name="connsiteY1" fmla="*/ 595714 h 6193164"/>
              <a:gd name="connsiteX2" fmla="*/ 6264033 w 6264033"/>
              <a:gd name="connsiteY2" fmla="*/ 605689 h 6193164"/>
              <a:gd name="connsiteX3" fmla="*/ 6264033 w 6264033"/>
              <a:gd name="connsiteY3" fmla="*/ 6193164 h 6193164"/>
              <a:gd name="connsiteX4" fmla="*/ 567718 w 6264033"/>
              <a:gd name="connsiteY4" fmla="*/ 6193164 h 6193164"/>
              <a:gd name="connsiteX5" fmla="*/ 496635 w 6264033"/>
              <a:gd name="connsiteY5" fmla="*/ 6076158 h 6193164"/>
              <a:gd name="connsiteX6" fmla="*/ 0 w 6264033"/>
              <a:gd name="connsiteY6" fmla="*/ 4114800 h 6193164"/>
              <a:gd name="connsiteX7" fmla="*/ 4114800 w 6264033"/>
              <a:gd name="connsiteY7" fmla="*/ 0 h 619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64033" h="6193164">
                <a:moveTo>
                  <a:pt x="4114800" y="0"/>
                </a:moveTo>
                <a:cubicBezTo>
                  <a:pt x="4895986" y="0"/>
                  <a:pt x="5626328" y="217689"/>
                  <a:pt x="6248473" y="595714"/>
                </a:cubicBezTo>
                <a:lnTo>
                  <a:pt x="6264033" y="605689"/>
                </a:lnTo>
                <a:lnTo>
                  <a:pt x="6264033" y="6193164"/>
                </a:lnTo>
                <a:lnTo>
                  <a:pt x="567718" y="6193164"/>
                </a:lnTo>
                <a:lnTo>
                  <a:pt x="496635" y="6076158"/>
                </a:lnTo>
                <a:cubicBezTo>
                  <a:pt x="179909" y="5493119"/>
                  <a:pt x="0" y="4824969"/>
                  <a:pt x="0" y="4114800"/>
                </a:cubicBezTo>
                <a:cubicBezTo>
                  <a:pt x="0" y="1842259"/>
                  <a:pt x="1842259" y="0"/>
                  <a:pt x="4114800" y="0"/>
                </a:cubicBezTo>
                <a:close/>
              </a:path>
            </a:pathLst>
          </a:custGeom>
          <a:solidFill>
            <a:srgbClr val="3A7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351B70-B550-5101-0380-412C0C3A7C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9743" y="2442411"/>
            <a:ext cx="4996329" cy="202440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Маркетинг</a:t>
            </a:r>
            <a:r>
              <a:rPr lang="en-US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план</a:t>
            </a:r>
            <a:endParaRPr lang="en-US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B8C8AF-567F-3A2E-FE3D-0DD525808A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9743" y="4632160"/>
            <a:ext cx="4996328" cy="1068293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1000" b="1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  <a:p>
            <a:endParaRPr lang="en-US" sz="1000" b="1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  <a:p>
            <a:r>
              <a:rPr lang="en-US" sz="1000" b="1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Магдалена</a:t>
            </a:r>
            <a:r>
              <a:rPr lang="en-US" sz="10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000" b="1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Чворовић</a:t>
            </a:r>
            <a:r>
              <a:rPr lang="en-US" sz="10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19/0670</a:t>
            </a:r>
          </a:p>
          <a:p>
            <a:r>
              <a:rPr lang="en-US" sz="10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Настасија</a:t>
            </a:r>
            <a:r>
              <a:rPr lang="en-US" sz="10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Аврамовић 19/0446</a:t>
            </a:r>
          </a:p>
        </p:txBody>
      </p:sp>
      <p:pic>
        <p:nvPicPr>
          <p:cNvPr id="23" name="Picture 22" descr="A group of people standing in front of a clock&#10;&#10;Description automatically generated with medium confidence">
            <a:extLst>
              <a:ext uri="{FF2B5EF4-FFF2-40B4-BE49-F238E27FC236}">
                <a16:creationId xmlns:a16="http://schemas.microsoft.com/office/drawing/2014/main" id="{959BD66B-9ED6-B0EB-3303-4F95D8B0EE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93" b="33315"/>
          <a:stretch/>
        </p:blipFill>
        <p:spPr>
          <a:xfrm>
            <a:off x="979868" y="10"/>
            <a:ext cx="6069184" cy="2839773"/>
          </a:xfrm>
          <a:custGeom>
            <a:avLst/>
            <a:gdLst/>
            <a:ahLst/>
            <a:cxnLst/>
            <a:rect l="l" t="t" r="r" b="b"/>
            <a:pathLst>
              <a:path w="6069184" h="2839783">
                <a:moveTo>
                  <a:pt x="0" y="0"/>
                </a:moveTo>
                <a:lnTo>
                  <a:pt x="6069184" y="0"/>
                </a:lnTo>
                <a:lnTo>
                  <a:pt x="6063824" y="106160"/>
                </a:lnTo>
                <a:cubicBezTo>
                  <a:pt x="5907892" y="1641596"/>
                  <a:pt x="4611168" y="2839783"/>
                  <a:pt x="3034592" y="2839783"/>
                </a:cubicBezTo>
                <a:cubicBezTo>
                  <a:pt x="1458016" y="2839783"/>
                  <a:pt x="161293" y="1641596"/>
                  <a:pt x="5361" y="106160"/>
                </a:cubicBezTo>
                <a:close/>
              </a:path>
            </a:pathLst>
          </a:custGeom>
        </p:spPr>
      </p:pic>
      <p:pic>
        <p:nvPicPr>
          <p:cNvPr id="33" name="Picture 5">
            <a:extLst>
              <a:ext uri="{FF2B5EF4-FFF2-40B4-BE49-F238E27FC236}">
                <a16:creationId xmlns:a16="http://schemas.microsoft.com/office/drawing/2014/main" id="{792FD196-6E6D-1F25-DA0B-60FC85FF9D2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" b="21431"/>
          <a:stretch/>
        </p:blipFill>
        <p:spPr>
          <a:xfrm>
            <a:off x="3" y="3124786"/>
            <a:ext cx="5001415" cy="3733214"/>
          </a:xfrm>
          <a:custGeom>
            <a:avLst/>
            <a:gdLst/>
            <a:ahLst/>
            <a:cxnLst/>
            <a:rect l="l" t="t" r="r" b="b"/>
            <a:pathLst>
              <a:path w="5001415" h="3733214">
                <a:moveTo>
                  <a:pt x="1956463" y="0"/>
                </a:moveTo>
                <a:cubicBezTo>
                  <a:pt x="3638144" y="0"/>
                  <a:pt x="5001415" y="1363271"/>
                  <a:pt x="5001415" y="3044952"/>
                </a:cubicBezTo>
                <a:cubicBezTo>
                  <a:pt x="5001415" y="3255162"/>
                  <a:pt x="4980114" y="3460397"/>
                  <a:pt x="4939553" y="3658617"/>
                </a:cubicBezTo>
                <a:lnTo>
                  <a:pt x="4920372" y="3733214"/>
                </a:lnTo>
                <a:lnTo>
                  <a:pt x="0" y="3733214"/>
                </a:lnTo>
                <a:lnTo>
                  <a:pt x="0" y="713124"/>
                </a:lnTo>
                <a:lnTo>
                  <a:pt x="19591" y="695319"/>
                </a:lnTo>
                <a:cubicBezTo>
                  <a:pt x="545938" y="260939"/>
                  <a:pt x="1220728" y="0"/>
                  <a:pt x="1956463" y="0"/>
                </a:cubicBezTo>
                <a:close/>
              </a:path>
            </a:pathLst>
          </a:cu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1138FDF-37C1-6674-7DE0-B91ADE168B14}"/>
              </a:ext>
            </a:extLst>
          </p:cNvPr>
          <p:cNvSpPr txBox="1"/>
          <p:nvPr/>
        </p:nvSpPr>
        <p:spPr>
          <a:xfrm>
            <a:off x="8120466" y="1473691"/>
            <a:ext cx="5097780" cy="3910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5400" dirty="0" err="1">
                <a:solidFill>
                  <a:srgbClr val="FFFFFF"/>
                </a:solidFill>
              </a:rPr>
              <a:t>еПијаца</a:t>
            </a:r>
            <a:endParaRPr lang="en-US" sz="5400" dirty="0">
              <a:solidFill>
                <a:srgbClr val="FFFFFF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842C30-22AC-A7BF-06FA-26229B262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2BCDD-2374-4E9E-A739-11D52FBA3846}" type="slidenum">
              <a:rPr lang="sr-Cyrl-RS" smtClean="0"/>
              <a:t>1</a:t>
            </a:fld>
            <a:r>
              <a:rPr lang="sr-Cyrl-RS" dirty="0"/>
              <a:t>/6</a:t>
            </a:r>
          </a:p>
        </p:txBody>
      </p:sp>
    </p:spTree>
    <p:extLst>
      <p:ext uri="{BB962C8B-B14F-4D97-AF65-F5344CB8AC3E}">
        <p14:creationId xmlns:p14="http://schemas.microsoft.com/office/powerpoint/2010/main" val="3555386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9">
            <a:extLst>
              <a:ext uri="{FF2B5EF4-FFF2-40B4-BE49-F238E27FC236}">
                <a16:creationId xmlns:a16="http://schemas.microsoft.com/office/drawing/2014/main" id="{07E773EB-1EC1-4E49-9DE2-E6F460497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0391"/>
            <a:ext cx="12192000" cy="19430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AE39C9A-6AC8-66CC-380C-8281BE1D6922}"/>
              </a:ext>
            </a:extLst>
          </p:cNvPr>
          <p:cNvSpPr/>
          <p:nvPr/>
        </p:nvSpPr>
        <p:spPr>
          <a:xfrm>
            <a:off x="-71901" y="-88777"/>
            <a:ext cx="12334043" cy="2086253"/>
          </a:xfrm>
          <a:prstGeom prst="rect">
            <a:avLst/>
          </a:prstGeom>
          <a:solidFill>
            <a:srgbClr val="3333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Cyrl-R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9F960B-B57D-8153-EF48-93D99DE7B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378" y="320675"/>
            <a:ext cx="11407487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sr-Cyrl-RS" sz="5400" dirty="0">
                <a:solidFill>
                  <a:schemeClr val="bg1"/>
                </a:solidFill>
              </a:rPr>
              <a:t>Анализа тржишта</a:t>
            </a:r>
            <a:endParaRPr lang="en-US" sz="5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944F17E-5C3E-A07D-512C-B9D2AA76C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320" y="2074199"/>
            <a:ext cx="10515600" cy="4351338"/>
          </a:xfrm>
        </p:spPr>
        <p:txBody>
          <a:bodyPr/>
          <a:lstStyle/>
          <a:p>
            <a:pPr lvl="0"/>
            <a:r>
              <a:rPr lang="sr-Cyrl-RS" dirty="0"/>
              <a:t>Епидемиолошка ситуација је значајно повећала потражњу за онлајн куповином</a:t>
            </a:r>
            <a:endParaRPr lang="en-US" dirty="0"/>
          </a:p>
          <a:p>
            <a:pPr lvl="0"/>
            <a:r>
              <a:rPr lang="sr-Cyrl-RS" dirty="0"/>
              <a:t>Утицај друштвених мрежа – промовисање здравог начина живота и тренинга</a:t>
            </a:r>
            <a:endParaRPr lang="en-US" dirty="0"/>
          </a:p>
          <a:p>
            <a:pPr lvl="0"/>
            <a:r>
              <a:rPr lang="sr-Cyrl-RS" dirty="0"/>
              <a:t>Подстицаји државе, НВО и великих компанија за развијање малих предузећа и газдинстава</a:t>
            </a:r>
            <a:endParaRPr lang="en-US" dirty="0"/>
          </a:p>
          <a:p>
            <a:pPr lvl="0"/>
            <a:r>
              <a:rPr lang="sr-Cyrl-RS" dirty="0"/>
              <a:t>Хиперпродукција хране</a:t>
            </a:r>
            <a:endParaRPr lang="en-US" dirty="0"/>
          </a:p>
          <a:p>
            <a:pPr lvl="0"/>
            <a:r>
              <a:rPr lang="sr-Cyrl-RS" dirty="0"/>
              <a:t>Дигитализација</a:t>
            </a:r>
            <a:endParaRPr lang="en-US" dirty="0"/>
          </a:p>
          <a:p>
            <a:endParaRPr lang="sr-Cyrl-R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2FC44B-D83B-F6F6-CA49-A6735292F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2BCDD-2374-4E9E-A739-11D52FBA3846}" type="slidenum">
              <a:rPr lang="sr-Cyrl-RS" smtClean="0"/>
              <a:t>2</a:t>
            </a:fld>
            <a:r>
              <a:rPr lang="sr-Cyrl-RS" dirty="0"/>
              <a:t>/6</a:t>
            </a:r>
          </a:p>
        </p:txBody>
      </p:sp>
    </p:spTree>
    <p:extLst>
      <p:ext uri="{BB962C8B-B14F-4D97-AF65-F5344CB8AC3E}">
        <p14:creationId xmlns:p14="http://schemas.microsoft.com/office/powerpoint/2010/main" val="44750837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9">
            <a:extLst>
              <a:ext uri="{FF2B5EF4-FFF2-40B4-BE49-F238E27FC236}">
                <a16:creationId xmlns:a16="http://schemas.microsoft.com/office/drawing/2014/main" id="{07E773EB-1EC1-4E49-9DE2-E6F460497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0391"/>
            <a:ext cx="12192000" cy="19430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EDA7E4D-2014-BDF5-EF17-08DC8BC86A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2181432"/>
              </p:ext>
            </p:extLst>
          </p:nvPr>
        </p:nvGraphicFramePr>
        <p:xfrm>
          <a:off x="538587" y="1976293"/>
          <a:ext cx="11113072" cy="4351342"/>
        </p:xfrm>
        <a:graphic>
          <a:graphicData uri="http://schemas.openxmlformats.org/drawingml/2006/table">
            <a:tbl>
              <a:tblPr firstRow="1" bandRow="1">
                <a:noFill/>
                <a:tableStyleId>{08FB837D-C827-4EFA-A057-4D05807E0F7C}</a:tableStyleId>
              </a:tblPr>
              <a:tblGrid>
                <a:gridCol w="4701225">
                  <a:extLst>
                    <a:ext uri="{9D8B030D-6E8A-4147-A177-3AD203B41FA5}">
                      <a16:colId xmlns:a16="http://schemas.microsoft.com/office/drawing/2014/main" val="691680810"/>
                    </a:ext>
                  </a:extLst>
                </a:gridCol>
                <a:gridCol w="4585116">
                  <a:extLst>
                    <a:ext uri="{9D8B030D-6E8A-4147-A177-3AD203B41FA5}">
                      <a16:colId xmlns:a16="http://schemas.microsoft.com/office/drawing/2014/main" val="3329927541"/>
                    </a:ext>
                  </a:extLst>
                </a:gridCol>
                <a:gridCol w="1826731">
                  <a:extLst>
                    <a:ext uri="{9D8B030D-6E8A-4147-A177-3AD203B41FA5}">
                      <a16:colId xmlns:a16="http://schemas.microsoft.com/office/drawing/2014/main" val="1285500229"/>
                    </a:ext>
                  </a:extLst>
                </a:gridCol>
              </a:tblGrid>
              <a:tr h="559902">
                <a:tc>
                  <a:txBody>
                    <a:bodyPr/>
                    <a:lstStyle/>
                    <a:p>
                      <a:r>
                        <a:rPr lang="sr-Cyrl-RS" sz="2100" b="0" cap="none" spc="0">
                          <a:solidFill>
                            <a:schemeClr val="tx1"/>
                          </a:solidFill>
                        </a:rPr>
                        <a:t>Активности</a:t>
                      </a:r>
                    </a:p>
                  </a:txBody>
                  <a:tcPr marL="137627" marR="137627" marT="96339" marB="96339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sr-Cyrl-RS" sz="2100" b="0" cap="none" spc="0">
                          <a:solidFill>
                            <a:schemeClr val="tx1"/>
                          </a:solidFill>
                        </a:rPr>
                        <a:t>Период</a:t>
                      </a:r>
                    </a:p>
                  </a:txBody>
                  <a:tcPr marL="137627" marR="137627" marT="96339" marB="96339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sr-Cyrl-RS" sz="2100" b="0" cap="none" spc="0">
                          <a:solidFill>
                            <a:schemeClr val="tx1"/>
                          </a:solidFill>
                        </a:rPr>
                        <a:t>Буџет</a:t>
                      </a:r>
                    </a:p>
                  </a:txBody>
                  <a:tcPr marL="137627" marR="137627" marT="96339" marB="96339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656568"/>
                  </a:ext>
                </a:extLst>
              </a:tr>
              <a:tr h="559902">
                <a:tc>
                  <a:txBody>
                    <a:bodyPr/>
                    <a:lstStyle/>
                    <a:p>
                      <a:r>
                        <a:rPr lang="sr-Latn-RS" sz="2100" cap="none" spc="0" dirty="0">
                          <a:solidFill>
                            <a:schemeClr val="tx1"/>
                          </a:solidFill>
                        </a:rPr>
                        <a:t>Facebook </a:t>
                      </a:r>
                      <a:r>
                        <a:rPr lang="sr-Cyrl-RS" sz="2100" cap="none" spc="0" dirty="0">
                          <a:solidFill>
                            <a:schemeClr val="tx1"/>
                          </a:solidFill>
                        </a:rPr>
                        <a:t>реклама</a:t>
                      </a:r>
                    </a:p>
                  </a:txBody>
                  <a:tcPr marL="137627" marR="137627" marT="96339" marB="96339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sr-Cyrl-RS" sz="2100" cap="none" spc="0">
                          <a:solidFill>
                            <a:schemeClr val="tx1"/>
                          </a:solidFill>
                        </a:rPr>
                        <a:t>01.06.2024-01.12.2024.</a:t>
                      </a:r>
                    </a:p>
                  </a:txBody>
                  <a:tcPr marL="137627" marR="137627" marT="96339" marB="963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sr-Cyrl-RS" sz="2100" cap="none" spc="0">
                          <a:solidFill>
                            <a:schemeClr val="tx1"/>
                          </a:solidFill>
                        </a:rPr>
                        <a:t>900</a:t>
                      </a:r>
                    </a:p>
                  </a:txBody>
                  <a:tcPr marL="137627" marR="137627" marT="96339" marB="96339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5707516"/>
                  </a:ext>
                </a:extLst>
              </a:tr>
              <a:tr h="775916"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</a:rPr>
                        <a:t>Instagram </a:t>
                      </a:r>
                      <a:r>
                        <a:rPr lang="sr-Cyrl-RS" sz="1800" cap="none" spc="0">
                          <a:solidFill>
                            <a:schemeClr val="tx1"/>
                          </a:solidFill>
                        </a:rPr>
                        <a:t>реклама</a:t>
                      </a:r>
                    </a:p>
                  </a:txBody>
                  <a:tcPr marL="137627" marR="137627" marT="96339" marB="963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Cyrl-RS" sz="1800" cap="none" spc="0">
                          <a:solidFill>
                            <a:schemeClr val="tx1"/>
                          </a:solidFill>
                        </a:rPr>
                        <a:t>01.06.2024-01.12.2024.</a:t>
                      </a:r>
                    </a:p>
                    <a:p>
                      <a:endParaRPr lang="sr-Cyrl-RS" sz="18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37627" marR="137627" marT="96339" marB="963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r-Cyrl-RS" sz="1800" cap="none" spc="0">
                          <a:solidFill>
                            <a:schemeClr val="tx1"/>
                          </a:solidFill>
                        </a:rPr>
                        <a:t>900</a:t>
                      </a:r>
                    </a:p>
                  </a:txBody>
                  <a:tcPr marL="137627" marR="137627" marT="96339" marB="963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1953230"/>
                  </a:ext>
                </a:extLst>
              </a:tr>
              <a:tr h="883922">
                <a:tc>
                  <a:txBody>
                    <a:bodyPr/>
                    <a:lstStyle/>
                    <a:p>
                      <a:r>
                        <a:rPr lang="sr-Cyrl-RS" sz="2100" cap="none" spc="0">
                          <a:solidFill>
                            <a:schemeClr val="tx1"/>
                          </a:solidFill>
                        </a:rPr>
                        <a:t>Промоције на пијаци</a:t>
                      </a:r>
                    </a:p>
                  </a:txBody>
                  <a:tcPr marL="137627" marR="137627" marT="96339" marB="96339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sr-Cyrl-RS" sz="2100" cap="none" spc="0">
                          <a:solidFill>
                            <a:schemeClr val="tx1"/>
                          </a:solidFill>
                        </a:rPr>
                        <a:t>01.06.2024-01.06.2025.</a:t>
                      </a:r>
                    </a:p>
                    <a:p>
                      <a:r>
                        <a:rPr lang="sr-Cyrl-RS" sz="2100" cap="none" spc="0">
                          <a:solidFill>
                            <a:schemeClr val="tx1"/>
                          </a:solidFill>
                        </a:rPr>
                        <a:t>(два пута месечно)</a:t>
                      </a:r>
                    </a:p>
                  </a:txBody>
                  <a:tcPr marL="137627" marR="137627" marT="96339" marB="963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sr-Cyrl-RS" sz="2100" cap="none" spc="0">
                          <a:solidFill>
                            <a:schemeClr val="tx1"/>
                          </a:solidFill>
                        </a:rPr>
                        <a:t>500</a:t>
                      </a:r>
                    </a:p>
                  </a:txBody>
                  <a:tcPr marL="137627" marR="137627" marT="96339" marB="96339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7911481"/>
                  </a:ext>
                </a:extLst>
              </a:tr>
              <a:tr h="505899">
                <a:tc>
                  <a:txBody>
                    <a:bodyPr/>
                    <a:lstStyle/>
                    <a:p>
                      <a:r>
                        <a:rPr lang="sr-Latn-RS" sz="1800" cap="none" spc="0">
                          <a:solidFill>
                            <a:schemeClr val="tx1"/>
                          </a:solidFill>
                        </a:rPr>
                        <a:t>TV </a:t>
                      </a:r>
                      <a:r>
                        <a:rPr lang="sr-Cyrl-RS" sz="1800" cap="none" spc="0">
                          <a:solidFill>
                            <a:schemeClr val="tx1"/>
                          </a:solidFill>
                        </a:rPr>
                        <a:t>рекламе</a:t>
                      </a:r>
                    </a:p>
                  </a:txBody>
                  <a:tcPr marL="137627" marR="137627" marT="96339" marB="963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r-Cyrl-RS" sz="1800" cap="none" spc="0">
                          <a:solidFill>
                            <a:schemeClr val="tx1"/>
                          </a:solidFill>
                        </a:rPr>
                        <a:t>01.09.2024-01.10.2024.</a:t>
                      </a:r>
                    </a:p>
                  </a:txBody>
                  <a:tcPr marL="137627" marR="137627" marT="96339" marB="963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r-Cyrl-RS" sz="1800" cap="none" spc="0">
                          <a:solidFill>
                            <a:schemeClr val="tx1"/>
                          </a:solidFill>
                        </a:rPr>
                        <a:t>900</a:t>
                      </a:r>
                    </a:p>
                  </a:txBody>
                  <a:tcPr marL="137627" marR="137627" marT="96339" marB="963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5681498"/>
                  </a:ext>
                </a:extLst>
              </a:tr>
              <a:tr h="559902">
                <a:tc>
                  <a:txBody>
                    <a:bodyPr/>
                    <a:lstStyle/>
                    <a:p>
                      <a:r>
                        <a:rPr lang="sr-Cyrl-RS" sz="2100" cap="none" spc="0">
                          <a:solidFill>
                            <a:schemeClr val="tx1"/>
                          </a:solidFill>
                        </a:rPr>
                        <a:t>Рекламе на </a:t>
                      </a:r>
                      <a:r>
                        <a:rPr lang="en-US" sz="2100" cap="none" spc="0">
                          <a:solidFill>
                            <a:schemeClr val="tx1"/>
                          </a:solidFill>
                        </a:rPr>
                        <a:t> YouTube-u</a:t>
                      </a:r>
                      <a:endParaRPr lang="sr-Cyrl-RS" sz="21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37627" marR="137627" marT="96339" marB="96339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sr-Cyrl-RS" sz="2100" cap="none" spc="0">
                          <a:solidFill>
                            <a:schemeClr val="tx1"/>
                          </a:solidFill>
                        </a:rPr>
                        <a:t>01.10.2024.01.04.2025.</a:t>
                      </a:r>
                    </a:p>
                  </a:txBody>
                  <a:tcPr marL="137627" marR="137627" marT="96339" marB="963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sr-Latn-RS" sz="2100" cap="none" spc="0">
                          <a:solidFill>
                            <a:schemeClr val="tx1"/>
                          </a:solidFill>
                        </a:rPr>
                        <a:t>900</a:t>
                      </a:r>
                      <a:endParaRPr lang="sr-Cyrl-RS" sz="21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37627" marR="137627" marT="96339" marB="96339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2609564"/>
                  </a:ext>
                </a:extLst>
              </a:tr>
              <a:tr h="505899">
                <a:tc>
                  <a:txBody>
                    <a:bodyPr/>
                    <a:lstStyle/>
                    <a:p>
                      <a:r>
                        <a:rPr lang="sr-Cyrl-RS" sz="1800" cap="none" spc="0">
                          <a:solidFill>
                            <a:schemeClr val="tx1"/>
                          </a:solidFill>
                        </a:rPr>
                        <a:t>Билборди</a:t>
                      </a:r>
                    </a:p>
                  </a:txBody>
                  <a:tcPr marL="137627" marR="137627" marT="96339" marB="963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r-Cyrl-RS" sz="1800" cap="none" spc="0">
                          <a:solidFill>
                            <a:schemeClr val="tx1"/>
                          </a:solidFill>
                        </a:rPr>
                        <a:t>01.10.2024-01.12.2024.</a:t>
                      </a:r>
                    </a:p>
                  </a:txBody>
                  <a:tcPr marL="137627" marR="137627" marT="96339" marB="963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r-Cyrl-RS" sz="1800" cap="none" spc="0" dirty="0">
                          <a:solidFill>
                            <a:schemeClr val="tx1"/>
                          </a:solidFill>
                        </a:rPr>
                        <a:t>1800</a:t>
                      </a:r>
                    </a:p>
                  </a:txBody>
                  <a:tcPr marL="137627" marR="137627" marT="96339" marB="963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4016318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FAE39C9A-6AC8-66CC-380C-8281BE1D6922}"/>
              </a:ext>
            </a:extLst>
          </p:cNvPr>
          <p:cNvSpPr/>
          <p:nvPr/>
        </p:nvSpPr>
        <p:spPr>
          <a:xfrm>
            <a:off x="-71901" y="-106257"/>
            <a:ext cx="12334043" cy="2165876"/>
          </a:xfrm>
          <a:prstGeom prst="rect">
            <a:avLst/>
          </a:prstGeom>
          <a:solidFill>
            <a:srgbClr val="3333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Cyrl-R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9F960B-B57D-8153-EF48-93D99DE7B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378" y="320675"/>
            <a:ext cx="11407487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Промотивне</a:t>
            </a:r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активности</a:t>
            </a:r>
            <a:endParaRPr lang="en-US" sz="5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36E035-4F59-7ED5-523F-4FC9D08F7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2BCDD-2374-4E9E-A739-11D52FBA3846}" type="slidenum">
              <a:rPr lang="sr-Cyrl-RS" smtClean="0"/>
              <a:t>3</a:t>
            </a:fld>
            <a:r>
              <a:rPr lang="sr-Cyrl-RS" dirty="0"/>
              <a:t>/6</a:t>
            </a:r>
          </a:p>
        </p:txBody>
      </p:sp>
    </p:spTree>
    <p:extLst>
      <p:ext uri="{BB962C8B-B14F-4D97-AF65-F5344CB8AC3E}">
        <p14:creationId xmlns:p14="http://schemas.microsoft.com/office/powerpoint/2010/main" val="161716416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FC0DCE3-0EF4-1FE0-25D7-6845510AAD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3982024"/>
              </p:ext>
            </p:extLst>
          </p:nvPr>
        </p:nvGraphicFramePr>
        <p:xfrm>
          <a:off x="3801955" y="133165"/>
          <a:ext cx="9505672" cy="62281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52F1497-AEA4-59B4-4514-BC3DD7338A7A}"/>
              </a:ext>
            </a:extLst>
          </p:cNvPr>
          <p:cNvSpPr txBox="1"/>
          <p:nvPr/>
        </p:nvSpPr>
        <p:spPr>
          <a:xfrm>
            <a:off x="6680860" y="284086"/>
            <a:ext cx="1037015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Cyrl-RS" sz="2800" dirty="0"/>
              <a:t>Снаге</a:t>
            </a:r>
          </a:p>
          <a:p>
            <a:endParaRPr lang="sr-Cyrl-R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A5E6A6-7C6E-3F0E-6DE1-B5A9AF63729C}"/>
              </a:ext>
            </a:extLst>
          </p:cNvPr>
          <p:cNvSpPr txBox="1"/>
          <p:nvPr/>
        </p:nvSpPr>
        <p:spPr>
          <a:xfrm>
            <a:off x="9041231" y="284086"/>
            <a:ext cx="159530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Cyrl-RS" sz="2800" dirty="0"/>
              <a:t>Слабости</a:t>
            </a:r>
          </a:p>
          <a:p>
            <a:endParaRPr lang="sr-Cyrl-R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50C325-31CC-D142-8330-864098415C48}"/>
              </a:ext>
            </a:extLst>
          </p:cNvPr>
          <p:cNvSpPr txBox="1"/>
          <p:nvPr/>
        </p:nvSpPr>
        <p:spPr>
          <a:xfrm>
            <a:off x="6561650" y="5724970"/>
            <a:ext cx="1507720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Cyrl-RS" sz="2800" dirty="0"/>
              <a:t>Прилике</a:t>
            </a:r>
          </a:p>
          <a:p>
            <a:endParaRPr lang="sr-Cyrl-R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FEE0B7-771E-6A42-F275-60521DFD1E40}"/>
              </a:ext>
            </a:extLst>
          </p:cNvPr>
          <p:cNvSpPr txBox="1"/>
          <p:nvPr/>
        </p:nvSpPr>
        <p:spPr>
          <a:xfrm>
            <a:off x="9322227" y="5724970"/>
            <a:ext cx="136627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Cyrl-RS" sz="2800" dirty="0"/>
              <a:t>Претње</a:t>
            </a:r>
          </a:p>
          <a:p>
            <a:endParaRPr lang="sr-Cyrl-RS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23F53F7-9E82-2986-2B83-A7FC562E2DA2}"/>
              </a:ext>
            </a:extLst>
          </p:cNvPr>
          <p:cNvSpPr/>
          <p:nvPr/>
        </p:nvSpPr>
        <p:spPr>
          <a:xfrm>
            <a:off x="-142043" y="-88777"/>
            <a:ext cx="5235251" cy="7013360"/>
          </a:xfrm>
          <a:prstGeom prst="rect">
            <a:avLst/>
          </a:prstGeom>
          <a:solidFill>
            <a:srgbClr val="3333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Cyrl-R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F916C3-AF97-D921-1902-0DA273D0F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sr-Latn-RS" sz="6000" dirty="0">
                <a:solidFill>
                  <a:schemeClr val="bg1"/>
                </a:solidFill>
              </a:rPr>
              <a:t>SWOT </a:t>
            </a:r>
            <a:r>
              <a:rPr lang="sr-Cyrl-RS" sz="6000" dirty="0">
                <a:solidFill>
                  <a:schemeClr val="bg1"/>
                </a:solidFill>
              </a:rPr>
              <a:t>анализа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2DC015-060A-0AA1-5649-0ECB711BC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2BCDD-2374-4E9E-A739-11D52FBA3846}" type="slidenum">
              <a:rPr lang="sr-Cyrl-RS" smtClean="0"/>
              <a:t>4</a:t>
            </a:fld>
            <a:r>
              <a:rPr lang="sr-Cyrl-RS" dirty="0"/>
              <a:t>/6</a:t>
            </a:r>
          </a:p>
        </p:txBody>
      </p:sp>
    </p:spTree>
    <p:extLst>
      <p:ext uri="{BB962C8B-B14F-4D97-AF65-F5344CB8AC3E}">
        <p14:creationId xmlns:p14="http://schemas.microsoft.com/office/powerpoint/2010/main" val="235326898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863FD5-BC4F-50E2-DC50-4BD08753AC61}"/>
              </a:ext>
            </a:extLst>
          </p:cNvPr>
          <p:cNvSpPr/>
          <p:nvPr/>
        </p:nvSpPr>
        <p:spPr>
          <a:xfrm>
            <a:off x="-1" y="0"/>
            <a:ext cx="5235251" cy="7013360"/>
          </a:xfrm>
          <a:prstGeom prst="rect">
            <a:avLst/>
          </a:prstGeom>
          <a:solidFill>
            <a:srgbClr val="3333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Cyrl-R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FC0DCE3-0EF4-1FE0-25D7-6845510AAD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3614864"/>
              </p:ext>
            </p:extLst>
          </p:nvPr>
        </p:nvGraphicFramePr>
        <p:xfrm>
          <a:off x="4219205" y="692459"/>
          <a:ext cx="9505672" cy="56284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5F916C3-AF97-D921-1902-0DA273D0F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sr-Cyrl-RS" sz="6000" dirty="0">
                <a:solidFill>
                  <a:schemeClr val="bg1"/>
                </a:solidFill>
              </a:rPr>
              <a:t>Очекивани резултати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B38AF2-4CD6-F857-E149-997610CA2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2BCDD-2374-4E9E-A739-11D52FBA3846}" type="slidenum">
              <a:rPr lang="sr-Cyrl-RS" smtClean="0"/>
              <a:t>5</a:t>
            </a:fld>
            <a:r>
              <a:rPr lang="sr-Cyrl-RS" dirty="0"/>
              <a:t>/6</a:t>
            </a:r>
          </a:p>
        </p:txBody>
      </p:sp>
    </p:spTree>
    <p:extLst>
      <p:ext uri="{BB962C8B-B14F-4D97-AF65-F5344CB8AC3E}">
        <p14:creationId xmlns:p14="http://schemas.microsoft.com/office/powerpoint/2010/main" val="139143028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A79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541C4-4B44-67E1-BF7D-B165125AE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637" y="2420937"/>
            <a:ext cx="11134725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sr-Cyrl-RS" sz="10000" dirty="0"/>
              <a:t>ХВАЛА НА ПАЖЊИ!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4CE52E1-0E44-263A-B997-52620E202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2BCDD-2374-4E9E-A739-11D52FBA3846}" type="slidenum">
              <a:rPr lang="sr-Cyrl-RS" smtClean="0"/>
              <a:t>6</a:t>
            </a:fld>
            <a:r>
              <a:rPr lang="sr-Cyrl-RS"/>
              <a:t>/6</a:t>
            </a:r>
          </a:p>
        </p:txBody>
      </p:sp>
    </p:spTree>
    <p:extLst>
      <p:ext uri="{BB962C8B-B14F-4D97-AF65-F5344CB8AC3E}">
        <p14:creationId xmlns:p14="http://schemas.microsoft.com/office/powerpoint/2010/main" val="1393903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196</Words>
  <Application>Microsoft Office PowerPoint</Application>
  <PresentationFormat>Widescreen</PresentationFormat>
  <Paragraphs>79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Маркетинг план</vt:lpstr>
      <vt:lpstr>Анализа тржишта</vt:lpstr>
      <vt:lpstr>Промотивне активности</vt:lpstr>
      <vt:lpstr>SWOT анализа</vt:lpstr>
      <vt:lpstr>Очекивани резултати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Маркетинг план</dc:title>
  <dc:creator>Настасија Аврамовић</dc:creator>
  <cp:lastModifiedBy>Настасија Аврамовић</cp:lastModifiedBy>
  <cp:revision>3</cp:revision>
  <dcterms:created xsi:type="dcterms:W3CDTF">2022-06-20T09:13:59Z</dcterms:created>
  <dcterms:modified xsi:type="dcterms:W3CDTF">2022-06-20T14:24:30Z</dcterms:modified>
</cp:coreProperties>
</file>