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2"/>
  </p:notesMasterIdLst>
  <p:sldIdLst>
    <p:sldId id="256" r:id="rId2"/>
    <p:sldId id="257" r:id="rId3"/>
    <p:sldId id="264" r:id="rId4"/>
    <p:sldId id="260" r:id="rId5"/>
    <p:sldId id="262" r:id="rId6"/>
    <p:sldId id="263" r:id="rId7"/>
    <p:sldId id="261" r:id="rId8"/>
    <p:sldId id="270"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514" autoAdjust="0"/>
  </p:normalViewPr>
  <p:slideViewPr>
    <p:cSldViewPr snapToGrid="0">
      <p:cViewPr varScale="1">
        <p:scale>
          <a:sx n="86" d="100"/>
          <a:sy n="86"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EB9F2C-C3BA-415F-A48E-F78430733DAA}"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25F8D2C-4CFF-4E7B-9EAC-5FFB32E815FA}">
      <dgm:prSet/>
      <dgm:spPr/>
      <dgm:t>
        <a:bodyPr/>
        <a:lstStyle/>
        <a:p>
          <a:r>
            <a:rPr lang="en-US" b="0" i="0"/>
            <a:t>Entity Framework (EF) is an object-relational mapper that enables .NET developers to work with relational data using domain-specific objects</a:t>
          </a:r>
          <a:endParaRPr lang="en-US"/>
        </a:p>
      </dgm:t>
    </dgm:pt>
    <dgm:pt modelId="{AABC71AF-3F1B-4067-9761-05A454B098A5}" type="parTrans" cxnId="{2B5B942A-1A9C-4A3A-855E-A7DC04DADE8A}">
      <dgm:prSet/>
      <dgm:spPr/>
      <dgm:t>
        <a:bodyPr/>
        <a:lstStyle/>
        <a:p>
          <a:endParaRPr lang="en-US"/>
        </a:p>
      </dgm:t>
    </dgm:pt>
    <dgm:pt modelId="{79D116EE-82AE-45B4-A102-A2C0971FBD0E}" type="sibTrans" cxnId="{2B5B942A-1A9C-4A3A-855E-A7DC04DADE8A}">
      <dgm:prSet/>
      <dgm:spPr/>
      <dgm:t>
        <a:bodyPr/>
        <a:lstStyle/>
        <a:p>
          <a:endParaRPr lang="en-US"/>
        </a:p>
      </dgm:t>
    </dgm:pt>
    <dgm:pt modelId="{EE29C65A-F01F-4F31-9DED-2CDF096EE0C3}">
      <dgm:prSet/>
      <dgm:spPr/>
      <dgm:t>
        <a:bodyPr/>
        <a:lstStyle/>
        <a:p>
          <a:r>
            <a:rPr lang="en-US" b="0" i="0"/>
            <a:t>It eliminates the need for most of the data-access code that developers usually need to write.</a:t>
          </a:r>
          <a:endParaRPr lang="en-US"/>
        </a:p>
      </dgm:t>
    </dgm:pt>
    <dgm:pt modelId="{0693C5EE-F097-44D7-BF2D-3EE20EF959F9}" type="parTrans" cxnId="{F6FC1E58-51C7-40DA-B600-415CF53470F9}">
      <dgm:prSet/>
      <dgm:spPr/>
      <dgm:t>
        <a:bodyPr/>
        <a:lstStyle/>
        <a:p>
          <a:endParaRPr lang="en-US"/>
        </a:p>
      </dgm:t>
    </dgm:pt>
    <dgm:pt modelId="{0822EE2B-9513-4C8D-9F0B-44C6AB7DD821}" type="sibTrans" cxnId="{F6FC1E58-51C7-40DA-B600-415CF53470F9}">
      <dgm:prSet/>
      <dgm:spPr/>
      <dgm:t>
        <a:bodyPr/>
        <a:lstStyle/>
        <a:p>
          <a:endParaRPr lang="en-US"/>
        </a:p>
      </dgm:t>
    </dgm:pt>
    <dgm:pt modelId="{CAF86FB7-9BCC-4A97-86A8-8BCE9F923426}" type="pres">
      <dgm:prSet presAssocID="{C7EB9F2C-C3BA-415F-A48E-F78430733DAA}" presName="vert0" presStyleCnt="0">
        <dgm:presLayoutVars>
          <dgm:dir/>
          <dgm:animOne val="branch"/>
          <dgm:animLvl val="lvl"/>
        </dgm:presLayoutVars>
      </dgm:prSet>
      <dgm:spPr/>
    </dgm:pt>
    <dgm:pt modelId="{B7F9A7AC-5090-4734-B0F8-57FC860EAFF8}" type="pres">
      <dgm:prSet presAssocID="{E25F8D2C-4CFF-4E7B-9EAC-5FFB32E815FA}" presName="thickLine" presStyleLbl="alignNode1" presStyleIdx="0" presStyleCnt="2"/>
      <dgm:spPr/>
    </dgm:pt>
    <dgm:pt modelId="{8E0223B5-6F83-4D24-95E0-D6C10372936A}" type="pres">
      <dgm:prSet presAssocID="{E25F8D2C-4CFF-4E7B-9EAC-5FFB32E815FA}" presName="horz1" presStyleCnt="0"/>
      <dgm:spPr/>
    </dgm:pt>
    <dgm:pt modelId="{34E0E516-9E42-47EC-81C9-1373DD30FC24}" type="pres">
      <dgm:prSet presAssocID="{E25F8D2C-4CFF-4E7B-9EAC-5FFB32E815FA}" presName="tx1" presStyleLbl="revTx" presStyleIdx="0" presStyleCnt="2"/>
      <dgm:spPr/>
    </dgm:pt>
    <dgm:pt modelId="{26D67BD5-66E8-40D9-BE5F-72EB6E9C7E60}" type="pres">
      <dgm:prSet presAssocID="{E25F8D2C-4CFF-4E7B-9EAC-5FFB32E815FA}" presName="vert1" presStyleCnt="0"/>
      <dgm:spPr/>
    </dgm:pt>
    <dgm:pt modelId="{9E619D08-68A4-4AFD-8313-6A8C837F358F}" type="pres">
      <dgm:prSet presAssocID="{EE29C65A-F01F-4F31-9DED-2CDF096EE0C3}" presName="thickLine" presStyleLbl="alignNode1" presStyleIdx="1" presStyleCnt="2"/>
      <dgm:spPr/>
    </dgm:pt>
    <dgm:pt modelId="{9E79FDCD-0791-43D4-93E3-816D31FD7C16}" type="pres">
      <dgm:prSet presAssocID="{EE29C65A-F01F-4F31-9DED-2CDF096EE0C3}" presName="horz1" presStyleCnt="0"/>
      <dgm:spPr/>
    </dgm:pt>
    <dgm:pt modelId="{307C7248-E70C-4D98-BC7C-CC4152DA57EF}" type="pres">
      <dgm:prSet presAssocID="{EE29C65A-F01F-4F31-9DED-2CDF096EE0C3}" presName="tx1" presStyleLbl="revTx" presStyleIdx="1" presStyleCnt="2"/>
      <dgm:spPr/>
    </dgm:pt>
    <dgm:pt modelId="{654B9375-304E-4440-8D87-561101A60338}" type="pres">
      <dgm:prSet presAssocID="{EE29C65A-F01F-4F31-9DED-2CDF096EE0C3}" presName="vert1" presStyleCnt="0"/>
      <dgm:spPr/>
    </dgm:pt>
  </dgm:ptLst>
  <dgm:cxnLst>
    <dgm:cxn modelId="{2B5B942A-1A9C-4A3A-855E-A7DC04DADE8A}" srcId="{C7EB9F2C-C3BA-415F-A48E-F78430733DAA}" destId="{E25F8D2C-4CFF-4E7B-9EAC-5FFB32E815FA}" srcOrd="0" destOrd="0" parTransId="{AABC71AF-3F1B-4067-9761-05A454B098A5}" sibTransId="{79D116EE-82AE-45B4-A102-A2C0971FBD0E}"/>
    <dgm:cxn modelId="{1E356175-650C-4C86-95AB-013154B11DBD}" type="presOf" srcId="{EE29C65A-F01F-4F31-9DED-2CDF096EE0C3}" destId="{307C7248-E70C-4D98-BC7C-CC4152DA57EF}" srcOrd="0" destOrd="0" presId="urn:microsoft.com/office/officeart/2008/layout/LinedList"/>
    <dgm:cxn modelId="{F6FC1E58-51C7-40DA-B600-415CF53470F9}" srcId="{C7EB9F2C-C3BA-415F-A48E-F78430733DAA}" destId="{EE29C65A-F01F-4F31-9DED-2CDF096EE0C3}" srcOrd="1" destOrd="0" parTransId="{0693C5EE-F097-44D7-BF2D-3EE20EF959F9}" sibTransId="{0822EE2B-9513-4C8D-9F0B-44C6AB7DD821}"/>
    <dgm:cxn modelId="{D13D6CAE-06F6-4107-B547-EAAB3C57BD79}" type="presOf" srcId="{E25F8D2C-4CFF-4E7B-9EAC-5FFB32E815FA}" destId="{34E0E516-9E42-47EC-81C9-1373DD30FC24}" srcOrd="0" destOrd="0" presId="urn:microsoft.com/office/officeart/2008/layout/LinedList"/>
    <dgm:cxn modelId="{E1B058F5-8D2B-44DD-A271-676DFE93914F}" type="presOf" srcId="{C7EB9F2C-C3BA-415F-A48E-F78430733DAA}" destId="{CAF86FB7-9BCC-4A97-86A8-8BCE9F923426}" srcOrd="0" destOrd="0" presId="urn:microsoft.com/office/officeart/2008/layout/LinedList"/>
    <dgm:cxn modelId="{1582EB91-A894-4261-A799-1BCF404A194C}" type="presParOf" srcId="{CAF86FB7-9BCC-4A97-86A8-8BCE9F923426}" destId="{B7F9A7AC-5090-4734-B0F8-57FC860EAFF8}" srcOrd="0" destOrd="0" presId="urn:microsoft.com/office/officeart/2008/layout/LinedList"/>
    <dgm:cxn modelId="{16AB62B2-D9B0-43D6-ABC5-03B102C82463}" type="presParOf" srcId="{CAF86FB7-9BCC-4A97-86A8-8BCE9F923426}" destId="{8E0223B5-6F83-4D24-95E0-D6C10372936A}" srcOrd="1" destOrd="0" presId="urn:microsoft.com/office/officeart/2008/layout/LinedList"/>
    <dgm:cxn modelId="{AD83383C-6837-40F3-8F25-CFBA16B6339C}" type="presParOf" srcId="{8E0223B5-6F83-4D24-95E0-D6C10372936A}" destId="{34E0E516-9E42-47EC-81C9-1373DD30FC24}" srcOrd="0" destOrd="0" presId="urn:microsoft.com/office/officeart/2008/layout/LinedList"/>
    <dgm:cxn modelId="{6A319A1A-8E73-4E74-8E32-7F5592A57D6B}" type="presParOf" srcId="{8E0223B5-6F83-4D24-95E0-D6C10372936A}" destId="{26D67BD5-66E8-40D9-BE5F-72EB6E9C7E60}" srcOrd="1" destOrd="0" presId="urn:microsoft.com/office/officeart/2008/layout/LinedList"/>
    <dgm:cxn modelId="{1CD80EEC-8100-43C5-BFEE-F63160486EDA}" type="presParOf" srcId="{CAF86FB7-9BCC-4A97-86A8-8BCE9F923426}" destId="{9E619D08-68A4-4AFD-8313-6A8C837F358F}" srcOrd="2" destOrd="0" presId="urn:microsoft.com/office/officeart/2008/layout/LinedList"/>
    <dgm:cxn modelId="{6BED59C8-81A5-44DC-9F8B-8CB191470592}" type="presParOf" srcId="{CAF86FB7-9BCC-4A97-86A8-8BCE9F923426}" destId="{9E79FDCD-0791-43D4-93E3-816D31FD7C16}" srcOrd="3" destOrd="0" presId="urn:microsoft.com/office/officeart/2008/layout/LinedList"/>
    <dgm:cxn modelId="{39191329-66A3-4150-A0B3-73405CD001B9}" type="presParOf" srcId="{9E79FDCD-0791-43D4-93E3-816D31FD7C16}" destId="{307C7248-E70C-4D98-BC7C-CC4152DA57EF}" srcOrd="0" destOrd="0" presId="urn:microsoft.com/office/officeart/2008/layout/LinedList"/>
    <dgm:cxn modelId="{66432B52-9903-4544-8939-1CABABBB1B50}" type="presParOf" srcId="{9E79FDCD-0791-43D4-93E3-816D31FD7C16}" destId="{654B9375-304E-4440-8D87-561101A6033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9A7AC-5090-4734-B0F8-57FC860EAFF8}">
      <dsp:nvSpPr>
        <dsp:cNvPr id="0" name=""/>
        <dsp:cNvSpPr/>
      </dsp:nvSpPr>
      <dsp:spPr>
        <a:xfrm>
          <a:off x="0" y="0"/>
          <a:ext cx="6151562"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4E0E516-9E42-47EC-81C9-1373DD30FC24}">
      <dsp:nvSpPr>
        <dsp:cNvPr id="0" name=""/>
        <dsp:cNvSpPr/>
      </dsp:nvSpPr>
      <dsp:spPr>
        <a:xfrm>
          <a:off x="0" y="0"/>
          <a:ext cx="6151562" cy="2638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Entity Framework (EF) is an object-relational mapper that enables .NET developers to work with relational data using domain-specific objects</a:t>
          </a:r>
          <a:endParaRPr lang="en-US" sz="3500" kern="1200"/>
        </a:p>
      </dsp:txBody>
      <dsp:txXfrm>
        <a:off x="0" y="0"/>
        <a:ext cx="6151562" cy="2638425"/>
      </dsp:txXfrm>
    </dsp:sp>
    <dsp:sp modelId="{9E619D08-68A4-4AFD-8313-6A8C837F358F}">
      <dsp:nvSpPr>
        <dsp:cNvPr id="0" name=""/>
        <dsp:cNvSpPr/>
      </dsp:nvSpPr>
      <dsp:spPr>
        <a:xfrm>
          <a:off x="0" y="2638425"/>
          <a:ext cx="6151562" cy="0"/>
        </a:xfrm>
        <a:prstGeom prst="line">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07C7248-E70C-4D98-BC7C-CC4152DA57EF}">
      <dsp:nvSpPr>
        <dsp:cNvPr id="0" name=""/>
        <dsp:cNvSpPr/>
      </dsp:nvSpPr>
      <dsp:spPr>
        <a:xfrm>
          <a:off x="0" y="2638425"/>
          <a:ext cx="6151562" cy="2638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It eliminates the need for most of the data-access code that developers usually need to write.</a:t>
          </a:r>
          <a:endParaRPr lang="en-US" sz="3500" kern="1200"/>
        </a:p>
      </dsp:txBody>
      <dsp:txXfrm>
        <a:off x="0" y="2638425"/>
        <a:ext cx="6151562" cy="26384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E64AD-9DF4-4F3E-85A5-1700F1B52AD7}" type="datetimeFigureOut">
              <a:rPr lang="en-CA" smtClean="0"/>
              <a:t>2021-04-06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7BC8B-008F-46A6-B1FF-72106AFD6F0B}" type="slidenum">
              <a:rPr lang="en-CA" smtClean="0"/>
              <a:t>‹#›</a:t>
            </a:fld>
            <a:endParaRPr lang="en-CA"/>
          </a:p>
        </p:txBody>
      </p:sp>
    </p:spTree>
    <p:extLst>
      <p:ext uri="{BB962C8B-B14F-4D97-AF65-F5344CB8AC3E}">
        <p14:creationId xmlns:p14="http://schemas.microsoft.com/office/powerpoint/2010/main" val="160688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howtogeek.com/343877/what-is-an-api/"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Object-relational_map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earnentityframeworkcore.com/walkthroughs/existing-databas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ithub.com/nastassiar/Entity-Framework-Test-applications" TargetMode="External"/><Relationship Id="rId4" Type="http://schemas.openxmlformats.org/officeDocument/2006/relationships/hyperlink" Target="https://docs.microsoft.com/en-us/ef/ef6/modeling/code-first/workflows/existing-databas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04040"/>
                </a:solidFill>
                <a:effectLst/>
                <a:latin typeface="Roboto"/>
              </a:rPr>
              <a:t>Think of an API like a menu in a restaurant. The menu provides a list of dishes you can order, along with a description of each dish. When you specify what menu items you want, the restaurant’s kitchen does the work and provides you with some finished dishes. You don’t know exactly how the restaurant prepares that food, and you don’t really need to.</a:t>
            </a:r>
          </a:p>
          <a:p>
            <a:pPr algn="l"/>
            <a:r>
              <a:rPr lang="en-US" b="0" i="0" dirty="0">
                <a:solidFill>
                  <a:srgbClr val="404040"/>
                </a:solidFill>
                <a:effectLst/>
                <a:latin typeface="Roboto"/>
              </a:rPr>
              <a:t>Similarly, an API lists a bunch of operations that developers can use, along with a description of what they do. The developer doesn’t necessarily need to know how, for example, an operating system builds and presents a “Save As” dialog box. They just need to know that it’s available for use in their app.</a:t>
            </a:r>
          </a:p>
          <a:p>
            <a:pPr algn="l"/>
            <a:r>
              <a:rPr lang="en-US" b="0" i="0" dirty="0">
                <a:solidFill>
                  <a:srgbClr val="404040"/>
                </a:solidFill>
                <a:effectLst/>
                <a:latin typeface="Roboto"/>
              </a:rPr>
              <a:t>This isn’t a perfect metaphor, as developers may have to provide their own data to the API to get the results, so perhaps it’s more like a fancy restaurant where you can provide some of your own ingredients the kitchen will work with.</a:t>
            </a:r>
          </a:p>
          <a:p>
            <a:pPr algn="l"/>
            <a:r>
              <a:rPr lang="en-US" b="0" i="0" dirty="0">
                <a:solidFill>
                  <a:srgbClr val="404040"/>
                </a:solidFill>
                <a:effectLst/>
                <a:latin typeface="Roboto"/>
              </a:rPr>
              <a:t>But it’s broadly accurate. APIs allow developers to save time by taking advantage of a platform’s implementation to do the nitty-gritty work. This helps reduce the amount of code developers need to create, and also helps create more consistency across apps for the same platform. APIs can control access to hardware and software resources.</a:t>
            </a:r>
          </a:p>
          <a:p>
            <a:endParaRPr lang="en-CA" dirty="0"/>
          </a:p>
          <a:p>
            <a:r>
              <a:rPr lang="en-US" dirty="0">
                <a:hlinkClick r:id="rId3"/>
              </a:rPr>
              <a:t>What Is an API? (howtogeek.com)</a:t>
            </a:r>
            <a:endParaRPr lang="en-CA" dirty="0"/>
          </a:p>
        </p:txBody>
      </p:sp>
      <p:sp>
        <p:nvSpPr>
          <p:cNvPr id="4" name="Slide Number Placeholder 3"/>
          <p:cNvSpPr>
            <a:spLocks noGrp="1"/>
          </p:cNvSpPr>
          <p:nvPr>
            <p:ph type="sldNum" sz="quarter" idx="5"/>
          </p:nvPr>
        </p:nvSpPr>
        <p:spPr/>
        <p:txBody>
          <a:bodyPr/>
          <a:lstStyle/>
          <a:p>
            <a:fld id="{9D57BC8B-008F-46A6-B1FF-72106AFD6F0B}" type="slidenum">
              <a:rPr lang="en-CA" smtClean="0"/>
              <a:t>2</a:t>
            </a:fld>
            <a:endParaRPr lang="en-CA"/>
          </a:p>
        </p:txBody>
      </p:sp>
    </p:spTree>
    <p:extLst>
      <p:ext uri="{BB962C8B-B14F-4D97-AF65-F5344CB8AC3E}">
        <p14:creationId xmlns:p14="http://schemas.microsoft.com/office/powerpoint/2010/main" val="3362582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A4A4A"/>
                </a:solidFill>
                <a:effectLst/>
                <a:latin typeface="Open Sans"/>
              </a:rPr>
              <a:t>The term REST stands for </a:t>
            </a:r>
            <a:r>
              <a:rPr lang="en-US" b="1" i="0" dirty="0" err="1">
                <a:solidFill>
                  <a:srgbClr val="4A4A4A"/>
                </a:solidFill>
                <a:effectLst/>
                <a:latin typeface="Open Sans"/>
              </a:rPr>
              <a:t>RE</a:t>
            </a:r>
            <a:r>
              <a:rPr lang="en-US" b="0" i="0" dirty="0" err="1">
                <a:solidFill>
                  <a:srgbClr val="4A4A4A"/>
                </a:solidFill>
                <a:effectLst/>
                <a:latin typeface="Open Sans"/>
              </a:rPr>
              <a:t>presentational</a:t>
            </a:r>
            <a:r>
              <a:rPr lang="en-US" b="0" i="0" dirty="0">
                <a:solidFill>
                  <a:srgbClr val="4A4A4A"/>
                </a:solidFill>
                <a:effectLst/>
                <a:latin typeface="Open Sans"/>
              </a:rPr>
              <a:t> </a:t>
            </a:r>
            <a:r>
              <a:rPr lang="en-US" b="1" i="0" dirty="0">
                <a:solidFill>
                  <a:srgbClr val="4A4A4A"/>
                </a:solidFill>
                <a:effectLst/>
                <a:latin typeface="Open Sans"/>
              </a:rPr>
              <a:t>S</a:t>
            </a:r>
            <a:r>
              <a:rPr lang="en-US" b="0" i="0" dirty="0">
                <a:solidFill>
                  <a:srgbClr val="4A4A4A"/>
                </a:solidFill>
                <a:effectLst/>
                <a:latin typeface="Open Sans"/>
              </a:rPr>
              <a:t>tate </a:t>
            </a:r>
            <a:r>
              <a:rPr lang="en-US" b="1" i="0" dirty="0">
                <a:solidFill>
                  <a:srgbClr val="4A4A4A"/>
                </a:solidFill>
                <a:effectLst/>
                <a:latin typeface="Open Sans"/>
              </a:rPr>
              <a:t>T</a:t>
            </a:r>
            <a:r>
              <a:rPr lang="en-US" b="0" i="0" dirty="0">
                <a:solidFill>
                  <a:srgbClr val="4A4A4A"/>
                </a:solidFill>
                <a:effectLst/>
                <a:latin typeface="Open Sans"/>
              </a:rPr>
              <a:t>ransfer. It is an architectural style that defines a set of rules in order to create Web Services. </a:t>
            </a:r>
          </a:p>
          <a:p>
            <a:pPr algn="l"/>
            <a:endParaRPr lang="en-US" b="0" i="0" dirty="0">
              <a:solidFill>
                <a:srgbClr val="4A4A4A"/>
              </a:solidFill>
              <a:effectLst/>
              <a:latin typeface="Open Sans"/>
            </a:endParaRPr>
          </a:p>
          <a:p>
            <a:pPr algn="l"/>
            <a:r>
              <a:rPr lang="en-US" b="0" i="0" dirty="0">
                <a:solidFill>
                  <a:srgbClr val="4A4A4A"/>
                </a:solidFill>
                <a:effectLst/>
                <a:latin typeface="Open Sans"/>
              </a:rPr>
              <a:t>The architectural style of REST helps in leveraging the lesser use of bandwidth to make an application more suitable for the internet. It is often regarded as the “</a:t>
            </a:r>
            <a:r>
              <a:rPr lang="en-US" b="0" i="1" dirty="0">
                <a:solidFill>
                  <a:srgbClr val="4A4A4A"/>
                </a:solidFill>
                <a:effectLst/>
                <a:latin typeface="Open Sans"/>
              </a:rPr>
              <a:t>language of the internet</a:t>
            </a:r>
            <a:r>
              <a:rPr lang="en-US" b="0" i="0" dirty="0">
                <a:solidFill>
                  <a:srgbClr val="4A4A4A"/>
                </a:solidFill>
                <a:effectLst/>
                <a:latin typeface="Open Sans"/>
              </a:rPr>
              <a:t>” and is completely based on the resources.</a:t>
            </a:r>
          </a:p>
          <a:p>
            <a:endParaRPr lang="en-CA" dirty="0"/>
          </a:p>
          <a:p>
            <a:r>
              <a:rPr lang="en-CA" dirty="0"/>
              <a:t>Create -&gt; Post</a:t>
            </a:r>
          </a:p>
          <a:p>
            <a:r>
              <a:rPr lang="en-CA" dirty="0"/>
              <a:t>Retrieve -&gt; Get</a:t>
            </a:r>
          </a:p>
          <a:p>
            <a:r>
              <a:rPr lang="en-CA" dirty="0"/>
              <a:t>Update -&gt; Put</a:t>
            </a:r>
          </a:p>
          <a:p>
            <a:r>
              <a:rPr lang="en-CA" dirty="0"/>
              <a:t>Delete -&gt; Delete</a:t>
            </a:r>
          </a:p>
        </p:txBody>
      </p:sp>
      <p:sp>
        <p:nvSpPr>
          <p:cNvPr id="4" name="Slide Number Placeholder 3"/>
          <p:cNvSpPr>
            <a:spLocks noGrp="1"/>
          </p:cNvSpPr>
          <p:nvPr>
            <p:ph type="sldNum" sz="quarter" idx="5"/>
          </p:nvPr>
        </p:nvSpPr>
        <p:spPr/>
        <p:txBody>
          <a:bodyPr/>
          <a:lstStyle/>
          <a:p>
            <a:fld id="{9D57BC8B-008F-46A6-B1FF-72106AFD6F0B}" type="slidenum">
              <a:rPr lang="en-CA" smtClean="0"/>
              <a:t>3</a:t>
            </a:fld>
            <a:endParaRPr lang="en-CA"/>
          </a:p>
        </p:txBody>
      </p:sp>
    </p:spTree>
    <p:extLst>
      <p:ext uri="{BB962C8B-B14F-4D97-AF65-F5344CB8AC3E}">
        <p14:creationId xmlns:p14="http://schemas.microsoft.com/office/powerpoint/2010/main" val="144642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181717"/>
                </a:solidFill>
                <a:effectLst/>
                <a:latin typeface="Verdana" panose="020B0604030504040204" pitchFamily="34" charset="0"/>
              </a:rPr>
              <a:t>Prior to .NET 3.5, we (developers) often used to write ADO.NET code or Enterprise Data Access Block to save or retrieve application data from the underlying database. We used to open a connection to the database, create a </a:t>
            </a:r>
            <a:r>
              <a:rPr lang="en-US" b="0" i="0" dirty="0" err="1">
                <a:solidFill>
                  <a:srgbClr val="181717"/>
                </a:solidFill>
                <a:effectLst/>
                <a:latin typeface="Verdana" panose="020B0604030504040204" pitchFamily="34" charset="0"/>
              </a:rPr>
              <a:t>DataSet</a:t>
            </a:r>
            <a:r>
              <a:rPr lang="en-US" b="0" i="0" dirty="0">
                <a:solidFill>
                  <a:srgbClr val="181717"/>
                </a:solidFill>
                <a:effectLst/>
                <a:latin typeface="Verdana" panose="020B0604030504040204" pitchFamily="34" charset="0"/>
              </a:rPr>
              <a:t> to fetch or submit the data to the database, convert data from the </a:t>
            </a:r>
            <a:r>
              <a:rPr lang="en-US" b="0" i="0" dirty="0" err="1">
                <a:solidFill>
                  <a:srgbClr val="181717"/>
                </a:solidFill>
                <a:effectLst/>
                <a:latin typeface="Verdana" panose="020B0604030504040204" pitchFamily="34" charset="0"/>
              </a:rPr>
              <a:t>DataSet</a:t>
            </a:r>
            <a:r>
              <a:rPr lang="en-US" b="0" i="0" dirty="0">
                <a:solidFill>
                  <a:srgbClr val="181717"/>
                </a:solidFill>
                <a:effectLst/>
                <a:latin typeface="Verdana" panose="020B0604030504040204" pitchFamily="34" charset="0"/>
              </a:rPr>
              <a:t> to .NET objects or vice-versa to apply business rules. This was a cumbersome and error prone process. Microsoft has provided a framework called "Entity Framework" to automate all these database related activities for your application.</a:t>
            </a:r>
          </a:p>
          <a:p>
            <a:pPr algn="just"/>
            <a:r>
              <a:rPr lang="en-US" b="0" i="0" dirty="0">
                <a:solidFill>
                  <a:srgbClr val="181717"/>
                </a:solidFill>
                <a:effectLst/>
                <a:latin typeface="Verdana" panose="020B0604030504040204" pitchFamily="34" charset="0"/>
              </a:rPr>
              <a:t>Entity Framework is an open-source </a:t>
            </a:r>
            <a:r>
              <a:rPr lang="en-US" b="0" i="0" u="none" strike="noStrike" dirty="0">
                <a:solidFill>
                  <a:srgbClr val="007BFF"/>
                </a:solidFill>
                <a:effectLst/>
                <a:latin typeface="Verdana" panose="020B0604030504040204" pitchFamily="34" charset="0"/>
                <a:hlinkClick r:id="rId3" tooltip="Object-relational Mapping"/>
              </a:rPr>
              <a:t>ORM framework</a:t>
            </a:r>
            <a:r>
              <a:rPr lang="en-US" b="0" i="0" dirty="0">
                <a:solidFill>
                  <a:srgbClr val="181717"/>
                </a:solidFill>
                <a:effectLst/>
                <a:latin typeface="Verdana" panose="020B0604030504040204" pitchFamily="34" charset="0"/>
              </a:rPr>
              <a:t> for .NET applications supported by Microsoft. It enables developers to work with data using objects of domain specific classes without focusing on the underlying database tables and columns where this data is stored. With the Entity Framework, developers can work at a higher level of abstraction when they deal with data, and can create and maintain data-oriented applications with less code compared with traditional applications.</a:t>
            </a:r>
          </a:p>
          <a:p>
            <a:endParaRPr lang="en-CA" dirty="0"/>
          </a:p>
        </p:txBody>
      </p:sp>
      <p:sp>
        <p:nvSpPr>
          <p:cNvPr id="4" name="Slide Number Placeholder 3"/>
          <p:cNvSpPr>
            <a:spLocks noGrp="1"/>
          </p:cNvSpPr>
          <p:nvPr>
            <p:ph type="sldNum" sz="quarter" idx="5"/>
          </p:nvPr>
        </p:nvSpPr>
        <p:spPr/>
        <p:txBody>
          <a:bodyPr/>
          <a:lstStyle/>
          <a:p>
            <a:fld id="{9D57BC8B-008F-46A6-B1FF-72106AFD6F0B}" type="slidenum">
              <a:rPr lang="en-CA" smtClean="0"/>
              <a:t>4</a:t>
            </a:fld>
            <a:endParaRPr lang="en-CA"/>
          </a:p>
        </p:txBody>
      </p:sp>
    </p:spTree>
    <p:extLst>
      <p:ext uri="{BB962C8B-B14F-4D97-AF65-F5344CB8AC3E}">
        <p14:creationId xmlns:p14="http://schemas.microsoft.com/office/powerpoint/2010/main" val="85963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Generating a model from an existing database | Learn Entity Framework Core</a:t>
            </a:r>
            <a:endParaRPr lang="en-US" dirty="0"/>
          </a:p>
          <a:p>
            <a:r>
              <a:rPr lang="en-US" dirty="0">
                <a:hlinkClick r:id="rId4"/>
              </a:rPr>
              <a:t>Code First to an Existing Database - EF6 | Microsoft Docs</a:t>
            </a:r>
            <a:endParaRPr lang="en-US" dirty="0"/>
          </a:p>
          <a:p>
            <a:r>
              <a:rPr lang="en-US" dirty="0" err="1">
                <a:hlinkClick r:id="rId5"/>
              </a:rPr>
              <a:t>nastassiar</a:t>
            </a:r>
            <a:r>
              <a:rPr lang="en-US" dirty="0">
                <a:hlinkClick r:id="rId5"/>
              </a:rPr>
              <a:t>/Entity-Framework-Test-applications: Testing out Entity Framework with a console app and ASP.NET Web App (github.com)</a:t>
            </a:r>
            <a:endParaRPr lang="en-CA" dirty="0"/>
          </a:p>
        </p:txBody>
      </p:sp>
      <p:sp>
        <p:nvSpPr>
          <p:cNvPr id="4" name="Slide Number Placeholder 3"/>
          <p:cNvSpPr>
            <a:spLocks noGrp="1"/>
          </p:cNvSpPr>
          <p:nvPr>
            <p:ph type="sldNum" sz="quarter" idx="5"/>
          </p:nvPr>
        </p:nvSpPr>
        <p:spPr/>
        <p:txBody>
          <a:bodyPr/>
          <a:lstStyle/>
          <a:p>
            <a:fld id="{9D57BC8B-008F-46A6-B1FF-72106AFD6F0B}" type="slidenum">
              <a:rPr lang="en-CA" smtClean="0"/>
              <a:t>7</a:t>
            </a:fld>
            <a:endParaRPr lang="en-CA"/>
          </a:p>
        </p:txBody>
      </p:sp>
    </p:spTree>
    <p:extLst>
      <p:ext uri="{BB962C8B-B14F-4D97-AF65-F5344CB8AC3E}">
        <p14:creationId xmlns:p14="http://schemas.microsoft.com/office/powerpoint/2010/main" val="391093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D57BC8B-008F-46A6-B1FF-72106AFD6F0B}" type="slidenum">
              <a:rPr lang="en-CA" smtClean="0"/>
              <a:t>8</a:t>
            </a:fld>
            <a:endParaRPr lang="en-CA"/>
          </a:p>
        </p:txBody>
      </p:sp>
    </p:spTree>
    <p:extLst>
      <p:ext uri="{BB962C8B-B14F-4D97-AF65-F5344CB8AC3E}">
        <p14:creationId xmlns:p14="http://schemas.microsoft.com/office/powerpoint/2010/main" val="85963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D57BC8B-008F-46A6-B1FF-72106AFD6F0B}" type="slidenum">
              <a:rPr lang="en-CA" smtClean="0"/>
              <a:t>9</a:t>
            </a:fld>
            <a:endParaRPr lang="en-CA"/>
          </a:p>
        </p:txBody>
      </p:sp>
    </p:spTree>
    <p:extLst>
      <p:ext uri="{BB962C8B-B14F-4D97-AF65-F5344CB8AC3E}">
        <p14:creationId xmlns:p14="http://schemas.microsoft.com/office/powerpoint/2010/main" val="235287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D57BC8B-008F-46A6-B1FF-72106AFD6F0B}" type="slidenum">
              <a:rPr lang="en-CA" smtClean="0"/>
              <a:t>10</a:t>
            </a:fld>
            <a:endParaRPr lang="en-CA"/>
          </a:p>
        </p:txBody>
      </p:sp>
    </p:spTree>
    <p:extLst>
      <p:ext uri="{BB962C8B-B14F-4D97-AF65-F5344CB8AC3E}">
        <p14:creationId xmlns:p14="http://schemas.microsoft.com/office/powerpoint/2010/main" val="119667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4/6/2021</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4/6/2021</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4/6/2021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2037A-D581-4B86-B367-7EA4EF0126D3}"/>
              </a:ext>
            </a:extLst>
          </p:cNvPr>
          <p:cNvSpPr>
            <a:spLocks noGrp="1"/>
          </p:cNvSpPr>
          <p:nvPr>
            <p:ph type="ctrTitle"/>
          </p:nvPr>
        </p:nvSpPr>
        <p:spPr>
          <a:xfrm>
            <a:off x="1600200" y="4269282"/>
            <a:ext cx="8991600" cy="1264762"/>
          </a:xfrm>
        </p:spPr>
        <p:txBody>
          <a:bodyPr>
            <a:normAutofit/>
          </a:bodyPr>
          <a:lstStyle/>
          <a:p>
            <a:r>
              <a:rPr lang="en-CA" sz="3200"/>
              <a:t>Databases and APIs</a:t>
            </a:r>
          </a:p>
        </p:txBody>
      </p:sp>
      <p:sp>
        <p:nvSpPr>
          <p:cNvPr id="3" name="Subtitle 2">
            <a:extLst>
              <a:ext uri="{FF2B5EF4-FFF2-40B4-BE49-F238E27FC236}">
                <a16:creationId xmlns:a16="http://schemas.microsoft.com/office/drawing/2014/main" id="{F04614D8-480D-418B-A043-1CDD0C3856FA}"/>
              </a:ext>
            </a:extLst>
          </p:cNvPr>
          <p:cNvSpPr>
            <a:spLocks noGrp="1"/>
          </p:cNvSpPr>
          <p:nvPr>
            <p:ph type="subTitle" idx="1"/>
          </p:nvPr>
        </p:nvSpPr>
        <p:spPr>
          <a:xfrm>
            <a:off x="2695194" y="5688535"/>
            <a:ext cx="6801612" cy="536125"/>
          </a:xfrm>
        </p:spPr>
        <p:txBody>
          <a:bodyPr>
            <a:normAutofit/>
          </a:bodyPr>
          <a:lstStyle/>
          <a:p>
            <a:r>
              <a:rPr lang="en-CA" sz="1800"/>
              <a:t>A match made in heaven</a:t>
            </a:r>
          </a:p>
        </p:txBody>
      </p:sp>
      <p:pic>
        <p:nvPicPr>
          <p:cNvPr id="5" name="Picture 4" descr="Diagram&#10;&#10;Description automatically generated with low confidence">
            <a:extLst>
              <a:ext uri="{FF2B5EF4-FFF2-40B4-BE49-F238E27FC236}">
                <a16:creationId xmlns:a16="http://schemas.microsoft.com/office/drawing/2014/main" id="{55547A12-15BE-4729-9B9D-52AE22A03D42}"/>
              </a:ext>
            </a:extLst>
          </p:cNvPr>
          <p:cNvPicPr>
            <a:picLocks noChangeAspect="1"/>
          </p:cNvPicPr>
          <p:nvPr/>
        </p:nvPicPr>
        <p:blipFill>
          <a:blip r:embed="rId2"/>
          <a:stretch>
            <a:fillRect/>
          </a:stretch>
        </p:blipFill>
        <p:spPr>
          <a:xfrm>
            <a:off x="977692" y="640078"/>
            <a:ext cx="10236615" cy="3301307"/>
          </a:xfrm>
          <a:prstGeom prst="rect">
            <a:avLst/>
          </a:prstGeom>
        </p:spPr>
      </p:pic>
    </p:spTree>
    <p:extLst>
      <p:ext uri="{BB962C8B-B14F-4D97-AF65-F5344CB8AC3E}">
        <p14:creationId xmlns:p14="http://schemas.microsoft.com/office/powerpoint/2010/main" val="39234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F030E-B9AE-4F30-84C7-81FB2E8E9930}"/>
              </a:ext>
            </a:extLst>
          </p:cNvPr>
          <p:cNvSpPr>
            <a:spLocks noGrp="1"/>
          </p:cNvSpPr>
          <p:nvPr>
            <p:ph type="title"/>
          </p:nvPr>
        </p:nvSpPr>
        <p:spPr>
          <a:xfrm>
            <a:off x="1600200" y="2567226"/>
            <a:ext cx="8991600" cy="1723549"/>
          </a:xfrm>
        </p:spPr>
        <p:txBody>
          <a:bodyPr vert="horz" lIns="274320" tIns="182880" rIns="274320" bIns="182880" rtlCol="0" anchor="ctr" anchorCtr="1">
            <a:normAutofit/>
          </a:bodyPr>
          <a:lstStyle/>
          <a:p>
            <a:r>
              <a:rPr lang="en-US" sz="4000"/>
              <a:t>Questions?</a:t>
            </a:r>
          </a:p>
        </p:txBody>
      </p:sp>
      <p:sp>
        <p:nvSpPr>
          <p:cNvPr id="3" name="Text Placeholder 2">
            <a:extLst>
              <a:ext uri="{FF2B5EF4-FFF2-40B4-BE49-F238E27FC236}">
                <a16:creationId xmlns:a16="http://schemas.microsoft.com/office/drawing/2014/main" id="{F8540DC2-03C7-4BB7-98BB-0B634B4B9E6B}"/>
              </a:ext>
            </a:extLst>
          </p:cNvPr>
          <p:cNvSpPr>
            <a:spLocks noGrp="1"/>
          </p:cNvSpPr>
          <p:nvPr>
            <p:ph type="body" idx="1"/>
          </p:nvPr>
        </p:nvSpPr>
        <p:spPr>
          <a:xfrm>
            <a:off x="6579219" y="5583044"/>
            <a:ext cx="3995955" cy="653164"/>
          </a:xfrm>
        </p:spPr>
        <p:txBody>
          <a:bodyPr vert="horz" lIns="91440" tIns="45720" rIns="91440" bIns="45720" rtlCol="0">
            <a:normAutofit/>
          </a:bodyPr>
          <a:lstStyle/>
          <a:p>
            <a:pPr algn="r"/>
            <a:endParaRPr lang="en-US">
              <a:solidFill>
                <a:srgbClr val="FFFFFF"/>
              </a:solidFill>
            </a:endParaRPr>
          </a:p>
        </p:txBody>
      </p:sp>
    </p:spTree>
    <p:extLst>
      <p:ext uri="{BB962C8B-B14F-4D97-AF65-F5344CB8AC3E}">
        <p14:creationId xmlns:p14="http://schemas.microsoft.com/office/powerpoint/2010/main" val="102318949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373F9-6CB8-48E7-BBD2-61ECCB1D0E56}"/>
              </a:ext>
            </a:extLst>
          </p:cNvPr>
          <p:cNvSpPr>
            <a:spLocks noGrp="1"/>
          </p:cNvSpPr>
          <p:nvPr>
            <p:ph type="title"/>
          </p:nvPr>
        </p:nvSpPr>
        <p:spPr>
          <a:xfrm>
            <a:off x="2231136" y="467418"/>
            <a:ext cx="7729728" cy="1188720"/>
          </a:xfrm>
          <a:solidFill>
            <a:schemeClr val="bg1"/>
          </a:solidFill>
        </p:spPr>
        <p:txBody>
          <a:bodyPr>
            <a:normAutofit/>
          </a:bodyPr>
          <a:lstStyle/>
          <a:p>
            <a:r>
              <a:rPr lang="en-CA" dirty="0"/>
              <a:t>What is an API?</a:t>
            </a:r>
          </a:p>
        </p:txBody>
      </p:sp>
      <p:sp>
        <p:nvSpPr>
          <p:cNvPr id="3" name="Content Placeholder 2">
            <a:extLst>
              <a:ext uri="{FF2B5EF4-FFF2-40B4-BE49-F238E27FC236}">
                <a16:creationId xmlns:a16="http://schemas.microsoft.com/office/drawing/2014/main" id="{19448BD9-0773-44F9-935C-004AB397F665}"/>
              </a:ext>
            </a:extLst>
          </p:cNvPr>
          <p:cNvSpPr>
            <a:spLocks noGrp="1"/>
          </p:cNvSpPr>
          <p:nvPr>
            <p:ph idx="1"/>
          </p:nvPr>
        </p:nvSpPr>
        <p:spPr>
          <a:xfrm>
            <a:off x="1706062" y="2291262"/>
            <a:ext cx="8779512" cy="2879256"/>
          </a:xfrm>
        </p:spPr>
        <p:txBody>
          <a:bodyPr>
            <a:normAutofit/>
          </a:bodyPr>
          <a:lstStyle/>
          <a:p>
            <a:r>
              <a:rPr lang="en-US" b="0" i="0" dirty="0">
                <a:solidFill>
                  <a:srgbClr val="404040"/>
                </a:solidFill>
                <a:effectLst/>
              </a:rPr>
              <a:t>Stands for “Application Programming Interface.”</a:t>
            </a:r>
          </a:p>
          <a:p>
            <a:pPr>
              <a:buFont typeface="Arial" panose="020B0604020202020204" pitchFamily="34" charset="0"/>
              <a:buChar char="•"/>
            </a:pPr>
            <a:r>
              <a:rPr lang="en-US" b="0" i="0" dirty="0">
                <a:solidFill>
                  <a:srgbClr val="404040"/>
                </a:solidFill>
                <a:effectLst/>
              </a:rPr>
              <a:t>Modern APIs adhere to standards (typically HTTP and REST) making them developer-friendly, easily accessible and broadly understood</a:t>
            </a:r>
          </a:p>
          <a:p>
            <a:pPr>
              <a:buFont typeface="Arial" panose="020B0604020202020204" pitchFamily="34" charset="0"/>
              <a:buChar char="•"/>
            </a:pPr>
            <a:r>
              <a:rPr lang="en-US" b="0" i="0" dirty="0">
                <a:solidFill>
                  <a:srgbClr val="404040"/>
                </a:solidFill>
                <a:effectLst/>
              </a:rPr>
              <a:t>Designed for consumption for specific audiences (e.g., mobile developers)</a:t>
            </a:r>
          </a:p>
          <a:p>
            <a:pPr>
              <a:buFont typeface="Arial" panose="020B0604020202020204" pitchFamily="34" charset="0"/>
              <a:buChar char="•"/>
            </a:pPr>
            <a:r>
              <a:rPr lang="en-US" dirty="0">
                <a:solidFill>
                  <a:srgbClr val="404040"/>
                </a:solidFill>
              </a:rPr>
              <a:t>APIs are </a:t>
            </a:r>
            <a:r>
              <a:rPr lang="en-US" b="0" i="0" dirty="0">
                <a:solidFill>
                  <a:srgbClr val="404040"/>
                </a:solidFill>
                <a:effectLst/>
              </a:rPr>
              <a:t>documented, and they are versioned in a way that users can have certain expectations of its maintenance and lifecycle</a:t>
            </a:r>
          </a:p>
          <a:p>
            <a:endParaRPr lang="en-US" b="0" i="0" dirty="0">
              <a:solidFill>
                <a:srgbClr val="404040"/>
              </a:solidFill>
              <a:effectLst/>
              <a:latin typeface="Roboto"/>
            </a:endParaRPr>
          </a:p>
        </p:txBody>
      </p:sp>
    </p:spTree>
    <p:extLst>
      <p:ext uri="{BB962C8B-B14F-4D97-AF65-F5344CB8AC3E}">
        <p14:creationId xmlns:p14="http://schemas.microsoft.com/office/powerpoint/2010/main" val="97841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93F44-2C99-4D49-848E-3259375A737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chorCtr="1">
            <a:normAutofit/>
          </a:bodyPr>
          <a:lstStyle/>
          <a:p>
            <a:r>
              <a:rPr lang="en-US"/>
              <a:t>What is a REST API?</a:t>
            </a:r>
          </a:p>
        </p:txBody>
      </p:sp>
      <p:pic>
        <p:nvPicPr>
          <p:cNvPr id="3074" name="Picture 2">
            <a:extLst>
              <a:ext uri="{FF2B5EF4-FFF2-40B4-BE49-F238E27FC236}">
                <a16:creationId xmlns:a16="http://schemas.microsoft.com/office/drawing/2014/main" id="{12297BAA-B00C-46A8-A5A1-AD844BABD1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61286" y="2482596"/>
            <a:ext cx="7281102" cy="293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7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185E7-E231-47BE-A67F-A465017D16B1}"/>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CA" sz="2600">
                <a:solidFill>
                  <a:srgbClr val="FFFFFF"/>
                </a:solidFill>
              </a:rPr>
              <a:t>What is Entity Framework?</a:t>
            </a:r>
          </a:p>
        </p:txBody>
      </p:sp>
      <p:sp useBgFill="1">
        <p:nvSpPr>
          <p:cNvPr id="18" name="Rectangle 17">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1C8208-37DD-4C2F-932D-0CCAB4DDF1F3}"/>
              </a:ext>
            </a:extLst>
          </p:cNvPr>
          <p:cNvGraphicFramePr>
            <a:graphicFrameLocks noGrp="1"/>
          </p:cNvGraphicFramePr>
          <p:nvPr>
            <p:ph idx="1"/>
            <p:extLst>
              <p:ext uri="{D42A27DB-BD31-4B8C-83A1-F6EECF244321}">
                <p14:modId xmlns:p14="http://schemas.microsoft.com/office/powerpoint/2010/main" val="340538237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1149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102B-9017-44CC-96F8-1E8063D6A094}"/>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solidFill>
                  <a:srgbClr val="262626"/>
                </a:solidFill>
              </a:rPr>
              <a:t>.NET Class to Table</a:t>
            </a:r>
          </a:p>
        </p:txBody>
      </p:sp>
      <p:sp>
        <p:nvSpPr>
          <p:cNvPr id="71" name="Rectangle 70">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691160B-B893-4BD7-B2B2-86243CAE19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057599"/>
            <a:ext cx="6257544" cy="442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2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5CD3A-430A-4BA1-AB9D-2CDCE60D4C5C}"/>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LinQ to SQL</a:t>
            </a:r>
          </a:p>
        </p:txBody>
      </p:sp>
      <p:pic>
        <p:nvPicPr>
          <p:cNvPr id="2050" name="Picture 2">
            <a:extLst>
              <a:ext uri="{FF2B5EF4-FFF2-40B4-BE49-F238E27FC236}">
                <a16:creationId xmlns:a16="http://schemas.microsoft.com/office/drawing/2014/main" id="{8B9D91BC-C174-4834-9669-43F2ECE98E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5267" y="1094571"/>
            <a:ext cx="10921466" cy="239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7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30092-38F6-4B02-9051-05BD821925CA}"/>
              </a:ext>
            </a:extLst>
          </p:cNvPr>
          <p:cNvSpPr>
            <a:spLocks noGrp="1"/>
          </p:cNvSpPr>
          <p:nvPr>
            <p:ph type="title"/>
          </p:nvPr>
        </p:nvSpPr>
        <p:spPr>
          <a:xfrm>
            <a:off x="1600200" y="2669557"/>
            <a:ext cx="8991600" cy="1080296"/>
          </a:xfrm>
        </p:spPr>
        <p:txBody>
          <a:bodyPr vert="horz" lIns="274320" tIns="182880" rIns="274320" bIns="182880" rtlCol="0" anchor="ctr" anchorCtr="1">
            <a:normAutofit/>
          </a:bodyPr>
          <a:lstStyle/>
          <a:p>
            <a:r>
              <a:rPr lang="en-US"/>
              <a:t>Demo</a:t>
            </a:r>
          </a:p>
        </p:txBody>
      </p:sp>
      <p:sp>
        <p:nvSpPr>
          <p:cNvPr id="5" name="Text Placeholder 4">
            <a:extLst>
              <a:ext uri="{FF2B5EF4-FFF2-40B4-BE49-F238E27FC236}">
                <a16:creationId xmlns:a16="http://schemas.microsoft.com/office/drawing/2014/main" id="{A0D63FE4-0BBF-4E33-A934-278F3702780F}"/>
              </a:ext>
            </a:extLst>
          </p:cNvPr>
          <p:cNvSpPr>
            <a:spLocks noGrp="1"/>
          </p:cNvSpPr>
          <p:nvPr>
            <p:ph type="body" idx="1"/>
          </p:nvPr>
        </p:nvSpPr>
        <p:spPr>
          <a:xfrm>
            <a:off x="2695194" y="4840224"/>
            <a:ext cx="6801612" cy="1239894"/>
          </a:xfrm>
        </p:spPr>
        <p:txBody>
          <a:bodyPr vert="horz" lIns="91440" tIns="45720" rIns="91440" bIns="45720" rtlCol="0">
            <a:normAutofit/>
          </a:bodyPr>
          <a:lstStyle/>
          <a:p>
            <a:pPr algn="ctr"/>
            <a:endParaRPr lang="en-US"/>
          </a:p>
        </p:txBody>
      </p:sp>
    </p:spTree>
    <p:extLst>
      <p:ext uri="{BB962C8B-B14F-4D97-AF65-F5344CB8AC3E}">
        <p14:creationId xmlns:p14="http://schemas.microsoft.com/office/powerpoint/2010/main" val="194919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85E7-E231-47BE-A67F-A465017D16B1}"/>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CA" sz="2400">
                <a:solidFill>
                  <a:schemeClr val="tx1"/>
                </a:solidFill>
              </a:rPr>
              <a:t>The Tools I used</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15E0F63-4F91-42C1-8334-F295F4F96E2A}"/>
              </a:ext>
            </a:extLst>
          </p:cNvPr>
          <p:cNvSpPr>
            <a:spLocks noGrp="1"/>
          </p:cNvSpPr>
          <p:nvPr>
            <p:ph idx="1"/>
          </p:nvPr>
        </p:nvSpPr>
        <p:spPr>
          <a:xfrm>
            <a:off x="6049182" y="802638"/>
            <a:ext cx="5408696" cy="5252722"/>
          </a:xfrm>
        </p:spPr>
        <p:txBody>
          <a:bodyPr anchor="ctr">
            <a:normAutofit/>
          </a:bodyPr>
          <a:lstStyle/>
          <a:p>
            <a:r>
              <a:rPr lang="en-CA" dirty="0" err="1">
                <a:solidFill>
                  <a:schemeClr val="bg1"/>
                </a:solidFill>
              </a:rPr>
              <a:t>.Net</a:t>
            </a:r>
            <a:r>
              <a:rPr lang="en-CA" dirty="0">
                <a:solidFill>
                  <a:schemeClr val="bg1"/>
                </a:solidFill>
              </a:rPr>
              <a:t> Framework 4.7.2</a:t>
            </a:r>
          </a:p>
          <a:p>
            <a:r>
              <a:rPr lang="en-CA" dirty="0" err="1">
                <a:solidFill>
                  <a:schemeClr val="bg1"/>
                </a:solidFill>
              </a:rPr>
              <a:t>ASP.Net</a:t>
            </a:r>
            <a:r>
              <a:rPr lang="en-CA" dirty="0">
                <a:solidFill>
                  <a:schemeClr val="bg1"/>
                </a:solidFill>
              </a:rPr>
              <a:t>/Console App</a:t>
            </a:r>
          </a:p>
          <a:p>
            <a:r>
              <a:rPr lang="en-CA" dirty="0">
                <a:solidFill>
                  <a:schemeClr val="bg1"/>
                </a:solidFill>
              </a:rPr>
              <a:t>Azure SQL </a:t>
            </a:r>
          </a:p>
          <a:p>
            <a:r>
              <a:rPr lang="en-CA" dirty="0">
                <a:solidFill>
                  <a:schemeClr val="bg1"/>
                </a:solidFill>
              </a:rPr>
              <a:t>Visual Studio Community 2019</a:t>
            </a:r>
          </a:p>
          <a:p>
            <a:r>
              <a:rPr lang="en-CA" dirty="0">
                <a:solidFill>
                  <a:schemeClr val="bg1"/>
                </a:solidFill>
              </a:rPr>
              <a:t>Entity Framework 6</a:t>
            </a:r>
          </a:p>
          <a:p>
            <a:r>
              <a:rPr lang="en-CA" dirty="0">
                <a:solidFill>
                  <a:schemeClr val="bg1"/>
                </a:solidFill>
              </a:rPr>
              <a:t>Postman</a:t>
            </a:r>
          </a:p>
          <a:p>
            <a:endParaRPr lang="en-CA" dirty="0">
              <a:solidFill>
                <a:schemeClr val="bg1"/>
              </a:solidFill>
            </a:endParaRPr>
          </a:p>
        </p:txBody>
      </p:sp>
    </p:spTree>
    <p:extLst>
      <p:ext uri="{BB962C8B-B14F-4D97-AF65-F5344CB8AC3E}">
        <p14:creationId xmlns:p14="http://schemas.microsoft.com/office/powerpoint/2010/main" val="29208218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85E7-E231-47BE-A67F-A465017D16B1}"/>
              </a:ext>
            </a:extLst>
          </p:cNvPr>
          <p:cNvSpPr>
            <a:spLocks noGrp="1"/>
          </p:cNvSpPr>
          <p:nvPr>
            <p:ph type="title"/>
          </p:nvPr>
        </p:nvSpPr>
        <p:spPr>
          <a:xfrm>
            <a:off x="640079" y="640079"/>
            <a:ext cx="3402531" cy="5272242"/>
          </a:xfrm>
        </p:spPr>
        <p:txBody>
          <a:bodyPr>
            <a:normAutofit/>
          </a:bodyPr>
          <a:lstStyle/>
          <a:p>
            <a:r>
              <a:rPr lang="en-CA" dirty="0"/>
              <a:t>Putting it all together</a:t>
            </a:r>
          </a:p>
        </p:txBody>
      </p:sp>
      <p:sp>
        <p:nvSpPr>
          <p:cNvPr id="3" name="Content Placeholder 2">
            <a:extLst>
              <a:ext uri="{FF2B5EF4-FFF2-40B4-BE49-F238E27FC236}">
                <a16:creationId xmlns:a16="http://schemas.microsoft.com/office/drawing/2014/main" id="{215E0F63-4F91-42C1-8334-F295F4F96E2A}"/>
              </a:ext>
            </a:extLst>
          </p:cNvPr>
          <p:cNvSpPr>
            <a:spLocks noGrp="1"/>
          </p:cNvSpPr>
          <p:nvPr>
            <p:ph idx="1"/>
          </p:nvPr>
        </p:nvSpPr>
        <p:spPr>
          <a:xfrm>
            <a:off x="4672103" y="640079"/>
            <a:ext cx="6883072" cy="2959155"/>
          </a:xfrm>
        </p:spPr>
        <p:txBody>
          <a:bodyPr>
            <a:normAutofit/>
          </a:bodyPr>
          <a:lstStyle/>
          <a:p>
            <a:r>
              <a:rPr lang="en-CA" dirty="0"/>
              <a:t>To have your data/database be of value to your consumers it needs to be accessible</a:t>
            </a:r>
          </a:p>
          <a:p>
            <a:r>
              <a:rPr lang="en-CA" dirty="0"/>
              <a:t>APIs can be a point of entry for your data consumers and contributors</a:t>
            </a:r>
          </a:p>
          <a:p>
            <a:r>
              <a:rPr lang="en-CA" dirty="0"/>
              <a:t>APIs can also help you protect your data/database by creating a layer in between and giving the developer a place to build in rules and access policies</a:t>
            </a:r>
          </a:p>
        </p:txBody>
      </p:sp>
      <p:sp>
        <p:nvSpPr>
          <p:cNvPr id="71" name="Rectangle 70">
            <a:extLst>
              <a:ext uri="{FF2B5EF4-FFF2-40B4-BE49-F238E27FC236}">
                <a16:creationId xmlns:a16="http://schemas.microsoft.com/office/drawing/2014/main" id="{573E7CF4-0A08-46B9-AE8C-455F95A0B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223" y="3822192"/>
            <a:ext cx="6882951" cy="20684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EC31410-EFE7-4C0C-A807-70B09C53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3905450"/>
            <a:ext cx="6720840"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3D13385F-6547-46C3-A4B8-DF8B537FA3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0115" y="3987746"/>
            <a:ext cx="5387165" cy="17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0924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TM10001115[[fn=Parcel]]</Template>
  <TotalTime>7473</TotalTime>
  <Words>789</Words>
  <Application>Microsoft Office PowerPoint</Application>
  <PresentationFormat>Widescreen</PresentationFormat>
  <Paragraphs>52</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Open Sans</vt:lpstr>
      <vt:lpstr>Roboto</vt:lpstr>
      <vt:lpstr>Verdana</vt:lpstr>
      <vt:lpstr>Parcel</vt:lpstr>
      <vt:lpstr>Databases and APIs</vt:lpstr>
      <vt:lpstr>What is an API?</vt:lpstr>
      <vt:lpstr>What is a REST API?</vt:lpstr>
      <vt:lpstr>What is Entity Framework?</vt:lpstr>
      <vt:lpstr>.NET Class to Table</vt:lpstr>
      <vt:lpstr>LinQ to SQL</vt:lpstr>
      <vt:lpstr>Demo</vt:lpstr>
      <vt:lpstr>The Tools I used</vt:lpstr>
      <vt:lpstr>Putting it all together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APIs</dc:title>
  <dc:creator>Nastassia Rashid</dc:creator>
  <cp:lastModifiedBy>Nastassia Rashid</cp:lastModifiedBy>
  <cp:revision>6</cp:revision>
  <dcterms:created xsi:type="dcterms:W3CDTF">2021-03-23T23:40:53Z</dcterms:created>
  <dcterms:modified xsi:type="dcterms:W3CDTF">2021-04-06T16:52:14Z</dcterms:modified>
</cp:coreProperties>
</file>