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88825" cy="6858000"/>
  <p:notesSz cx="6858000" cy="9144000"/>
  <p:defaultTextStyle>
    <a:defPPr rtl="0">
      <a:defRPr lang="ru-RU"/>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524" autoAdjust="0"/>
    <p:restoredTop sz="94660" autoAdjust="0"/>
  </p:normalViewPr>
  <p:slideViewPr>
    <p:cSldViewPr>
      <p:cViewPr varScale="1">
        <p:scale>
          <a:sx n="77" d="100"/>
          <a:sy n="77" d="100"/>
        </p:scale>
        <p:origin x="-108" y="-13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pPr rtl="0"/>
              <a:t>‹#›</a:t>
            </a:fld>
            <a:endParaRPr/>
          </a:p>
        </p:txBody>
      </p:sp>
    </p:spTree>
    <p:extLst>
      <p:ext uri="{BB962C8B-B14F-4D97-AF65-F5344CB8AC3E}">
        <p14:creationId xmlns=""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pPr rtl="0"/>
              <a:t>‹#›</a:t>
            </a:fld>
            <a:endParaRPr/>
          </a:p>
        </p:txBody>
      </p:sp>
    </p:spTree>
    <p:extLst>
      <p:ext uri="{BB962C8B-B14F-4D97-AF65-F5344CB8AC3E}">
        <p14:creationId xmlns=""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диагонали"/>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линии снизу"/>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Заголовок 1"/>
          <p:cNvSpPr>
            <a:spLocks noGrp="1"/>
          </p:cNvSpPr>
          <p:nvPr>
            <p:ph type="ctrTitle"/>
          </p:nvPr>
        </p:nvSpPr>
        <p:spPr>
          <a:xfrm>
            <a:off x="1625176" y="584200"/>
            <a:ext cx="8735325" cy="2000251"/>
          </a:xfrm>
        </p:spPr>
        <p:txBody>
          <a:bodyPr rtlCol="0">
            <a:normAutofit/>
          </a:bodyPr>
          <a:lstStyle>
            <a:lvl1pPr algn="l" rtl="0">
              <a:defRPr sz="5400"/>
            </a:lvl1pPr>
          </a:lstStyle>
          <a:p>
            <a:pPr rtl="0"/>
            <a:r>
              <a:rPr lang="ru-RU" smtClean="0"/>
              <a:t>Образец заголовка</a:t>
            </a:r>
            <a:endParaRPr/>
          </a:p>
        </p:txBody>
      </p:sp>
      <p:sp>
        <p:nvSpPr>
          <p:cNvPr id="3" name="Подзаголовок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ru-RU" smtClean="0"/>
              <a:t>Образец подзаголовка</a:t>
            </a:r>
            <a:endParaRPr/>
          </a:p>
        </p:txBody>
      </p:sp>
      <p:sp>
        <p:nvSpPr>
          <p:cNvPr id="22" name="Дата 21"/>
          <p:cNvSpPr>
            <a:spLocks noGrp="1"/>
          </p:cNvSpPr>
          <p:nvPr>
            <p:ph type="dt" sz="half" idx="10"/>
          </p:nvPr>
        </p:nvSpPr>
        <p:spPr/>
        <p:txBody>
          <a:bodyPr rtlCol="0"/>
          <a:lstStyle/>
          <a:p>
            <a:pPr rtl="0"/>
            <a:r>
              <a:rPr lang="en-US"/>
              <a:t>01.08.2016</a:t>
            </a:r>
            <a:endParaRPr/>
          </a:p>
        </p:txBody>
      </p:sp>
      <p:sp>
        <p:nvSpPr>
          <p:cNvPr id="23" name="Нижний колонтитул 22"/>
          <p:cNvSpPr>
            <a:spLocks noGrp="1"/>
          </p:cNvSpPr>
          <p:nvPr>
            <p:ph type="ftr" sz="quarter" idx="11"/>
          </p:nvPr>
        </p:nvSpPr>
        <p:spPr/>
        <p:txBody>
          <a:bodyPr rtlCol="0"/>
          <a:lstStyle/>
          <a:p>
            <a:pPr rtl="0"/>
            <a:endParaRPr/>
          </a:p>
        </p:txBody>
      </p:sp>
      <p:sp>
        <p:nvSpPr>
          <p:cNvPr id="24" name="Номер слайда 23"/>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1847488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1996675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5958864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1406769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pSp>
        <p:nvGrpSpPr>
          <p:cNvPr id="11" name="диагонали"/>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Заголовок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ru-RU" smtClean="0"/>
              <a:t>Образец заголовка</a:t>
            </a:r>
            <a:endParaRPr/>
          </a:p>
        </p:txBody>
      </p:sp>
      <p:sp>
        <p:nvSpPr>
          <p:cNvPr id="3" name="Текст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u-RU" smtClean="0"/>
              <a:t>Образец текста</a:t>
            </a:r>
          </a:p>
        </p:txBody>
      </p:sp>
      <p:sp>
        <p:nvSpPr>
          <p:cNvPr id="4" name="Дата 3"/>
          <p:cNvSpPr>
            <a:spLocks noGrp="1"/>
          </p:cNvSpPr>
          <p:nvPr>
            <p:ph type="dt" sz="half" idx="10"/>
          </p:nvPr>
        </p:nvSpPr>
        <p:spPr/>
        <p:txBody>
          <a:bodyPr rtlCol="0"/>
          <a:lstStyle/>
          <a:p>
            <a:pPr rtl="0"/>
            <a:r>
              <a:rPr lang="en-US"/>
              <a:t>01.08.2016</a:t>
            </a:r>
            <a:endParaRPr/>
          </a:p>
        </p:txBody>
      </p:sp>
      <p:sp>
        <p:nvSpPr>
          <p:cNvPr id="5" name="Нижний колонтитул 4"/>
          <p:cNvSpPr>
            <a:spLocks noGrp="1"/>
          </p:cNvSpPr>
          <p:nvPr>
            <p:ph type="ftr" sz="quarter" idx="11"/>
          </p:nvPr>
        </p:nvSpPr>
        <p:spPr/>
        <p:txBody>
          <a:bodyPr rtlCol="0"/>
          <a:lstStyle/>
          <a:p>
            <a:pPr rtl="0"/>
            <a:endParaRPr/>
          </a:p>
        </p:txBody>
      </p:sp>
      <p:sp>
        <p:nvSpPr>
          <p:cNvPr id="6" name="Номер слайда 5"/>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3616330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Объект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3557647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a:p>
        </p:txBody>
      </p:sp>
      <p:sp>
        <p:nvSpPr>
          <p:cNvPr id="3" name="Текст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smtClean="0"/>
              <a:t>Образец текста</a:t>
            </a:r>
          </a:p>
        </p:txBody>
      </p:sp>
      <p:sp>
        <p:nvSpPr>
          <p:cNvPr id="4" name="Объект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Замещающий текст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smtClean="0"/>
              <a:t>Образец текста</a:t>
            </a:r>
          </a:p>
        </p:txBody>
      </p:sp>
      <p:sp>
        <p:nvSpPr>
          <p:cNvPr id="6" name="Объект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7" name="Дата 6"/>
          <p:cNvSpPr>
            <a:spLocks noGrp="1"/>
          </p:cNvSpPr>
          <p:nvPr>
            <p:ph type="dt" sz="half" idx="10"/>
          </p:nvPr>
        </p:nvSpPr>
        <p:spPr/>
        <p:txBody>
          <a:bodyPr rtlCol="0"/>
          <a:lstStyle/>
          <a:p>
            <a:pPr rtl="0"/>
            <a:r>
              <a:rPr lang="en-US"/>
              <a:t>01.08.2016</a:t>
            </a:r>
            <a:endParaRPr/>
          </a:p>
        </p:txBody>
      </p:sp>
      <p:sp>
        <p:nvSpPr>
          <p:cNvPr id="8" name="Нижний колонтитул 7"/>
          <p:cNvSpPr>
            <a:spLocks noGrp="1"/>
          </p:cNvSpPr>
          <p:nvPr>
            <p:ph type="ftr" sz="quarter" idx="11"/>
          </p:nvPr>
        </p:nvSpPr>
        <p:spPr/>
        <p:txBody>
          <a:bodyPr rtlCol="0"/>
          <a:lstStyle/>
          <a:p>
            <a:pPr rtl="0"/>
            <a:endParaRPr/>
          </a:p>
        </p:txBody>
      </p:sp>
      <p:sp>
        <p:nvSpPr>
          <p:cNvPr id="9" name="Номер слайда 8"/>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5953819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назва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Дата 2"/>
          <p:cNvSpPr>
            <a:spLocks noGrp="1"/>
          </p:cNvSpPr>
          <p:nvPr>
            <p:ph type="dt" sz="half" idx="10"/>
          </p:nvPr>
        </p:nvSpPr>
        <p:spPr/>
        <p:txBody>
          <a:bodyPr rtlCol="0"/>
          <a:lstStyle/>
          <a:p>
            <a:pPr rtl="0"/>
            <a:r>
              <a:rPr lang="en-US"/>
              <a:t>01.08.2016</a:t>
            </a:r>
            <a:endParaRPr/>
          </a:p>
        </p:txBody>
      </p:sp>
      <p:sp>
        <p:nvSpPr>
          <p:cNvPr id="4" name="Нижний колонтитул 3"/>
          <p:cNvSpPr>
            <a:spLocks noGrp="1"/>
          </p:cNvSpPr>
          <p:nvPr>
            <p:ph type="ftr" sz="quarter" idx="11"/>
          </p:nvPr>
        </p:nvSpPr>
        <p:spPr/>
        <p:txBody>
          <a:bodyPr rtlCol="0"/>
          <a:lstStyle/>
          <a:p>
            <a:pPr rtl="0"/>
            <a:endParaRPr/>
          </a:p>
        </p:txBody>
      </p:sp>
      <p:sp>
        <p:nvSpPr>
          <p:cNvPr id="5" name="Номер слайда 4"/>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15152291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r>
              <a:rPr lang="en-US"/>
              <a:t>01.08.2016</a:t>
            </a:r>
            <a:endParaRPr/>
          </a:p>
        </p:txBody>
      </p:sp>
      <p:sp>
        <p:nvSpPr>
          <p:cNvPr id="3" name="Нижний колонтитул 2"/>
          <p:cNvSpPr>
            <a:spLocks noGrp="1"/>
          </p:cNvSpPr>
          <p:nvPr>
            <p:ph type="ftr" sz="quarter" idx="11"/>
          </p:nvPr>
        </p:nvSpPr>
        <p:spPr/>
        <p:txBody>
          <a:bodyPr rtlCol="0"/>
          <a:lstStyle/>
          <a:p>
            <a:pPr rtl="0"/>
            <a:endParaRPr/>
          </a:p>
        </p:txBody>
      </p:sp>
      <p:sp>
        <p:nvSpPr>
          <p:cNvPr id="4" name="Номер слайда 3"/>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21724785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u-RU" smtClean="0"/>
              <a:t>Образец заголовка</a:t>
            </a:r>
            <a:endParaRPr/>
          </a:p>
        </p:txBody>
      </p:sp>
      <p:sp>
        <p:nvSpPr>
          <p:cNvPr id="4" name="Замещающий текст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smtClean="0"/>
              <a:t>Образец текста</a:t>
            </a:r>
          </a:p>
        </p:txBody>
      </p:sp>
      <p:sp>
        <p:nvSpPr>
          <p:cNvPr id="3" name="Объект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1618139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ru-RU" smtClean="0"/>
              <a:t>Образец заголовка</a:t>
            </a:r>
            <a:endParaRPr/>
          </a:p>
        </p:txBody>
      </p:sp>
      <p:sp>
        <p:nvSpPr>
          <p:cNvPr id="4" name="Замещающий текст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smtClean="0"/>
              <a:t>Образец текста</a:t>
            </a: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smtClean="0"/>
              <a:t>Вставка рисунка</a:t>
            </a:r>
            <a:endParaRPr/>
          </a:p>
        </p:txBody>
      </p:sp>
      <p:sp>
        <p:nvSpPr>
          <p:cNvPr id="5" name="Дата 4"/>
          <p:cNvSpPr>
            <a:spLocks noGrp="1"/>
          </p:cNvSpPr>
          <p:nvPr>
            <p:ph type="dt" sz="half" idx="10"/>
          </p:nvPr>
        </p:nvSpPr>
        <p:spPr/>
        <p:txBody>
          <a:bodyPr rtlCol="0"/>
          <a:lstStyle/>
          <a:p>
            <a:pPr rtl="0"/>
            <a:r>
              <a:rPr lang="en-US"/>
              <a:t>01.08.2016</a:t>
            </a:r>
            <a:endParaRPr/>
          </a:p>
        </p:txBody>
      </p:sp>
      <p:sp>
        <p:nvSpPr>
          <p:cNvPr id="6" name="Нижний колонтитул 5"/>
          <p:cNvSpPr>
            <a:spLocks noGrp="1"/>
          </p:cNvSpPr>
          <p:nvPr>
            <p:ph type="ftr" sz="quarter" idx="11"/>
          </p:nvPr>
        </p:nvSpPr>
        <p:spPr/>
        <p:txBody>
          <a:bodyPr rtlCol="0"/>
          <a:lstStyle/>
          <a:p>
            <a:pPr rtl="0"/>
            <a:endParaRPr/>
          </a:p>
        </p:txBody>
      </p:sp>
      <p:sp>
        <p:nvSpPr>
          <p:cNvPr id="7" name="Номер слайда 6"/>
          <p:cNvSpPr>
            <a:spLocks noGrp="1"/>
          </p:cNvSpPr>
          <p:nvPr>
            <p:ph type="sldNum" sz="quarter" idx="12"/>
          </p:nvPr>
        </p:nvSpPr>
        <p:spPr/>
        <p:txBody>
          <a:bodyPr rtlCol="0"/>
          <a:lstStyle/>
          <a:p>
            <a:pPr rtl="0"/>
            <a:fld id="{C014DD1E-5D91-48A3-AD6D-45FBA980D106}" type="slidenum">
              <a:rPr/>
              <a:pPr rtl="0"/>
              <a:t>‹#›</a:t>
            </a:fld>
            <a:endParaRPr/>
          </a:p>
        </p:txBody>
      </p:sp>
    </p:spTree>
    <p:extLst>
      <p:ext uri="{BB962C8B-B14F-4D97-AF65-F5344CB8AC3E}">
        <p14:creationId xmlns="" xmlns:p14="http://schemas.microsoft.com/office/powerpoint/2010/main" val="42234316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линии слева"/>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ru"/>
              <a:t>Стиль образца заголовка</a:t>
            </a:r>
            <a:endParaRPr/>
          </a:p>
        </p:txBody>
      </p:sp>
      <p:sp>
        <p:nvSpPr>
          <p:cNvPr id="3" name="Замещающий 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ru"/>
              <a:t>Образец текста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rtl="0"/>
              <a:t>‹#›</a:t>
            </a:fld>
            <a:endParaRPr/>
          </a:p>
        </p:txBody>
      </p:sp>
    </p:spTree>
    <p:extLst>
      <p:ext uri="{BB962C8B-B14F-4D97-AF65-F5344CB8AC3E}">
        <p14:creationId xmlns=""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ro.wikipedia.org/wiki/Notebook" TargetMode="External"/><Relationship Id="rId3" Type="http://schemas.openxmlformats.org/officeDocument/2006/relationships/hyperlink" Target="https://ro.wikipedia.org/wiki/PC" TargetMode="External"/><Relationship Id="rId7" Type="http://schemas.openxmlformats.org/officeDocument/2006/relationships/hyperlink" Target="https://ro.wikipedia.org/wiki/Laptop" TargetMode="External"/><Relationship Id="rId2" Type="http://schemas.openxmlformats.org/officeDocument/2006/relationships/hyperlink" Target="https://ro.wikipedia.org/wiki/Computer_personal" TargetMode="External"/><Relationship Id="rId1" Type="http://schemas.openxmlformats.org/officeDocument/2006/relationships/slideLayout" Target="../slideLayouts/slideLayout3.xml"/><Relationship Id="rId6" Type="http://schemas.openxmlformats.org/officeDocument/2006/relationships/hyperlink" Target="https://ro.wikipedia.org/wiki/Calculator_portabil" TargetMode="External"/><Relationship Id="rId5" Type="http://schemas.openxmlformats.org/officeDocument/2006/relationships/hyperlink" Target="https://ro.wikipedia.org/w/index.php?title=All-in_one&amp;action=edit&amp;redlink=1" TargetMode="External"/><Relationship Id="rId4" Type="http://schemas.openxmlformats.org/officeDocument/2006/relationships/hyperlink" Target="https://ro.wikipedia.org/wiki/Desktop" TargetMode="External"/><Relationship Id="rId9" Type="http://schemas.openxmlformats.org/officeDocument/2006/relationships/hyperlink" Target="https://ro.wikipedia.org/wiki/Netboo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ro.wikipedia.org/wiki/Calculator_tablet%C4%83"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ro.wikipedia.org/wiki/Ergonomie" TargetMode="External"/><Relationship Id="rId2" Type="http://schemas.openxmlformats.org/officeDocument/2006/relationships/hyperlink" Target="https://ro.wikipedia.org/wiki/Server" TargetMode="External"/><Relationship Id="rId1" Type="http://schemas.openxmlformats.org/officeDocument/2006/relationships/slideLayout" Target="../slideLayouts/slideLayout3.xml"/><Relationship Id="rId4" Type="http://schemas.openxmlformats.org/officeDocument/2006/relationships/hyperlink" Target="https://ro.wikipedia.org/wiki/Paralelipipe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ro.wikipedia.org/wiki/Mainframe"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ro.wikipedia.org/wiki/Aparat_fotografic" TargetMode="External"/><Relationship Id="rId7" Type="http://schemas.openxmlformats.org/officeDocument/2006/relationships/image" Target="../media/image18.jpeg"/><Relationship Id="rId2" Type="http://schemas.openxmlformats.org/officeDocument/2006/relationships/hyperlink" Target="https://ro.wikipedia.org/wiki/Avion_de_lupt%C4%83" TargetMode="External"/><Relationship Id="rId1" Type="http://schemas.openxmlformats.org/officeDocument/2006/relationships/slideLayout" Target="../slideLayouts/slideLayout3.xml"/><Relationship Id="rId6" Type="http://schemas.openxmlformats.org/officeDocument/2006/relationships/hyperlink" Target="https://ro.wikipedia.org/wiki/Automobil" TargetMode="External"/><Relationship Id="rId5" Type="http://schemas.openxmlformats.org/officeDocument/2006/relationships/hyperlink" Target="https://ro.wikipedia.org/wiki/Computer_de_bord" TargetMode="External"/><Relationship Id="rId4" Type="http://schemas.openxmlformats.org/officeDocument/2006/relationships/hyperlink" Target="https://ro.wikipedia.org/wiki/GP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rasfoiesc.com/educatie/informatica/calculatoare/Dispozitive-de-intrare-si-de-i64.php" TargetMode="External"/><Relationship Id="rId2" Type="http://schemas.openxmlformats.org/officeDocument/2006/relationships/hyperlink" Target="http://www.scritub.com/stiinta/informatica/EVOLUTIA-CALCULATORULUI852217225.php" TargetMode="External"/><Relationship Id="rId1" Type="http://schemas.openxmlformats.org/officeDocument/2006/relationships/slideLayout" Target="../slideLayouts/slideLayout1.xml"/><Relationship Id="rId6" Type="http://schemas.openxmlformats.org/officeDocument/2006/relationships/hyperlink" Target="https://ro.wikipedia.org/wiki/Calculator" TargetMode="External"/><Relationship Id="rId5" Type="http://schemas.openxmlformats.org/officeDocument/2006/relationships/hyperlink" Target="http://cristis.ro/computere/p200200/output.html" TargetMode="External"/><Relationship Id="rId4" Type="http://schemas.openxmlformats.org/officeDocument/2006/relationships/hyperlink" Target="https://prezi.com/p/t5tj18d5ii6c/dispozitive-de-memorie-externa-dispozitive-periferice-de-intrare-iesi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smtClean="0"/>
              <a:t>STRUCTURA GENERALA A CALULATORULUI</a:t>
            </a:r>
            <a:endParaRPr lang="ru" dirty="0"/>
          </a:p>
        </p:txBody>
      </p:sp>
      <p:sp>
        <p:nvSpPr>
          <p:cNvPr id="5" name="Подзаголовок 4"/>
          <p:cNvSpPr>
            <a:spLocks noGrp="1"/>
          </p:cNvSpPr>
          <p:nvPr>
            <p:ph type="subTitle" idx="1"/>
          </p:nvPr>
        </p:nvSpPr>
        <p:spPr/>
        <p:txBody>
          <a:bodyPr rtlCol="0"/>
          <a:lstStyle/>
          <a:p>
            <a:pPr rtl="0"/>
            <a:r>
              <a:rPr lang="en-US" dirty="0" smtClean="0"/>
              <a:t>BURLACU FELICIA</a:t>
            </a:r>
          </a:p>
          <a:p>
            <a:pPr rtl="0"/>
            <a:r>
              <a:rPr lang="en-US" dirty="0" smtClean="0"/>
              <a:t>CL. A X-A ,,d’’ </a:t>
            </a:r>
          </a:p>
          <a:p>
            <a:pPr rtl="0"/>
            <a:r>
              <a:rPr lang="en-US" dirty="0" err="1" smtClean="0"/>
              <a:t>IPLT,,Spiru</a:t>
            </a:r>
            <a:r>
              <a:rPr lang="en-US" dirty="0" smtClean="0"/>
              <a:t> </a:t>
            </a:r>
            <a:r>
              <a:rPr lang="en-US" dirty="0" err="1" smtClean="0"/>
              <a:t>haret</a:t>
            </a:r>
            <a:r>
              <a:rPr lang="en-US" dirty="0" smtClean="0"/>
              <a:t>’’</a:t>
            </a:r>
            <a:endParaRPr lang="ru" dirty="0"/>
          </a:p>
        </p:txBody>
      </p:sp>
    </p:spTree>
    <p:extLst>
      <p:ext uri="{BB962C8B-B14F-4D97-AF65-F5344CB8AC3E}">
        <p14:creationId xmlns="" xmlns:p14="http://schemas.microsoft.com/office/powerpoint/2010/main" val="133229189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8000" y="2357430"/>
            <a:ext cx="7429552" cy="2764335"/>
          </a:xfrm>
        </p:spPr>
        <p:txBody>
          <a:bodyPr>
            <a:normAutofit fontScale="90000"/>
          </a:bodyPr>
          <a:lstStyle/>
          <a:p>
            <a:r>
              <a:rPr lang="en-US" sz="3100" dirty="0" err="1" smtClean="0"/>
              <a:t>Scannerele</a:t>
            </a:r>
            <a:r>
              <a:rPr lang="en-US" sz="3100" dirty="0" smtClean="0"/>
              <a:t> </a:t>
            </a:r>
            <a:r>
              <a:rPr lang="en-US" sz="3100" dirty="0" err="1" smtClean="0"/>
              <a:t>sunt</a:t>
            </a:r>
            <a:r>
              <a:rPr lang="en-US" sz="3100" dirty="0" smtClean="0"/>
              <a:t> </a:t>
            </a:r>
            <a:r>
              <a:rPr lang="en-US" sz="3100" dirty="0" err="1" smtClean="0"/>
              <a:t>niste</a:t>
            </a:r>
            <a:r>
              <a:rPr lang="en-US" sz="3100" dirty="0" smtClean="0"/>
              <a:t> </a:t>
            </a:r>
            <a:r>
              <a:rPr lang="en-US" sz="3100" dirty="0" err="1" smtClean="0"/>
              <a:t>dispozitive</a:t>
            </a:r>
            <a:r>
              <a:rPr lang="en-US" sz="3100" dirty="0" smtClean="0"/>
              <a:t> </a:t>
            </a:r>
            <a:r>
              <a:rPr lang="en-US" sz="3100" dirty="0" err="1" smtClean="0"/>
              <a:t>ce</a:t>
            </a:r>
            <a:r>
              <a:rPr lang="en-US" sz="3100" dirty="0" smtClean="0"/>
              <a:t> permit “</a:t>
            </a:r>
            <a:r>
              <a:rPr lang="en-US" sz="3100" dirty="0" err="1" smtClean="0"/>
              <a:t>scanarea</a:t>
            </a:r>
            <a:r>
              <a:rPr lang="en-US" sz="3100" dirty="0" smtClean="0"/>
              <a:t>” </a:t>
            </a:r>
            <a:r>
              <a:rPr lang="en-US" sz="3100" dirty="0" err="1" smtClean="0"/>
              <a:t>documentelor</a:t>
            </a:r>
            <a:r>
              <a:rPr lang="en-US" sz="3100" dirty="0" smtClean="0"/>
              <a:t> </a:t>
            </a:r>
            <a:r>
              <a:rPr lang="en-US" sz="3100" dirty="0" err="1" smtClean="0"/>
              <a:t>si</a:t>
            </a:r>
            <a:r>
              <a:rPr lang="en-US" sz="3100" dirty="0" smtClean="0"/>
              <a:t> </a:t>
            </a:r>
            <a:r>
              <a:rPr lang="en-US" sz="3100" dirty="0" err="1" smtClean="0"/>
              <a:t>salvarea</a:t>
            </a:r>
            <a:r>
              <a:rPr lang="en-US" sz="3100" dirty="0" smtClean="0"/>
              <a:t> </a:t>
            </a:r>
            <a:r>
              <a:rPr lang="en-US" sz="3100" dirty="0" err="1" smtClean="0"/>
              <a:t>lor</a:t>
            </a:r>
            <a:r>
              <a:rPr lang="en-US" sz="3100" dirty="0" smtClean="0"/>
              <a:t> in format digital in calculator, sub </a:t>
            </a:r>
            <a:r>
              <a:rPr lang="en-US" sz="3100" dirty="0" err="1" smtClean="0"/>
              <a:t>diferite</a:t>
            </a:r>
            <a:r>
              <a:rPr lang="en-US" sz="3100" dirty="0" smtClean="0"/>
              <a:t> </a:t>
            </a:r>
            <a:r>
              <a:rPr lang="en-US" sz="3100" dirty="0" err="1" smtClean="0"/>
              <a:t>extensii</a:t>
            </a:r>
            <a:r>
              <a:rPr lang="en-US" sz="3100" dirty="0" smtClean="0"/>
              <a:t> (JPG,GIF,BMP,PDF etc.). </a:t>
            </a:r>
            <a:r>
              <a:rPr lang="en-US" sz="3100" dirty="0" err="1" smtClean="0"/>
              <a:t>Ele</a:t>
            </a:r>
            <a:r>
              <a:rPr lang="en-US" sz="3100" dirty="0" smtClean="0"/>
              <a:t> au </a:t>
            </a:r>
            <a:r>
              <a:rPr lang="en-US" sz="3100" dirty="0" err="1" smtClean="0"/>
              <a:t>diferite</a:t>
            </a:r>
            <a:r>
              <a:rPr lang="en-US" sz="3100" dirty="0" smtClean="0"/>
              <a:t> </a:t>
            </a:r>
            <a:r>
              <a:rPr lang="en-US" sz="3100" dirty="0" err="1" smtClean="0"/>
              <a:t>rezolutii</a:t>
            </a:r>
            <a:r>
              <a:rPr lang="en-US" sz="3100" dirty="0" smtClean="0"/>
              <a:t> de </a:t>
            </a:r>
            <a:r>
              <a:rPr lang="en-US" sz="3100" dirty="0" err="1" smtClean="0"/>
              <a:t>scanare</a:t>
            </a:r>
            <a:r>
              <a:rPr lang="en-US" sz="3100" dirty="0" smtClean="0"/>
              <a:t> (</a:t>
            </a:r>
            <a:r>
              <a:rPr lang="en-US" sz="3100" dirty="0" err="1" smtClean="0"/>
              <a:t>ce</a:t>
            </a:r>
            <a:r>
              <a:rPr lang="en-US" sz="3100" dirty="0" smtClean="0"/>
              <a:t> </a:t>
            </a:r>
            <a:r>
              <a:rPr lang="en-US" sz="3100" dirty="0" err="1" smtClean="0"/>
              <a:t>afecteaza</a:t>
            </a:r>
            <a:r>
              <a:rPr lang="en-US" sz="3100" dirty="0" smtClean="0"/>
              <a:t> </a:t>
            </a:r>
            <a:r>
              <a:rPr lang="en-US" sz="3100" dirty="0" err="1" smtClean="0"/>
              <a:t>calitatea</a:t>
            </a:r>
            <a:r>
              <a:rPr lang="en-US" sz="3100" dirty="0" smtClean="0"/>
              <a:t> </a:t>
            </a:r>
            <a:r>
              <a:rPr lang="en-US" sz="3100" dirty="0" err="1" smtClean="0"/>
              <a:t>imaginii</a:t>
            </a:r>
            <a:r>
              <a:rPr lang="en-US" sz="3100" dirty="0" smtClean="0"/>
              <a:t> </a:t>
            </a:r>
            <a:r>
              <a:rPr lang="en-US" sz="3100" dirty="0" err="1" smtClean="0"/>
              <a:t>scanate</a:t>
            </a:r>
            <a:r>
              <a:rPr lang="en-US" sz="3100" dirty="0" smtClean="0"/>
              <a:t>) </a:t>
            </a:r>
            <a:r>
              <a:rPr lang="en-US" sz="3100" dirty="0" err="1" smtClean="0"/>
              <a:t>si</a:t>
            </a:r>
            <a:r>
              <a:rPr lang="en-US" sz="3100" dirty="0" smtClean="0"/>
              <a:t> pot include </a:t>
            </a:r>
            <a:r>
              <a:rPr lang="en-US" sz="3100" dirty="0" err="1" smtClean="0"/>
              <a:t>adaptoare</a:t>
            </a:r>
            <a:r>
              <a:rPr lang="en-US" sz="3100" dirty="0" smtClean="0"/>
              <a:t> de </a:t>
            </a:r>
            <a:r>
              <a:rPr lang="en-US" sz="3100" dirty="0" err="1" smtClean="0"/>
              <a:t>transparenta</a:t>
            </a:r>
            <a:r>
              <a:rPr lang="en-US" sz="3100" dirty="0" smtClean="0"/>
              <a:t> (</a:t>
            </a:r>
            <a:r>
              <a:rPr lang="en-US" sz="3100" dirty="0" err="1" smtClean="0"/>
              <a:t>pentru</a:t>
            </a:r>
            <a:r>
              <a:rPr lang="en-US" sz="3100" dirty="0" smtClean="0"/>
              <a:t> </a:t>
            </a:r>
            <a:r>
              <a:rPr lang="en-US" sz="3100" dirty="0" err="1" smtClean="0"/>
              <a:t>scanarea</a:t>
            </a:r>
            <a:r>
              <a:rPr lang="en-US" sz="3100" dirty="0" smtClean="0"/>
              <a:t> </a:t>
            </a:r>
            <a:r>
              <a:rPr lang="en-US" sz="3100" dirty="0" err="1" smtClean="0"/>
              <a:t>filmelor</a:t>
            </a:r>
            <a:r>
              <a:rPr lang="en-US" sz="3100" dirty="0" smtClean="0"/>
              <a:t> de </a:t>
            </a:r>
            <a:r>
              <a:rPr lang="en-US" sz="3100" dirty="0" err="1" smtClean="0"/>
              <a:t>aparat</a:t>
            </a:r>
            <a:r>
              <a:rPr lang="en-US" sz="3100" dirty="0" smtClean="0"/>
              <a:t> </a:t>
            </a:r>
            <a:r>
              <a:rPr lang="en-US" sz="3100" dirty="0" err="1" smtClean="0"/>
              <a:t>foto</a:t>
            </a:r>
            <a:r>
              <a:rPr lang="en-US" sz="3100" dirty="0" smtClean="0"/>
              <a:t> </a:t>
            </a:r>
            <a:r>
              <a:rPr lang="en-US" sz="3100" dirty="0" err="1" smtClean="0"/>
              <a:t>developate</a:t>
            </a:r>
            <a:r>
              <a:rPr lang="en-US" sz="3100" dirty="0" smtClean="0"/>
              <a:t> </a:t>
            </a:r>
            <a:r>
              <a:rPr lang="en-US" sz="3100" dirty="0" err="1" smtClean="0"/>
              <a:t>si</a:t>
            </a:r>
            <a:r>
              <a:rPr lang="en-US" sz="3100" dirty="0" smtClean="0"/>
              <a:t> </a:t>
            </a:r>
            <a:r>
              <a:rPr lang="en-US" sz="3100" dirty="0" err="1" smtClean="0"/>
              <a:t>diapozitivelor</a:t>
            </a:r>
            <a:r>
              <a:rPr lang="en-US" sz="3100" dirty="0" smtClean="0"/>
              <a:t>). </a:t>
            </a:r>
            <a:r>
              <a:rPr lang="en-US" sz="3100" dirty="0" err="1" smtClean="0"/>
              <a:t>Ele</a:t>
            </a:r>
            <a:r>
              <a:rPr lang="en-US" sz="3100" dirty="0" smtClean="0"/>
              <a:t> pot </a:t>
            </a:r>
            <a:r>
              <a:rPr lang="en-US" sz="3100" dirty="0" err="1" smtClean="0"/>
              <a:t>si</a:t>
            </a:r>
            <a:r>
              <a:rPr lang="en-US" sz="3100" dirty="0" smtClean="0"/>
              <a:t> </a:t>
            </a:r>
            <a:r>
              <a:rPr lang="en-US" sz="3100" dirty="0" err="1" smtClean="0"/>
              <a:t>conectate</a:t>
            </a:r>
            <a:r>
              <a:rPr lang="en-US" sz="3100" dirty="0" smtClean="0"/>
              <a:t> </a:t>
            </a:r>
            <a:r>
              <a:rPr lang="en-US" sz="3100" dirty="0" err="1" smtClean="0"/>
              <a:t>atat</a:t>
            </a:r>
            <a:r>
              <a:rPr lang="en-US" sz="3100" dirty="0" smtClean="0"/>
              <a:t> </a:t>
            </a:r>
            <a:r>
              <a:rPr lang="en-US" sz="3100" dirty="0" err="1" smtClean="0"/>
              <a:t>pe</a:t>
            </a:r>
            <a:r>
              <a:rPr lang="en-US" sz="3100" dirty="0" smtClean="0"/>
              <a:t> </a:t>
            </a:r>
            <a:r>
              <a:rPr lang="en-US" sz="3100" dirty="0" err="1" smtClean="0"/>
              <a:t>interfata</a:t>
            </a:r>
            <a:r>
              <a:rPr lang="en-US" sz="3100" dirty="0" smtClean="0"/>
              <a:t> LPT (1) a </a:t>
            </a:r>
            <a:r>
              <a:rPr lang="en-US" sz="3100" dirty="0" err="1" smtClean="0"/>
              <a:t>calculatorului</a:t>
            </a:r>
            <a:r>
              <a:rPr lang="en-US" sz="3100" dirty="0" smtClean="0"/>
              <a:t>, </a:t>
            </a:r>
            <a:r>
              <a:rPr lang="en-US" sz="3100" dirty="0" err="1" smtClean="0"/>
              <a:t>existand</a:t>
            </a:r>
            <a:r>
              <a:rPr lang="en-US" sz="3100" dirty="0" smtClean="0"/>
              <a:t> </a:t>
            </a:r>
            <a:r>
              <a:rPr lang="en-US" sz="3100" dirty="0" err="1" smtClean="0"/>
              <a:t>posibilitatea</a:t>
            </a:r>
            <a:r>
              <a:rPr lang="en-US" sz="3100" dirty="0" smtClean="0"/>
              <a:t> </a:t>
            </a:r>
            <a:r>
              <a:rPr lang="en-US" sz="3100" dirty="0" err="1" smtClean="0"/>
              <a:t>conectarii</a:t>
            </a:r>
            <a:r>
              <a:rPr lang="en-US" sz="3100" dirty="0" smtClean="0"/>
              <a:t> in </a:t>
            </a:r>
            <a:r>
              <a:rPr lang="en-US" sz="3100" dirty="0" err="1" smtClean="0"/>
              <a:t>cascada</a:t>
            </a:r>
            <a:r>
              <a:rPr lang="en-US" sz="3100" dirty="0" smtClean="0"/>
              <a:t> a </a:t>
            </a:r>
            <a:r>
              <a:rPr lang="en-US" sz="3100" dirty="0" err="1" smtClean="0"/>
              <a:t>unei</a:t>
            </a:r>
            <a:r>
              <a:rPr lang="en-US" sz="3100" dirty="0" smtClean="0"/>
              <a:t> </a:t>
            </a:r>
            <a:r>
              <a:rPr lang="en-US" sz="3100" dirty="0" err="1" smtClean="0"/>
              <a:t>imprimante</a:t>
            </a:r>
            <a:r>
              <a:rPr lang="en-US" sz="3100" dirty="0" smtClean="0"/>
              <a:t>), cat </a:t>
            </a:r>
            <a:r>
              <a:rPr lang="en-US" sz="3100" dirty="0" err="1" smtClean="0"/>
              <a:t>si</a:t>
            </a:r>
            <a:r>
              <a:rPr lang="en-US" sz="3100" dirty="0" smtClean="0"/>
              <a:t> </a:t>
            </a:r>
            <a:r>
              <a:rPr lang="en-US" sz="3100" dirty="0" err="1" smtClean="0"/>
              <a:t>pe</a:t>
            </a:r>
            <a:r>
              <a:rPr lang="en-US" sz="3100" dirty="0" smtClean="0"/>
              <a:t> </a:t>
            </a:r>
            <a:r>
              <a:rPr lang="en-US" sz="3100" dirty="0" err="1" smtClean="0"/>
              <a:t>porturile</a:t>
            </a:r>
            <a:r>
              <a:rPr lang="en-US" sz="3100" dirty="0" smtClean="0"/>
              <a:t> USB.</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a:p>
        </p:txBody>
      </p:sp>
      <p:pic>
        <p:nvPicPr>
          <p:cNvPr id="4" name="Рисунок 3" descr="epson-perfection-v800-filmphoto-scanner.jpg"/>
          <p:cNvPicPr>
            <a:picLocks noChangeAspect="1"/>
          </p:cNvPicPr>
          <p:nvPr/>
        </p:nvPicPr>
        <p:blipFill>
          <a:blip r:embed="rId2"/>
          <a:stretch>
            <a:fillRect/>
          </a:stretch>
        </p:blipFill>
        <p:spPr>
          <a:xfrm>
            <a:off x="7781876" y="2214554"/>
            <a:ext cx="4406949" cy="4406949"/>
          </a:xfrm>
          <a:prstGeom prst="rect">
            <a:avLst/>
          </a:prstGeom>
        </p:spPr>
      </p:pic>
      <p:sp>
        <p:nvSpPr>
          <p:cNvPr id="5" name="Прямоугольник 4"/>
          <p:cNvSpPr/>
          <p:nvPr/>
        </p:nvSpPr>
        <p:spPr>
          <a:xfrm>
            <a:off x="4737090" y="6072206"/>
            <a:ext cx="3000245" cy="461665"/>
          </a:xfrm>
          <a:prstGeom prst="rect">
            <a:avLst/>
          </a:prstGeom>
        </p:spPr>
        <p:txBody>
          <a:bodyPr wrap="none">
            <a:spAutoFit/>
          </a:bodyPr>
          <a:lstStyle/>
          <a:p>
            <a:r>
              <a:rPr lang="en-US" dirty="0" smtClean="0"/>
              <a:t>Epson Perfection V800</a:t>
            </a:r>
            <a:endParaRPr lang="ru-RU"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285728"/>
            <a:ext cx="8938472" cy="2764335"/>
          </a:xfrm>
        </p:spPr>
        <p:txBody>
          <a:bodyPr>
            <a:normAutofit/>
          </a:bodyPr>
          <a:lstStyle/>
          <a:p>
            <a:r>
              <a:rPr lang="en-US" sz="3100" b="1" dirty="0" smtClean="0"/>
              <a:t>Mouse-</a:t>
            </a:r>
            <a:r>
              <a:rPr lang="en-US" sz="3100" b="1" dirty="0" err="1" smtClean="0"/>
              <a:t>ul</a:t>
            </a:r>
            <a:r>
              <a:rPr lang="en-US" sz="3100" dirty="0" smtClean="0"/>
              <a:t>- </a:t>
            </a:r>
            <a:r>
              <a:rPr lang="en-US" sz="3100" dirty="0" err="1" smtClean="0"/>
              <a:t>este</a:t>
            </a:r>
            <a:r>
              <a:rPr lang="en-US" sz="3100" dirty="0" smtClean="0"/>
              <a:t> un </a:t>
            </a:r>
            <a:r>
              <a:rPr lang="en-US" sz="3100" dirty="0" err="1" smtClean="0"/>
              <a:t>echipament</a:t>
            </a:r>
            <a:r>
              <a:rPr lang="en-US" sz="3100" dirty="0" smtClean="0"/>
              <a:t> de </a:t>
            </a:r>
            <a:r>
              <a:rPr lang="en-US" sz="3100" dirty="0" err="1" smtClean="0"/>
              <a:t>intrare</a:t>
            </a:r>
            <a:r>
              <a:rPr lang="en-US" sz="3100" dirty="0" smtClean="0"/>
              <a:t>, </a:t>
            </a:r>
            <a:r>
              <a:rPr lang="en-US" sz="3100" dirty="0" err="1" smtClean="0"/>
              <a:t>prin</a:t>
            </a:r>
            <a:r>
              <a:rPr lang="en-US" sz="3100" dirty="0" smtClean="0"/>
              <a:t> </a:t>
            </a:r>
            <a:r>
              <a:rPr lang="en-US" sz="3100" dirty="0" err="1" smtClean="0"/>
              <a:t>intermediul</a:t>
            </a:r>
            <a:r>
              <a:rPr lang="en-US" sz="3100" dirty="0" smtClean="0"/>
              <a:t> </a:t>
            </a:r>
            <a:r>
              <a:rPr lang="en-US" sz="3100" dirty="0" err="1" smtClean="0"/>
              <a:t>lui</a:t>
            </a:r>
            <a:r>
              <a:rPr lang="en-US" sz="3100" dirty="0" smtClean="0"/>
              <a:t> </a:t>
            </a:r>
            <a:r>
              <a:rPr lang="en-US" sz="3100" dirty="0" err="1" smtClean="0"/>
              <a:t>sunt</a:t>
            </a:r>
            <a:r>
              <a:rPr lang="en-US" sz="3100" dirty="0" smtClean="0"/>
              <a:t> </a:t>
            </a:r>
            <a:r>
              <a:rPr lang="en-US" sz="3100" dirty="0" err="1" smtClean="0"/>
              <a:t>comunicate</a:t>
            </a:r>
            <a:r>
              <a:rPr lang="en-US" sz="3100" dirty="0" smtClean="0"/>
              <a:t> </a:t>
            </a:r>
            <a:r>
              <a:rPr lang="en-US" sz="3100" dirty="0" err="1" smtClean="0"/>
              <a:t>informatii</a:t>
            </a:r>
            <a:r>
              <a:rPr lang="en-US" sz="3100" dirty="0" smtClean="0"/>
              <a:t> </a:t>
            </a:r>
            <a:r>
              <a:rPr lang="en-US" sz="3100" dirty="0" err="1" smtClean="0"/>
              <a:t>catre</a:t>
            </a:r>
            <a:r>
              <a:rPr lang="en-US" sz="3100" dirty="0" smtClean="0"/>
              <a:t> calculator. Se </a:t>
            </a:r>
            <a:r>
              <a:rPr lang="en-US" sz="3100" dirty="0" err="1" smtClean="0"/>
              <a:t>diferentiaza</a:t>
            </a:r>
            <a:r>
              <a:rPr lang="en-US" sz="3100" dirty="0" smtClean="0"/>
              <a:t> de </a:t>
            </a:r>
            <a:r>
              <a:rPr lang="en-US" sz="3100" dirty="0" err="1" smtClean="0"/>
              <a:t>tastatura</a:t>
            </a:r>
            <a:r>
              <a:rPr lang="en-US" sz="3100" dirty="0" smtClean="0"/>
              <a:t> </a:t>
            </a:r>
            <a:r>
              <a:rPr lang="en-US" sz="3100" dirty="0" err="1" smtClean="0"/>
              <a:t>prin</a:t>
            </a:r>
            <a:r>
              <a:rPr lang="en-US" sz="3100" dirty="0" smtClean="0"/>
              <a:t> </a:t>
            </a:r>
            <a:r>
              <a:rPr lang="en-US" sz="3100" dirty="0" err="1" smtClean="0"/>
              <a:t>numarul</a:t>
            </a:r>
            <a:r>
              <a:rPr lang="en-US" sz="3100" dirty="0" smtClean="0"/>
              <a:t> de </a:t>
            </a:r>
            <a:r>
              <a:rPr lang="en-US" sz="3100" dirty="0" err="1" smtClean="0"/>
              <a:t>butoane</a:t>
            </a:r>
            <a:r>
              <a:rPr lang="en-US" sz="3100" dirty="0" smtClean="0"/>
              <a:t> </a:t>
            </a:r>
            <a:r>
              <a:rPr lang="en-US" sz="3100" dirty="0" err="1" smtClean="0"/>
              <a:t>si</a:t>
            </a:r>
            <a:r>
              <a:rPr lang="en-US" sz="3100" dirty="0" smtClean="0"/>
              <a:t> </a:t>
            </a:r>
            <a:r>
              <a:rPr lang="en-US" sz="3100" dirty="0" err="1" smtClean="0"/>
              <a:t>modul</a:t>
            </a:r>
            <a:r>
              <a:rPr lang="en-US" sz="3100" dirty="0" smtClean="0"/>
              <a:t> de </a:t>
            </a:r>
            <a:r>
              <a:rPr lang="en-US" sz="3100" dirty="0" err="1" smtClean="0"/>
              <a:t>comunicare</a:t>
            </a:r>
            <a:r>
              <a:rPr lang="en-US" sz="3100" dirty="0" smtClean="0"/>
              <a:t> cu </a:t>
            </a:r>
            <a:r>
              <a:rPr lang="en-US" sz="3100" dirty="0" err="1" smtClean="0"/>
              <a:t>calculatorul</a:t>
            </a:r>
            <a:r>
              <a:rPr lang="en-US" sz="3100" dirty="0" smtClean="0"/>
              <a:t>.</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a:p>
        </p:txBody>
      </p:sp>
      <p:pic>
        <p:nvPicPr>
          <p:cNvPr id="4" name="Рисунок 3" descr="1514428135127024170.jpg"/>
          <p:cNvPicPr>
            <a:picLocks noChangeAspect="1"/>
          </p:cNvPicPr>
          <p:nvPr/>
        </p:nvPicPr>
        <p:blipFill>
          <a:blip r:embed="rId2"/>
          <a:stretch>
            <a:fillRect/>
          </a:stretch>
        </p:blipFill>
        <p:spPr>
          <a:xfrm>
            <a:off x="1022314" y="2285992"/>
            <a:ext cx="6400800" cy="4270248"/>
          </a:xfrm>
          <a:prstGeom prst="rect">
            <a:avLst/>
          </a:prstGeom>
        </p:spPr>
      </p:pic>
      <p:sp>
        <p:nvSpPr>
          <p:cNvPr id="5" name="TextBox 4"/>
          <p:cNvSpPr txBox="1"/>
          <p:nvPr/>
        </p:nvSpPr>
        <p:spPr>
          <a:xfrm>
            <a:off x="7594610" y="6000768"/>
            <a:ext cx="3304110" cy="523220"/>
          </a:xfrm>
          <a:prstGeom prst="rect">
            <a:avLst/>
          </a:prstGeom>
          <a:noFill/>
        </p:spPr>
        <p:txBody>
          <a:bodyPr wrap="none" rtlCol="0">
            <a:spAutoFit/>
          </a:bodyPr>
          <a:lstStyle/>
          <a:p>
            <a:r>
              <a:rPr lang="en-US" sz="2800" dirty="0" smtClean="0"/>
              <a:t>Apple magic mouse 2</a:t>
            </a:r>
            <a:endParaRPr lang="ru-RU"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285728"/>
            <a:ext cx="8938472" cy="2764335"/>
          </a:xfrm>
        </p:spPr>
        <p:txBody>
          <a:bodyPr>
            <a:normAutofit/>
          </a:bodyPr>
          <a:lstStyle/>
          <a:p>
            <a:r>
              <a:rPr lang="en-US" sz="3100" b="1" dirty="0" smtClean="0"/>
              <a:t>Trackball </a:t>
            </a:r>
            <a:r>
              <a:rPr lang="en-US" sz="3100" dirty="0" smtClean="0"/>
              <a:t>– </a:t>
            </a:r>
            <a:r>
              <a:rPr lang="en-US" sz="3100" dirty="0" err="1" smtClean="0"/>
              <a:t>dispozitiv</a:t>
            </a:r>
            <a:r>
              <a:rPr lang="en-US" sz="3100" dirty="0" smtClean="0"/>
              <a:t> de </a:t>
            </a:r>
            <a:r>
              <a:rPr lang="en-US" sz="3100" dirty="0" err="1" smtClean="0"/>
              <a:t>indicare</a:t>
            </a:r>
            <a:r>
              <a:rPr lang="en-US" sz="3100" dirty="0" smtClean="0"/>
              <a:t> </a:t>
            </a:r>
            <a:r>
              <a:rPr lang="en-US" sz="3100" dirty="0" err="1" smtClean="0"/>
              <a:t>asemănător</a:t>
            </a:r>
            <a:r>
              <a:rPr lang="en-US" sz="3100" dirty="0" smtClean="0"/>
              <a:t> mouse-</a:t>
            </a:r>
            <a:r>
              <a:rPr lang="en-US" sz="3100" dirty="0" err="1" smtClean="0"/>
              <a:t>ului</a:t>
            </a:r>
            <a:r>
              <a:rPr lang="en-US" sz="3100" dirty="0" smtClean="0"/>
              <a:t>. </a:t>
            </a:r>
            <a:r>
              <a:rPr lang="en-US" sz="3100" dirty="0" err="1" smtClean="0"/>
              <a:t>Practic</a:t>
            </a:r>
            <a:r>
              <a:rPr lang="en-US" sz="3100" dirty="0" smtClean="0"/>
              <a:t> </a:t>
            </a:r>
            <a:r>
              <a:rPr lang="en-US" sz="3100" dirty="0" err="1" smtClean="0"/>
              <a:t>este</a:t>
            </a:r>
            <a:r>
              <a:rPr lang="en-US" sz="3100" dirty="0" smtClean="0"/>
              <a:t> un mouse </a:t>
            </a:r>
            <a:r>
              <a:rPr lang="en-US" sz="3100" dirty="0" err="1" smtClean="0"/>
              <a:t>răsturnat</a:t>
            </a:r>
            <a:r>
              <a:rPr lang="en-US" sz="3100" dirty="0" smtClean="0"/>
              <a:t> </a:t>
            </a:r>
            <a:r>
              <a:rPr lang="en-US" sz="3100" dirty="0" err="1" smtClean="0"/>
              <a:t>utilizat</a:t>
            </a:r>
            <a:r>
              <a:rPr lang="en-US" sz="3100" dirty="0" smtClean="0"/>
              <a:t> </a:t>
            </a:r>
            <a:r>
              <a:rPr lang="en-US" sz="3100" dirty="0" err="1" smtClean="0"/>
              <a:t>în</a:t>
            </a:r>
            <a:r>
              <a:rPr lang="en-US" sz="3100" dirty="0" smtClean="0"/>
              <a:t> special la </a:t>
            </a:r>
            <a:r>
              <a:rPr lang="en-US" sz="3100" dirty="0" err="1" smtClean="0"/>
              <a:t>calculatoarele</a:t>
            </a:r>
            <a:r>
              <a:rPr lang="en-US" sz="3100" dirty="0" smtClean="0"/>
              <a:t> </a:t>
            </a:r>
            <a:r>
              <a:rPr lang="en-US" sz="3100" dirty="0" err="1" smtClean="0"/>
              <a:t>portabile</a:t>
            </a:r>
            <a:r>
              <a:rPr lang="en-US" sz="3100" dirty="0" smtClean="0"/>
              <a:t>. </a:t>
            </a:r>
            <a:r>
              <a:rPr lang="ru-RU" sz="3100" dirty="0" err="1" smtClean="0"/>
              <a:t>Mişcarea</a:t>
            </a:r>
            <a:r>
              <a:rPr lang="ru-RU" sz="3100" dirty="0" smtClean="0"/>
              <a:t> </a:t>
            </a:r>
            <a:r>
              <a:rPr lang="ru-RU" sz="3100" dirty="0" err="1" smtClean="0"/>
              <a:t>cursorului</a:t>
            </a:r>
            <a:r>
              <a:rPr lang="ru-RU" sz="3100" dirty="0" smtClean="0"/>
              <a:t> </a:t>
            </a:r>
            <a:r>
              <a:rPr lang="ru-RU" sz="3100" dirty="0" err="1" smtClean="0"/>
              <a:t>serealizează</a:t>
            </a:r>
            <a:r>
              <a:rPr lang="ru-RU" sz="3100" dirty="0" smtClean="0"/>
              <a:t> </a:t>
            </a:r>
            <a:r>
              <a:rPr lang="ru-RU" sz="3100" dirty="0" err="1" smtClean="0"/>
              <a:t>prin</a:t>
            </a:r>
            <a:r>
              <a:rPr lang="ru-RU" sz="3100" dirty="0" smtClean="0"/>
              <a:t> </a:t>
            </a:r>
            <a:r>
              <a:rPr lang="ru-RU" sz="3100" dirty="0" err="1" smtClean="0"/>
              <a:t>rotaţia</a:t>
            </a:r>
            <a:r>
              <a:rPr lang="ru-RU" sz="3100" dirty="0" smtClean="0"/>
              <a:t> </a:t>
            </a:r>
            <a:r>
              <a:rPr lang="ru-RU" sz="3100" dirty="0" err="1" smtClean="0"/>
              <a:t>bilei</a:t>
            </a:r>
            <a:r>
              <a:rPr lang="ru-RU" sz="3100" dirty="0" smtClean="0"/>
              <a:t>.</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a:p>
        </p:txBody>
      </p:sp>
      <p:pic>
        <p:nvPicPr>
          <p:cNvPr id="4" name="Рисунок 3" descr="mbank271022_w1400_h1400.jpg"/>
          <p:cNvPicPr>
            <a:picLocks noChangeAspect="1"/>
          </p:cNvPicPr>
          <p:nvPr/>
        </p:nvPicPr>
        <p:blipFill>
          <a:blip r:embed="rId2" cstate="print"/>
          <a:stretch>
            <a:fillRect/>
          </a:stretch>
        </p:blipFill>
        <p:spPr>
          <a:xfrm>
            <a:off x="1236628" y="2357430"/>
            <a:ext cx="4267200" cy="426720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428652"/>
            <a:ext cx="8938472" cy="2764335"/>
          </a:xfrm>
        </p:spPr>
        <p:txBody>
          <a:bodyPr>
            <a:normAutofit/>
          </a:bodyPr>
          <a:lstStyle/>
          <a:p>
            <a:r>
              <a:rPr lang="en-US" sz="3100" b="1" dirty="0" err="1" smtClean="0"/>
              <a:t>Creion</a:t>
            </a:r>
            <a:r>
              <a:rPr lang="en-US" sz="3100" b="1" dirty="0" smtClean="0"/>
              <a:t> optic (light pen) </a:t>
            </a:r>
            <a:r>
              <a:rPr lang="en-US" sz="3100" dirty="0" smtClean="0"/>
              <a:t>– un </a:t>
            </a:r>
            <a:r>
              <a:rPr lang="en-US" sz="3100" dirty="0" err="1" smtClean="0"/>
              <a:t>dispozitiv</a:t>
            </a:r>
            <a:r>
              <a:rPr lang="en-US" sz="3100" dirty="0" smtClean="0"/>
              <a:t> </a:t>
            </a:r>
            <a:r>
              <a:rPr lang="en-US" sz="3100" dirty="0" err="1" smtClean="0"/>
              <a:t>asemănător</a:t>
            </a:r>
            <a:r>
              <a:rPr lang="en-US" sz="3100" dirty="0" smtClean="0"/>
              <a:t> </a:t>
            </a:r>
            <a:r>
              <a:rPr lang="en-US" sz="3100" dirty="0" err="1" smtClean="0"/>
              <a:t>unui</a:t>
            </a:r>
            <a:r>
              <a:rPr lang="en-US" sz="3100" dirty="0" smtClean="0"/>
              <a:t> </a:t>
            </a:r>
            <a:r>
              <a:rPr lang="en-US" sz="3100" dirty="0" err="1" smtClean="0"/>
              <a:t>creion</a:t>
            </a:r>
            <a:r>
              <a:rPr lang="en-US" sz="3100" dirty="0" smtClean="0"/>
              <a:t> </a:t>
            </a:r>
            <a:r>
              <a:rPr lang="en-US" sz="3100" dirty="0" err="1" smtClean="0"/>
              <a:t>ce</a:t>
            </a:r>
            <a:r>
              <a:rPr lang="en-US" sz="3100" dirty="0" smtClean="0"/>
              <a:t> are </a:t>
            </a:r>
            <a:r>
              <a:rPr lang="en-US" sz="3100" dirty="0" err="1" smtClean="0"/>
              <a:t>în</a:t>
            </a:r>
            <a:r>
              <a:rPr lang="en-US" sz="3100" dirty="0" smtClean="0"/>
              <a:t> </a:t>
            </a:r>
            <a:r>
              <a:rPr lang="en-US" sz="3100" dirty="0" err="1" smtClean="0"/>
              <a:t>vârf</a:t>
            </a:r>
            <a:r>
              <a:rPr lang="en-US" sz="3100" dirty="0" smtClean="0"/>
              <a:t> un </a:t>
            </a:r>
            <a:r>
              <a:rPr lang="en-US" sz="3100" dirty="0" err="1" smtClean="0"/>
              <a:t>senzor</a:t>
            </a:r>
            <a:r>
              <a:rPr lang="en-US" sz="3100" dirty="0" smtClean="0"/>
              <a:t> optic.</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a:p>
        </p:txBody>
      </p:sp>
      <p:pic>
        <p:nvPicPr>
          <p:cNvPr id="4" name="Рисунок 3" descr="1200px-Apple_Pencil.jpg"/>
          <p:cNvPicPr>
            <a:picLocks noChangeAspect="1"/>
          </p:cNvPicPr>
          <p:nvPr/>
        </p:nvPicPr>
        <p:blipFill>
          <a:blip r:embed="rId2"/>
          <a:stretch>
            <a:fillRect/>
          </a:stretch>
        </p:blipFill>
        <p:spPr>
          <a:xfrm>
            <a:off x="1879570" y="2000240"/>
            <a:ext cx="7451734" cy="277577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3752" y="214290"/>
            <a:ext cx="8938472" cy="2764335"/>
          </a:xfrm>
        </p:spPr>
        <p:txBody>
          <a:bodyPr>
            <a:normAutofit fontScale="90000"/>
          </a:bodyPr>
          <a:lstStyle/>
          <a:p>
            <a:r>
              <a:rPr lang="en-US" sz="3100" b="1" dirty="0" err="1" smtClean="0"/>
              <a:t>Tableta</a:t>
            </a:r>
            <a:r>
              <a:rPr lang="en-US" sz="3100" b="1" dirty="0" smtClean="0"/>
              <a:t> </a:t>
            </a:r>
            <a:r>
              <a:rPr lang="en-US" sz="3100" b="1" dirty="0" err="1" smtClean="0"/>
              <a:t>grafică</a:t>
            </a:r>
            <a:r>
              <a:rPr lang="en-US" sz="3100" b="1" dirty="0" smtClean="0"/>
              <a:t> (graphics tablet)</a:t>
            </a:r>
            <a:r>
              <a:rPr lang="en-US" sz="3100" dirty="0" smtClean="0"/>
              <a:t> – </a:t>
            </a:r>
            <a:r>
              <a:rPr lang="en-US" sz="3100" dirty="0" err="1" smtClean="0"/>
              <a:t>dispozitiv</a:t>
            </a:r>
            <a:r>
              <a:rPr lang="en-US" sz="3100" dirty="0" smtClean="0"/>
              <a:t> </a:t>
            </a:r>
            <a:r>
              <a:rPr lang="en-US" sz="3100" dirty="0" err="1" smtClean="0"/>
              <a:t>ce</a:t>
            </a:r>
            <a:r>
              <a:rPr lang="en-US" sz="3100" dirty="0" smtClean="0"/>
              <a:t> </a:t>
            </a:r>
            <a:r>
              <a:rPr lang="en-US" sz="3100" dirty="0" err="1" smtClean="0"/>
              <a:t>permite</a:t>
            </a:r>
            <a:r>
              <a:rPr lang="en-US" sz="3100" dirty="0" smtClean="0"/>
              <a:t> </a:t>
            </a:r>
            <a:r>
              <a:rPr lang="en-US" sz="3100" dirty="0" err="1" smtClean="0"/>
              <a:t>introducerea</a:t>
            </a:r>
            <a:r>
              <a:rPr lang="en-US" sz="3100" dirty="0" smtClean="0"/>
              <a:t> </a:t>
            </a:r>
            <a:r>
              <a:rPr lang="en-US" sz="3100" dirty="0" err="1" smtClean="0"/>
              <a:t>facilă</a:t>
            </a:r>
            <a:r>
              <a:rPr lang="en-US" sz="3100" dirty="0" smtClean="0"/>
              <a:t> a </a:t>
            </a:r>
            <a:r>
              <a:rPr lang="en-US" sz="3100" dirty="0" err="1" smtClean="0"/>
              <a:t>desenelor</a:t>
            </a:r>
            <a:r>
              <a:rPr lang="en-US" sz="3100" dirty="0" smtClean="0"/>
              <a:t> </a:t>
            </a:r>
            <a:r>
              <a:rPr lang="en-US" sz="3100" dirty="0" err="1" smtClean="0"/>
              <a:t>şi</a:t>
            </a:r>
            <a:r>
              <a:rPr lang="en-US" sz="3100" dirty="0" smtClean="0"/>
              <a:t> </a:t>
            </a:r>
            <a:r>
              <a:rPr lang="en-US" sz="3100" dirty="0" err="1" smtClean="0"/>
              <a:t>schiţelor</a:t>
            </a:r>
            <a:r>
              <a:rPr lang="en-US" sz="3100" dirty="0" smtClean="0"/>
              <a:t>. Este </a:t>
            </a:r>
            <a:r>
              <a:rPr lang="en-US" sz="3100" dirty="0" err="1" smtClean="0"/>
              <a:t>alcătuită</a:t>
            </a:r>
            <a:r>
              <a:rPr lang="en-US" sz="3100" dirty="0" smtClean="0"/>
              <a:t> </a:t>
            </a:r>
            <a:r>
              <a:rPr lang="en-US" sz="3100" dirty="0" err="1" smtClean="0"/>
              <a:t>dintr</a:t>
            </a:r>
            <a:r>
              <a:rPr lang="en-US" sz="3100" dirty="0" smtClean="0"/>
              <a:t>-un </a:t>
            </a:r>
            <a:r>
              <a:rPr lang="en-US" sz="3100" dirty="0" err="1" smtClean="0"/>
              <a:t>creion</a:t>
            </a:r>
            <a:r>
              <a:rPr lang="en-US" sz="3100" dirty="0" smtClean="0"/>
              <a:t> cu </a:t>
            </a:r>
            <a:r>
              <a:rPr lang="en-US" sz="3100" dirty="0" err="1" smtClean="0"/>
              <a:t>vârf</a:t>
            </a:r>
            <a:r>
              <a:rPr lang="en-US" sz="3100" dirty="0" smtClean="0"/>
              <a:t> electronic </a:t>
            </a:r>
            <a:r>
              <a:rPr lang="en-US" sz="3100" dirty="0" err="1" smtClean="0"/>
              <a:t>şi</a:t>
            </a:r>
            <a:r>
              <a:rPr lang="en-US" sz="3100" dirty="0" smtClean="0"/>
              <a:t> o </a:t>
            </a:r>
            <a:r>
              <a:rPr lang="en-US" sz="3100" dirty="0" err="1" smtClean="0"/>
              <a:t>plăcuţă</a:t>
            </a:r>
            <a:r>
              <a:rPr lang="en-US" sz="3100" dirty="0" smtClean="0"/>
              <a:t> </a:t>
            </a:r>
            <a:r>
              <a:rPr lang="en-US" sz="3100" dirty="0" err="1" smtClean="0"/>
              <a:t>electronică</a:t>
            </a:r>
            <a:r>
              <a:rPr lang="en-US" sz="3100" dirty="0" smtClean="0"/>
              <a:t>, </a:t>
            </a:r>
            <a:r>
              <a:rPr lang="en-US" sz="3100" dirty="0" err="1" smtClean="0"/>
              <a:t>capabilă</a:t>
            </a:r>
            <a:r>
              <a:rPr lang="en-US" sz="3100" dirty="0" smtClean="0"/>
              <a:t> </a:t>
            </a:r>
            <a:r>
              <a:rPr lang="en-US" sz="3100" dirty="0" err="1" smtClean="0"/>
              <a:t>să</a:t>
            </a:r>
            <a:r>
              <a:rPr lang="en-US" sz="3100" dirty="0" smtClean="0"/>
              <a:t> </a:t>
            </a:r>
            <a:r>
              <a:rPr lang="en-US" sz="3100" dirty="0" err="1" smtClean="0"/>
              <a:t>detecteze</a:t>
            </a:r>
            <a:r>
              <a:rPr lang="en-US" sz="3100" dirty="0" smtClean="0"/>
              <a:t> </a:t>
            </a:r>
            <a:r>
              <a:rPr lang="en-US" sz="3100" dirty="0" err="1" smtClean="0"/>
              <a:t>mişcările</a:t>
            </a:r>
            <a:r>
              <a:rPr lang="en-US" sz="3100" dirty="0" smtClean="0"/>
              <a:t> </a:t>
            </a:r>
            <a:r>
              <a:rPr lang="en-US" sz="3100" dirty="0" err="1" smtClean="0"/>
              <a:t>creionului</a:t>
            </a:r>
            <a:r>
              <a:rPr lang="en-US" sz="3100" dirty="0" smtClean="0"/>
              <a:t> </a:t>
            </a:r>
            <a:r>
              <a:rPr lang="en-US" sz="3100" dirty="0" err="1" smtClean="0"/>
              <a:t>şi</a:t>
            </a:r>
            <a:r>
              <a:rPr lang="en-US" sz="3100" dirty="0" smtClean="0"/>
              <a:t> </a:t>
            </a:r>
            <a:r>
              <a:rPr lang="en-US" sz="3100" dirty="0" err="1" smtClean="0"/>
              <a:t>să</a:t>
            </a:r>
            <a:r>
              <a:rPr lang="en-US" sz="3100" dirty="0" smtClean="0"/>
              <a:t> le </a:t>
            </a:r>
            <a:r>
              <a:rPr lang="en-US" sz="3100" dirty="0" err="1" smtClean="0"/>
              <a:t>transmită</a:t>
            </a:r>
            <a:r>
              <a:rPr lang="en-US" sz="3100" dirty="0" smtClean="0"/>
              <a:t> </a:t>
            </a:r>
            <a:r>
              <a:rPr lang="en-US" sz="3100" dirty="0" err="1" smtClean="0"/>
              <a:t>calculatorului</a:t>
            </a:r>
            <a:r>
              <a:rPr lang="en-US" sz="3100" dirty="0" smtClean="0"/>
              <a:t>.</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dirty="0"/>
          </a:p>
        </p:txBody>
      </p:sp>
      <p:pic>
        <p:nvPicPr>
          <p:cNvPr id="4" name="Рисунок 3" descr="71M8J4NZlIL._SX466_.jpg"/>
          <p:cNvPicPr>
            <a:picLocks noChangeAspect="1"/>
          </p:cNvPicPr>
          <p:nvPr/>
        </p:nvPicPr>
        <p:blipFill>
          <a:blip r:embed="rId2"/>
          <a:stretch>
            <a:fillRect/>
          </a:stretch>
        </p:blipFill>
        <p:spPr>
          <a:xfrm>
            <a:off x="1522380" y="2500306"/>
            <a:ext cx="4438650" cy="3800475"/>
          </a:xfrm>
          <a:prstGeom prst="rect">
            <a:avLst/>
          </a:prstGeom>
        </p:spPr>
      </p:pic>
      <p:sp>
        <p:nvSpPr>
          <p:cNvPr id="5" name="TextBox 4"/>
          <p:cNvSpPr txBox="1"/>
          <p:nvPr/>
        </p:nvSpPr>
        <p:spPr>
          <a:xfrm>
            <a:off x="6094412" y="5786454"/>
            <a:ext cx="2776722" cy="523220"/>
          </a:xfrm>
          <a:prstGeom prst="rect">
            <a:avLst/>
          </a:prstGeom>
          <a:noFill/>
        </p:spPr>
        <p:txBody>
          <a:bodyPr wrap="none" rtlCol="0">
            <a:spAutoFit/>
          </a:bodyPr>
          <a:lstStyle/>
          <a:p>
            <a:r>
              <a:rPr lang="en-US" sz="2800" dirty="0" smtClean="0"/>
              <a:t>TURCOM TS-6608</a:t>
            </a:r>
            <a:endParaRPr lang="ru-RU"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DISPOZITIVE DE IESIRE</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214290"/>
            <a:ext cx="8938472" cy="2764335"/>
          </a:xfrm>
        </p:spPr>
        <p:txBody>
          <a:bodyPr>
            <a:normAutofit/>
          </a:bodyPr>
          <a:lstStyle/>
          <a:p>
            <a:r>
              <a:rPr lang="vi-VN" sz="2400" b="1" dirty="0" smtClean="0"/>
              <a:t>Monitorul</a:t>
            </a:r>
            <a:r>
              <a:rPr lang="vi-VN" sz="2400" dirty="0" smtClean="0"/>
              <a:t/>
            </a:r>
            <a:br>
              <a:rPr lang="vi-VN" sz="2400" dirty="0" smtClean="0"/>
            </a:br>
            <a:r>
              <a:rPr lang="vi-VN" sz="2400" dirty="0" smtClean="0"/>
              <a:t>Afişează imaginea prin puncte (dots sau pixeli). Numărul de pixeli pe verticală şi orizontală poartă numele de rezoluţie (exemplu: rezoluţie de 1280/1024, 800/600, adică 1.310.720 pixeli, 480.000 pixeli). Numărul de puncte pe o unitate de măsură (inch; 1 inch = 2,54 cm) se numeşte DPI (PPI) (Dots/Pixels per inch, de exemplu DPI 300 , adică 300 de pixeli pe inch).</a:t>
            </a:r>
            <a:endParaRPr lang="ru-RU" sz="2400" dirty="0"/>
          </a:p>
        </p:txBody>
      </p:sp>
      <p:sp>
        <p:nvSpPr>
          <p:cNvPr id="3" name="Текст 2"/>
          <p:cNvSpPr>
            <a:spLocks noGrp="1"/>
          </p:cNvSpPr>
          <p:nvPr>
            <p:ph type="body" idx="1"/>
          </p:nvPr>
        </p:nvSpPr>
        <p:spPr/>
        <p:txBody>
          <a:bodyPr/>
          <a:lstStyle/>
          <a:p>
            <a:endParaRPr lang="ru-RU"/>
          </a:p>
        </p:txBody>
      </p:sp>
      <p:pic>
        <p:nvPicPr>
          <p:cNvPr id="4" name="Рисунок 3" descr="Apple-iMac-Pro-27inch-Xeon-W-Turbo-Boost_1.jpg"/>
          <p:cNvPicPr>
            <a:picLocks noChangeAspect="1"/>
          </p:cNvPicPr>
          <p:nvPr/>
        </p:nvPicPr>
        <p:blipFill>
          <a:blip r:embed="rId2"/>
          <a:stretch>
            <a:fillRect/>
          </a:stretch>
        </p:blipFill>
        <p:spPr>
          <a:xfrm>
            <a:off x="6237288" y="2714620"/>
            <a:ext cx="4151543" cy="3857628"/>
          </a:xfrm>
          <a:prstGeom prst="rect">
            <a:avLst/>
          </a:prstGeom>
        </p:spPr>
      </p:pic>
      <p:sp>
        <p:nvSpPr>
          <p:cNvPr id="5" name="TextBox 4"/>
          <p:cNvSpPr txBox="1"/>
          <p:nvPr/>
        </p:nvSpPr>
        <p:spPr>
          <a:xfrm>
            <a:off x="2236760" y="5903893"/>
            <a:ext cx="3929537" cy="954107"/>
          </a:xfrm>
          <a:prstGeom prst="rect">
            <a:avLst/>
          </a:prstGeom>
          <a:noFill/>
        </p:spPr>
        <p:txBody>
          <a:bodyPr wrap="none" rtlCol="0">
            <a:spAutoFit/>
          </a:bodyPr>
          <a:lstStyle/>
          <a:p>
            <a:r>
              <a:rPr lang="en-US" sz="2800" dirty="0" smtClean="0"/>
              <a:t>APPLE IMAC PRO 27 INCH</a:t>
            </a:r>
          </a:p>
          <a:p>
            <a:endParaRPr lang="ru-RU"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214290"/>
            <a:ext cx="8938472" cy="2764335"/>
          </a:xfrm>
        </p:spPr>
        <p:txBody>
          <a:bodyPr>
            <a:normAutofit/>
          </a:bodyPr>
          <a:lstStyle/>
          <a:p>
            <a:r>
              <a:rPr lang="vi-VN" sz="2800" dirty="0" smtClean="0"/>
              <a:t>Tipuri constructive ale monitoarelor: </a:t>
            </a:r>
            <a:br>
              <a:rPr lang="vi-VN" sz="2800" dirty="0" smtClean="0"/>
            </a:br>
            <a:r>
              <a:rPr lang="vi-VN" sz="2800" dirty="0" smtClean="0"/>
              <a:t>     —   LCD (Liquid Cristal Diode), azi cele mai răspândite sunt LCD cu tehnologia TFT (LCD Thin Film Transistor) </a:t>
            </a:r>
            <a:br>
              <a:rPr lang="vi-VN" sz="2800" dirty="0" smtClean="0"/>
            </a:br>
            <a:r>
              <a:rPr lang="vi-VN" sz="2800" dirty="0" smtClean="0"/>
              <a:t>     —   CRT (Cathode Ray Tube) </a:t>
            </a:r>
            <a:br>
              <a:rPr lang="vi-VN" sz="2800" dirty="0" smtClean="0"/>
            </a:br>
            <a:r>
              <a:rPr lang="vi-VN" sz="2800" dirty="0" smtClean="0"/>
              <a:t>     —   Plasmă. </a:t>
            </a:r>
            <a:endParaRPr lang="ru-RU" sz="2800"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3929066"/>
            <a:ext cx="9572692" cy="2764335"/>
          </a:xfrm>
        </p:spPr>
        <p:txBody>
          <a:bodyPr>
            <a:normAutofit fontScale="90000"/>
          </a:bodyPr>
          <a:lstStyle/>
          <a:p>
            <a:r>
              <a:rPr lang="vi-VN" sz="2800" b="1" dirty="0" smtClean="0"/>
              <a:t>Imprimanta (Printer)</a:t>
            </a:r>
            <a:r>
              <a:rPr lang="vi-VN" sz="2800" dirty="0" smtClean="0"/>
              <a:t/>
            </a:r>
            <a:br>
              <a:rPr lang="vi-VN" sz="2800" dirty="0" smtClean="0"/>
            </a:br>
            <a:r>
              <a:rPr lang="vi-VN" sz="2800" dirty="0" smtClean="0"/>
              <a:t>Dispozitiv de ieşire care tipăreşte pe hârtie informaţia (imagini, text, etc.). </a:t>
            </a: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vi-VN" sz="2800" dirty="0" smtClean="0"/>
              <a:t/>
            </a:r>
            <a:br>
              <a:rPr lang="vi-VN" sz="2800" dirty="0" smtClean="0"/>
            </a:br>
            <a:r>
              <a:rPr lang="vi-VN" sz="2200" dirty="0" smtClean="0"/>
              <a:t>Tipuri de imprimante: </a:t>
            </a:r>
            <a:br>
              <a:rPr lang="vi-VN" sz="2200" dirty="0" smtClean="0"/>
            </a:br>
            <a:r>
              <a:rPr lang="vi-VN" sz="2200" dirty="0" smtClean="0"/>
              <a:t>     —   Matriciale (cu ace), la fel ca la maşina de scris, multe ace lovesc o bandă care imprimă cerneala. </a:t>
            </a:r>
            <a:br>
              <a:rPr lang="vi-VN" sz="2200" dirty="0" smtClean="0"/>
            </a:br>
            <a:r>
              <a:rPr lang="vi-VN" sz="2200" dirty="0" smtClean="0"/>
              <a:t>     —   Cu jet de cerneală (InkJet), foloseşte cerneală pentru tipărire, iar la color foloseşte combinaţia culorilor: Roşu (Red), Galben (Yellow) şi Albastru (Blue) – RYB. Pentru a forma toate nuanţele, de obicei se folosesc culorile Red, Green (Verde) şi Blue – RGB, dar şi galbenul imprimantei este de ajuns pentru foarte multe nuanţe. </a:t>
            </a:r>
            <a:br>
              <a:rPr lang="vi-VN" sz="2200" dirty="0" smtClean="0"/>
            </a:br>
            <a:r>
              <a:rPr lang="vi-VN" sz="2200" dirty="0" smtClean="0"/>
              <a:t>     —   Laser, cu un praf şi o rolă termică. </a:t>
            </a:r>
            <a:br>
              <a:rPr lang="vi-VN" sz="2200" dirty="0" smtClean="0"/>
            </a:br>
            <a:r>
              <a:rPr lang="vi-VN" sz="2200" dirty="0" smtClean="0"/>
              <a:t>     —   Imprimante termice</a:t>
            </a:r>
            <a:br>
              <a:rPr lang="vi-VN" sz="2200" dirty="0" smtClean="0"/>
            </a:br>
            <a:r>
              <a:rPr lang="vi-VN" sz="2200" dirty="0" smtClean="0"/>
              <a:t>     —   Matriţe. </a:t>
            </a:r>
            <a:endParaRPr lang="ru-RU" sz="2200" dirty="0"/>
          </a:p>
        </p:txBody>
      </p:sp>
      <p:sp>
        <p:nvSpPr>
          <p:cNvPr id="3" name="Текст 2"/>
          <p:cNvSpPr>
            <a:spLocks noGrp="1"/>
          </p:cNvSpPr>
          <p:nvPr>
            <p:ph type="body" idx="1"/>
          </p:nvPr>
        </p:nvSpPr>
        <p:spPr/>
        <p:txBody>
          <a:bodyPr/>
          <a:lstStyle/>
          <a:p>
            <a:endParaRPr lang="ru-RU"/>
          </a:p>
        </p:txBody>
      </p:sp>
      <p:pic>
        <p:nvPicPr>
          <p:cNvPr id="4" name="Рисунок 3" descr="imprimanta.jpg"/>
          <p:cNvPicPr>
            <a:picLocks noChangeAspect="1"/>
          </p:cNvPicPr>
          <p:nvPr/>
        </p:nvPicPr>
        <p:blipFill>
          <a:blip r:embed="rId2"/>
          <a:stretch>
            <a:fillRect/>
          </a:stretch>
        </p:blipFill>
        <p:spPr>
          <a:xfrm>
            <a:off x="4737090" y="857232"/>
            <a:ext cx="4214826" cy="2985502"/>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571480"/>
            <a:ext cx="8938472" cy="2764335"/>
          </a:xfrm>
        </p:spPr>
        <p:txBody>
          <a:bodyPr>
            <a:noAutofit/>
          </a:bodyPr>
          <a:lstStyle/>
          <a:p>
            <a:r>
              <a:rPr lang="en-US" sz="2800" b="1" dirty="0" err="1" smtClean="0"/>
              <a:t>Difuzoare</a:t>
            </a:r>
            <a:r>
              <a:rPr lang="en-US" sz="2800" b="1" dirty="0" smtClean="0"/>
              <a:t> (</a:t>
            </a:r>
            <a:r>
              <a:rPr lang="en-US" sz="2800" b="1" dirty="0" err="1" smtClean="0"/>
              <a:t>Boxe</a:t>
            </a:r>
            <a:r>
              <a:rPr lang="en-US" sz="2800" b="1" dirty="0" smtClean="0"/>
              <a:t>)</a:t>
            </a:r>
            <a:r>
              <a:rPr lang="en-US" sz="2800" dirty="0" smtClean="0"/>
              <a:t/>
            </a:r>
            <a:br>
              <a:rPr lang="en-US" sz="2800" dirty="0" smtClean="0"/>
            </a:br>
            <a:r>
              <a:rPr lang="en-US" sz="2800" dirty="0" err="1" smtClean="0"/>
              <a:t>Sisteme</a:t>
            </a:r>
            <a:r>
              <a:rPr lang="en-US" sz="2800" dirty="0" smtClean="0"/>
              <a:t> audio de </a:t>
            </a:r>
            <a:r>
              <a:rPr lang="en-US" sz="2800" dirty="0" err="1" smtClean="0"/>
              <a:t>transpunere</a:t>
            </a:r>
            <a:r>
              <a:rPr lang="en-US" sz="2800" dirty="0" smtClean="0"/>
              <a:t> a </a:t>
            </a:r>
            <a:r>
              <a:rPr lang="en-US" sz="2800" dirty="0" err="1" smtClean="0"/>
              <a:t>informaţiei</a:t>
            </a:r>
            <a:r>
              <a:rPr lang="en-US" sz="2800" dirty="0" smtClean="0"/>
              <a:t> </a:t>
            </a:r>
            <a:r>
              <a:rPr lang="en-US" sz="2800" dirty="0" err="1" smtClean="0"/>
              <a:t>în</a:t>
            </a:r>
            <a:r>
              <a:rPr lang="en-US" sz="2800" dirty="0" smtClean="0"/>
              <a:t> format audio. </a:t>
            </a:r>
            <a:r>
              <a:rPr lang="en-US" sz="2800" dirty="0" err="1" smtClean="0"/>
              <a:t>Boxele</a:t>
            </a:r>
            <a:r>
              <a:rPr lang="en-US" sz="2800" dirty="0" smtClean="0"/>
              <a:t> </a:t>
            </a:r>
            <a:r>
              <a:rPr lang="en-US" sz="2800" dirty="0" err="1" smtClean="0"/>
              <a:t>contin</a:t>
            </a:r>
            <a:r>
              <a:rPr lang="en-US" sz="2800" dirty="0" smtClean="0"/>
              <a:t> </a:t>
            </a:r>
            <a:r>
              <a:rPr lang="en-US" sz="2800" dirty="0" err="1" smtClean="0"/>
              <a:t>mai</a:t>
            </a:r>
            <a:r>
              <a:rPr lang="en-US" sz="2800" dirty="0" smtClean="0"/>
              <a:t> </a:t>
            </a:r>
            <a:r>
              <a:rPr lang="en-US" sz="2800" dirty="0" err="1" smtClean="0"/>
              <a:t>multe</a:t>
            </a:r>
            <a:r>
              <a:rPr lang="en-US" sz="2800" dirty="0" smtClean="0"/>
              <a:t> </a:t>
            </a:r>
            <a:r>
              <a:rPr lang="en-US" sz="2800" dirty="0" err="1" smtClean="0"/>
              <a:t>difuzoare</a:t>
            </a:r>
            <a:r>
              <a:rPr lang="en-US" sz="2800" dirty="0" smtClean="0"/>
              <a:t>, care </a:t>
            </a:r>
            <a:r>
              <a:rPr lang="en-US" sz="2800" dirty="0" err="1" smtClean="0"/>
              <a:t>redau</a:t>
            </a:r>
            <a:r>
              <a:rPr lang="en-US" sz="2800" dirty="0" smtClean="0"/>
              <a:t> </a:t>
            </a:r>
            <a:r>
              <a:rPr lang="en-US" sz="2800" dirty="0" err="1" smtClean="0"/>
              <a:t>sunetul</a:t>
            </a:r>
            <a:r>
              <a:rPr lang="en-US" sz="2800" dirty="0" smtClean="0"/>
              <a:t> </a:t>
            </a:r>
            <a:r>
              <a:rPr lang="en-US" sz="2800" dirty="0" err="1" smtClean="0"/>
              <a:t>prin</a:t>
            </a:r>
            <a:r>
              <a:rPr lang="en-US" sz="2800" dirty="0" smtClean="0"/>
              <a:t> </a:t>
            </a:r>
            <a:r>
              <a:rPr lang="en-US" sz="2800" dirty="0" err="1" smtClean="0"/>
              <a:t>vibratia</a:t>
            </a:r>
            <a:r>
              <a:rPr lang="en-US" sz="2800" dirty="0" smtClean="0"/>
              <a:t> </a:t>
            </a:r>
            <a:r>
              <a:rPr lang="en-US" sz="2800" dirty="0" err="1" smtClean="0"/>
              <a:t>membranei</a:t>
            </a:r>
            <a:r>
              <a:rPr lang="en-US" sz="2800" dirty="0" smtClean="0"/>
              <a:t>. </a:t>
            </a:r>
            <a:br>
              <a:rPr lang="en-US" sz="2800" dirty="0" smtClean="0"/>
            </a:br>
            <a:r>
              <a:rPr lang="en-US" sz="2800" dirty="0" err="1" smtClean="0"/>
              <a:t>Puterea</a:t>
            </a:r>
            <a:r>
              <a:rPr lang="en-US" sz="2800" dirty="0" smtClean="0"/>
              <a:t> </a:t>
            </a:r>
            <a:r>
              <a:rPr lang="en-US" sz="2800" dirty="0" err="1" smtClean="0"/>
              <a:t>sunetului</a:t>
            </a:r>
            <a:r>
              <a:rPr lang="en-US" sz="2800" dirty="0" smtClean="0"/>
              <a:t> </a:t>
            </a:r>
            <a:r>
              <a:rPr lang="en-US" sz="2800" dirty="0" err="1" smtClean="0"/>
              <a:t>unui</a:t>
            </a:r>
            <a:r>
              <a:rPr lang="en-US" sz="2800" dirty="0" smtClean="0"/>
              <a:t> </a:t>
            </a:r>
            <a:r>
              <a:rPr lang="en-US" sz="2800" dirty="0" err="1" smtClean="0"/>
              <a:t>sistem</a:t>
            </a:r>
            <a:r>
              <a:rPr lang="en-US" sz="2800" dirty="0" smtClean="0"/>
              <a:t> </a:t>
            </a:r>
            <a:r>
              <a:rPr lang="en-US" sz="2800" dirty="0" err="1" smtClean="0"/>
              <a:t>acustic</a:t>
            </a:r>
            <a:r>
              <a:rPr lang="en-US" sz="2800" dirty="0" smtClean="0"/>
              <a:t> (</a:t>
            </a:r>
            <a:r>
              <a:rPr lang="en-US" sz="2800" dirty="0" err="1" smtClean="0"/>
              <a:t>boxe</a:t>
            </a:r>
            <a:r>
              <a:rPr lang="en-US" sz="2800" dirty="0" smtClean="0"/>
              <a:t>) se </a:t>
            </a:r>
            <a:r>
              <a:rPr lang="en-US" sz="2800" dirty="0" err="1" smtClean="0"/>
              <a:t>masoara</a:t>
            </a:r>
            <a:r>
              <a:rPr lang="en-US" sz="2800" dirty="0" smtClean="0"/>
              <a:t> in </a:t>
            </a:r>
            <a:r>
              <a:rPr lang="en-US" sz="2800" dirty="0" err="1" smtClean="0"/>
              <a:t>Wati</a:t>
            </a:r>
            <a:r>
              <a:rPr lang="en-US" sz="2800" dirty="0" smtClean="0"/>
              <a:t> (watt), de </a:t>
            </a:r>
            <a:r>
              <a:rPr lang="en-US" sz="2800" dirty="0" err="1" smtClean="0"/>
              <a:t>exemplu</a:t>
            </a:r>
            <a:r>
              <a:rPr lang="en-US" sz="2800" dirty="0" smtClean="0"/>
              <a:t>: 2W, 30W, 75 W.</a:t>
            </a:r>
            <a:br>
              <a:rPr lang="en-US" sz="2800" dirty="0" smtClean="0"/>
            </a:br>
            <a:r>
              <a:rPr lang="en-US" sz="2800" dirty="0" err="1" smtClean="0"/>
              <a:t>Unele</a:t>
            </a:r>
            <a:r>
              <a:rPr lang="en-US" sz="2800" dirty="0" smtClean="0"/>
              <a:t> </a:t>
            </a:r>
            <a:r>
              <a:rPr lang="en-US" sz="2800" dirty="0" err="1" smtClean="0"/>
              <a:t>sisteme</a:t>
            </a:r>
            <a:r>
              <a:rPr lang="en-US" sz="2800" dirty="0" smtClean="0"/>
              <a:t> </a:t>
            </a:r>
            <a:r>
              <a:rPr lang="en-US" sz="2800" dirty="0" err="1" smtClean="0"/>
              <a:t>redau</a:t>
            </a:r>
            <a:r>
              <a:rPr lang="en-US" sz="2800" dirty="0" smtClean="0"/>
              <a:t> </a:t>
            </a:r>
            <a:r>
              <a:rPr lang="en-US" sz="2800" dirty="0" err="1" smtClean="0"/>
              <a:t>diferite</a:t>
            </a:r>
            <a:r>
              <a:rPr lang="en-US" sz="2800" dirty="0" smtClean="0"/>
              <a:t> </a:t>
            </a:r>
            <a:r>
              <a:rPr lang="en-US" sz="2800" dirty="0" err="1" smtClean="0"/>
              <a:t>frecvente</a:t>
            </a:r>
            <a:r>
              <a:rPr lang="en-US" sz="2800" dirty="0" smtClean="0"/>
              <a:t> </a:t>
            </a:r>
            <a:r>
              <a:rPr lang="en-US" sz="2800" dirty="0" err="1" smtClean="0"/>
              <a:t>pe</a:t>
            </a:r>
            <a:r>
              <a:rPr lang="en-US" sz="2800" dirty="0" smtClean="0"/>
              <a:t> </a:t>
            </a:r>
            <a:r>
              <a:rPr lang="en-US" sz="2800" dirty="0" err="1" smtClean="0"/>
              <a:t>difuzoare</a:t>
            </a:r>
            <a:r>
              <a:rPr lang="en-US" sz="2800" dirty="0" smtClean="0"/>
              <a:t> (</a:t>
            </a:r>
            <a:r>
              <a:rPr lang="en-US" sz="2800" dirty="0" err="1" smtClean="0"/>
              <a:t>difuzor</a:t>
            </a:r>
            <a:r>
              <a:rPr lang="en-US" sz="2800" dirty="0" smtClean="0"/>
              <a:t> de </a:t>
            </a:r>
            <a:r>
              <a:rPr lang="en-US" sz="2800" dirty="0" err="1" smtClean="0"/>
              <a:t>sunete</a:t>
            </a:r>
            <a:r>
              <a:rPr lang="en-US" sz="2800" dirty="0" smtClean="0"/>
              <a:t> </a:t>
            </a:r>
            <a:r>
              <a:rPr lang="en-US" sz="2800" dirty="0" err="1" smtClean="0"/>
              <a:t>joase</a:t>
            </a:r>
            <a:r>
              <a:rPr lang="en-US" sz="2800" dirty="0" smtClean="0"/>
              <a:t> - bass) </a:t>
            </a:r>
            <a:r>
              <a:rPr lang="en-US" sz="2800" dirty="0" err="1" smtClean="0"/>
              <a:t>si</a:t>
            </a:r>
            <a:r>
              <a:rPr lang="en-US" sz="2800" dirty="0" smtClean="0"/>
              <a:t> </a:t>
            </a:r>
            <a:r>
              <a:rPr lang="en-US" sz="2800" dirty="0" err="1" smtClean="0"/>
              <a:t>difuzoare</a:t>
            </a:r>
            <a:r>
              <a:rPr lang="en-US" sz="2800" dirty="0" smtClean="0"/>
              <a:t> de </a:t>
            </a:r>
            <a:r>
              <a:rPr lang="en-US" sz="2800" dirty="0" err="1" smtClean="0"/>
              <a:t>sunete</a:t>
            </a:r>
            <a:r>
              <a:rPr lang="en-US" sz="2800" dirty="0" smtClean="0"/>
              <a:t> </a:t>
            </a:r>
            <a:r>
              <a:rPr lang="en-US" sz="2800" dirty="0" err="1" smtClean="0"/>
              <a:t>inalte</a:t>
            </a:r>
            <a:r>
              <a:rPr lang="en-US" sz="2800" dirty="0" smtClean="0"/>
              <a:t>.</a:t>
            </a:r>
            <a:endParaRPr lang="ru-RU" sz="2800" dirty="0"/>
          </a:p>
        </p:txBody>
      </p:sp>
      <p:sp>
        <p:nvSpPr>
          <p:cNvPr id="3" name="Текст 2"/>
          <p:cNvSpPr>
            <a:spLocks noGrp="1"/>
          </p:cNvSpPr>
          <p:nvPr>
            <p:ph type="body" idx="1"/>
          </p:nvPr>
        </p:nvSpPr>
        <p:spPr/>
        <p:txBody>
          <a:bodyPr/>
          <a:lstStyle/>
          <a:p>
            <a:endParaRPr lang="ru-RU" dirty="0"/>
          </a:p>
        </p:txBody>
      </p:sp>
      <p:pic>
        <p:nvPicPr>
          <p:cNvPr id="4" name="Рисунок 3" descr="zjtHMcEuosviH2UVY6eSVP-650-80.jpg"/>
          <p:cNvPicPr>
            <a:picLocks noChangeAspect="1"/>
          </p:cNvPicPr>
          <p:nvPr/>
        </p:nvPicPr>
        <p:blipFill>
          <a:blip r:embed="rId2"/>
          <a:stretch>
            <a:fillRect/>
          </a:stretch>
        </p:blipFill>
        <p:spPr>
          <a:xfrm>
            <a:off x="1022314" y="3357562"/>
            <a:ext cx="5929354" cy="3329560"/>
          </a:xfrm>
          <a:prstGeom prst="rect">
            <a:avLst/>
          </a:prstGeom>
        </p:spPr>
      </p:pic>
      <p:sp>
        <p:nvSpPr>
          <p:cNvPr id="5" name="TextBox 4"/>
          <p:cNvSpPr txBox="1"/>
          <p:nvPr/>
        </p:nvSpPr>
        <p:spPr>
          <a:xfrm>
            <a:off x="7237420" y="6215082"/>
            <a:ext cx="2007281" cy="400110"/>
          </a:xfrm>
          <a:prstGeom prst="rect">
            <a:avLst/>
          </a:prstGeom>
          <a:noFill/>
        </p:spPr>
        <p:txBody>
          <a:bodyPr wrap="none" rtlCol="0">
            <a:spAutoFit/>
          </a:bodyPr>
          <a:lstStyle/>
          <a:p>
            <a:pPr fontAlgn="base"/>
            <a:r>
              <a:rPr lang="en-US" sz="2000" b="1" dirty="0" err="1" smtClean="0"/>
              <a:t>Audioengine</a:t>
            </a:r>
            <a:r>
              <a:rPr lang="en-US" sz="2000" b="1" dirty="0" smtClean="0"/>
              <a:t> A2+</a:t>
            </a:r>
            <a:endParaRPr lang="en-US" sz="2000"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COMPONENTE GENERALE</a:t>
            </a:r>
            <a:endParaRPr lang="ru-RU" dirty="0"/>
          </a:p>
        </p:txBody>
      </p:sp>
      <p:sp>
        <p:nvSpPr>
          <p:cNvPr id="3" name="Подзаголовок 2"/>
          <p:cNvSpPr>
            <a:spLocks noGrp="1"/>
          </p:cNvSpPr>
          <p:nvPr>
            <p:ph type="subTitle" idx="1"/>
          </p:nvPr>
        </p:nvSpPr>
        <p:spPr/>
        <p:txBody>
          <a:bodyPr/>
          <a:lstStyle/>
          <a:p>
            <a:r>
              <a:rPr lang="en-US" dirty="0" smtClean="0"/>
              <a:t>HARDWARE </a:t>
            </a:r>
          </a:p>
          <a:p>
            <a:r>
              <a:rPr lang="en-US" dirty="0" smtClean="0"/>
              <a:t>SOFTWARE</a:t>
            </a:r>
          </a:p>
          <a:p>
            <a:endParaRPr lang="ru-RU"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8000" y="-785842"/>
            <a:ext cx="8938472" cy="2764335"/>
          </a:xfrm>
        </p:spPr>
        <p:txBody>
          <a:bodyPr>
            <a:normAutofit/>
          </a:bodyPr>
          <a:lstStyle/>
          <a:p>
            <a:r>
              <a:rPr lang="vi-VN" sz="2800" b="1" dirty="0" smtClean="0"/>
              <a:t> Plotter</a:t>
            </a:r>
            <a:r>
              <a:rPr lang="vi-VN" sz="2800" dirty="0" smtClean="0"/>
              <a:t/>
            </a:r>
            <a:br>
              <a:rPr lang="vi-VN" sz="2800" dirty="0" smtClean="0"/>
            </a:br>
            <a:r>
              <a:rPr lang="vi-VN" sz="2800" dirty="0" smtClean="0"/>
              <a:t>Plotter-ul este o imprimantă cu o capacitate ridicată de redare a imaginii grafice (puncte, linii, curbe, etc). </a:t>
            </a:r>
            <a:endParaRPr lang="ru-RU" sz="2800" dirty="0"/>
          </a:p>
        </p:txBody>
      </p:sp>
      <p:sp>
        <p:nvSpPr>
          <p:cNvPr id="3" name="Текст 2"/>
          <p:cNvSpPr>
            <a:spLocks noGrp="1"/>
          </p:cNvSpPr>
          <p:nvPr>
            <p:ph type="body" idx="1"/>
          </p:nvPr>
        </p:nvSpPr>
        <p:spPr/>
        <p:txBody>
          <a:bodyPr/>
          <a:lstStyle/>
          <a:p>
            <a:endParaRPr lang="ru-RU"/>
          </a:p>
        </p:txBody>
      </p:sp>
      <p:pic>
        <p:nvPicPr>
          <p:cNvPr id="4" name="Рисунок 3" descr="6-plotters-500x500.jpg"/>
          <p:cNvPicPr>
            <a:picLocks noChangeAspect="1"/>
          </p:cNvPicPr>
          <p:nvPr/>
        </p:nvPicPr>
        <p:blipFill>
          <a:blip r:embed="rId2"/>
          <a:stretch>
            <a:fillRect/>
          </a:stretch>
        </p:blipFill>
        <p:spPr>
          <a:xfrm>
            <a:off x="1165190" y="2071678"/>
            <a:ext cx="6350000" cy="4533900"/>
          </a:xfrm>
          <a:prstGeom prst="rect">
            <a:avLst/>
          </a:prstGeom>
        </p:spPr>
      </p:pic>
      <p:sp>
        <p:nvSpPr>
          <p:cNvPr id="5" name="Прямоугольник 4"/>
          <p:cNvSpPr/>
          <p:nvPr/>
        </p:nvSpPr>
        <p:spPr>
          <a:xfrm>
            <a:off x="7737486" y="6072206"/>
            <a:ext cx="2325445" cy="461665"/>
          </a:xfrm>
          <a:prstGeom prst="rect">
            <a:avLst/>
          </a:prstGeom>
        </p:spPr>
        <p:txBody>
          <a:bodyPr wrap="none">
            <a:spAutoFit/>
          </a:bodyPr>
          <a:lstStyle/>
          <a:p>
            <a:r>
              <a:rPr lang="en-US" b="1" dirty="0" smtClean="0"/>
              <a:t>Epson Hp Plotter</a:t>
            </a:r>
            <a:endParaRPr lang="en-US"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CLASIFICAREA CALCULATOARELOR</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65190" y="2285992"/>
            <a:ext cx="8938472" cy="2764335"/>
          </a:xfrm>
        </p:spPr>
        <p:txBody>
          <a:bodyPr>
            <a:normAutofit fontScale="90000"/>
          </a:bodyPr>
          <a:lstStyle/>
          <a:p>
            <a:r>
              <a:rPr lang="vi-VN" sz="3100" dirty="0" smtClean="0"/>
              <a:t>Calculatoarele de astăzi se produc în numeroase forme şi prezentări</a:t>
            </a:r>
            <a:r>
              <a:rPr lang="vi-VN" sz="3100" dirty="0" smtClean="0"/>
              <a:t>:</a:t>
            </a:r>
            <a:r>
              <a:rPr lang="en-US" sz="3100" dirty="0" smtClean="0"/>
              <a:t/>
            </a:r>
            <a:br>
              <a:rPr lang="en-US" sz="3100" dirty="0" smtClean="0"/>
            </a:br>
            <a:r>
              <a:rPr lang="vi-VN" sz="3100" dirty="0" smtClean="0"/>
              <a:t/>
            </a:r>
            <a:br>
              <a:rPr lang="vi-VN" sz="3100" dirty="0" smtClean="0"/>
            </a:br>
            <a:r>
              <a:rPr lang="vi-VN" sz="3100" dirty="0" smtClean="0"/>
              <a:t>Probabil cel mai familiar este </a:t>
            </a:r>
            <a:r>
              <a:rPr lang="vi-VN" sz="3100" dirty="0" smtClean="0">
                <a:hlinkClick r:id="rId2" tooltip="Computer personal"/>
              </a:rPr>
              <a:t>calculatorul personal</a:t>
            </a:r>
            <a:r>
              <a:rPr lang="vi-VN" sz="3100" dirty="0" smtClean="0"/>
              <a:t> (de tip </a:t>
            </a:r>
            <a:r>
              <a:rPr lang="vi-VN" sz="3100" dirty="0" smtClean="0">
                <a:hlinkClick r:id="rId3" tooltip="PC"/>
              </a:rPr>
              <a:t>PC</a:t>
            </a:r>
            <a:r>
              <a:rPr lang="vi-VN" sz="3100" dirty="0" smtClean="0"/>
              <a:t> sau şi altele) cu subvariantele sale constructive</a:t>
            </a:r>
            <a:r>
              <a:rPr lang="vi-VN" sz="3100" dirty="0" smtClean="0"/>
              <a:t>:</a:t>
            </a:r>
            <a:r>
              <a:rPr lang="en-US" sz="3100" dirty="0" smtClean="0"/>
              <a:t/>
            </a:r>
            <a:br>
              <a:rPr lang="en-US" sz="3100" dirty="0" smtClean="0"/>
            </a:br>
            <a:r>
              <a:rPr lang="vi-VN" sz="3100" dirty="0" smtClean="0"/>
              <a:t/>
            </a:r>
            <a:br>
              <a:rPr lang="vi-VN" sz="3100" dirty="0" smtClean="0"/>
            </a:br>
            <a:r>
              <a:rPr lang="vi-VN" sz="3100" dirty="0" smtClean="0"/>
              <a:t>„staţionare” (în engleză:) </a:t>
            </a:r>
            <a:r>
              <a:rPr lang="vi-VN" sz="3100" i="1" u="sng" dirty="0" smtClean="0">
                <a:hlinkClick r:id="rId4"/>
              </a:rPr>
              <a:t>desktop</a:t>
            </a:r>
            <a:r>
              <a:rPr lang="vi-VN" sz="3100" dirty="0" smtClean="0"/>
              <a:t>, </a:t>
            </a:r>
            <a:r>
              <a:rPr lang="vi-VN" sz="3100" i="1" dirty="0" smtClean="0"/>
              <a:t>tower</a:t>
            </a:r>
            <a:r>
              <a:rPr lang="vi-VN" sz="3100" dirty="0" smtClean="0"/>
              <a:t>, </a:t>
            </a:r>
            <a:r>
              <a:rPr lang="vi-VN" sz="3100" i="1" dirty="0" smtClean="0">
                <a:hlinkClick r:id="rId5" tooltip="All-in one — pagină inexistentă"/>
              </a:rPr>
              <a:t>all-in one</a:t>
            </a:r>
            <a:r>
              <a:rPr lang="vi-VN" sz="3100" dirty="0" smtClean="0"/>
              <a:t> ş.a</a:t>
            </a:r>
            <a:r>
              <a:rPr lang="vi-VN" sz="3100" dirty="0" smtClean="0"/>
              <a:t>.</a:t>
            </a:r>
            <a:r>
              <a:rPr lang="en-US" sz="3100" dirty="0" smtClean="0"/>
              <a:t/>
            </a:r>
            <a:br>
              <a:rPr lang="en-US" sz="3100" dirty="0" smtClean="0"/>
            </a:br>
            <a:r>
              <a:rPr lang="vi-VN" sz="3100" dirty="0" smtClean="0"/>
              <a:t/>
            </a:r>
            <a:br>
              <a:rPr lang="vi-VN" sz="3100" dirty="0" smtClean="0"/>
            </a:br>
            <a:r>
              <a:rPr lang="vi-VN" sz="3100" dirty="0" smtClean="0"/>
              <a:t>„</a:t>
            </a:r>
            <a:r>
              <a:rPr lang="vi-VN" sz="3100" dirty="0" smtClean="0">
                <a:hlinkClick r:id="rId6" tooltip="Calculator portabil"/>
              </a:rPr>
              <a:t>portabile</a:t>
            </a:r>
            <a:r>
              <a:rPr lang="vi-VN" sz="3100" dirty="0" smtClean="0"/>
              <a:t>”: </a:t>
            </a:r>
            <a:r>
              <a:rPr lang="vi-VN" sz="3100" i="1" dirty="0" smtClean="0">
                <a:hlinkClick r:id="rId7" tooltip="Laptop"/>
              </a:rPr>
              <a:t>laptop</a:t>
            </a:r>
            <a:r>
              <a:rPr lang="vi-VN" sz="3100" dirty="0" smtClean="0"/>
              <a:t>, </a:t>
            </a:r>
            <a:r>
              <a:rPr lang="vi-VN" sz="3100" i="1" dirty="0" smtClean="0">
                <a:hlinkClick r:id="rId8" tooltip="Notebook"/>
              </a:rPr>
              <a:t>notebook</a:t>
            </a:r>
            <a:r>
              <a:rPr lang="vi-VN" sz="3100" dirty="0" smtClean="0"/>
              <a:t>, </a:t>
            </a:r>
            <a:r>
              <a:rPr lang="vi-VN" sz="3100" i="1" dirty="0" smtClean="0">
                <a:hlinkClick r:id="rId9" tooltip="Netbook"/>
              </a:rPr>
              <a:t>netbook</a:t>
            </a:r>
            <a:r>
              <a:rPr lang="vi-VN" sz="3100" dirty="0" smtClean="0"/>
              <a:t> ş.a.</a:t>
            </a:r>
            <a:r>
              <a:rPr lang="vi-VN" dirty="0" smtClean="0"/>
              <a:t/>
            </a:r>
            <a:br>
              <a:rPr lang="vi-VN" dirty="0" smtClean="0"/>
            </a:b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42154" y="-1071594"/>
            <a:ext cx="8938472" cy="2764335"/>
          </a:xfrm>
        </p:spPr>
        <p:txBody>
          <a:bodyPr>
            <a:normAutofit/>
          </a:bodyPr>
          <a:lstStyle/>
          <a:p>
            <a:r>
              <a:rPr lang="vi-VN" sz="2800" dirty="0" smtClean="0"/>
              <a:t>Calculatoarele </a:t>
            </a:r>
            <a:r>
              <a:rPr lang="vi-VN" sz="2800" dirty="0" smtClean="0">
                <a:hlinkClick r:id="rId2" tooltip="Calculator tabletă"/>
              </a:rPr>
              <a:t>tabletă</a:t>
            </a:r>
            <a:r>
              <a:rPr lang="vi-VN" sz="2800" dirty="0" smtClean="0"/>
              <a:t> (de tip PC şi altele).</a:t>
            </a:r>
            <a:br>
              <a:rPr lang="vi-VN" sz="2800" dirty="0" smtClean="0"/>
            </a:br>
            <a:endParaRPr lang="ru-RU" sz="2800" dirty="0"/>
          </a:p>
        </p:txBody>
      </p:sp>
      <p:sp>
        <p:nvSpPr>
          <p:cNvPr id="3" name="Текст 2"/>
          <p:cNvSpPr>
            <a:spLocks noGrp="1"/>
          </p:cNvSpPr>
          <p:nvPr>
            <p:ph type="body" idx="1"/>
          </p:nvPr>
        </p:nvSpPr>
        <p:spPr/>
        <p:txBody>
          <a:bodyPr/>
          <a:lstStyle/>
          <a:p>
            <a:endParaRPr lang="ru-RU"/>
          </a:p>
        </p:txBody>
      </p:sp>
      <p:pic>
        <p:nvPicPr>
          <p:cNvPr id="5" name="Рисунок 4" descr="330952.jpg"/>
          <p:cNvPicPr>
            <a:picLocks noChangeAspect="1"/>
          </p:cNvPicPr>
          <p:nvPr/>
        </p:nvPicPr>
        <p:blipFill>
          <a:blip r:embed="rId3"/>
          <a:stretch>
            <a:fillRect/>
          </a:stretch>
        </p:blipFill>
        <p:spPr>
          <a:xfrm>
            <a:off x="1236628" y="1428736"/>
            <a:ext cx="7381875" cy="4762500"/>
          </a:xfrm>
          <a:prstGeom prst="rect">
            <a:avLst/>
          </a:prstGeom>
        </p:spPr>
      </p:pic>
      <p:sp>
        <p:nvSpPr>
          <p:cNvPr id="6" name="TextBox 5"/>
          <p:cNvSpPr txBox="1"/>
          <p:nvPr/>
        </p:nvSpPr>
        <p:spPr>
          <a:xfrm>
            <a:off x="8759425" y="5500702"/>
            <a:ext cx="3429400" cy="523220"/>
          </a:xfrm>
          <a:prstGeom prst="rect">
            <a:avLst/>
          </a:prstGeom>
          <a:noFill/>
        </p:spPr>
        <p:txBody>
          <a:bodyPr wrap="none" rtlCol="0">
            <a:spAutoFit/>
          </a:bodyPr>
          <a:lstStyle/>
          <a:p>
            <a:r>
              <a:rPr lang="en-US" sz="2800" dirty="0" smtClean="0"/>
              <a:t>APPLE MACBOOK PRO</a:t>
            </a:r>
            <a:endParaRPr lang="ru-RU"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71414"/>
            <a:ext cx="8938472" cy="2764335"/>
          </a:xfrm>
        </p:spPr>
        <p:txBody>
          <a:bodyPr>
            <a:normAutofit/>
          </a:bodyPr>
          <a:lstStyle/>
          <a:p>
            <a:r>
              <a:rPr lang="vi-VN" sz="2800" dirty="0" smtClean="0"/>
              <a:t>Calculatoare rapide, folosite la aşa-numitele „ferme” de </a:t>
            </a:r>
            <a:r>
              <a:rPr lang="vi-VN" sz="2800" dirty="0" smtClean="0">
                <a:hlinkClick r:id="rId2" tooltip="Server"/>
              </a:rPr>
              <a:t>servere</a:t>
            </a:r>
            <a:r>
              <a:rPr lang="vi-VN" sz="2800" dirty="0" smtClean="0"/>
              <a:t>; de obicei acestea nu sunt deservite de utilizatori umani şi deci nu este necesar să </a:t>
            </a:r>
            <a:r>
              <a:rPr lang="vi-VN" sz="2800" dirty="0" smtClean="0"/>
              <a:t>fie</a:t>
            </a:r>
            <a:r>
              <a:rPr lang="en-US" sz="2800" dirty="0" smtClean="0"/>
              <a:t> e</a:t>
            </a:r>
            <a:r>
              <a:rPr lang="vi-VN" sz="2800" dirty="0" smtClean="0">
                <a:hlinkClick r:id="rId3" tooltip="Ergonomie"/>
              </a:rPr>
              <a:t>rgonomice</a:t>
            </a:r>
            <a:r>
              <a:rPr lang="vi-VN" sz="2800" dirty="0" smtClean="0"/>
              <a:t>. Pentru ele se foloseşte deseori forma de </a:t>
            </a:r>
            <a:r>
              <a:rPr lang="vi-VN" sz="2800" dirty="0" smtClean="0">
                <a:hlinkClick r:id="rId4" tooltip="Paralelipiped"/>
              </a:rPr>
              <a:t>paralel</a:t>
            </a:r>
            <a:r>
              <a:rPr lang="en-US" sz="2800" dirty="0" err="1" smtClean="0">
                <a:hlinkClick r:id="rId4" tooltip="Paralelipiped"/>
              </a:rPr>
              <a:t>i</a:t>
            </a:r>
            <a:r>
              <a:rPr lang="vi-VN" sz="2800" dirty="0" smtClean="0">
                <a:hlinkClick r:id="rId4" tooltip="Paralelipiped"/>
              </a:rPr>
              <a:t>piped</a:t>
            </a:r>
            <a:r>
              <a:rPr lang="vi-VN" sz="2800" dirty="0" smtClean="0"/>
              <a:t>, care permite o stivuire compactă.</a:t>
            </a:r>
            <a:br>
              <a:rPr lang="vi-VN" sz="2800" dirty="0" smtClean="0"/>
            </a:br>
            <a:endParaRPr lang="ru-RU" sz="2800"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65190" y="-714404"/>
            <a:ext cx="8938472" cy="2764335"/>
          </a:xfrm>
        </p:spPr>
        <p:txBody>
          <a:bodyPr>
            <a:normAutofit/>
          </a:bodyPr>
          <a:lstStyle/>
          <a:p>
            <a:r>
              <a:rPr lang="it-IT" sz="2800" smtClean="0"/>
              <a:t>Calculatoare profesioniste de mare viteză şi mari dimensiuni, cum sunt cele de tip </a:t>
            </a:r>
            <a:r>
              <a:rPr lang="it-IT" sz="2800" i="1" smtClean="0">
                <a:hlinkClick r:id="rId2" tooltip="Mainframe"/>
              </a:rPr>
              <a:t>mainframe</a:t>
            </a:r>
            <a:r>
              <a:rPr lang="it-IT" sz="2800" smtClean="0"/>
              <a:t>.</a:t>
            </a:r>
            <a:br>
              <a:rPr lang="it-IT" sz="2800" smtClean="0"/>
            </a:br>
            <a:endParaRPr lang="ru-RU" sz="2800" dirty="0"/>
          </a:p>
        </p:txBody>
      </p:sp>
      <p:sp>
        <p:nvSpPr>
          <p:cNvPr id="3" name="Текст 2"/>
          <p:cNvSpPr>
            <a:spLocks noGrp="1"/>
          </p:cNvSpPr>
          <p:nvPr>
            <p:ph type="body" idx="1"/>
          </p:nvPr>
        </p:nvSpPr>
        <p:spPr/>
        <p:txBody>
          <a:bodyPr/>
          <a:lstStyle/>
          <a:p>
            <a:endParaRPr lang="ru-RU"/>
          </a:p>
        </p:txBody>
      </p:sp>
      <p:pic>
        <p:nvPicPr>
          <p:cNvPr id="4" name="Рисунок 3" descr="super-computers.jpg"/>
          <p:cNvPicPr>
            <a:picLocks noChangeAspect="1"/>
          </p:cNvPicPr>
          <p:nvPr/>
        </p:nvPicPr>
        <p:blipFill>
          <a:blip r:embed="rId3"/>
          <a:stretch>
            <a:fillRect/>
          </a:stretch>
        </p:blipFill>
        <p:spPr>
          <a:xfrm>
            <a:off x="1379504" y="2000240"/>
            <a:ext cx="5763206" cy="342996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1236169"/>
            <a:ext cx="8938472" cy="2764335"/>
          </a:xfrm>
        </p:spPr>
        <p:txBody>
          <a:bodyPr>
            <a:normAutofit fontScale="90000"/>
          </a:bodyPr>
          <a:lstStyle/>
          <a:p>
            <a:r>
              <a:rPr lang="vi-VN" sz="2800" dirty="0" smtClean="0"/>
              <a:t>Cea mai răspândită formă este însă cea a calculatorului integrat (</a:t>
            </a:r>
            <a:r>
              <a:rPr lang="vi-VN" sz="2800" i="1" dirty="0" smtClean="0"/>
              <a:t>embedded</a:t>
            </a:r>
            <a:r>
              <a:rPr lang="vi-VN" sz="2800" dirty="0" smtClean="0"/>
              <a:t>), adică înglobat complet în dispozitivul pe care îl comandă. Acesta este în general preprogramat din fabrică, iar utilizatorul nu primeşte posibilitatea să-i schimbe programul. Multe maşini şi aparate, de la </a:t>
            </a:r>
            <a:r>
              <a:rPr lang="vi-VN" sz="2800" dirty="0" smtClean="0">
                <a:hlinkClick r:id="rId2" tooltip="Avion de luptă"/>
              </a:rPr>
              <a:t>avioanele de luptă</a:t>
            </a:r>
            <a:r>
              <a:rPr lang="vi-VN" sz="2800" dirty="0" smtClean="0"/>
              <a:t> până la </a:t>
            </a:r>
            <a:r>
              <a:rPr lang="vi-VN" sz="2800" dirty="0" smtClean="0">
                <a:hlinkClick r:id="rId3" tooltip="Aparat fotografic"/>
              </a:rPr>
              <a:t>aparatele foto</a:t>
            </a:r>
            <a:r>
              <a:rPr lang="vi-VN" sz="2800" dirty="0" smtClean="0"/>
              <a:t>digitale şi la aparatele de navigaţie bazate pe sistemul </a:t>
            </a:r>
            <a:r>
              <a:rPr lang="vi-VN" sz="2800" dirty="0" smtClean="0">
                <a:hlinkClick r:id="rId4" tooltip="GPS"/>
              </a:rPr>
              <a:t>GPS</a:t>
            </a:r>
            <a:r>
              <a:rPr lang="vi-VN" sz="2800" dirty="0" smtClean="0"/>
              <a:t>, sunt controlate de calculatoare integrate. Un alt exemplu de calculator integrat este </a:t>
            </a:r>
            <a:r>
              <a:rPr lang="vi-VN" sz="2800" dirty="0" smtClean="0">
                <a:hlinkClick r:id="rId5" tooltip="Computer de bord"/>
              </a:rPr>
              <a:t>calculatorul de bord</a:t>
            </a:r>
            <a:r>
              <a:rPr lang="vi-VN" sz="2800" dirty="0" smtClean="0"/>
              <a:t> al </a:t>
            </a:r>
            <a:r>
              <a:rPr lang="vi-VN" sz="2800" dirty="0" smtClean="0">
                <a:hlinkClick r:id="rId6" tooltip="Automobil"/>
              </a:rPr>
              <a:t>automobilelor</a:t>
            </a:r>
            <a:r>
              <a:rPr lang="vi-VN" sz="2800" dirty="0" smtClean="0"/>
              <a:t>.</a:t>
            </a:r>
            <a:br>
              <a:rPr lang="vi-VN" sz="2800" dirty="0" smtClean="0"/>
            </a:br>
            <a:r>
              <a:rPr lang="vi-VN" sz="2800" dirty="0" smtClean="0"/>
              <a:t/>
            </a:r>
            <a:br>
              <a:rPr lang="vi-VN" sz="2800" dirty="0" smtClean="0"/>
            </a:br>
            <a:endParaRPr lang="ru-RU" sz="2800" dirty="0"/>
          </a:p>
        </p:txBody>
      </p:sp>
      <p:sp>
        <p:nvSpPr>
          <p:cNvPr id="3" name="Текст 2"/>
          <p:cNvSpPr>
            <a:spLocks noGrp="1"/>
          </p:cNvSpPr>
          <p:nvPr>
            <p:ph type="body" idx="1"/>
          </p:nvPr>
        </p:nvSpPr>
        <p:spPr/>
        <p:txBody>
          <a:bodyPr/>
          <a:lstStyle/>
          <a:p>
            <a:endParaRPr lang="ru-RU"/>
          </a:p>
        </p:txBody>
      </p:sp>
      <p:pic>
        <p:nvPicPr>
          <p:cNvPr id="4" name="Рисунок 3" descr="fgpa-1.jpg"/>
          <p:cNvPicPr>
            <a:picLocks noChangeAspect="1"/>
          </p:cNvPicPr>
          <p:nvPr/>
        </p:nvPicPr>
        <p:blipFill>
          <a:blip r:embed="rId7" cstate="print"/>
          <a:stretch>
            <a:fillRect/>
          </a:stretch>
        </p:blipFill>
        <p:spPr>
          <a:xfrm>
            <a:off x="1522380" y="3786190"/>
            <a:ext cx="3124068" cy="276406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1382168"/>
            <a:ext cx="8938472" cy="2764335"/>
          </a:xfrm>
        </p:spPr>
        <p:txBody>
          <a:bodyPr/>
          <a:lstStyle/>
          <a:p>
            <a:r>
              <a:rPr lang="en-US" dirty="0" smtClean="0"/>
              <a:t>RECOMANDARI</a:t>
            </a:r>
            <a:endParaRPr lang="ru-RU" dirty="0"/>
          </a:p>
        </p:txBody>
      </p:sp>
      <p:sp>
        <p:nvSpPr>
          <p:cNvPr id="3" name="Текст 2"/>
          <p:cNvSpPr>
            <a:spLocks noGrp="1"/>
          </p:cNvSpPr>
          <p:nvPr>
            <p:ph type="body" idx="1"/>
          </p:nvPr>
        </p:nvSpPr>
        <p:spPr>
          <a:xfrm>
            <a:off x="950877" y="1357298"/>
            <a:ext cx="6429420" cy="1220933"/>
          </a:xfrm>
        </p:spPr>
        <p:txBody>
          <a:bodyPr>
            <a:noAutofit/>
          </a:bodyPr>
          <a:lstStyle/>
          <a:p>
            <a:r>
              <a:rPr lang="en-US" sz="2000" dirty="0" err="1" smtClean="0"/>
              <a:t>Daca</a:t>
            </a:r>
            <a:r>
              <a:rPr lang="en-US" sz="2000" dirty="0" smtClean="0"/>
              <a:t> </a:t>
            </a:r>
            <a:r>
              <a:rPr lang="en-US" sz="2000" dirty="0" err="1" smtClean="0"/>
              <a:t>ati</a:t>
            </a:r>
            <a:r>
              <a:rPr lang="en-US" sz="2000" dirty="0" smtClean="0"/>
              <a:t> </a:t>
            </a:r>
            <a:r>
              <a:rPr lang="en-US" sz="2000" dirty="0" err="1" smtClean="0"/>
              <a:t>decis</a:t>
            </a:r>
            <a:r>
              <a:rPr lang="en-US" sz="2000" dirty="0" smtClean="0"/>
              <a:t> </a:t>
            </a:r>
            <a:r>
              <a:rPr lang="en-US" sz="2000" dirty="0" err="1" smtClean="0"/>
              <a:t>sa</a:t>
            </a:r>
            <a:r>
              <a:rPr lang="en-US" sz="2000" dirty="0" smtClean="0"/>
              <a:t> </a:t>
            </a:r>
            <a:r>
              <a:rPr lang="en-US" sz="2000" dirty="0" err="1" smtClean="0"/>
              <a:t>procurati</a:t>
            </a:r>
            <a:r>
              <a:rPr lang="en-US" sz="2000" dirty="0" smtClean="0"/>
              <a:t> un calculator desktop, o </a:t>
            </a:r>
            <a:r>
              <a:rPr lang="en-US" sz="2000" dirty="0" err="1" smtClean="0"/>
              <a:t>recomandare</a:t>
            </a:r>
            <a:r>
              <a:rPr lang="en-US" sz="2000" dirty="0" smtClean="0"/>
              <a:t> a </a:t>
            </a:r>
            <a:r>
              <a:rPr lang="en-US" sz="2000" dirty="0" err="1" smtClean="0"/>
              <a:t>expertilor</a:t>
            </a:r>
            <a:r>
              <a:rPr lang="en-US" sz="2000" dirty="0" smtClean="0"/>
              <a:t> </a:t>
            </a:r>
            <a:r>
              <a:rPr lang="en-US" sz="2000" dirty="0" err="1" smtClean="0"/>
              <a:t>este</a:t>
            </a:r>
            <a:r>
              <a:rPr lang="en-US" sz="2000" dirty="0" smtClean="0"/>
              <a:t> de a “intra” in </a:t>
            </a:r>
            <a:r>
              <a:rPr lang="en-US" sz="2000" dirty="0" err="1" smtClean="0"/>
              <a:t>ecosistema</a:t>
            </a:r>
            <a:r>
              <a:rPr lang="en-US" sz="2000" dirty="0" smtClean="0"/>
              <a:t>. </a:t>
            </a:r>
          </a:p>
          <a:p>
            <a:endParaRPr lang="en-US" sz="2000" dirty="0" smtClean="0"/>
          </a:p>
          <a:p>
            <a:r>
              <a:rPr lang="en-US" sz="2000" dirty="0" smtClean="0"/>
              <a:t>Apple </a:t>
            </a:r>
            <a:r>
              <a:rPr lang="en-US" sz="2000" dirty="0" err="1" smtClean="0"/>
              <a:t>si</a:t>
            </a:r>
            <a:r>
              <a:rPr lang="en-US" sz="2000" dirty="0" smtClean="0"/>
              <a:t> nu </a:t>
            </a:r>
            <a:r>
              <a:rPr lang="en-US" sz="2000" dirty="0" err="1" smtClean="0"/>
              <a:t>doar</a:t>
            </a:r>
            <a:r>
              <a:rPr lang="en-US" sz="2000" dirty="0" smtClean="0"/>
              <a:t> au </a:t>
            </a:r>
            <a:r>
              <a:rPr lang="en-US" sz="2000" dirty="0" err="1" smtClean="0"/>
              <a:t>creat</a:t>
            </a:r>
            <a:r>
              <a:rPr lang="en-US" sz="2000" dirty="0" smtClean="0"/>
              <a:t> o </a:t>
            </a:r>
            <a:r>
              <a:rPr lang="en-US" sz="2000" dirty="0" err="1" smtClean="0"/>
              <a:t>intreaga</a:t>
            </a:r>
            <a:r>
              <a:rPr lang="en-US" sz="2000" dirty="0" smtClean="0"/>
              <a:t> </a:t>
            </a:r>
            <a:r>
              <a:rPr lang="en-US" sz="2000" dirty="0" err="1" smtClean="0"/>
              <a:t>gama</a:t>
            </a:r>
            <a:r>
              <a:rPr lang="en-US" sz="2000" dirty="0" smtClean="0"/>
              <a:t> de </a:t>
            </a:r>
            <a:r>
              <a:rPr lang="en-US" sz="2000" dirty="0" err="1" smtClean="0"/>
              <a:t>produse</a:t>
            </a:r>
            <a:r>
              <a:rPr lang="en-US" sz="2000" dirty="0" smtClean="0"/>
              <a:t> </a:t>
            </a:r>
            <a:r>
              <a:rPr lang="en-US" sz="2000" dirty="0" err="1" smtClean="0"/>
              <a:t>compatibile</a:t>
            </a:r>
            <a:r>
              <a:rPr lang="en-US" sz="2000" dirty="0" smtClean="0"/>
              <a:t> </a:t>
            </a:r>
            <a:r>
              <a:rPr lang="en-US" sz="2000" dirty="0" err="1" smtClean="0"/>
              <a:t>intre</a:t>
            </a:r>
            <a:r>
              <a:rPr lang="en-US" sz="2000" dirty="0" smtClean="0"/>
              <a:t> </a:t>
            </a:r>
            <a:r>
              <a:rPr lang="en-US" sz="2000" dirty="0" err="1" smtClean="0"/>
              <a:t>ele</a:t>
            </a:r>
            <a:r>
              <a:rPr lang="en-US" sz="2000" dirty="0" smtClean="0"/>
              <a:t>, </a:t>
            </a:r>
            <a:r>
              <a:rPr lang="en-US" sz="2000" dirty="0" err="1" smtClean="0"/>
              <a:t>fapt</a:t>
            </a:r>
            <a:r>
              <a:rPr lang="en-US" sz="2000" dirty="0" smtClean="0"/>
              <a:t> </a:t>
            </a:r>
            <a:r>
              <a:rPr lang="en-US" sz="2000" dirty="0" err="1" smtClean="0"/>
              <a:t>ce</a:t>
            </a:r>
            <a:r>
              <a:rPr lang="en-US" sz="2000" dirty="0" smtClean="0"/>
              <a:t> </a:t>
            </a:r>
            <a:r>
              <a:rPr lang="en-US" sz="2000" dirty="0" err="1" smtClean="0"/>
              <a:t>permite</a:t>
            </a:r>
            <a:r>
              <a:rPr lang="en-US" sz="2000" dirty="0" smtClean="0"/>
              <a:t> </a:t>
            </a:r>
            <a:r>
              <a:rPr lang="en-US" sz="2000" dirty="0" err="1" smtClean="0"/>
              <a:t>utilizatorului</a:t>
            </a:r>
            <a:r>
              <a:rPr lang="en-US" sz="2000" dirty="0" smtClean="0"/>
              <a:t> </a:t>
            </a:r>
            <a:r>
              <a:rPr lang="en-US" sz="2000" dirty="0" err="1" smtClean="0"/>
              <a:t>sa</a:t>
            </a:r>
            <a:r>
              <a:rPr lang="en-US" sz="2000" dirty="0" smtClean="0"/>
              <a:t> le </a:t>
            </a:r>
            <a:r>
              <a:rPr lang="en-US" sz="2000" dirty="0" err="1" smtClean="0"/>
              <a:t>foloseasca</a:t>
            </a:r>
            <a:r>
              <a:rPr lang="en-US" sz="2000" dirty="0" smtClean="0"/>
              <a:t> </a:t>
            </a:r>
            <a:r>
              <a:rPr lang="en-US" sz="2000" dirty="0" err="1" smtClean="0"/>
              <a:t>pe</a:t>
            </a:r>
            <a:r>
              <a:rPr lang="en-US" sz="2000" dirty="0" smtClean="0"/>
              <a:t> </a:t>
            </a:r>
            <a:r>
              <a:rPr lang="en-US" sz="2000" dirty="0" err="1" smtClean="0"/>
              <a:t>toate</a:t>
            </a:r>
            <a:r>
              <a:rPr lang="en-US" sz="2000" dirty="0" smtClean="0"/>
              <a:t> in </a:t>
            </a:r>
            <a:r>
              <a:rPr lang="en-US" sz="2000" dirty="0" err="1" smtClean="0"/>
              <a:t>acelasi</a:t>
            </a:r>
            <a:r>
              <a:rPr lang="en-US" sz="2000" dirty="0" smtClean="0"/>
              <a:t> </a:t>
            </a:r>
            <a:r>
              <a:rPr lang="en-US" sz="2000" dirty="0" err="1" smtClean="0"/>
              <a:t>timp</a:t>
            </a:r>
            <a:r>
              <a:rPr lang="en-US" sz="2000" dirty="0" smtClean="0"/>
              <a:t> cu o </a:t>
            </a:r>
            <a:r>
              <a:rPr lang="en-US" sz="2000" dirty="0" err="1" smtClean="0"/>
              <a:t>usurinta</a:t>
            </a:r>
            <a:r>
              <a:rPr lang="en-US" sz="2000" dirty="0" smtClean="0"/>
              <a:t> </a:t>
            </a:r>
            <a:r>
              <a:rPr lang="en-US" sz="2000" dirty="0" err="1" smtClean="0"/>
              <a:t>nemaipomenita</a:t>
            </a:r>
            <a:r>
              <a:rPr lang="en-US" sz="2000" dirty="0" smtClean="0"/>
              <a:t>.</a:t>
            </a:r>
          </a:p>
          <a:p>
            <a:r>
              <a:rPr lang="en-US" sz="2000" dirty="0" err="1" smtClean="0"/>
              <a:t>Deoarece</a:t>
            </a:r>
            <a:r>
              <a:rPr lang="en-US" sz="2000" dirty="0" smtClean="0"/>
              <a:t> </a:t>
            </a:r>
            <a:r>
              <a:rPr lang="en-US" sz="2000" dirty="0" err="1" smtClean="0"/>
              <a:t>toate</a:t>
            </a:r>
            <a:r>
              <a:rPr lang="en-US" sz="2000" dirty="0" smtClean="0"/>
              <a:t> </a:t>
            </a:r>
            <a:r>
              <a:rPr lang="en-US" sz="2000" dirty="0" err="1" smtClean="0"/>
              <a:t>dispozitivele</a:t>
            </a:r>
            <a:r>
              <a:rPr lang="en-US" sz="2000" dirty="0" smtClean="0"/>
              <a:t> </a:t>
            </a:r>
            <a:r>
              <a:rPr lang="en-US" sz="2000" dirty="0" err="1" smtClean="0"/>
              <a:t>sunt</a:t>
            </a:r>
            <a:r>
              <a:rPr lang="en-US" sz="2000" dirty="0" smtClean="0"/>
              <a:t> de la </a:t>
            </a:r>
            <a:r>
              <a:rPr lang="en-US" sz="2000" dirty="0" err="1" smtClean="0"/>
              <a:t>acelasi</a:t>
            </a:r>
            <a:r>
              <a:rPr lang="en-US" sz="2000" dirty="0" smtClean="0"/>
              <a:t> </a:t>
            </a:r>
            <a:r>
              <a:rPr lang="en-US" sz="2000" dirty="0" err="1" smtClean="0"/>
              <a:t>producator</a:t>
            </a:r>
            <a:r>
              <a:rPr lang="en-US" sz="2000" dirty="0" smtClean="0"/>
              <a:t>, </a:t>
            </a:r>
            <a:r>
              <a:rPr lang="en-US" sz="2000" dirty="0" err="1" smtClean="0"/>
              <a:t>acestea</a:t>
            </a:r>
            <a:r>
              <a:rPr lang="en-US" sz="2000" dirty="0" smtClean="0"/>
              <a:t> </a:t>
            </a:r>
            <a:r>
              <a:rPr lang="en-US" sz="2000" dirty="0" err="1" smtClean="0"/>
              <a:t>lucreaza</a:t>
            </a:r>
            <a:r>
              <a:rPr lang="en-US" sz="2000" dirty="0" smtClean="0"/>
              <a:t> </a:t>
            </a:r>
            <a:r>
              <a:rPr lang="en-US" sz="2000" dirty="0" err="1" smtClean="0"/>
              <a:t>sincron</a:t>
            </a:r>
            <a:r>
              <a:rPr lang="en-US" sz="2000" dirty="0" smtClean="0"/>
              <a:t>, </a:t>
            </a:r>
            <a:r>
              <a:rPr lang="en-US" sz="2000" dirty="0" err="1" smtClean="0"/>
              <a:t>ce</a:t>
            </a:r>
            <a:r>
              <a:rPr lang="en-US" sz="2000" dirty="0" smtClean="0"/>
              <a:t> </a:t>
            </a:r>
            <a:r>
              <a:rPr lang="en-US" sz="2000" dirty="0" err="1" smtClean="0"/>
              <a:t>da</a:t>
            </a:r>
            <a:r>
              <a:rPr lang="en-US" sz="2000" dirty="0" smtClean="0"/>
              <a:t> </a:t>
            </a:r>
            <a:r>
              <a:rPr lang="en-US" sz="2000" dirty="0" err="1" smtClean="0"/>
              <a:t>multe</a:t>
            </a:r>
            <a:r>
              <a:rPr lang="en-US" sz="2000" dirty="0" smtClean="0"/>
              <a:t> </a:t>
            </a:r>
            <a:r>
              <a:rPr lang="en-US" sz="2000" dirty="0" err="1" smtClean="0"/>
              <a:t>avantaje</a:t>
            </a:r>
            <a:endParaRPr lang="ru-RU" sz="2000" dirty="0"/>
          </a:p>
        </p:txBody>
      </p:sp>
      <p:pic>
        <p:nvPicPr>
          <p:cNvPr id="4" name="Рисунок 3" descr="main-qimg-ce390dabe77d76aff4f0c2cc570466d0.jpg"/>
          <p:cNvPicPr>
            <a:picLocks noChangeAspect="1"/>
          </p:cNvPicPr>
          <p:nvPr/>
        </p:nvPicPr>
        <p:blipFill>
          <a:blip r:embed="rId2"/>
          <a:stretch>
            <a:fillRect/>
          </a:stretch>
        </p:blipFill>
        <p:spPr>
          <a:xfrm>
            <a:off x="6962217" y="3714752"/>
            <a:ext cx="5226608" cy="294322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BIBLIOGRAFIE</a:t>
            </a:r>
            <a:endParaRPr lang="ru-RU" dirty="0"/>
          </a:p>
        </p:txBody>
      </p:sp>
      <p:sp>
        <p:nvSpPr>
          <p:cNvPr id="3" name="Подзаголовок 2"/>
          <p:cNvSpPr>
            <a:spLocks noGrp="1"/>
          </p:cNvSpPr>
          <p:nvPr>
            <p:ph type="subTitle" idx="1"/>
          </p:nvPr>
        </p:nvSpPr>
        <p:spPr/>
        <p:txBody>
          <a:bodyPr>
            <a:normAutofit fontScale="25000" lnSpcReduction="20000"/>
          </a:bodyPr>
          <a:lstStyle/>
          <a:p>
            <a:r>
              <a:rPr lang="en-US" sz="8000" dirty="0" smtClean="0">
                <a:hlinkClick r:id="rId2"/>
              </a:rPr>
              <a:t>http://</a:t>
            </a:r>
            <a:r>
              <a:rPr lang="en-US" sz="8000" dirty="0" smtClean="0">
                <a:hlinkClick r:id="rId2"/>
              </a:rPr>
              <a:t>www.scritub.com/stiinta/informatica/EVOLUTIA-CALCULATORULUI852217225.php</a:t>
            </a:r>
            <a:endParaRPr lang="en-US" sz="8000" dirty="0" smtClean="0"/>
          </a:p>
          <a:p>
            <a:endParaRPr lang="en-US" sz="8000" dirty="0" smtClean="0"/>
          </a:p>
          <a:p>
            <a:r>
              <a:rPr lang="en-US" sz="8000" dirty="0" smtClean="0">
                <a:hlinkClick r:id="rId3"/>
              </a:rPr>
              <a:t>http://</a:t>
            </a:r>
            <a:r>
              <a:rPr lang="en-US" sz="8000" dirty="0" smtClean="0">
                <a:hlinkClick r:id="rId3"/>
              </a:rPr>
              <a:t>www.rasfoiesc.com/educatie/informatica/calculatoare/Dispozitive-de-intrare-si-de-i64.php</a:t>
            </a:r>
            <a:r>
              <a:rPr lang="en-US" sz="8000" dirty="0" smtClean="0"/>
              <a:t> </a:t>
            </a:r>
            <a:endParaRPr lang="en-US" sz="8000" dirty="0" smtClean="0"/>
          </a:p>
          <a:p>
            <a:endParaRPr lang="en-US" sz="8000" dirty="0" smtClean="0"/>
          </a:p>
          <a:p>
            <a:r>
              <a:rPr lang="en-US" sz="8000" dirty="0" smtClean="0">
                <a:hlinkClick r:id="rId4"/>
              </a:rPr>
              <a:t>https</a:t>
            </a:r>
            <a:r>
              <a:rPr lang="en-US" sz="8000" dirty="0" smtClean="0">
                <a:hlinkClick r:id="rId4"/>
              </a:rPr>
              <a:t>://prezi.com/p/t5tj18d5ii6c/dispozitive-de-memorie-externa-dispozitive-periferice-de-intrare-iesire</a:t>
            </a:r>
            <a:r>
              <a:rPr lang="en-US" sz="8000" dirty="0" smtClean="0">
                <a:hlinkClick r:id="rId4"/>
              </a:rPr>
              <a:t>/</a:t>
            </a:r>
            <a:r>
              <a:rPr lang="en-US" sz="8000" dirty="0" smtClean="0"/>
              <a:t> </a:t>
            </a:r>
            <a:endParaRPr lang="en-US" sz="8000" dirty="0" smtClean="0"/>
          </a:p>
          <a:p>
            <a:endParaRPr lang="en-US" sz="8000" dirty="0" smtClean="0"/>
          </a:p>
          <a:p>
            <a:r>
              <a:rPr lang="en-US" sz="8000" dirty="0" smtClean="0">
                <a:hlinkClick r:id="rId5"/>
              </a:rPr>
              <a:t>http</a:t>
            </a:r>
            <a:r>
              <a:rPr lang="en-US" sz="8000" dirty="0" smtClean="0">
                <a:hlinkClick r:id="rId5"/>
              </a:rPr>
              <a:t>://</a:t>
            </a:r>
            <a:r>
              <a:rPr lang="en-US" sz="8000" dirty="0" smtClean="0">
                <a:hlinkClick r:id="rId5"/>
              </a:rPr>
              <a:t>cristis.ro/computere/p200200/output.html</a:t>
            </a:r>
            <a:r>
              <a:rPr lang="en-US" sz="8000" dirty="0" smtClean="0"/>
              <a:t> </a:t>
            </a:r>
            <a:endParaRPr lang="en-US" sz="8000" dirty="0" smtClean="0"/>
          </a:p>
          <a:p>
            <a:endParaRPr lang="en-US" sz="8000" dirty="0" smtClean="0"/>
          </a:p>
          <a:p>
            <a:r>
              <a:rPr lang="en-US" sz="8000" dirty="0" smtClean="0">
                <a:hlinkClick r:id="rId6"/>
              </a:rPr>
              <a:t>https</a:t>
            </a:r>
            <a:r>
              <a:rPr lang="en-US" sz="8000" dirty="0" smtClean="0">
                <a:hlinkClick r:id="rId6"/>
              </a:rPr>
              <a:t>://</a:t>
            </a:r>
            <a:r>
              <a:rPr lang="en-US" sz="8000" dirty="0" smtClean="0">
                <a:hlinkClick r:id="rId6"/>
              </a:rPr>
              <a:t>ro.wikipedia.org/wiki/Calculator</a:t>
            </a:r>
            <a:endParaRPr lang="en-US" sz="800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ru-RU"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1785926"/>
            <a:ext cx="9144064" cy="1223963"/>
          </a:xfrm>
        </p:spPr>
        <p:txBody>
          <a:bodyPr>
            <a:noAutofit/>
          </a:bodyPr>
          <a:lstStyle/>
          <a:p>
            <a:r>
              <a:rPr lang="en-US" sz="2800" dirty="0" smtClean="0"/>
              <a:t>Un calculator </a:t>
            </a:r>
            <a:r>
              <a:rPr lang="en-US" sz="2800" dirty="0" err="1" smtClean="0"/>
              <a:t>este</a:t>
            </a:r>
            <a:r>
              <a:rPr lang="en-US" sz="2800" dirty="0" smtClean="0"/>
              <a:t> un </a:t>
            </a:r>
            <a:r>
              <a:rPr lang="en-US" sz="2800" dirty="0" err="1" smtClean="0"/>
              <a:t>ansamblu</a:t>
            </a:r>
            <a:r>
              <a:rPr lang="en-US" sz="2800" dirty="0" smtClean="0"/>
              <a:t> de </a:t>
            </a:r>
            <a:r>
              <a:rPr lang="en-US" sz="2800" dirty="0" err="1" smtClean="0"/>
              <a:t>parti</a:t>
            </a:r>
            <a:r>
              <a:rPr lang="en-US" sz="2800" dirty="0" smtClean="0"/>
              <a:t> </a:t>
            </a:r>
            <a:r>
              <a:rPr lang="en-US" sz="2800" dirty="0" err="1" smtClean="0"/>
              <a:t>componente</a:t>
            </a:r>
            <a:r>
              <a:rPr lang="en-US" sz="2800" dirty="0" smtClean="0"/>
              <a:t>, </a:t>
            </a:r>
            <a:r>
              <a:rPr lang="en-US" sz="2800" dirty="0" err="1" smtClean="0"/>
              <a:t>fiecare</a:t>
            </a:r>
            <a:r>
              <a:rPr lang="en-US" sz="2800" dirty="0" smtClean="0"/>
              <a:t> din </a:t>
            </a:r>
            <a:r>
              <a:rPr lang="en-US" sz="2800" dirty="0" err="1" smtClean="0"/>
              <a:t>ele</a:t>
            </a:r>
            <a:r>
              <a:rPr lang="en-US" sz="2800" dirty="0" smtClean="0"/>
              <a:t> </a:t>
            </a:r>
            <a:r>
              <a:rPr lang="en-US" sz="2800" dirty="0" err="1" smtClean="0"/>
              <a:t>contribuind</a:t>
            </a:r>
            <a:r>
              <a:rPr lang="en-US" sz="2800" dirty="0" smtClean="0"/>
              <a:t> la </a:t>
            </a:r>
            <a:r>
              <a:rPr lang="en-US" sz="2800" dirty="0" err="1" smtClean="0"/>
              <a:t>functionarea</a:t>
            </a:r>
            <a:r>
              <a:rPr lang="en-US" sz="2800" dirty="0" smtClean="0"/>
              <a:t> </a:t>
            </a:r>
            <a:r>
              <a:rPr lang="en-US" sz="2800" dirty="0" err="1" smtClean="0"/>
              <a:t>calculatorului</a:t>
            </a:r>
            <a:r>
              <a:rPr lang="en-US" sz="2800" dirty="0" smtClean="0"/>
              <a:t>.</a:t>
            </a:r>
            <a:r>
              <a:rPr lang="ru-RU" sz="2800" dirty="0" smtClean="0"/>
              <a:t/>
            </a:r>
            <a:br>
              <a:rPr lang="ru-RU" sz="2800" dirty="0" smtClean="0"/>
            </a:br>
            <a:r>
              <a:rPr lang="en-US" sz="2800" dirty="0" smtClean="0"/>
              <a:t> </a:t>
            </a:r>
            <a:r>
              <a:rPr lang="en-US" sz="2800" dirty="0" err="1" smtClean="0"/>
              <a:t>Componenta</a:t>
            </a:r>
            <a:r>
              <a:rPr lang="en-US" sz="2800" dirty="0" smtClean="0"/>
              <a:t> </a:t>
            </a:r>
            <a:r>
              <a:rPr lang="en-US" sz="2800" b="1" i="1" dirty="0" smtClean="0"/>
              <a:t>Hardware</a:t>
            </a:r>
            <a:r>
              <a:rPr lang="en-US" sz="2800" dirty="0" smtClean="0"/>
              <a:t> care </a:t>
            </a:r>
            <a:r>
              <a:rPr lang="en-US" sz="2800" dirty="0" err="1" smtClean="0"/>
              <a:t>este</a:t>
            </a:r>
            <a:r>
              <a:rPr lang="en-US" sz="2800" dirty="0" smtClean="0"/>
              <a:t> un </a:t>
            </a:r>
            <a:r>
              <a:rPr lang="en-US" sz="2800" dirty="0" err="1" smtClean="0"/>
              <a:t>ansamblu</a:t>
            </a:r>
            <a:r>
              <a:rPr lang="en-US" sz="2800" dirty="0" smtClean="0"/>
              <a:t> de </a:t>
            </a:r>
            <a:r>
              <a:rPr lang="en-US" sz="2800" dirty="0" err="1" smtClean="0"/>
              <a:t>circuite</a:t>
            </a:r>
            <a:r>
              <a:rPr lang="en-US" sz="2800" dirty="0" smtClean="0"/>
              <a:t> </a:t>
            </a:r>
            <a:r>
              <a:rPr lang="en-US" sz="2800" dirty="0" err="1" smtClean="0"/>
              <a:t>electrice</a:t>
            </a:r>
            <a:r>
              <a:rPr lang="en-US" sz="2800" dirty="0" smtClean="0"/>
              <a:t>, </a:t>
            </a:r>
            <a:r>
              <a:rPr lang="en-US" sz="2800" dirty="0" err="1" smtClean="0"/>
              <a:t>electronice</a:t>
            </a:r>
            <a:r>
              <a:rPr lang="en-US" sz="2800" dirty="0" smtClean="0"/>
              <a:t> </a:t>
            </a:r>
            <a:r>
              <a:rPr lang="en-US" sz="2800" dirty="0" err="1" smtClean="0"/>
              <a:t>si</a:t>
            </a:r>
            <a:r>
              <a:rPr lang="en-US" sz="2800" dirty="0" smtClean="0"/>
              <a:t> </a:t>
            </a:r>
            <a:r>
              <a:rPr lang="en-US" sz="2800" dirty="0" err="1" smtClean="0"/>
              <a:t>parti</a:t>
            </a:r>
            <a:r>
              <a:rPr lang="en-US" sz="2800" dirty="0" smtClean="0"/>
              <a:t> </a:t>
            </a:r>
            <a:r>
              <a:rPr lang="en-US" sz="2800" dirty="0" err="1" smtClean="0"/>
              <a:t>mecanice</a:t>
            </a:r>
            <a:r>
              <a:rPr lang="en-US" sz="2800" dirty="0" smtClean="0"/>
              <a:t>, </a:t>
            </a:r>
            <a:r>
              <a:rPr lang="en-US" sz="2800" dirty="0" err="1" smtClean="0"/>
              <a:t>adica</a:t>
            </a:r>
            <a:r>
              <a:rPr lang="en-US" sz="2800" dirty="0" smtClean="0"/>
              <a:t> </a:t>
            </a:r>
            <a:r>
              <a:rPr lang="en-US" sz="2800" dirty="0" err="1" smtClean="0"/>
              <a:t>partea</a:t>
            </a:r>
            <a:r>
              <a:rPr lang="en-US" sz="2800" dirty="0" smtClean="0"/>
              <a:t> </a:t>
            </a:r>
            <a:r>
              <a:rPr lang="en-US" sz="2800" dirty="0" err="1" smtClean="0"/>
              <a:t>vizibila</a:t>
            </a:r>
            <a:r>
              <a:rPr lang="en-US" sz="2800" dirty="0" smtClean="0"/>
              <a:t> a </a:t>
            </a:r>
            <a:r>
              <a:rPr lang="en-US" sz="2800" dirty="0" err="1" smtClean="0"/>
              <a:t>calculatorului</a:t>
            </a:r>
            <a:r>
              <a:rPr lang="en-US" sz="2800" dirty="0" smtClean="0"/>
              <a:t>.</a:t>
            </a:r>
            <a:r>
              <a:rPr lang="ru-RU" sz="2800" dirty="0" smtClean="0"/>
              <a:t/>
            </a:r>
            <a:br>
              <a:rPr lang="ru-RU" sz="2800" dirty="0" smtClean="0"/>
            </a:br>
            <a:r>
              <a:rPr lang="en-US" sz="2800" dirty="0" smtClean="0"/>
              <a:t> </a:t>
            </a:r>
            <a:r>
              <a:rPr lang="en-US" sz="2800" dirty="0" err="1" smtClean="0"/>
              <a:t>Componenta</a:t>
            </a:r>
            <a:r>
              <a:rPr lang="en-US" sz="2800" dirty="0" smtClean="0"/>
              <a:t> </a:t>
            </a:r>
            <a:r>
              <a:rPr lang="en-US" sz="2800" b="1" i="1" dirty="0" smtClean="0"/>
              <a:t>Software</a:t>
            </a:r>
            <a:r>
              <a:rPr lang="en-US" sz="2800" dirty="0" smtClean="0"/>
              <a:t> care </a:t>
            </a:r>
            <a:r>
              <a:rPr lang="en-US" sz="2800" dirty="0" err="1" smtClean="0"/>
              <a:t>este</a:t>
            </a:r>
            <a:r>
              <a:rPr lang="en-US" sz="2800" dirty="0" smtClean="0"/>
              <a:t> </a:t>
            </a:r>
            <a:r>
              <a:rPr lang="en-US" sz="2800" dirty="0" err="1" smtClean="0"/>
              <a:t>alcatuita</a:t>
            </a:r>
            <a:r>
              <a:rPr lang="en-US" sz="2800" dirty="0" smtClean="0"/>
              <a:t> din </a:t>
            </a:r>
            <a:r>
              <a:rPr lang="en-US" sz="2800" dirty="0" err="1" smtClean="0"/>
              <a:t>programe</a:t>
            </a:r>
            <a:r>
              <a:rPr lang="en-US" sz="2800" dirty="0" smtClean="0"/>
              <a:t>, </a:t>
            </a:r>
            <a:r>
              <a:rPr lang="en-US" sz="2800" dirty="0" err="1" smtClean="0"/>
              <a:t>adica</a:t>
            </a:r>
            <a:r>
              <a:rPr lang="en-US" sz="2800" dirty="0" smtClean="0"/>
              <a:t> </a:t>
            </a:r>
            <a:r>
              <a:rPr lang="en-US" sz="2800" dirty="0" err="1" smtClean="0"/>
              <a:t>partea</a:t>
            </a:r>
            <a:r>
              <a:rPr lang="en-US" sz="2800" dirty="0" smtClean="0"/>
              <a:t> </a:t>
            </a:r>
            <a:r>
              <a:rPr lang="en-US" sz="2800" dirty="0" err="1" smtClean="0"/>
              <a:t>logica</a:t>
            </a:r>
            <a:r>
              <a:rPr lang="en-US" sz="2800" dirty="0" smtClean="0"/>
              <a:t> </a:t>
            </a:r>
            <a:r>
              <a:rPr lang="en-US" sz="2800" dirty="0" err="1" smtClean="0"/>
              <a:t>invizibila</a:t>
            </a:r>
            <a:r>
              <a:rPr lang="en-US" sz="2800" dirty="0" smtClean="0"/>
              <a:t> a </a:t>
            </a:r>
            <a:r>
              <a:rPr lang="en-US" sz="2800" dirty="0" err="1" smtClean="0"/>
              <a:t>calculatorului</a:t>
            </a:r>
            <a:endParaRPr lang="ru-RU" sz="2800" dirty="0"/>
          </a:p>
        </p:txBody>
      </p:sp>
      <p:sp>
        <p:nvSpPr>
          <p:cNvPr id="27650" name="AutoShape 2" descr="Картинки по запросу computer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4" name="Рисунок 3" descr="shutterstock_95107219.jpg"/>
          <p:cNvPicPr>
            <a:picLocks noChangeAspect="1"/>
          </p:cNvPicPr>
          <p:nvPr/>
        </p:nvPicPr>
        <p:blipFill>
          <a:blip r:embed="rId2"/>
          <a:stretch>
            <a:fillRect/>
          </a:stretch>
        </p:blipFill>
        <p:spPr>
          <a:xfrm>
            <a:off x="6500870" y="3000372"/>
            <a:ext cx="5308582" cy="369477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5634037"/>
            <a:ext cx="7215238" cy="1223963"/>
          </a:xfrm>
        </p:spPr>
        <p:txBody>
          <a:bodyPr>
            <a:normAutofit fontScale="90000"/>
          </a:bodyPr>
          <a:lstStyle/>
          <a:p>
            <a:r>
              <a:rPr lang="en-US" dirty="0" err="1" smtClean="0"/>
              <a:t>Placa</a:t>
            </a:r>
            <a:r>
              <a:rPr lang="en-US" dirty="0" smtClean="0"/>
              <a:t> de </a:t>
            </a:r>
            <a:r>
              <a:rPr lang="en-US" dirty="0" err="1" smtClean="0"/>
              <a:t>baza</a:t>
            </a:r>
            <a:r>
              <a:rPr lang="ru-RU" dirty="0" smtClean="0"/>
              <a:t/>
            </a:r>
            <a:br>
              <a:rPr lang="ru-RU" dirty="0" smtClean="0"/>
            </a:br>
            <a:r>
              <a:rPr lang="en-US" dirty="0" smtClean="0"/>
              <a:t> Este </a:t>
            </a:r>
            <a:r>
              <a:rPr lang="en-US" dirty="0" err="1" smtClean="0"/>
              <a:t>componenta</a:t>
            </a:r>
            <a:r>
              <a:rPr lang="en-US" dirty="0" smtClean="0"/>
              <a:t> hardware care </a:t>
            </a:r>
            <a:r>
              <a:rPr lang="en-US" dirty="0" err="1" smtClean="0"/>
              <a:t>asigură</a:t>
            </a:r>
            <a:r>
              <a:rPr lang="en-US" dirty="0" smtClean="0"/>
              <a:t> </a:t>
            </a:r>
            <a:r>
              <a:rPr lang="en-US" dirty="0" err="1" smtClean="0"/>
              <a:t>interconectarea</a:t>
            </a:r>
            <a:r>
              <a:rPr lang="en-US" dirty="0" smtClean="0"/>
              <a:t> </a:t>
            </a:r>
            <a:r>
              <a:rPr lang="en-US" dirty="0" err="1" smtClean="0"/>
              <a:t>funcţională</a:t>
            </a:r>
            <a:r>
              <a:rPr lang="en-US" dirty="0" smtClean="0"/>
              <a:t> (</a:t>
            </a:r>
            <a:r>
              <a:rPr lang="en-US" dirty="0" err="1" smtClean="0"/>
              <a:t>împreună</a:t>
            </a:r>
            <a:r>
              <a:rPr lang="en-US" dirty="0" smtClean="0"/>
              <a:t> cu </a:t>
            </a:r>
            <a:r>
              <a:rPr lang="en-US" dirty="0" err="1" smtClean="0"/>
              <a:t>sistemul</a:t>
            </a:r>
            <a:r>
              <a:rPr lang="en-US" dirty="0" smtClean="0"/>
              <a:t> de </a:t>
            </a:r>
            <a:r>
              <a:rPr lang="en-US" dirty="0" err="1" smtClean="0"/>
              <a:t>operare</a:t>
            </a:r>
            <a:r>
              <a:rPr lang="en-US" dirty="0" smtClean="0"/>
              <a:t>) </a:t>
            </a:r>
            <a:r>
              <a:rPr lang="en-US" dirty="0" err="1" smtClean="0"/>
              <a:t>şi</a:t>
            </a:r>
            <a:r>
              <a:rPr lang="en-US" dirty="0" smtClean="0"/>
              <a:t> </a:t>
            </a:r>
            <a:r>
              <a:rPr lang="en-US" dirty="0" err="1" smtClean="0"/>
              <a:t>fizică</a:t>
            </a:r>
            <a:r>
              <a:rPr lang="en-US" dirty="0" smtClean="0"/>
              <a:t> </a:t>
            </a:r>
            <a:r>
              <a:rPr lang="en-US" dirty="0" err="1" smtClean="0"/>
              <a:t>dintre</a:t>
            </a:r>
            <a:r>
              <a:rPr lang="en-US" dirty="0" smtClean="0"/>
              <a:t> </a:t>
            </a:r>
            <a:r>
              <a:rPr lang="en-US" dirty="0" err="1" smtClean="0"/>
              <a:t>toate</a:t>
            </a:r>
            <a:r>
              <a:rPr lang="en-US" dirty="0" smtClean="0"/>
              <a:t> </a:t>
            </a:r>
            <a:r>
              <a:rPr lang="en-US" dirty="0" err="1" smtClean="0"/>
              <a:t>componentele</a:t>
            </a:r>
            <a:r>
              <a:rPr lang="en-US" dirty="0" smtClean="0"/>
              <a:t> a </a:t>
            </a:r>
            <a:r>
              <a:rPr lang="en-US" dirty="0" err="1" smtClean="0"/>
              <a:t>unui</a:t>
            </a:r>
            <a:r>
              <a:rPr lang="en-US" dirty="0" smtClean="0"/>
              <a:t> </a:t>
            </a:r>
            <a:r>
              <a:rPr lang="en-US" dirty="0" err="1" smtClean="0"/>
              <a:t>sistem</a:t>
            </a:r>
            <a:r>
              <a:rPr lang="en-US" dirty="0" smtClean="0"/>
              <a:t>. de </a:t>
            </a:r>
            <a:r>
              <a:rPr lang="en-US" dirty="0" err="1" smtClean="0"/>
              <a:t>calcul</a:t>
            </a:r>
            <a:r>
              <a:rPr lang="en-US" dirty="0" smtClean="0"/>
              <a:t>.</a:t>
            </a:r>
            <a:r>
              <a:rPr lang="ru-RU" dirty="0" smtClean="0"/>
              <a:t/>
            </a:r>
            <a:br>
              <a:rPr lang="ru-RU" dirty="0" smtClean="0"/>
            </a:br>
            <a:endParaRPr lang="ru-RU" dirty="0"/>
          </a:p>
        </p:txBody>
      </p:sp>
      <p:pic>
        <p:nvPicPr>
          <p:cNvPr id="3" name="Рисунок 2" descr="Imagine_Placa_de_Baza2.jpg"/>
          <p:cNvPicPr>
            <a:picLocks noChangeAspect="1"/>
          </p:cNvPicPr>
          <p:nvPr/>
        </p:nvPicPr>
        <p:blipFill>
          <a:blip r:embed="rId2"/>
          <a:stretch>
            <a:fillRect/>
          </a:stretch>
        </p:blipFill>
        <p:spPr>
          <a:xfrm>
            <a:off x="4951404" y="142852"/>
            <a:ext cx="6215106" cy="442078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79438" y="3929066"/>
            <a:ext cx="10072759" cy="1223963"/>
          </a:xfrm>
        </p:spPr>
        <p:txBody>
          <a:bodyPr>
            <a:normAutofit fontScale="90000"/>
          </a:bodyPr>
          <a:lstStyle/>
          <a:p>
            <a:r>
              <a:rPr lang="en-US" sz="3100" dirty="0" err="1" smtClean="0"/>
              <a:t>Microprocesorul</a:t>
            </a:r>
            <a:r>
              <a:rPr lang="en-US" sz="3100" dirty="0" smtClean="0"/>
              <a:t> (CPU – central processing unit </a:t>
            </a:r>
            <a:r>
              <a:rPr lang="en-US" sz="3100" dirty="0" err="1" smtClean="0"/>
              <a:t>sau</a:t>
            </a:r>
            <a:r>
              <a:rPr lang="en-US" sz="3100" dirty="0" smtClean="0"/>
              <a:t> </a:t>
            </a:r>
            <a:r>
              <a:rPr lang="en-US" sz="3100" dirty="0" err="1" smtClean="0"/>
              <a:t>Unitatea</a:t>
            </a:r>
            <a:r>
              <a:rPr lang="en-US" sz="3100" dirty="0" smtClean="0"/>
              <a:t> </a:t>
            </a:r>
            <a:r>
              <a:rPr lang="en-US" sz="3100" dirty="0" err="1" smtClean="0"/>
              <a:t>centrala</a:t>
            </a:r>
            <a:r>
              <a:rPr lang="en-US" sz="3100" dirty="0" smtClean="0"/>
              <a:t> de </a:t>
            </a:r>
            <a:r>
              <a:rPr lang="en-US" sz="3100" dirty="0" err="1" smtClean="0"/>
              <a:t>procesare</a:t>
            </a:r>
            <a:r>
              <a:rPr lang="en-US" sz="3100" dirty="0" smtClean="0"/>
              <a:t>) </a:t>
            </a:r>
            <a:r>
              <a:rPr lang="ru-RU" sz="3100" dirty="0" smtClean="0"/>
              <a:t/>
            </a:r>
            <a:br>
              <a:rPr lang="ru-RU" sz="3100" dirty="0" smtClean="0"/>
            </a:br>
            <a:r>
              <a:rPr lang="en-US" sz="3100" dirty="0" smtClean="0"/>
              <a:t>Este </a:t>
            </a:r>
            <a:r>
              <a:rPr lang="en-US" sz="3100" dirty="0" err="1" smtClean="0"/>
              <a:t>componenta</a:t>
            </a:r>
            <a:r>
              <a:rPr lang="en-US" sz="3100" dirty="0" smtClean="0"/>
              <a:t> hardware </a:t>
            </a:r>
            <a:r>
              <a:rPr lang="en-US" sz="3100" dirty="0" err="1" smtClean="0"/>
              <a:t>ce</a:t>
            </a:r>
            <a:r>
              <a:rPr lang="en-US" sz="3100" dirty="0" smtClean="0"/>
              <a:t> </a:t>
            </a:r>
            <a:r>
              <a:rPr lang="en-US" sz="3100" dirty="0" err="1" smtClean="0"/>
              <a:t>poate</a:t>
            </a:r>
            <a:r>
              <a:rPr lang="en-US" sz="3100" dirty="0" smtClean="0"/>
              <a:t> </a:t>
            </a:r>
            <a:r>
              <a:rPr lang="en-US" sz="3100" dirty="0" err="1" smtClean="0"/>
              <a:t>decodifica</a:t>
            </a:r>
            <a:r>
              <a:rPr lang="en-US" sz="3100" dirty="0" smtClean="0"/>
              <a:t>, </a:t>
            </a:r>
            <a:r>
              <a:rPr lang="en-US" sz="3100" dirty="0" err="1" smtClean="0"/>
              <a:t>interpreta</a:t>
            </a:r>
            <a:r>
              <a:rPr lang="en-US" sz="3100" dirty="0" smtClean="0"/>
              <a:t> </a:t>
            </a:r>
            <a:r>
              <a:rPr lang="en-US" sz="3100" dirty="0" err="1" smtClean="0"/>
              <a:t>şi</a:t>
            </a:r>
            <a:r>
              <a:rPr lang="en-US" sz="3100" dirty="0" smtClean="0"/>
              <a:t> </a:t>
            </a:r>
            <a:r>
              <a:rPr lang="en-US" sz="3100" dirty="0" err="1" smtClean="0"/>
              <a:t>în</a:t>
            </a:r>
            <a:r>
              <a:rPr lang="en-US" sz="3100" dirty="0" smtClean="0"/>
              <a:t> </a:t>
            </a:r>
            <a:r>
              <a:rPr lang="en-US" sz="3100" dirty="0" err="1" smtClean="0"/>
              <a:t>cazul</a:t>
            </a:r>
            <a:r>
              <a:rPr lang="en-US" sz="3100" dirty="0" smtClean="0"/>
              <a:t> </a:t>
            </a:r>
            <a:r>
              <a:rPr lang="en-US" sz="3100" dirty="0" err="1" smtClean="0"/>
              <a:t>în</a:t>
            </a:r>
            <a:r>
              <a:rPr lang="en-US" sz="3100" dirty="0" smtClean="0"/>
              <a:t> care le </a:t>
            </a:r>
            <a:r>
              <a:rPr lang="en-US" sz="3100" dirty="0" err="1" smtClean="0"/>
              <a:t>recunoaşte</a:t>
            </a:r>
            <a:r>
              <a:rPr lang="en-US" sz="3100" dirty="0" smtClean="0"/>
              <a:t>, </a:t>
            </a:r>
            <a:r>
              <a:rPr lang="en-US" sz="3100" dirty="0" err="1" smtClean="0"/>
              <a:t>executa</a:t>
            </a:r>
            <a:r>
              <a:rPr lang="en-US" sz="3100" dirty="0" smtClean="0"/>
              <a:t> </a:t>
            </a:r>
            <a:r>
              <a:rPr lang="en-US" sz="3100" dirty="0" err="1" smtClean="0"/>
              <a:t>instrucţiuni</a:t>
            </a:r>
            <a:r>
              <a:rPr lang="en-US" sz="3100" dirty="0" smtClean="0"/>
              <a:t> </a:t>
            </a:r>
            <a:r>
              <a:rPr lang="en-US" sz="3100" dirty="0" err="1" smtClean="0"/>
              <a:t>cuprinse</a:t>
            </a:r>
            <a:r>
              <a:rPr lang="en-US" sz="3100" dirty="0" smtClean="0"/>
              <a:t> </a:t>
            </a:r>
            <a:r>
              <a:rPr lang="en-US" sz="3100" dirty="0" err="1" smtClean="0"/>
              <a:t>în</a:t>
            </a:r>
            <a:r>
              <a:rPr lang="en-US" sz="3100" dirty="0" smtClean="0"/>
              <a:t> </a:t>
            </a:r>
            <a:r>
              <a:rPr lang="en-US" sz="3100" dirty="0" err="1" smtClean="0"/>
              <a:t>fluxul</a:t>
            </a:r>
            <a:r>
              <a:rPr lang="en-US" sz="3100" dirty="0" smtClean="0"/>
              <a:t> de date </a:t>
            </a:r>
            <a:r>
              <a:rPr lang="en-US" sz="3100" dirty="0" err="1" smtClean="0"/>
              <a:t>ce</a:t>
            </a:r>
            <a:r>
              <a:rPr lang="en-US" sz="3100" dirty="0" smtClean="0"/>
              <a:t> </a:t>
            </a:r>
            <a:r>
              <a:rPr lang="en-US" sz="3100" dirty="0" err="1" smtClean="0"/>
              <a:t>îi</a:t>
            </a:r>
            <a:r>
              <a:rPr lang="en-US" sz="3100" dirty="0" smtClean="0"/>
              <a:t> </a:t>
            </a:r>
            <a:r>
              <a:rPr lang="en-US" sz="3100" dirty="0" err="1" smtClean="0"/>
              <a:t>este</a:t>
            </a:r>
            <a:r>
              <a:rPr lang="en-US" sz="3100" dirty="0" smtClean="0"/>
              <a:t> </a:t>
            </a:r>
            <a:r>
              <a:rPr lang="en-US" sz="3100" dirty="0" err="1" smtClean="0"/>
              <a:t>Nedelcu</a:t>
            </a:r>
            <a:r>
              <a:rPr lang="en-US" sz="3100" dirty="0" smtClean="0"/>
              <a:t> </a:t>
            </a:r>
            <a:r>
              <a:rPr lang="en-US" sz="3100" dirty="0" err="1" smtClean="0"/>
              <a:t>Mitica</a:t>
            </a:r>
            <a:r>
              <a:rPr lang="en-US" sz="3100" dirty="0" smtClean="0"/>
              <a:t> - 2 - 2 </a:t>
            </a:r>
            <a:r>
              <a:rPr lang="en-US" sz="3100" dirty="0" err="1" smtClean="0"/>
              <a:t>destinat</a:t>
            </a:r>
            <a:r>
              <a:rPr lang="en-US" sz="3100" dirty="0" smtClean="0"/>
              <a:t>. Este </a:t>
            </a:r>
            <a:r>
              <a:rPr lang="en-US" sz="3100" dirty="0" err="1" smtClean="0"/>
              <a:t>singura</a:t>
            </a:r>
            <a:r>
              <a:rPr lang="en-US" sz="3100" dirty="0" smtClean="0"/>
              <a:t> </a:t>
            </a:r>
            <a:r>
              <a:rPr lang="en-US" sz="3100" dirty="0" err="1" smtClean="0"/>
              <a:t>componentă</a:t>
            </a:r>
            <a:r>
              <a:rPr lang="en-US" sz="3100" dirty="0" smtClean="0"/>
              <a:t> care </a:t>
            </a:r>
            <a:r>
              <a:rPr lang="en-US" sz="3100" dirty="0" err="1" smtClean="0"/>
              <a:t>poate</a:t>
            </a:r>
            <a:r>
              <a:rPr lang="en-US" sz="3100" dirty="0" smtClean="0"/>
              <a:t> </a:t>
            </a:r>
            <a:r>
              <a:rPr lang="en-US" sz="3100" dirty="0" err="1" smtClean="0"/>
              <a:t>recunoaşte</a:t>
            </a:r>
            <a:r>
              <a:rPr lang="en-US" sz="3100" dirty="0" smtClean="0"/>
              <a:t> </a:t>
            </a:r>
            <a:r>
              <a:rPr lang="en-US" sz="3100" dirty="0" err="1" smtClean="0"/>
              <a:t>şi</a:t>
            </a:r>
            <a:r>
              <a:rPr lang="en-US" sz="3100" dirty="0" smtClean="0"/>
              <a:t> </a:t>
            </a:r>
            <a:r>
              <a:rPr lang="en-US" sz="3100" dirty="0" err="1" smtClean="0"/>
              <a:t>executa</a:t>
            </a:r>
            <a:r>
              <a:rPr lang="en-US" sz="3100" dirty="0" smtClean="0"/>
              <a:t> </a:t>
            </a:r>
            <a:r>
              <a:rPr lang="en-US" sz="3100" dirty="0" err="1" smtClean="0"/>
              <a:t>instrucţiunile</a:t>
            </a:r>
            <a:r>
              <a:rPr lang="en-US" sz="3100" dirty="0" smtClean="0"/>
              <a:t> din </a:t>
            </a:r>
            <a:r>
              <a:rPr lang="en-US" sz="3100" dirty="0" err="1" smtClean="0"/>
              <a:t>programe</a:t>
            </a:r>
            <a:r>
              <a:rPr lang="en-US" sz="3100" dirty="0" smtClean="0"/>
              <a:t>. </a:t>
            </a:r>
            <a:br>
              <a:rPr lang="en-US" sz="3100" dirty="0" smtClean="0"/>
            </a:br>
            <a:r>
              <a:rPr lang="en-US" sz="3100" dirty="0" smtClean="0"/>
              <a:t/>
            </a:r>
            <a:br>
              <a:rPr lang="en-US" sz="3100" dirty="0" smtClean="0"/>
            </a:br>
            <a:r>
              <a:rPr lang="en-US" sz="3100" dirty="0" smtClean="0"/>
              <a:t/>
            </a:r>
            <a:br>
              <a:rPr lang="en-US" sz="3100" dirty="0" smtClean="0"/>
            </a:br>
            <a:r>
              <a:rPr lang="en-US" sz="3100" dirty="0" smtClean="0"/>
              <a:t/>
            </a:r>
            <a:br>
              <a:rPr lang="en-US" sz="3100" dirty="0" smtClean="0"/>
            </a:br>
            <a:r>
              <a:rPr lang="ru-RU" sz="3100" dirty="0" smtClean="0"/>
              <a:t/>
            </a:r>
            <a:br>
              <a:rPr lang="ru-RU" sz="3100" dirty="0" smtClean="0"/>
            </a:br>
            <a:r>
              <a:rPr lang="ru-RU" sz="2200" dirty="0" smtClean="0"/>
              <a:t/>
            </a:r>
            <a:br>
              <a:rPr lang="ru-RU" sz="2200" dirty="0" smtClean="0"/>
            </a:br>
            <a:endParaRPr lang="ru-RU" sz="2200" dirty="0"/>
          </a:p>
        </p:txBody>
      </p:sp>
      <p:pic>
        <p:nvPicPr>
          <p:cNvPr id="3" name="Рисунок 2" descr="chipy000221c.jpg"/>
          <p:cNvPicPr>
            <a:picLocks noChangeAspect="1"/>
          </p:cNvPicPr>
          <p:nvPr/>
        </p:nvPicPr>
        <p:blipFill>
          <a:blip r:embed="rId2"/>
          <a:stretch>
            <a:fillRect/>
          </a:stretch>
        </p:blipFill>
        <p:spPr>
          <a:xfrm>
            <a:off x="7951800" y="2786058"/>
            <a:ext cx="4064000" cy="3048000"/>
          </a:xfrm>
          <a:prstGeom prst="rect">
            <a:avLst/>
          </a:prstGeom>
        </p:spPr>
      </p:pic>
      <p:sp>
        <p:nvSpPr>
          <p:cNvPr id="4" name="Прямоугольник 3"/>
          <p:cNvSpPr/>
          <p:nvPr/>
        </p:nvSpPr>
        <p:spPr>
          <a:xfrm>
            <a:off x="1093752" y="3714752"/>
            <a:ext cx="5500726" cy="2862322"/>
          </a:xfrm>
          <a:prstGeom prst="rect">
            <a:avLst/>
          </a:prstGeom>
        </p:spPr>
        <p:txBody>
          <a:bodyPr wrap="square">
            <a:spAutoFit/>
          </a:bodyPr>
          <a:lstStyle/>
          <a:p>
            <a:r>
              <a:rPr lang="en-US" sz="1800" dirty="0" err="1" smtClean="0"/>
              <a:t>Caracteristici</a:t>
            </a:r>
            <a:r>
              <a:rPr lang="en-US" sz="1800" dirty="0" smtClean="0"/>
              <a:t> </a:t>
            </a:r>
            <a:r>
              <a:rPr lang="ru-RU" sz="1800" dirty="0" smtClean="0"/>
              <a:t/>
            </a:r>
            <a:br>
              <a:rPr lang="ru-RU" sz="1800" dirty="0" smtClean="0"/>
            </a:br>
            <a:r>
              <a:rPr lang="en-US" sz="1800" dirty="0" smtClean="0"/>
              <a:t>1. </a:t>
            </a:r>
            <a:r>
              <a:rPr lang="en-US" sz="1800" dirty="0" err="1" smtClean="0"/>
              <a:t>Microprocesoarele</a:t>
            </a:r>
            <a:r>
              <a:rPr lang="en-US" sz="1800" dirty="0" smtClean="0"/>
              <a:t> au </a:t>
            </a:r>
            <a:r>
              <a:rPr lang="en-US" sz="1800" dirty="0" err="1" smtClean="0"/>
              <a:t>anumite</a:t>
            </a:r>
            <a:r>
              <a:rPr lang="en-US" sz="1800" dirty="0" smtClean="0"/>
              <a:t> </a:t>
            </a:r>
            <a:r>
              <a:rPr lang="en-US" sz="1800" dirty="0" err="1" smtClean="0"/>
              <a:t>caracteristici</a:t>
            </a:r>
            <a:r>
              <a:rPr lang="en-US" sz="1800" dirty="0" smtClean="0"/>
              <a:t> care le </a:t>
            </a:r>
            <a:r>
              <a:rPr lang="en-US" sz="1800" dirty="0" err="1" smtClean="0"/>
              <a:t>conferă</a:t>
            </a:r>
            <a:r>
              <a:rPr lang="en-US" sz="1800" dirty="0" smtClean="0"/>
              <a:t> </a:t>
            </a:r>
            <a:r>
              <a:rPr lang="en-US" sz="1800" dirty="0" err="1" smtClean="0"/>
              <a:t>performanta</a:t>
            </a:r>
            <a:r>
              <a:rPr lang="en-US" sz="1800" dirty="0" smtClean="0"/>
              <a:t>: - </a:t>
            </a:r>
            <a:r>
              <a:rPr lang="en-US" sz="1800" dirty="0" err="1" smtClean="0"/>
              <a:t>viteza</a:t>
            </a:r>
            <a:r>
              <a:rPr lang="en-US" sz="1800" dirty="0" smtClean="0"/>
              <a:t> de </a:t>
            </a:r>
            <a:r>
              <a:rPr lang="en-US" sz="1800" dirty="0" err="1" smtClean="0"/>
              <a:t>lucru</a:t>
            </a:r>
            <a:r>
              <a:rPr lang="en-US" sz="1800" dirty="0" smtClean="0"/>
              <a:t>, data de </a:t>
            </a:r>
            <a:r>
              <a:rPr lang="en-US" sz="1800" dirty="0" err="1" smtClean="0"/>
              <a:t>viteza</a:t>
            </a:r>
            <a:r>
              <a:rPr lang="en-US" sz="1800" dirty="0" smtClean="0"/>
              <a:t> </a:t>
            </a:r>
            <a:r>
              <a:rPr lang="en-US" sz="1800" dirty="0" err="1" smtClean="0"/>
              <a:t>ceasului</a:t>
            </a:r>
            <a:r>
              <a:rPr lang="en-US" sz="1800" dirty="0" smtClean="0"/>
              <a:t>; - </a:t>
            </a:r>
            <a:r>
              <a:rPr lang="en-US" sz="1800" dirty="0" err="1" smtClean="0"/>
              <a:t>capacitatea</a:t>
            </a:r>
            <a:r>
              <a:rPr lang="en-US" sz="1800" dirty="0" smtClean="0"/>
              <a:t> de </a:t>
            </a:r>
            <a:r>
              <a:rPr lang="en-US" sz="1800" dirty="0" err="1" smtClean="0"/>
              <a:t>memorie</a:t>
            </a:r>
            <a:r>
              <a:rPr lang="en-US" sz="1800" dirty="0" smtClean="0"/>
              <a:t> </a:t>
            </a:r>
            <a:r>
              <a:rPr lang="en-US" sz="1800" dirty="0" err="1" smtClean="0"/>
              <a:t>pe</a:t>
            </a:r>
            <a:r>
              <a:rPr lang="en-US" sz="1800" dirty="0" smtClean="0"/>
              <a:t> care o </a:t>
            </a:r>
            <a:r>
              <a:rPr lang="en-US" sz="1800" dirty="0" err="1" smtClean="0"/>
              <a:t>poate</a:t>
            </a:r>
            <a:r>
              <a:rPr lang="en-US" sz="1800" dirty="0" smtClean="0"/>
              <a:t> </a:t>
            </a:r>
            <a:r>
              <a:rPr lang="en-US" sz="1800" dirty="0" err="1" smtClean="0"/>
              <a:t>aloca</a:t>
            </a:r>
            <a:r>
              <a:rPr lang="en-US" sz="1800" dirty="0" smtClean="0"/>
              <a:t> la un moment </a:t>
            </a:r>
            <a:r>
              <a:rPr lang="en-US" sz="1800" dirty="0" err="1" smtClean="0"/>
              <a:t>dat</a:t>
            </a:r>
            <a:r>
              <a:rPr lang="en-US" sz="1800" dirty="0" smtClean="0"/>
              <a:t>; - </a:t>
            </a:r>
            <a:r>
              <a:rPr lang="en-US" sz="1800" dirty="0" err="1" smtClean="0"/>
              <a:t>setul</a:t>
            </a:r>
            <a:r>
              <a:rPr lang="en-US" sz="1800" dirty="0" smtClean="0"/>
              <a:t> de </a:t>
            </a:r>
            <a:r>
              <a:rPr lang="en-US" sz="1800" dirty="0" err="1" smtClean="0"/>
              <a:t>instrucţiuni</a:t>
            </a:r>
            <a:r>
              <a:rPr lang="en-US" sz="1800" dirty="0" smtClean="0"/>
              <a:t> </a:t>
            </a:r>
            <a:r>
              <a:rPr lang="en-US" sz="1800" dirty="0" err="1" smtClean="0"/>
              <a:t>pe</a:t>
            </a:r>
            <a:r>
              <a:rPr lang="en-US" sz="1800" dirty="0" smtClean="0"/>
              <a:t> care le </a:t>
            </a:r>
            <a:r>
              <a:rPr lang="en-US" sz="1800" dirty="0" err="1" smtClean="0"/>
              <a:t>poate</a:t>
            </a:r>
            <a:r>
              <a:rPr lang="en-US" sz="1800" dirty="0" smtClean="0"/>
              <a:t> </a:t>
            </a:r>
            <a:r>
              <a:rPr lang="en-US" sz="1800" dirty="0" err="1" smtClean="0"/>
              <a:t>executa</a:t>
            </a:r>
            <a:r>
              <a:rPr lang="en-US" sz="1800" dirty="0" smtClean="0"/>
              <a:t>; - </a:t>
            </a:r>
            <a:r>
              <a:rPr lang="en-US" sz="1800" dirty="0" err="1" smtClean="0"/>
              <a:t>capacitatea</a:t>
            </a:r>
            <a:r>
              <a:rPr lang="en-US" sz="1800" dirty="0" smtClean="0"/>
              <a:t> </a:t>
            </a:r>
            <a:r>
              <a:rPr lang="en-US" sz="1800" dirty="0" err="1" smtClean="0"/>
              <a:t>regiştrilor</a:t>
            </a:r>
            <a:r>
              <a:rPr lang="en-US" sz="1800" dirty="0" smtClean="0"/>
              <a:t> de </a:t>
            </a:r>
            <a:r>
              <a:rPr lang="en-US" sz="1800" dirty="0" err="1" smtClean="0"/>
              <a:t>lucru</a:t>
            </a:r>
            <a:r>
              <a:rPr lang="en-US" sz="1800" dirty="0" smtClean="0"/>
              <a:t>; - </a:t>
            </a:r>
            <a:r>
              <a:rPr lang="en-US" sz="1800" dirty="0" err="1" smtClean="0"/>
              <a:t>tipul</a:t>
            </a:r>
            <a:r>
              <a:rPr lang="en-US" sz="1800" dirty="0" smtClean="0"/>
              <a:t> </a:t>
            </a:r>
            <a:r>
              <a:rPr lang="en-US" sz="1800" dirty="0" err="1" smtClean="0"/>
              <a:t>construcţiei</a:t>
            </a:r>
            <a:r>
              <a:rPr lang="en-US" sz="1800" dirty="0" smtClean="0"/>
              <a:t>. </a:t>
            </a:r>
            <a:r>
              <a:rPr lang="ru-RU" sz="1800" dirty="0" smtClean="0"/>
              <a:t/>
            </a:r>
            <a:br>
              <a:rPr lang="ru-RU" sz="1800" dirty="0" smtClean="0"/>
            </a:br>
            <a:r>
              <a:rPr lang="en-US" sz="1800" dirty="0" smtClean="0"/>
              <a:t>2. </a:t>
            </a:r>
            <a:r>
              <a:rPr lang="en-US" sz="1800" dirty="0" err="1" smtClean="0"/>
              <a:t>Mărimea</a:t>
            </a:r>
            <a:r>
              <a:rPr lang="en-US" sz="1800" dirty="0" smtClean="0"/>
              <a:t> </a:t>
            </a:r>
            <a:r>
              <a:rPr lang="en-US" sz="1800" dirty="0" err="1" smtClean="0"/>
              <a:t>cuvântului</a:t>
            </a:r>
            <a:r>
              <a:rPr lang="en-US" sz="1800" dirty="0" smtClean="0"/>
              <a:t> (</a:t>
            </a:r>
            <a:r>
              <a:rPr lang="en-US" sz="1800" dirty="0" err="1" smtClean="0"/>
              <a:t>capacitatea</a:t>
            </a:r>
            <a:r>
              <a:rPr lang="en-US" sz="1800" dirty="0" smtClean="0"/>
              <a:t> de </a:t>
            </a:r>
            <a:r>
              <a:rPr lang="en-US" sz="1800" dirty="0" err="1" smtClean="0"/>
              <a:t>memorie</a:t>
            </a:r>
            <a:r>
              <a:rPr lang="en-US" sz="1800" dirty="0" smtClean="0"/>
              <a:t> direct adresabilă:16 </a:t>
            </a:r>
            <a:r>
              <a:rPr lang="en-US" sz="1800" dirty="0" err="1" smtClean="0"/>
              <a:t>biţi</a:t>
            </a:r>
            <a:r>
              <a:rPr lang="en-US" sz="1800" dirty="0" smtClean="0"/>
              <a:t>, 32 </a:t>
            </a:r>
            <a:r>
              <a:rPr lang="en-US" sz="1800" dirty="0" err="1" smtClean="0"/>
              <a:t>biţi</a:t>
            </a:r>
            <a:r>
              <a:rPr lang="en-US" sz="1800" dirty="0" smtClean="0"/>
              <a:t>, 64 </a:t>
            </a:r>
            <a:r>
              <a:rPr lang="en-US" sz="1800" dirty="0" err="1" smtClean="0"/>
              <a:t>biţi</a:t>
            </a:r>
            <a:r>
              <a:rPr lang="en-US" sz="1800" dirty="0" smtClean="0"/>
              <a:t>). </a:t>
            </a:r>
            <a:r>
              <a:rPr lang="ru-RU" sz="1800" dirty="0" smtClean="0"/>
              <a:t/>
            </a:r>
            <a:br>
              <a:rPr lang="ru-RU" sz="1800" dirty="0" smtClean="0"/>
            </a:br>
            <a:r>
              <a:rPr lang="en-US" sz="1800" dirty="0" smtClean="0"/>
              <a:t>3. </a:t>
            </a:r>
            <a:r>
              <a:rPr lang="en-US" sz="1800" dirty="0" err="1" smtClean="0"/>
              <a:t>Setul</a:t>
            </a:r>
            <a:r>
              <a:rPr lang="en-US" sz="1800" dirty="0" smtClean="0"/>
              <a:t> de </a:t>
            </a:r>
            <a:r>
              <a:rPr lang="en-US" sz="1800" dirty="0" err="1" smtClean="0"/>
              <a:t>instrucţiuni</a:t>
            </a:r>
            <a:r>
              <a:rPr lang="en-US" sz="1800" dirty="0" smtClean="0"/>
              <a:t> </a:t>
            </a:r>
            <a:r>
              <a:rPr lang="en-US" sz="1800" dirty="0" err="1" smtClean="0"/>
              <a:t>predefinite</a:t>
            </a:r>
            <a:r>
              <a:rPr lang="en-US" sz="1800" dirty="0" smtClean="0"/>
              <a:t>.</a:t>
            </a:r>
            <a:endParaRPr lang="ru-RU" sz="1800" dirty="0"/>
          </a:p>
        </p:txBody>
      </p:sp>
      <p:sp>
        <p:nvSpPr>
          <p:cNvPr id="5" name="Прямоугольник 4"/>
          <p:cNvSpPr/>
          <p:nvPr/>
        </p:nvSpPr>
        <p:spPr>
          <a:xfrm>
            <a:off x="8737618" y="6072206"/>
            <a:ext cx="2606291" cy="461665"/>
          </a:xfrm>
          <a:prstGeom prst="rect">
            <a:avLst/>
          </a:prstGeom>
        </p:spPr>
        <p:txBody>
          <a:bodyPr wrap="none">
            <a:spAutoFit/>
          </a:bodyPr>
          <a:lstStyle/>
          <a:p>
            <a:pPr fontAlgn="base"/>
            <a:r>
              <a:rPr lang="en-US" b="1" dirty="0" smtClean="0"/>
              <a:t>Intel Core i9-9900K</a:t>
            </a:r>
            <a:endParaRPr lang="en-US" b="1"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571480"/>
            <a:ext cx="8938472" cy="2764335"/>
          </a:xfrm>
        </p:spPr>
        <p:txBody>
          <a:bodyPr>
            <a:noAutofit/>
          </a:bodyPr>
          <a:lstStyle/>
          <a:p>
            <a:r>
              <a:rPr lang="en-US" sz="2400" dirty="0" err="1" smtClean="0"/>
              <a:t>Memoria</a:t>
            </a:r>
            <a:r>
              <a:rPr lang="en-US" sz="2400" dirty="0" smtClean="0"/>
              <a:t> </a:t>
            </a:r>
            <a:r>
              <a:rPr lang="en-US" sz="2400" dirty="0" err="1" smtClean="0"/>
              <a:t>interna</a:t>
            </a:r>
            <a:r>
              <a:rPr lang="en-US" sz="2400" dirty="0" smtClean="0"/>
              <a:t> (RAM=random </a:t>
            </a:r>
            <a:r>
              <a:rPr lang="en-US" sz="2400" dirty="0" err="1" smtClean="0"/>
              <a:t>acces</a:t>
            </a:r>
            <a:r>
              <a:rPr lang="en-US" sz="2400" dirty="0" smtClean="0"/>
              <a:t> memory </a:t>
            </a:r>
            <a:r>
              <a:rPr lang="en-US" sz="2400" dirty="0" err="1" smtClean="0"/>
              <a:t>si</a:t>
            </a:r>
            <a:r>
              <a:rPr lang="en-US" sz="2400" dirty="0" smtClean="0"/>
              <a:t> ROM=read only memory)</a:t>
            </a:r>
            <a:r>
              <a:rPr lang="ru-RU" sz="2400" dirty="0" smtClean="0"/>
              <a:t/>
            </a:r>
            <a:br>
              <a:rPr lang="ru-RU" sz="2400" dirty="0" smtClean="0"/>
            </a:br>
            <a:r>
              <a:rPr lang="en-US" sz="2400" dirty="0" smtClean="0"/>
              <a:t>. </a:t>
            </a:r>
            <a:r>
              <a:rPr lang="en-US" sz="2400" dirty="0" err="1" smtClean="0"/>
              <a:t>Memoria</a:t>
            </a:r>
            <a:r>
              <a:rPr lang="en-US" sz="2400" dirty="0" smtClean="0"/>
              <a:t> RAM </a:t>
            </a:r>
            <a:r>
              <a:rPr lang="en-US" sz="2400" dirty="0" err="1" smtClean="0"/>
              <a:t>este</a:t>
            </a:r>
            <a:r>
              <a:rPr lang="en-US" sz="2400" dirty="0" smtClean="0"/>
              <a:t> </a:t>
            </a:r>
            <a:r>
              <a:rPr lang="en-US" sz="2400" dirty="0" err="1" smtClean="0"/>
              <a:t>acea</a:t>
            </a:r>
            <a:r>
              <a:rPr lang="en-US" sz="2400" dirty="0" smtClean="0"/>
              <a:t> </a:t>
            </a:r>
            <a:r>
              <a:rPr lang="en-US" sz="2400" dirty="0" err="1" smtClean="0"/>
              <a:t>memorie</a:t>
            </a:r>
            <a:r>
              <a:rPr lang="en-US" sz="2400" dirty="0" smtClean="0"/>
              <a:t> care se </a:t>
            </a:r>
            <a:r>
              <a:rPr lang="en-US" sz="2400" dirty="0" err="1" smtClean="0"/>
              <a:t>şterge</a:t>
            </a:r>
            <a:r>
              <a:rPr lang="en-US" sz="2400" dirty="0" smtClean="0"/>
              <a:t> la </a:t>
            </a:r>
            <a:r>
              <a:rPr lang="en-US" sz="2400" dirty="0" err="1" smtClean="0"/>
              <a:t>închiderea</a:t>
            </a:r>
            <a:r>
              <a:rPr lang="en-US" sz="2400" dirty="0" smtClean="0"/>
              <a:t> </a:t>
            </a:r>
            <a:r>
              <a:rPr lang="en-US" sz="2400" dirty="0" err="1" smtClean="0"/>
              <a:t>sistemului</a:t>
            </a:r>
            <a:r>
              <a:rPr lang="en-US" sz="2400" dirty="0" smtClean="0"/>
              <a:t> de </a:t>
            </a:r>
            <a:r>
              <a:rPr lang="en-US" sz="2400" dirty="0" err="1" smtClean="0"/>
              <a:t>calcul</a:t>
            </a:r>
            <a:r>
              <a:rPr lang="en-US" sz="2400" dirty="0" smtClean="0"/>
              <a:t>. Ea </a:t>
            </a:r>
            <a:r>
              <a:rPr lang="en-US" sz="2400" dirty="0" err="1" smtClean="0"/>
              <a:t>poate</a:t>
            </a:r>
            <a:r>
              <a:rPr lang="en-US" sz="2400" dirty="0" smtClean="0"/>
              <a:t> </a:t>
            </a:r>
            <a:r>
              <a:rPr lang="en-US" sz="2400" dirty="0" err="1" smtClean="0"/>
              <a:t>fi</a:t>
            </a:r>
            <a:r>
              <a:rPr lang="en-US" sz="2400" dirty="0" smtClean="0"/>
              <a:t> de </a:t>
            </a:r>
            <a:r>
              <a:rPr lang="en-US" sz="2400" dirty="0" err="1" smtClean="0"/>
              <a:t>mai</a:t>
            </a:r>
            <a:r>
              <a:rPr lang="en-US" sz="2400" dirty="0" smtClean="0"/>
              <a:t> </a:t>
            </a:r>
            <a:r>
              <a:rPr lang="en-US" sz="2400" dirty="0" err="1" smtClean="0"/>
              <a:t>multe</a:t>
            </a:r>
            <a:r>
              <a:rPr lang="en-US" sz="2400" dirty="0" smtClean="0"/>
              <a:t> </a:t>
            </a:r>
            <a:r>
              <a:rPr lang="en-US" sz="2400" dirty="0" err="1" smtClean="0"/>
              <a:t>feluri</a:t>
            </a:r>
            <a:r>
              <a:rPr lang="en-US" sz="2400" dirty="0" smtClean="0"/>
              <a:t>: FPM-RAM (fast page mode), EDO-RAM (extended data output), SDRAM (</a:t>
            </a:r>
            <a:r>
              <a:rPr lang="en-US" sz="2400" dirty="0" err="1" smtClean="0"/>
              <a:t>syncronous</a:t>
            </a:r>
            <a:r>
              <a:rPr lang="en-US" sz="2400" dirty="0" smtClean="0"/>
              <a:t> dynamic), RD-RAM, DD-RAM </a:t>
            </a:r>
            <a:r>
              <a:rPr lang="en-US" sz="2400" dirty="0" err="1" smtClean="0"/>
              <a:t>si</a:t>
            </a:r>
            <a:r>
              <a:rPr lang="en-US" sz="2400" dirty="0" smtClean="0"/>
              <a:t> </a:t>
            </a:r>
            <a:r>
              <a:rPr lang="en-US" sz="2400" dirty="0" err="1" smtClean="0"/>
              <a:t>altele</a:t>
            </a:r>
            <a:r>
              <a:rPr lang="en-US" sz="2400" dirty="0" smtClean="0"/>
              <a:t>. Un important mod de a le </a:t>
            </a:r>
            <a:r>
              <a:rPr lang="en-US" sz="2400" dirty="0" err="1" smtClean="0"/>
              <a:t>deosebi</a:t>
            </a:r>
            <a:r>
              <a:rPr lang="en-US" sz="2400" dirty="0" smtClean="0"/>
              <a:t> </a:t>
            </a:r>
            <a:r>
              <a:rPr lang="en-US" sz="2400" dirty="0" err="1" smtClean="0"/>
              <a:t>este</a:t>
            </a:r>
            <a:r>
              <a:rPr lang="en-US" sz="2400" dirty="0" smtClean="0"/>
              <a:t> </a:t>
            </a:r>
            <a:r>
              <a:rPr lang="en-US" sz="2400" dirty="0" err="1" smtClean="0"/>
              <a:t>prin</a:t>
            </a:r>
            <a:r>
              <a:rPr lang="en-US" sz="2400" dirty="0" smtClean="0"/>
              <a:t> </a:t>
            </a:r>
            <a:r>
              <a:rPr lang="en-US" sz="2400" dirty="0" err="1" smtClean="0"/>
              <a:t>viteza</a:t>
            </a:r>
            <a:r>
              <a:rPr lang="en-US" sz="2400" dirty="0" smtClean="0"/>
              <a:t> </a:t>
            </a:r>
            <a:r>
              <a:rPr lang="en-US" sz="2400" dirty="0" err="1" smtClean="0"/>
              <a:t>lor</a:t>
            </a:r>
            <a:r>
              <a:rPr lang="en-US" sz="2400" dirty="0" smtClean="0"/>
              <a:t> de a </a:t>
            </a:r>
            <a:r>
              <a:rPr lang="en-US" sz="2400" dirty="0" err="1" smtClean="0"/>
              <a:t>accesa</a:t>
            </a:r>
            <a:r>
              <a:rPr lang="en-US" sz="2400" dirty="0" smtClean="0"/>
              <a:t> </a:t>
            </a:r>
            <a:r>
              <a:rPr lang="en-US" sz="2400" dirty="0" err="1" smtClean="0"/>
              <a:t>datele</a:t>
            </a:r>
            <a:r>
              <a:rPr lang="en-US" sz="2400" dirty="0" smtClean="0"/>
              <a:t>. Fata de RAM, ROM </a:t>
            </a:r>
            <a:r>
              <a:rPr lang="en-US" sz="2400" dirty="0" err="1" smtClean="0"/>
              <a:t>este</a:t>
            </a:r>
            <a:r>
              <a:rPr lang="en-US" sz="2400" dirty="0" smtClean="0"/>
              <a:t> </a:t>
            </a:r>
            <a:r>
              <a:rPr lang="en-US" sz="2400" dirty="0" err="1" smtClean="0"/>
              <a:t>memoria</a:t>
            </a:r>
            <a:r>
              <a:rPr lang="en-US" sz="2400" dirty="0" smtClean="0"/>
              <a:t> care </a:t>
            </a:r>
            <a:r>
              <a:rPr lang="en-US" sz="2400" dirty="0" err="1" smtClean="0"/>
              <a:t>poate</a:t>
            </a:r>
            <a:r>
              <a:rPr lang="en-US" sz="2400" dirty="0" smtClean="0"/>
              <a:t> </a:t>
            </a:r>
            <a:r>
              <a:rPr lang="en-US" sz="2400" dirty="0" err="1" smtClean="0"/>
              <a:t>fi</a:t>
            </a:r>
            <a:r>
              <a:rPr lang="en-US" sz="2400" dirty="0" smtClean="0"/>
              <a:t> </a:t>
            </a:r>
            <a:r>
              <a:rPr lang="en-US" sz="2400" dirty="0" err="1" smtClean="0"/>
              <a:t>doar</a:t>
            </a:r>
            <a:r>
              <a:rPr lang="en-US" sz="2400" dirty="0" smtClean="0"/>
              <a:t> </a:t>
            </a:r>
            <a:r>
              <a:rPr lang="en-US" sz="2400" dirty="0" err="1" smtClean="0"/>
              <a:t>citita</a:t>
            </a:r>
            <a:r>
              <a:rPr lang="en-US" sz="2400" dirty="0" smtClean="0"/>
              <a:t> nu </a:t>
            </a:r>
            <a:r>
              <a:rPr lang="en-US" sz="2400" dirty="0" err="1" smtClean="0"/>
              <a:t>si</a:t>
            </a:r>
            <a:r>
              <a:rPr lang="en-US" sz="2400" dirty="0" smtClean="0"/>
              <a:t> </a:t>
            </a:r>
            <a:r>
              <a:rPr lang="en-US" sz="2400" dirty="0" err="1" smtClean="0"/>
              <a:t>alterata</a:t>
            </a:r>
            <a:r>
              <a:rPr lang="en-US" sz="2400" dirty="0" smtClean="0"/>
              <a:t>, </a:t>
            </a:r>
            <a:r>
              <a:rPr lang="en-US" sz="2400" dirty="0" err="1" smtClean="0"/>
              <a:t>si</a:t>
            </a:r>
            <a:r>
              <a:rPr lang="en-US" sz="2400" dirty="0" smtClean="0"/>
              <a:t> nu </a:t>
            </a:r>
            <a:r>
              <a:rPr lang="en-US" sz="2400" dirty="0" err="1" smtClean="0"/>
              <a:t>poate</a:t>
            </a:r>
            <a:r>
              <a:rPr lang="en-US" sz="2400" dirty="0" smtClean="0"/>
              <a:t> </a:t>
            </a:r>
            <a:r>
              <a:rPr lang="en-US" sz="2400" dirty="0" err="1" smtClean="0"/>
              <a:t>fi</a:t>
            </a:r>
            <a:r>
              <a:rPr lang="en-US" sz="2400" dirty="0" smtClean="0"/>
              <a:t> </a:t>
            </a:r>
            <a:r>
              <a:rPr lang="en-US" sz="2400" dirty="0" err="1" smtClean="0"/>
              <a:t>ştearsa</a:t>
            </a:r>
            <a:endParaRPr lang="ru-RU" sz="2400" dirty="0"/>
          </a:p>
        </p:txBody>
      </p:sp>
      <p:sp>
        <p:nvSpPr>
          <p:cNvPr id="3" name="Текст 2"/>
          <p:cNvSpPr>
            <a:spLocks noGrp="1"/>
          </p:cNvSpPr>
          <p:nvPr>
            <p:ph type="body" idx="1"/>
          </p:nvPr>
        </p:nvSpPr>
        <p:spPr/>
        <p:txBody>
          <a:bodyPr/>
          <a:lstStyle/>
          <a:p>
            <a:endParaRPr lang="ru-RU" dirty="0"/>
          </a:p>
        </p:txBody>
      </p:sp>
      <p:pic>
        <p:nvPicPr>
          <p:cNvPr id="4" name="Рисунок 3" descr="скачанные файлы.jpg"/>
          <p:cNvPicPr>
            <a:picLocks noChangeAspect="1"/>
          </p:cNvPicPr>
          <p:nvPr/>
        </p:nvPicPr>
        <p:blipFill>
          <a:blip r:embed="rId2"/>
          <a:stretch>
            <a:fillRect/>
          </a:stretch>
        </p:blipFill>
        <p:spPr>
          <a:xfrm>
            <a:off x="2522512" y="3357562"/>
            <a:ext cx="5101610" cy="262415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2314" y="214290"/>
            <a:ext cx="8938472" cy="2764335"/>
          </a:xfrm>
        </p:spPr>
        <p:txBody>
          <a:bodyPr>
            <a:normAutofit fontScale="90000"/>
          </a:bodyPr>
          <a:lstStyle/>
          <a:p>
            <a:r>
              <a:rPr lang="en-US" sz="3100" dirty="0" smtClean="0"/>
              <a:t>Hard Disk-</a:t>
            </a:r>
            <a:r>
              <a:rPr lang="en-US" sz="3100" dirty="0" err="1" smtClean="0"/>
              <a:t>ul</a:t>
            </a:r>
            <a:r>
              <a:rPr lang="en-US" sz="3100" dirty="0" smtClean="0"/>
              <a:t> Hard disk-</a:t>
            </a:r>
            <a:r>
              <a:rPr lang="en-US" sz="3100" dirty="0" err="1" smtClean="0"/>
              <a:t>ul</a:t>
            </a:r>
            <a:r>
              <a:rPr lang="en-US" sz="3100" dirty="0" smtClean="0"/>
              <a:t> </a:t>
            </a:r>
            <a:r>
              <a:rPr lang="en-US" sz="3100" dirty="0" err="1" smtClean="0"/>
              <a:t>este</a:t>
            </a:r>
            <a:r>
              <a:rPr lang="en-US" sz="3100" dirty="0" smtClean="0"/>
              <a:t> </a:t>
            </a:r>
            <a:r>
              <a:rPr lang="en-US" sz="3100" dirty="0" err="1" smtClean="0"/>
              <a:t>singura</a:t>
            </a:r>
            <a:r>
              <a:rPr lang="en-US" sz="3100" dirty="0" smtClean="0"/>
              <a:t> parte </a:t>
            </a:r>
            <a:r>
              <a:rPr lang="en-US" sz="3100" dirty="0" err="1" smtClean="0"/>
              <a:t>mecanica</a:t>
            </a:r>
            <a:r>
              <a:rPr lang="en-US" sz="3100" dirty="0" smtClean="0"/>
              <a:t>, </a:t>
            </a:r>
            <a:r>
              <a:rPr lang="en-US" sz="3100" dirty="0" err="1" smtClean="0"/>
              <a:t>esenţiale</a:t>
            </a:r>
            <a:r>
              <a:rPr lang="en-US" sz="3100" dirty="0" smtClean="0"/>
              <a:t> </a:t>
            </a:r>
            <a:r>
              <a:rPr lang="en-US" sz="3100" dirty="0" err="1" smtClean="0"/>
              <a:t>pentru</a:t>
            </a:r>
            <a:r>
              <a:rPr lang="en-US" sz="3100" dirty="0" smtClean="0"/>
              <a:t> </a:t>
            </a:r>
            <a:r>
              <a:rPr lang="en-US" sz="3100" dirty="0" err="1" smtClean="0"/>
              <a:t>funcţionare</a:t>
            </a:r>
            <a:r>
              <a:rPr lang="en-US" sz="3100" dirty="0" smtClean="0"/>
              <a:t> care, la </a:t>
            </a:r>
            <a:r>
              <a:rPr lang="en-US" sz="3100" dirty="0" err="1" smtClean="0"/>
              <a:t>ora</a:t>
            </a:r>
            <a:r>
              <a:rPr lang="en-US" sz="3100" dirty="0" smtClean="0"/>
              <a:t> </a:t>
            </a:r>
            <a:r>
              <a:rPr lang="en-US" sz="3100" dirty="0" err="1" smtClean="0"/>
              <a:t>actuala</a:t>
            </a:r>
            <a:r>
              <a:rPr lang="en-US" sz="3100" dirty="0" smtClean="0"/>
              <a:t>, </a:t>
            </a:r>
            <a:r>
              <a:rPr lang="en-US" sz="3100" dirty="0" err="1" smtClean="0"/>
              <a:t>mai</a:t>
            </a:r>
            <a:r>
              <a:rPr lang="en-US" sz="3100" dirty="0" smtClean="0"/>
              <a:t> face parte </a:t>
            </a:r>
            <a:r>
              <a:rPr lang="en-US" sz="3100" dirty="0" err="1" smtClean="0"/>
              <a:t>dintr</a:t>
            </a:r>
            <a:r>
              <a:rPr lang="en-US" sz="3100" dirty="0" smtClean="0"/>
              <a:t>-un calculator modern. Din </a:t>
            </a:r>
            <a:r>
              <a:rPr lang="en-US" sz="3100" dirty="0" err="1" smtClean="0"/>
              <a:t>aceasta</a:t>
            </a:r>
            <a:r>
              <a:rPr lang="en-US" sz="3100" dirty="0" smtClean="0"/>
              <a:t> </a:t>
            </a:r>
            <a:r>
              <a:rPr lang="en-US" sz="3100" dirty="0" err="1" smtClean="0"/>
              <a:t>cauza</a:t>
            </a:r>
            <a:r>
              <a:rPr lang="en-US" sz="3100" dirty="0" smtClean="0"/>
              <a:t>, ea </a:t>
            </a:r>
            <a:r>
              <a:rPr lang="en-US" sz="3100" dirty="0" err="1" smtClean="0"/>
              <a:t>este</a:t>
            </a:r>
            <a:r>
              <a:rPr lang="en-US" sz="3100" dirty="0" smtClean="0"/>
              <a:t> </a:t>
            </a:r>
            <a:r>
              <a:rPr lang="en-US" sz="3100" dirty="0" err="1" smtClean="0"/>
              <a:t>si</a:t>
            </a:r>
            <a:r>
              <a:rPr lang="en-US" sz="3100" dirty="0" smtClean="0"/>
              <a:t> </a:t>
            </a:r>
            <a:r>
              <a:rPr lang="en-US" sz="3100" dirty="0" err="1" smtClean="0"/>
              <a:t>cea</a:t>
            </a:r>
            <a:r>
              <a:rPr lang="en-US" sz="3100" dirty="0" smtClean="0"/>
              <a:t> </a:t>
            </a:r>
            <a:r>
              <a:rPr lang="en-US" sz="3100" dirty="0" err="1" smtClean="0"/>
              <a:t>mai</a:t>
            </a:r>
            <a:r>
              <a:rPr lang="en-US" sz="3100" dirty="0" smtClean="0"/>
              <a:t> </a:t>
            </a:r>
            <a:r>
              <a:rPr lang="en-US" sz="3100" dirty="0" err="1" smtClean="0"/>
              <a:t>înceata</a:t>
            </a:r>
            <a:r>
              <a:rPr lang="en-US" sz="3100" dirty="0" smtClean="0"/>
              <a:t>, in </a:t>
            </a:r>
            <a:r>
              <a:rPr lang="en-US" sz="3100" dirty="0" err="1" smtClean="0"/>
              <a:t>comparaţie</a:t>
            </a:r>
            <a:r>
              <a:rPr lang="en-US" sz="3100" dirty="0" smtClean="0"/>
              <a:t> cu </a:t>
            </a:r>
            <a:r>
              <a:rPr lang="en-US" sz="3100" dirty="0" err="1" smtClean="0"/>
              <a:t>restul</a:t>
            </a:r>
            <a:r>
              <a:rPr lang="en-US" sz="3100" dirty="0" smtClean="0"/>
              <a:t> </a:t>
            </a:r>
            <a:r>
              <a:rPr lang="en-US" sz="3100" dirty="0" err="1" smtClean="0"/>
              <a:t>componentelor</a:t>
            </a:r>
            <a:r>
              <a:rPr lang="en-US" sz="3100" dirty="0" smtClean="0"/>
              <a:t> PC-</a:t>
            </a:r>
            <a:r>
              <a:rPr lang="en-US" sz="3100" dirty="0" err="1" smtClean="0"/>
              <a:t>ului</a:t>
            </a:r>
            <a:r>
              <a:rPr lang="ru-RU" dirty="0" smtClean="0"/>
              <a:t/>
            </a:r>
            <a:br>
              <a:rPr lang="ru-RU" dirty="0" smtClean="0"/>
            </a:br>
            <a:endParaRPr lang="ru-RU" dirty="0"/>
          </a:p>
        </p:txBody>
      </p:sp>
      <p:sp>
        <p:nvSpPr>
          <p:cNvPr id="3" name="Текст 2"/>
          <p:cNvSpPr>
            <a:spLocks noGrp="1"/>
          </p:cNvSpPr>
          <p:nvPr>
            <p:ph type="body" idx="1"/>
          </p:nvPr>
        </p:nvSpPr>
        <p:spPr/>
        <p:txBody>
          <a:bodyPr/>
          <a:lstStyle/>
          <a:p>
            <a:endParaRPr lang="ru-RU" dirty="0"/>
          </a:p>
        </p:txBody>
      </p:sp>
      <p:pic>
        <p:nvPicPr>
          <p:cNvPr id="4" name="Рисунок 3" descr="images_calculatoare_harddisc0.png"/>
          <p:cNvPicPr>
            <a:picLocks noChangeAspect="1"/>
          </p:cNvPicPr>
          <p:nvPr/>
        </p:nvPicPr>
        <p:blipFill>
          <a:blip r:embed="rId2"/>
          <a:stretch>
            <a:fillRect/>
          </a:stretch>
        </p:blipFill>
        <p:spPr>
          <a:xfrm>
            <a:off x="2522512" y="2214554"/>
            <a:ext cx="6295505" cy="449389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DISPOZITIVE DE INTRARE</a:t>
            </a:r>
            <a:endParaRPr lang="ru-RU" dirty="0"/>
          </a:p>
        </p:txBody>
      </p:sp>
      <p:sp>
        <p:nvSpPr>
          <p:cNvPr id="3" name="Текст 2"/>
          <p:cNvSpPr>
            <a:spLocks noGrp="1"/>
          </p:cNvSpPr>
          <p:nvPr>
            <p:ph type="body" idx="1"/>
          </p:nvPr>
        </p:nvSpPr>
        <p:spPr/>
        <p:txBody>
          <a:bodyPr/>
          <a:lstStyle/>
          <a:p>
            <a:endParaRPr lang="ru-RU"/>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0876" y="-71462"/>
            <a:ext cx="8938472" cy="2764335"/>
          </a:xfrm>
        </p:spPr>
        <p:txBody>
          <a:bodyPr>
            <a:normAutofit/>
          </a:bodyPr>
          <a:lstStyle/>
          <a:p>
            <a:r>
              <a:rPr lang="en-US" sz="3100" dirty="0" err="1" smtClean="0"/>
              <a:t>Tastatura</a:t>
            </a:r>
            <a:r>
              <a:rPr lang="en-US" sz="3100" dirty="0" smtClean="0"/>
              <a:t>(keyboard) </a:t>
            </a:r>
            <a:r>
              <a:rPr lang="en-US" sz="3100" dirty="0" err="1" smtClean="0"/>
              <a:t>este</a:t>
            </a:r>
            <a:r>
              <a:rPr lang="en-US" sz="3100" dirty="0" smtClean="0"/>
              <a:t> un </a:t>
            </a:r>
            <a:r>
              <a:rPr lang="en-US" sz="3100" dirty="0" err="1" smtClean="0"/>
              <a:t>periferic</a:t>
            </a:r>
            <a:r>
              <a:rPr lang="en-US" sz="3100" dirty="0" smtClean="0"/>
              <a:t> de </a:t>
            </a:r>
            <a:r>
              <a:rPr lang="en-US" sz="3100" dirty="0" err="1" smtClean="0"/>
              <a:t>intrare</a:t>
            </a:r>
            <a:r>
              <a:rPr lang="en-US" sz="3100" dirty="0" smtClean="0"/>
              <a:t> a </a:t>
            </a:r>
            <a:r>
              <a:rPr lang="en-US" sz="2700" dirty="0" err="1" smtClean="0"/>
              <a:t>datelor</a:t>
            </a:r>
            <a:r>
              <a:rPr lang="en-US" sz="2700" dirty="0" smtClean="0"/>
              <a:t> </a:t>
            </a:r>
            <a:r>
              <a:rPr lang="en-US" sz="2700" dirty="0" err="1" smtClean="0"/>
              <a:t>în</a:t>
            </a:r>
            <a:r>
              <a:rPr lang="en-US" sz="2700" dirty="0" smtClean="0"/>
              <a:t> </a:t>
            </a:r>
            <a:r>
              <a:rPr lang="en-US" sz="2700" dirty="0" err="1" smtClean="0"/>
              <a:t>calculatoare</a:t>
            </a:r>
            <a:r>
              <a:rPr lang="en-US" sz="2700" dirty="0" smtClean="0"/>
              <a:t> </a:t>
            </a:r>
            <a:r>
              <a:rPr lang="en-US" sz="2700" dirty="0" err="1" smtClean="0"/>
              <a:t>asemănător</a:t>
            </a:r>
            <a:r>
              <a:rPr lang="en-US" sz="2700" dirty="0" smtClean="0"/>
              <a:t> cu </a:t>
            </a:r>
            <a:r>
              <a:rPr lang="en-US" sz="2700" dirty="0" err="1" smtClean="0"/>
              <a:t>tastatura</a:t>
            </a:r>
            <a:r>
              <a:rPr lang="en-US" sz="2700" dirty="0" smtClean="0"/>
              <a:t> </a:t>
            </a:r>
            <a:r>
              <a:rPr lang="en-US" sz="2700" dirty="0" err="1" smtClean="0"/>
              <a:t>unei</a:t>
            </a:r>
            <a:r>
              <a:rPr lang="en-US" sz="2700" dirty="0" smtClean="0"/>
              <a:t> </a:t>
            </a:r>
            <a:r>
              <a:rPr lang="en-US" sz="2700" dirty="0" err="1" smtClean="0"/>
              <a:t>maşini</a:t>
            </a:r>
            <a:r>
              <a:rPr lang="en-US" sz="2700" dirty="0" smtClean="0"/>
              <a:t> de </a:t>
            </a:r>
            <a:r>
              <a:rPr lang="en-US" sz="2700" dirty="0" err="1" smtClean="0"/>
              <a:t>scris</a:t>
            </a:r>
            <a:r>
              <a:rPr lang="en-US" sz="2700" dirty="0" smtClean="0"/>
              <a:t> </a:t>
            </a:r>
            <a:r>
              <a:rPr lang="en-US" sz="2700" dirty="0" err="1" smtClean="0"/>
              <a:t>pentru</a:t>
            </a:r>
            <a:r>
              <a:rPr lang="en-US" sz="2700" dirty="0" smtClean="0"/>
              <a:t> </a:t>
            </a:r>
            <a:r>
              <a:rPr lang="en-US" sz="2700" dirty="0" err="1" smtClean="0"/>
              <a:t>imprimarea</a:t>
            </a:r>
            <a:r>
              <a:rPr lang="en-US" sz="2700" dirty="0" smtClean="0"/>
              <a:t> </a:t>
            </a:r>
            <a:r>
              <a:rPr lang="en-US" sz="2700" dirty="0" err="1" smtClean="0"/>
              <a:t>pe</a:t>
            </a:r>
            <a:r>
              <a:rPr lang="en-US" sz="2700" dirty="0" smtClean="0"/>
              <a:t> </a:t>
            </a:r>
            <a:r>
              <a:rPr lang="en-US" sz="2700" dirty="0" err="1" smtClean="0"/>
              <a:t>hârtie</a:t>
            </a:r>
            <a:r>
              <a:rPr lang="en-US" sz="2700" dirty="0" smtClean="0"/>
              <a:t> </a:t>
            </a:r>
            <a:r>
              <a:rPr lang="en-US" sz="2700" dirty="0" err="1" smtClean="0"/>
              <a:t>informaţiei</a:t>
            </a:r>
            <a:r>
              <a:rPr lang="en-US" sz="2700" dirty="0" smtClean="0"/>
              <a:t>. Ea </a:t>
            </a:r>
            <a:r>
              <a:rPr lang="en-US" sz="2700" dirty="0" err="1" smtClean="0"/>
              <a:t>reprezintă</a:t>
            </a:r>
            <a:r>
              <a:rPr lang="en-US" sz="2700" dirty="0" smtClean="0"/>
              <a:t> un </a:t>
            </a:r>
            <a:r>
              <a:rPr lang="en-US" sz="2700" dirty="0" err="1" smtClean="0"/>
              <a:t>dispozitiv</a:t>
            </a:r>
            <a:r>
              <a:rPr lang="en-US" sz="2700" dirty="0" smtClean="0"/>
              <a:t> , de </a:t>
            </a:r>
            <a:r>
              <a:rPr lang="en-US" sz="2700" dirty="0" err="1" smtClean="0"/>
              <a:t>obicei</a:t>
            </a:r>
            <a:r>
              <a:rPr lang="en-US" sz="2700" dirty="0" smtClean="0"/>
              <a:t> , electro </a:t>
            </a:r>
            <a:r>
              <a:rPr lang="en-US" sz="2700" dirty="0" err="1" smtClean="0"/>
              <a:t>mecanic</a:t>
            </a:r>
            <a:r>
              <a:rPr lang="en-US" sz="2700" dirty="0" smtClean="0"/>
              <a:t> , </a:t>
            </a:r>
            <a:r>
              <a:rPr lang="en-US" sz="2700" dirty="0" err="1" smtClean="0"/>
              <a:t>ce</a:t>
            </a:r>
            <a:r>
              <a:rPr lang="en-US" sz="2700" dirty="0" smtClean="0"/>
              <a:t> include un set de taste , un </a:t>
            </a:r>
            <a:r>
              <a:rPr lang="en-US" sz="2700" dirty="0" err="1" smtClean="0"/>
              <a:t>microprocesor</a:t>
            </a:r>
            <a:r>
              <a:rPr lang="en-US" sz="2700" dirty="0" smtClean="0"/>
              <a:t> </a:t>
            </a:r>
            <a:r>
              <a:rPr lang="en-US" sz="2700" dirty="0" err="1" smtClean="0"/>
              <a:t>specializat</a:t>
            </a:r>
            <a:r>
              <a:rPr lang="en-US" sz="2700" dirty="0" smtClean="0"/>
              <a:t> </a:t>
            </a:r>
            <a:r>
              <a:rPr lang="en-US" sz="2700" dirty="0" err="1" smtClean="0"/>
              <a:t>şi</a:t>
            </a:r>
            <a:r>
              <a:rPr lang="en-US" sz="2700" dirty="0" smtClean="0"/>
              <a:t> </a:t>
            </a:r>
            <a:r>
              <a:rPr lang="en-US" sz="2700" dirty="0" err="1" smtClean="0"/>
              <a:t>alte</a:t>
            </a:r>
            <a:r>
              <a:rPr lang="en-US" sz="2700" dirty="0" smtClean="0"/>
              <a:t> </a:t>
            </a:r>
            <a:r>
              <a:rPr lang="en-US" sz="2700" dirty="0" err="1" smtClean="0"/>
              <a:t>circuite</a:t>
            </a:r>
            <a:r>
              <a:rPr lang="en-US" sz="2700" dirty="0" smtClean="0"/>
              <a:t> </a:t>
            </a:r>
            <a:r>
              <a:rPr lang="en-US" sz="2700" dirty="0" err="1" smtClean="0"/>
              <a:t>electronice</a:t>
            </a:r>
            <a:r>
              <a:rPr lang="en-US" sz="2700" dirty="0" smtClean="0"/>
              <a:t> </a:t>
            </a:r>
            <a:r>
              <a:rPr lang="en-US" sz="2700" dirty="0" err="1" smtClean="0"/>
              <a:t>aferente</a:t>
            </a:r>
            <a:r>
              <a:rPr lang="en-US" sz="2700" dirty="0" smtClean="0"/>
              <a:t> . </a:t>
            </a:r>
            <a:r>
              <a:rPr lang="ru-RU" sz="2700" dirty="0" err="1" smtClean="0"/>
              <a:t>Se</a:t>
            </a:r>
            <a:r>
              <a:rPr lang="ru-RU" sz="2700" dirty="0" smtClean="0"/>
              <a:t> </a:t>
            </a:r>
            <a:r>
              <a:rPr lang="ru-RU" sz="2700" dirty="0" err="1" smtClean="0"/>
              <a:t>conectează</a:t>
            </a:r>
            <a:r>
              <a:rPr lang="ru-RU" sz="2700" dirty="0" smtClean="0"/>
              <a:t> </a:t>
            </a:r>
            <a:r>
              <a:rPr lang="ru-RU" sz="2700" dirty="0" err="1" smtClean="0"/>
              <a:t>la</a:t>
            </a:r>
            <a:r>
              <a:rPr lang="ru-RU" sz="2700" dirty="0" smtClean="0"/>
              <a:t> </a:t>
            </a:r>
            <a:r>
              <a:rPr lang="ru-RU" sz="2700" dirty="0" err="1" smtClean="0"/>
              <a:t>calculator</a:t>
            </a:r>
            <a:r>
              <a:rPr lang="ru-RU" sz="2700" dirty="0" smtClean="0"/>
              <a:t> </a:t>
            </a:r>
            <a:r>
              <a:rPr lang="ru-RU" sz="2700" dirty="0" err="1" smtClean="0"/>
              <a:t>printr-un</a:t>
            </a:r>
            <a:r>
              <a:rPr lang="ru-RU" sz="2700" dirty="0" smtClean="0"/>
              <a:t> </a:t>
            </a:r>
            <a:r>
              <a:rPr lang="ru-RU" sz="2700" dirty="0" err="1" smtClean="0"/>
              <a:t>cablu</a:t>
            </a:r>
            <a:r>
              <a:rPr lang="ru-RU" sz="2700" dirty="0" smtClean="0"/>
              <a:t> </a:t>
            </a:r>
            <a:r>
              <a:rPr lang="ru-RU" sz="2700" dirty="0" err="1" smtClean="0"/>
              <a:t>scurt</a:t>
            </a:r>
            <a:r>
              <a:rPr lang="ru-RU" sz="2700" dirty="0" smtClean="0"/>
              <a:t>.</a:t>
            </a:r>
            <a:endParaRPr lang="ru-RU" sz="2700" dirty="0"/>
          </a:p>
        </p:txBody>
      </p:sp>
      <p:sp>
        <p:nvSpPr>
          <p:cNvPr id="3" name="Текст 2"/>
          <p:cNvSpPr>
            <a:spLocks noGrp="1"/>
          </p:cNvSpPr>
          <p:nvPr>
            <p:ph type="body" idx="1"/>
          </p:nvPr>
        </p:nvSpPr>
        <p:spPr/>
        <p:txBody>
          <a:bodyPr/>
          <a:lstStyle/>
          <a:p>
            <a:endParaRPr lang="ru-RU"/>
          </a:p>
        </p:txBody>
      </p:sp>
      <p:pic>
        <p:nvPicPr>
          <p:cNvPr id="4" name="Рисунок 3" descr="magic-keyboard.jpg"/>
          <p:cNvPicPr>
            <a:picLocks noChangeAspect="1"/>
          </p:cNvPicPr>
          <p:nvPr/>
        </p:nvPicPr>
        <p:blipFill>
          <a:blip r:embed="rId2" cstate="print"/>
          <a:stretch>
            <a:fillRect/>
          </a:stretch>
        </p:blipFill>
        <p:spPr>
          <a:xfrm>
            <a:off x="1808132" y="2643182"/>
            <a:ext cx="7165981" cy="403086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 xmlns:thm15="http://schemas.microsoft.com/office/thememl/2012/main" name="Office_9533248_TF02787990_TF02787990" id="{F8D9DA57-5005-4B4A-9EBB-6B6F0065B24A}" vid="{9FC5A353-BEB4-4811-B54D-34ADFAF3E06D}"/>
    </a:ext>
  </a:extLst>
</a:theme>
</file>

<file path=ppt/theme/theme2.xml><?xml version="1.0" encoding="utf-8"?>
<a:theme xmlns:a="http://schemas.openxmlformats.org/drawingml/2006/main" name="Тема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Тема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TF02787990</Template>
  <TotalTime>588</TotalTime>
  <Words>517</Words>
  <Application>Microsoft Office PowerPoint</Application>
  <PresentationFormat>Произвольный</PresentationFormat>
  <Paragraphs>62</Paragraphs>
  <Slides>28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TF02787990</vt:lpstr>
      <vt:lpstr>STRUCTURA GENERALA A CALULATORULUI</vt:lpstr>
      <vt:lpstr>COMPONENTE GENERALE</vt:lpstr>
      <vt:lpstr>Un calculator este un ansamblu de parti componente, fiecare din ele contribuind la functionarea calculatorului.  Componenta Hardware care este un ansamblu de circuite electrice, electronice si parti mecanice, adica partea vizibila a calculatorului.  Componenta Software care este alcatuita din programe, adica partea logica invizibila a calculatorului</vt:lpstr>
      <vt:lpstr>Placa de baza  Este componenta hardware care asigură interconectarea funcţională (împreună cu sistemul de operare) şi fizică dintre toate componentele a unui sistem. de calcul. </vt:lpstr>
      <vt:lpstr>Microprocesorul (CPU – central processing unit sau Unitatea centrala de procesare)  Este componenta hardware ce poate decodifica, interpreta şi în cazul în care le recunoaşte, executa instrucţiuni cuprinse în fluxul de date ce îi este Nedelcu Mitica - 2 - 2 destinat. Este singura componentă care poate recunoaşte şi executa instrucţiunile din programe.       </vt:lpstr>
      <vt:lpstr>Memoria interna (RAM=random acces memory si ROM=read only memory) . Memoria RAM este acea memorie care se şterge la închiderea sistemului de calcul. Ea poate fi de mai multe feluri: FPM-RAM (fast page mode), EDO-RAM (extended data output), SDRAM (syncronous dynamic), RD-RAM, DD-RAM si altele. Un important mod de a le deosebi este prin viteza lor de a accesa datele. Fata de RAM, ROM este memoria care poate fi doar citita nu si alterata, si nu poate fi ştearsa</vt:lpstr>
      <vt:lpstr>Hard Disk-ul Hard disk-ul este singura parte mecanica, esenţiale pentru funcţionare care, la ora actuala, mai face parte dintr-un calculator modern. Din aceasta cauza, ea este si cea mai înceata, in comparaţie cu restul componentelor PC-ului </vt:lpstr>
      <vt:lpstr>DISPOZITIVE DE INTRARE</vt:lpstr>
      <vt:lpstr>Tastatura(keyboard) este un periferic de intrare a datelor în calculatoare asemănător cu tastatura unei maşini de scris pentru imprimarea pe hârtie informaţiei. Ea reprezintă un dispozitiv , de obicei , electro mecanic , ce include un set de taste , un microprocesor specializat şi alte circuite electronice aferente . Se conectează la calculator printr-un cablu scurt.</vt:lpstr>
      <vt:lpstr>Scannerele sunt niste dispozitive ce permit “scanarea” documentelor si salvarea lor in format digital in calculator, sub diferite extensii (JPG,GIF,BMP,PDF etc.). Ele au diferite rezolutii de scanare (ce afecteaza calitatea imaginii scanate) si pot include adaptoare de transparenta (pentru scanarea filmelor de aparat foto developate si diapozitivelor). Ele pot si conectate atat pe interfata LPT (1) a calculatorului, existand posibilitatea conectarii in cascada a unei imprimante), cat si pe porturile USB. </vt:lpstr>
      <vt:lpstr>Mouse-ul- este un echipament de intrare, prin intermediul lui sunt comunicate informatii catre calculator. Se diferentiaza de tastatura prin numarul de butoane si modul de comunicare cu calculatorul. </vt:lpstr>
      <vt:lpstr>Trackball – dispozitiv de indicare asemănător mouse-ului. Practic este un mouse răsturnat utilizat în special la calculatoarele portabile. Mişcarea cursorului serealizează prin rotaţia bilei. </vt:lpstr>
      <vt:lpstr>Creion optic (light pen) – un dispozitiv asemănător unui creion ce are în vârf un senzor optic. </vt:lpstr>
      <vt:lpstr>Tableta grafică (graphics tablet) – dispozitiv ce permite introducerea facilă a desenelor şi schiţelor. Este alcătuită dintr-un creion cu vârf electronic şi o plăcuţă electronică, capabilă să detecteze mişcările creionului şi să le transmită calculatorului. </vt:lpstr>
      <vt:lpstr>DISPOZITIVE DE IESIRE</vt:lpstr>
      <vt:lpstr>Monitorul Afişează imaginea prin puncte (dots sau pixeli). Numărul de pixeli pe verticală şi orizontală poartă numele de rezoluţie (exemplu: rezoluţie de 1280/1024, 800/600, adică 1.310.720 pixeli, 480.000 pixeli). Numărul de puncte pe o unitate de măsură (inch; 1 inch = 2,54 cm) se numeşte DPI (PPI) (Dots/Pixels per inch, de exemplu DPI 300 , adică 300 de pixeli pe inch).</vt:lpstr>
      <vt:lpstr>Tipuri constructive ale monitoarelor:       —   LCD (Liquid Cristal Diode), azi cele mai răspândite sunt LCD cu tehnologia TFT (LCD Thin Film Transistor)       —   CRT (Cathode Ray Tube)       —   Plasmă. </vt:lpstr>
      <vt:lpstr>Imprimanta (Printer) Dispozitiv de ieşire care tipăreşte pe hârtie informaţia (imagini, text, etc.).         Tipuri de imprimante:       —   Matriciale (cu ace), la fel ca la maşina de scris, multe ace lovesc o bandă care imprimă cerneala.       —   Cu jet de cerneală (InkJet), foloseşte cerneală pentru tipărire, iar la color foloseşte combinaţia culorilor: Roşu (Red), Galben (Yellow) şi Albastru (Blue) – RYB. Pentru a forma toate nuanţele, de obicei se folosesc culorile Red, Green (Verde) şi Blue – RGB, dar şi galbenul imprimantei este de ajuns pentru foarte multe nuanţe.       —   Laser, cu un praf şi o rolă termică.       —   Imprimante termice      —   Matriţe. </vt:lpstr>
      <vt:lpstr>Difuzoare (Boxe) Sisteme audio de transpunere a informaţiei în format audio. Boxele contin mai multe difuzoare, care redau sunetul prin vibratia membranei.  Puterea sunetului unui sistem acustic (boxe) se masoara in Wati (watt), de exemplu: 2W, 30W, 75 W. Unele sisteme redau diferite frecvente pe difuzoare (difuzor de sunete joase - bass) si difuzoare de sunete inalte.</vt:lpstr>
      <vt:lpstr> Plotter Plotter-ul este o imprimantă cu o capacitate ridicată de redare a imaginii grafice (puncte, linii, curbe, etc). </vt:lpstr>
      <vt:lpstr>CLASIFICAREA CALCULATOARELOR</vt:lpstr>
      <vt:lpstr>Calculatoarele de astăzi se produc în numeroase forme şi prezentări:  Probabil cel mai familiar este calculatorul personal (de tip PC sau şi altele) cu subvariantele sale constructive:  „staţionare” (în engleză:) desktop, tower, all-in one ş.a.  „portabile”: laptop, notebook, netbook ş.a. </vt:lpstr>
      <vt:lpstr>Calculatoarele tabletă (de tip PC şi altele). </vt:lpstr>
      <vt:lpstr>Calculatoare rapide, folosite la aşa-numitele „ferme” de servere; de obicei acestea nu sunt deservite de utilizatori umani şi deci nu este necesar să fie ergonomice. Pentru ele se foloseşte deseori forma de paralelipiped, care permite o stivuire compactă. </vt:lpstr>
      <vt:lpstr>Calculatoare profesioniste de mare viteză şi mari dimensiuni, cum sunt cele de tip mainframe. </vt:lpstr>
      <vt:lpstr>Cea mai răspândită formă este însă cea a calculatorului integrat (embedded), adică înglobat complet în dispozitivul pe care îl comandă. Acesta este în general preprogramat din fabrică, iar utilizatorul nu primeşte posibilitatea să-i schimbe programul. Multe maşini şi aparate, de la avioanele de luptă până la aparatele fotodigitale şi la aparatele de navigaţie bazate pe sistemul GPS, sunt controlate de calculatoare integrate. Un alt exemplu de calculator integrat este calculatorul de bord al automobilelor.  </vt:lpstr>
      <vt:lpstr>RECOMANDARI</vt:lpstr>
      <vt:lpstr>BIBLIOGRAFIE</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 GENERALA A CALULATORULUI</dc:title>
  <dc:creator>SEC</dc:creator>
  <cp:lastModifiedBy>SEC</cp:lastModifiedBy>
  <cp:revision>22</cp:revision>
  <dcterms:created xsi:type="dcterms:W3CDTF">2019-04-20T16:02:12Z</dcterms:created>
  <dcterms:modified xsi:type="dcterms:W3CDTF">2019-04-30T17:28:22Z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