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yte-notes.com/four-types-computers/" TargetMode="External"/><Relationship Id="rId2" Type="http://schemas.openxmlformats.org/officeDocument/2006/relationships/hyperlink" Target="http://www.informaticainscoli.ro/lib/exe/fetch.php?media=2.4.tipuri_de_dispozitive_de_intrare_de_iesire_de_intrare-iesire_de_stocare_a_datelor.pdf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rasfoiesc.com/educatie/informatica/TIPURI-DE-CALCULATOARE82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4" y="1110583"/>
            <a:ext cx="10993549" cy="1475013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 err="1" smtClean="0">
                <a:latin typeface="Monotype Corsiva" panose="03010101010201010101" pitchFamily="66" charset="0"/>
              </a:rPr>
              <a:t>Structura</a:t>
            </a:r>
            <a:r>
              <a:rPr lang="en-US" sz="5000" b="1" dirty="0" smtClean="0">
                <a:latin typeface="Monotype Corsiva" panose="03010101010201010101" pitchFamily="66" charset="0"/>
              </a:rPr>
              <a:t> </a:t>
            </a:r>
            <a:r>
              <a:rPr lang="en-US" sz="5000" b="1" dirty="0" err="1" smtClean="0">
                <a:latin typeface="Monotype Corsiva" panose="03010101010201010101" pitchFamily="66" charset="0"/>
              </a:rPr>
              <a:t>si</a:t>
            </a:r>
            <a:r>
              <a:rPr lang="en-US" sz="5000" b="1" dirty="0" smtClean="0">
                <a:latin typeface="Monotype Corsiva" panose="03010101010201010101" pitchFamily="66" charset="0"/>
              </a:rPr>
              <a:t> </a:t>
            </a:r>
            <a:r>
              <a:rPr lang="en-US" sz="5000" b="1" dirty="0" err="1" smtClean="0">
                <a:latin typeface="Monotype Corsiva" panose="03010101010201010101" pitchFamily="66" charset="0"/>
              </a:rPr>
              <a:t>functionarea</a:t>
            </a:r>
            <a:r>
              <a:rPr lang="en-US" sz="5000" b="1" dirty="0" smtClean="0">
                <a:latin typeface="Monotype Corsiva" panose="03010101010201010101" pitchFamily="66" charset="0"/>
              </a:rPr>
              <a:t> </a:t>
            </a:r>
            <a:r>
              <a:rPr lang="en-US" sz="5000" b="1" dirty="0" err="1" smtClean="0">
                <a:latin typeface="Monotype Corsiva" panose="03010101010201010101" pitchFamily="66" charset="0"/>
              </a:rPr>
              <a:t>calculatorului</a:t>
            </a:r>
            <a:endParaRPr lang="ru-RU" sz="5000" b="1" dirty="0">
              <a:latin typeface="Monotype Corsiva" panose="03010101010201010101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2405" y="4839398"/>
            <a:ext cx="10993546" cy="1548522"/>
          </a:xfrm>
        </p:spPr>
        <p:txBody>
          <a:bodyPr>
            <a:noAutofit/>
          </a:bodyPr>
          <a:lstStyle/>
          <a:p>
            <a:pPr algn="r"/>
            <a:r>
              <a:rPr lang="en-US" sz="3200" b="1" dirty="0" err="1" smtClean="0">
                <a:latin typeface="Monotype Corsiva" panose="03010101010201010101" pitchFamily="66" charset="0"/>
              </a:rPr>
              <a:t>Bordian</a:t>
            </a:r>
            <a:r>
              <a:rPr lang="en-US" sz="3200" b="1" dirty="0" smtClean="0">
                <a:latin typeface="Monotype Corsiva" panose="03010101010201010101" pitchFamily="66" charset="0"/>
              </a:rPr>
              <a:t> Anastasia </a:t>
            </a:r>
          </a:p>
          <a:p>
            <a:pPr algn="r"/>
            <a:r>
              <a:rPr lang="en-US" sz="3200" b="1" dirty="0" err="1" smtClean="0">
                <a:latin typeface="Monotype Corsiva" panose="03010101010201010101" pitchFamily="66" charset="0"/>
              </a:rPr>
              <a:t>Clasa</a:t>
            </a:r>
            <a:r>
              <a:rPr lang="en-US" sz="3200" b="1" dirty="0" smtClean="0">
                <a:latin typeface="Monotype Corsiva" panose="03010101010201010101" pitchFamily="66" charset="0"/>
              </a:rPr>
              <a:t> X ‘d’</a:t>
            </a:r>
            <a:endParaRPr lang="ru-RU" sz="3200" b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84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245" y="811370"/>
            <a:ext cx="11384924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Computere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Mainframe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constituie o categorie aparte, situata intre minicalculatoare si supercalculatoare;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v</a:t>
            </a:r>
            <a:r>
              <a:rPr lang="ro-RO" sz="25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iteze</a:t>
            </a:r>
            <a:r>
              <a:rPr lang="ro-RO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de lucru ridicate, cu volum foarte mare de date;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procesor 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foarte complex;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v</a:t>
            </a:r>
            <a:r>
              <a:rPr lang="ro-RO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olum 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mare de stocare in UM;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sistem I/O</a:t>
            </a: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ro-RO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complex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orientat pe gestionare de 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statii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lucru;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permit 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acces multiutilizator;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necesita 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instalatii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speciale si proceduri de 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mentinere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in 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functiune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neputand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fi cuplate direct la 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reteaua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alimentare;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5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functioneaza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de regula, 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fara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intrerupere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ceea ce presupune accesul controlat la date si un sistem de 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protectie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adecvat;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se 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utilizeaza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in spitale, 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banci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etc.</a:t>
            </a:r>
          </a:p>
          <a:p>
            <a:pPr fontAlgn="base"/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  </a:t>
            </a:r>
            <a:r>
              <a:rPr lang="en-US" sz="25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Exemple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: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Fujitsu’s ICL </a:t>
            </a: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VME,  Hitachi’s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Z800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endParaRPr lang="ru-RU" sz="2500" dirty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5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761" y="901521"/>
            <a:ext cx="11565228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Supercomputere</a:t>
            </a:r>
            <a:endParaRPr lang="en-US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sunt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cele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mai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puternice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complexe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si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scumpe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sisteme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calcul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poate 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depasi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1 miliard de 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instructiuni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/s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;</a:t>
            </a:r>
            <a:endParaRPr lang="en-US" sz="2500" dirty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v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iteza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 procesorul este format dintr-un 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numar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mare de microprocesoare (de ordinul miilor);</a:t>
            </a:r>
            <a:endParaRPr lang="en-US" sz="2500" dirty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sunt 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proiectate pentru calcul paralel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;</a:t>
            </a:r>
            <a:endParaRPr lang="en-US" sz="2500" dirty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costuri si performante foarte ridicate</a:t>
            </a:r>
            <a:r>
              <a:rPr lang="it-IT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sunt 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utilizate in domenii care necesita prelucrarea complexa a datelor (reactoare nucleare, </a:t>
            </a: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  </a:t>
            </a:r>
            <a:r>
              <a:rPr lang="ro-RO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proiectarea 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aeronavelor, seismologie, meteo etc.).</a:t>
            </a:r>
          </a:p>
          <a:p>
            <a:pPr fontAlgn="base"/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 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Exemple: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IBM’s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Sequoia, in United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States,  Fujitsu’s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K Computer in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Japan,  IBM’s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Mira in United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States,  IBM’s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SuperMUC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in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Germany,</a:t>
            </a:r>
            <a:endParaRPr lang="en-US" sz="2500" dirty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pPr fontAlgn="base"/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NUDT Tianhe-1A in China</a:t>
            </a:r>
          </a:p>
          <a:p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/>
            </a:r>
            <a:b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</a:br>
            <a:endParaRPr lang="ru-RU" sz="2500" dirty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0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 err="1">
                <a:latin typeface="Monotype Corsiva" panose="03010101010201010101" pitchFamily="66" charset="0"/>
              </a:rPr>
              <a:t>Recomandari</a:t>
            </a:r>
            <a:endParaRPr lang="ru-RU" sz="5000" b="1" dirty="0">
              <a:latin typeface="Monotype Corsiva" panose="03010101010201010101" pitchFamily="66" charset="0"/>
            </a:endParaRPr>
          </a:p>
        </p:txBody>
      </p:sp>
      <p:pic>
        <p:nvPicPr>
          <p:cNvPr id="3074" name="Picture 2" descr="ÐÐ°ÑÑÐ¸Ð½ÐºÐ¸ Ð¿Ð¾ Ð·Ð°Ð¿ÑÐ¾ÑÑ a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0" y="3144793"/>
            <a:ext cx="404812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ÐÐ°ÑÑÐ¸Ð½ÐºÐ¸ Ð¿Ð¾ Ð·Ð°Ð¿ÑÐ¾ÑÑ mac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28" y="2356834"/>
            <a:ext cx="6581082" cy="394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452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39513" y="5352448"/>
            <a:ext cx="4909445" cy="689514"/>
          </a:xfrm>
        </p:spPr>
        <p:txBody>
          <a:bodyPr>
            <a:normAutofit/>
          </a:bodyPr>
          <a:lstStyle/>
          <a:p>
            <a:pPr algn="ctr"/>
            <a:r>
              <a:rPr lang="en-US" sz="29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otype Corsiva" panose="03010101010201010101" pitchFamily="66" charset="0"/>
              </a:rPr>
              <a:t>bibliografie</a:t>
            </a:r>
            <a:endParaRPr lang="ru-RU" sz="2900" dirty="0">
              <a:solidFill>
                <a:schemeClr val="accent1">
                  <a:lumMod val="40000"/>
                  <a:lumOff val="60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Monotype Corsiva" panose="03010101010201010101" pitchFamily="66" charset="0"/>
                <a:hlinkClick r:id="rId2"/>
              </a:rPr>
              <a:t>http://</a:t>
            </a:r>
            <a:r>
              <a:rPr lang="en-US" sz="2500" dirty="0" smtClean="0">
                <a:latin typeface="Monotype Corsiva" panose="03010101010201010101" pitchFamily="66" charset="0"/>
                <a:hlinkClick r:id="rId2"/>
              </a:rPr>
              <a:t>www.informaticainscoli.ro/lib/exe/fetch.php?media=2.4.tipuri_de_dispozitive_de_intrare_de_iesire_de_intrare-iesire_de_stocare_a_datelor.pdf</a:t>
            </a:r>
            <a:endParaRPr lang="en-US" sz="2500" dirty="0" smtClean="0">
              <a:latin typeface="Monotype Corsiva" panose="03010101010201010101" pitchFamily="66" charset="0"/>
            </a:endParaRPr>
          </a:p>
          <a:p>
            <a:r>
              <a:rPr lang="en-US" sz="2500" dirty="0">
                <a:latin typeface="Monotype Corsiva" panose="03010101010201010101" pitchFamily="66" charset="0"/>
                <a:hlinkClick r:id="rId3"/>
              </a:rPr>
              <a:t>https://byte-notes.com/four-types-computers</a:t>
            </a:r>
            <a:r>
              <a:rPr lang="en-US" sz="2500" dirty="0" smtClean="0">
                <a:latin typeface="Monotype Corsiva" panose="03010101010201010101" pitchFamily="66" charset="0"/>
                <a:hlinkClick r:id="rId3"/>
              </a:rPr>
              <a:t>/</a:t>
            </a:r>
            <a:endParaRPr lang="en-US" sz="2500" dirty="0" smtClean="0">
              <a:latin typeface="Monotype Corsiva" panose="03010101010201010101" pitchFamily="66" charset="0"/>
            </a:endParaRPr>
          </a:p>
          <a:p>
            <a:r>
              <a:rPr lang="en-US" sz="2500" dirty="0">
                <a:latin typeface="Monotype Corsiva" panose="03010101010201010101" pitchFamily="66" charset="0"/>
                <a:hlinkClick r:id="rId4"/>
              </a:rPr>
              <a:t>http://www.rasfoiesc.com/educatie/informatica/TIPURI-DE-CALCULATOARE82.php</a:t>
            </a:r>
            <a:endParaRPr lang="en-US" sz="2500" dirty="0">
              <a:latin typeface="Monotype Corsiva" panose="03010101010201010101" pitchFamily="66" charset="0"/>
            </a:endParaRPr>
          </a:p>
          <a:p>
            <a:endParaRPr lang="ru-RU" sz="25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2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Monotype Corsiva" panose="03010101010201010101" pitchFamily="66" charset="0"/>
              </a:rPr>
              <a:t>TIPURI DE DISPOZITIVE DE INTRARE, DE IESIRE, DE INTRARE – IESIRE, DE STOCARE A DATELOR</a:t>
            </a:r>
            <a:endParaRPr lang="ru-RU" b="1" dirty="0">
              <a:latin typeface="Monotype Corsiva" panose="03010101010201010101" pitchFamily="66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5894" y="2274838"/>
            <a:ext cx="110296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Un calculator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interacţionează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cu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exteriorul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prin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intermediul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dispozitivelor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periferice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 de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intrare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/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ieşire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şi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 al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dispozitivelor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 de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memorie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externă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.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Dispozitivele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periferice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se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conectează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la calculator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prin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intermediul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porturilor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.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funcţie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modul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transmitere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a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informaţilor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porturile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se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clasifică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: -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porturi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seriale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– la un moment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se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transmite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un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singur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bit 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tastatura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modem, mouse); -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porturi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paralele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– la un moment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se transmit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mai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mulţi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biţi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imprimanta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).</a:t>
            </a:r>
            <a:r>
              <a:rPr lang="en-US" sz="2400" dirty="0">
                <a:latin typeface="Monotype Corsiva" panose="03010101010201010101" pitchFamily="66" charset="0"/>
              </a:rPr>
              <a:t> </a:t>
            </a:r>
            <a:r>
              <a:rPr lang="en-US" sz="2400" i="1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Dispozitivele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periferice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intrare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au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rolul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a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permite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introducerea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datelor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calculator.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Dispozitivele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periferice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ieşire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permit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extragerea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informaţiilor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dintr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-un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sistem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calcul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.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err="1"/>
              <a:t>Dispozitive</a:t>
            </a:r>
            <a:r>
              <a:rPr lang="en-US" sz="3200" dirty="0"/>
              <a:t> </a:t>
            </a:r>
            <a:r>
              <a:rPr lang="en-US" sz="3200" dirty="0" err="1"/>
              <a:t>periferice</a:t>
            </a:r>
            <a:r>
              <a:rPr lang="en-US" sz="3200" dirty="0"/>
              <a:t> de </a:t>
            </a:r>
            <a:r>
              <a:rPr lang="en-US" sz="3200" dirty="0" err="1"/>
              <a:t>intrare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761" y="1715956"/>
            <a:ext cx="11281893" cy="5142044"/>
          </a:xfrm>
        </p:spPr>
        <p:txBody>
          <a:bodyPr>
            <a:noAutofit/>
          </a:bodyPr>
          <a:lstStyle/>
          <a:p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hlinkClick r:id="rId2" action="ppaction://hlinksldjump"/>
              </a:rPr>
              <a:t>Tastatura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unui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calculator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este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asemănătoare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cu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unei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maşini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scris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obişnuite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şi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are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rolul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permite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introducerea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datelor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calculator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prin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apăsarea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tastelor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Mouse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-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ul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este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dispozitivul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controlează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mişcarea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cursorului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ecranul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monitorului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şi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permite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selectarea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sau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activarea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unor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obiecte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ecran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prin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acţionarea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unor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butoane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.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general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mouse-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este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format din: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carcasă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bilă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butoane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şi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circuite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electrice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hlinkClick r:id="rId2" action="ppaction://hlinksldjump"/>
              </a:rPr>
              <a:t>Trackball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hlinkClick r:id="rId2" action="ppaction://hlinksldjump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dispozitiv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indicare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asemănător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mouse-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ului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.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Practic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este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un mouse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răsturnat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utilizat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special la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calculatoarele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portabile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.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Mişcarea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cursorului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se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realizează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prin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rotaţia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bilei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r>
              <a:rPr lang="en-US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hlinkClick r:id="rId2" action="ppaction://hlinksldjump"/>
              </a:rPr>
              <a:t>Creion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hlinkClick r:id="rId2" action="ppaction://hlinksldjump"/>
              </a:rPr>
              <a:t> optic (light pen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hlinkClick r:id="rId2" action="ppaction://hlinksldjump"/>
              </a:rPr>
              <a:t>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– un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dispozitiv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asemănător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unui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creion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are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vârf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unsenzor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optic</a:t>
            </a:r>
          </a:p>
          <a:p>
            <a:r>
              <a:rPr lang="en-US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hlinkClick r:id="rId2" action="ppaction://hlinksldjump"/>
              </a:rPr>
              <a:t>Tableta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hlinkClick r:id="rId2" action="ppaction://hlinksldjump"/>
              </a:rPr>
              <a:t> </a:t>
            </a:r>
            <a:r>
              <a:rPr lang="en-US" i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hlinkClick r:id="rId2" action="ppaction://hlinksldjump"/>
              </a:rPr>
              <a:t>grafică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hlinkClick r:id="rId2" action="ppaction://hlinksldjump"/>
              </a:rPr>
              <a:t> (graphics tablet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dispozitiv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permite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introducerea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facilă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desenelor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şi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schiţelor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. Este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alcătuită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dintr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-un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creion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cu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vârf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electronic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şi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o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plăcuţă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electronică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capabilă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detecteze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mişcările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creionului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şi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le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transmita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calculatorului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</a:p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Scanner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dispozitiv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permite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digitizarea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imaginilor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şi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introducerea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lor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calculator.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funcţie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modul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utilizare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şi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dimensiune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sunt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: - fixe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imaginea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plasată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o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suprafaţă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scanare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(ca la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xerox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); - mobile – 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dimensiuni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mici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şi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se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deplasează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imaginea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urmează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a fi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digitizată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cititorul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coduri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bare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)</a:t>
            </a:r>
          </a:p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hlinkClick r:id="rId2" action="ppaction://hlinksldjump"/>
              </a:rPr>
              <a:t>Joystick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  <a:p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Microfon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Camera video,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aparat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 digital de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fotografiat</a:t>
            </a:r>
            <a:endParaRPr lang="ru-RU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4581" b="11124"/>
          <a:stretch/>
        </p:blipFill>
        <p:spPr>
          <a:xfrm>
            <a:off x="474976" y="785611"/>
            <a:ext cx="5487942" cy="2434108"/>
          </a:xfrm>
          <a:prstGeom prst="rect">
            <a:avLst/>
          </a:prstGeom>
        </p:spPr>
      </p:pic>
      <p:pic>
        <p:nvPicPr>
          <p:cNvPr id="1026" name="Picture 2" descr="ÐÐ°ÑÑÐ¸Ð½ÐºÐ¸ Ð¿Ð¾ Ð·Ð°Ð¿ÑÐ¾ÑÑ trackb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521" y="785611"/>
            <a:ext cx="3814540" cy="251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1826" y="785611"/>
            <a:ext cx="355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otype Corsiva" panose="03010101010201010101" pitchFamily="66" charset="0"/>
              </a:rPr>
              <a:t>tastatura</a:t>
            </a:r>
            <a:endParaRPr lang="ru-RU" dirty="0">
              <a:latin typeface="Monotype Corsiva" panose="03010101010201010101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1414" y="785611"/>
            <a:ext cx="247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otype Corsiva" panose="03010101010201010101" pitchFamily="66" charset="0"/>
              </a:rPr>
              <a:t>trackball</a:t>
            </a:r>
            <a:endParaRPr lang="ru-RU" dirty="0">
              <a:latin typeface="Monotype Corsiva" panose="03010101010201010101" pitchFamily="66" charset="0"/>
            </a:endParaRPr>
          </a:p>
        </p:txBody>
      </p:sp>
      <p:pic>
        <p:nvPicPr>
          <p:cNvPr id="1028" name="Picture 4" descr="ÐÐ°ÑÑÐ¸Ð½ÐºÐ¸ Ð¿Ð¾ Ð·Ð°Ð¿ÑÐ¾ÑÑ light p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76" y="3734873"/>
            <a:ext cx="2936384" cy="293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340" y="3365541"/>
            <a:ext cx="257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otype Corsiva" panose="03010101010201010101" pitchFamily="66" charset="0"/>
              </a:rPr>
              <a:t>lightpen</a:t>
            </a:r>
            <a:endParaRPr lang="ru-RU" dirty="0">
              <a:latin typeface="Monotype Corsiva" panose="03010101010201010101" pitchFamily="66" charset="0"/>
            </a:endParaRPr>
          </a:p>
        </p:txBody>
      </p:sp>
      <p:pic>
        <p:nvPicPr>
          <p:cNvPr id="1030" name="Picture 6" descr="ÐÐ°ÑÑÐ¸Ð½ÐºÐ¸ Ð¿Ð¾ Ð·Ð°Ð¿ÑÐ¾ÑÑ graphics tabl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395" y="3768153"/>
            <a:ext cx="3870805" cy="290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36395" y="3346035"/>
            <a:ext cx="31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type Corsiva" panose="03010101010201010101" pitchFamily="66" charset="0"/>
              </a:rPr>
              <a:t>Graphics tablet</a:t>
            </a:r>
            <a:endParaRPr lang="ru-RU" dirty="0">
              <a:latin typeface="Monotype Corsiva" panose="03010101010201010101" pitchFamily="66" charset="0"/>
            </a:endParaRPr>
          </a:p>
        </p:txBody>
      </p:sp>
      <p:pic>
        <p:nvPicPr>
          <p:cNvPr id="1032" name="Picture 8" descr="ÐÐ°ÑÑÐ¸Ð½ÐºÐ¸ Ð¿Ð¾ Ð·Ð°Ð¿ÑÐ¾ÑÑ joystic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961" y="3909252"/>
            <a:ext cx="2587625" cy="258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298418" y="3304330"/>
            <a:ext cx="239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type Corsiva" panose="03010101010201010101" pitchFamily="66" charset="0"/>
              </a:rPr>
              <a:t>joystick</a:t>
            </a:r>
            <a:endParaRPr lang="ru-RU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0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Monotype Corsiva" panose="03010101010201010101" pitchFamily="66" charset="0"/>
              </a:rPr>
              <a:t>Dispozitive</a:t>
            </a:r>
            <a:r>
              <a:rPr lang="en-US" sz="3200" dirty="0">
                <a:latin typeface="Monotype Corsiva" panose="03010101010201010101" pitchFamily="66" charset="0"/>
              </a:rPr>
              <a:t> </a:t>
            </a:r>
            <a:r>
              <a:rPr lang="en-US" sz="3200" dirty="0" err="1">
                <a:latin typeface="Monotype Corsiva" panose="03010101010201010101" pitchFamily="66" charset="0"/>
              </a:rPr>
              <a:t>periferice</a:t>
            </a:r>
            <a:r>
              <a:rPr lang="en-US" sz="3200" dirty="0">
                <a:latin typeface="Monotype Corsiva" panose="03010101010201010101" pitchFamily="66" charset="0"/>
              </a:rPr>
              <a:t> de </a:t>
            </a:r>
            <a:r>
              <a:rPr lang="en-US" sz="3200" dirty="0" err="1">
                <a:latin typeface="Monotype Corsiva" panose="03010101010201010101" pitchFamily="66" charset="0"/>
              </a:rPr>
              <a:t>iesire</a:t>
            </a:r>
            <a:endParaRPr lang="ru-RU" sz="3200" dirty="0">
              <a:latin typeface="Monotype Corsiva" panose="03010101010201010101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9246" y="1715956"/>
            <a:ext cx="11346286" cy="5290151"/>
          </a:xfrm>
        </p:spPr>
        <p:txBody>
          <a:bodyPr>
            <a:noAutofit/>
          </a:bodyPr>
          <a:lstStyle/>
          <a:p>
            <a:r>
              <a:rPr lang="pt-BR" sz="1650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Monitorul </a:t>
            </a:r>
            <a:r>
              <a:rPr lang="pt-BR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– permite vizualizarea pe ecran a rezultatelor execuţiei programelor. </a:t>
            </a:r>
            <a:endParaRPr lang="pt-BR" sz="1650" dirty="0" smtClean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pPr marL="0" indent="0">
              <a:buNone/>
            </a:pP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Caracterizări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şi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clasificări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: a)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funcţie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numărul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culori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afişate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: -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monocrom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–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două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culori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(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alb-negru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portocaliu-negru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); - gray scale –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nuanţe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gri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; - color –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între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16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şi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16*106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culori</a:t>
            </a:r>
            <a:r>
              <a:rPr lang="en-US" sz="165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.</a:t>
            </a:r>
          </a:p>
          <a:p>
            <a:pPr marL="0" indent="0">
              <a:buNone/>
            </a:pPr>
            <a:r>
              <a:rPr lang="en-US" sz="165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b)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Dimensiunea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ecranului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–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este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caracterizată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lungimea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diagonalei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măsurată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inch: 9", 14", 15", 17", 21"…42". </a:t>
            </a:r>
            <a:endParaRPr lang="en-US" sz="1650" dirty="0" smtClean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pPr marL="0" indent="0">
              <a:buNone/>
            </a:pPr>
            <a:r>
              <a:rPr lang="en-US" sz="165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)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Rezoluţia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monitorului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–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este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o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măsură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a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calităţii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imaginii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şi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este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exprimată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număr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pixeli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(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puncte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din care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este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alcătuită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imaginea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).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Rezoluţia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= nr. de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pixeli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linie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X nr. de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pixeli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coloană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640 x 480, 800 x 600, 1024 x 768, 1280 x 1024, 1600 x 1200. </a:t>
            </a:r>
            <a:endParaRPr lang="en-US" sz="1650" dirty="0" smtClean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pPr marL="0" indent="0">
              <a:buNone/>
            </a:pPr>
            <a:r>
              <a:rPr lang="en-US" sz="165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)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Radiaţia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monitorului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–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reprezintă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efectul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produs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asupra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omului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(nu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doar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asupra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ochilor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) de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bombardarea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ecranului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cu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electroni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. Se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recomandă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monitoare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cu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radiaţie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redusă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(low radiation). </a:t>
            </a:r>
            <a:endParaRPr lang="en-US" sz="1650" dirty="0" smtClean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pPr marL="0" indent="0">
              <a:buNone/>
            </a:pPr>
            <a:r>
              <a:rPr lang="en-US" sz="165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)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Tipul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semnalului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– analogic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sau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digital. </a:t>
            </a:r>
            <a:endParaRPr lang="en-US" sz="1650" dirty="0" smtClean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pPr marL="0" indent="0">
              <a:buNone/>
            </a:pPr>
            <a:r>
              <a:rPr lang="en-US" sz="165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)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Definiţia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–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reprezintă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distanţa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dintre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două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puncte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ecran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. Cu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cât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mai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mică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cu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atât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imaginea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mai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clară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. </a:t>
            </a:r>
            <a:endParaRPr lang="en-US" sz="1650" dirty="0" smtClean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pPr marL="0" indent="0">
              <a:buNone/>
            </a:pPr>
            <a:r>
              <a:rPr lang="en-US" sz="165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g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)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Viteza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afişare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–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viteza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cu care se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vor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afişa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imaginile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ecran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şi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depinde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viteza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cu care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poate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prelucra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informaţia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placa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video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şi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memoria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RAM video. </a:t>
            </a:r>
            <a:endParaRPr lang="en-US" sz="1650" dirty="0" smtClean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pPr marL="0" indent="0">
              <a:buNone/>
            </a:pPr>
            <a:r>
              <a:rPr lang="en-US" sz="165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h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) Din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punct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vedere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al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tehnologiei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fabricaţie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există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două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categorii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monitoare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: -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monitoare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cu tub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catodic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(CRT –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Cathodic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Ray Tube) –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utilizează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o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tehnologie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fabricaţie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asemănătoare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cu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cea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a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televizoarelor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. O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caracteristică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importantă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a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monitoarelor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CRT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este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rata de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reîmprospătare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(refresh rate) care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reprezintă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numărul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împrospătări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a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imaginii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într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-o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secundă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(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trebuie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fie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mai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mare de 70 Hz); -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monitoare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cu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afişaj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cu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cristale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lichide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(LCD – Liquid Crystal Display) – nu emit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radiaţii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au un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consum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mic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energie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electrică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şi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sunt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165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compacte</a:t>
            </a:r>
            <a:r>
              <a:rPr lang="en-US" sz="165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. </a:t>
            </a:r>
            <a:endParaRPr lang="ru-RU" sz="1650" dirty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12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670" y="785611"/>
            <a:ext cx="11191741" cy="44935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i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Imprimanta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–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este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dispozitivul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realizează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afişarea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informaţiilor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hârtie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.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Principalele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caracteristici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ale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imprimantelor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sunt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: -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viteza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tipărire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–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măsurată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cps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sau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ppm; -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rezoluţia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–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exprimată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număr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puncte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imagine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inch (dpi – dots per inch); -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posibilitatea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a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tipări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text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şi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grafică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sau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numai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text; -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dimensiunea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maximă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a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hârtiei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: A3, A4, A5 etc.; -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memoria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imprimantei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–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stochează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informaţiile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urmează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a fi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tipărite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.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funcţie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principiul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funcţionare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există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: a)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imprimante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cu impact (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matriceale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) –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tipărirea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se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realizează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prin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impactul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unui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cap de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scriere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asupra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unei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benzi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tuşate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sunt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ieftine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oferă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o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calitate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scăzută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sunt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zgomotoase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; b)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imprimante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fără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impact: - laser –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imagini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alb-negru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şi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color de o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calitate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foarte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bună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au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viteză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tipărire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mare (4-20 ppm),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sunt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scumpe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(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consumabilele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) etc. - cu jet de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cerneală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(ink jet printers) –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capul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scriere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baleiază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foaia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hârtie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linie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cu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linie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pulverizând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cerneala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viteză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mai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mică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scriere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calitate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bună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 </a:t>
            </a:r>
            <a:r>
              <a:rPr lang="en-US" sz="2200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Plotter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–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dispozitiv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asemănător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imprimantei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dar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hârtia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poate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fi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parcursă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ambele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sensuri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acceptă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formate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mari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hârtie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şi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precizia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desenelor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este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foarte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mare. Este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folosită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pentru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schiţe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grafice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desene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etc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2"/>
                </a:solidFill>
                <a:latin typeface="Monotype Corsiva" panose="03010101010201010101" pitchFamily="66" charset="0"/>
              </a:rPr>
              <a:t> </a:t>
            </a:r>
            <a:r>
              <a:rPr lang="en-US" sz="2200" i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Difuzor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–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dispozitiv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ieşire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audio.</a:t>
            </a:r>
            <a:endParaRPr lang="ru-RU" sz="2200" dirty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  <p:pic>
        <p:nvPicPr>
          <p:cNvPr id="2052" name="Picture 4" descr="ÐÐ°ÑÑÐ¸Ð½ÐºÐ¸ Ð¿Ð¾ Ð·Ð°Ð¿ÑÐ¾ÑÑ plot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0" b="9130"/>
          <a:stretch/>
        </p:blipFill>
        <p:spPr bwMode="auto">
          <a:xfrm>
            <a:off x="4650615" y="5093395"/>
            <a:ext cx="2136551" cy="171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31865" y="5734396"/>
            <a:ext cx="3060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otype Corsiva" panose="03010101010201010101" pitchFamily="66" charset="0"/>
              </a:rPr>
              <a:t>plotter</a:t>
            </a:r>
            <a:endParaRPr lang="ru-RU" sz="22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2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Monotype Corsiva" panose="03010101010201010101" pitchFamily="66" charset="0"/>
              </a:rPr>
              <a:t>Dispozitive</a:t>
            </a:r>
            <a:r>
              <a:rPr lang="en-US" sz="3200" dirty="0">
                <a:latin typeface="Monotype Corsiva" panose="03010101010201010101" pitchFamily="66" charset="0"/>
              </a:rPr>
              <a:t> de </a:t>
            </a:r>
            <a:r>
              <a:rPr lang="en-US" sz="3200" dirty="0" err="1">
                <a:latin typeface="Monotype Corsiva" panose="03010101010201010101" pitchFamily="66" charset="0"/>
              </a:rPr>
              <a:t>intrare-ieşire</a:t>
            </a:r>
            <a:endParaRPr lang="ru-RU" sz="3200" dirty="0">
              <a:latin typeface="Monotype Corsiva" panose="03010101010201010101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3" y="2450952"/>
            <a:ext cx="11029615" cy="3678303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Modem –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dispozitiv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permite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comunicarea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între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calculatoare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aflate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la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distanţă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.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Modulare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=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transferul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semnalului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din digital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analogic.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Demodulare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=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transferul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semnalului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din analogic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digital.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Principala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caracteristică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este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viteza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transfer – se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măsoară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bps (bits per second): 14400 bps, 28,8 Kbps, 36,6 Kbps, 57,6 Kbps.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funcţie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modul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conectare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sunt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există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: - modem intern –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conectat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placa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bază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; - modem extern –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conectat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un port serial.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Tipuri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modem: fax-modem,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data/voice-modem</a:t>
            </a:r>
          </a:p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Touchscreen –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dispozitiv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permite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selectarea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prin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atingere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a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unor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opţiuni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afişate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ecranul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care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este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dotat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cu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senzori</a:t>
            </a:r>
            <a:endParaRPr lang="en-US" sz="2500" dirty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Placa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sunet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(sound card) –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permite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calculatorului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să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redea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sunete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prin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intermediul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difuzorului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să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înregistreze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sunete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prin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intermediul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unui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microfon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sau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să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opereze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cu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sunete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stocate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în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format digital.</a:t>
            </a:r>
            <a:endParaRPr lang="ru-RU" sz="2500" dirty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52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 err="1" smtClean="0">
                <a:latin typeface="Monotype Corsiva" panose="03010101010201010101" pitchFamily="66" charset="0"/>
              </a:rPr>
              <a:t>Tipuri</a:t>
            </a:r>
            <a:r>
              <a:rPr lang="en-US" sz="5000" b="1" dirty="0" smtClean="0">
                <a:latin typeface="Monotype Corsiva" panose="03010101010201010101" pitchFamily="66" charset="0"/>
              </a:rPr>
              <a:t> de </a:t>
            </a:r>
            <a:r>
              <a:rPr lang="en-US" sz="5000" b="1" dirty="0" err="1" smtClean="0">
                <a:latin typeface="Monotype Corsiva" panose="03010101010201010101" pitchFamily="66" charset="0"/>
              </a:rPr>
              <a:t>computere</a:t>
            </a:r>
            <a:endParaRPr lang="ru-RU" sz="5000" b="1" dirty="0">
              <a:latin typeface="Monotype Corsiva" panose="03010101010201010101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9834" y="1918186"/>
            <a:ext cx="103417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Microc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omputer</a:t>
            </a:r>
            <a:endParaRPr lang="ro-RO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  <a:p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    </a:t>
            </a:r>
            <a:r>
              <a:rPr lang="ro-RO" sz="21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Sunt 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calculatoare cunoscute sub denumirea de calculatoare personale (Personal Computer – PC):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1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au 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cunoscut cea mai rapida dezvoltare si diversificare </a:t>
            </a:r>
            <a:r>
              <a:rPr lang="ro-RO" sz="21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odata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cu </a:t>
            </a:r>
            <a:r>
              <a:rPr lang="ro-RO" sz="21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aparitia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 </a:t>
            </a:r>
            <a:r>
              <a:rPr lang="ro-RO" sz="21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cip-ului </a:t>
            </a:r>
            <a:endParaRPr lang="ro-RO" sz="2100" dirty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co</a:t>
            </a:r>
            <a:r>
              <a:rPr lang="ro-RO" sz="21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nstructia</a:t>
            </a:r>
            <a:r>
              <a:rPr lang="ro-RO" sz="21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unui PC se </a:t>
            </a:r>
            <a:r>
              <a:rPr lang="ro-RO" sz="21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bazeaza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pe microprocesor (un cip ce </a:t>
            </a:r>
            <a:r>
              <a:rPr lang="ro-RO" sz="21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contine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ro-RO" sz="21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portiuni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din Unitatea Centrala de Prelucrare – UCP);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</a:t>
            </a:r>
            <a:r>
              <a:rPr lang="ro-RO" sz="21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unt 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accesibile din punct de vedere al </a:t>
            </a:r>
            <a:r>
              <a:rPr lang="ro-RO" sz="21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pretului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1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dimensiuni 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reduse (unele pot fi portabile);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1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perarea</a:t>
            </a:r>
            <a:r>
              <a:rPr lang="ro-RO" sz="21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 ele se poate </a:t>
            </a:r>
            <a:r>
              <a:rPr lang="ro-RO" sz="21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invata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ro-RO" sz="21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usor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1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pot 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fi folosite in orice domeniu;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1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ucreaza</a:t>
            </a:r>
            <a:r>
              <a:rPr lang="ro-RO" sz="21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 </a:t>
            </a:r>
            <a:r>
              <a:rPr lang="ro-RO" sz="21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retea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</a:t>
            </a:r>
            <a:r>
              <a:rPr lang="ro-RO" sz="21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putand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realiza schimburi de date.</a:t>
            </a:r>
          </a:p>
          <a:p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    L</a:t>
            </a:r>
            <a:r>
              <a:rPr lang="ro-RO" sz="21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uand</a:t>
            </a:r>
            <a:r>
              <a:rPr lang="ro-RO" sz="21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 considerare </a:t>
            </a:r>
            <a:r>
              <a:rPr lang="ro-RO" sz="21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particularitatile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unui PC, din punct de vedere al </a:t>
            </a:r>
            <a:r>
              <a:rPr lang="ro-RO" sz="21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marimii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(fizice sau ca si capacitate de memorare), viteza de lucru, costuri, </a:t>
            </a:r>
            <a:r>
              <a:rPr lang="ro-RO" sz="21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utilizari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specifice, se poate spune ca exista mai multe tipuri de PC-uri: Desktop, </a:t>
            </a:r>
            <a:r>
              <a:rPr lang="ro-RO" sz="21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Tower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Laptop, </a:t>
            </a:r>
            <a:r>
              <a:rPr lang="ro-RO" sz="21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PalmPC</a:t>
            </a:r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PDA</a:t>
            </a:r>
            <a:r>
              <a:rPr lang="ro-RO" sz="21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.</a:t>
            </a:r>
            <a:endParaRPr lang="en-US" sz="2100" dirty="0" smtClean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  </a:t>
            </a:r>
            <a:r>
              <a:rPr lang="en-US" sz="21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Exemple:computer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desktop, laptop </a:t>
            </a:r>
            <a:r>
              <a:rPr lang="en-US" sz="21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sistemul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audio </a:t>
            </a:r>
            <a:r>
              <a:rPr lang="en-US" sz="21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si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</a:t>
            </a:r>
            <a:r>
              <a:rPr lang="en-US" sz="21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navigare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in automobile, smartphone, calculator de </a:t>
            </a:r>
            <a:r>
              <a:rPr lang="en-US" sz="21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buzunar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etc.</a:t>
            </a:r>
            <a:endParaRPr lang="ro-RO" sz="2100" dirty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/>
            </a:r>
            <a:br>
              <a:rPr lang="ro-RO" sz="21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</a:br>
            <a:endParaRPr lang="ru-RU" sz="2100" dirty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7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396" y="746974"/>
            <a:ext cx="11153105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Minicomputer</a:t>
            </a:r>
          </a:p>
          <a:p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  </a:t>
            </a: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Au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fost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create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pentru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executarea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unor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functii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specializate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: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aplicatii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multiutilizator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masini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cu control numeric,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automatizari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industriale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,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transmisii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date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intre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sisteme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dispersate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geografic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dimensiuni 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medii;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sunt 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compuse din module structurale cu 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functii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precise, 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usor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instalat si utilizat;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conectarea 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la 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reteaua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electrica se face 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fara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restrictii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puterea 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si capacitatea de stocare sunt mai mari 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decat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la microcalculatoare;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UCP 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complexa;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sistemul 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I/O foarte dezvoltat, in sensul 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comunicarii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prin </a:t>
            </a:r>
            <a:r>
              <a:rPr lang="ro-RO" sz="2500" dirty="0" err="1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retea</a:t>
            </a:r>
            <a:r>
              <a:rPr lang="ro-RO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de periferice in sistem multiutilizator.</a:t>
            </a:r>
          </a:p>
          <a:p>
            <a:pPr fontAlgn="base"/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   </a:t>
            </a:r>
            <a:r>
              <a:rPr lang="en-US" sz="2500" dirty="0" err="1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Exemple</a:t>
            </a: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: K-202,  Texas Instrument, TI-990 SDS-92 IBM,  Midrange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computers</a:t>
            </a:r>
          </a:p>
          <a:p>
            <a:endParaRPr lang="ru-RU" sz="2100" dirty="0">
              <a:solidFill>
                <a:schemeClr val="accent1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016791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Override1.xml><?xml version="1.0" encoding="utf-8"?>
<a:themeOverride xmlns:a="http://schemas.openxmlformats.org/drawingml/2006/main">
  <a:clrScheme name="Dividend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366658"/>
    </a:accent1>
    <a:accent2>
      <a:srgbClr val="8CB64A"/>
    </a:accent2>
    <a:accent3>
      <a:srgbClr val="88D5A9"/>
    </a:accent3>
    <a:accent4>
      <a:srgbClr val="969FA7"/>
    </a:accent4>
    <a:accent5>
      <a:srgbClr val="E8A844"/>
    </a:accent5>
    <a:accent6>
      <a:srgbClr val="A1561F"/>
    </a:accent6>
    <a:hlink>
      <a:srgbClr val="828282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1379</Words>
  <Application>Microsoft Office PowerPoint</Application>
  <PresentationFormat>Широкоэкранный</PresentationFormat>
  <Paragraphs>87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Corbel</vt:lpstr>
      <vt:lpstr>Gill Sans MT</vt:lpstr>
      <vt:lpstr>Monotype Corsiva</vt:lpstr>
      <vt:lpstr>Wingdings</vt:lpstr>
      <vt:lpstr>Wingdings 2</vt:lpstr>
      <vt:lpstr>Дивиденд</vt:lpstr>
      <vt:lpstr>Structura si functionarea calculatorului</vt:lpstr>
      <vt:lpstr>TIPURI DE DISPOZITIVE DE INTRARE, DE IESIRE, DE INTRARE – IESIRE, DE STOCARE A DATELOR</vt:lpstr>
      <vt:lpstr>Dispozitive periferice de intrare</vt:lpstr>
      <vt:lpstr>Презентация PowerPoint</vt:lpstr>
      <vt:lpstr>Dispozitive periferice de iesire</vt:lpstr>
      <vt:lpstr>Презентация PowerPoint</vt:lpstr>
      <vt:lpstr>Dispozitive de intrare-ieşire</vt:lpstr>
      <vt:lpstr>Tipuri de computere</vt:lpstr>
      <vt:lpstr>Презентация PowerPoint</vt:lpstr>
      <vt:lpstr>Презентация PowerPoint</vt:lpstr>
      <vt:lpstr>Презентация PowerPoint</vt:lpstr>
      <vt:lpstr>Recomandari</vt:lpstr>
      <vt:lpstr>bibliografie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G50</dc:creator>
  <cp:lastModifiedBy>G50</cp:lastModifiedBy>
  <cp:revision>12</cp:revision>
  <dcterms:created xsi:type="dcterms:W3CDTF">2019-04-30T13:57:49Z</dcterms:created>
  <dcterms:modified xsi:type="dcterms:W3CDTF">2019-04-30T17:05:26Z</dcterms:modified>
</cp:coreProperties>
</file>