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30758429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930758429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30758429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30758429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937ae816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937ae816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937ae816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937ae816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937ae816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937ae816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937ae816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937ae816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30758429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30758429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7937ae816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937ae816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7937ae816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937ae816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30758429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30758429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7937ae81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937ae81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30758429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30758429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242205c9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242205c9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1bc5550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91bc5550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242205c9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242205c9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242205c9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242205c9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30758429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30758429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242205c9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242205c9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937ae816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937ae816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hyperlink" Target="https://github.com/nastikas/Austin-Analysi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8.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5" name="Google Shape;55;p13"/>
          <p:cNvSpPr txBox="1"/>
          <p:nvPr>
            <p:ph type="ctrTitle"/>
          </p:nvPr>
        </p:nvSpPr>
        <p:spPr>
          <a:xfrm>
            <a:off x="311700" y="478300"/>
            <a:ext cx="8520600" cy="644100"/>
          </a:xfrm>
          <a:prstGeom prst="rect">
            <a:avLst/>
          </a:prstGeom>
        </p:spPr>
        <p:txBody>
          <a:bodyPr anchorCtr="0" anchor="b" bIns="91425" lIns="91425" spcFirstLastPara="1" rIns="91425" wrap="square" tIns="91425">
            <a:noAutofit/>
          </a:bodyPr>
          <a:lstStyle/>
          <a:p>
            <a:pPr indent="0" lvl="0" marL="0" rtl="0" algn="ctr">
              <a:spcBef>
                <a:spcPts val="2000"/>
              </a:spcBef>
              <a:spcAft>
                <a:spcPts val="600"/>
              </a:spcAft>
              <a:buClr>
                <a:schemeClr val="dk1"/>
              </a:buClr>
              <a:buSzPts val="1100"/>
              <a:buFont typeface="Arial"/>
              <a:buNone/>
            </a:pPr>
            <a:r>
              <a:rPr lang="en" sz="3000">
                <a:latin typeface="Times New Roman"/>
                <a:ea typeface="Times New Roman"/>
                <a:cs typeface="Times New Roman"/>
                <a:sym typeface="Times New Roman"/>
              </a:rPr>
              <a:t>Recommending neighborhoods in Austin, Texas</a:t>
            </a:r>
            <a:endParaRPr sz="3000">
              <a:latin typeface="Times New Roman"/>
              <a:ea typeface="Times New Roman"/>
              <a:cs typeface="Times New Roman"/>
              <a:sym typeface="Times New Roman"/>
            </a:endParaRPr>
          </a:p>
        </p:txBody>
      </p:sp>
      <p:sp>
        <p:nvSpPr>
          <p:cNvPr id="56" name="Google Shape;56;p13"/>
          <p:cNvSpPr txBox="1"/>
          <p:nvPr/>
        </p:nvSpPr>
        <p:spPr>
          <a:xfrm>
            <a:off x="3949800" y="3992100"/>
            <a:ext cx="5194200" cy="11514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Anastasia Efremova</a:t>
            </a:r>
            <a:endParaRPr sz="1800"/>
          </a:p>
          <a:p>
            <a:pPr indent="0" lvl="0" marL="0" rtl="0" algn="l">
              <a:spcBef>
                <a:spcPts val="0"/>
              </a:spcBef>
              <a:spcAft>
                <a:spcPts val="0"/>
              </a:spcAft>
              <a:buNone/>
            </a:pPr>
            <a:r>
              <a:rPr lang="en" sz="1800"/>
              <a:t>efremova.nastya@gmail.com</a:t>
            </a:r>
            <a:endParaRPr sz="1800"/>
          </a:p>
          <a:p>
            <a:pPr indent="0" lvl="0" marL="0" rtl="0" algn="l">
              <a:spcBef>
                <a:spcPts val="0"/>
              </a:spcBef>
              <a:spcAft>
                <a:spcPts val="0"/>
              </a:spcAft>
              <a:buNone/>
            </a:pPr>
            <a:r>
              <a:rPr lang="en" sz="1800" u="sng">
                <a:solidFill>
                  <a:schemeClr val="hlink"/>
                </a:solidFill>
                <a:hlinkClick r:id="rId4"/>
              </a:rPr>
              <a:t>https://github.com/nastikas/Austin-Analysis</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Cleaning Data from Zillow</a:t>
            </a:r>
            <a:endParaRPr b="1" sz="1800"/>
          </a:p>
        </p:txBody>
      </p:sp>
      <p:sp>
        <p:nvSpPr>
          <p:cNvPr id="131" name="Google Shape;131;p22"/>
          <p:cNvSpPr txBox="1"/>
          <p:nvPr>
            <p:ph idx="1" type="body"/>
          </p:nvPr>
        </p:nvSpPr>
        <p:spPr>
          <a:xfrm>
            <a:off x="3487775" y="1464200"/>
            <a:ext cx="5416500" cy="34164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rgbClr val="000000"/>
              </a:buClr>
              <a:buSzPts val="1400"/>
              <a:buAutoNum type="arabicParenR"/>
            </a:pPr>
            <a:r>
              <a:rPr lang="en" sz="1400">
                <a:solidFill>
                  <a:srgbClr val="000000"/>
                </a:solidFill>
              </a:rPr>
              <a:t>Input bedrooms </a:t>
            </a:r>
            <a:r>
              <a:rPr lang="en" sz="1400">
                <a:solidFill>
                  <a:srgbClr val="000000"/>
                </a:solidFill>
                <a:highlight>
                  <a:schemeClr val="lt1"/>
                </a:highlight>
              </a:rPr>
              <a:t>using simple "Br = Bth + 1" formula</a:t>
            </a:r>
            <a:endParaRPr sz="1400">
              <a:solidFill>
                <a:srgbClr val="000000"/>
              </a:solidFill>
            </a:endParaRPr>
          </a:p>
          <a:p>
            <a:pPr indent="-317500" lvl="0" marL="457200" rtl="0" algn="l">
              <a:lnSpc>
                <a:spcPct val="200000"/>
              </a:lnSpc>
              <a:spcBef>
                <a:spcPts val="0"/>
              </a:spcBef>
              <a:spcAft>
                <a:spcPts val="0"/>
              </a:spcAft>
              <a:buClr>
                <a:srgbClr val="000000"/>
              </a:buClr>
              <a:buSzPts val="1400"/>
              <a:buAutoNum type="arabicParenR"/>
            </a:pPr>
            <a:r>
              <a:rPr lang="en" sz="1400">
                <a:solidFill>
                  <a:srgbClr val="000000"/>
                </a:solidFill>
              </a:rPr>
              <a:t>Delete missing values</a:t>
            </a:r>
            <a:endParaRPr sz="1400">
              <a:solidFill>
                <a:srgbClr val="000000"/>
              </a:solidFill>
            </a:endParaRPr>
          </a:p>
          <a:p>
            <a:pPr indent="-317500" lvl="0" marL="457200" rtl="0" algn="l">
              <a:lnSpc>
                <a:spcPct val="200000"/>
              </a:lnSpc>
              <a:spcBef>
                <a:spcPts val="0"/>
              </a:spcBef>
              <a:spcAft>
                <a:spcPts val="0"/>
              </a:spcAft>
              <a:buClr>
                <a:srgbClr val="000000"/>
              </a:buClr>
              <a:buSzPts val="1400"/>
              <a:buAutoNum type="arabicParenR"/>
            </a:pPr>
            <a:r>
              <a:rPr lang="en" sz="1400">
                <a:solidFill>
                  <a:srgbClr val="000000"/>
                </a:solidFill>
                <a:highlight>
                  <a:schemeClr val="lt1"/>
                </a:highlight>
              </a:rPr>
              <a:t>R</a:t>
            </a:r>
            <a:r>
              <a:rPr lang="en" sz="1400">
                <a:solidFill>
                  <a:srgbClr val="000000"/>
                </a:solidFill>
                <a:highlight>
                  <a:schemeClr val="lt1"/>
                </a:highlight>
              </a:rPr>
              <a:t>emoving VacantResidentialLand, Mobile, Unknown, Miscellaneous</a:t>
            </a:r>
            <a:endParaRPr sz="1400">
              <a:solidFill>
                <a:srgbClr val="000000"/>
              </a:solidFill>
              <a:highlight>
                <a:schemeClr val="lt1"/>
              </a:highlight>
            </a:endParaRPr>
          </a:p>
          <a:p>
            <a:pPr indent="-317500" lvl="0" marL="457200" rtl="0" algn="l">
              <a:lnSpc>
                <a:spcPct val="200000"/>
              </a:lnSpc>
              <a:spcBef>
                <a:spcPts val="1600"/>
              </a:spcBef>
              <a:spcAft>
                <a:spcPts val="0"/>
              </a:spcAft>
              <a:buClr>
                <a:srgbClr val="000000"/>
              </a:buClr>
              <a:buSzPts val="1400"/>
              <a:buAutoNum type="arabicParenR"/>
            </a:pPr>
            <a:r>
              <a:rPr lang="en" sz="1400">
                <a:solidFill>
                  <a:srgbClr val="000000"/>
                </a:solidFill>
                <a:highlight>
                  <a:schemeClr val="lt1"/>
                </a:highlight>
              </a:rPr>
              <a:t>Checking for outliers</a:t>
            </a:r>
            <a:endParaRPr sz="1400">
              <a:solidFill>
                <a:srgbClr val="000000"/>
              </a:solidFill>
              <a:highlight>
                <a:schemeClr val="lt1"/>
              </a:highlight>
            </a:endParaRPr>
          </a:p>
          <a:p>
            <a:pPr indent="-317500" lvl="0" marL="457200" rtl="0" algn="l">
              <a:lnSpc>
                <a:spcPct val="200000"/>
              </a:lnSpc>
              <a:spcBef>
                <a:spcPts val="1600"/>
              </a:spcBef>
              <a:spcAft>
                <a:spcPts val="1600"/>
              </a:spcAft>
              <a:buClr>
                <a:srgbClr val="000000"/>
              </a:buClr>
              <a:buSzPts val="1400"/>
              <a:buAutoNum type="arabicParenR"/>
            </a:pPr>
            <a:r>
              <a:rPr lang="en" sz="1400">
                <a:solidFill>
                  <a:srgbClr val="000000"/>
                </a:solidFill>
                <a:highlight>
                  <a:schemeClr val="lt1"/>
                </a:highlight>
              </a:rPr>
              <a:t>changing data types, column names (for merging)</a:t>
            </a:r>
            <a:endParaRPr sz="1400">
              <a:solidFill>
                <a:srgbClr val="000000"/>
              </a:solidFill>
            </a:endParaRPr>
          </a:p>
        </p:txBody>
      </p:sp>
      <p:pic>
        <p:nvPicPr>
          <p:cNvPr id="132" name="Google Shape;132;p22"/>
          <p:cNvPicPr preferRelativeResize="0"/>
          <p:nvPr/>
        </p:nvPicPr>
        <p:blipFill>
          <a:blip r:embed="rId3">
            <a:alphaModFix/>
          </a:blip>
          <a:stretch>
            <a:fillRect/>
          </a:stretch>
        </p:blipFill>
        <p:spPr>
          <a:xfrm>
            <a:off x="311700" y="1775925"/>
            <a:ext cx="3176075" cy="2549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House Data</a:t>
            </a:r>
            <a:endParaRPr b="1" sz="1800"/>
          </a:p>
        </p:txBody>
      </p:sp>
      <p:sp>
        <p:nvSpPr>
          <p:cNvPr id="138" name="Google Shape;138;p23"/>
          <p:cNvSpPr txBox="1"/>
          <p:nvPr>
            <p:ph idx="1" type="body"/>
          </p:nvPr>
        </p:nvSpPr>
        <p:spPr>
          <a:xfrm>
            <a:off x="4818625" y="1152475"/>
            <a:ext cx="4013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9" name="Google Shape;139;p23"/>
          <p:cNvPicPr preferRelativeResize="0"/>
          <p:nvPr/>
        </p:nvPicPr>
        <p:blipFill>
          <a:blip r:embed="rId3">
            <a:alphaModFix/>
          </a:blip>
          <a:stretch>
            <a:fillRect/>
          </a:stretch>
        </p:blipFill>
        <p:spPr>
          <a:xfrm>
            <a:off x="262600" y="1292075"/>
            <a:ext cx="8520601" cy="313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Getting </a:t>
            </a:r>
            <a:r>
              <a:rPr b="1" lang="en" sz="1800"/>
              <a:t>Austin Crime Data</a:t>
            </a:r>
            <a:endParaRPr b="1" sz="1800"/>
          </a:p>
          <a:p>
            <a:pPr indent="0" lvl="0" marL="0" rtl="0" algn="l">
              <a:spcBef>
                <a:spcPts val="0"/>
              </a:spcBef>
              <a:spcAft>
                <a:spcPts val="0"/>
              </a:spcAft>
              <a:buNone/>
            </a:pPr>
            <a:r>
              <a:t/>
            </a:r>
            <a:endParaRPr/>
          </a:p>
        </p:txBody>
      </p:sp>
      <p:sp>
        <p:nvSpPr>
          <p:cNvPr id="145" name="Google Shape;14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457200" lvl="0" marL="4572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6" name="Google Shape;146;p24"/>
          <p:cNvPicPr preferRelativeResize="0"/>
          <p:nvPr/>
        </p:nvPicPr>
        <p:blipFill rotWithShape="1">
          <a:blip r:embed="rId3">
            <a:alphaModFix/>
          </a:blip>
          <a:srcRect b="0" l="1880" r="-1880" t="0"/>
          <a:stretch/>
        </p:blipFill>
        <p:spPr>
          <a:xfrm>
            <a:off x="573700" y="1275625"/>
            <a:ext cx="6379868" cy="1997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Cleaning Austin Crime Data</a:t>
            </a:r>
            <a:endParaRPr b="1" sz="1800"/>
          </a:p>
        </p:txBody>
      </p:sp>
      <p:pic>
        <p:nvPicPr>
          <p:cNvPr id="152" name="Google Shape;152;p25"/>
          <p:cNvPicPr preferRelativeResize="0"/>
          <p:nvPr/>
        </p:nvPicPr>
        <p:blipFill>
          <a:blip r:embed="rId3">
            <a:alphaModFix/>
          </a:blip>
          <a:stretch>
            <a:fillRect/>
          </a:stretch>
        </p:blipFill>
        <p:spPr>
          <a:xfrm>
            <a:off x="431037" y="1327925"/>
            <a:ext cx="8281924" cy="2703750"/>
          </a:xfrm>
          <a:prstGeom prst="rect">
            <a:avLst/>
          </a:prstGeom>
          <a:noFill/>
          <a:ln>
            <a:noFill/>
          </a:ln>
        </p:spPr>
      </p:pic>
      <p:sp>
        <p:nvSpPr>
          <p:cNvPr id="153" name="Google Shape;153;p25"/>
          <p:cNvSpPr txBox="1"/>
          <p:nvPr/>
        </p:nvSpPr>
        <p:spPr>
          <a:xfrm>
            <a:off x="431025" y="4268250"/>
            <a:ext cx="3000000" cy="37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chemeClr val="dk1"/>
                </a:solidFill>
                <a:highlight>
                  <a:srgbClr val="FFFFFF"/>
                </a:highlight>
              </a:rPr>
              <a:t>2259648 entries</a:t>
            </a:r>
            <a:endParaRPr sz="1050">
              <a:solidFill>
                <a:schemeClr val="dk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Data exploration</a:t>
            </a:r>
            <a:endParaRPr b="1" sz="1800"/>
          </a:p>
        </p:txBody>
      </p:sp>
      <p:pic>
        <p:nvPicPr>
          <p:cNvPr id="159" name="Google Shape;159;p26"/>
          <p:cNvPicPr preferRelativeResize="0"/>
          <p:nvPr/>
        </p:nvPicPr>
        <p:blipFill>
          <a:blip r:embed="rId3">
            <a:alphaModFix/>
          </a:blip>
          <a:stretch>
            <a:fillRect/>
          </a:stretch>
        </p:blipFill>
        <p:spPr>
          <a:xfrm>
            <a:off x="422800" y="1311198"/>
            <a:ext cx="7093450" cy="3558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7"/>
          <p:cNvPicPr preferRelativeResize="0"/>
          <p:nvPr/>
        </p:nvPicPr>
        <p:blipFill>
          <a:blip r:embed="rId3">
            <a:alphaModFix/>
          </a:blip>
          <a:stretch>
            <a:fillRect/>
          </a:stretch>
        </p:blipFill>
        <p:spPr>
          <a:xfrm>
            <a:off x="128225" y="217788"/>
            <a:ext cx="4791599" cy="4707925"/>
          </a:xfrm>
          <a:prstGeom prst="rect">
            <a:avLst/>
          </a:prstGeom>
          <a:noFill/>
          <a:ln>
            <a:noFill/>
          </a:ln>
        </p:spPr>
      </p:pic>
      <p:pic>
        <p:nvPicPr>
          <p:cNvPr id="165" name="Google Shape;165;p27"/>
          <p:cNvPicPr preferRelativeResize="0"/>
          <p:nvPr/>
        </p:nvPicPr>
        <p:blipFill>
          <a:blip r:embed="rId4">
            <a:alphaModFix/>
          </a:blip>
          <a:stretch>
            <a:fillRect/>
          </a:stretch>
        </p:blipFill>
        <p:spPr>
          <a:xfrm>
            <a:off x="4410850" y="2419167"/>
            <a:ext cx="4791601" cy="1675583"/>
          </a:xfrm>
          <a:prstGeom prst="rect">
            <a:avLst/>
          </a:prstGeom>
          <a:noFill/>
          <a:ln>
            <a:noFill/>
          </a:ln>
        </p:spPr>
      </p:pic>
      <p:pic>
        <p:nvPicPr>
          <p:cNvPr id="166" name="Google Shape;166;p27"/>
          <p:cNvPicPr preferRelativeResize="0"/>
          <p:nvPr/>
        </p:nvPicPr>
        <p:blipFill>
          <a:blip r:embed="rId5">
            <a:alphaModFix/>
          </a:blip>
          <a:stretch>
            <a:fillRect/>
          </a:stretch>
        </p:blipFill>
        <p:spPr>
          <a:xfrm>
            <a:off x="4352400" y="859475"/>
            <a:ext cx="4791600" cy="1430475"/>
          </a:xfrm>
          <a:prstGeom prst="rect">
            <a:avLst/>
          </a:prstGeom>
          <a:noFill/>
          <a:ln>
            <a:noFill/>
          </a:ln>
        </p:spPr>
      </p:pic>
      <p:sp>
        <p:nvSpPr>
          <p:cNvPr id="167" name="Google Shape;167;p27"/>
          <p:cNvSpPr txBox="1"/>
          <p:nvPr/>
        </p:nvSpPr>
        <p:spPr>
          <a:xfrm>
            <a:off x="4931950" y="391775"/>
            <a:ext cx="31329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Going deeper with SQL Example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idx="1" type="body"/>
          </p:nvPr>
        </p:nvSpPr>
        <p:spPr>
          <a:xfrm>
            <a:off x="311700" y="196450"/>
            <a:ext cx="8520600" cy="68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The Most Committed Crimes - </a:t>
            </a:r>
            <a:r>
              <a:rPr b="1" lang="en">
                <a:solidFill>
                  <a:srgbClr val="000000"/>
                </a:solidFill>
              </a:rPr>
              <a:t>SQL example on Sampled Data</a:t>
            </a:r>
            <a:endParaRPr b="1">
              <a:solidFill>
                <a:srgbClr val="000000"/>
              </a:solidFill>
            </a:endParaRPr>
          </a:p>
        </p:txBody>
      </p:sp>
      <p:pic>
        <p:nvPicPr>
          <p:cNvPr id="173" name="Google Shape;173;p28"/>
          <p:cNvPicPr preferRelativeResize="0"/>
          <p:nvPr/>
        </p:nvPicPr>
        <p:blipFill>
          <a:blip r:embed="rId3">
            <a:alphaModFix/>
          </a:blip>
          <a:stretch>
            <a:fillRect/>
          </a:stretch>
        </p:blipFill>
        <p:spPr>
          <a:xfrm>
            <a:off x="721763" y="953100"/>
            <a:ext cx="6341148" cy="1087550"/>
          </a:xfrm>
          <a:prstGeom prst="rect">
            <a:avLst/>
          </a:prstGeom>
          <a:noFill/>
          <a:ln>
            <a:noFill/>
          </a:ln>
        </p:spPr>
      </p:pic>
      <p:pic>
        <p:nvPicPr>
          <p:cNvPr id="174" name="Google Shape;174;p28"/>
          <p:cNvPicPr preferRelativeResize="0"/>
          <p:nvPr/>
        </p:nvPicPr>
        <p:blipFill>
          <a:blip r:embed="rId4">
            <a:alphaModFix/>
          </a:blip>
          <a:stretch>
            <a:fillRect/>
          </a:stretch>
        </p:blipFill>
        <p:spPr>
          <a:xfrm>
            <a:off x="721775" y="2108500"/>
            <a:ext cx="6103925" cy="2833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0" name="Google Shape;180;p29"/>
          <p:cNvPicPr preferRelativeResize="0"/>
          <p:nvPr/>
        </p:nvPicPr>
        <p:blipFill>
          <a:blip r:embed="rId3">
            <a:alphaModFix/>
          </a:blip>
          <a:stretch>
            <a:fillRect/>
          </a:stretch>
        </p:blipFill>
        <p:spPr>
          <a:xfrm>
            <a:off x="374709" y="648925"/>
            <a:ext cx="3208975" cy="2262825"/>
          </a:xfrm>
          <a:prstGeom prst="rect">
            <a:avLst/>
          </a:prstGeom>
          <a:noFill/>
          <a:ln>
            <a:noFill/>
          </a:ln>
        </p:spPr>
      </p:pic>
      <p:pic>
        <p:nvPicPr>
          <p:cNvPr id="181" name="Google Shape;181;p29"/>
          <p:cNvPicPr preferRelativeResize="0"/>
          <p:nvPr/>
        </p:nvPicPr>
        <p:blipFill>
          <a:blip r:embed="rId4">
            <a:alphaModFix/>
          </a:blip>
          <a:stretch>
            <a:fillRect/>
          </a:stretch>
        </p:blipFill>
        <p:spPr>
          <a:xfrm>
            <a:off x="458634" y="2880675"/>
            <a:ext cx="2879343" cy="2262825"/>
          </a:xfrm>
          <a:prstGeom prst="rect">
            <a:avLst/>
          </a:prstGeom>
          <a:noFill/>
          <a:ln>
            <a:noFill/>
          </a:ln>
        </p:spPr>
      </p:pic>
      <p:pic>
        <p:nvPicPr>
          <p:cNvPr id="182" name="Google Shape;182;p29"/>
          <p:cNvPicPr preferRelativeResize="0"/>
          <p:nvPr/>
        </p:nvPicPr>
        <p:blipFill>
          <a:blip r:embed="rId5">
            <a:alphaModFix/>
          </a:blip>
          <a:stretch>
            <a:fillRect/>
          </a:stretch>
        </p:blipFill>
        <p:spPr>
          <a:xfrm>
            <a:off x="5012600" y="949375"/>
            <a:ext cx="3352800" cy="3619500"/>
          </a:xfrm>
          <a:prstGeom prst="rect">
            <a:avLst/>
          </a:prstGeom>
          <a:noFill/>
          <a:ln>
            <a:noFill/>
          </a:ln>
        </p:spPr>
      </p:pic>
      <p:sp>
        <p:nvSpPr>
          <p:cNvPr id="183" name="Google Shape;183;p29"/>
          <p:cNvSpPr txBox="1"/>
          <p:nvPr/>
        </p:nvSpPr>
        <p:spPr>
          <a:xfrm>
            <a:off x="583350" y="0"/>
            <a:ext cx="7434900" cy="555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n" sz="1950">
                <a:solidFill>
                  <a:schemeClr val="dk1"/>
                </a:solidFill>
                <a:highlight>
                  <a:srgbClr val="FFFFFF"/>
                </a:highlight>
              </a:rPr>
              <a:t>Calculating Rate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Combining all together</a:t>
            </a:r>
            <a:endParaRPr b="1" sz="1800"/>
          </a:p>
        </p:txBody>
      </p:sp>
      <p:pic>
        <p:nvPicPr>
          <p:cNvPr id="189" name="Google Shape;189;p30"/>
          <p:cNvPicPr preferRelativeResize="0"/>
          <p:nvPr/>
        </p:nvPicPr>
        <p:blipFill>
          <a:blip r:embed="rId3">
            <a:alphaModFix/>
          </a:blip>
          <a:stretch>
            <a:fillRect/>
          </a:stretch>
        </p:blipFill>
        <p:spPr>
          <a:xfrm>
            <a:off x="3976725" y="1017725"/>
            <a:ext cx="4581505" cy="3820975"/>
          </a:xfrm>
          <a:prstGeom prst="rect">
            <a:avLst/>
          </a:prstGeom>
          <a:noFill/>
          <a:ln>
            <a:noFill/>
          </a:ln>
        </p:spPr>
      </p:pic>
      <p:pic>
        <p:nvPicPr>
          <p:cNvPr id="190" name="Google Shape;190;p30"/>
          <p:cNvPicPr preferRelativeResize="0"/>
          <p:nvPr/>
        </p:nvPicPr>
        <p:blipFill>
          <a:blip r:embed="rId4">
            <a:alphaModFix/>
          </a:blip>
          <a:stretch>
            <a:fillRect/>
          </a:stretch>
        </p:blipFill>
        <p:spPr>
          <a:xfrm>
            <a:off x="311701" y="1017725"/>
            <a:ext cx="3389525" cy="3696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1"/>
          <p:cNvPicPr preferRelativeResize="0"/>
          <p:nvPr/>
        </p:nvPicPr>
        <p:blipFill>
          <a:blip r:embed="rId3">
            <a:alphaModFix/>
          </a:blip>
          <a:stretch>
            <a:fillRect/>
          </a:stretch>
        </p:blipFill>
        <p:spPr>
          <a:xfrm>
            <a:off x="610613" y="352425"/>
            <a:ext cx="2828925" cy="4438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2" name="Google Shape;62;p14"/>
          <p:cNvSpPr txBox="1"/>
          <p:nvPr>
            <p:ph idx="1" type="body"/>
          </p:nvPr>
        </p:nvSpPr>
        <p:spPr>
          <a:xfrm>
            <a:off x="311700" y="1152475"/>
            <a:ext cx="8520600" cy="363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What:</a:t>
            </a:r>
            <a:endParaRPr b="1" sz="1400">
              <a:solidFill>
                <a:srgbClr val="000000"/>
              </a:solidFill>
            </a:endParaRPr>
          </a:p>
          <a:p>
            <a:pPr indent="0" lvl="0" marL="0" rtl="0" algn="l">
              <a:lnSpc>
                <a:spcPct val="100000"/>
              </a:lnSpc>
              <a:spcBef>
                <a:spcPts val="1600"/>
              </a:spcBef>
              <a:spcAft>
                <a:spcPts val="0"/>
              </a:spcAft>
              <a:buNone/>
            </a:pPr>
            <a:r>
              <a:rPr lang="en" sz="1100">
                <a:solidFill>
                  <a:schemeClr val="dk1"/>
                </a:solidFill>
                <a:latin typeface="Times New Roman"/>
                <a:ea typeface="Times New Roman"/>
                <a:cs typeface="Times New Roman"/>
                <a:sym typeface="Times New Roman"/>
              </a:rPr>
              <a:t>In this project, my goal is to assist people in recommending neighborhoods in Austin that meet their personalized needs. The application can collect user preferences by answering simple questions and then a list of recommended neighbors will be returned.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rPr b="1" lang="en" sz="1400">
                <a:solidFill>
                  <a:srgbClr val="000000"/>
                </a:solidFill>
              </a:rPr>
              <a:t>Why:</a:t>
            </a:r>
            <a:endParaRPr b="1" sz="1400">
              <a:solidFill>
                <a:srgbClr val="000000"/>
              </a:solidFill>
            </a:endParaRPr>
          </a:p>
          <a:p>
            <a:pPr indent="0" lvl="0" marL="0" rtl="0" algn="l">
              <a:spcBef>
                <a:spcPts val="1600"/>
              </a:spcBef>
              <a:spcAft>
                <a:spcPts val="0"/>
              </a:spcAft>
              <a:buNone/>
            </a:pPr>
            <a:r>
              <a:rPr lang="en" sz="1100">
                <a:solidFill>
                  <a:schemeClr val="dk1"/>
                </a:solidFill>
                <a:latin typeface="Times New Roman"/>
                <a:ea typeface="Times New Roman"/>
                <a:cs typeface="Times New Roman"/>
                <a:sym typeface="Times New Roman"/>
              </a:rPr>
              <a:t>As an immigrant and traveler, I know how hard it is to find a good neighborhood to live in, especially in an unfamiliar area or under a time restraint. Not many people love to do deep research. Also, one of the most popular questions online is: “which area should I live with my family”.</a:t>
            </a:r>
            <a:endParaRPr b="1"/>
          </a:p>
          <a:p>
            <a:pPr indent="0" lvl="0" marL="0" rtl="0" algn="l">
              <a:spcBef>
                <a:spcPts val="1600"/>
              </a:spcBef>
              <a:spcAft>
                <a:spcPts val="0"/>
              </a:spcAft>
              <a:buNone/>
            </a:pPr>
            <a:r>
              <a:rPr b="1" lang="en" sz="1400">
                <a:solidFill>
                  <a:srgbClr val="000000"/>
                </a:solidFill>
              </a:rPr>
              <a:t>How:</a:t>
            </a:r>
            <a:endParaRPr b="1" sz="1400">
              <a:solidFill>
                <a:srgbClr val="000000"/>
              </a:solidFill>
            </a:endParaRPr>
          </a:p>
          <a:p>
            <a:pPr indent="0" lvl="0" marL="0" rtl="0" algn="l">
              <a:lnSpc>
                <a:spcPct val="100000"/>
              </a:lnSpc>
              <a:spcBef>
                <a:spcPts val="160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I have 16 years of public crime reports from the Austin police department. This dataset contains a record of incidents that the Austin Police Department responded to and wrote a report.</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Next is the real estate market. I am going to collect all addresses in Austin and surrounding areas from the County appraisal district and going to use them to collect information about houses from the Zillow library (PyZillow) with free open Zillow API. </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6000"/>
              <a:t>Thank you for your attention!</a:t>
            </a:r>
            <a:endParaRPr sz="6000"/>
          </a:p>
        </p:txBody>
      </p:sp>
      <p:sp>
        <p:nvSpPr>
          <p:cNvPr id="201" name="Google Shape;201;p32"/>
          <p:cNvSpPr txBox="1"/>
          <p:nvPr/>
        </p:nvSpPr>
        <p:spPr>
          <a:xfrm>
            <a:off x="5586575" y="4249400"/>
            <a:ext cx="3557400" cy="8940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Anastasia Efremova</a:t>
            </a:r>
            <a:endParaRPr/>
          </a:p>
          <a:p>
            <a:pPr indent="0" lvl="0" marL="0" rtl="0" algn="l">
              <a:spcBef>
                <a:spcPts val="0"/>
              </a:spcBef>
              <a:spcAft>
                <a:spcPts val="0"/>
              </a:spcAft>
              <a:buNone/>
            </a:pPr>
            <a:r>
              <a:rPr lang="en"/>
              <a:t>efremova.nastya@gmail.com</a:t>
            </a:r>
            <a:endParaRPr/>
          </a:p>
          <a:p>
            <a:pPr indent="0" lvl="0" marL="0" rtl="0" algn="l">
              <a:spcBef>
                <a:spcPts val="0"/>
              </a:spcBef>
              <a:spcAft>
                <a:spcPts val="0"/>
              </a:spcAft>
              <a:buNone/>
            </a:pPr>
            <a:r>
              <a:rPr lang="en"/>
              <a:t>github.com/nastikas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plan</a:t>
            </a:r>
            <a:endParaRPr/>
          </a:p>
        </p:txBody>
      </p:sp>
      <p:sp>
        <p:nvSpPr>
          <p:cNvPr id="68" name="Google Shape;68;p15"/>
          <p:cNvSpPr/>
          <p:nvPr/>
        </p:nvSpPr>
        <p:spPr>
          <a:xfrm>
            <a:off x="514475" y="1638975"/>
            <a:ext cx="1301100" cy="5892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Collecting Raw Will County</a:t>
            </a:r>
            <a:endParaRPr sz="1200"/>
          </a:p>
        </p:txBody>
      </p:sp>
      <p:sp>
        <p:nvSpPr>
          <p:cNvPr id="69" name="Google Shape;69;p15"/>
          <p:cNvSpPr/>
          <p:nvPr/>
        </p:nvSpPr>
        <p:spPr>
          <a:xfrm>
            <a:off x="2569600" y="1638975"/>
            <a:ext cx="1301100" cy="5892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Collecting Raw Travis County</a:t>
            </a:r>
            <a:endParaRPr sz="1100"/>
          </a:p>
        </p:txBody>
      </p:sp>
      <p:sp>
        <p:nvSpPr>
          <p:cNvPr id="70" name="Google Shape;70;p15"/>
          <p:cNvSpPr/>
          <p:nvPr/>
        </p:nvSpPr>
        <p:spPr>
          <a:xfrm>
            <a:off x="573775" y="2571750"/>
            <a:ext cx="1301100" cy="5892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Cleaned Will</a:t>
            </a:r>
            <a:endParaRPr sz="1200"/>
          </a:p>
        </p:txBody>
      </p:sp>
      <p:sp>
        <p:nvSpPr>
          <p:cNvPr id="71" name="Google Shape;71;p15"/>
          <p:cNvSpPr/>
          <p:nvPr/>
        </p:nvSpPr>
        <p:spPr>
          <a:xfrm>
            <a:off x="2569600" y="2571750"/>
            <a:ext cx="1301100" cy="5892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Cleaned Trav</a:t>
            </a:r>
            <a:endParaRPr sz="1200"/>
          </a:p>
        </p:txBody>
      </p:sp>
      <p:sp>
        <p:nvSpPr>
          <p:cNvPr id="72" name="Google Shape;72;p15"/>
          <p:cNvSpPr/>
          <p:nvPr/>
        </p:nvSpPr>
        <p:spPr>
          <a:xfrm>
            <a:off x="1226475" y="3639700"/>
            <a:ext cx="1878300" cy="9453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Trav + Will = County_Data</a:t>
            </a:r>
            <a:endParaRPr/>
          </a:p>
        </p:txBody>
      </p:sp>
      <p:sp>
        <p:nvSpPr>
          <p:cNvPr id="73" name="Google Shape;73;p15"/>
          <p:cNvSpPr/>
          <p:nvPr/>
        </p:nvSpPr>
        <p:spPr>
          <a:xfrm>
            <a:off x="5744800" y="3817750"/>
            <a:ext cx="1301100" cy="5892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House Data</a:t>
            </a:r>
            <a:endParaRPr/>
          </a:p>
        </p:txBody>
      </p:sp>
      <p:sp>
        <p:nvSpPr>
          <p:cNvPr id="74" name="Google Shape;74;p15"/>
          <p:cNvSpPr txBox="1"/>
          <p:nvPr/>
        </p:nvSpPr>
        <p:spPr>
          <a:xfrm>
            <a:off x="3970500" y="3713550"/>
            <a:ext cx="1203000" cy="3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Zillow API</a:t>
            </a:r>
            <a:endParaRPr/>
          </a:p>
        </p:txBody>
      </p:sp>
      <p:sp>
        <p:nvSpPr>
          <p:cNvPr id="75" name="Google Shape;75;p15"/>
          <p:cNvSpPr/>
          <p:nvPr/>
        </p:nvSpPr>
        <p:spPr>
          <a:xfrm>
            <a:off x="5744800" y="2571750"/>
            <a:ext cx="1301100" cy="5892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Ceaned</a:t>
            </a:r>
            <a:endParaRPr sz="1100"/>
          </a:p>
          <a:p>
            <a:pPr indent="0" lvl="0" marL="0" rtl="0" algn="ctr">
              <a:spcBef>
                <a:spcPts val="0"/>
              </a:spcBef>
              <a:spcAft>
                <a:spcPts val="0"/>
              </a:spcAft>
              <a:buNone/>
            </a:pPr>
            <a:r>
              <a:rPr lang="en" sz="1100"/>
              <a:t>Austin Crime Data</a:t>
            </a:r>
            <a:endParaRPr sz="1100"/>
          </a:p>
        </p:txBody>
      </p:sp>
      <p:cxnSp>
        <p:nvCxnSpPr>
          <p:cNvPr id="76" name="Google Shape;76;p15"/>
          <p:cNvCxnSpPr>
            <a:endCxn id="73" idx="2"/>
          </p:cNvCxnSpPr>
          <p:nvPr/>
        </p:nvCxnSpPr>
        <p:spPr>
          <a:xfrm flipH="1" rot="10800000">
            <a:off x="3166000" y="4112350"/>
            <a:ext cx="2578800" cy="6300"/>
          </a:xfrm>
          <a:prstGeom prst="straightConnector1">
            <a:avLst/>
          </a:prstGeom>
          <a:noFill/>
          <a:ln cap="flat" cmpd="sng" w="9525">
            <a:solidFill>
              <a:schemeClr val="dk2"/>
            </a:solidFill>
            <a:prstDash val="solid"/>
            <a:round/>
            <a:headEnd len="med" w="med" type="none"/>
            <a:tailEnd len="med" w="med" type="triangle"/>
          </a:ln>
        </p:spPr>
      </p:cxnSp>
      <p:cxnSp>
        <p:nvCxnSpPr>
          <p:cNvPr id="77" name="Google Shape;77;p15"/>
          <p:cNvCxnSpPr>
            <a:stCxn id="69" idx="4"/>
            <a:endCxn id="71" idx="0"/>
          </p:cNvCxnSpPr>
          <p:nvPr/>
        </p:nvCxnSpPr>
        <p:spPr>
          <a:xfrm>
            <a:off x="3220150" y="2228175"/>
            <a:ext cx="0" cy="343500"/>
          </a:xfrm>
          <a:prstGeom prst="straightConnector1">
            <a:avLst/>
          </a:prstGeom>
          <a:noFill/>
          <a:ln cap="flat" cmpd="sng" w="9525">
            <a:solidFill>
              <a:schemeClr val="dk2"/>
            </a:solidFill>
            <a:prstDash val="solid"/>
            <a:round/>
            <a:headEnd len="med" w="med" type="none"/>
            <a:tailEnd len="med" w="med" type="triangle"/>
          </a:ln>
        </p:spPr>
      </p:cxnSp>
      <p:cxnSp>
        <p:nvCxnSpPr>
          <p:cNvPr id="78" name="Google Shape;78;p15"/>
          <p:cNvCxnSpPr>
            <a:stCxn id="70" idx="4"/>
            <a:endCxn id="72" idx="0"/>
          </p:cNvCxnSpPr>
          <p:nvPr/>
        </p:nvCxnSpPr>
        <p:spPr>
          <a:xfrm>
            <a:off x="1224325" y="3160950"/>
            <a:ext cx="941400" cy="478800"/>
          </a:xfrm>
          <a:prstGeom prst="straightConnector1">
            <a:avLst/>
          </a:prstGeom>
          <a:noFill/>
          <a:ln cap="flat" cmpd="sng" w="9525">
            <a:solidFill>
              <a:schemeClr val="dk2"/>
            </a:solidFill>
            <a:prstDash val="solid"/>
            <a:round/>
            <a:headEnd len="med" w="med" type="none"/>
            <a:tailEnd len="med" w="med" type="triangle"/>
          </a:ln>
        </p:spPr>
      </p:cxnSp>
      <p:cxnSp>
        <p:nvCxnSpPr>
          <p:cNvPr id="79" name="Google Shape;79;p15"/>
          <p:cNvCxnSpPr>
            <a:endCxn id="72" idx="0"/>
          </p:cNvCxnSpPr>
          <p:nvPr/>
        </p:nvCxnSpPr>
        <p:spPr>
          <a:xfrm flipH="1">
            <a:off x="2165625" y="3173500"/>
            <a:ext cx="1061700" cy="466200"/>
          </a:xfrm>
          <a:prstGeom prst="straightConnector1">
            <a:avLst/>
          </a:prstGeom>
          <a:noFill/>
          <a:ln cap="flat" cmpd="sng" w="9525">
            <a:solidFill>
              <a:schemeClr val="dk2"/>
            </a:solidFill>
            <a:prstDash val="solid"/>
            <a:round/>
            <a:headEnd len="med" w="med" type="none"/>
            <a:tailEnd len="med" w="med" type="triangle"/>
          </a:ln>
        </p:spPr>
      </p:cxnSp>
      <p:cxnSp>
        <p:nvCxnSpPr>
          <p:cNvPr id="80" name="Google Shape;80;p15"/>
          <p:cNvCxnSpPr>
            <a:endCxn id="70" idx="0"/>
          </p:cNvCxnSpPr>
          <p:nvPr/>
        </p:nvCxnSpPr>
        <p:spPr>
          <a:xfrm>
            <a:off x="1189525" y="2240550"/>
            <a:ext cx="34800" cy="331200"/>
          </a:xfrm>
          <a:prstGeom prst="straightConnector1">
            <a:avLst/>
          </a:prstGeom>
          <a:noFill/>
          <a:ln cap="flat" cmpd="sng" w="9525">
            <a:solidFill>
              <a:schemeClr val="dk2"/>
            </a:solidFill>
            <a:prstDash val="solid"/>
            <a:round/>
            <a:headEnd len="med" w="med" type="none"/>
            <a:tailEnd len="med" w="med" type="triangle"/>
          </a:ln>
        </p:spPr>
      </p:cxnSp>
      <p:cxnSp>
        <p:nvCxnSpPr>
          <p:cNvPr id="81" name="Google Shape;81;p15"/>
          <p:cNvCxnSpPr>
            <a:stCxn id="75" idx="4"/>
            <a:endCxn id="73" idx="0"/>
          </p:cNvCxnSpPr>
          <p:nvPr/>
        </p:nvCxnSpPr>
        <p:spPr>
          <a:xfrm>
            <a:off x="6395350" y="3160950"/>
            <a:ext cx="0" cy="656700"/>
          </a:xfrm>
          <a:prstGeom prst="straightConnector1">
            <a:avLst/>
          </a:prstGeom>
          <a:noFill/>
          <a:ln cap="flat" cmpd="sng" w="9525">
            <a:solidFill>
              <a:schemeClr val="dk2"/>
            </a:solidFill>
            <a:prstDash val="solid"/>
            <a:round/>
            <a:headEnd len="med" w="med" type="none"/>
            <a:tailEnd len="med" w="med" type="triangle"/>
          </a:ln>
        </p:spPr>
      </p:cxnSp>
      <p:sp>
        <p:nvSpPr>
          <p:cNvPr id="82" name="Google Shape;82;p15"/>
          <p:cNvSpPr/>
          <p:nvPr/>
        </p:nvSpPr>
        <p:spPr>
          <a:xfrm>
            <a:off x="5744800" y="1638975"/>
            <a:ext cx="1301100" cy="5892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Austin Crime Data</a:t>
            </a:r>
            <a:endParaRPr sz="1200"/>
          </a:p>
        </p:txBody>
      </p:sp>
      <p:cxnSp>
        <p:nvCxnSpPr>
          <p:cNvPr id="83" name="Google Shape;83;p15"/>
          <p:cNvCxnSpPr>
            <a:stCxn id="82" idx="4"/>
            <a:endCxn id="75" idx="0"/>
          </p:cNvCxnSpPr>
          <p:nvPr/>
        </p:nvCxnSpPr>
        <p:spPr>
          <a:xfrm>
            <a:off x="6395350" y="2228175"/>
            <a:ext cx="0" cy="343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Getting Data - Zillow</a:t>
            </a:r>
            <a:endParaRPr b="1" sz="1800"/>
          </a:p>
        </p:txBody>
      </p:sp>
      <p:pic>
        <p:nvPicPr>
          <p:cNvPr id="89" name="Google Shape;89;p16"/>
          <p:cNvPicPr preferRelativeResize="0"/>
          <p:nvPr/>
        </p:nvPicPr>
        <p:blipFill>
          <a:blip r:embed="rId3">
            <a:alphaModFix/>
          </a:blip>
          <a:stretch>
            <a:fillRect/>
          </a:stretch>
        </p:blipFill>
        <p:spPr>
          <a:xfrm>
            <a:off x="418838" y="1289575"/>
            <a:ext cx="8306324" cy="2687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CAD</a:t>
            </a:r>
            <a:endParaRPr b="1" sz="1800"/>
          </a:p>
        </p:txBody>
      </p:sp>
      <p:pic>
        <p:nvPicPr>
          <p:cNvPr id="95" name="Google Shape;95;p17"/>
          <p:cNvPicPr preferRelativeResize="0"/>
          <p:nvPr/>
        </p:nvPicPr>
        <p:blipFill>
          <a:blip r:embed="rId3">
            <a:alphaModFix/>
          </a:blip>
          <a:stretch>
            <a:fillRect/>
          </a:stretch>
        </p:blipFill>
        <p:spPr>
          <a:xfrm>
            <a:off x="659065" y="1895825"/>
            <a:ext cx="6136535" cy="1997125"/>
          </a:xfrm>
          <a:prstGeom prst="rect">
            <a:avLst/>
          </a:prstGeom>
          <a:noFill/>
          <a:ln>
            <a:noFill/>
          </a:ln>
        </p:spPr>
      </p:pic>
      <p:sp>
        <p:nvSpPr>
          <p:cNvPr id="96" name="Google Shape;96;p17"/>
          <p:cNvSpPr txBox="1"/>
          <p:nvPr/>
        </p:nvSpPr>
        <p:spPr>
          <a:xfrm>
            <a:off x="659075" y="1456875"/>
            <a:ext cx="5185500" cy="88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rPr>
              <a:t>Williamson</a:t>
            </a:r>
            <a:r>
              <a:rPr lang="en" sz="1800">
                <a:solidFill>
                  <a:schemeClr val="dk2"/>
                </a:solidFill>
              </a:rPr>
              <a:t> </a:t>
            </a:r>
            <a:r>
              <a:rPr lang="en" sz="1800">
                <a:solidFill>
                  <a:schemeClr val="dk2"/>
                </a:solidFill>
              </a:rPr>
              <a:t>County + Travis County</a:t>
            </a:r>
            <a:endParaRPr sz="1800">
              <a:solidFill>
                <a:schemeClr val="dk2"/>
              </a:solidFill>
            </a:endParaRPr>
          </a:p>
          <a:p>
            <a:pPr indent="457200" lvl="0" marL="457200" rtl="0" algn="l">
              <a:lnSpc>
                <a:spcPct val="115000"/>
              </a:lnSpc>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2" name="Google Shape;102;p18"/>
          <p:cNvPicPr preferRelativeResize="0"/>
          <p:nvPr/>
        </p:nvPicPr>
        <p:blipFill>
          <a:blip r:embed="rId3">
            <a:alphaModFix/>
          </a:blip>
          <a:stretch>
            <a:fillRect/>
          </a:stretch>
        </p:blipFill>
        <p:spPr>
          <a:xfrm>
            <a:off x="152400" y="1170125"/>
            <a:ext cx="8839200" cy="3375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Cleaning County Data</a:t>
            </a:r>
            <a:endParaRPr b="1" sz="1800"/>
          </a:p>
        </p:txBody>
      </p:sp>
      <p:sp>
        <p:nvSpPr>
          <p:cNvPr id="108" name="Google Shape;10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sz="1400">
              <a:solidFill>
                <a:srgbClr val="000000"/>
              </a:solidFill>
              <a:highlight>
                <a:srgbClr val="FFFFFF"/>
              </a:highlight>
            </a:endParaRPr>
          </a:p>
          <a:p>
            <a:pPr indent="-317500" lvl="0" marL="457200" rtl="0" algn="l">
              <a:lnSpc>
                <a:spcPct val="200000"/>
              </a:lnSpc>
              <a:spcBef>
                <a:spcPts val="0"/>
              </a:spcBef>
              <a:spcAft>
                <a:spcPts val="0"/>
              </a:spcAft>
              <a:buClr>
                <a:srgbClr val="000000"/>
              </a:buClr>
              <a:buSzPts val="1400"/>
              <a:buAutoNum type="arabicParenR"/>
            </a:pPr>
            <a:r>
              <a:rPr lang="en" sz="1400">
                <a:solidFill>
                  <a:srgbClr val="000000"/>
                </a:solidFill>
              </a:rPr>
              <a:t>D</a:t>
            </a:r>
            <a:r>
              <a:rPr lang="en" sz="1400">
                <a:solidFill>
                  <a:srgbClr val="000000"/>
                </a:solidFill>
              </a:rPr>
              <a:t>eleting personal info</a:t>
            </a:r>
            <a:endParaRPr sz="1400">
              <a:solidFill>
                <a:srgbClr val="000000"/>
              </a:solidFill>
            </a:endParaRPr>
          </a:p>
          <a:p>
            <a:pPr indent="-317500" lvl="0" marL="457200" rtl="0" algn="l">
              <a:lnSpc>
                <a:spcPct val="200000"/>
              </a:lnSpc>
              <a:spcBef>
                <a:spcPts val="0"/>
              </a:spcBef>
              <a:spcAft>
                <a:spcPts val="0"/>
              </a:spcAft>
              <a:buClr>
                <a:srgbClr val="000000"/>
              </a:buClr>
              <a:buSzPts val="1400"/>
              <a:buAutoNum type="arabicParenR"/>
            </a:pPr>
            <a:r>
              <a:rPr lang="en" sz="1400">
                <a:solidFill>
                  <a:srgbClr val="000000"/>
                </a:solidFill>
              </a:rPr>
              <a:t>Separating address and zipcode</a:t>
            </a:r>
            <a:endParaRPr sz="1400">
              <a:solidFill>
                <a:srgbClr val="000000"/>
              </a:solidFill>
            </a:endParaRPr>
          </a:p>
          <a:p>
            <a:pPr indent="-317500" lvl="0" marL="457200" rtl="0" algn="l">
              <a:lnSpc>
                <a:spcPct val="200000"/>
              </a:lnSpc>
              <a:spcBef>
                <a:spcPts val="0"/>
              </a:spcBef>
              <a:spcAft>
                <a:spcPts val="0"/>
              </a:spcAft>
              <a:buClr>
                <a:srgbClr val="000000"/>
              </a:buClr>
              <a:buSzPts val="1400"/>
              <a:buAutoNum type="arabicParenR"/>
            </a:pPr>
            <a:r>
              <a:rPr lang="en" sz="1400">
                <a:solidFill>
                  <a:srgbClr val="000000"/>
                </a:solidFill>
              </a:rPr>
              <a:t>Deleting businesses </a:t>
            </a:r>
            <a:endParaRPr sz="1400">
              <a:solidFill>
                <a:srgbClr val="000000"/>
              </a:solidFill>
            </a:endParaRPr>
          </a:p>
          <a:p>
            <a:pPr indent="-317500" lvl="0" marL="457200" rtl="0" algn="l">
              <a:lnSpc>
                <a:spcPct val="200000"/>
              </a:lnSpc>
              <a:spcBef>
                <a:spcPts val="0"/>
              </a:spcBef>
              <a:spcAft>
                <a:spcPts val="0"/>
              </a:spcAft>
              <a:buClr>
                <a:srgbClr val="000000"/>
              </a:buClr>
              <a:buSzPts val="1400"/>
              <a:buAutoNum type="arabicParenR"/>
            </a:pPr>
            <a:r>
              <a:rPr lang="en" sz="1400">
                <a:solidFill>
                  <a:srgbClr val="000000"/>
                </a:solidFill>
                <a:highlight>
                  <a:srgbClr val="FFFFFF"/>
                </a:highlight>
              </a:rPr>
              <a:t>Deleting duplicates</a:t>
            </a:r>
            <a:endParaRPr sz="1400">
              <a:solidFill>
                <a:srgbClr val="000000"/>
              </a:solidFill>
              <a:highlight>
                <a:srgbClr val="FFFFFF"/>
              </a:highlight>
            </a:endParaRPr>
          </a:p>
          <a:p>
            <a:pPr indent="-317500" lvl="0" marL="457200" rtl="0" algn="l">
              <a:lnSpc>
                <a:spcPct val="200000"/>
              </a:lnSpc>
              <a:spcBef>
                <a:spcPts val="0"/>
              </a:spcBef>
              <a:spcAft>
                <a:spcPts val="0"/>
              </a:spcAft>
              <a:buClr>
                <a:srgbClr val="000000"/>
              </a:buClr>
              <a:buSzPts val="1400"/>
              <a:buAutoNum type="arabicParenR"/>
            </a:pPr>
            <a:r>
              <a:rPr lang="en" sz="1400">
                <a:solidFill>
                  <a:srgbClr val="000000"/>
                </a:solidFill>
                <a:highlight>
                  <a:srgbClr val="FFFFFF"/>
                </a:highlight>
              </a:rPr>
              <a:t>Deleting $ from Appraised Value</a:t>
            </a:r>
            <a:endParaRPr sz="1400">
              <a:solidFill>
                <a:srgbClr val="000000"/>
              </a:solidFill>
              <a:highlight>
                <a:srgbClr val="FFFFFF"/>
              </a:highlight>
            </a:endParaRPr>
          </a:p>
          <a:p>
            <a:pPr indent="0" lvl="0" marL="0" rtl="0" algn="l">
              <a:spcBef>
                <a:spcPts val="0"/>
              </a:spcBef>
              <a:spcAft>
                <a:spcPts val="1600"/>
              </a:spcAft>
              <a:buNone/>
            </a:pPr>
            <a:r>
              <a:t/>
            </a:r>
            <a:endParaRPr sz="1050">
              <a:solidFill>
                <a:schemeClr val="dk1"/>
              </a:solidFill>
              <a:highlight>
                <a:srgbClr val="FFFFFF"/>
              </a:highlight>
            </a:endParaRPr>
          </a:p>
        </p:txBody>
      </p:sp>
      <p:pic>
        <p:nvPicPr>
          <p:cNvPr id="109" name="Google Shape;109;p19"/>
          <p:cNvPicPr preferRelativeResize="0"/>
          <p:nvPr/>
        </p:nvPicPr>
        <p:blipFill>
          <a:blip r:embed="rId3">
            <a:alphaModFix/>
          </a:blip>
          <a:stretch>
            <a:fillRect/>
          </a:stretch>
        </p:blipFill>
        <p:spPr>
          <a:xfrm>
            <a:off x="5263050" y="372950"/>
            <a:ext cx="2050700" cy="1636675"/>
          </a:xfrm>
          <a:prstGeom prst="rect">
            <a:avLst/>
          </a:prstGeom>
          <a:noFill/>
          <a:ln>
            <a:noFill/>
          </a:ln>
        </p:spPr>
      </p:pic>
      <p:pic>
        <p:nvPicPr>
          <p:cNvPr id="110" name="Google Shape;110;p19"/>
          <p:cNvPicPr preferRelativeResize="0"/>
          <p:nvPr/>
        </p:nvPicPr>
        <p:blipFill>
          <a:blip r:embed="rId4">
            <a:alphaModFix/>
          </a:blip>
          <a:stretch>
            <a:fillRect/>
          </a:stretch>
        </p:blipFill>
        <p:spPr>
          <a:xfrm>
            <a:off x="4668435" y="2074100"/>
            <a:ext cx="3902889" cy="1276750"/>
          </a:xfrm>
          <a:prstGeom prst="rect">
            <a:avLst/>
          </a:prstGeom>
          <a:noFill/>
          <a:ln>
            <a:noFill/>
          </a:ln>
        </p:spPr>
      </p:pic>
      <p:pic>
        <p:nvPicPr>
          <p:cNvPr id="111" name="Google Shape;111;p19"/>
          <p:cNvPicPr preferRelativeResize="0"/>
          <p:nvPr/>
        </p:nvPicPr>
        <p:blipFill>
          <a:blip r:embed="rId5">
            <a:alphaModFix/>
          </a:blip>
          <a:stretch>
            <a:fillRect/>
          </a:stretch>
        </p:blipFill>
        <p:spPr>
          <a:xfrm>
            <a:off x="4572000" y="3415325"/>
            <a:ext cx="4095750" cy="1400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Cleaned Travis County</a:t>
            </a:r>
            <a:endParaRPr b="1" sz="2400"/>
          </a:p>
        </p:txBody>
      </p:sp>
      <p:sp>
        <p:nvSpPr>
          <p:cNvPr id="117" name="Google Shape;11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8" name="Google Shape;118;p20"/>
          <p:cNvPicPr preferRelativeResize="0"/>
          <p:nvPr/>
        </p:nvPicPr>
        <p:blipFill rotWithShape="1">
          <a:blip r:embed="rId3">
            <a:alphaModFix/>
          </a:blip>
          <a:srcRect b="0" l="13919" r="0" t="0"/>
          <a:stretch/>
        </p:blipFill>
        <p:spPr>
          <a:xfrm>
            <a:off x="1509525" y="1698450"/>
            <a:ext cx="6116049" cy="2787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idx="1" type="body"/>
          </p:nvPr>
        </p:nvSpPr>
        <p:spPr>
          <a:xfrm>
            <a:off x="103800" y="248375"/>
            <a:ext cx="9144000" cy="48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Zillow Data API Collector</a:t>
            </a:r>
            <a:endParaRPr b="1">
              <a:solidFill>
                <a:srgbClr val="000000"/>
              </a:solidFill>
            </a:endParaRPr>
          </a:p>
          <a:p>
            <a:pPr indent="0" lvl="0" marL="0" rtl="0" algn="l">
              <a:spcBef>
                <a:spcPts val="1600"/>
              </a:spcBef>
              <a:spcAft>
                <a:spcPts val="1600"/>
              </a:spcAft>
              <a:buNone/>
            </a:pPr>
            <a:r>
              <a:t/>
            </a:r>
            <a:endParaRPr/>
          </a:p>
        </p:txBody>
      </p:sp>
      <p:pic>
        <p:nvPicPr>
          <p:cNvPr id="124" name="Google Shape;124;p21"/>
          <p:cNvPicPr preferRelativeResize="0"/>
          <p:nvPr/>
        </p:nvPicPr>
        <p:blipFill>
          <a:blip r:embed="rId3">
            <a:alphaModFix/>
          </a:blip>
          <a:stretch>
            <a:fillRect/>
          </a:stretch>
        </p:blipFill>
        <p:spPr>
          <a:xfrm>
            <a:off x="103800" y="1292263"/>
            <a:ext cx="3101350" cy="2721825"/>
          </a:xfrm>
          <a:prstGeom prst="rect">
            <a:avLst/>
          </a:prstGeom>
          <a:noFill/>
          <a:ln>
            <a:noFill/>
          </a:ln>
        </p:spPr>
      </p:pic>
      <p:pic>
        <p:nvPicPr>
          <p:cNvPr id="125" name="Google Shape;125;p21"/>
          <p:cNvPicPr preferRelativeResize="0"/>
          <p:nvPr/>
        </p:nvPicPr>
        <p:blipFill>
          <a:blip r:embed="rId4">
            <a:alphaModFix/>
          </a:blip>
          <a:stretch>
            <a:fillRect/>
          </a:stretch>
        </p:blipFill>
        <p:spPr>
          <a:xfrm>
            <a:off x="3627050" y="1292275"/>
            <a:ext cx="5392926" cy="3601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