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8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9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5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3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7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2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Изображение выглядит как темный&#10;&#10;Автоматически созданное описание">
            <a:extLst>
              <a:ext uri="{FF2B5EF4-FFF2-40B4-BE49-F238E27FC236}">
                <a16:creationId xmlns:a16="http://schemas.microsoft.com/office/drawing/2014/main" id="{5C67838A-9987-4367-90F5-5531E8725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255" r="-1" b="3360"/>
          <a:stretch/>
        </p:blipFill>
        <p:spPr>
          <a:xfrm>
            <a:off x="20" y="10"/>
            <a:ext cx="12188931" cy="68579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A7D1-684D-44E7-A3D9-7A327ED5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Визуализация семантических изменений</a:t>
            </a:r>
            <a:br>
              <a:rPr lang="ru-RU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тематической группы</a:t>
            </a:r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“Education”</a:t>
            </a:r>
            <a:r>
              <a:rPr lang="ru-RU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692A87-2C88-46DE-A0D7-6CB41E160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ru-RU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Анастасия Башмакова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B8917-3A3A-4F1C-9B42-4830B62C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3">
                    <a:lumMod val="50000"/>
                  </a:schemeClr>
                </a:solidFill>
              </a:rPr>
              <a:t>Учебный мультимодальный словарь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E0810-C8D1-4520-A3FD-88CF912B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системное многофункциональное справочное пособие, одновременно и средством обучения, и обширная база данных;</a:t>
            </a:r>
          </a:p>
          <a:p>
            <a:r>
              <a:rPr lang="ru-RU" dirty="0"/>
              <a:t>интерактивный (пользователь имеет возможность изменять параметры поиска по различным критериям: хронология, этимология, контекст, частотность, семантика, примеры употребления). </a:t>
            </a:r>
          </a:p>
          <a:p>
            <a:r>
              <a:rPr lang="ru-RU" dirty="0"/>
              <a:t>мультимедийный </a:t>
            </a:r>
          </a:p>
          <a:p>
            <a:r>
              <a:rPr lang="ru-RU" dirty="0"/>
              <a:t>визуализирует динамику культуры </a:t>
            </a:r>
          </a:p>
          <a:p>
            <a:pPr lvl="0"/>
            <a:r>
              <a:rPr lang="ru-RU" dirty="0"/>
              <a:t>предоставляет контекст употребления той или иной лексемы, совместно с экстралингвистической информацией и исторической справкой (этимологией);</a:t>
            </a:r>
          </a:p>
          <a:p>
            <a:pPr lvl="0"/>
            <a:r>
              <a:rPr lang="ru-RU" dirty="0"/>
              <a:t>содержит </a:t>
            </a:r>
            <a:r>
              <a:rPr lang="ru-RU" dirty="0" err="1"/>
              <a:t>гипертекстуальный</a:t>
            </a:r>
            <a:r>
              <a:rPr lang="ru-RU" dirty="0"/>
              <a:t> доступ,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94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D11AD-3687-4466-A5C4-310024B2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83904" cy="1849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Shiny App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timevis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4EAA60-CEDA-4554-ADBD-16A0057E5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838" y="351692"/>
            <a:ext cx="6367656" cy="6147582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5790C2E-B392-4BDB-BFFC-989F0165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506" y="2729131"/>
            <a:ext cx="4251520" cy="3981157"/>
          </a:xfrm>
        </p:spPr>
        <p:txBody>
          <a:bodyPr>
            <a:normAutofit/>
          </a:bodyPr>
          <a:lstStyle/>
          <a:p>
            <a:r>
              <a:rPr lang="en-US" sz="6000" b="1" dirty="0"/>
              <a:t>Study</a:t>
            </a:r>
            <a:r>
              <a:rPr lang="ru-RU" sz="6000" b="1" dirty="0"/>
              <a:t> (</a:t>
            </a:r>
            <a:r>
              <a:rPr lang="en-US" sz="6000" b="1" dirty="0"/>
              <a:t>verb)</a:t>
            </a:r>
          </a:p>
          <a:p>
            <a:r>
              <a:rPr lang="en-US" sz="6000" b="1" dirty="0"/>
              <a:t>Learn </a:t>
            </a:r>
            <a:r>
              <a:rPr lang="ru-RU" sz="6000" b="1" dirty="0"/>
              <a:t>(</a:t>
            </a:r>
            <a:r>
              <a:rPr lang="en-US" sz="6000" b="1" dirty="0"/>
              <a:t>verb)</a:t>
            </a:r>
          </a:p>
          <a:p>
            <a:r>
              <a:rPr lang="en-US" sz="6000" b="1" dirty="0"/>
              <a:t>Educate </a:t>
            </a:r>
            <a:r>
              <a:rPr lang="ru-RU" sz="6000" b="1" dirty="0"/>
              <a:t>(</a:t>
            </a:r>
            <a:r>
              <a:rPr lang="en-US" sz="6000" b="1" dirty="0"/>
              <a:t>verb)</a:t>
            </a:r>
            <a:endParaRPr lang="ru-RU" sz="6000" b="1" dirty="0"/>
          </a:p>
          <a:p>
            <a:pPr algn="r"/>
            <a:r>
              <a:rPr lang="en-US" sz="2800" b="1" i="1" dirty="0"/>
              <a:t>From Oxford English Dictionary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251243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50ED9-B139-4935-B736-AFCA1347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48" y="1728216"/>
            <a:ext cx="9608234" cy="3392424"/>
          </a:xfrm>
        </p:spPr>
        <p:txBody>
          <a:bodyPr/>
          <a:lstStyle/>
          <a:p>
            <a:r>
              <a:rPr lang="ru-RU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</a:t>
            </a:r>
            <a:br>
              <a:rPr lang="ru-RU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5888900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22A1C"/>
      </a:dk2>
      <a:lt2>
        <a:srgbClr val="F0F1F3"/>
      </a:lt2>
      <a:accent1>
        <a:srgbClr val="C39A4D"/>
      </a:accent1>
      <a:accent2>
        <a:srgbClr val="B1573B"/>
      </a:accent2>
      <a:accent3>
        <a:srgbClr val="C34D62"/>
      </a:accent3>
      <a:accent4>
        <a:srgbClr val="B13B82"/>
      </a:accent4>
      <a:accent5>
        <a:srgbClr val="C24DC3"/>
      </a:accent5>
      <a:accent6>
        <a:srgbClr val="7E3BB1"/>
      </a:accent6>
      <a:hlink>
        <a:srgbClr val="C043AD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105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Визуализация семантических изменений тематической группы “Education” </vt:lpstr>
      <vt:lpstr>Учебный мультимодальный словарь </vt:lpstr>
      <vt:lpstr>Shiny App timevis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семантических изменений тематической группы “Education” </dc:title>
  <dc:creator>Анастасия Стукалова</dc:creator>
  <cp:lastModifiedBy>Анастасия Стукалова</cp:lastModifiedBy>
  <cp:revision>4</cp:revision>
  <dcterms:created xsi:type="dcterms:W3CDTF">2021-03-13T07:19:27Z</dcterms:created>
  <dcterms:modified xsi:type="dcterms:W3CDTF">2021-03-13T07:36:13Z</dcterms:modified>
</cp:coreProperties>
</file>