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1" r:id="rId11"/>
    <p:sldId id="260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41" autoAdjust="0"/>
  </p:normalViewPr>
  <p:slideViewPr>
    <p:cSldViewPr snapToGrid="0">
      <p:cViewPr varScale="1">
        <p:scale>
          <a:sx n="63" d="100"/>
          <a:sy n="63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EC942-5D72-46AA-A390-F86C51F6DF4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2A70FB-FC00-4E6D-B91C-9706A72C5F65}">
      <dgm:prSet/>
      <dgm:spPr/>
      <dgm:t>
        <a:bodyPr/>
        <a:lstStyle/>
        <a:p>
          <a:r>
            <a:rPr lang="ru-RU" b="1" dirty="0"/>
            <a:t>Шаг 1.</a:t>
          </a:r>
          <a:r>
            <a:rPr lang="ru-RU" dirty="0"/>
            <a:t> </a:t>
          </a:r>
          <a:r>
            <a:rPr lang="ru-RU" i="1" dirty="0"/>
            <a:t>Установка библиотек и импорта модулей</a:t>
          </a:r>
          <a:endParaRPr lang="en-US" dirty="0"/>
        </a:p>
      </dgm:t>
    </dgm:pt>
    <dgm:pt modelId="{82086E28-62AD-4A63-A9A5-7B761241B717}" type="parTrans" cxnId="{72E14E40-9B6A-4CEB-8D1B-8363C9C9779E}">
      <dgm:prSet/>
      <dgm:spPr/>
      <dgm:t>
        <a:bodyPr/>
        <a:lstStyle/>
        <a:p>
          <a:endParaRPr lang="en-US"/>
        </a:p>
      </dgm:t>
    </dgm:pt>
    <dgm:pt modelId="{6054542A-62AA-448B-878A-2EB1A250FE5C}" type="sibTrans" cxnId="{72E14E40-9B6A-4CEB-8D1B-8363C9C9779E}">
      <dgm:prSet/>
      <dgm:spPr/>
      <dgm:t>
        <a:bodyPr/>
        <a:lstStyle/>
        <a:p>
          <a:endParaRPr lang="en-US"/>
        </a:p>
      </dgm:t>
    </dgm:pt>
    <dgm:pt modelId="{7B202CE2-5425-4C32-9506-DB9CC0963A21}">
      <dgm:prSet/>
      <dgm:spPr/>
      <dgm:t>
        <a:bodyPr/>
        <a:lstStyle/>
        <a:p>
          <a:r>
            <a:rPr lang="ru-RU" b="1" dirty="0"/>
            <a:t>Шаг 2.</a:t>
          </a:r>
          <a:r>
            <a:rPr lang="ru-RU" dirty="0"/>
            <a:t> </a:t>
          </a:r>
          <a:r>
            <a:rPr lang="ru-RU" i="1" dirty="0" err="1"/>
            <a:t>Парсинг</a:t>
          </a:r>
          <a:r>
            <a:rPr lang="ru-RU" i="1" dirty="0"/>
            <a:t> англоязычного сайта журнала "</a:t>
          </a:r>
          <a:r>
            <a:rPr lang="ru-RU" i="1" dirty="0" err="1"/>
            <a:t>Education</a:t>
          </a:r>
          <a:r>
            <a:rPr lang="ru-RU" i="1" dirty="0"/>
            <a:t> </a:t>
          </a:r>
          <a:r>
            <a:rPr lang="ru-RU" i="1" dirty="0" err="1"/>
            <a:t>Today</a:t>
          </a:r>
          <a:r>
            <a:rPr lang="ru-RU" i="1" dirty="0"/>
            <a:t>", сохранение </a:t>
          </a:r>
          <a:r>
            <a:rPr lang="ru-RU" i="1" dirty="0" err="1"/>
            <a:t>датафрейма</a:t>
          </a:r>
          <a:endParaRPr lang="en-US" dirty="0"/>
        </a:p>
      </dgm:t>
    </dgm:pt>
    <dgm:pt modelId="{29F9D013-3761-461D-9CCD-B4CE423907C3}" type="parTrans" cxnId="{7234A284-CF4B-4E67-9C9B-A90C7FC05514}">
      <dgm:prSet/>
      <dgm:spPr/>
      <dgm:t>
        <a:bodyPr/>
        <a:lstStyle/>
        <a:p>
          <a:endParaRPr lang="en-US"/>
        </a:p>
      </dgm:t>
    </dgm:pt>
    <dgm:pt modelId="{5CB716B6-6F62-4977-9269-2CC7174F9522}" type="sibTrans" cxnId="{7234A284-CF4B-4E67-9C9B-A90C7FC05514}">
      <dgm:prSet/>
      <dgm:spPr/>
      <dgm:t>
        <a:bodyPr/>
        <a:lstStyle/>
        <a:p>
          <a:endParaRPr lang="en-US"/>
        </a:p>
      </dgm:t>
    </dgm:pt>
    <dgm:pt modelId="{DFF14F80-4153-40BF-B76C-4C46FBC4CE6C}">
      <dgm:prSet/>
      <dgm:spPr/>
      <dgm:t>
        <a:bodyPr/>
        <a:lstStyle/>
        <a:p>
          <a:r>
            <a:rPr lang="ru-RU" b="1" dirty="0"/>
            <a:t>Шаг 3.</a:t>
          </a:r>
          <a:r>
            <a:rPr lang="ru-RU" dirty="0"/>
            <a:t> </a:t>
          </a:r>
          <a:r>
            <a:rPr lang="ru-RU" i="1" dirty="0"/>
            <a:t>Предобработка текстов на английском языке</a:t>
          </a:r>
          <a:endParaRPr lang="en-US" dirty="0"/>
        </a:p>
      </dgm:t>
    </dgm:pt>
    <dgm:pt modelId="{CD9D96F0-7097-490D-BC54-8B77186ADB4F}" type="parTrans" cxnId="{DF6F8BF7-7A24-4A52-BEDA-EC11B7D5F118}">
      <dgm:prSet/>
      <dgm:spPr/>
      <dgm:t>
        <a:bodyPr/>
        <a:lstStyle/>
        <a:p>
          <a:endParaRPr lang="en-US"/>
        </a:p>
      </dgm:t>
    </dgm:pt>
    <dgm:pt modelId="{2EE069B6-DEFC-4766-82EC-66AC3B539246}" type="sibTrans" cxnId="{DF6F8BF7-7A24-4A52-BEDA-EC11B7D5F118}">
      <dgm:prSet/>
      <dgm:spPr/>
      <dgm:t>
        <a:bodyPr/>
        <a:lstStyle/>
        <a:p>
          <a:endParaRPr lang="en-US"/>
        </a:p>
      </dgm:t>
    </dgm:pt>
    <dgm:pt modelId="{FFC1F957-85FB-4B9A-8E38-40F2CC4B4D77}">
      <dgm:prSet/>
      <dgm:spPr/>
      <dgm:t>
        <a:bodyPr/>
        <a:lstStyle/>
        <a:p>
          <a:r>
            <a:rPr lang="ru-RU" b="1" dirty="0"/>
            <a:t>Шаг 4.</a:t>
          </a:r>
          <a:r>
            <a:rPr lang="ru-RU" dirty="0"/>
            <a:t> </a:t>
          </a:r>
          <a:r>
            <a:rPr lang="ru-RU" i="1" dirty="0"/>
            <a:t>Выявление ключевых слов с помощью метода BERT</a:t>
          </a:r>
          <a:endParaRPr lang="en-US" dirty="0"/>
        </a:p>
      </dgm:t>
    </dgm:pt>
    <dgm:pt modelId="{54AB5E6B-6BC7-451E-859A-789C63038B9F}" type="parTrans" cxnId="{F967A8CF-C56D-4CE8-8A2F-8357A03288B5}">
      <dgm:prSet/>
      <dgm:spPr/>
      <dgm:t>
        <a:bodyPr/>
        <a:lstStyle/>
        <a:p>
          <a:endParaRPr lang="en-US"/>
        </a:p>
      </dgm:t>
    </dgm:pt>
    <dgm:pt modelId="{8C4D6302-547E-4A00-A7CB-786501E94567}" type="sibTrans" cxnId="{F967A8CF-C56D-4CE8-8A2F-8357A03288B5}">
      <dgm:prSet/>
      <dgm:spPr/>
      <dgm:t>
        <a:bodyPr/>
        <a:lstStyle/>
        <a:p>
          <a:endParaRPr lang="en-US"/>
        </a:p>
      </dgm:t>
    </dgm:pt>
    <dgm:pt modelId="{B2BAF057-28F5-477E-B000-EE6C753B97CE}">
      <dgm:prSet/>
      <dgm:spPr/>
      <dgm:t>
        <a:bodyPr/>
        <a:lstStyle/>
        <a:p>
          <a:r>
            <a:rPr lang="ru-RU" b="1" dirty="0"/>
            <a:t>Шаг 5</a:t>
          </a:r>
          <a:r>
            <a:rPr lang="ru-RU" dirty="0"/>
            <a:t> </a:t>
          </a:r>
          <a:r>
            <a:rPr lang="ru-RU" i="1" dirty="0"/>
            <a:t>Обновление </a:t>
          </a:r>
          <a:r>
            <a:rPr lang="ru-RU" i="1" dirty="0" err="1"/>
            <a:t>датафрейма</a:t>
          </a:r>
          <a:r>
            <a:rPr lang="ru-RU" i="1" dirty="0"/>
            <a:t> </a:t>
          </a:r>
          <a:endParaRPr lang="en-US" dirty="0"/>
        </a:p>
      </dgm:t>
    </dgm:pt>
    <dgm:pt modelId="{41ACC48B-9FE1-493B-85F7-497643F84B3F}" type="parTrans" cxnId="{BD43ABFF-6911-4EC1-B1D7-674D902D91FD}">
      <dgm:prSet/>
      <dgm:spPr/>
      <dgm:t>
        <a:bodyPr/>
        <a:lstStyle/>
        <a:p>
          <a:endParaRPr lang="en-US"/>
        </a:p>
      </dgm:t>
    </dgm:pt>
    <dgm:pt modelId="{DEDE473F-3ECE-440A-9DBA-A82E6F7A1325}" type="sibTrans" cxnId="{BD43ABFF-6911-4EC1-B1D7-674D902D91FD}">
      <dgm:prSet/>
      <dgm:spPr/>
      <dgm:t>
        <a:bodyPr/>
        <a:lstStyle/>
        <a:p>
          <a:endParaRPr lang="en-US"/>
        </a:p>
      </dgm:t>
    </dgm:pt>
    <dgm:pt modelId="{E19B6440-DE17-4729-A2DE-C96B30E7D868}">
      <dgm:prSet/>
      <dgm:spPr/>
      <dgm:t>
        <a:bodyPr/>
        <a:lstStyle/>
        <a:p>
          <a:r>
            <a:rPr lang="ru-RU" b="1" dirty="0"/>
            <a:t>Шаг 6</a:t>
          </a:r>
          <a:r>
            <a:rPr lang="ru-RU" dirty="0"/>
            <a:t> </a:t>
          </a:r>
          <a:r>
            <a:rPr lang="ru-RU" i="1" dirty="0"/>
            <a:t>Визуализация полученных данных</a:t>
          </a:r>
          <a:endParaRPr lang="en-US" dirty="0"/>
        </a:p>
      </dgm:t>
    </dgm:pt>
    <dgm:pt modelId="{1B872101-14DB-4829-AB17-13DF910BC4A7}" type="parTrans" cxnId="{1D658A04-2A4A-401E-B45A-CCDC79205C2B}">
      <dgm:prSet/>
      <dgm:spPr/>
      <dgm:t>
        <a:bodyPr/>
        <a:lstStyle/>
        <a:p>
          <a:endParaRPr lang="en-US"/>
        </a:p>
      </dgm:t>
    </dgm:pt>
    <dgm:pt modelId="{E80D4418-7DB8-4179-AE01-38C2CEB7AD2A}" type="sibTrans" cxnId="{1D658A04-2A4A-401E-B45A-CCDC79205C2B}">
      <dgm:prSet/>
      <dgm:spPr/>
      <dgm:t>
        <a:bodyPr/>
        <a:lstStyle/>
        <a:p>
          <a:endParaRPr lang="en-US"/>
        </a:p>
      </dgm:t>
    </dgm:pt>
    <dgm:pt modelId="{2FCA8CD9-F7FC-4FE9-BC05-668D5AEC75F9}" type="pres">
      <dgm:prSet presAssocID="{1D0EC942-5D72-46AA-A390-F86C51F6DF46}" presName="Name0" presStyleCnt="0">
        <dgm:presLayoutVars>
          <dgm:dir/>
          <dgm:resizeHandles val="exact"/>
        </dgm:presLayoutVars>
      </dgm:prSet>
      <dgm:spPr/>
    </dgm:pt>
    <dgm:pt modelId="{AA5C68C1-5AD9-4FB1-86E4-3F2D97CB56DD}" type="pres">
      <dgm:prSet presAssocID="{9E2A70FB-FC00-4E6D-B91C-9706A72C5F65}" presName="node" presStyleLbl="node1" presStyleIdx="0" presStyleCnt="6">
        <dgm:presLayoutVars>
          <dgm:bulletEnabled val="1"/>
        </dgm:presLayoutVars>
      </dgm:prSet>
      <dgm:spPr/>
    </dgm:pt>
    <dgm:pt modelId="{1AC6395E-5ED9-4033-8D42-79A39277A2F4}" type="pres">
      <dgm:prSet presAssocID="{6054542A-62AA-448B-878A-2EB1A250FE5C}" presName="sibTrans" presStyleLbl="sibTrans1D1" presStyleIdx="0" presStyleCnt="5"/>
      <dgm:spPr/>
    </dgm:pt>
    <dgm:pt modelId="{23D1E754-EA47-4478-9895-B5B6C5E2A30B}" type="pres">
      <dgm:prSet presAssocID="{6054542A-62AA-448B-878A-2EB1A250FE5C}" presName="connectorText" presStyleLbl="sibTrans1D1" presStyleIdx="0" presStyleCnt="5"/>
      <dgm:spPr/>
    </dgm:pt>
    <dgm:pt modelId="{C01AC520-F578-4102-8006-D3F3CE737428}" type="pres">
      <dgm:prSet presAssocID="{7B202CE2-5425-4C32-9506-DB9CC0963A21}" presName="node" presStyleLbl="node1" presStyleIdx="1" presStyleCnt="6">
        <dgm:presLayoutVars>
          <dgm:bulletEnabled val="1"/>
        </dgm:presLayoutVars>
      </dgm:prSet>
      <dgm:spPr/>
    </dgm:pt>
    <dgm:pt modelId="{E2C88AE8-92C4-480F-BB87-487EB47F45A4}" type="pres">
      <dgm:prSet presAssocID="{5CB716B6-6F62-4977-9269-2CC7174F9522}" presName="sibTrans" presStyleLbl="sibTrans1D1" presStyleIdx="1" presStyleCnt="5"/>
      <dgm:spPr/>
    </dgm:pt>
    <dgm:pt modelId="{06A4F953-85B1-41C0-B564-E52DBD9DDC4D}" type="pres">
      <dgm:prSet presAssocID="{5CB716B6-6F62-4977-9269-2CC7174F9522}" presName="connectorText" presStyleLbl="sibTrans1D1" presStyleIdx="1" presStyleCnt="5"/>
      <dgm:spPr/>
    </dgm:pt>
    <dgm:pt modelId="{DAF6D916-9E25-4350-B7FC-B07607BFE19C}" type="pres">
      <dgm:prSet presAssocID="{DFF14F80-4153-40BF-B76C-4C46FBC4CE6C}" presName="node" presStyleLbl="node1" presStyleIdx="2" presStyleCnt="6">
        <dgm:presLayoutVars>
          <dgm:bulletEnabled val="1"/>
        </dgm:presLayoutVars>
      </dgm:prSet>
      <dgm:spPr/>
    </dgm:pt>
    <dgm:pt modelId="{D7A8D5E3-FF40-4C1D-8A36-94D967B7CD89}" type="pres">
      <dgm:prSet presAssocID="{2EE069B6-DEFC-4766-82EC-66AC3B539246}" presName="sibTrans" presStyleLbl="sibTrans1D1" presStyleIdx="2" presStyleCnt="5"/>
      <dgm:spPr/>
    </dgm:pt>
    <dgm:pt modelId="{16F1EF74-F701-4675-ACBB-01F3FC968521}" type="pres">
      <dgm:prSet presAssocID="{2EE069B6-DEFC-4766-82EC-66AC3B539246}" presName="connectorText" presStyleLbl="sibTrans1D1" presStyleIdx="2" presStyleCnt="5"/>
      <dgm:spPr/>
    </dgm:pt>
    <dgm:pt modelId="{B8AA59DC-CBCC-48A7-8178-1A3635DFFF43}" type="pres">
      <dgm:prSet presAssocID="{FFC1F957-85FB-4B9A-8E38-40F2CC4B4D77}" presName="node" presStyleLbl="node1" presStyleIdx="3" presStyleCnt="6">
        <dgm:presLayoutVars>
          <dgm:bulletEnabled val="1"/>
        </dgm:presLayoutVars>
      </dgm:prSet>
      <dgm:spPr/>
    </dgm:pt>
    <dgm:pt modelId="{270DBEB1-1A16-4965-9658-CEAE5CB769A5}" type="pres">
      <dgm:prSet presAssocID="{8C4D6302-547E-4A00-A7CB-786501E94567}" presName="sibTrans" presStyleLbl="sibTrans1D1" presStyleIdx="3" presStyleCnt="5"/>
      <dgm:spPr/>
    </dgm:pt>
    <dgm:pt modelId="{5321CD11-4521-48DF-AC3E-F0663CFB77D4}" type="pres">
      <dgm:prSet presAssocID="{8C4D6302-547E-4A00-A7CB-786501E94567}" presName="connectorText" presStyleLbl="sibTrans1D1" presStyleIdx="3" presStyleCnt="5"/>
      <dgm:spPr/>
    </dgm:pt>
    <dgm:pt modelId="{EB44FEBA-44A9-4774-A11A-2A138FD2E521}" type="pres">
      <dgm:prSet presAssocID="{B2BAF057-28F5-477E-B000-EE6C753B97CE}" presName="node" presStyleLbl="node1" presStyleIdx="4" presStyleCnt="6">
        <dgm:presLayoutVars>
          <dgm:bulletEnabled val="1"/>
        </dgm:presLayoutVars>
      </dgm:prSet>
      <dgm:spPr/>
    </dgm:pt>
    <dgm:pt modelId="{1C6007FA-D180-499C-A08A-AF761C4FAC15}" type="pres">
      <dgm:prSet presAssocID="{DEDE473F-3ECE-440A-9DBA-A82E6F7A1325}" presName="sibTrans" presStyleLbl="sibTrans1D1" presStyleIdx="4" presStyleCnt="5"/>
      <dgm:spPr/>
    </dgm:pt>
    <dgm:pt modelId="{913AA668-41A0-4883-BB19-DE07D5D4021B}" type="pres">
      <dgm:prSet presAssocID="{DEDE473F-3ECE-440A-9DBA-A82E6F7A1325}" presName="connectorText" presStyleLbl="sibTrans1D1" presStyleIdx="4" presStyleCnt="5"/>
      <dgm:spPr/>
    </dgm:pt>
    <dgm:pt modelId="{5963B314-1AD7-4E28-A838-418EA07C5BAC}" type="pres">
      <dgm:prSet presAssocID="{E19B6440-DE17-4729-A2DE-C96B30E7D868}" presName="node" presStyleLbl="node1" presStyleIdx="5" presStyleCnt="6">
        <dgm:presLayoutVars>
          <dgm:bulletEnabled val="1"/>
        </dgm:presLayoutVars>
      </dgm:prSet>
      <dgm:spPr/>
    </dgm:pt>
  </dgm:ptLst>
  <dgm:cxnLst>
    <dgm:cxn modelId="{1D658A04-2A4A-401E-B45A-CCDC79205C2B}" srcId="{1D0EC942-5D72-46AA-A390-F86C51F6DF46}" destId="{E19B6440-DE17-4729-A2DE-C96B30E7D868}" srcOrd="5" destOrd="0" parTransId="{1B872101-14DB-4829-AB17-13DF910BC4A7}" sibTransId="{E80D4418-7DB8-4179-AE01-38C2CEB7AD2A}"/>
    <dgm:cxn modelId="{EB10FD13-B7C5-4BF1-9E63-D377EE8EF12C}" type="presOf" srcId="{1D0EC942-5D72-46AA-A390-F86C51F6DF46}" destId="{2FCA8CD9-F7FC-4FE9-BC05-668D5AEC75F9}" srcOrd="0" destOrd="0" presId="urn:microsoft.com/office/officeart/2016/7/layout/RepeatingBendingProcessNew"/>
    <dgm:cxn modelId="{ADE7BC34-8D33-484C-B446-618CEF98B2CE}" type="presOf" srcId="{2EE069B6-DEFC-4766-82EC-66AC3B539246}" destId="{16F1EF74-F701-4675-ACBB-01F3FC968521}" srcOrd="1" destOrd="0" presId="urn:microsoft.com/office/officeart/2016/7/layout/RepeatingBendingProcessNew"/>
    <dgm:cxn modelId="{72E14E40-9B6A-4CEB-8D1B-8363C9C9779E}" srcId="{1D0EC942-5D72-46AA-A390-F86C51F6DF46}" destId="{9E2A70FB-FC00-4E6D-B91C-9706A72C5F65}" srcOrd="0" destOrd="0" parTransId="{82086E28-62AD-4A63-A9A5-7B761241B717}" sibTransId="{6054542A-62AA-448B-878A-2EB1A250FE5C}"/>
    <dgm:cxn modelId="{F7EF1672-FA52-4244-86BD-8FBECE341966}" type="presOf" srcId="{9E2A70FB-FC00-4E6D-B91C-9706A72C5F65}" destId="{AA5C68C1-5AD9-4FB1-86E4-3F2D97CB56DD}" srcOrd="0" destOrd="0" presId="urn:microsoft.com/office/officeart/2016/7/layout/RepeatingBendingProcessNew"/>
    <dgm:cxn modelId="{A6798A78-C5E4-47AC-B35D-C68C2A3C2EAF}" type="presOf" srcId="{DEDE473F-3ECE-440A-9DBA-A82E6F7A1325}" destId="{1C6007FA-D180-499C-A08A-AF761C4FAC15}" srcOrd="0" destOrd="0" presId="urn:microsoft.com/office/officeart/2016/7/layout/RepeatingBendingProcessNew"/>
    <dgm:cxn modelId="{7A67AC7A-8F25-43CC-BF65-400EB92C2361}" type="presOf" srcId="{2EE069B6-DEFC-4766-82EC-66AC3B539246}" destId="{D7A8D5E3-FF40-4C1D-8A36-94D967B7CD89}" srcOrd="0" destOrd="0" presId="urn:microsoft.com/office/officeart/2016/7/layout/RepeatingBendingProcessNew"/>
    <dgm:cxn modelId="{E0A8407B-4A82-4ED6-952D-B74028B1A6FE}" type="presOf" srcId="{6054542A-62AA-448B-878A-2EB1A250FE5C}" destId="{23D1E754-EA47-4478-9895-B5B6C5E2A30B}" srcOrd="1" destOrd="0" presId="urn:microsoft.com/office/officeart/2016/7/layout/RepeatingBendingProcessNew"/>
    <dgm:cxn modelId="{01E3B27D-86BB-49AC-8FBF-79C2AC5C19EE}" type="presOf" srcId="{6054542A-62AA-448B-878A-2EB1A250FE5C}" destId="{1AC6395E-5ED9-4033-8D42-79A39277A2F4}" srcOrd="0" destOrd="0" presId="urn:microsoft.com/office/officeart/2016/7/layout/RepeatingBendingProcessNew"/>
    <dgm:cxn modelId="{7234A284-CF4B-4E67-9C9B-A90C7FC05514}" srcId="{1D0EC942-5D72-46AA-A390-F86C51F6DF46}" destId="{7B202CE2-5425-4C32-9506-DB9CC0963A21}" srcOrd="1" destOrd="0" parTransId="{29F9D013-3761-461D-9CCD-B4CE423907C3}" sibTransId="{5CB716B6-6F62-4977-9269-2CC7174F9522}"/>
    <dgm:cxn modelId="{E4B51D8A-6CA1-4C11-8DDA-951D7727E61E}" type="presOf" srcId="{FFC1F957-85FB-4B9A-8E38-40F2CC4B4D77}" destId="{B8AA59DC-CBCC-48A7-8178-1A3635DFFF43}" srcOrd="0" destOrd="0" presId="urn:microsoft.com/office/officeart/2016/7/layout/RepeatingBendingProcessNew"/>
    <dgm:cxn modelId="{2DE2179B-278C-4B0C-8BEE-67952E210F70}" type="presOf" srcId="{8C4D6302-547E-4A00-A7CB-786501E94567}" destId="{270DBEB1-1A16-4965-9658-CEAE5CB769A5}" srcOrd="0" destOrd="0" presId="urn:microsoft.com/office/officeart/2016/7/layout/RepeatingBendingProcessNew"/>
    <dgm:cxn modelId="{DADFC8AF-6AC1-4B7E-813F-71B9957FDA47}" type="presOf" srcId="{5CB716B6-6F62-4977-9269-2CC7174F9522}" destId="{06A4F953-85B1-41C0-B564-E52DBD9DDC4D}" srcOrd="1" destOrd="0" presId="urn:microsoft.com/office/officeart/2016/7/layout/RepeatingBendingProcessNew"/>
    <dgm:cxn modelId="{11838EBC-377B-449C-BEBA-E603D547391C}" type="presOf" srcId="{E19B6440-DE17-4729-A2DE-C96B30E7D868}" destId="{5963B314-1AD7-4E28-A838-418EA07C5BAC}" srcOrd="0" destOrd="0" presId="urn:microsoft.com/office/officeart/2016/7/layout/RepeatingBendingProcessNew"/>
    <dgm:cxn modelId="{CE3E74BF-BA8A-4C70-85EA-4B5728BA5C23}" type="presOf" srcId="{5CB716B6-6F62-4977-9269-2CC7174F9522}" destId="{E2C88AE8-92C4-480F-BB87-487EB47F45A4}" srcOrd="0" destOrd="0" presId="urn:microsoft.com/office/officeart/2016/7/layout/RepeatingBendingProcessNew"/>
    <dgm:cxn modelId="{A7CDB4C4-FB1E-451B-B3CB-2C27660971D4}" type="presOf" srcId="{DFF14F80-4153-40BF-B76C-4C46FBC4CE6C}" destId="{DAF6D916-9E25-4350-B7FC-B07607BFE19C}" srcOrd="0" destOrd="0" presId="urn:microsoft.com/office/officeart/2016/7/layout/RepeatingBendingProcessNew"/>
    <dgm:cxn modelId="{232A7CC6-BBB8-445F-BDA5-A8D537C16F00}" type="presOf" srcId="{7B202CE2-5425-4C32-9506-DB9CC0963A21}" destId="{C01AC520-F578-4102-8006-D3F3CE737428}" srcOrd="0" destOrd="0" presId="urn:microsoft.com/office/officeart/2016/7/layout/RepeatingBendingProcessNew"/>
    <dgm:cxn modelId="{F967A8CF-C56D-4CE8-8A2F-8357A03288B5}" srcId="{1D0EC942-5D72-46AA-A390-F86C51F6DF46}" destId="{FFC1F957-85FB-4B9A-8E38-40F2CC4B4D77}" srcOrd="3" destOrd="0" parTransId="{54AB5E6B-6BC7-451E-859A-789C63038B9F}" sibTransId="{8C4D6302-547E-4A00-A7CB-786501E94567}"/>
    <dgm:cxn modelId="{4185D7E0-6D29-4CAD-BCB0-D8470F4A5F4A}" type="presOf" srcId="{8C4D6302-547E-4A00-A7CB-786501E94567}" destId="{5321CD11-4521-48DF-AC3E-F0663CFB77D4}" srcOrd="1" destOrd="0" presId="urn:microsoft.com/office/officeart/2016/7/layout/RepeatingBendingProcessNew"/>
    <dgm:cxn modelId="{8B2EEAE3-C4FC-436F-BC6A-3E18417FD082}" type="presOf" srcId="{B2BAF057-28F5-477E-B000-EE6C753B97CE}" destId="{EB44FEBA-44A9-4774-A11A-2A138FD2E521}" srcOrd="0" destOrd="0" presId="urn:microsoft.com/office/officeart/2016/7/layout/RepeatingBendingProcessNew"/>
    <dgm:cxn modelId="{6CC5B8E9-21C4-4A21-9207-CE427D403E7D}" type="presOf" srcId="{DEDE473F-3ECE-440A-9DBA-A82E6F7A1325}" destId="{913AA668-41A0-4883-BB19-DE07D5D4021B}" srcOrd="1" destOrd="0" presId="urn:microsoft.com/office/officeart/2016/7/layout/RepeatingBendingProcessNew"/>
    <dgm:cxn modelId="{DF6F8BF7-7A24-4A52-BEDA-EC11B7D5F118}" srcId="{1D0EC942-5D72-46AA-A390-F86C51F6DF46}" destId="{DFF14F80-4153-40BF-B76C-4C46FBC4CE6C}" srcOrd="2" destOrd="0" parTransId="{CD9D96F0-7097-490D-BC54-8B77186ADB4F}" sibTransId="{2EE069B6-DEFC-4766-82EC-66AC3B539246}"/>
    <dgm:cxn modelId="{BD43ABFF-6911-4EC1-B1D7-674D902D91FD}" srcId="{1D0EC942-5D72-46AA-A390-F86C51F6DF46}" destId="{B2BAF057-28F5-477E-B000-EE6C753B97CE}" srcOrd="4" destOrd="0" parTransId="{41ACC48B-9FE1-493B-85F7-497643F84B3F}" sibTransId="{DEDE473F-3ECE-440A-9DBA-A82E6F7A1325}"/>
    <dgm:cxn modelId="{DBFFC841-DF32-47A6-B634-DD3062BF3B1D}" type="presParOf" srcId="{2FCA8CD9-F7FC-4FE9-BC05-668D5AEC75F9}" destId="{AA5C68C1-5AD9-4FB1-86E4-3F2D97CB56DD}" srcOrd="0" destOrd="0" presId="urn:microsoft.com/office/officeart/2016/7/layout/RepeatingBendingProcessNew"/>
    <dgm:cxn modelId="{ED6536D0-4AAA-4E20-A6B2-8BECF13D6B6F}" type="presParOf" srcId="{2FCA8CD9-F7FC-4FE9-BC05-668D5AEC75F9}" destId="{1AC6395E-5ED9-4033-8D42-79A39277A2F4}" srcOrd="1" destOrd="0" presId="urn:microsoft.com/office/officeart/2016/7/layout/RepeatingBendingProcessNew"/>
    <dgm:cxn modelId="{75DC4F1D-A89C-4D2D-B8D7-208057439B80}" type="presParOf" srcId="{1AC6395E-5ED9-4033-8D42-79A39277A2F4}" destId="{23D1E754-EA47-4478-9895-B5B6C5E2A30B}" srcOrd="0" destOrd="0" presId="urn:microsoft.com/office/officeart/2016/7/layout/RepeatingBendingProcessNew"/>
    <dgm:cxn modelId="{F079D0E0-6755-4375-898E-4BCECF7B9822}" type="presParOf" srcId="{2FCA8CD9-F7FC-4FE9-BC05-668D5AEC75F9}" destId="{C01AC520-F578-4102-8006-D3F3CE737428}" srcOrd="2" destOrd="0" presId="urn:microsoft.com/office/officeart/2016/7/layout/RepeatingBendingProcessNew"/>
    <dgm:cxn modelId="{21222672-BF38-4CA1-A51B-86852585C098}" type="presParOf" srcId="{2FCA8CD9-F7FC-4FE9-BC05-668D5AEC75F9}" destId="{E2C88AE8-92C4-480F-BB87-487EB47F45A4}" srcOrd="3" destOrd="0" presId="urn:microsoft.com/office/officeart/2016/7/layout/RepeatingBendingProcessNew"/>
    <dgm:cxn modelId="{F236CDE9-BD53-4974-A766-13903F1CDBCF}" type="presParOf" srcId="{E2C88AE8-92C4-480F-BB87-487EB47F45A4}" destId="{06A4F953-85B1-41C0-B564-E52DBD9DDC4D}" srcOrd="0" destOrd="0" presId="urn:microsoft.com/office/officeart/2016/7/layout/RepeatingBendingProcessNew"/>
    <dgm:cxn modelId="{C9339FBD-6C3B-406D-8CF2-8E9597497AAC}" type="presParOf" srcId="{2FCA8CD9-F7FC-4FE9-BC05-668D5AEC75F9}" destId="{DAF6D916-9E25-4350-B7FC-B07607BFE19C}" srcOrd="4" destOrd="0" presId="urn:microsoft.com/office/officeart/2016/7/layout/RepeatingBendingProcessNew"/>
    <dgm:cxn modelId="{4FE49C29-0351-42F3-B4D1-671070F210A4}" type="presParOf" srcId="{2FCA8CD9-F7FC-4FE9-BC05-668D5AEC75F9}" destId="{D7A8D5E3-FF40-4C1D-8A36-94D967B7CD89}" srcOrd="5" destOrd="0" presId="urn:microsoft.com/office/officeart/2016/7/layout/RepeatingBendingProcessNew"/>
    <dgm:cxn modelId="{B383C198-C498-4A62-86F3-FEC875B6A8A6}" type="presParOf" srcId="{D7A8D5E3-FF40-4C1D-8A36-94D967B7CD89}" destId="{16F1EF74-F701-4675-ACBB-01F3FC968521}" srcOrd="0" destOrd="0" presId="urn:microsoft.com/office/officeart/2016/7/layout/RepeatingBendingProcessNew"/>
    <dgm:cxn modelId="{EF8C2FFC-BA0D-453F-B3CB-5F41E1FD9ED3}" type="presParOf" srcId="{2FCA8CD9-F7FC-4FE9-BC05-668D5AEC75F9}" destId="{B8AA59DC-CBCC-48A7-8178-1A3635DFFF43}" srcOrd="6" destOrd="0" presId="urn:microsoft.com/office/officeart/2016/7/layout/RepeatingBendingProcessNew"/>
    <dgm:cxn modelId="{AE660271-F4F6-417C-A9E8-DD4CC7166280}" type="presParOf" srcId="{2FCA8CD9-F7FC-4FE9-BC05-668D5AEC75F9}" destId="{270DBEB1-1A16-4965-9658-CEAE5CB769A5}" srcOrd="7" destOrd="0" presId="urn:microsoft.com/office/officeart/2016/7/layout/RepeatingBendingProcessNew"/>
    <dgm:cxn modelId="{405EA622-75C2-430B-B120-BE6BFA6880D5}" type="presParOf" srcId="{270DBEB1-1A16-4965-9658-CEAE5CB769A5}" destId="{5321CD11-4521-48DF-AC3E-F0663CFB77D4}" srcOrd="0" destOrd="0" presId="urn:microsoft.com/office/officeart/2016/7/layout/RepeatingBendingProcessNew"/>
    <dgm:cxn modelId="{F12D5D18-F3BB-4262-BD11-A040B977D5B5}" type="presParOf" srcId="{2FCA8CD9-F7FC-4FE9-BC05-668D5AEC75F9}" destId="{EB44FEBA-44A9-4774-A11A-2A138FD2E521}" srcOrd="8" destOrd="0" presId="urn:microsoft.com/office/officeart/2016/7/layout/RepeatingBendingProcessNew"/>
    <dgm:cxn modelId="{5298F7AB-1189-47BA-B077-E2FCBE6A9EE5}" type="presParOf" srcId="{2FCA8CD9-F7FC-4FE9-BC05-668D5AEC75F9}" destId="{1C6007FA-D180-499C-A08A-AF761C4FAC15}" srcOrd="9" destOrd="0" presId="urn:microsoft.com/office/officeart/2016/7/layout/RepeatingBendingProcessNew"/>
    <dgm:cxn modelId="{B5401A90-13B9-4554-9449-3E763AA44479}" type="presParOf" srcId="{1C6007FA-D180-499C-A08A-AF761C4FAC15}" destId="{913AA668-41A0-4883-BB19-DE07D5D4021B}" srcOrd="0" destOrd="0" presId="urn:microsoft.com/office/officeart/2016/7/layout/RepeatingBendingProcessNew"/>
    <dgm:cxn modelId="{8D2BF5ED-CF60-4022-B005-2383A1C4D014}" type="presParOf" srcId="{2FCA8CD9-F7FC-4FE9-BC05-668D5AEC75F9}" destId="{5963B314-1AD7-4E28-A838-418EA07C5BA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6395E-5ED9-4033-8D42-79A39277A2F4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AA5C68C1-5AD9-4FB1-86E4-3F2D97CB56DD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Шаг 1.</a:t>
          </a:r>
          <a:r>
            <a:rPr lang="ru-RU" sz="2100" kern="1200" dirty="0"/>
            <a:t> </a:t>
          </a:r>
          <a:r>
            <a:rPr lang="ru-RU" sz="2100" i="1" kern="1200" dirty="0"/>
            <a:t>Установка библиотек и импорта модулей</a:t>
          </a:r>
          <a:endParaRPr lang="en-US" sz="2100" kern="1200" dirty="0"/>
        </a:p>
      </dsp:txBody>
      <dsp:txXfrm>
        <a:off x="8061" y="6582"/>
        <a:ext cx="3034531" cy="1820718"/>
      </dsp:txXfrm>
    </dsp:sp>
    <dsp:sp modelId="{E2C88AE8-92C4-480F-BB87-487EB47F45A4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3451"/>
        <a:ext cx="34897" cy="6979"/>
      </dsp:txXfrm>
    </dsp:sp>
    <dsp:sp modelId="{C01AC520-F578-4102-8006-D3F3CE737428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Шаг 2.</a:t>
          </a:r>
          <a:r>
            <a:rPr lang="ru-RU" sz="2100" kern="1200" dirty="0"/>
            <a:t> </a:t>
          </a:r>
          <a:r>
            <a:rPr lang="ru-RU" sz="2100" i="1" kern="1200" dirty="0" err="1"/>
            <a:t>Парсинг</a:t>
          </a:r>
          <a:r>
            <a:rPr lang="ru-RU" sz="2100" i="1" kern="1200" dirty="0"/>
            <a:t> англоязычного сайта журнала "</a:t>
          </a:r>
          <a:r>
            <a:rPr lang="ru-RU" sz="2100" i="1" kern="1200" dirty="0" err="1"/>
            <a:t>Education</a:t>
          </a:r>
          <a:r>
            <a:rPr lang="ru-RU" sz="2100" i="1" kern="1200" dirty="0"/>
            <a:t> </a:t>
          </a:r>
          <a:r>
            <a:rPr lang="ru-RU" sz="2100" i="1" kern="1200" dirty="0" err="1"/>
            <a:t>Today</a:t>
          </a:r>
          <a:r>
            <a:rPr lang="ru-RU" sz="2100" i="1" kern="1200" dirty="0"/>
            <a:t>", сохранение </a:t>
          </a:r>
          <a:r>
            <a:rPr lang="ru-RU" sz="2100" i="1" kern="1200" dirty="0" err="1"/>
            <a:t>датафрейма</a:t>
          </a:r>
          <a:endParaRPr lang="en-US" sz="2100" kern="1200" dirty="0"/>
        </a:p>
      </dsp:txBody>
      <dsp:txXfrm>
        <a:off x="3740534" y="6582"/>
        <a:ext cx="3034531" cy="1820718"/>
      </dsp:txXfrm>
    </dsp:sp>
    <dsp:sp modelId="{D7A8D5E3-FF40-4C1D-8A36-94D967B7CD89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682"/>
        <a:ext cx="374875" cy="6979"/>
      </dsp:txXfrm>
    </dsp:sp>
    <dsp:sp modelId="{DAF6D916-9E25-4350-B7FC-B07607BFE19C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Шаг 3.</a:t>
          </a:r>
          <a:r>
            <a:rPr lang="ru-RU" sz="2100" kern="1200" dirty="0"/>
            <a:t> </a:t>
          </a:r>
          <a:r>
            <a:rPr lang="ru-RU" sz="2100" i="1" kern="1200" dirty="0"/>
            <a:t>Предобработка текстов на английском языке</a:t>
          </a:r>
          <a:endParaRPr lang="en-US" sz="2100" kern="1200" dirty="0"/>
        </a:p>
      </dsp:txBody>
      <dsp:txXfrm>
        <a:off x="7473007" y="6582"/>
        <a:ext cx="3034531" cy="1820718"/>
      </dsp:txXfrm>
    </dsp:sp>
    <dsp:sp modelId="{270DBEB1-1A16-4965-9658-CEAE5CB769A5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2112"/>
        <a:ext cx="34897" cy="6979"/>
      </dsp:txXfrm>
    </dsp:sp>
    <dsp:sp modelId="{B8AA59DC-CBCC-48A7-8178-1A3635DFFF43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Шаг 4.</a:t>
          </a:r>
          <a:r>
            <a:rPr lang="ru-RU" sz="2100" kern="1200" dirty="0"/>
            <a:t> </a:t>
          </a:r>
          <a:r>
            <a:rPr lang="ru-RU" sz="2100" i="1" kern="1200" dirty="0"/>
            <a:t>Выявление ключевых слов с помощью метода BERT</a:t>
          </a:r>
          <a:endParaRPr lang="en-US" sz="2100" kern="1200" dirty="0"/>
        </a:p>
      </dsp:txBody>
      <dsp:txXfrm>
        <a:off x="8061" y="2525243"/>
        <a:ext cx="3034531" cy="1820718"/>
      </dsp:txXfrm>
    </dsp:sp>
    <dsp:sp modelId="{1C6007FA-D180-499C-A08A-AF761C4FAC15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2112"/>
        <a:ext cx="34897" cy="6979"/>
      </dsp:txXfrm>
    </dsp:sp>
    <dsp:sp modelId="{EB44FEBA-44A9-4774-A11A-2A138FD2E521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Шаг 5</a:t>
          </a:r>
          <a:r>
            <a:rPr lang="ru-RU" sz="2100" kern="1200" dirty="0"/>
            <a:t> </a:t>
          </a:r>
          <a:r>
            <a:rPr lang="ru-RU" sz="2100" i="1" kern="1200" dirty="0"/>
            <a:t>Обновление </a:t>
          </a:r>
          <a:r>
            <a:rPr lang="ru-RU" sz="2100" i="1" kern="1200" dirty="0" err="1"/>
            <a:t>датафрейма</a:t>
          </a:r>
          <a:r>
            <a:rPr lang="ru-RU" sz="2100" i="1" kern="1200" dirty="0"/>
            <a:t> </a:t>
          </a:r>
          <a:endParaRPr lang="en-US" sz="2100" kern="1200" dirty="0"/>
        </a:p>
      </dsp:txBody>
      <dsp:txXfrm>
        <a:off x="3740534" y="2525243"/>
        <a:ext cx="3034531" cy="1820718"/>
      </dsp:txXfrm>
    </dsp:sp>
    <dsp:sp modelId="{5963B314-1AD7-4E28-A838-418EA07C5BAC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Шаг 6</a:t>
          </a:r>
          <a:r>
            <a:rPr lang="ru-RU" sz="2100" kern="1200" dirty="0"/>
            <a:t> </a:t>
          </a:r>
          <a:r>
            <a:rPr lang="ru-RU" sz="2100" i="1" kern="1200" dirty="0"/>
            <a:t>Визуализация полученных данных</a:t>
          </a:r>
          <a:endParaRPr lang="en-US" sz="2100" kern="1200" dirty="0"/>
        </a:p>
      </dsp:txBody>
      <dsp:txXfrm>
        <a:off x="7473007" y="2525243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22CFE-491D-467E-B4AF-69AFD1AA1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D4A4B5-939B-4FCA-8016-10F63FA56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0621A-EE45-46D8-8684-5EE2CFF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5A09B-945A-4DCD-B63E-1988F7A7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9F970-E6FC-42DF-A01F-ABE4BFC3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5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EE9A-27C0-421A-A95C-3B98A2E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C9A468-725A-42C6-8882-51086A06C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588D5-9F77-4F11-A911-9A0189AD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7D9A9-1985-4A39-8494-1524981D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DD903-FD9D-4355-8A4F-58611E4B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11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3D529D-38B9-4F28-B6C5-F157CDC6B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87FFAF-EB9D-4B1E-BAB0-E5D5DB5EE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199869-8102-435A-A40B-D69A3D33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F7ADE-54A0-4A20-9C7A-8A7C3DD7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4B320-CEDA-4F8A-B77D-0B73079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1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B4819-DBF4-4000-951C-2BB9AB0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FE0C2-388E-423E-B69E-D74639C6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D86B2-DD50-4314-97F2-633842A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FC99ED-9824-4CD6-BDA7-99F49456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D9E05-CC53-4014-8684-02B19D4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9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3DE11-CB1B-4BE5-AB7B-8E5165E7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7FDED6-5C28-48EA-A224-BFB25B846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4481A-C39A-456D-91E0-AE6F9B5F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D2D79-8D1F-47A6-8C01-983957F8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EA6E5F-C1CC-422E-884C-8740CF53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4F7F1-2F2F-4AD0-9048-1F6D3B6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2BD8E-F556-412C-9296-33F314CD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63ABDA-E92C-46C1-803B-8BB1DF45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4B94D9-5ACC-42E3-BD4D-1C20006A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37E7F-832F-48DF-98F2-9951E46A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79E916-2DDE-4929-8749-668945BA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7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B379F-E41C-4DEA-98B2-395ED75F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B3BFCB-7064-4066-8DBF-7E728D8D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F1A5-894D-47EF-9810-A9C10D0FA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EDB72F-64AB-4821-925B-EC49B563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522E4F-45E6-4F5F-BC61-0C0DDD585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46C7B4-9B2D-45C0-93DA-22FE1BC2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ED64F7-C990-4112-8FEA-DC55EFDB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1B45A1-26E4-4E12-8FD4-A0A3E221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4076D-157F-4049-A87B-B7F6C1C0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B43108-9514-4EB3-B018-E4AE35EB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15CB5-FF86-499E-8558-A66B8D3F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D1588E-9D9E-45F3-9CA3-B9C79EFF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0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0CB797-F93C-425D-A016-A0FF2105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83626E-F563-43EE-A216-2D3CF46C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C2B509-EDB4-430B-89F4-939C2155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105E-FD03-424E-BA6B-9C3DBEA9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662B9-E8FC-4DFC-9AF6-17FC9E8C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69404E-5366-4B21-B898-073BF691F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8B7EA2-DEF0-4E1C-8B5A-118BB76E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F076FA-6336-4AF6-8962-DFB516ED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7F551C-5BEC-4AF4-8AEE-79108331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55ABA-78DE-4344-93D2-48DDAE07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E7A28E-ADCE-406A-B09C-5054252B9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BA195-BB90-444E-9952-BAD017DB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819E61-7A22-42A4-B066-19719D4C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9DCFE-9907-4E35-B55F-5F4C0D80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73894-C074-43C8-8E53-7BC35839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260FA-486D-4330-B859-625FCA0D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05D8F-F3B9-4497-B026-4678E136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F89FF-4512-4532-905A-91C61FF8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130B-0180-41C2-A442-030983B728DC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47D5A7-CA4F-4BD6-9BE7-6FA763E5C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02635-72AD-4B1A-B83D-FBDEFC2F3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F862-BFAA-445A-9624-A54DBB9C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22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estnik.edu.r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eyword-extraction-with-bert-724efca412e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ool desk with books and pencils with chalkboard in background">
            <a:extLst>
              <a:ext uri="{FF2B5EF4-FFF2-40B4-BE49-F238E27FC236}">
                <a16:creationId xmlns:a16="http://schemas.microsoft.com/office/drawing/2014/main" id="{903B604A-84A4-4478-8B6F-B1AE63C46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0" t="9091" r="75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9AFBB-DDDF-4AC8-B56E-F78E26697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83376"/>
            <a:ext cx="7568740" cy="2454167"/>
          </a:xfrm>
        </p:spPr>
        <p:txBody>
          <a:bodyPr anchor="b">
            <a:normAutofit/>
          </a:bodyPr>
          <a:lstStyle/>
          <a:p>
            <a:pPr algn="l"/>
            <a:r>
              <a:rPr lang="ru-RU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Выявление ключевых слов </a:t>
            </a:r>
            <a:b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 англоязычных текстах </a:t>
            </a:r>
            <a:b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 теме  "</a:t>
            </a:r>
            <a:r>
              <a:rPr lang="ru-RU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</a:t>
            </a:r>
            <a:r>
              <a:rPr lang="ru-RU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EC623E-247D-4B8A-8077-B1BB39240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Башмакова Анастасия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73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9EC4D1-13DA-4D87-B519-9877D9E1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9" r="1" b="22156"/>
          <a:stretch/>
        </p:blipFill>
        <p:spPr>
          <a:xfrm>
            <a:off x="1156724" y="643467"/>
            <a:ext cx="9878551" cy="5571065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A42A89-CFD0-4339-8555-77DEA86A5E4C}"/>
              </a:ext>
            </a:extLst>
          </p:cNvPr>
          <p:cNvSpPr/>
          <p:nvPr/>
        </p:nvSpPr>
        <p:spPr>
          <a:xfrm>
            <a:off x="2300852" y="173214"/>
            <a:ext cx="7590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Шаг 6.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 </a:t>
            </a:r>
            <a:r>
              <a:rPr lang="ru-RU" sz="28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Визуализация полученных данных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4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ADE9C08-DDB2-4979-8F56-8BA3B060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rgbClr val="FFFFFF"/>
                </a:solidFill>
              </a:rPr>
              <a:t>Продолжение проекта</a:t>
            </a:r>
            <a:endParaRPr lang="ru-RU" sz="5400" dirty="0">
              <a:solidFill>
                <a:srgbClr val="FFFFFF"/>
              </a:solidFill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86042EB-51A8-41F3-A2D5-A0B7BAA5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3429000"/>
            <a:ext cx="5913120" cy="286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Журнал </a:t>
            </a:r>
            <a:r>
              <a:rPr lang="ru-RU" sz="2400" i="1" dirty="0"/>
              <a:t>Вестник образования</a:t>
            </a:r>
            <a:r>
              <a:rPr lang="ru-RU" sz="2400" dirty="0"/>
              <a:t> является официальным изданием </a:t>
            </a:r>
            <a:r>
              <a:rPr lang="ru-RU" sz="2400" dirty="0" err="1"/>
              <a:t>Минпросвещения</a:t>
            </a:r>
            <a:r>
              <a:rPr lang="ru-RU" sz="2400" dirty="0"/>
              <a:t> России. </a:t>
            </a:r>
            <a:br>
              <a:rPr lang="ru-RU" sz="2400" dirty="0"/>
            </a:br>
            <a:r>
              <a:rPr lang="ru-RU" sz="2400" dirty="0"/>
              <a:t>Журнал имеет почти столетнюю историю: он был создан в 1922 году, а с марта 2019 года выходит в свет в цифровом формате.</a:t>
            </a:r>
          </a:p>
        </p:txBody>
      </p:sp>
      <p:sp>
        <p:nvSpPr>
          <p:cNvPr id="17" name="Объект 8">
            <a:extLst>
              <a:ext uri="{FF2B5EF4-FFF2-40B4-BE49-F238E27FC236}">
                <a16:creationId xmlns:a16="http://schemas.microsoft.com/office/drawing/2014/main" id="{CD39B1C5-7CAF-4604-987B-09178FFD5E2D}"/>
              </a:ext>
            </a:extLst>
          </p:cNvPr>
          <p:cNvSpPr txBox="1">
            <a:spLocks/>
          </p:cNvSpPr>
          <p:nvPr/>
        </p:nvSpPr>
        <p:spPr>
          <a:xfrm>
            <a:off x="6205728" y="4541520"/>
            <a:ext cx="591312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200" i="1" dirty="0" err="1"/>
              <a:t>Дата</a:t>
            </a:r>
            <a:r>
              <a:rPr lang="en-US" sz="2200" i="1" dirty="0"/>
              <a:t> </a:t>
            </a:r>
            <a:r>
              <a:rPr lang="en-US" sz="2200" i="1" dirty="0" err="1"/>
              <a:t>первой</a:t>
            </a:r>
            <a:r>
              <a:rPr lang="en-US" sz="2200" i="1" dirty="0"/>
              <a:t> </a:t>
            </a:r>
            <a:r>
              <a:rPr lang="en-US" sz="2200" i="1" dirty="0" err="1"/>
              <a:t>публикации</a:t>
            </a:r>
            <a:r>
              <a:rPr lang="en-US" sz="2200" i="1" dirty="0"/>
              <a:t>: </a:t>
            </a:r>
            <a:r>
              <a:rPr lang="ru-RU" sz="2200" dirty="0"/>
              <a:t>6</a:t>
            </a:r>
            <a:r>
              <a:rPr lang="en-US" sz="2200" dirty="0"/>
              <a:t> </a:t>
            </a:r>
            <a:r>
              <a:rPr lang="ru-RU" sz="2200" dirty="0"/>
              <a:t>марта</a:t>
            </a:r>
            <a:r>
              <a:rPr lang="en-US" sz="2200" dirty="0"/>
              <a:t> 201</a:t>
            </a:r>
            <a:r>
              <a:rPr lang="ru-RU" sz="2200" dirty="0"/>
              <a:t>9</a:t>
            </a:r>
            <a:r>
              <a:rPr lang="en-US" sz="2200" dirty="0"/>
              <a:t> г.</a:t>
            </a:r>
            <a:br>
              <a:rPr lang="en-US" sz="2200" dirty="0"/>
            </a:br>
            <a:r>
              <a:rPr lang="en-US" sz="2200" i="1" dirty="0" err="1"/>
              <a:t>Страниц</a:t>
            </a:r>
            <a:r>
              <a:rPr lang="en-US" sz="2200" i="1" dirty="0"/>
              <a:t> </a:t>
            </a:r>
            <a:r>
              <a:rPr lang="en-US" sz="2200" i="1" dirty="0" err="1"/>
              <a:t>раздела</a:t>
            </a:r>
            <a:r>
              <a:rPr lang="en-US" sz="2200" i="1" dirty="0"/>
              <a:t> “</a:t>
            </a:r>
            <a:r>
              <a:rPr lang="ru-RU" sz="2200" i="1" dirty="0"/>
              <a:t>Новости образования</a:t>
            </a:r>
            <a:r>
              <a:rPr lang="en-US" sz="2200" i="1" dirty="0"/>
              <a:t>” :</a:t>
            </a:r>
            <a:r>
              <a:rPr lang="en-US" sz="2200" dirty="0"/>
              <a:t> </a:t>
            </a:r>
            <a:r>
              <a:rPr lang="ru-RU" sz="2200" dirty="0"/>
              <a:t>1</a:t>
            </a:r>
            <a:r>
              <a:rPr lang="en-US" sz="2200" dirty="0"/>
              <a:t>3</a:t>
            </a:r>
            <a:r>
              <a:rPr lang="ru-RU" sz="2200" dirty="0"/>
              <a:t>7</a:t>
            </a:r>
            <a:br>
              <a:rPr lang="en-US" sz="2200" dirty="0"/>
            </a:br>
            <a:r>
              <a:rPr lang="en-US" sz="2200" i="1" dirty="0" err="1"/>
              <a:t>Количество</a:t>
            </a:r>
            <a:r>
              <a:rPr lang="en-US" sz="2200" i="1" dirty="0"/>
              <a:t> </a:t>
            </a:r>
            <a:r>
              <a:rPr lang="en-US" sz="2200" i="1" dirty="0" err="1"/>
              <a:t>новостных</a:t>
            </a:r>
            <a:r>
              <a:rPr lang="en-US" sz="2200" i="1" dirty="0"/>
              <a:t> </a:t>
            </a:r>
            <a:r>
              <a:rPr lang="en-US" sz="2200" i="1" dirty="0" err="1"/>
              <a:t>статей</a:t>
            </a:r>
            <a:r>
              <a:rPr lang="en-US" sz="2200" i="1" dirty="0"/>
              <a:t>: </a:t>
            </a:r>
            <a:r>
              <a:rPr lang="ru-RU" sz="2200" dirty="0"/>
              <a:t>2041</a:t>
            </a:r>
            <a:r>
              <a:rPr lang="en-US" sz="2200" dirty="0"/>
              <a:t>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200" i="1" dirty="0" err="1"/>
              <a:t>Сайт</a:t>
            </a:r>
            <a:r>
              <a:rPr lang="en-US" sz="2200" i="1" dirty="0"/>
              <a:t>:</a:t>
            </a:r>
            <a:r>
              <a:rPr lang="ru-RU" sz="2200" dirty="0">
                <a:hlinkClick r:id="rId2"/>
              </a:rPr>
              <a:t>https://vestnik.edu.ru/</a:t>
            </a:r>
            <a:endParaRPr lang="ru-RU" sz="2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83B9167-9DB4-4B73-B397-24C598187F9E}"/>
              </a:ext>
            </a:extLst>
          </p:cNvPr>
          <p:cNvSpPr/>
          <p:nvPr/>
        </p:nvSpPr>
        <p:spPr>
          <a:xfrm>
            <a:off x="109728" y="234741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b="1" dirty="0"/>
              <a:t>Выявление ключевых слов в русскоязычных текстах по теме "Образование“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88286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4DF5E-F8D5-4EFE-9E4F-BF829CC3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ru-RU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5ABF9D-D106-48CF-9330-D8E8DA26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3B824BFD-39FB-4BAB-9633-FE626143C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BA3F599-7018-4FF4-9725-EF2E4A5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95" y="464568"/>
            <a:ext cx="6546166" cy="11876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</a:rPr>
              <a:t>Материал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</a:rPr>
              <a:t>исследования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8AC11AB-25A7-4435-8F5B-FF7548D493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" r="22622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9B6ADF1A-D1C7-475F-9A07-FB6564AD3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840" y="1652260"/>
            <a:ext cx="5612221" cy="51408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Education Today Magazine  </a:t>
            </a:r>
            <a:r>
              <a:rPr lang="en-US" sz="2400" dirty="0"/>
              <a:t>– </a:t>
            </a:r>
            <a:r>
              <a:rPr lang="en-US" sz="2400" dirty="0" err="1"/>
              <a:t>британский</a:t>
            </a:r>
            <a:r>
              <a:rPr lang="en-US" sz="2400" dirty="0"/>
              <a:t> </a:t>
            </a:r>
            <a:r>
              <a:rPr lang="en-US" sz="2400" dirty="0" err="1"/>
              <a:t>журнал</a:t>
            </a:r>
            <a:r>
              <a:rPr lang="en-US" sz="2400" dirty="0"/>
              <a:t>, </a:t>
            </a:r>
            <a:r>
              <a:rPr lang="en-US" sz="2400" dirty="0" err="1"/>
              <a:t>ориентированный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весь</a:t>
            </a:r>
            <a:r>
              <a:rPr lang="en-US" sz="2400" dirty="0"/>
              <a:t> </a:t>
            </a:r>
            <a:r>
              <a:rPr lang="en-US" sz="2400" dirty="0" err="1"/>
              <a:t>сектор</a:t>
            </a:r>
            <a:r>
              <a:rPr lang="en-US" sz="2400" dirty="0"/>
              <a:t> </a:t>
            </a:r>
            <a:r>
              <a:rPr lang="en-US" sz="2400" dirty="0" err="1"/>
              <a:t>образования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начального</a:t>
            </a:r>
            <a:r>
              <a:rPr lang="en-US" sz="2400" dirty="0"/>
              <a:t> (primary) </a:t>
            </a:r>
            <a:r>
              <a:rPr lang="en-US" sz="2400" dirty="0" err="1"/>
              <a:t>до</a:t>
            </a:r>
            <a:r>
              <a:rPr lang="en-US" sz="2400" dirty="0"/>
              <a:t> </a:t>
            </a:r>
            <a:r>
              <a:rPr lang="en-US" sz="2400" dirty="0" err="1"/>
              <a:t>образования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взрослых</a:t>
            </a:r>
            <a:r>
              <a:rPr lang="en-US" sz="2400" dirty="0"/>
              <a:t> (adult education). </a:t>
            </a:r>
            <a:br>
              <a:rPr lang="ru-RU" sz="2400" dirty="0"/>
            </a:br>
            <a:r>
              <a:rPr lang="en-US" sz="2400" dirty="0" err="1"/>
              <a:t>Журнал</a:t>
            </a:r>
            <a:r>
              <a:rPr lang="en-US" sz="2400" dirty="0"/>
              <a:t> </a:t>
            </a:r>
            <a:r>
              <a:rPr lang="en-US" sz="2400" dirty="0" err="1"/>
              <a:t>является</a:t>
            </a:r>
            <a:r>
              <a:rPr lang="en-US" sz="2400" dirty="0"/>
              <a:t> </a:t>
            </a:r>
            <a:r>
              <a:rPr lang="en-US" sz="2400" dirty="0" err="1"/>
              <a:t>членом</a:t>
            </a:r>
            <a:r>
              <a:rPr lang="en-US" sz="2400" dirty="0"/>
              <a:t> </a:t>
            </a:r>
            <a:r>
              <a:rPr lang="en-US" sz="2400" dirty="0" err="1"/>
              <a:t>Британской</a:t>
            </a:r>
            <a:r>
              <a:rPr lang="en-US" sz="2400" dirty="0"/>
              <a:t> </a:t>
            </a:r>
            <a:r>
              <a:rPr lang="en-US" sz="2400" dirty="0" err="1"/>
              <a:t>ассоциации</a:t>
            </a:r>
            <a:r>
              <a:rPr lang="en-US" sz="2400" dirty="0"/>
              <a:t> </a:t>
            </a:r>
            <a:r>
              <a:rPr lang="en-US" sz="2400" dirty="0" err="1"/>
              <a:t>поставщиков</a:t>
            </a:r>
            <a:r>
              <a:rPr lang="en-US" sz="2400" dirty="0"/>
              <a:t> </a:t>
            </a:r>
            <a:r>
              <a:rPr lang="en-US" sz="2400" dirty="0" err="1"/>
              <a:t>образовательных</a:t>
            </a:r>
            <a:r>
              <a:rPr lang="en-US" sz="2400" dirty="0"/>
              <a:t> </a:t>
            </a:r>
            <a:r>
              <a:rPr lang="en-US" sz="2400" dirty="0" err="1"/>
              <a:t>услуг</a:t>
            </a:r>
            <a:r>
              <a:rPr lang="en-US" sz="2400" dirty="0"/>
              <a:t> (BESA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br>
              <a:rPr lang="ru-RU" sz="2400" dirty="0"/>
            </a:br>
            <a:r>
              <a:rPr lang="en-US" sz="2400" dirty="0"/>
              <a:t>British Educational Suppliers Association).</a:t>
            </a:r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 err="1"/>
              <a:t>Дата</a:t>
            </a:r>
            <a:r>
              <a:rPr lang="en-US" sz="2000" i="1" dirty="0"/>
              <a:t> </a:t>
            </a:r>
            <a:r>
              <a:rPr lang="en-US" sz="2000" i="1" dirty="0" err="1"/>
              <a:t>первой</a:t>
            </a:r>
            <a:r>
              <a:rPr lang="en-US" sz="2000" i="1" dirty="0"/>
              <a:t> </a:t>
            </a:r>
            <a:r>
              <a:rPr lang="en-US" sz="2000" i="1" dirty="0" err="1"/>
              <a:t>публикации</a:t>
            </a:r>
            <a:r>
              <a:rPr lang="en-US" sz="2000" i="1" dirty="0"/>
              <a:t>: </a:t>
            </a:r>
            <a:r>
              <a:rPr lang="en-US" sz="2000" dirty="0"/>
              <a:t>3 </a:t>
            </a:r>
            <a:r>
              <a:rPr lang="en-US" sz="2000" dirty="0" err="1"/>
              <a:t>июня</a:t>
            </a:r>
            <a:r>
              <a:rPr lang="en-US" sz="2000" dirty="0"/>
              <a:t> 2014 г.</a:t>
            </a:r>
            <a:br>
              <a:rPr lang="en-US" sz="2000" dirty="0"/>
            </a:br>
            <a:r>
              <a:rPr lang="en-US" sz="2000" i="1" dirty="0" err="1"/>
              <a:t>Страниц</a:t>
            </a:r>
            <a:r>
              <a:rPr lang="en-US" sz="2000" i="1" dirty="0"/>
              <a:t> </a:t>
            </a:r>
            <a:r>
              <a:rPr lang="en-US" sz="2000" i="1" dirty="0" err="1"/>
              <a:t>раздела</a:t>
            </a:r>
            <a:r>
              <a:rPr lang="en-US" sz="2000" i="1" dirty="0"/>
              <a:t> “Latest News” : </a:t>
            </a:r>
            <a:r>
              <a:rPr lang="en-US" sz="2000" dirty="0"/>
              <a:t>53</a:t>
            </a:r>
            <a:br>
              <a:rPr lang="en-US" sz="2000" dirty="0"/>
            </a:br>
            <a:r>
              <a:rPr lang="en-US" sz="2000" i="1" dirty="0" err="1"/>
              <a:t>Количество</a:t>
            </a:r>
            <a:r>
              <a:rPr lang="en-US" sz="2000" i="1" dirty="0"/>
              <a:t> </a:t>
            </a:r>
            <a:r>
              <a:rPr lang="en-US" sz="2000" i="1" dirty="0" err="1"/>
              <a:t>новостных</a:t>
            </a:r>
            <a:r>
              <a:rPr lang="en-US" sz="2000" i="1" dirty="0"/>
              <a:t> </a:t>
            </a:r>
            <a:r>
              <a:rPr lang="en-US" sz="2000" i="1" dirty="0" err="1"/>
              <a:t>статей</a:t>
            </a:r>
            <a:r>
              <a:rPr lang="en-US" sz="2000" i="1" dirty="0"/>
              <a:t>: </a:t>
            </a:r>
            <a:r>
              <a:rPr lang="en-US" sz="2000" dirty="0"/>
              <a:t>521 </a:t>
            </a:r>
          </a:p>
          <a:p>
            <a:pPr marL="0" indent="0">
              <a:buNone/>
            </a:pPr>
            <a:r>
              <a:rPr lang="en-US" sz="2000" i="1" dirty="0" err="1"/>
              <a:t>Сайт</a:t>
            </a:r>
            <a:r>
              <a:rPr lang="en-US" sz="2000" i="1" dirty="0"/>
              <a:t>: </a:t>
            </a:r>
            <a:r>
              <a:rPr lang="en-US" sz="2000" dirty="0"/>
              <a:t>https://www.education-today.co.uk/</a:t>
            </a:r>
          </a:p>
        </p:txBody>
      </p:sp>
    </p:spTree>
    <p:extLst>
      <p:ext uri="{BB962C8B-B14F-4D97-AF65-F5344CB8AC3E}">
        <p14:creationId xmlns:p14="http://schemas.microsoft.com/office/powerpoint/2010/main" val="158850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942C66-CBE0-413E-B565-9F9F6CED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256693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Метод </a:t>
            </a:r>
            <a:r>
              <a:rPr lang="en-US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Keyword Extraction with BERT</a:t>
            </a:r>
            <a:endParaRPr lang="en-US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79E3482-F780-46C2-AA70-13185A0C0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782981"/>
            <a:ext cx="7555652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BERT </a:t>
            </a:r>
            <a:r>
              <a:rPr lang="en-US" dirty="0"/>
              <a:t> (Bidirectional Encoder Representations from Transformers) —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нейронная</a:t>
            </a:r>
            <a:r>
              <a:rPr lang="en-US" dirty="0"/>
              <a:t> </a:t>
            </a:r>
            <a:r>
              <a:rPr lang="en-US" dirty="0" err="1"/>
              <a:t>сеть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Google. С </a:t>
            </a:r>
            <a:r>
              <a:rPr lang="en-US" dirty="0" err="1"/>
              <a:t>помощью</a:t>
            </a:r>
            <a:r>
              <a:rPr lang="en-US" dirty="0"/>
              <a:t> BERT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 с ИИ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обработки</a:t>
            </a:r>
            <a:r>
              <a:rPr lang="en-US" dirty="0"/>
              <a:t> </a:t>
            </a:r>
            <a:r>
              <a:rPr lang="en-US" dirty="0" err="1"/>
              <a:t>естественного</a:t>
            </a:r>
            <a:r>
              <a:rPr lang="en-US" dirty="0"/>
              <a:t> </a:t>
            </a:r>
            <a:r>
              <a:rPr lang="en-US" dirty="0" err="1"/>
              <a:t>языка</a:t>
            </a:r>
            <a:r>
              <a:rPr lang="en-US" dirty="0"/>
              <a:t>. Google </a:t>
            </a:r>
            <a:r>
              <a:rPr lang="en-US" dirty="0" err="1"/>
              <a:t>выложила</a:t>
            </a:r>
            <a:r>
              <a:rPr lang="en-US" dirty="0"/>
              <a:t> </a:t>
            </a:r>
            <a:r>
              <a:rPr lang="en-US" dirty="0" err="1"/>
              <a:t>предобученные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BERT.</a:t>
            </a:r>
          </a:p>
          <a:p>
            <a:endParaRPr lang="en-US" sz="2000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B174215D-389B-4086-86C5-A8374CCCFA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616" y="1992562"/>
            <a:ext cx="3428663" cy="28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F1A3F9-1EBE-4166-B58B-40924516BD43}"/>
              </a:ext>
            </a:extLst>
          </p:cNvPr>
          <p:cNvSpPr/>
          <p:nvPr/>
        </p:nvSpPr>
        <p:spPr>
          <a:xfrm>
            <a:off x="434340" y="5911191"/>
            <a:ext cx="11323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https://towardsdatascience.com/keyword-extraction-with-bert-724efca412ea</a:t>
            </a:r>
            <a:r>
              <a:rPr lang="en-US" sz="2000" dirty="0"/>
              <a:t> by Maarten Grootendorst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https://github.com/MaartenGr/KeyBERT</a:t>
            </a:r>
          </a:p>
        </p:txBody>
      </p:sp>
    </p:spTree>
    <p:extLst>
      <p:ext uri="{BB962C8B-B14F-4D97-AF65-F5344CB8AC3E}">
        <p14:creationId xmlns:p14="http://schemas.microsoft.com/office/powerpoint/2010/main" val="39551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3954DA-58BA-4422-A095-A74A1E01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ru-RU" sz="5200" b="1" dirty="0">
                <a:solidFill>
                  <a:schemeClr val="accent2">
                    <a:lumMod val="75000"/>
                  </a:schemeClr>
                </a:solidFill>
              </a:rPr>
              <a:t>Этапы работы над проектом</a:t>
            </a:r>
          </a:p>
        </p:txBody>
      </p:sp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2A4B5CD1-A6DD-4333-8943-9C13C7CA4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83834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95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DB434-3D8D-4F96-B9CD-B92DBC8A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75000"/>
                  </a:schemeClr>
                </a:solidFill>
              </a:rPr>
              <a:t>Шаг 1.</a:t>
            </a:r>
            <a:r>
              <a:rPr lang="ru-RU" sz="48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ru-RU" sz="4800" i="1" dirty="0">
                <a:solidFill>
                  <a:schemeClr val="accent2">
                    <a:lumMod val="75000"/>
                  </a:schemeClr>
                </a:solidFill>
              </a:rPr>
              <a:t>Установка библиотек</a:t>
            </a:r>
            <a:endParaRPr lang="ru-R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41794-4861-41B8-8A03-3F125B95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4667250"/>
          </a:xfrm>
        </p:spPr>
        <p:txBody>
          <a:bodyPr numCol="2">
            <a:normAutofit fontScale="92500" lnSpcReduction="10000"/>
          </a:bodyPr>
          <a:lstStyle/>
          <a:p>
            <a:r>
              <a:rPr lang="ru-RU" b="1" dirty="0"/>
              <a:t>Для </a:t>
            </a:r>
            <a:r>
              <a:rPr lang="ru-RU" b="1" dirty="0" err="1"/>
              <a:t>парсинга</a:t>
            </a:r>
            <a:r>
              <a:rPr lang="ru-RU" b="1" dirty="0"/>
              <a:t> сайтов:</a:t>
            </a:r>
            <a:br>
              <a:rPr lang="ru-RU" dirty="0"/>
            </a:br>
            <a:r>
              <a:rPr lang="en-US" dirty="0"/>
              <a:t>requests </a:t>
            </a:r>
            <a:br>
              <a:rPr lang="ru-RU" dirty="0"/>
            </a:br>
            <a:r>
              <a:rPr lang="en-US" dirty="0"/>
              <a:t>beautifulsoup4 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Для </a:t>
            </a:r>
            <a:r>
              <a:rPr lang="en-US" b="1" dirty="0"/>
              <a:t>Keyword Extraction</a:t>
            </a:r>
            <a:r>
              <a:rPr lang="ru-RU" b="1" dirty="0"/>
              <a:t>:</a:t>
            </a:r>
            <a:br>
              <a:rPr lang="ru-RU" dirty="0"/>
            </a:br>
            <a:r>
              <a:rPr lang="en-US" dirty="0" err="1"/>
              <a:t>sklearn</a:t>
            </a:r>
            <a:br>
              <a:rPr lang="ru-RU" dirty="0"/>
            </a:br>
            <a:r>
              <a:rPr lang="en-US" dirty="0"/>
              <a:t>sentence-transformers  </a:t>
            </a:r>
            <a:endParaRPr lang="ru-RU" dirty="0"/>
          </a:p>
          <a:p>
            <a:endParaRPr lang="en-US" i="1" dirty="0"/>
          </a:p>
          <a:p>
            <a:r>
              <a:rPr lang="ru-RU" b="1" dirty="0"/>
              <a:t>Для формирования </a:t>
            </a:r>
            <a:r>
              <a:rPr lang="ru-RU" b="1" dirty="0" err="1"/>
              <a:t>датафрейма</a:t>
            </a:r>
            <a:r>
              <a:rPr lang="ru-RU" b="1" dirty="0"/>
              <a:t>:</a:t>
            </a:r>
            <a:br>
              <a:rPr lang="ru-RU" dirty="0"/>
            </a:br>
            <a:r>
              <a:rPr lang="en-US" dirty="0"/>
              <a:t>pandas</a:t>
            </a:r>
          </a:p>
          <a:p>
            <a:endParaRPr lang="en-US" dirty="0"/>
          </a:p>
          <a:p>
            <a:endParaRPr lang="ru-RU" dirty="0"/>
          </a:p>
          <a:p>
            <a:r>
              <a:rPr lang="ru-RU" b="1" dirty="0"/>
              <a:t>Для </a:t>
            </a:r>
            <a:r>
              <a:rPr lang="ru-RU" b="1" dirty="0" err="1"/>
              <a:t>предпроцессинга</a:t>
            </a:r>
            <a:r>
              <a:rPr lang="ru-RU" b="1" dirty="0"/>
              <a:t> </a:t>
            </a:r>
            <a:br>
              <a:rPr lang="ru-RU" b="1" dirty="0"/>
            </a:br>
            <a:r>
              <a:rPr lang="ru-RU" b="1" dirty="0"/>
              <a:t>и </a:t>
            </a:r>
            <a:r>
              <a:rPr lang="ru-RU" b="1" dirty="0" err="1"/>
              <a:t>лемматизации</a:t>
            </a:r>
            <a:r>
              <a:rPr lang="ru-RU" b="1" dirty="0"/>
              <a:t> текстов:</a:t>
            </a:r>
            <a:br>
              <a:rPr lang="ru-RU" dirty="0"/>
            </a:br>
            <a:r>
              <a:rPr lang="en-US" dirty="0"/>
              <a:t>string</a:t>
            </a:r>
            <a:r>
              <a:rPr lang="ru-RU" dirty="0"/>
              <a:t> </a:t>
            </a:r>
            <a:r>
              <a:rPr lang="en-US" dirty="0"/>
              <a:t> </a:t>
            </a:r>
            <a:br>
              <a:rPr lang="ru-RU" dirty="0"/>
            </a:br>
            <a:r>
              <a:rPr lang="en-US" dirty="0"/>
              <a:t>re</a:t>
            </a:r>
            <a:br>
              <a:rPr lang="ru-RU" dirty="0"/>
            </a:br>
            <a:r>
              <a:rPr lang="en-US" dirty="0" err="1"/>
              <a:t>nltk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en-US" dirty="0" err="1"/>
              <a:t>punkt</a:t>
            </a:r>
            <a:r>
              <a:rPr lang="ru-RU" dirty="0"/>
              <a:t>, </a:t>
            </a:r>
            <a:r>
              <a:rPr lang="en-US" dirty="0" err="1"/>
              <a:t>stopwords</a:t>
            </a:r>
            <a:r>
              <a:rPr lang="ru-RU" dirty="0"/>
              <a:t>, </a:t>
            </a:r>
            <a:r>
              <a:rPr lang="en-US" dirty="0"/>
              <a:t>corpus</a:t>
            </a:r>
            <a:r>
              <a:rPr lang="ru-RU" dirty="0"/>
              <a:t>, </a:t>
            </a:r>
            <a:r>
              <a:rPr lang="en-US" dirty="0"/>
              <a:t>tokenize</a:t>
            </a:r>
            <a:r>
              <a:rPr lang="ru-RU" dirty="0"/>
              <a:t>, </a:t>
            </a:r>
            <a:r>
              <a:rPr lang="en-US" dirty="0"/>
              <a:t>wordnet)</a:t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Для визуализации: </a:t>
            </a:r>
            <a:br>
              <a:rPr lang="ru-RU" dirty="0"/>
            </a:br>
            <a:r>
              <a:rPr lang="en-US" dirty="0" err="1"/>
              <a:t>matplotlib.pyplot</a:t>
            </a:r>
            <a:r>
              <a:rPr lang="en-US" dirty="0"/>
              <a:t> </a:t>
            </a:r>
            <a:br>
              <a:rPr lang="ru-RU" dirty="0"/>
            </a:br>
            <a:r>
              <a:rPr lang="en-US" dirty="0"/>
              <a:t>collections </a:t>
            </a:r>
            <a:br>
              <a:rPr lang="ru-RU" dirty="0"/>
            </a:br>
            <a:r>
              <a:rPr lang="en-US" dirty="0"/>
              <a:t>PIL </a:t>
            </a:r>
            <a:br>
              <a:rPr lang="ru-RU" dirty="0"/>
            </a:br>
            <a:r>
              <a:rPr lang="en-US" dirty="0" err="1"/>
              <a:t>wordcloud</a:t>
            </a:r>
            <a:r>
              <a:rPr lang="en-US" dirty="0"/>
              <a:t> 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409827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98806-674B-4ED6-9520-897DBE1C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3" y="30796"/>
            <a:ext cx="11937373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Шаг 2. </a:t>
            </a:r>
            <a:r>
              <a:rPr lang="ru-RU" sz="4000" i="1" dirty="0" err="1">
                <a:solidFill>
                  <a:schemeClr val="accent2">
                    <a:lumMod val="75000"/>
                  </a:schemeClr>
                </a:solidFill>
              </a:rPr>
              <a:t>Парсинг</a:t>
            </a:r>
            <a:r>
              <a:rPr lang="ru-RU" sz="4000" i="1" dirty="0">
                <a:solidFill>
                  <a:schemeClr val="accent2">
                    <a:lumMod val="75000"/>
                  </a:schemeClr>
                </a:solidFill>
              </a:rPr>
              <a:t> сайта журнала "</a:t>
            </a:r>
            <a:r>
              <a:rPr lang="ru-RU" sz="4000" i="1" dirty="0" err="1">
                <a:solidFill>
                  <a:schemeClr val="accent2">
                    <a:lumMod val="75000"/>
                  </a:schemeClr>
                </a:solidFill>
              </a:rPr>
              <a:t>Education</a:t>
            </a:r>
            <a:r>
              <a:rPr lang="ru-RU" sz="40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000" i="1" dirty="0" err="1">
                <a:solidFill>
                  <a:schemeClr val="accent2">
                    <a:lumMod val="75000"/>
                  </a:schemeClr>
                </a:solidFill>
              </a:rPr>
              <a:t>Today</a:t>
            </a:r>
            <a:r>
              <a:rPr lang="ru-RU" sz="4000" i="1" dirty="0">
                <a:solidFill>
                  <a:schemeClr val="accent2">
                    <a:lumMod val="75000"/>
                  </a:schemeClr>
                </a:solidFill>
              </a:rPr>
              <a:t>", </a:t>
            </a:r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ru-RU" sz="4000" i="1" dirty="0">
                <a:solidFill>
                  <a:schemeClr val="accent2">
                    <a:lumMod val="75000"/>
                  </a:schemeClr>
                </a:solidFill>
              </a:rPr>
              <a:t>охранение </a:t>
            </a:r>
            <a:r>
              <a:rPr lang="ru-RU" sz="4000" i="1" dirty="0" err="1">
                <a:solidFill>
                  <a:schemeClr val="accent2">
                    <a:lumMod val="75000"/>
                  </a:schemeClr>
                </a:solidFill>
              </a:rPr>
              <a:t>датафрейма</a:t>
            </a:r>
            <a:endParaRPr lang="ru-RU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0F4214-82F1-4BF1-AC26-E4237930A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67" r="-1"/>
          <a:stretch/>
        </p:blipFill>
        <p:spPr>
          <a:xfrm>
            <a:off x="426720" y="1447799"/>
            <a:ext cx="11510653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29EB5-54EF-44FC-8117-549FFC04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738" y="473036"/>
            <a:ext cx="8312996" cy="856773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Шаг 3.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ru-RU" i="1" dirty="0">
                <a:solidFill>
                  <a:schemeClr val="accent2">
                    <a:lumMod val="75000"/>
                  </a:schemeClr>
                </a:solidFill>
              </a:rPr>
              <a:t>Предобработка текстов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Graphic 6" descr="Ссылка">
            <a:extLst>
              <a:ext uri="{FF2B5EF4-FFF2-40B4-BE49-F238E27FC236}">
                <a16:creationId xmlns:a16="http://schemas.microsoft.com/office/drawing/2014/main" id="{ACC96F64-BE39-45D7-8672-C0BF45FA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637" y="473037"/>
            <a:ext cx="1198532" cy="119853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D9141A6-F3C6-4F50-8783-E882ABF9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1569"/>
            <a:ext cx="10952358" cy="4713393"/>
          </a:xfrm>
        </p:spPr>
        <p:txBody>
          <a:bodyPr>
            <a:normAutofit/>
          </a:bodyPr>
          <a:lstStyle/>
          <a:p>
            <a:r>
              <a:rPr lang="en-US" sz="3200" dirty="0"/>
              <a:t>  </a:t>
            </a:r>
            <a:r>
              <a:rPr lang="ru-RU" sz="3200" dirty="0"/>
              <a:t>приводим все слова к нижнему регистру</a:t>
            </a:r>
          </a:p>
          <a:p>
            <a:r>
              <a:rPr lang="ru-RU" sz="3200" dirty="0"/>
              <a:t>  регулярными выражениям убираем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ru-RU" sz="3200" dirty="0"/>
              <a:t>все ссылки, начинающиеся с</a:t>
            </a:r>
            <a:r>
              <a:rPr lang="en-US" sz="3200" dirty="0"/>
              <a:t> ‘https’, ‘www’</a:t>
            </a:r>
            <a:r>
              <a:rPr lang="ru-RU" sz="3200" dirty="0"/>
              <a:t> и  без</a:t>
            </a:r>
            <a:r>
              <a:rPr lang="en-US" sz="3200" dirty="0"/>
              <a:t> ‘www’</a:t>
            </a:r>
            <a:r>
              <a:rPr lang="ru-RU" sz="3200" dirty="0"/>
              <a:t> 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ru-RU" sz="3200" dirty="0"/>
              <a:t>адреса </a:t>
            </a:r>
            <a:r>
              <a:rPr lang="en-US" sz="3200" dirty="0"/>
              <a:t>email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ru-RU" sz="3200" dirty="0"/>
              <a:t>нетипичные знаки пунктуации и цифры </a:t>
            </a:r>
          </a:p>
          <a:p>
            <a:r>
              <a:rPr lang="ru-RU" sz="3200" dirty="0"/>
              <a:t>  убираем пунктуацию из текста</a:t>
            </a:r>
          </a:p>
          <a:p>
            <a:r>
              <a:rPr lang="ru-RU" sz="3200" dirty="0"/>
              <a:t>  </a:t>
            </a:r>
            <a:r>
              <a:rPr lang="ru-RU" sz="3200" dirty="0" err="1"/>
              <a:t>токенизируем</a:t>
            </a:r>
            <a:r>
              <a:rPr lang="ru-RU" sz="3200" dirty="0"/>
              <a:t> текст превращая его в список </a:t>
            </a:r>
          </a:p>
          <a:p>
            <a:r>
              <a:rPr lang="ru-RU" sz="3200" dirty="0"/>
              <a:t>  на данном этапе не убираем стоп слова</a:t>
            </a:r>
          </a:p>
          <a:p>
            <a:endParaRPr lang="ru-RU" sz="1300" dirty="0"/>
          </a:p>
        </p:txBody>
      </p:sp>
      <p:pic>
        <p:nvPicPr>
          <p:cNvPr id="9" name="Graphic 8" descr="Ссылка">
            <a:extLst>
              <a:ext uri="{FF2B5EF4-FFF2-40B4-BE49-F238E27FC236}">
                <a16:creationId xmlns:a16="http://schemas.microsoft.com/office/drawing/2014/main" id="{E990FCAF-9A75-4596-9A3A-F6EEA82EC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A462C-F8D3-4ED0-B3F7-7DEEFAA7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628120" cy="1325563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chemeClr val="accent2">
                    <a:lumMod val="75000"/>
                  </a:schemeClr>
                </a:solidFill>
              </a:rPr>
              <a:t>Шаг 4.</a:t>
            </a:r>
            <a:r>
              <a:rPr lang="ru-RU" sz="30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ru-RU" sz="3000" i="1" dirty="0">
                <a:solidFill>
                  <a:schemeClr val="accent2">
                    <a:lumMod val="75000"/>
                  </a:schemeClr>
                </a:solidFill>
              </a:rPr>
              <a:t>Выявление ключевых слов =</a:t>
            </a:r>
            <a:r>
              <a:rPr lang="en-US" sz="3000" i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ru-RU" sz="3000" b="1" dirty="0">
                <a:solidFill>
                  <a:schemeClr val="accent2">
                    <a:lumMod val="75000"/>
                  </a:schemeClr>
                </a:solidFill>
              </a:rPr>
              <a:t>Шаг 5</a:t>
            </a:r>
            <a:r>
              <a:rPr lang="ru-RU" sz="30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ru-RU" sz="3000" i="1" dirty="0">
                <a:solidFill>
                  <a:schemeClr val="accent2">
                    <a:lumMod val="75000"/>
                  </a:schemeClr>
                </a:solidFill>
              </a:rPr>
              <a:t>Обновление </a:t>
            </a:r>
            <a:r>
              <a:rPr lang="ru-RU" sz="3000" i="1" dirty="0" err="1">
                <a:solidFill>
                  <a:schemeClr val="accent2">
                    <a:lumMod val="75000"/>
                  </a:schemeClr>
                </a:solidFill>
              </a:rPr>
              <a:t>датафрейма</a:t>
            </a:r>
            <a:r>
              <a:rPr lang="ru-RU" sz="30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AE0DE7-9802-4819-B836-5E224A8A0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2"/>
          <a:stretch/>
        </p:blipFill>
        <p:spPr>
          <a:xfrm>
            <a:off x="304800" y="1367376"/>
            <a:ext cx="11430000" cy="52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6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A1A4102-626D-449F-85C9-59A4769F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657" y="944590"/>
            <a:ext cx="9937638" cy="496881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B0CC1B-607D-49C5-BF8F-045A48363995}"/>
              </a:ext>
            </a:extLst>
          </p:cNvPr>
          <p:cNvSpPr/>
          <p:nvPr/>
        </p:nvSpPr>
        <p:spPr>
          <a:xfrm>
            <a:off x="2148066" y="85915"/>
            <a:ext cx="7590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Шаг 6.</a:t>
            </a:r>
            <a:r>
              <a:rPr lang="ru-RU" sz="2800">
                <a:solidFill>
                  <a:schemeClr val="accent2">
                    <a:lumMod val="75000"/>
                  </a:schemeClr>
                </a:solidFill>
                <a:latin typeface="+mj-lt"/>
              </a:rPr>
              <a:t> </a:t>
            </a:r>
            <a:r>
              <a:rPr lang="ru-RU" sz="2800" i="1">
                <a:solidFill>
                  <a:schemeClr val="accent2">
                    <a:lumMod val="75000"/>
                  </a:schemeClr>
                </a:solidFill>
                <a:latin typeface="+mj-lt"/>
              </a:rPr>
              <a:t>Визуализация полученных данных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85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468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Выявление ключевых слов  в англоязычных текстах  по теме  "Education"</vt:lpstr>
      <vt:lpstr>Материал исследования</vt:lpstr>
      <vt:lpstr>Метод Keyword Extraction with BERT</vt:lpstr>
      <vt:lpstr>Этапы работы над проектом</vt:lpstr>
      <vt:lpstr>Шаг 1. Установка библиотек</vt:lpstr>
      <vt:lpstr>Шаг 2. Парсинг сайта журнала "Education Today", cохранение датафрейма</vt:lpstr>
      <vt:lpstr>Шаг 3. Предобработка текстов</vt:lpstr>
      <vt:lpstr>Шаг 4. Выявление ключевых слов =&gt; Шаг 5 Обновление датафрейма </vt:lpstr>
      <vt:lpstr>Презентация PowerPoint</vt:lpstr>
      <vt:lpstr>Презентация PowerPoint</vt:lpstr>
      <vt:lpstr>Продолжение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Выявление ключевых слов  в англоязычных текстах  по теме  "Education"</dc:title>
  <dc:creator>Анастасия Стукалова</dc:creator>
  <cp:lastModifiedBy>Анастасия Стукалова</cp:lastModifiedBy>
  <cp:revision>17</cp:revision>
  <dcterms:created xsi:type="dcterms:W3CDTF">2021-06-05T22:26:54Z</dcterms:created>
  <dcterms:modified xsi:type="dcterms:W3CDTF">2021-06-06T02:27:18Z</dcterms:modified>
</cp:coreProperties>
</file>