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D68-EC99-7AC3-4153-32E4AFBF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75A9-C5EE-B9DC-FB74-7BE00079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5235-8EF7-E0C8-F5E4-108C649E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CE72-4F4C-94D4-D286-0D04C93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0317-F3F0-C5BD-E5CF-5092653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748C-DAB8-A656-5804-936E372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B8883-C839-BE12-7231-5909A7C6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5155-297A-6D54-8475-3748D8D0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CBA1-75D6-E3D6-6D73-C8692F3D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151F-7C2C-53B2-76F4-7F57E19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C54F-0A86-EF06-F1FC-59FEC4B1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99CF-5EF2-58E8-F07E-9088C8BD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67A0-3395-560B-C5C0-9DEA490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BD3-F03C-CA75-3FB8-280A348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0B7C-854C-F0A0-65FD-3250BDA6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EF30-A1A6-E035-EC11-94FF50DA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34CF-8040-B209-7DA9-78543CC3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11E2-A3BE-D57F-010D-90988B1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C1C4-6637-0326-C5A8-CCFFBED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76BB-8231-7DAA-8044-E1AFE57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B04-17F5-4403-7F1A-81A8667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2FA4-ED53-5E64-1CE1-10E9F0A4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F42A-EF2D-27C3-6F13-8C81063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D24-348E-C08C-829E-53E477B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008B-2857-84DD-E017-7DF9120B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6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7DC-8812-AD45-B14D-4AA78B16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6011-FD9D-6C2B-0599-EC7DB2949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C56C-76AE-9BDD-B68E-97B71BF5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09EC9-E3C0-113D-EE81-5D6BE022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D2EE-2823-D105-74EA-57E8A2C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4153-AEFF-FDB8-8600-45FF1A1B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A10F-706B-EA55-9EA9-9A0473FE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75AC-B69B-5289-D4C0-C6D17DC9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B300-4B29-1124-B020-8A9EA8A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CE4D-7AB1-0582-4CD0-2A4D804A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6A39C-F11E-DFBB-EEC0-9E93E5C2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736E-49A5-83D2-8266-69E076FE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32683-3954-7934-CFD7-9140B2B2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6E08B-5A8A-1ECC-34A3-9568B4C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029-1267-8BD9-671E-A1EB1F73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E10A-1DC2-EF8C-8C2B-D4047F17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86EF3-79F7-09B6-9760-6E06EEE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4376-03DE-6238-535D-B8BBDEE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6EDBB-50A5-7956-A94F-C54E0AB9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5B34-C803-40AF-9274-341646A3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DA038-D002-7C6B-9D94-0AD3C577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941E-7971-1458-3891-92BE8407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7DD5-FE30-F655-1B1D-49204257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DE96-08E3-3A18-B77D-1A8884D6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C730-B2FF-213C-A74E-34562FA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42088-A9C3-61C9-F630-ED930ABD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310D-82BD-C7BB-EC19-EE9E0001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0A5-1399-9DD2-C8BC-36736D64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FE368-3A68-73C8-A0BC-0EED4C8B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668A-16FD-00ED-DAB0-71D771F6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CCB3-D614-1514-95CF-CBA6CDC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10B2-A64B-F0E2-D0B6-3B0D751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6762-B4FE-1DE7-66A1-25293F4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8C9C6-9414-3216-ADCE-38B02F10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FEF3-C3F8-6C25-AD6C-B3F2B0DF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1CDE-B0C0-62D9-44FE-8E58FA38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A27A1-E3F0-46DF-91D7-3DE2967E6C8E}" type="datetimeFigureOut">
              <a:rPr lang="de-DE" smtClean="0"/>
              <a:t>28.06.2025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7B6-15FD-BE9D-0257-40C2429F7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2D8F-3549-7DAC-1AF2-CAAE8ECB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FC7-2D4E-C8D0-7BFE-1EC3A5A9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noProof="0" dirty="0" err="1"/>
              <a:t>Retele</a:t>
            </a:r>
            <a:r>
              <a:rPr lang="ro-RO" noProof="0" dirty="0"/>
              <a:t> neuronale LSTM pentru </a:t>
            </a:r>
            <a:r>
              <a:rPr lang="ro-RO" noProof="0" dirty="0" err="1"/>
              <a:t>predictie</a:t>
            </a:r>
            <a:r>
              <a:rPr lang="ro-RO" noProof="0" dirty="0"/>
              <a:t> </a:t>
            </a:r>
            <a:r>
              <a:rPr lang="ro-RO" noProof="0" dirty="0" err="1"/>
              <a:t>pret</a:t>
            </a:r>
            <a:r>
              <a:rPr lang="ro-RO" noProof="0" dirty="0"/>
              <a:t> </a:t>
            </a:r>
            <a:r>
              <a:rPr lang="ro-RO" noProof="0" dirty="0" err="1"/>
              <a:t>actiuni</a:t>
            </a:r>
            <a:endParaRPr lang="ro-RO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8C81-D153-2029-6336-BA784795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5362" y="3602038"/>
            <a:ext cx="3792638" cy="1655762"/>
          </a:xfrm>
        </p:spPr>
        <p:txBody>
          <a:bodyPr/>
          <a:lstStyle/>
          <a:p>
            <a:r>
              <a:rPr lang="ro-RO" noProof="0" dirty="0"/>
              <a:t>Absolvent: </a:t>
            </a:r>
          </a:p>
          <a:p>
            <a:r>
              <a:rPr lang="ro-RO" noProof="0" dirty="0"/>
              <a:t>Andreea-Corina Chelariu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8C44F1-E909-0371-3FF8-DA6C45541FF2}"/>
              </a:ext>
            </a:extLst>
          </p:cNvPr>
          <p:cNvSpPr txBox="1">
            <a:spLocks/>
          </p:cNvSpPr>
          <p:nvPr/>
        </p:nvSpPr>
        <p:spPr>
          <a:xfrm>
            <a:off x="1101524" y="3602038"/>
            <a:ext cx="451219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noProof="0" dirty="0"/>
              <a:t>Coordonator </a:t>
            </a:r>
            <a:r>
              <a:rPr lang="ro-RO" noProof="0" dirty="0" err="1"/>
              <a:t>stiintific</a:t>
            </a:r>
            <a:r>
              <a:rPr lang="ro-RO" noProof="0" dirty="0"/>
              <a:t>: </a:t>
            </a:r>
          </a:p>
          <a:p>
            <a:r>
              <a:rPr lang="ro-RO" noProof="0" dirty="0"/>
              <a:t>Lector univ. dr. Cosmin Tomozei</a:t>
            </a:r>
          </a:p>
        </p:txBody>
      </p:sp>
    </p:spTree>
    <p:extLst>
      <p:ext uri="{BB962C8B-B14F-4D97-AF65-F5344CB8AC3E}">
        <p14:creationId xmlns:p14="http://schemas.microsoft.com/office/powerpoint/2010/main" val="1225758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C8FF-B665-67D6-0ED4-D9C89EE8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Rezultate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610E80-C8A3-BC9B-F8BB-DB704EA26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713986"/>
              </p:ext>
            </p:extLst>
          </p:nvPr>
        </p:nvGraphicFramePr>
        <p:xfrm>
          <a:off x="838200" y="1825625"/>
          <a:ext cx="10515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6746342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05117616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001962734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83957478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066940040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588645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68441653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99436141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34495102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57583626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48604647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857668328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71839832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de-DE" dirty="0" err="1"/>
                        <a:t>Actiune</a:t>
                      </a:r>
                      <a:endParaRPr lang="de-DE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26.06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28.06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 dirty="0"/>
                        <a:t>29.06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de-DE"/>
                        <a:t>30.06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391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estimat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precedent</a:t>
                      </a:r>
                      <a:endParaRPr lang="de-DE" sz="1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0358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201,56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201,49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201,08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21438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493,45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492,27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93325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171,67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820600"/>
                  </a:ext>
                </a:extLst>
              </a:tr>
              <a:tr h="505460">
                <a:tc>
                  <a:txBody>
                    <a:bodyPr/>
                    <a:lstStyle/>
                    <a:p>
                      <a:r>
                        <a:rPr lang="de-DE"/>
                        <a:t>Ferrari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475,12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475,12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55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97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3066-CEF1-E130-C132-3030AC97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1AE5-BA55-55CA-F31B-54AB69E0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noProof="0" dirty="0" err="1"/>
              <a:t>Imi</a:t>
            </a:r>
            <a:r>
              <a:rPr lang="ro-RO" noProof="0" dirty="0"/>
              <a:t> propun de a realiza o </a:t>
            </a:r>
            <a:r>
              <a:rPr lang="ro-RO" noProof="0" dirty="0" err="1"/>
              <a:t>aplicatie</a:t>
            </a:r>
            <a:r>
              <a:rPr lang="ro-RO" noProof="0" dirty="0"/>
              <a:t> care sa ofere utilizatorului </a:t>
            </a:r>
            <a:r>
              <a:rPr lang="ro-RO" noProof="0" dirty="0" err="1"/>
              <a:t>optiunea</a:t>
            </a:r>
            <a:r>
              <a:rPr lang="ro-RO" noProof="0" dirty="0"/>
              <a:t> de a folosi o </a:t>
            </a:r>
            <a:r>
              <a:rPr lang="ro-RO" noProof="0" dirty="0" err="1"/>
              <a:t>retea</a:t>
            </a:r>
            <a:r>
              <a:rPr lang="ro-RO" noProof="0" dirty="0"/>
              <a:t> neuronala pentru a prezice </a:t>
            </a:r>
            <a:r>
              <a:rPr lang="ro-RO" noProof="0" dirty="0" err="1"/>
              <a:t>pretul</a:t>
            </a:r>
            <a:r>
              <a:rPr lang="ro-RO" noProof="0" dirty="0"/>
              <a:t> unei </a:t>
            </a:r>
            <a:r>
              <a:rPr lang="ro-RO" noProof="0" dirty="0" err="1"/>
              <a:t>actiuni</a:t>
            </a:r>
            <a:r>
              <a:rPr lang="ro-RO" noProof="0" dirty="0"/>
              <a:t> alese. </a:t>
            </a:r>
          </a:p>
          <a:p>
            <a:r>
              <a:rPr lang="ro-RO" noProof="0" dirty="0"/>
              <a:t>Prezicerea se poate face pe baza </a:t>
            </a:r>
            <a:r>
              <a:rPr lang="ro-RO" noProof="0" dirty="0" err="1"/>
              <a:t>pretului</a:t>
            </a:r>
            <a:r>
              <a:rPr lang="ro-RO" noProof="0" dirty="0"/>
              <a:t> istoric al acestei </a:t>
            </a:r>
            <a:r>
              <a:rPr lang="ro-RO" noProof="0" dirty="0" err="1"/>
              <a:t>actiuni</a:t>
            </a:r>
            <a:r>
              <a:rPr lang="ro-RO" noProof="0" dirty="0"/>
              <a:t> pentru </a:t>
            </a:r>
            <a:r>
              <a:rPr lang="ro-RO" noProof="0" dirty="0" err="1"/>
              <a:t>inceput</a:t>
            </a:r>
            <a:r>
              <a:rPr lang="ro-RO" noProof="0" dirty="0"/>
              <a:t> dar poate fi extins sa ia in considerare si alte preturi istorice (concurenta, materiale prime folosite – litiu pentru baterii de ex)</a:t>
            </a:r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10403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AF73-2788-A6F4-B3B7-5950996E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A98-1BA1-77D6-7E03-FFDF2593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noProof="0" dirty="0" err="1"/>
              <a:t>Reteaua</a:t>
            </a:r>
            <a:r>
              <a:rPr lang="ro-RO" noProof="0" dirty="0"/>
              <a:t> neuronala aleasa e LSTM – </a:t>
            </a:r>
            <a:r>
              <a:rPr lang="ro-RO" noProof="0" dirty="0" err="1"/>
              <a:t>long</a:t>
            </a:r>
            <a:r>
              <a:rPr lang="ro-RO" noProof="0" dirty="0"/>
              <a:t> </a:t>
            </a:r>
            <a:r>
              <a:rPr lang="ro-RO" noProof="0" dirty="0" err="1"/>
              <a:t>short</a:t>
            </a:r>
            <a:r>
              <a:rPr lang="ro-RO" noProof="0" dirty="0"/>
              <a:t> </a:t>
            </a:r>
            <a:r>
              <a:rPr lang="ro-RO" noProof="0" dirty="0" err="1"/>
              <a:t>time</a:t>
            </a:r>
            <a:r>
              <a:rPr lang="ro-RO" noProof="0" dirty="0"/>
              <a:t> </a:t>
            </a:r>
            <a:r>
              <a:rPr lang="ro-RO" noProof="0" dirty="0" err="1"/>
              <a:t>memory</a:t>
            </a:r>
            <a:r>
              <a:rPr lang="ro-RO" noProof="0" dirty="0"/>
              <a:t> </a:t>
            </a:r>
          </a:p>
          <a:p>
            <a:r>
              <a:rPr lang="ro-RO" noProof="0" dirty="0" err="1"/>
              <a:t>Aplicatia</a:t>
            </a:r>
            <a:r>
              <a:rPr lang="ro-RO" noProof="0" dirty="0"/>
              <a:t> e </a:t>
            </a:r>
            <a:r>
              <a:rPr lang="ro-RO" noProof="0" dirty="0" err="1"/>
              <a:t>facuta</a:t>
            </a:r>
            <a:r>
              <a:rPr lang="ro-RO" noProof="0" dirty="0"/>
              <a:t> in c++ si partea de </a:t>
            </a:r>
            <a:r>
              <a:rPr lang="ro-RO" noProof="0" dirty="0" err="1"/>
              <a:t>interfata</a:t>
            </a:r>
            <a:r>
              <a:rPr lang="ro-RO" noProof="0" dirty="0"/>
              <a:t> utilizator in c#.</a:t>
            </a:r>
          </a:p>
          <a:p>
            <a:endParaRPr lang="ro-RO" noProof="0" dirty="0"/>
          </a:p>
          <a:p>
            <a:r>
              <a:rPr lang="ro-RO" noProof="0" dirty="0" err="1"/>
              <a:t>Fara</a:t>
            </a:r>
            <a:r>
              <a:rPr lang="ro-RO" noProof="0" dirty="0"/>
              <a:t> sa ne folosim de librarii specific </a:t>
            </a:r>
            <a:r>
              <a:rPr lang="ro-RO" noProof="0" dirty="0" err="1"/>
              <a:t>retelelor</a:t>
            </a:r>
            <a:r>
              <a:rPr lang="ro-RO" noProof="0" dirty="0"/>
              <a:t> neuronale am implementam </a:t>
            </a:r>
            <a:r>
              <a:rPr lang="ro-RO" noProof="0" dirty="0" err="1"/>
              <a:t>reteaua</a:t>
            </a:r>
            <a:r>
              <a:rPr lang="ro-RO" noProof="0" dirty="0"/>
              <a:t> si algoritmul de antrenament </a:t>
            </a:r>
          </a:p>
          <a:p>
            <a:endParaRPr lang="ro-RO" noProof="0" dirty="0"/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5805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8C2C-30D3-2A0D-F988-86879D876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 err="1"/>
              <a:t>Pret</a:t>
            </a:r>
            <a:r>
              <a:rPr lang="ro-RO" noProof="0" dirty="0"/>
              <a:t> istoric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A0F8-497F-E349-B43B-A591F6A9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noProof="0" dirty="0" err="1"/>
              <a:t>Pretul</a:t>
            </a:r>
            <a:r>
              <a:rPr lang="ro-RO" noProof="0" dirty="0"/>
              <a:t> istoric al </a:t>
            </a:r>
            <a:r>
              <a:rPr lang="ro-RO" noProof="0" dirty="0" err="1"/>
              <a:t>actiunilor</a:t>
            </a:r>
            <a:r>
              <a:rPr lang="ro-RO" noProof="0" dirty="0"/>
              <a:t> alese sunt </a:t>
            </a:r>
            <a:r>
              <a:rPr lang="ro-RO" noProof="0" dirty="0" err="1"/>
              <a:t>obtinute</a:t>
            </a:r>
            <a:r>
              <a:rPr lang="ro-RO" noProof="0" dirty="0"/>
              <a:t> de la Alpha </a:t>
            </a:r>
            <a:r>
              <a:rPr lang="ro-RO" noProof="0" dirty="0" err="1"/>
              <a:t>Vantage</a:t>
            </a:r>
            <a:r>
              <a:rPr lang="ro-RO" noProof="0" dirty="0"/>
              <a:t> folosind o </a:t>
            </a:r>
            <a:r>
              <a:rPr lang="ro-RO" noProof="0" dirty="0" err="1"/>
              <a:t>librarie</a:t>
            </a:r>
            <a:r>
              <a:rPr lang="ro-RO" noProof="0" dirty="0"/>
              <a:t> </a:t>
            </a:r>
            <a:r>
              <a:rPr lang="ro-RO" noProof="0" dirty="0" err="1"/>
              <a:t>opensource</a:t>
            </a:r>
            <a:r>
              <a:rPr lang="ro-RO" noProof="0" dirty="0"/>
              <a:t> alphavantage.net ce </a:t>
            </a:r>
            <a:r>
              <a:rPr lang="ro-RO" noProof="0" dirty="0" err="1"/>
              <a:t>foloseste</a:t>
            </a:r>
            <a:r>
              <a:rPr lang="ro-RO" noProof="0" dirty="0"/>
              <a:t> API de la ei.</a:t>
            </a:r>
          </a:p>
          <a:p>
            <a:pPr marL="0" indent="0">
              <a:buNone/>
            </a:pPr>
            <a:r>
              <a:rPr lang="ro-RO" noProof="0" dirty="0"/>
              <a:t>Din datele istorice ce le </a:t>
            </a:r>
            <a:r>
              <a:rPr lang="ro-RO" noProof="0" dirty="0" err="1"/>
              <a:t>obtinem</a:t>
            </a:r>
            <a:r>
              <a:rPr lang="ro-RO" noProof="0" dirty="0"/>
              <a:t> dorim doar valorile la </a:t>
            </a:r>
            <a:r>
              <a:rPr lang="ro-RO" noProof="0" dirty="0" err="1"/>
              <a:t>inchidere</a:t>
            </a:r>
            <a:r>
              <a:rPr lang="ro-RO" noProof="0" dirty="0"/>
              <a:t>.</a:t>
            </a:r>
          </a:p>
          <a:p>
            <a:pPr marL="0" indent="0">
              <a:buNone/>
            </a:pPr>
            <a:r>
              <a:rPr lang="ro-RO" noProof="0" dirty="0"/>
              <a:t>Ce </a:t>
            </a:r>
            <a:r>
              <a:rPr lang="ro-RO" noProof="0" dirty="0" err="1"/>
              <a:t>obtinem</a:t>
            </a:r>
            <a:r>
              <a:rPr lang="ro-RO" noProof="0" dirty="0"/>
              <a:t> este un sir de date si valorile la </a:t>
            </a:r>
            <a:r>
              <a:rPr lang="ro-RO" noProof="0" dirty="0" err="1"/>
              <a:t>inchidere</a:t>
            </a:r>
            <a:r>
              <a:rPr lang="ro-RO" noProof="0" dirty="0"/>
              <a:t> a </a:t>
            </a:r>
            <a:r>
              <a:rPr lang="ro-RO" noProof="0" dirty="0" err="1"/>
              <a:t>actiunii</a:t>
            </a:r>
            <a:r>
              <a:rPr lang="ro-RO" noProof="0" dirty="0"/>
              <a:t> dorite.</a:t>
            </a:r>
          </a:p>
          <a:p>
            <a:pPr marL="0" indent="0">
              <a:buNone/>
            </a:pPr>
            <a:endParaRPr lang="ro-RO" noProof="0" dirty="0"/>
          </a:p>
          <a:p>
            <a:pPr marL="0" indent="0">
              <a:buNone/>
            </a:pP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7545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B5E9-D55F-986B-38DF-5F1A47F3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Prelucrare in date intrare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144FE4-C722-34C9-1154-6534C6901422}"/>
              </a:ext>
            </a:extLst>
          </p:cNvPr>
          <p:cNvSpPr txBox="1"/>
          <p:nvPr/>
        </p:nvSpPr>
        <p:spPr>
          <a:xfrm>
            <a:off x="7769735" y="1279335"/>
            <a:ext cx="461665" cy="881267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ro-RO" noProof="0" dirty="0"/>
              <a:t>Datan-1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378751-B1B7-C1CF-1480-7E951BD70A90}"/>
              </a:ext>
            </a:extLst>
          </p:cNvPr>
          <p:cNvGrpSpPr/>
          <p:nvPr/>
        </p:nvGrpSpPr>
        <p:grpSpPr>
          <a:xfrm>
            <a:off x="2834380" y="1442070"/>
            <a:ext cx="5786587" cy="1178301"/>
            <a:chOff x="960611" y="1437577"/>
            <a:chExt cx="5786587" cy="11783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B816B0-CAF5-5EE4-BBF3-8FCA31F65B66}"/>
                </a:ext>
              </a:extLst>
            </p:cNvPr>
            <p:cNvSpPr/>
            <p:nvPr/>
          </p:nvSpPr>
          <p:spPr>
            <a:xfrm>
              <a:off x="96069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1B2555-4FD4-D0FF-ACC8-6961741EC456}"/>
                </a:ext>
              </a:extLst>
            </p:cNvPr>
            <p:cNvSpPr/>
            <p:nvPr/>
          </p:nvSpPr>
          <p:spPr>
            <a:xfrm>
              <a:off x="134266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FEB661-B071-E5D6-EDD7-42056378E126}"/>
                </a:ext>
              </a:extLst>
            </p:cNvPr>
            <p:cNvSpPr/>
            <p:nvPr/>
          </p:nvSpPr>
          <p:spPr>
            <a:xfrm>
              <a:off x="172462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F14BAF-0AAA-DBF6-D896-15B40F9C5134}"/>
                </a:ext>
              </a:extLst>
            </p:cNvPr>
            <p:cNvSpPr/>
            <p:nvPr/>
          </p:nvSpPr>
          <p:spPr>
            <a:xfrm>
              <a:off x="210659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2CDD9A-E523-74EF-8779-82CECD3D71D6}"/>
                </a:ext>
              </a:extLst>
            </p:cNvPr>
            <p:cNvSpPr/>
            <p:nvPr/>
          </p:nvSpPr>
          <p:spPr>
            <a:xfrm>
              <a:off x="248855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69B9DE-E8FE-394C-127B-D75B261BD5D7}"/>
                </a:ext>
              </a:extLst>
            </p:cNvPr>
            <p:cNvSpPr/>
            <p:nvPr/>
          </p:nvSpPr>
          <p:spPr>
            <a:xfrm>
              <a:off x="287051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F36246-9F03-35F4-9803-2BF8272721FF}"/>
                </a:ext>
              </a:extLst>
            </p:cNvPr>
            <p:cNvSpPr/>
            <p:nvPr/>
          </p:nvSpPr>
          <p:spPr>
            <a:xfrm>
              <a:off x="325248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4EFFF-69C4-CA23-9405-10A7B9E406C7}"/>
                </a:ext>
              </a:extLst>
            </p:cNvPr>
            <p:cNvSpPr/>
            <p:nvPr/>
          </p:nvSpPr>
          <p:spPr>
            <a:xfrm>
              <a:off x="363444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9009C5-DDE0-4176-E03C-6FC6DB80030F}"/>
                </a:ext>
              </a:extLst>
            </p:cNvPr>
            <p:cNvSpPr/>
            <p:nvPr/>
          </p:nvSpPr>
          <p:spPr>
            <a:xfrm>
              <a:off x="401641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5952EF-61C1-9B1D-4C7F-6ED501C0179E}"/>
                </a:ext>
              </a:extLst>
            </p:cNvPr>
            <p:cNvSpPr/>
            <p:nvPr/>
          </p:nvSpPr>
          <p:spPr>
            <a:xfrm>
              <a:off x="439837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033E94-EFFA-B7FE-E1E4-D25B5FF9FEBA}"/>
                </a:ext>
              </a:extLst>
            </p:cNvPr>
            <p:cNvSpPr/>
            <p:nvPr/>
          </p:nvSpPr>
          <p:spPr>
            <a:xfrm>
              <a:off x="4780339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7E11C0-237A-E83E-E7C2-BFAE223AC338}"/>
                </a:ext>
              </a:extLst>
            </p:cNvPr>
            <p:cNvSpPr/>
            <p:nvPr/>
          </p:nvSpPr>
          <p:spPr>
            <a:xfrm>
              <a:off x="5162303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77BFBE-43A5-CA6E-D398-AAB273E78202}"/>
                </a:ext>
              </a:extLst>
            </p:cNvPr>
            <p:cNvSpPr/>
            <p:nvPr/>
          </p:nvSpPr>
          <p:spPr>
            <a:xfrm>
              <a:off x="5544267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0E3E31-D44F-AE32-8532-944038B99A70}"/>
                </a:ext>
              </a:extLst>
            </p:cNvPr>
            <p:cNvSpPr/>
            <p:nvPr/>
          </p:nvSpPr>
          <p:spPr>
            <a:xfrm>
              <a:off x="5926231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D178D7-3186-B323-7827-5A2C7C1F593C}"/>
                </a:ext>
              </a:extLst>
            </p:cNvPr>
            <p:cNvSpPr/>
            <p:nvPr/>
          </p:nvSpPr>
          <p:spPr>
            <a:xfrm>
              <a:off x="6308195" y="2268638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64448F-2A7A-D83F-A4CD-27960B48F4E6}"/>
                </a:ext>
              </a:extLst>
            </p:cNvPr>
            <p:cNvSpPr txBox="1"/>
            <p:nvPr/>
          </p:nvSpPr>
          <p:spPr>
            <a:xfrm>
              <a:off x="960611" y="143757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5A3F69-D790-DA97-1B25-C02723B0AF92}"/>
                </a:ext>
              </a:extLst>
            </p:cNvPr>
            <p:cNvSpPr txBox="1"/>
            <p:nvPr/>
          </p:nvSpPr>
          <p:spPr>
            <a:xfrm>
              <a:off x="1331713" y="1462649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8144AF-7D96-459F-105A-A09DA33AB5C9}"/>
                </a:ext>
              </a:extLst>
            </p:cNvPr>
            <p:cNvSpPr txBox="1"/>
            <p:nvPr/>
          </p:nvSpPr>
          <p:spPr>
            <a:xfrm>
              <a:off x="1673647" y="1453569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6CEBF0C-C5A8-925C-A10F-32EEF0DBE2E0}"/>
                </a:ext>
              </a:extLst>
            </p:cNvPr>
            <p:cNvSpPr txBox="1"/>
            <p:nvPr/>
          </p:nvSpPr>
          <p:spPr>
            <a:xfrm>
              <a:off x="2059573" y="144770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8C00BE-66BD-5916-19C4-4F35A133F2AF}"/>
                </a:ext>
              </a:extLst>
            </p:cNvPr>
            <p:cNvSpPr txBox="1"/>
            <p:nvPr/>
          </p:nvSpPr>
          <p:spPr>
            <a:xfrm>
              <a:off x="2445499" y="144770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3CA196-D7DC-D32E-16D4-8102704B56B2}"/>
                </a:ext>
              </a:extLst>
            </p:cNvPr>
            <p:cNvSpPr txBox="1"/>
            <p:nvPr/>
          </p:nvSpPr>
          <p:spPr>
            <a:xfrm>
              <a:off x="2842758" y="1437577"/>
              <a:ext cx="461665" cy="6934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/>
                <a:t>Data6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DEE673-0A19-4C01-58C2-A18538B4D0C0}"/>
                </a:ext>
              </a:extLst>
            </p:cNvPr>
            <p:cNvSpPr txBox="1"/>
            <p:nvPr/>
          </p:nvSpPr>
          <p:spPr>
            <a:xfrm>
              <a:off x="6285533" y="1459443"/>
              <a:ext cx="461665" cy="69666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ro-RO" noProof="0" dirty="0" err="1"/>
                <a:t>Datan</a:t>
              </a:r>
              <a:endParaRPr lang="ro-RO" noProof="0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C9333-3F9E-1574-28B0-66D1C6372C41}"/>
              </a:ext>
            </a:extLst>
          </p:cNvPr>
          <p:cNvSpPr/>
          <p:nvPr/>
        </p:nvSpPr>
        <p:spPr>
          <a:xfrm>
            <a:off x="2475653" y="2145660"/>
            <a:ext cx="6944810" cy="63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D8FC471-C180-9BFA-0F30-CC3E23FABF49}"/>
              </a:ext>
            </a:extLst>
          </p:cNvPr>
          <p:cNvSpPr/>
          <p:nvPr/>
        </p:nvSpPr>
        <p:spPr>
          <a:xfrm>
            <a:off x="5508216" y="2905234"/>
            <a:ext cx="879680" cy="12108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2F760C-21E6-7D3C-A756-1D8EC48581A2}"/>
              </a:ext>
            </a:extLst>
          </p:cNvPr>
          <p:cNvSpPr txBox="1"/>
          <p:nvPr/>
        </p:nvSpPr>
        <p:spPr>
          <a:xfrm>
            <a:off x="8620967" y="3259413"/>
            <a:ext cx="2192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Doar valorile ordonate le vom introduce in </a:t>
            </a:r>
            <a:r>
              <a:rPr lang="ro-RO" noProof="0" dirty="0" err="1"/>
              <a:t>retea</a:t>
            </a:r>
            <a:r>
              <a:rPr lang="ro-RO" noProof="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799861-4BBE-737D-6CA6-868F5945040C}"/>
              </a:ext>
            </a:extLst>
          </p:cNvPr>
          <p:cNvSpPr txBox="1"/>
          <p:nvPr/>
        </p:nvSpPr>
        <p:spPr>
          <a:xfrm>
            <a:off x="486137" y="1805651"/>
            <a:ext cx="1352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Datele </a:t>
            </a:r>
            <a:r>
              <a:rPr lang="ro-RO" noProof="0" dirty="0" err="1"/>
              <a:t>obtinute</a:t>
            </a:r>
            <a:r>
              <a:rPr lang="ro-RO" noProof="0" dirty="0"/>
              <a:t> din </a:t>
            </a:r>
            <a:r>
              <a:rPr lang="ro-RO" noProof="0" dirty="0" err="1"/>
              <a:t>Apha</a:t>
            </a:r>
            <a:r>
              <a:rPr lang="ro-RO" noProof="0" dirty="0"/>
              <a:t> </a:t>
            </a:r>
            <a:r>
              <a:rPr lang="ro-RO" noProof="0" dirty="0" err="1"/>
              <a:t>Vantage</a:t>
            </a:r>
            <a:endParaRPr lang="ro-RO" noProof="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95E301-4B5E-1E53-E264-94F1A7557D0A}"/>
              </a:ext>
            </a:extLst>
          </p:cNvPr>
          <p:cNvSpPr txBox="1"/>
          <p:nvPr/>
        </p:nvSpPr>
        <p:spPr>
          <a:xfrm>
            <a:off x="3789378" y="4221948"/>
            <a:ext cx="5962379" cy="270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b="0" noProof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b="0" noProof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"feature1"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v2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v3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v4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      …</a:t>
            </a: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      vn-1</a:t>
            </a:r>
            <a:r>
              <a:rPr lang="ro-RO" noProof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noProof="0" dirty="0">
                <a:solidFill>
                  <a:srgbClr val="098658"/>
                </a:solidFill>
                <a:latin typeface="Consolas" panose="020B0609020204030204" pitchFamily="49" charset="0"/>
              </a:rPr>
              <a:t>      </a:t>
            </a:r>
            <a:r>
              <a:rPr lang="ro-RO" noProof="0" dirty="0" err="1">
                <a:solidFill>
                  <a:srgbClr val="098658"/>
                </a:solidFill>
                <a:latin typeface="Consolas" panose="020B0609020204030204" pitchFamily="49" charset="0"/>
              </a:rPr>
              <a:t>vn</a:t>
            </a:r>
            <a:endParaRPr lang="ro-RO" noProof="0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  <a:buNone/>
            </a:pPr>
            <a:r>
              <a:rPr lang="ro-RO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o-RO" noProof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11E2F-F9C3-4EBB-DD7B-0298746FD389}"/>
              </a:ext>
            </a:extLst>
          </p:cNvPr>
          <p:cNvSpPr txBox="1"/>
          <p:nvPr/>
        </p:nvSpPr>
        <p:spPr>
          <a:xfrm>
            <a:off x="571617" y="4753148"/>
            <a:ext cx="2453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 err="1"/>
              <a:t>Fisierul</a:t>
            </a:r>
            <a:r>
              <a:rPr lang="ro-RO" noProof="0" dirty="0"/>
              <a:t> </a:t>
            </a:r>
            <a:r>
              <a:rPr lang="ro-RO" noProof="0" dirty="0" err="1"/>
              <a:t>json</a:t>
            </a:r>
            <a:r>
              <a:rPr lang="ro-RO" noProof="0" dirty="0"/>
              <a:t> cu date de intrare sau antrenament.</a:t>
            </a:r>
          </a:p>
        </p:txBody>
      </p:sp>
    </p:spTree>
    <p:extLst>
      <p:ext uri="{BB962C8B-B14F-4D97-AF65-F5344CB8AC3E}">
        <p14:creationId xmlns:p14="http://schemas.microsoft.com/office/powerpoint/2010/main" val="319017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13BC-7957-7420-3F7D-D19E89F4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Prelucrare</a:t>
            </a:r>
            <a:r>
              <a:rPr lang="de-DE" dirty="0"/>
              <a:t> date </a:t>
            </a:r>
            <a:r>
              <a:rPr lang="de-DE" dirty="0" err="1"/>
              <a:t>intrare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DEDF-A9DB-9644-F8E7-82A31588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ro-RO" noProof="0" dirty="0" err="1"/>
              <a:t>Dupa</a:t>
            </a:r>
            <a:r>
              <a:rPr lang="ro-RO" noProof="0" dirty="0"/>
              <a:t> ce datele sunt citite din </a:t>
            </a:r>
            <a:r>
              <a:rPr lang="ro-RO" noProof="0" dirty="0" err="1"/>
              <a:t>fisierul</a:t>
            </a:r>
            <a:r>
              <a:rPr lang="ro-RO" noProof="0" dirty="0"/>
              <a:t> JSON de intrare ele vor fi normalizate sau aduse </a:t>
            </a:r>
            <a:r>
              <a:rPr lang="ro-RO" noProof="0" dirty="0" err="1"/>
              <a:t>intr</a:t>
            </a:r>
            <a:r>
              <a:rPr lang="ro-RO" noProof="0" dirty="0"/>
              <a:t>-un interval intre 0 si 1. </a:t>
            </a:r>
          </a:p>
          <a:p>
            <a:r>
              <a:rPr lang="ro-RO" noProof="0" dirty="0" err="1"/>
              <a:t>Normaluzarea</a:t>
            </a:r>
            <a:r>
              <a:rPr lang="ro-RO" noProof="0" dirty="0"/>
              <a:t> folosita e randamentul logaritmic, </a:t>
            </a:r>
            <a:r>
              <a:rPr lang="ro-RO" noProof="0" dirty="0" err="1"/>
              <a:t>adica</a:t>
            </a:r>
            <a:r>
              <a:rPr lang="ro-RO" noProof="0" dirty="0"/>
              <a:t> un logaritm dintre raportul a doua valori consecutive.</a:t>
            </a:r>
          </a:p>
          <a:p>
            <a:pPr marL="0" indent="0">
              <a:buNone/>
            </a:pPr>
            <a:endParaRPr lang="ro-RO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F3231-9496-1648-7A99-E4B1FD40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845" y="3563937"/>
            <a:ext cx="26864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34B1-68ED-A632-33BA-9C113920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Prelucrare date intrare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91B56B-86A0-DAF0-DDCD-CFAA676253CB}"/>
              </a:ext>
            </a:extLst>
          </p:cNvPr>
          <p:cNvGrpSpPr/>
          <p:nvPr/>
        </p:nvGrpSpPr>
        <p:grpSpPr>
          <a:xfrm>
            <a:off x="3672302" y="3355336"/>
            <a:ext cx="5729460" cy="347240"/>
            <a:chOff x="2672423" y="2238407"/>
            <a:chExt cx="5729460" cy="3472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B76882-13F6-AAC5-E1FA-8FA92C7977AA}"/>
                </a:ext>
              </a:extLst>
            </p:cNvPr>
            <p:cNvSpPr/>
            <p:nvPr/>
          </p:nvSpPr>
          <p:spPr>
            <a:xfrm>
              <a:off x="267242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6EC9E4-3B6B-FEBE-2195-71AA0495F9D0}"/>
                </a:ext>
              </a:extLst>
            </p:cNvPr>
            <p:cNvSpPr/>
            <p:nvPr/>
          </p:nvSpPr>
          <p:spPr>
            <a:xfrm>
              <a:off x="305438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D4FA2A-C5C4-04A8-FDCD-B4C22FD30F1F}"/>
                </a:ext>
              </a:extLst>
            </p:cNvPr>
            <p:cNvSpPr/>
            <p:nvPr/>
          </p:nvSpPr>
          <p:spPr>
            <a:xfrm>
              <a:off x="343635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700FDD-A034-7C2F-3A84-0231A68935B5}"/>
                </a:ext>
              </a:extLst>
            </p:cNvPr>
            <p:cNvSpPr/>
            <p:nvPr/>
          </p:nvSpPr>
          <p:spPr>
            <a:xfrm>
              <a:off x="381831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4F0745-CB27-BA74-B872-B73C445686F3}"/>
                </a:ext>
              </a:extLst>
            </p:cNvPr>
            <p:cNvSpPr/>
            <p:nvPr/>
          </p:nvSpPr>
          <p:spPr>
            <a:xfrm>
              <a:off x="420027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A3EAB1-C7ED-F574-9F6E-3F1456FFEB23}"/>
                </a:ext>
              </a:extLst>
            </p:cNvPr>
            <p:cNvSpPr/>
            <p:nvPr/>
          </p:nvSpPr>
          <p:spPr>
            <a:xfrm>
              <a:off x="458224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4332E7-D345-9BE4-3703-52E5B3281E6E}"/>
                </a:ext>
              </a:extLst>
            </p:cNvPr>
            <p:cNvSpPr/>
            <p:nvPr/>
          </p:nvSpPr>
          <p:spPr>
            <a:xfrm>
              <a:off x="496420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E07D1-E49D-D504-B37E-B41A658E8252}"/>
                </a:ext>
              </a:extLst>
            </p:cNvPr>
            <p:cNvSpPr/>
            <p:nvPr/>
          </p:nvSpPr>
          <p:spPr>
            <a:xfrm>
              <a:off x="534617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BE78FE-8DD2-1CF6-62A3-F63EF29F96F9}"/>
                </a:ext>
              </a:extLst>
            </p:cNvPr>
            <p:cNvSpPr/>
            <p:nvPr/>
          </p:nvSpPr>
          <p:spPr>
            <a:xfrm>
              <a:off x="572813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F19852-0420-71D6-F2C0-DDB44A676311}"/>
                </a:ext>
              </a:extLst>
            </p:cNvPr>
            <p:cNvSpPr/>
            <p:nvPr/>
          </p:nvSpPr>
          <p:spPr>
            <a:xfrm>
              <a:off x="611009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491198-281A-1E87-70A5-208F5FB5D54F}"/>
                </a:ext>
              </a:extLst>
            </p:cNvPr>
            <p:cNvSpPr/>
            <p:nvPr/>
          </p:nvSpPr>
          <p:spPr>
            <a:xfrm>
              <a:off x="649206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DA2BC0-9E28-3DB2-15DF-15B29F050394}"/>
                </a:ext>
              </a:extLst>
            </p:cNvPr>
            <p:cNvSpPr/>
            <p:nvPr/>
          </p:nvSpPr>
          <p:spPr>
            <a:xfrm>
              <a:off x="687402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2229602-D21F-2776-F430-2843625A6305}"/>
                </a:ext>
              </a:extLst>
            </p:cNvPr>
            <p:cNvSpPr/>
            <p:nvPr/>
          </p:nvSpPr>
          <p:spPr>
            <a:xfrm>
              <a:off x="725599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232FD-7624-B08B-9225-F685D1E3AE69}"/>
                </a:ext>
              </a:extLst>
            </p:cNvPr>
            <p:cNvSpPr/>
            <p:nvPr/>
          </p:nvSpPr>
          <p:spPr>
            <a:xfrm>
              <a:off x="763795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253EC4-A555-C8C4-AAC6-1A815FAF1B5F}"/>
                </a:ext>
              </a:extLst>
            </p:cNvPr>
            <p:cNvSpPr/>
            <p:nvPr/>
          </p:nvSpPr>
          <p:spPr>
            <a:xfrm>
              <a:off x="801991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C610DCBC-AD84-BEEA-B871-86283F6E8900}"/>
              </a:ext>
            </a:extLst>
          </p:cNvPr>
          <p:cNvSpPr/>
          <p:nvPr/>
        </p:nvSpPr>
        <p:spPr>
          <a:xfrm rot="16200000">
            <a:off x="4071628" y="3540201"/>
            <a:ext cx="347241" cy="11458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0F918-7588-6AE5-E515-5B6538B3C722}"/>
              </a:ext>
            </a:extLst>
          </p:cNvPr>
          <p:cNvSpPr txBox="1"/>
          <p:nvPr/>
        </p:nvSpPr>
        <p:spPr>
          <a:xfrm>
            <a:off x="838200" y="1284178"/>
            <a:ext cx="105541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noProof="0" dirty="0"/>
              <a:t>Sa presupunem ca se </a:t>
            </a:r>
            <a:r>
              <a:rPr lang="ro-RO" sz="2800" noProof="0" dirty="0" err="1"/>
              <a:t>doreste</a:t>
            </a:r>
            <a:r>
              <a:rPr lang="ro-RO" sz="2800" noProof="0" dirty="0"/>
              <a:t> estimarea folosind ultimele 3 valori </a:t>
            </a:r>
          </a:p>
          <a:p>
            <a:r>
              <a:rPr lang="ro-RO" sz="2800" noProof="0" dirty="0"/>
              <a:t>la </a:t>
            </a:r>
            <a:r>
              <a:rPr lang="ro-RO" sz="2800" noProof="0" dirty="0" err="1"/>
              <a:t>inchidere</a:t>
            </a:r>
            <a:r>
              <a:rPr lang="ro-RO" sz="2800" noProof="0" dirty="0"/>
              <a:t>.</a:t>
            </a:r>
            <a:r>
              <a:rPr lang="de-DE" sz="2800" noProof="0" dirty="0"/>
              <a:t> </a:t>
            </a:r>
          </a:p>
          <a:p>
            <a:r>
              <a:rPr lang="de-DE" sz="2800" dirty="0"/>
              <a:t>Din 70% </a:t>
            </a:r>
            <a:r>
              <a:rPr lang="de-DE" sz="2800" dirty="0" err="1"/>
              <a:t>din</a:t>
            </a:r>
            <a:r>
              <a:rPr lang="de-DE" sz="2800" dirty="0"/>
              <a:t> </a:t>
            </a:r>
            <a:r>
              <a:rPr lang="de-DE" sz="2800" dirty="0" err="1"/>
              <a:t>valori</a:t>
            </a:r>
            <a:r>
              <a:rPr lang="de-DE" sz="2800" dirty="0"/>
              <a:t> </a:t>
            </a:r>
            <a:r>
              <a:rPr lang="de-DE" sz="2800" dirty="0" err="1"/>
              <a:t>construim</a:t>
            </a:r>
            <a:r>
              <a:rPr lang="de-DE" sz="2800" dirty="0"/>
              <a:t> </a:t>
            </a:r>
            <a:r>
              <a:rPr lang="de-DE" sz="2800" dirty="0" err="1"/>
              <a:t>vectori</a:t>
            </a:r>
            <a:r>
              <a:rPr lang="de-DE" sz="2800" dirty="0"/>
              <a:t> de </a:t>
            </a:r>
            <a:r>
              <a:rPr lang="de-DE" sz="2800" dirty="0" err="1"/>
              <a:t>intrare</a:t>
            </a:r>
            <a:r>
              <a:rPr lang="de-DE" sz="2800" dirty="0"/>
              <a:t> </a:t>
            </a:r>
            <a:r>
              <a:rPr lang="de-DE" sz="2800" dirty="0" err="1"/>
              <a:t>pentru</a:t>
            </a:r>
            <a:r>
              <a:rPr lang="de-DE" sz="2800" dirty="0"/>
              <a:t> </a:t>
            </a:r>
            <a:r>
              <a:rPr lang="de-DE" sz="2800" dirty="0" err="1"/>
              <a:t>antrenament</a:t>
            </a:r>
            <a:r>
              <a:rPr lang="de-DE" sz="2800" dirty="0"/>
              <a:t>,</a:t>
            </a:r>
          </a:p>
          <a:p>
            <a:r>
              <a:rPr lang="de-DE" sz="2800" dirty="0"/>
              <a:t> si </a:t>
            </a:r>
            <a:r>
              <a:rPr lang="de-DE" sz="2800" dirty="0" err="1"/>
              <a:t>din</a:t>
            </a:r>
            <a:r>
              <a:rPr lang="de-DE" sz="2800" dirty="0"/>
              <a:t> 30% </a:t>
            </a:r>
            <a:r>
              <a:rPr lang="de-DE" sz="2800" dirty="0" err="1"/>
              <a:t>vectori</a:t>
            </a:r>
            <a:r>
              <a:rPr lang="de-DE" sz="2800" dirty="0"/>
              <a:t> </a:t>
            </a:r>
            <a:r>
              <a:rPr lang="de-DE" sz="2800" dirty="0" err="1"/>
              <a:t>pentru</a:t>
            </a:r>
            <a:r>
              <a:rPr lang="de-DE" sz="2800" dirty="0"/>
              <a:t> </a:t>
            </a:r>
            <a:r>
              <a:rPr lang="de-DE" sz="2800" dirty="0" err="1"/>
              <a:t>testare</a:t>
            </a:r>
            <a:endParaRPr lang="ro-RO" sz="2800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D6F272-967A-BD90-C153-7FA284F3851C}"/>
              </a:ext>
            </a:extLst>
          </p:cNvPr>
          <p:cNvSpPr txBox="1"/>
          <p:nvPr/>
        </p:nvSpPr>
        <p:spPr>
          <a:xfrm>
            <a:off x="1482229" y="3240911"/>
            <a:ext cx="15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0" dirty="0"/>
              <a:t>Primul vector de antrenament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57270-65B2-FB09-585D-1AE8D3B9B734}"/>
              </a:ext>
            </a:extLst>
          </p:cNvPr>
          <p:cNvSpPr txBox="1"/>
          <p:nvPr/>
        </p:nvSpPr>
        <p:spPr>
          <a:xfrm>
            <a:off x="3525051" y="4339052"/>
            <a:ext cx="1440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noProof="0" dirty="0"/>
              <a:t>Valori intrare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AD2ED-F93E-F61F-2FEE-FF5E7B274490}"/>
              </a:ext>
            </a:extLst>
          </p:cNvPr>
          <p:cNvSpPr txBox="1"/>
          <p:nvPr/>
        </p:nvSpPr>
        <p:spPr>
          <a:xfrm>
            <a:off x="5197498" y="4339052"/>
            <a:ext cx="152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noProof="0" dirty="0"/>
              <a:t>Valoare ieșire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A5F5CD-9424-9545-2B30-A9108A55595C}"/>
              </a:ext>
            </a:extLst>
          </p:cNvPr>
          <p:cNvCxnSpPr>
            <a:endCxn id="11" idx="2"/>
          </p:cNvCxnSpPr>
          <p:nvPr/>
        </p:nvCxnSpPr>
        <p:spPr>
          <a:xfrm flipH="1" flipV="1">
            <a:off x="5009176" y="3702576"/>
            <a:ext cx="572946" cy="584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5E47F02-A077-EB53-F76E-257E96466DB0}"/>
              </a:ext>
            </a:extLst>
          </p:cNvPr>
          <p:cNvGrpSpPr/>
          <p:nvPr/>
        </p:nvGrpSpPr>
        <p:grpSpPr>
          <a:xfrm>
            <a:off x="3716033" y="5370486"/>
            <a:ext cx="5729460" cy="347240"/>
            <a:chOff x="2672423" y="2238407"/>
            <a:chExt cx="5729460" cy="3472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9799C37-C973-0EFE-8855-43E10204A596}"/>
                </a:ext>
              </a:extLst>
            </p:cNvPr>
            <p:cNvSpPr/>
            <p:nvPr/>
          </p:nvSpPr>
          <p:spPr>
            <a:xfrm>
              <a:off x="267242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990DFE-8A2C-B3DB-8171-AB55F0BD8A74}"/>
                </a:ext>
              </a:extLst>
            </p:cNvPr>
            <p:cNvSpPr/>
            <p:nvPr/>
          </p:nvSpPr>
          <p:spPr>
            <a:xfrm>
              <a:off x="305438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1F18BC-6235-E2FE-6840-155B279C967D}"/>
                </a:ext>
              </a:extLst>
            </p:cNvPr>
            <p:cNvSpPr/>
            <p:nvPr/>
          </p:nvSpPr>
          <p:spPr>
            <a:xfrm>
              <a:off x="343635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DB2A0D-C218-18BF-EFF1-ED89F5C69C21}"/>
                </a:ext>
              </a:extLst>
            </p:cNvPr>
            <p:cNvSpPr/>
            <p:nvPr/>
          </p:nvSpPr>
          <p:spPr>
            <a:xfrm>
              <a:off x="381831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9D7D04-1DF9-0C7A-C2F6-CC59F2D7686B}"/>
                </a:ext>
              </a:extLst>
            </p:cNvPr>
            <p:cNvSpPr/>
            <p:nvPr/>
          </p:nvSpPr>
          <p:spPr>
            <a:xfrm>
              <a:off x="420027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3F6919-47BC-DAD9-AC46-BC606A0B2DB8}"/>
                </a:ext>
              </a:extLst>
            </p:cNvPr>
            <p:cNvSpPr/>
            <p:nvPr/>
          </p:nvSpPr>
          <p:spPr>
            <a:xfrm>
              <a:off x="458224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/>
                <a:t>v6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697C4C-DFC8-BC92-A19D-D80DD874B7BD}"/>
                </a:ext>
              </a:extLst>
            </p:cNvPr>
            <p:cNvSpPr/>
            <p:nvPr/>
          </p:nvSpPr>
          <p:spPr>
            <a:xfrm>
              <a:off x="496420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99C2AC-4F49-0D62-4329-9BCCFEC4A799}"/>
                </a:ext>
              </a:extLst>
            </p:cNvPr>
            <p:cNvSpPr/>
            <p:nvPr/>
          </p:nvSpPr>
          <p:spPr>
            <a:xfrm>
              <a:off x="534617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0C1DB9-57E2-D820-B63C-30FCC4B40012}"/>
                </a:ext>
              </a:extLst>
            </p:cNvPr>
            <p:cNvSpPr/>
            <p:nvPr/>
          </p:nvSpPr>
          <p:spPr>
            <a:xfrm>
              <a:off x="572813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0332D4-200B-3A63-8F91-120E3872B668}"/>
                </a:ext>
              </a:extLst>
            </p:cNvPr>
            <p:cNvSpPr/>
            <p:nvPr/>
          </p:nvSpPr>
          <p:spPr>
            <a:xfrm>
              <a:off x="611009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615783-9E50-7B40-780B-2410A8317725}"/>
                </a:ext>
              </a:extLst>
            </p:cNvPr>
            <p:cNvSpPr/>
            <p:nvPr/>
          </p:nvSpPr>
          <p:spPr>
            <a:xfrm>
              <a:off x="6492063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9AE226D-3BFC-84D4-CEF1-7EBFBB5C4396}"/>
                </a:ext>
              </a:extLst>
            </p:cNvPr>
            <p:cNvSpPr/>
            <p:nvPr/>
          </p:nvSpPr>
          <p:spPr>
            <a:xfrm>
              <a:off x="6874027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1E6FDA6-552D-D04A-7997-F83FC3E1AF5A}"/>
                </a:ext>
              </a:extLst>
            </p:cNvPr>
            <p:cNvSpPr/>
            <p:nvPr/>
          </p:nvSpPr>
          <p:spPr>
            <a:xfrm>
              <a:off x="7255991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o-RO" sz="1200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D1EF2EA-37C1-C1AA-6DCF-6426F8DC7FFA}"/>
                </a:ext>
              </a:extLst>
            </p:cNvPr>
            <p:cNvSpPr/>
            <p:nvPr/>
          </p:nvSpPr>
          <p:spPr>
            <a:xfrm>
              <a:off x="7637955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900" noProof="0" dirty="0"/>
                <a:t>V</a:t>
              </a:r>
              <a:r>
                <a:rPr lang="ro-RO" sz="700" noProof="0" dirty="0"/>
                <a:t>n-1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0EA8188-C17F-4C6F-3FB2-E3EFBF51776D}"/>
                </a:ext>
              </a:extLst>
            </p:cNvPr>
            <p:cNvSpPr/>
            <p:nvPr/>
          </p:nvSpPr>
          <p:spPr>
            <a:xfrm>
              <a:off x="8019919" y="2238407"/>
              <a:ext cx="381964" cy="3472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o-RO" sz="1200" noProof="0" dirty="0" err="1"/>
                <a:t>vn</a:t>
              </a:r>
              <a:endParaRPr lang="ro-RO" sz="1200" noProof="0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EB88763-7D30-FCB1-5B31-0237CB56F0E1}"/>
              </a:ext>
            </a:extLst>
          </p:cNvPr>
          <p:cNvSpPr txBox="1"/>
          <p:nvPr/>
        </p:nvSpPr>
        <p:spPr>
          <a:xfrm>
            <a:off x="1525960" y="5256061"/>
            <a:ext cx="1527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/>
              <a:t>Al </a:t>
            </a:r>
            <a:r>
              <a:rPr lang="de-DE" noProof="0" dirty="0" err="1"/>
              <a:t>doilea</a:t>
            </a:r>
            <a:r>
              <a:rPr lang="de-DE" noProof="0" dirty="0"/>
              <a:t> </a:t>
            </a:r>
            <a:r>
              <a:rPr lang="de-DE" noProof="0" dirty="0" err="1"/>
              <a:t>vector</a:t>
            </a:r>
            <a:r>
              <a:rPr lang="de-DE" noProof="0" dirty="0"/>
              <a:t> </a:t>
            </a:r>
            <a:r>
              <a:rPr lang="ro-RO" noProof="0" dirty="0"/>
              <a:t>de antrenament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557140-3321-CB40-EC51-3D9FF20CC10B}"/>
              </a:ext>
            </a:extLst>
          </p:cNvPr>
          <p:cNvGrpSpPr/>
          <p:nvPr/>
        </p:nvGrpSpPr>
        <p:grpSpPr>
          <a:xfrm>
            <a:off x="4342169" y="5717726"/>
            <a:ext cx="3193504" cy="799556"/>
            <a:chOff x="2700681" y="5465575"/>
            <a:chExt cx="3193504" cy="799556"/>
          </a:xfrm>
        </p:grpSpPr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86FC22F1-71BA-2FB0-5648-44509D7BCB73}"/>
                </a:ext>
              </a:extLst>
            </p:cNvPr>
            <p:cNvSpPr/>
            <p:nvPr/>
          </p:nvSpPr>
          <p:spPr>
            <a:xfrm rot="16200000">
              <a:off x="3247258" y="5096948"/>
              <a:ext cx="347241" cy="11458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o-RO" noProof="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69C446-7454-24F5-7056-464FAB989A14}"/>
                </a:ext>
              </a:extLst>
            </p:cNvPr>
            <p:cNvSpPr txBox="1"/>
            <p:nvPr/>
          </p:nvSpPr>
          <p:spPr>
            <a:xfrm>
              <a:off x="2700681" y="5895799"/>
              <a:ext cx="1440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noProof="0" dirty="0"/>
                <a:t>Valori intrare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A4DBAB-F6BE-7C3E-127B-EF25855CBE65}"/>
                </a:ext>
              </a:extLst>
            </p:cNvPr>
            <p:cNvSpPr txBox="1"/>
            <p:nvPr/>
          </p:nvSpPr>
          <p:spPr>
            <a:xfrm>
              <a:off x="4373128" y="5895799"/>
              <a:ext cx="1521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o-RO" noProof="0" dirty="0"/>
                <a:t>Valoare ieșire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E99C3AA-3C62-9AA9-47A2-BD7CF7CBF459}"/>
                </a:ext>
              </a:extLst>
            </p:cNvPr>
            <p:cNvCxnSpPr>
              <a:cxnSpLocks/>
              <a:stCxn id="58" idx="0"/>
              <a:endCxn id="45" idx="2"/>
            </p:cNvCxnSpPr>
            <p:nvPr/>
          </p:nvCxnSpPr>
          <p:spPr>
            <a:xfrm flipH="1" flipV="1">
              <a:off x="4175347" y="5465575"/>
              <a:ext cx="958310" cy="4302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569AEF-C88A-5F98-27E3-491FD508E946}"/>
              </a:ext>
            </a:extLst>
          </p:cNvPr>
          <p:cNvCxnSpPr/>
          <p:nvPr/>
        </p:nvCxnSpPr>
        <p:spPr>
          <a:xfrm>
            <a:off x="7483489" y="2741746"/>
            <a:ext cx="0" cy="159730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3A6A63A-43D4-7822-CA87-D55F2D11E7B9}"/>
              </a:ext>
            </a:extLst>
          </p:cNvPr>
          <p:cNvCxnSpPr>
            <a:cxnSpLocks/>
          </p:cNvCxnSpPr>
          <p:nvPr/>
        </p:nvCxnSpPr>
        <p:spPr>
          <a:xfrm>
            <a:off x="7491942" y="3100060"/>
            <a:ext cx="19098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9211E78-F3DE-CFE5-5C83-BE61F797CBFB}"/>
              </a:ext>
            </a:extLst>
          </p:cNvPr>
          <p:cNvSpPr txBox="1"/>
          <p:nvPr/>
        </p:nvSpPr>
        <p:spPr>
          <a:xfrm>
            <a:off x="8167651" y="280115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47090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1306-0167-718F-0605-9E126506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Estimare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1BD1B-DB46-B04D-222F-F5C3F713B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039" y="1547832"/>
            <a:ext cx="6889796" cy="312834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3B9A26-2D85-F857-CA92-25A95D4A8E0A}"/>
              </a:ext>
            </a:extLst>
          </p:cNvPr>
          <p:cNvSpPr/>
          <p:nvPr/>
        </p:nvSpPr>
        <p:spPr>
          <a:xfrm>
            <a:off x="5793130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F32C89-2079-7570-6F51-FF4E496CE373}"/>
              </a:ext>
            </a:extLst>
          </p:cNvPr>
          <p:cNvSpPr/>
          <p:nvPr/>
        </p:nvSpPr>
        <p:spPr>
          <a:xfrm>
            <a:off x="6175094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4EE00A-E300-37A3-3AAC-147301F3A450}"/>
              </a:ext>
            </a:extLst>
          </p:cNvPr>
          <p:cNvSpPr/>
          <p:nvPr/>
        </p:nvSpPr>
        <p:spPr>
          <a:xfrm>
            <a:off x="6557058" y="5741043"/>
            <a:ext cx="381964" cy="347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sz="1200" noProof="0" dirty="0"/>
              <a:t>v3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8F59AE7-B2F8-9A56-E29D-376AFB6269EA}"/>
              </a:ext>
            </a:extLst>
          </p:cNvPr>
          <p:cNvSpPr/>
          <p:nvPr/>
        </p:nvSpPr>
        <p:spPr>
          <a:xfrm>
            <a:off x="6175094" y="4699886"/>
            <a:ext cx="381964" cy="8449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B8E8FB-63B5-3F80-2CD6-14C678E6C93B}"/>
              </a:ext>
            </a:extLst>
          </p:cNvPr>
          <p:cNvSpPr txBox="1"/>
          <p:nvPr/>
        </p:nvSpPr>
        <p:spPr>
          <a:xfrm>
            <a:off x="3046546" y="5741043"/>
            <a:ext cx="182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Vector de </a:t>
            </a:r>
            <a:r>
              <a:rPr lang="de-DE" dirty="0" err="1"/>
              <a:t>intrare</a:t>
            </a:r>
            <a:endParaRPr lang="de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CC052-2D49-3B04-1BA2-62BD48955386}"/>
              </a:ext>
            </a:extLst>
          </p:cNvPr>
          <p:cNvSpPr txBox="1"/>
          <p:nvPr/>
        </p:nvSpPr>
        <p:spPr>
          <a:xfrm>
            <a:off x="2824223" y="2615878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Reteua</a:t>
            </a:r>
            <a:r>
              <a:rPr lang="de-DE" dirty="0"/>
              <a:t> LSTM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C00E80-04C1-66F1-83EF-6B2FE745CBBE}"/>
              </a:ext>
            </a:extLst>
          </p:cNvPr>
          <p:cNvSpPr txBox="1"/>
          <p:nvPr/>
        </p:nvSpPr>
        <p:spPr>
          <a:xfrm>
            <a:off x="4692509" y="430684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Intrare</a:t>
            </a:r>
            <a:r>
              <a:rPr lang="de-DE" dirty="0"/>
              <a:t> in 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BE507E-A689-0599-BA12-F399B52104E5}"/>
              </a:ext>
            </a:extLst>
          </p:cNvPr>
          <p:cNvSpPr txBox="1"/>
          <p:nvPr/>
        </p:nvSpPr>
        <p:spPr>
          <a:xfrm>
            <a:off x="532435" y="1956122"/>
            <a:ext cx="22917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</a:t>
            </a:r>
            <a:r>
              <a:rPr lang="de-DE" dirty="0"/>
              <a:t> </a:t>
            </a:r>
            <a:r>
              <a:rPr lang="de-DE" dirty="0" err="1"/>
              <a:t>rand</a:t>
            </a:r>
            <a:r>
              <a:rPr lang="de-DE" dirty="0"/>
              <a:t> vom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valorile</a:t>
            </a:r>
            <a:r>
              <a:rPr lang="de-DE" dirty="0"/>
              <a:t> </a:t>
            </a:r>
            <a:r>
              <a:rPr lang="de-DE" dirty="0" err="1"/>
              <a:t>din</a:t>
            </a:r>
            <a:r>
              <a:rPr lang="de-DE" dirty="0"/>
              <a:t> </a:t>
            </a:r>
            <a:r>
              <a:rPr lang="de-DE" dirty="0" err="1"/>
              <a:t>vectorul</a:t>
            </a:r>
            <a:r>
              <a:rPr lang="de-DE" dirty="0"/>
              <a:t> de </a:t>
            </a:r>
            <a:r>
              <a:rPr lang="de-DE" dirty="0" err="1"/>
              <a:t>intrare</a:t>
            </a:r>
            <a:r>
              <a:rPr lang="de-DE" dirty="0"/>
              <a:t> de la </a:t>
            </a:r>
            <a:r>
              <a:rPr lang="de-DE" dirty="0" err="1"/>
              <a:t>stanga</a:t>
            </a:r>
            <a:r>
              <a:rPr lang="de-DE" dirty="0"/>
              <a:t> la </a:t>
            </a:r>
            <a:r>
              <a:rPr lang="de-DE" dirty="0" err="1"/>
              <a:t>dreapta</a:t>
            </a:r>
            <a:r>
              <a:rPr lang="de-DE" dirty="0"/>
              <a:t> (in </a:t>
            </a:r>
            <a:r>
              <a:rPr lang="de-DE" dirty="0" err="1"/>
              <a:t>ordinea</a:t>
            </a:r>
            <a:r>
              <a:rPr lang="de-DE" dirty="0"/>
              <a:t> </a:t>
            </a:r>
            <a:r>
              <a:rPr lang="de-DE" dirty="0" err="1"/>
              <a:t>crescatoare</a:t>
            </a:r>
            <a:r>
              <a:rPr lang="de-DE" dirty="0"/>
              <a:t> a </a:t>
            </a:r>
            <a:r>
              <a:rPr lang="de-DE" dirty="0" err="1"/>
              <a:t>timpului</a:t>
            </a:r>
            <a:r>
              <a:rPr lang="de-DE" dirty="0"/>
              <a:t>) in </a:t>
            </a:r>
            <a:r>
              <a:rPr lang="de-DE" dirty="0" err="1"/>
              <a:t>reteaua</a:t>
            </a:r>
            <a:r>
              <a:rPr lang="de-DE" dirty="0"/>
              <a:t> LSTM. </a:t>
            </a:r>
            <a:r>
              <a:rPr lang="de-DE" dirty="0" err="1"/>
              <a:t>Pentru</a:t>
            </a:r>
            <a:r>
              <a:rPr lang="de-DE" dirty="0"/>
              <a:t> </a:t>
            </a:r>
            <a:r>
              <a:rPr lang="de-DE" dirty="0" err="1"/>
              <a:t>fiecare</a:t>
            </a:r>
            <a:r>
              <a:rPr lang="de-DE" dirty="0"/>
              <a:t> vom </a:t>
            </a:r>
            <a:r>
              <a:rPr lang="de-DE" dirty="0" err="1"/>
              <a:t>obtine</a:t>
            </a:r>
            <a:r>
              <a:rPr lang="de-DE" dirty="0"/>
              <a:t> o </a:t>
            </a:r>
            <a:r>
              <a:rPr lang="de-DE" dirty="0" err="1"/>
              <a:t>valoare</a:t>
            </a:r>
            <a:r>
              <a:rPr lang="de-DE" dirty="0"/>
              <a:t> de </a:t>
            </a:r>
            <a:r>
              <a:rPr lang="de-DE" dirty="0" err="1"/>
              <a:t>iesire</a:t>
            </a:r>
            <a:r>
              <a:rPr lang="de-DE" dirty="0"/>
              <a:t> in out, dar </a:t>
            </a:r>
            <a:r>
              <a:rPr lang="de-DE" dirty="0" err="1"/>
              <a:t>doar</a:t>
            </a:r>
            <a:r>
              <a:rPr lang="de-DE" dirty="0"/>
              <a:t> </a:t>
            </a:r>
            <a:r>
              <a:rPr lang="de-DE" dirty="0" err="1"/>
              <a:t>ultima</a:t>
            </a:r>
            <a:r>
              <a:rPr lang="de-DE" dirty="0"/>
              <a:t> e </a:t>
            </a:r>
            <a:r>
              <a:rPr lang="de-DE" dirty="0" err="1"/>
              <a:t>estimarea</a:t>
            </a:r>
            <a:r>
              <a:rPr lang="de-DE" dirty="0"/>
              <a:t> care ne </a:t>
            </a:r>
            <a:r>
              <a:rPr lang="de-DE" dirty="0" err="1"/>
              <a:t>trebuie</a:t>
            </a:r>
            <a:r>
              <a:rPr lang="de-DE" dirty="0"/>
              <a:t> si o vom </a:t>
            </a:r>
            <a:r>
              <a:rPr lang="de-DE" dirty="0" err="1"/>
              <a:t>folosi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766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C3A2-3371-C0AD-4C59-8834AAF4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Antrenament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0F2F-EBBF-69D7-7A98-4B887007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36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Retele neuronale LSTM pentru predictie pret actiuni</vt:lpstr>
      <vt:lpstr>PowerPoint Presentation</vt:lpstr>
      <vt:lpstr>PowerPoint Presentation</vt:lpstr>
      <vt:lpstr>Pret istoric</vt:lpstr>
      <vt:lpstr>Prelucrare in date intrare</vt:lpstr>
      <vt:lpstr>Prelucrare date intrare</vt:lpstr>
      <vt:lpstr>Prelucrare date intrare</vt:lpstr>
      <vt:lpstr>Estimare</vt:lpstr>
      <vt:lpstr>Antrenament</vt:lpstr>
      <vt:lpstr>Rezultate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Andreea-Corina Chelariu</dc:creator>
  <cp:lastModifiedBy>Andreea-Corina Chelariu</cp:lastModifiedBy>
  <cp:revision>23</cp:revision>
  <dcterms:created xsi:type="dcterms:W3CDTF">2025-04-24T20:22:18Z</dcterms:created>
  <dcterms:modified xsi:type="dcterms:W3CDTF">2025-06-27T22:48:04Z</dcterms:modified>
</cp:coreProperties>
</file>