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72648-022B-452C-BFF3-D5D3DA995796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67B7-BD75-4A90-A7A2-2C97F4F98D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39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72648-022B-452C-BFF3-D5D3DA995796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67B7-BD75-4A90-A7A2-2C97F4F98D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551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72648-022B-452C-BFF3-D5D3DA995796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67B7-BD75-4A90-A7A2-2C97F4F98D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490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72648-022B-452C-BFF3-D5D3DA995796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67B7-BD75-4A90-A7A2-2C97F4F98D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238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72648-022B-452C-BFF3-D5D3DA995796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67B7-BD75-4A90-A7A2-2C97F4F98D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168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72648-022B-452C-BFF3-D5D3DA995796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67B7-BD75-4A90-A7A2-2C97F4F98D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418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72648-022B-452C-BFF3-D5D3DA995796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67B7-BD75-4A90-A7A2-2C97F4F98D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875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72648-022B-452C-BFF3-D5D3DA995796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67B7-BD75-4A90-A7A2-2C97F4F98D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334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72648-022B-452C-BFF3-D5D3DA995796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67B7-BD75-4A90-A7A2-2C97F4F98D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8131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72648-022B-452C-BFF3-D5D3DA995796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67B7-BD75-4A90-A7A2-2C97F4F98D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069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72648-022B-452C-BFF3-D5D3DA995796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67B7-BD75-4A90-A7A2-2C97F4F98D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7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72648-022B-452C-BFF3-D5D3DA995796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F67B7-BD75-4A90-A7A2-2C97F4F98D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891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Содержание и назначение книги знаний в области программной инженерии SWEBOK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Наумова Анастасия Иб-321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1285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Назначение </a:t>
            </a:r>
            <a:r>
              <a:rPr lang="en-US" b="1" dirty="0" smtClean="0"/>
              <a:t>SWEBOK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/>
              <a:t>Создание SWEBOK преследовало следующие основные цели.</a:t>
            </a:r>
            <a:endParaRPr lang="ru-RU" dirty="0"/>
          </a:p>
          <a:p>
            <a:pPr lvl="0"/>
            <a:r>
              <a:rPr lang="ru-RU" dirty="0"/>
              <a:t>Продвигать в мире единое представление о программной инженерии. Достижению этого должен способствовать принцип консенсуса в реализации проекта.</a:t>
            </a:r>
          </a:p>
          <a:p>
            <a:pPr lvl="0"/>
            <a:r>
              <a:rPr lang="ru-RU" dirty="0"/>
              <a:t>Четко определить место и границы программной инженерии по отношению к смежным дисциплинам.</a:t>
            </a:r>
          </a:p>
          <a:p>
            <a:pPr lvl="0"/>
            <a:r>
              <a:rPr lang="ru-RU" dirty="0"/>
              <a:t>Охарактеризовать содержание дисциплины программной инженерии.</a:t>
            </a:r>
          </a:p>
          <a:p>
            <a:pPr lvl="0"/>
            <a:r>
              <a:rPr lang="ru-RU" dirty="0"/>
              <a:t>Предоставить тематический доступ к своду знаний по программной инженерии.</a:t>
            </a:r>
          </a:p>
          <a:p>
            <a:pPr lvl="0"/>
            <a:r>
              <a:rPr lang="ru-RU" dirty="0"/>
              <a:t>Создать базу для разработки учебных планов и материалов для лицензирования и индивидуальной сертификации.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5154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SWEBOK демонстрирует отличие предмета программной инженерии от компьютерных наук в </a:t>
            </a:r>
            <a:r>
              <a:rPr lang="ru-RU" dirty="0" smtClean="0"/>
              <a:t>целом. Делается акцент </a:t>
            </a:r>
            <a:r>
              <a:rPr lang="ru-RU" dirty="0"/>
              <a:t>на практические аспекты создания артефактов, необходимых для достижения конечной цели разработки программного продукта. Как традиционные формы инженерной практики базируются на законах физики, но требуют множества других практических знаний и навыков, так программная инженерия использует определенные теоретические посылы </a:t>
            </a:r>
            <a:r>
              <a:rPr lang="ru-RU" dirty="0" err="1"/>
              <a:t>computer</a:t>
            </a:r>
            <a:r>
              <a:rPr lang="ru-RU" dirty="0"/>
              <a:t> </a:t>
            </a:r>
            <a:r>
              <a:rPr lang="ru-RU" dirty="0" err="1"/>
              <a:t>science</a:t>
            </a:r>
            <a:r>
              <a:rPr lang="ru-RU" dirty="0"/>
              <a:t>, но для решения вполне конкретных практических задач с учетом множества ограничений.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2387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SWEBOK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SWEBOK (</a:t>
            </a:r>
            <a:r>
              <a:rPr lang="ru-RU" dirty="0" err="1"/>
              <a:t>Software</a:t>
            </a:r>
            <a:r>
              <a:rPr lang="ru-RU" dirty="0"/>
              <a:t> </a:t>
            </a:r>
            <a:r>
              <a:rPr lang="ru-RU" dirty="0" err="1"/>
              <a:t>Engineering</a:t>
            </a:r>
            <a:r>
              <a:rPr lang="ru-RU" dirty="0"/>
              <a:t> </a:t>
            </a:r>
            <a:r>
              <a:rPr lang="ru-RU" dirty="0" err="1"/>
              <a:t>Body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Knowledge</a:t>
            </a:r>
            <a:r>
              <a:rPr lang="ru-RU" dirty="0"/>
              <a:t>) — международный стандарт ISO/IEC TR 19759 от 2015 г, в котором описана общепринятая сумма знаний по программной инженерии. 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Документ </a:t>
            </a:r>
            <a:r>
              <a:rPr lang="ru-RU" dirty="0"/>
              <a:t>был создан при сотрудничестве нескольких профессиональных организаций и предприятий и опубликован обществом IEEE </a:t>
            </a:r>
            <a:r>
              <a:rPr lang="ru-RU" dirty="0" err="1"/>
              <a:t>Computer</a:t>
            </a:r>
            <a:r>
              <a:rPr lang="ru-RU" dirty="0"/>
              <a:t> </a:t>
            </a:r>
            <a:r>
              <a:rPr lang="ru-RU" dirty="0" err="1"/>
              <a:t>Society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2956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100" b="1" dirty="0"/>
              <a:t>Текущая опубликованная версия SWEBOK V3 включает 15 областей знаний в сфере программной инженерии</a:t>
            </a:r>
            <a:r>
              <a:rPr lang="ru-RU" sz="3100" b="1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software</a:t>
            </a:r>
            <a:r>
              <a:rPr lang="ru-RU" dirty="0"/>
              <a:t> </a:t>
            </a:r>
            <a:r>
              <a:rPr lang="ru-RU" dirty="0" err="1"/>
              <a:t>requirements</a:t>
            </a:r>
            <a:r>
              <a:rPr lang="ru-RU" dirty="0"/>
              <a:t> — требования к ПО;</a:t>
            </a:r>
          </a:p>
          <a:p>
            <a:r>
              <a:rPr lang="ru-RU" dirty="0" err="1"/>
              <a:t>software</a:t>
            </a:r>
            <a:r>
              <a:rPr lang="ru-RU" dirty="0"/>
              <a:t> </a:t>
            </a:r>
            <a:r>
              <a:rPr lang="ru-RU" dirty="0" err="1"/>
              <a:t>design</a:t>
            </a:r>
            <a:r>
              <a:rPr lang="ru-RU" dirty="0"/>
              <a:t> — проектирование ПО;</a:t>
            </a:r>
          </a:p>
          <a:p>
            <a:r>
              <a:rPr lang="ru-RU" dirty="0" err="1"/>
              <a:t>software</a:t>
            </a:r>
            <a:r>
              <a:rPr lang="ru-RU" dirty="0"/>
              <a:t> </a:t>
            </a:r>
            <a:r>
              <a:rPr lang="ru-RU" dirty="0" err="1"/>
              <a:t>construction</a:t>
            </a:r>
            <a:r>
              <a:rPr lang="ru-RU" dirty="0"/>
              <a:t> — конструирование ПО;</a:t>
            </a:r>
          </a:p>
          <a:p>
            <a:r>
              <a:rPr lang="ru-RU" dirty="0" err="1"/>
              <a:t>software</a:t>
            </a:r>
            <a:r>
              <a:rPr lang="ru-RU" dirty="0"/>
              <a:t> </a:t>
            </a:r>
            <a:r>
              <a:rPr lang="ru-RU" dirty="0" err="1"/>
              <a:t>testing</a:t>
            </a:r>
            <a:r>
              <a:rPr lang="ru-RU" dirty="0"/>
              <a:t> — тестирование ПО;</a:t>
            </a:r>
          </a:p>
          <a:p>
            <a:r>
              <a:rPr lang="en-US" dirty="0"/>
              <a:t>software maintenance — </a:t>
            </a:r>
            <a:r>
              <a:rPr lang="ru-RU" dirty="0"/>
              <a:t>сопровождение ПО</a:t>
            </a:r>
            <a:r>
              <a:rPr lang="en-US" dirty="0"/>
              <a:t>;</a:t>
            </a:r>
            <a:endParaRPr lang="ru-RU" dirty="0"/>
          </a:p>
          <a:p>
            <a:r>
              <a:rPr lang="en-US" dirty="0"/>
              <a:t>software configuration management — </a:t>
            </a:r>
            <a:r>
              <a:rPr lang="ru-RU" dirty="0"/>
              <a:t>управление конфигурацией</a:t>
            </a:r>
            <a:r>
              <a:rPr lang="en-US" dirty="0"/>
              <a:t>;</a:t>
            </a:r>
            <a:endParaRPr lang="ru-RU" dirty="0"/>
          </a:p>
          <a:p>
            <a:r>
              <a:rPr lang="en-US" dirty="0"/>
              <a:t>software engineering management — </a:t>
            </a:r>
            <a:r>
              <a:rPr lang="ru-RU" dirty="0"/>
              <a:t>управление</a:t>
            </a:r>
            <a:r>
              <a:rPr lang="en-US" dirty="0"/>
              <a:t> IT </a:t>
            </a:r>
            <a:r>
              <a:rPr lang="ru-RU" dirty="0"/>
              <a:t>проектом</a:t>
            </a:r>
            <a:r>
              <a:rPr lang="en-US" dirty="0"/>
              <a:t>;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2291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100" b="1" dirty="0"/>
              <a:t>Текущая опубликованная версия SWEBOK V3 включает 15 областей знаний в сфере программной инженерии</a:t>
            </a:r>
            <a:r>
              <a:rPr lang="ru-RU" sz="3100" b="1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software engineering process — </a:t>
            </a:r>
            <a:r>
              <a:rPr lang="ru-RU" dirty="0" smtClean="0"/>
              <a:t>процесс программной инженерии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dirty="0" smtClean="0"/>
              <a:t>software engineering models and methods — </a:t>
            </a:r>
            <a:r>
              <a:rPr lang="ru-RU" dirty="0" smtClean="0"/>
              <a:t>модели и методы разработки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dirty="0" smtClean="0"/>
              <a:t>software quality — </a:t>
            </a:r>
            <a:r>
              <a:rPr lang="ru-RU" dirty="0" smtClean="0"/>
              <a:t>качество ПО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dirty="0" smtClean="0"/>
              <a:t>software engineering professional practice</a:t>
            </a:r>
            <a:r>
              <a:rPr lang="ru-RU" dirty="0" smtClean="0"/>
              <a:t> — описание критериев профессионализма и компетентности;</a:t>
            </a:r>
          </a:p>
          <a:p>
            <a:r>
              <a:rPr lang="ru-RU" dirty="0" err="1" smtClean="0"/>
              <a:t>software</a:t>
            </a:r>
            <a:r>
              <a:rPr lang="ru-RU" dirty="0" smtClean="0"/>
              <a:t> </a:t>
            </a:r>
            <a:r>
              <a:rPr lang="ru-RU" dirty="0" err="1" smtClean="0"/>
              <a:t>engineering</a:t>
            </a:r>
            <a:r>
              <a:rPr lang="ru-RU" dirty="0" smtClean="0"/>
              <a:t> </a:t>
            </a:r>
            <a:r>
              <a:rPr lang="ru-RU" dirty="0" err="1" smtClean="0"/>
              <a:t>economics</a:t>
            </a:r>
            <a:r>
              <a:rPr lang="ru-RU" dirty="0" smtClean="0"/>
              <a:t> — экономические аспекты разработки ПО;</a:t>
            </a:r>
          </a:p>
          <a:p>
            <a:r>
              <a:rPr lang="ru-RU" dirty="0" err="1" smtClean="0"/>
              <a:t>computing</a:t>
            </a:r>
            <a:r>
              <a:rPr lang="ru-RU" dirty="0" smtClean="0"/>
              <a:t> </a:t>
            </a:r>
            <a:r>
              <a:rPr lang="ru-RU" dirty="0" err="1" smtClean="0"/>
              <a:t>foundations</a:t>
            </a:r>
            <a:r>
              <a:rPr lang="ru-RU" dirty="0" smtClean="0"/>
              <a:t> — основы вычислительных технологий, применимых в разработке ПО;</a:t>
            </a:r>
          </a:p>
          <a:p>
            <a:r>
              <a:rPr lang="ru-RU" dirty="0" err="1" smtClean="0"/>
              <a:t>mathematical</a:t>
            </a:r>
            <a:r>
              <a:rPr lang="ru-RU" dirty="0" smtClean="0"/>
              <a:t> </a:t>
            </a:r>
            <a:r>
              <a:rPr lang="ru-RU" dirty="0" err="1" smtClean="0"/>
              <a:t>foundations</a:t>
            </a:r>
            <a:r>
              <a:rPr lang="ru-RU" dirty="0" smtClean="0"/>
              <a:t> — базовые математические концепции и понятия, применимые в разработке ПО;</a:t>
            </a:r>
          </a:p>
          <a:p>
            <a:r>
              <a:rPr lang="ru-RU" dirty="0" err="1" smtClean="0"/>
              <a:t>engineering</a:t>
            </a:r>
            <a:r>
              <a:rPr lang="ru-RU" dirty="0" smtClean="0"/>
              <a:t> </a:t>
            </a:r>
            <a:r>
              <a:rPr lang="ru-RU" dirty="0" err="1" smtClean="0"/>
              <a:t>foundations</a:t>
            </a:r>
            <a:r>
              <a:rPr lang="ru-RU" dirty="0" smtClean="0"/>
              <a:t> — основы инженерной деятельности.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815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/>
              <a:t>Кроме того, эта версия признает</a:t>
            </a:r>
            <a:r>
              <a:rPr lang="ru-RU" sz="4000" b="1" dirty="0" smtClean="0"/>
              <a:t>,</a:t>
            </a:r>
            <a:br>
              <a:rPr lang="ru-RU" sz="4000" b="1" dirty="0" smtClean="0"/>
            </a:br>
            <a:r>
              <a:rPr lang="ru-RU" sz="4000" b="1" dirty="0" smtClean="0"/>
              <a:t> </a:t>
            </a:r>
            <a:r>
              <a:rPr lang="ru-RU" sz="4000" b="1" dirty="0"/>
              <a:t>но не определяет следующие дисциплины</a:t>
            </a:r>
            <a:r>
              <a:rPr lang="ru-RU" sz="4000" b="1" dirty="0" smtClean="0"/>
              <a:t>:</a:t>
            </a:r>
            <a:endParaRPr lang="ru-RU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Computer engineering — </a:t>
            </a:r>
            <a:r>
              <a:rPr lang="ru-RU" dirty="0"/>
              <a:t>Компьютерная инженерия</a:t>
            </a:r>
          </a:p>
          <a:p>
            <a:pPr lvl="0"/>
            <a:r>
              <a:rPr lang="en-US" dirty="0"/>
              <a:t>Systems engineering — </a:t>
            </a:r>
            <a:r>
              <a:rPr lang="en-US" dirty="0" err="1"/>
              <a:t>Системная</a:t>
            </a:r>
            <a:r>
              <a:rPr lang="en-US" dirty="0"/>
              <a:t> </a:t>
            </a:r>
            <a:r>
              <a:rPr lang="en-US" dirty="0" err="1"/>
              <a:t>инженерия</a:t>
            </a:r>
            <a:endParaRPr lang="ru-RU" dirty="0"/>
          </a:p>
          <a:p>
            <a:pPr lvl="0"/>
            <a:r>
              <a:rPr lang="en-US" dirty="0"/>
              <a:t>Project management — </a:t>
            </a:r>
            <a:r>
              <a:rPr lang="en-US" dirty="0" err="1"/>
              <a:t>Управление</a:t>
            </a:r>
            <a:r>
              <a:rPr lang="en-US" dirty="0"/>
              <a:t> </a:t>
            </a:r>
            <a:r>
              <a:rPr lang="en-US" dirty="0" err="1"/>
              <a:t>проектом</a:t>
            </a:r>
            <a:endParaRPr lang="ru-RU" dirty="0"/>
          </a:p>
          <a:p>
            <a:pPr lvl="0"/>
            <a:r>
              <a:rPr lang="en-US" dirty="0"/>
              <a:t>Quality management — </a:t>
            </a:r>
            <a:r>
              <a:rPr lang="en-US" dirty="0" err="1"/>
              <a:t>Управление</a:t>
            </a:r>
            <a:r>
              <a:rPr lang="en-US" dirty="0"/>
              <a:t> </a:t>
            </a:r>
            <a:r>
              <a:rPr lang="en-US" dirty="0" err="1"/>
              <a:t>качеством</a:t>
            </a:r>
            <a:endParaRPr lang="ru-RU" dirty="0"/>
          </a:p>
          <a:p>
            <a:pPr lvl="0"/>
            <a:r>
              <a:rPr lang="en-US" dirty="0"/>
              <a:t>General management — </a:t>
            </a:r>
            <a:r>
              <a:rPr lang="en-US" dirty="0" err="1"/>
              <a:t>Общее</a:t>
            </a:r>
            <a:r>
              <a:rPr lang="en-US" dirty="0"/>
              <a:t> </a:t>
            </a:r>
            <a:r>
              <a:rPr lang="en-US" dirty="0" err="1"/>
              <a:t>руководство</a:t>
            </a:r>
            <a:endParaRPr lang="ru-RU" dirty="0"/>
          </a:p>
          <a:p>
            <a:pPr lvl="0"/>
            <a:r>
              <a:rPr lang="en-US" dirty="0"/>
              <a:t>Computer science — </a:t>
            </a:r>
            <a:r>
              <a:rPr lang="en-US" dirty="0" err="1"/>
              <a:t>Компьютерная</a:t>
            </a:r>
            <a:r>
              <a:rPr lang="en-US" dirty="0"/>
              <a:t> </a:t>
            </a:r>
            <a:r>
              <a:rPr lang="en-US" dirty="0" err="1"/>
              <a:t>наука</a:t>
            </a:r>
            <a:endParaRPr lang="ru-RU" dirty="0"/>
          </a:p>
          <a:p>
            <a:pPr lvl="0"/>
            <a:r>
              <a:rPr lang="en-US" dirty="0"/>
              <a:t>Mathematics — </a:t>
            </a:r>
            <a:r>
              <a:rPr lang="en-US" dirty="0" err="1"/>
              <a:t>Математика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5977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П</a:t>
            </a:r>
            <a:r>
              <a:rPr lang="ru-RU" b="1" dirty="0" smtClean="0"/>
              <a:t>рограммная инженерия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Введение понятия программной инженерии призвано расставить, наконец, все точки над </a:t>
            </a:r>
            <a:r>
              <a:rPr lang="en-US" dirty="0" err="1"/>
              <a:t>i</a:t>
            </a:r>
            <a:r>
              <a:rPr lang="ru-RU" dirty="0"/>
              <a:t> в извечном споре, что есть разработка — искусство, ремесло или наука. 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отличие от ремесла или свободного творчества инженерный подход к разработке позволяет поставить ее на рельсы строгих принципов и правил, которые обеспечат, в конечном итоге, достижение качественного результата и удовлетворения потребностей заказчика программного продукта.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2062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IEEE Computer Society</a:t>
            </a:r>
            <a:r>
              <a:rPr lang="ru-RU" dirty="0"/>
              <a:t> определяет программную инженерию как «применение систематизированного, дисциплинированного и оцениваемого по количественным параметрам подхода к разработке, функционированию и сопровождению программного обеспечения, то есть применение инженерного подхода к созданию ПО».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1131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/>
              <a:t>Обязательные компоненты профессии инженера</a:t>
            </a:r>
            <a:r>
              <a:rPr lang="ru-RU" b="1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ru-RU" dirty="0"/>
              <a:t>начальное профессиональное образование в соответствии с учебным планом, признанным и утвержденным профессиональным сообществом посредством аккредитации;</a:t>
            </a:r>
          </a:p>
          <a:p>
            <a:pPr lvl="0"/>
            <a:r>
              <a:rPr lang="ru-RU" dirty="0"/>
              <a:t>регистрация пригодности к практической деятельности путем добровольной сертификации или обязательного лицензирования;</a:t>
            </a:r>
          </a:p>
          <a:p>
            <a:pPr lvl="0"/>
            <a:r>
              <a:rPr lang="ru-RU" dirty="0"/>
              <a:t>повышение квалификации по специальным программам и непрерывное профессиональное образование;</a:t>
            </a:r>
          </a:p>
          <a:p>
            <a:pPr lvl="0"/>
            <a:r>
              <a:rPr lang="ru-RU" dirty="0"/>
              <a:t>поддержка со стороны профессионального сообщества;</a:t>
            </a:r>
          </a:p>
          <a:p>
            <a:pPr lvl="0"/>
            <a:r>
              <a:rPr lang="ru-RU" dirty="0"/>
              <a:t>следование определенным нормам поведения, которые часто закреплены в так называемом "коде этики" профессии.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2038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Целевая аудитория SWEBOK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ru-RU" dirty="0"/>
              <a:t>государственные организации и коммерческие компании, которым необходимо согласованное представление о том, что есть программная инженерия, для определения требований к образовательным программам и тренингам, классификации служебных обязанностей, разработки политики оценки эффективности труда сотрудников и спецификации задач по разработке программного обеспечения;</a:t>
            </a:r>
          </a:p>
          <a:p>
            <a:pPr lvl="0"/>
            <a:r>
              <a:rPr lang="ru-RU" dirty="0"/>
              <a:t>менеджеры программных проектов и чиновники, ответственные за определение общей политики в отношении профессионального лицензирования и принципов реализации </a:t>
            </a:r>
            <a:r>
              <a:rPr lang="ru-RU" dirty="0" err="1"/>
              <a:t>професиональной</a:t>
            </a:r>
            <a:r>
              <a:rPr lang="ru-RU" dirty="0"/>
              <a:t> деятельности;</a:t>
            </a:r>
          </a:p>
          <a:p>
            <a:pPr lvl="0"/>
            <a:r>
              <a:rPr lang="ru-RU" dirty="0"/>
              <a:t>профессиональные сообщества и учебные организации, определяющие правила сертификации, политику аккредитации университетских программ и руководства по практической деятельности;</a:t>
            </a:r>
          </a:p>
          <a:p>
            <a:pPr lvl="0"/>
            <a:r>
              <a:rPr lang="ru-RU" dirty="0"/>
              <a:t>студенты, выбравшие программную инженерию в качестве будущей профессии, и преподаватели, вовлеченные в процессы создания учебных планов и конкретных курсов.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05799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683</Words>
  <Application>Microsoft Office PowerPoint</Application>
  <PresentationFormat>Широкоэкранный</PresentationFormat>
  <Paragraphs>55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Содержание и назначение книги знаний в области программной инженерии SWEBOK</vt:lpstr>
      <vt:lpstr>SWEBOK </vt:lpstr>
      <vt:lpstr>Текущая опубликованная версия SWEBOK V3 включает 15 областей знаний в сфере программной инженерии:</vt:lpstr>
      <vt:lpstr>Текущая опубликованная версия SWEBOK V3 включает 15 областей знаний в сфере программной инженерии:</vt:lpstr>
      <vt:lpstr>Кроме того, эта версия признает,  но не определяет следующие дисциплины:</vt:lpstr>
      <vt:lpstr>Программная инженерия</vt:lpstr>
      <vt:lpstr>Презентация PowerPoint</vt:lpstr>
      <vt:lpstr>Обязательные компоненты профессии инженера:</vt:lpstr>
      <vt:lpstr>Целевая аудитория SWEBOK</vt:lpstr>
      <vt:lpstr>Назначение SWEBOK</vt:lpstr>
      <vt:lpstr>итог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Содержание и назначение книги знаний в области программной инженерии SWEBOK</dc:title>
  <dc:creator>Cluser</dc:creator>
  <cp:lastModifiedBy>Cluser</cp:lastModifiedBy>
  <cp:revision>2</cp:revision>
  <dcterms:created xsi:type="dcterms:W3CDTF">2022-05-12T12:40:15Z</dcterms:created>
  <dcterms:modified xsi:type="dcterms:W3CDTF">2022-05-12T12:53:44Z</dcterms:modified>
</cp:coreProperties>
</file>