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0707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266944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Проект "Недвижимость онлайн"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4474845"/>
            <a:ext cx="7477601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Проект "Недвижимость онлайн" представляет собой современный онлайн-сервис, который обеспечивает удобное и эффективное взаимодействие между покупателями, продавцами и арендаторами недвижимости. Основная цель проекта - создать универсальную платформу, где пользователи могут легко находить, просматривать, арендовать или покупать недвижимость, а также размещать свои объявления.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sp>
        <p:nvSpPr>
          <p:cNvPr id="4" name="Text 2"/>
          <p:cNvSpPr/>
          <p:nvPr/>
        </p:nvSpPr>
        <p:spPr>
          <a:xfrm>
            <a:off x="2253615" y="586621"/>
            <a:ext cx="6457593" cy="6659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44"/>
              </a:lnSpc>
              <a:buNone/>
            </a:pPr>
            <a:r>
              <a:rPr lang="en-US" sz="4195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Архитектура базы данных</a:t>
            </a:r>
            <a:endParaRPr lang="en-US" sz="4195" dirty="0"/>
          </a:p>
        </p:txBody>
      </p:sp>
      <p:sp>
        <p:nvSpPr>
          <p:cNvPr id="5" name="Text 3"/>
          <p:cNvSpPr/>
          <p:nvPr/>
        </p:nvSpPr>
        <p:spPr>
          <a:xfrm>
            <a:off x="2253615" y="1678662"/>
            <a:ext cx="10123170" cy="13639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85"/>
              </a:lnSpc>
              <a:buNone/>
            </a:pPr>
            <a:r>
              <a:rPr lang="en-US" sz="167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Для реализации проекта "Недвижимость онлайн" была разработана база данных, включающая 7 основных таблиц. Эти таблицы хранят всю необходимую информацию для эффективного управления недвижимостью: данные о пользователях, квартирах, домах, операциях с недвижимостью, отзывах, а также связь между покупателями и их избранными объектами.</a:t>
            </a:r>
            <a:endParaRPr lang="en-US" sz="1678" dirty="0"/>
          </a:p>
        </p:txBody>
      </p:sp>
      <p:sp>
        <p:nvSpPr>
          <p:cNvPr id="6" name="Text 4"/>
          <p:cNvSpPr/>
          <p:nvPr/>
        </p:nvSpPr>
        <p:spPr>
          <a:xfrm>
            <a:off x="2253615" y="3495318"/>
            <a:ext cx="2663904" cy="3328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2"/>
              </a:lnSpc>
              <a:buNone/>
            </a:pPr>
            <a:r>
              <a:rPr lang="en-US" sz="2098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Пользователи</a:t>
            </a:r>
            <a:endParaRPr lang="en-US" sz="2098" dirty="0"/>
          </a:p>
        </p:txBody>
      </p:sp>
      <p:sp>
        <p:nvSpPr>
          <p:cNvPr id="7" name="Text 5"/>
          <p:cNvSpPr/>
          <p:nvPr/>
        </p:nvSpPr>
        <p:spPr>
          <a:xfrm>
            <a:off x="2253615" y="4041219"/>
            <a:ext cx="3027402" cy="27279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85"/>
              </a:lnSpc>
              <a:buNone/>
            </a:pPr>
            <a:r>
              <a:rPr lang="en-US" sz="167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Таблица "Пользователи" хранит личные данные зарегистрированных пользователей сервиса. Это позволяет идентифицировать пользователей, управлять их доступом к функциям сервиса и персонализировать их опыт.</a:t>
            </a:r>
            <a:endParaRPr lang="en-US" sz="1678" dirty="0"/>
          </a:p>
        </p:txBody>
      </p:sp>
      <p:sp>
        <p:nvSpPr>
          <p:cNvPr id="8" name="Text 6"/>
          <p:cNvSpPr/>
          <p:nvPr/>
        </p:nvSpPr>
        <p:spPr>
          <a:xfrm>
            <a:off x="5808464" y="3495318"/>
            <a:ext cx="2663904" cy="3328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2"/>
              </a:lnSpc>
              <a:buNone/>
            </a:pPr>
            <a:r>
              <a:rPr lang="en-US" sz="2098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Квартиры и Дома</a:t>
            </a:r>
            <a:endParaRPr lang="en-US" sz="2098" dirty="0"/>
          </a:p>
        </p:txBody>
      </p:sp>
      <p:sp>
        <p:nvSpPr>
          <p:cNvPr id="9" name="Text 7"/>
          <p:cNvSpPr/>
          <p:nvPr/>
        </p:nvSpPr>
        <p:spPr>
          <a:xfrm>
            <a:off x="5808464" y="4041219"/>
            <a:ext cx="3027402" cy="34099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85"/>
              </a:lnSpc>
              <a:buNone/>
            </a:pPr>
            <a:r>
              <a:rPr lang="en-US" sz="167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Таблицы "Квартиры" и "Дома" содержат подробную информацию об объектах недвижимости, доступных для покупки, продажи и аренды. Это позволяет пользователям легко находить, просматривать и сравнивать различные варианты.</a:t>
            </a:r>
            <a:endParaRPr lang="en-US" sz="1678" dirty="0"/>
          </a:p>
        </p:txBody>
      </p:sp>
      <p:sp>
        <p:nvSpPr>
          <p:cNvPr id="10" name="Text 8"/>
          <p:cNvSpPr/>
          <p:nvPr/>
        </p:nvSpPr>
        <p:spPr>
          <a:xfrm>
            <a:off x="9363313" y="3495318"/>
            <a:ext cx="2663904" cy="3328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2"/>
              </a:lnSpc>
              <a:buNone/>
            </a:pPr>
            <a:r>
              <a:rPr lang="en-US" sz="2098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Операции и Отзывы</a:t>
            </a:r>
            <a:endParaRPr lang="en-US" sz="2098" dirty="0"/>
          </a:p>
        </p:txBody>
      </p:sp>
      <p:sp>
        <p:nvSpPr>
          <p:cNvPr id="11" name="Text 9"/>
          <p:cNvSpPr/>
          <p:nvPr/>
        </p:nvSpPr>
        <p:spPr>
          <a:xfrm>
            <a:off x="9363313" y="4041219"/>
            <a:ext cx="3027402" cy="30689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85"/>
              </a:lnSpc>
              <a:buNone/>
            </a:pPr>
            <a:r>
              <a:rPr lang="ru-RU" sz="167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«</a:t>
            </a:r>
            <a:r>
              <a:rPr lang="en-US" sz="1678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Операции</a:t>
            </a:r>
            <a:r>
              <a:rPr lang="en-US" sz="167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с </a:t>
            </a:r>
            <a:r>
              <a:rPr lang="en-US" sz="1678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квартирами</a:t>
            </a:r>
            <a:r>
              <a:rPr lang="ru-RU" sz="167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» позволяют</a:t>
            </a:r>
            <a:r>
              <a:rPr lang="en-US" sz="167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отслеживает все сделки с недвижимостью, что помогает управлять ими и анализировать статистику продаж/аренды. Таблица "Отзывы" собирает обратную связь от пользователей, повышая доверие к сервису.</a:t>
            </a:r>
            <a:endParaRPr lang="en-US" sz="1678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681526" y="537210"/>
            <a:ext cx="4877514" cy="6097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01"/>
              </a:lnSpc>
              <a:buNone/>
            </a:pPr>
            <a:r>
              <a:rPr lang="en-US" sz="3841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Реализация проекта</a:t>
            </a:r>
            <a:endParaRPr lang="en-US" sz="3841" dirty="0"/>
          </a:p>
        </p:txBody>
      </p:sp>
      <p:sp>
        <p:nvSpPr>
          <p:cNvPr id="7" name="Text 4"/>
          <p:cNvSpPr/>
          <p:nvPr/>
        </p:nvSpPr>
        <p:spPr>
          <a:xfrm>
            <a:off x="2681526" y="1224306"/>
            <a:ext cx="9267230" cy="15609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58"/>
              </a:lnSpc>
              <a:buNone/>
            </a:pPr>
            <a:r>
              <a:rPr lang="en-US" sz="1536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Для создания и управления базой данных проекта "Недвижимость онлайн" </a:t>
            </a:r>
            <a:r>
              <a:rPr lang="en-US" sz="1536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был</a:t>
            </a:r>
            <a:r>
              <a:rPr lang="ru-RU" sz="1536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использован</a:t>
            </a:r>
            <a:r>
              <a:rPr lang="en-US" sz="1536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ru-RU" sz="1536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я</a:t>
            </a:r>
            <a:r>
              <a:rPr lang="en-US" sz="1536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зык</a:t>
            </a:r>
            <a:r>
              <a:rPr lang="en-US" sz="1536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SQL </a:t>
            </a:r>
            <a:r>
              <a:rPr lang="en-US" sz="1536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для</a:t>
            </a:r>
            <a:r>
              <a:rPr lang="en-US" sz="1536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определения </a:t>
            </a:r>
            <a:r>
              <a:rPr lang="en-US" sz="1536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структуры</a:t>
            </a:r>
            <a:r>
              <a:rPr lang="en-US" sz="1536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536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таблиц</a:t>
            </a:r>
            <a:r>
              <a:rPr lang="ru-RU" sz="1536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их заполнения</a:t>
            </a:r>
            <a:r>
              <a:rPr lang="en-US" sz="1536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написания запросов и обработки данных. </a:t>
            </a:r>
            <a:br>
              <a:rPr lang="ru-RU" sz="1536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en-US" sz="1536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 качестве системы управления базами </a:t>
            </a:r>
            <a:r>
              <a:rPr lang="en-US" sz="1536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данных</a:t>
            </a:r>
            <a:r>
              <a:rPr lang="en-US" sz="1536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ru-RU" sz="1536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использовалась </a:t>
            </a:r>
            <a:r>
              <a:rPr lang="en-US" sz="1536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СУБД PostgreSQL. </a:t>
            </a:r>
            <a:br>
              <a:rPr lang="ru-RU" sz="1536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en-US" sz="1536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Особое</a:t>
            </a:r>
            <a:r>
              <a:rPr lang="en-US" sz="1536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внимание было уделено установлению связей между таблицами, что обеспечивает целостность и согласованность данных.</a:t>
            </a:r>
            <a:endParaRPr lang="en-US" sz="1536" dirty="0"/>
          </a:p>
        </p:txBody>
      </p:sp>
      <p:sp>
        <p:nvSpPr>
          <p:cNvPr id="8" name="Shape 5"/>
          <p:cNvSpPr/>
          <p:nvPr/>
        </p:nvSpPr>
        <p:spPr>
          <a:xfrm>
            <a:off x="2681526" y="5456039"/>
            <a:ext cx="9267230" cy="38933"/>
          </a:xfrm>
          <a:prstGeom prst="roundRect">
            <a:avLst>
              <a:gd name="adj" fmla="val 225505"/>
            </a:avLst>
          </a:prstGeom>
          <a:solidFill>
            <a:srgbClr val="56565B"/>
          </a:solidFill>
          <a:ln/>
        </p:spPr>
      </p:sp>
      <p:sp>
        <p:nvSpPr>
          <p:cNvPr id="9" name="Shape 6"/>
          <p:cNvSpPr/>
          <p:nvPr/>
        </p:nvSpPr>
        <p:spPr>
          <a:xfrm>
            <a:off x="4930080" y="4773216"/>
            <a:ext cx="38933" cy="682823"/>
          </a:xfrm>
          <a:prstGeom prst="roundRect">
            <a:avLst>
              <a:gd name="adj" fmla="val 225505"/>
            </a:avLst>
          </a:prstGeom>
          <a:solidFill>
            <a:srgbClr val="56565B"/>
          </a:solidFill>
          <a:ln/>
        </p:spPr>
      </p:sp>
      <p:sp>
        <p:nvSpPr>
          <p:cNvPr id="10" name="Shape 7"/>
          <p:cNvSpPr/>
          <p:nvPr/>
        </p:nvSpPr>
        <p:spPr>
          <a:xfrm>
            <a:off x="4730115" y="5236607"/>
            <a:ext cx="438864" cy="438864"/>
          </a:xfrm>
          <a:prstGeom prst="roundRect">
            <a:avLst>
              <a:gd name="adj" fmla="val 20005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4906804" y="5273159"/>
            <a:ext cx="85487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r>
              <a:rPr lang="en-US" sz="230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endParaRPr lang="en-US" sz="2304" dirty="0"/>
          </a:p>
        </p:txBody>
      </p:sp>
      <p:sp>
        <p:nvSpPr>
          <p:cNvPr id="12" name="Text 9"/>
          <p:cNvSpPr/>
          <p:nvPr/>
        </p:nvSpPr>
        <p:spPr>
          <a:xfrm>
            <a:off x="3730109" y="3219807"/>
            <a:ext cx="2438757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920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Таблицы</a:t>
            </a:r>
            <a:endParaRPr lang="en-US" sz="1920" dirty="0"/>
          </a:p>
        </p:txBody>
      </p:sp>
      <p:sp>
        <p:nvSpPr>
          <p:cNvPr id="13" name="Text 10"/>
          <p:cNvSpPr/>
          <p:nvPr/>
        </p:nvSpPr>
        <p:spPr>
          <a:xfrm>
            <a:off x="2876550" y="3641646"/>
            <a:ext cx="4145994" cy="9365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458"/>
              </a:lnSpc>
              <a:buNone/>
            </a:pPr>
            <a:r>
              <a:rPr lang="en-US" sz="1536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Создание структуры базы данных с помощью SQL-запросов для определения таблиц, их полей и связей между ними.</a:t>
            </a:r>
            <a:endParaRPr lang="en-US" sz="1536" dirty="0"/>
          </a:p>
        </p:txBody>
      </p:sp>
      <p:sp>
        <p:nvSpPr>
          <p:cNvPr id="14" name="Shape 11"/>
          <p:cNvSpPr/>
          <p:nvPr/>
        </p:nvSpPr>
        <p:spPr>
          <a:xfrm>
            <a:off x="7295614" y="5456039"/>
            <a:ext cx="38933" cy="682823"/>
          </a:xfrm>
          <a:prstGeom prst="roundRect">
            <a:avLst>
              <a:gd name="adj" fmla="val 225505"/>
            </a:avLst>
          </a:prstGeom>
          <a:solidFill>
            <a:srgbClr val="56565B"/>
          </a:solidFill>
          <a:ln/>
        </p:spPr>
      </p:sp>
      <p:sp>
        <p:nvSpPr>
          <p:cNvPr id="15" name="Shape 12"/>
          <p:cNvSpPr/>
          <p:nvPr/>
        </p:nvSpPr>
        <p:spPr>
          <a:xfrm>
            <a:off x="7095649" y="5236607"/>
            <a:ext cx="438864" cy="438864"/>
          </a:xfrm>
          <a:prstGeom prst="roundRect">
            <a:avLst>
              <a:gd name="adj" fmla="val 20005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7231380" y="5273159"/>
            <a:ext cx="167402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r>
              <a:rPr lang="en-US" sz="230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endParaRPr lang="en-US" sz="2304" dirty="0"/>
          </a:p>
        </p:txBody>
      </p:sp>
      <p:sp>
        <p:nvSpPr>
          <p:cNvPr id="17" name="Text 14"/>
          <p:cNvSpPr/>
          <p:nvPr/>
        </p:nvSpPr>
        <p:spPr>
          <a:xfrm>
            <a:off x="6095643" y="6333887"/>
            <a:ext cx="2438757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920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Запросы</a:t>
            </a:r>
            <a:endParaRPr lang="en-US" sz="1920" dirty="0"/>
          </a:p>
        </p:txBody>
      </p:sp>
      <p:sp>
        <p:nvSpPr>
          <p:cNvPr id="18" name="Text 15"/>
          <p:cNvSpPr/>
          <p:nvPr/>
        </p:nvSpPr>
        <p:spPr>
          <a:xfrm>
            <a:off x="5242084" y="6755725"/>
            <a:ext cx="4145994" cy="9365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458"/>
              </a:lnSpc>
              <a:buNone/>
            </a:pPr>
            <a:r>
              <a:rPr lang="en-US" sz="1536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Разработка SQL-запросов для эффективного поиска, фильтрации, добавления, обновления и удаления данных в базе.</a:t>
            </a:r>
            <a:endParaRPr lang="en-US" sz="1536" dirty="0"/>
          </a:p>
        </p:txBody>
      </p:sp>
      <p:sp>
        <p:nvSpPr>
          <p:cNvPr id="19" name="Shape 16"/>
          <p:cNvSpPr/>
          <p:nvPr/>
        </p:nvSpPr>
        <p:spPr>
          <a:xfrm>
            <a:off x="9661148" y="4773216"/>
            <a:ext cx="38933" cy="682823"/>
          </a:xfrm>
          <a:prstGeom prst="roundRect">
            <a:avLst>
              <a:gd name="adj" fmla="val 225505"/>
            </a:avLst>
          </a:prstGeom>
          <a:solidFill>
            <a:srgbClr val="56565B"/>
          </a:solidFill>
          <a:ln/>
        </p:spPr>
      </p:sp>
      <p:sp>
        <p:nvSpPr>
          <p:cNvPr id="20" name="Shape 17"/>
          <p:cNvSpPr/>
          <p:nvPr/>
        </p:nvSpPr>
        <p:spPr>
          <a:xfrm>
            <a:off x="9461183" y="5236607"/>
            <a:ext cx="438864" cy="438864"/>
          </a:xfrm>
          <a:prstGeom prst="roundRect">
            <a:avLst>
              <a:gd name="adj" fmla="val 20005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9595009" y="5273159"/>
            <a:ext cx="171212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r>
              <a:rPr lang="en-US" sz="230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</a:t>
            </a:r>
            <a:endParaRPr lang="en-US" sz="2304" dirty="0"/>
          </a:p>
        </p:txBody>
      </p:sp>
      <p:sp>
        <p:nvSpPr>
          <p:cNvPr id="22" name="Text 19"/>
          <p:cNvSpPr/>
          <p:nvPr/>
        </p:nvSpPr>
        <p:spPr>
          <a:xfrm>
            <a:off x="8461296" y="3219807"/>
            <a:ext cx="2438757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920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Управление</a:t>
            </a:r>
            <a:endParaRPr lang="en-US" sz="1920" dirty="0"/>
          </a:p>
        </p:txBody>
      </p:sp>
      <p:sp>
        <p:nvSpPr>
          <p:cNvPr id="23" name="Text 20"/>
          <p:cNvSpPr/>
          <p:nvPr/>
        </p:nvSpPr>
        <p:spPr>
          <a:xfrm>
            <a:off x="7607618" y="3641646"/>
            <a:ext cx="4146113" cy="9365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458"/>
              </a:lnSpc>
              <a:buNone/>
            </a:pPr>
            <a:r>
              <a:rPr lang="en-US" sz="1536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Использование возможностей PostgreSQL для обеспечения безопасности, надежности и масштабируемости базы данных.</a:t>
            </a:r>
            <a:endParaRPr lang="en-US" sz="1536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8019" y="0"/>
            <a:ext cx="3820001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956310"/>
            <a:ext cx="687193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Достоинства и недостатки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1983938"/>
            <a:ext cx="93064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Разработанная база данных для проекта "Недвижимость онлайн" обладает рядом важных достоинств, которые обеспечивают эффективность и надежность сервиса. 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365692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34415" y="3687841"/>
            <a:ext cx="9739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1555313" y="37332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Достоинства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1555313" y="4213660"/>
            <a:ext cx="3820001" cy="28110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Б</a:t>
            </a:r>
            <a:r>
              <a:rPr lang="en-US" sz="175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ыстрый</a:t>
            </a: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поиск и фильтрация </a:t>
            </a:r>
            <a:r>
              <a:rPr lang="en-US" sz="175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объектов</a:t>
            </a: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недвижимости</a:t>
            </a:r>
            <a:endParaRPr lang="ru-RU" sz="1750" dirty="0">
              <a:solidFill>
                <a:srgbClr val="E5E0D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>
              <a:lnSpc>
                <a:spcPts val="2799"/>
              </a:lnSpc>
            </a:pPr>
            <a:r>
              <a:rPr lang="ru-RU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У</a:t>
            </a:r>
            <a:r>
              <a:rPr lang="en-US" sz="175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добное</a:t>
            </a: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управление</a:t>
            </a: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сделками</a:t>
            </a:r>
            <a:endParaRPr lang="ru-RU" sz="1750" dirty="0">
              <a:solidFill>
                <a:srgbClr val="E5E0D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>
              <a:lnSpc>
                <a:spcPts val="2799"/>
              </a:lnSpc>
            </a:pPr>
            <a:r>
              <a:rPr lang="ru-RU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</a:t>
            </a:r>
            <a:r>
              <a:rPr lang="en-US" sz="175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беспечение</a:t>
            </a: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целостности</a:t>
            </a: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и </a:t>
            </a:r>
            <a:r>
              <a:rPr lang="en-US" sz="175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безопасности</a:t>
            </a: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данных</a:t>
            </a:r>
            <a:endParaRPr lang="ru-RU" sz="1750" dirty="0">
              <a:solidFill>
                <a:srgbClr val="E5E0D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>
              <a:lnSpc>
                <a:spcPts val="2799"/>
              </a:lnSpc>
            </a:pPr>
            <a:r>
              <a:rPr lang="ru-RU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</a:t>
            </a:r>
            <a:r>
              <a:rPr lang="en-US" sz="175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озможность</a:t>
            </a: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масштабирования</a:t>
            </a: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и </a:t>
            </a:r>
            <a:r>
              <a:rPr lang="en-US" sz="175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расширения</a:t>
            </a: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функциональности</a:t>
            </a:r>
            <a:endParaRPr lang="en-US" sz="1750" dirty="0"/>
          </a:p>
          <a:p>
            <a:pPr>
              <a:lnSpc>
                <a:spcPts val="2799"/>
              </a:lnSpc>
            </a:pPr>
            <a:endParaRPr lang="en-US" sz="1750" dirty="0"/>
          </a:p>
          <a:p>
            <a:pPr>
              <a:lnSpc>
                <a:spcPts val="2799"/>
              </a:lnSpc>
            </a:pPr>
            <a:endParaRPr lang="en-US" sz="1750" dirty="0"/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1555313" y="5229820"/>
            <a:ext cx="38200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1555313" y="5718453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555313" y="6562487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5597485" y="365692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5752028" y="3687841"/>
            <a:ext cx="190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6319599" y="37332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Недостатки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6319599" y="4213661"/>
            <a:ext cx="382000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Ограничения в </a:t>
            </a:r>
            <a:r>
              <a:rPr lang="en-US" sz="175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функциональности</a:t>
            </a:r>
            <a:endParaRPr lang="ru-RU" sz="1750" dirty="0">
              <a:solidFill>
                <a:srgbClr val="E5E0D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Н</a:t>
            </a:r>
            <a:r>
              <a:rPr lang="en-US" sz="175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еобходимость</a:t>
            </a: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постоянной поддержки и обновления </a:t>
            </a:r>
            <a:r>
              <a:rPr lang="en-US" sz="175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базы</a:t>
            </a: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данных</a:t>
            </a:r>
            <a:endParaRPr lang="ru-RU" sz="1750" dirty="0">
              <a:solidFill>
                <a:srgbClr val="E5E0D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</a:t>
            </a:r>
            <a:r>
              <a:rPr lang="en-US" sz="1750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озможные</a:t>
            </a: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проблемы с производительностью при большом объеме данных.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672"/>
          </a:xfrm>
          <a:prstGeom prst="rect">
            <a:avLst/>
          </a:prstGeom>
          <a:solidFill>
            <a:srgbClr val="050505"/>
          </a:solidFill>
          <a:ln/>
        </p:spPr>
      </p:sp>
      <p:sp>
        <p:nvSpPr>
          <p:cNvPr id="4" name="Text 2"/>
          <p:cNvSpPr/>
          <p:nvPr/>
        </p:nvSpPr>
        <p:spPr>
          <a:xfrm>
            <a:off x="2589371" y="547092"/>
            <a:ext cx="5406509" cy="6217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96"/>
              </a:lnSpc>
              <a:buNone/>
            </a:pPr>
            <a:r>
              <a:rPr lang="en-US" sz="391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Перспективы развития</a:t>
            </a:r>
            <a:endParaRPr lang="en-US" sz="3917" dirty="0"/>
          </a:p>
        </p:txBody>
      </p:sp>
      <p:sp>
        <p:nvSpPr>
          <p:cNvPr id="5" name="Text 3"/>
          <p:cNvSpPr/>
          <p:nvPr/>
        </p:nvSpPr>
        <p:spPr>
          <a:xfrm>
            <a:off x="2589371" y="1426889"/>
            <a:ext cx="9451658" cy="12730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07"/>
              </a:lnSpc>
              <a:buNone/>
            </a:pPr>
            <a:r>
              <a:rPr lang="en-US" sz="1567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Проект "Недвижимость онлайн" имеет большой потенциал для дальнейшего развития и расширения функциональности. Одним из ключевых направлений является интеграция с агентствами недвижимости, что позволит пользователям получать более полную и актуальную информацию об объектах, а также упростит взаимодействие между всеми участниками рынка недвижимости.</a:t>
            </a:r>
            <a:endParaRPr lang="en-US" sz="1567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371" y="3063597"/>
            <a:ext cx="497443" cy="497443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2589371" y="3759994"/>
            <a:ext cx="2139077" cy="621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48"/>
              </a:lnSpc>
              <a:buNone/>
            </a:pPr>
            <a:r>
              <a:rPr lang="en-US" sz="1959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Интеграция с агентствами</a:t>
            </a:r>
            <a:endParaRPr lang="en-US" sz="1959" dirty="0"/>
          </a:p>
        </p:txBody>
      </p:sp>
      <p:sp>
        <p:nvSpPr>
          <p:cNvPr id="8" name="Text 5"/>
          <p:cNvSpPr/>
          <p:nvPr/>
        </p:nvSpPr>
        <p:spPr>
          <a:xfrm>
            <a:off x="2589371" y="4501039"/>
            <a:ext cx="2139077" cy="31825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07"/>
              </a:lnSpc>
              <a:buNone/>
            </a:pPr>
            <a:r>
              <a:rPr lang="en-US" sz="1567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Расширение возможностей сервиса за счет интеграции с агентствами недвижимости, что обеспечит более полную и актуальную информацию об объектах.</a:t>
            </a:r>
            <a:endParaRPr lang="en-US" sz="1567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6819" y="3063597"/>
            <a:ext cx="497443" cy="497443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026818" y="3759994"/>
            <a:ext cx="2437567" cy="621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48"/>
              </a:lnSpc>
              <a:buNone/>
            </a:pPr>
            <a:r>
              <a:rPr lang="en-US" sz="1959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Масштабируемость</a:t>
            </a:r>
            <a:endParaRPr lang="en-US" sz="1959" dirty="0"/>
          </a:p>
        </p:txBody>
      </p:sp>
      <p:sp>
        <p:nvSpPr>
          <p:cNvPr id="11" name="Text 7"/>
          <p:cNvSpPr/>
          <p:nvPr/>
        </p:nvSpPr>
        <p:spPr>
          <a:xfrm>
            <a:off x="5026819" y="4501039"/>
            <a:ext cx="2139196" cy="25460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07"/>
              </a:lnSpc>
              <a:buNone/>
            </a:pPr>
            <a:r>
              <a:rPr lang="en-US" sz="1567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Возможность наращивания функциональности и объема данных по мере роста пользовательской базы и расширения рынка недвижимости.</a:t>
            </a:r>
            <a:endParaRPr lang="en-US" sz="1567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4385" y="3063597"/>
            <a:ext cx="497443" cy="497443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7464385" y="3759994"/>
            <a:ext cx="2139077" cy="621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48"/>
              </a:lnSpc>
              <a:buNone/>
            </a:pPr>
            <a:r>
              <a:rPr lang="en-US" sz="1959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Аналитика и отчетность</a:t>
            </a:r>
            <a:endParaRPr lang="en-US" sz="1959" dirty="0"/>
          </a:p>
        </p:txBody>
      </p:sp>
      <p:sp>
        <p:nvSpPr>
          <p:cNvPr id="14" name="Text 9"/>
          <p:cNvSpPr/>
          <p:nvPr/>
        </p:nvSpPr>
        <p:spPr>
          <a:xfrm>
            <a:off x="7464385" y="4501039"/>
            <a:ext cx="2139077" cy="28642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07"/>
              </a:lnSpc>
              <a:buNone/>
            </a:pPr>
            <a:r>
              <a:rPr lang="en-US" sz="1567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Развитие аналитических возможностей сервиса для предоставления пользователям более глубокой статистики и отчетности по рынку недвижимости.</a:t>
            </a:r>
            <a:endParaRPr lang="en-US" sz="1567" dirty="0"/>
          </a:p>
        </p:txBody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1833" y="3063597"/>
            <a:ext cx="497443" cy="497443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9901833" y="3759994"/>
            <a:ext cx="2139196" cy="621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48"/>
              </a:lnSpc>
              <a:buNone/>
            </a:pPr>
            <a:r>
              <a:rPr lang="en-US" sz="1959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Мобильные решения</a:t>
            </a:r>
            <a:endParaRPr lang="en-US" sz="1959" dirty="0"/>
          </a:p>
        </p:txBody>
      </p:sp>
      <p:sp>
        <p:nvSpPr>
          <p:cNvPr id="17" name="Text 11"/>
          <p:cNvSpPr/>
          <p:nvPr/>
        </p:nvSpPr>
        <p:spPr>
          <a:xfrm>
            <a:off x="9901833" y="4501039"/>
            <a:ext cx="2139196" cy="25460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07"/>
              </a:lnSpc>
              <a:buNone/>
            </a:pPr>
            <a:r>
              <a:rPr lang="en-US" sz="1567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Создание мобильных приложений для удобного доступа к сервису с любых устройств и повышения мобильности пользователей.</a:t>
            </a:r>
            <a:endParaRPr lang="en-US" sz="1567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535</Words>
  <Application>Microsoft Office PowerPoint</Application>
  <PresentationFormat>Произвольный</PresentationFormat>
  <Paragraphs>50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Poppins</vt:lpstr>
      <vt:lpstr>Roboto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Анастасия Коломиец</cp:lastModifiedBy>
  <cp:revision>3</cp:revision>
  <dcterms:created xsi:type="dcterms:W3CDTF">2024-05-10T00:21:51Z</dcterms:created>
  <dcterms:modified xsi:type="dcterms:W3CDTF">2024-05-10T00:39:34Z</dcterms:modified>
</cp:coreProperties>
</file>