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42f939940_0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42f939940_0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842f939940_0_2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42f939940_0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42f939940_0_2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842f939940_0_2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42f939940_0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42f939940_0_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842f939940_0_2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42f939940_0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42f939940_0_2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842f939940_0_2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4ff1409e7_3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74ff1409e7_3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42f939940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42f939940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842f939940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4ff1409e7_3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74ff1409e7_3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42f939940_0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42f939940_0_2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842f939940_0_2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4ff1409e7_3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4ff1409e7_3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74ff1409e7_3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4ff1409e7_3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4ff1409e7_3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74ff1409e7_3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42f939940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42f939940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842f939940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42f939940_0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42f939940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842f939940_0_1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20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325800" y="236425"/>
            <a:ext cx="11540400" cy="6217800"/>
          </a:xfrm>
          <a:prstGeom prst="rect">
            <a:avLst/>
          </a:prstGeom>
          <a:solidFill>
            <a:schemeClr val="dk1">
              <a:alpha val="1137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type="ctrTitle"/>
          </p:nvPr>
        </p:nvSpPr>
        <p:spPr>
          <a:xfrm>
            <a:off x="4868450" y="2735475"/>
            <a:ext cx="67662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ru-RU" sz="5400">
                <a:solidFill>
                  <a:srgbClr val="3F3F3F"/>
                </a:solidFill>
              </a:rPr>
              <a:t>Trajectory estimation and step detection</a:t>
            </a:r>
            <a:endParaRPr sz="5400">
              <a:solidFill>
                <a:srgbClr val="3F3F3F"/>
              </a:solidFill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212675" y="3219900"/>
            <a:ext cx="4056300" cy="16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rgbClr val="0B5394"/>
                </a:solidFill>
              </a:rPr>
              <a:t>Filippova Anastasia</a:t>
            </a:r>
            <a:endParaRPr sz="2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rgbClr val="0B5394"/>
                </a:solidFill>
              </a:rPr>
              <a:t>Tamaz Gadaev</a:t>
            </a:r>
            <a:endParaRPr sz="2900">
              <a:solidFill>
                <a:srgbClr val="0B5394"/>
              </a:solidFill>
            </a:endParaRPr>
          </a:p>
        </p:txBody>
      </p:sp>
      <p:cxnSp>
        <p:nvCxnSpPr>
          <p:cNvPr id="91" name="Google Shape;91;p13"/>
          <p:cNvCxnSpPr/>
          <p:nvPr/>
        </p:nvCxnSpPr>
        <p:spPr>
          <a:xfrm flipH="1">
            <a:off x="4683375" y="1540350"/>
            <a:ext cx="14100" cy="37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ctrTitle"/>
          </p:nvPr>
        </p:nvSpPr>
        <p:spPr>
          <a:xfrm>
            <a:off x="1254000" y="80992"/>
            <a:ext cx="9144000" cy="7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>
                <a:solidFill>
                  <a:srgbClr val="262626"/>
                </a:solidFill>
              </a:rPr>
              <a:t>Attention</a:t>
            </a:r>
            <a:endParaRPr sz="5100">
              <a:solidFill>
                <a:srgbClr val="262626"/>
              </a:solidFill>
            </a:endParaRPr>
          </a:p>
        </p:txBody>
      </p:sp>
      <p:pic>
        <p:nvPicPr>
          <p:cNvPr id="211" name="Google Shape;211;p22"/>
          <p:cNvPicPr preferRelativeResize="0"/>
          <p:nvPr/>
        </p:nvPicPr>
        <p:blipFill rotWithShape="1">
          <a:blip r:embed="rId3">
            <a:alphaModFix/>
          </a:blip>
          <a:srcRect b="0" l="0" r="0" t="8491"/>
          <a:stretch/>
        </p:blipFill>
        <p:spPr>
          <a:xfrm>
            <a:off x="253825" y="1012500"/>
            <a:ext cx="11684350" cy="51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/>
        </p:nvSpPr>
        <p:spPr>
          <a:xfrm>
            <a:off x="10746000" y="877500"/>
            <a:ext cx="7776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2"/>
          <p:cNvCxnSpPr/>
          <p:nvPr/>
        </p:nvCxnSpPr>
        <p:spPr>
          <a:xfrm>
            <a:off x="54750" y="945000"/>
            <a:ext cx="120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225" y="635400"/>
            <a:ext cx="2682404" cy="287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361" y="1127338"/>
            <a:ext cx="2682404" cy="2879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4104" y="1648656"/>
            <a:ext cx="2682404" cy="2879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5965" y="2087684"/>
            <a:ext cx="2682404" cy="2879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3"/>
          <p:cNvCxnSpPr/>
          <p:nvPr/>
        </p:nvCxnSpPr>
        <p:spPr>
          <a:xfrm>
            <a:off x="5359500" y="33750"/>
            <a:ext cx="13500" cy="68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4" name="Google Shape;22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5962" y="595546"/>
            <a:ext cx="3085887" cy="3049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3"/>
          <p:cNvCxnSpPr/>
          <p:nvPr/>
        </p:nvCxnSpPr>
        <p:spPr>
          <a:xfrm flipH="1" rot="10800000">
            <a:off x="8559000" y="526500"/>
            <a:ext cx="1431000" cy="90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26" name="Google Shape;226;p23"/>
          <p:cNvSpPr txBox="1"/>
          <p:nvPr/>
        </p:nvSpPr>
        <p:spPr>
          <a:xfrm>
            <a:off x="6363138" y="13500"/>
            <a:ext cx="25245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middle of trajectory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7538" y="4053600"/>
            <a:ext cx="23907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63150" y="4053600"/>
            <a:ext cx="23907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 txBox="1"/>
          <p:nvPr/>
        </p:nvSpPr>
        <p:spPr>
          <a:xfrm>
            <a:off x="10805925" y="2902500"/>
            <a:ext cx="5550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6888988" y="3571500"/>
            <a:ext cx="9585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22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9713775" y="3571500"/>
            <a:ext cx="12420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23"/>
          <p:cNvCxnSpPr/>
          <p:nvPr/>
        </p:nvCxnSpPr>
        <p:spPr>
          <a:xfrm flipH="1">
            <a:off x="8545500" y="486000"/>
            <a:ext cx="13500" cy="310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3"/>
          <p:cNvCxnSpPr/>
          <p:nvPr/>
        </p:nvCxnSpPr>
        <p:spPr>
          <a:xfrm flipH="1" rot="10800000">
            <a:off x="6034500" y="1417500"/>
            <a:ext cx="3591000" cy="1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3"/>
          <p:cNvSpPr txBox="1"/>
          <p:nvPr/>
        </p:nvSpPr>
        <p:spPr>
          <a:xfrm>
            <a:off x="10135425" y="121500"/>
            <a:ext cx="1896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 importance of j at moment i</a:t>
            </a:r>
            <a:endParaRPr sz="22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34096" y="2567340"/>
            <a:ext cx="2682404" cy="2879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type="ctrTitle"/>
          </p:nvPr>
        </p:nvSpPr>
        <p:spPr>
          <a:xfrm>
            <a:off x="2450250" y="0"/>
            <a:ext cx="7291500" cy="64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rgbClr val="262626"/>
                </a:solidFill>
              </a:rPr>
              <a:t>Attention results</a:t>
            </a:r>
            <a:endParaRPr sz="4000">
              <a:solidFill>
                <a:srgbClr val="262626"/>
              </a:solidFill>
            </a:endParaRPr>
          </a:p>
        </p:txBody>
      </p:sp>
      <p:pic>
        <p:nvPicPr>
          <p:cNvPr id="242" name="Google Shape;2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63" y="1569100"/>
            <a:ext cx="11336474" cy="168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24"/>
          <p:cNvCxnSpPr/>
          <p:nvPr/>
        </p:nvCxnSpPr>
        <p:spPr>
          <a:xfrm>
            <a:off x="64675" y="905500"/>
            <a:ext cx="1217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4" name="Google Shape;2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75" y="3917850"/>
            <a:ext cx="117538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351000" y="337500"/>
            <a:ext cx="11475000" cy="616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 txBox="1"/>
          <p:nvPr/>
        </p:nvSpPr>
        <p:spPr>
          <a:xfrm>
            <a:off x="2200500" y="2694850"/>
            <a:ext cx="7776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700">
                <a:latin typeface="Calibri"/>
                <a:ea typeface="Calibri"/>
                <a:cs typeface="Calibri"/>
                <a:sym typeface="Calibri"/>
              </a:rPr>
              <a:t>Thank you for your attention!</a:t>
            </a:r>
            <a:endParaRPr sz="4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321575" y="320050"/>
            <a:ext cx="8278800" cy="6217800"/>
          </a:xfrm>
          <a:prstGeom prst="rect">
            <a:avLst/>
          </a:prstGeom>
          <a:solidFill>
            <a:schemeClr val="dk1">
              <a:alpha val="1137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type="ctrTitle"/>
          </p:nvPr>
        </p:nvSpPr>
        <p:spPr>
          <a:xfrm>
            <a:off x="2415200" y="770050"/>
            <a:ext cx="67662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ru-RU">
                <a:solidFill>
                  <a:srgbClr val="262626"/>
                </a:solidFill>
              </a:rPr>
              <a:t>Plan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1728450" y="1730250"/>
            <a:ext cx="9074400" cy="3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27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ts val="2900"/>
              <a:buChar char="●"/>
            </a:pPr>
            <a:r>
              <a:rPr lang="ru-RU" sz="2900">
                <a:solidFill>
                  <a:srgbClr val="0B5394"/>
                </a:solidFill>
              </a:rPr>
              <a:t>Problem statement</a:t>
            </a:r>
            <a:endParaRPr sz="2900">
              <a:solidFill>
                <a:srgbClr val="0B5394"/>
              </a:solidFill>
            </a:endParaRPr>
          </a:p>
          <a:p>
            <a:pPr indent="-4127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900"/>
              <a:buChar char="●"/>
            </a:pPr>
            <a:r>
              <a:rPr lang="ru-RU" sz="2900">
                <a:solidFill>
                  <a:srgbClr val="0B5394"/>
                </a:solidFill>
              </a:rPr>
              <a:t>Motivation</a:t>
            </a:r>
            <a:endParaRPr sz="2900">
              <a:solidFill>
                <a:srgbClr val="0B5394"/>
              </a:solidFill>
            </a:endParaRPr>
          </a:p>
          <a:p>
            <a:pPr indent="-4127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900"/>
              <a:buChar char="●"/>
            </a:pPr>
            <a:r>
              <a:rPr lang="ru-RU" sz="2900">
                <a:solidFill>
                  <a:srgbClr val="0B5394"/>
                </a:solidFill>
              </a:rPr>
              <a:t>Improvement baseline</a:t>
            </a:r>
            <a:endParaRPr sz="2900">
              <a:solidFill>
                <a:srgbClr val="0B5394"/>
              </a:solidFill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Char char="○"/>
            </a:pPr>
            <a:r>
              <a:rPr lang="ru-RU" sz="2500">
                <a:solidFill>
                  <a:srgbClr val="0B5394"/>
                </a:solidFill>
              </a:rPr>
              <a:t>Step detection</a:t>
            </a:r>
            <a:endParaRPr sz="2500">
              <a:solidFill>
                <a:srgbClr val="0B5394"/>
              </a:solidFill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Char char="○"/>
            </a:pPr>
            <a:r>
              <a:rPr lang="ru-RU" sz="2500">
                <a:solidFill>
                  <a:srgbClr val="0B5394"/>
                </a:solidFill>
              </a:rPr>
              <a:t>Instance velocity</a:t>
            </a:r>
            <a:endParaRPr sz="2500">
              <a:solidFill>
                <a:srgbClr val="0B5394"/>
              </a:solidFill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Char char="○"/>
            </a:pPr>
            <a:r>
              <a:rPr lang="ru-RU" sz="2500">
                <a:solidFill>
                  <a:srgbClr val="0B5394"/>
                </a:solidFill>
              </a:rPr>
              <a:t>Attention method</a:t>
            </a:r>
            <a:endParaRPr sz="2500">
              <a:solidFill>
                <a:srgbClr val="0B5394"/>
              </a:solidFill>
            </a:endParaRPr>
          </a:p>
          <a:p>
            <a:pPr indent="-4127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900"/>
              <a:buChar char="●"/>
            </a:pPr>
            <a:r>
              <a:rPr lang="ru-RU" sz="2900">
                <a:solidFill>
                  <a:srgbClr val="0B5394"/>
                </a:solidFill>
              </a:rPr>
              <a:t>Result</a:t>
            </a:r>
            <a:endParaRPr sz="2900">
              <a:solidFill>
                <a:srgbClr val="0B5394"/>
              </a:solidFill>
            </a:endParaRPr>
          </a:p>
          <a:p>
            <a:pPr indent="-4127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900"/>
              <a:buChar char="●"/>
            </a:pPr>
            <a:r>
              <a:rPr lang="ru-RU" sz="2900">
                <a:solidFill>
                  <a:srgbClr val="0B5394"/>
                </a:solidFill>
              </a:rPr>
              <a:t>Future work</a:t>
            </a:r>
            <a:endParaRPr sz="2900">
              <a:solidFill>
                <a:srgbClr val="0B5394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8600375" y="320050"/>
            <a:ext cx="3401100" cy="621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ctrTitle"/>
          </p:nvPr>
        </p:nvSpPr>
        <p:spPr>
          <a:xfrm>
            <a:off x="2457025" y="519150"/>
            <a:ext cx="6766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ru-RU" sz="5200">
                <a:solidFill>
                  <a:srgbClr val="262626"/>
                </a:solidFill>
              </a:rPr>
              <a:t>Problem statement</a:t>
            </a:r>
            <a:endParaRPr sz="5200">
              <a:solidFill>
                <a:srgbClr val="262626"/>
              </a:solidFill>
            </a:endParaRPr>
          </a:p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285400" y="2585175"/>
            <a:ext cx="2902500" cy="3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0500">
                <a:solidFill>
                  <a:srgbClr val="0B5394"/>
                </a:solidFill>
              </a:rPr>
              <a:t>🚶🏻‍♂️</a:t>
            </a:r>
            <a:endParaRPr sz="4000">
              <a:solidFill>
                <a:srgbClr val="0B5394"/>
              </a:solidFill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 rot="10800000">
            <a:off x="3845150" y="3016800"/>
            <a:ext cx="0" cy="216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3864350" y="5182500"/>
            <a:ext cx="2902500" cy="99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5"/>
          <p:cNvSpPr/>
          <p:nvPr/>
        </p:nvSpPr>
        <p:spPr>
          <a:xfrm rot="746520">
            <a:off x="3885959" y="3752911"/>
            <a:ext cx="3480353" cy="1934766"/>
          </a:xfrm>
          <a:custGeom>
            <a:rect b="b" l="l" r="r" t="t"/>
            <a:pathLst>
              <a:path extrusionOk="0" h="100005" w="373988">
                <a:moveTo>
                  <a:pt x="6961" y="79634"/>
                </a:moveTo>
                <a:cubicBezTo>
                  <a:pt x="15221" y="54854"/>
                  <a:pt x="-15004" y="5660"/>
                  <a:pt x="10761" y="1365"/>
                </a:cubicBezTo>
                <a:cubicBezTo>
                  <a:pt x="17828" y="187"/>
                  <a:pt x="28352" y="-1739"/>
                  <a:pt x="32038" y="4405"/>
                </a:cubicBezTo>
                <a:cubicBezTo>
                  <a:pt x="38172" y="14630"/>
                  <a:pt x="37299" y="27668"/>
                  <a:pt x="39636" y="39360"/>
                </a:cubicBezTo>
                <a:cubicBezTo>
                  <a:pt x="41139" y="46877"/>
                  <a:pt x="40251" y="54884"/>
                  <a:pt x="42676" y="62156"/>
                </a:cubicBezTo>
                <a:cubicBezTo>
                  <a:pt x="42779" y="62466"/>
                  <a:pt x="45597" y="68235"/>
                  <a:pt x="45716" y="68235"/>
                </a:cubicBezTo>
                <a:cubicBezTo>
                  <a:pt x="49114" y="68235"/>
                  <a:pt x="49451" y="62414"/>
                  <a:pt x="50275" y="59117"/>
                </a:cubicBezTo>
                <a:cubicBezTo>
                  <a:pt x="53472" y="46330"/>
                  <a:pt x="51795" y="32784"/>
                  <a:pt x="51795" y="19603"/>
                </a:cubicBezTo>
                <a:cubicBezTo>
                  <a:pt x="51795" y="16563"/>
                  <a:pt x="51795" y="13524"/>
                  <a:pt x="51795" y="10484"/>
                </a:cubicBezTo>
                <a:cubicBezTo>
                  <a:pt x="51795" y="8458"/>
                  <a:pt x="50671" y="2719"/>
                  <a:pt x="51795" y="4405"/>
                </a:cubicBezTo>
                <a:cubicBezTo>
                  <a:pt x="56123" y="10898"/>
                  <a:pt x="55395" y="19590"/>
                  <a:pt x="57114" y="27201"/>
                </a:cubicBezTo>
                <a:cubicBezTo>
                  <a:pt x="58833" y="34812"/>
                  <a:pt x="61329" y="42273"/>
                  <a:pt x="62433" y="49998"/>
                </a:cubicBezTo>
                <a:cubicBezTo>
                  <a:pt x="63234" y="55605"/>
                  <a:pt x="63484" y="61413"/>
                  <a:pt x="65473" y="66716"/>
                </a:cubicBezTo>
                <a:cubicBezTo>
                  <a:pt x="66233" y="68742"/>
                  <a:pt x="67396" y="74930"/>
                  <a:pt x="67752" y="72795"/>
                </a:cubicBezTo>
                <a:cubicBezTo>
                  <a:pt x="69835" y="60302"/>
                  <a:pt x="67752" y="47465"/>
                  <a:pt x="67752" y="34800"/>
                </a:cubicBezTo>
                <a:cubicBezTo>
                  <a:pt x="67752" y="31507"/>
                  <a:pt x="67752" y="28215"/>
                  <a:pt x="67752" y="24922"/>
                </a:cubicBezTo>
                <a:cubicBezTo>
                  <a:pt x="67752" y="23877"/>
                  <a:pt x="67974" y="20986"/>
                  <a:pt x="68512" y="21882"/>
                </a:cubicBezTo>
                <a:cubicBezTo>
                  <a:pt x="75414" y="33382"/>
                  <a:pt x="74315" y="48104"/>
                  <a:pt x="76111" y="61396"/>
                </a:cubicBezTo>
                <a:cubicBezTo>
                  <a:pt x="76697" y="65730"/>
                  <a:pt x="75965" y="70677"/>
                  <a:pt x="78391" y="74315"/>
                </a:cubicBezTo>
                <a:cubicBezTo>
                  <a:pt x="79023" y="75264"/>
                  <a:pt x="78391" y="73175"/>
                  <a:pt x="78391" y="72035"/>
                </a:cubicBezTo>
                <a:cubicBezTo>
                  <a:pt x="78391" y="67729"/>
                  <a:pt x="78073" y="63411"/>
                  <a:pt x="78391" y="59117"/>
                </a:cubicBezTo>
                <a:cubicBezTo>
                  <a:pt x="79019" y="50644"/>
                  <a:pt x="80451" y="42160"/>
                  <a:pt x="82950" y="34040"/>
                </a:cubicBezTo>
                <a:cubicBezTo>
                  <a:pt x="83587" y="31971"/>
                  <a:pt x="84843" y="37990"/>
                  <a:pt x="85230" y="40120"/>
                </a:cubicBezTo>
                <a:cubicBezTo>
                  <a:pt x="87011" y="49912"/>
                  <a:pt x="86351" y="61439"/>
                  <a:pt x="92829" y="68995"/>
                </a:cubicBezTo>
                <a:cubicBezTo>
                  <a:pt x="94313" y="70726"/>
                  <a:pt x="92829" y="66716"/>
                  <a:pt x="92829" y="64436"/>
                </a:cubicBezTo>
                <a:cubicBezTo>
                  <a:pt x="92829" y="58357"/>
                  <a:pt x="92829" y="52278"/>
                  <a:pt x="92829" y="46199"/>
                </a:cubicBezTo>
                <a:cubicBezTo>
                  <a:pt x="92829" y="44658"/>
                  <a:pt x="92735" y="40357"/>
                  <a:pt x="93589" y="41639"/>
                </a:cubicBezTo>
                <a:cubicBezTo>
                  <a:pt x="96213" y="45577"/>
                  <a:pt x="96460" y="50677"/>
                  <a:pt x="97388" y="55317"/>
                </a:cubicBezTo>
                <a:cubicBezTo>
                  <a:pt x="97641" y="56584"/>
                  <a:pt x="98148" y="60409"/>
                  <a:pt x="98148" y="59117"/>
                </a:cubicBezTo>
                <a:cubicBezTo>
                  <a:pt x="98148" y="57091"/>
                  <a:pt x="98148" y="55064"/>
                  <a:pt x="98148" y="53038"/>
                </a:cubicBezTo>
                <a:cubicBezTo>
                  <a:pt x="98148" y="52278"/>
                  <a:pt x="98148" y="50758"/>
                  <a:pt x="98148" y="51518"/>
                </a:cubicBezTo>
                <a:cubicBezTo>
                  <a:pt x="98148" y="53038"/>
                  <a:pt x="97830" y="53071"/>
                  <a:pt x="98148" y="54557"/>
                </a:cubicBezTo>
                <a:cubicBezTo>
                  <a:pt x="99358" y="60205"/>
                  <a:pt x="100880" y="65795"/>
                  <a:pt x="102707" y="71275"/>
                </a:cubicBezTo>
                <a:cubicBezTo>
                  <a:pt x="103244" y="72887"/>
                  <a:pt x="104227" y="74314"/>
                  <a:pt x="104987" y="75834"/>
                </a:cubicBezTo>
                <a:cubicBezTo>
                  <a:pt x="105524" y="76909"/>
                  <a:pt x="105367" y="79254"/>
                  <a:pt x="105747" y="78114"/>
                </a:cubicBezTo>
                <a:cubicBezTo>
                  <a:pt x="110001" y="65358"/>
                  <a:pt x="105392" y="51026"/>
                  <a:pt x="108026" y="37840"/>
                </a:cubicBezTo>
                <a:cubicBezTo>
                  <a:pt x="109031" y="32810"/>
                  <a:pt x="110501" y="27670"/>
                  <a:pt x="113346" y="23402"/>
                </a:cubicBezTo>
                <a:cubicBezTo>
                  <a:pt x="114246" y="22053"/>
                  <a:pt x="115998" y="19215"/>
                  <a:pt x="117145" y="20362"/>
                </a:cubicBezTo>
                <a:cubicBezTo>
                  <a:pt x="120567" y="23784"/>
                  <a:pt x="118665" y="29961"/>
                  <a:pt x="118665" y="34800"/>
                </a:cubicBezTo>
                <a:cubicBezTo>
                  <a:pt x="118665" y="47253"/>
                  <a:pt x="116137" y="60896"/>
                  <a:pt x="121704" y="72035"/>
                </a:cubicBezTo>
                <a:cubicBezTo>
                  <a:pt x="122924" y="74475"/>
                  <a:pt x="122474" y="78121"/>
                  <a:pt x="124744" y="79634"/>
                </a:cubicBezTo>
                <a:cubicBezTo>
                  <a:pt x="128544" y="82167"/>
                  <a:pt x="130300" y="72319"/>
                  <a:pt x="132343" y="68235"/>
                </a:cubicBezTo>
                <a:cubicBezTo>
                  <a:pt x="137923" y="57079"/>
                  <a:pt x="131882" y="40581"/>
                  <a:pt x="140702" y="31761"/>
                </a:cubicBezTo>
                <a:cubicBezTo>
                  <a:pt x="143037" y="29426"/>
                  <a:pt x="146106" y="24966"/>
                  <a:pt x="149060" y="26442"/>
                </a:cubicBezTo>
                <a:cubicBezTo>
                  <a:pt x="152359" y="28091"/>
                  <a:pt x="151766" y="33407"/>
                  <a:pt x="152100" y="37080"/>
                </a:cubicBezTo>
                <a:cubicBezTo>
                  <a:pt x="153113" y="48225"/>
                  <a:pt x="154128" y="59370"/>
                  <a:pt x="155140" y="70515"/>
                </a:cubicBezTo>
                <a:cubicBezTo>
                  <a:pt x="155575" y="75301"/>
                  <a:pt x="157550" y="79894"/>
                  <a:pt x="159699" y="84193"/>
                </a:cubicBezTo>
                <a:cubicBezTo>
                  <a:pt x="160206" y="85206"/>
                  <a:pt x="160276" y="87862"/>
                  <a:pt x="161219" y="87233"/>
                </a:cubicBezTo>
                <a:cubicBezTo>
                  <a:pt x="166351" y="83810"/>
                  <a:pt x="164746" y="75370"/>
                  <a:pt x="167298" y="69755"/>
                </a:cubicBezTo>
                <a:cubicBezTo>
                  <a:pt x="170095" y="63602"/>
                  <a:pt x="171857" y="56757"/>
                  <a:pt x="171857" y="49998"/>
                </a:cubicBezTo>
                <a:cubicBezTo>
                  <a:pt x="171857" y="46705"/>
                  <a:pt x="171857" y="43413"/>
                  <a:pt x="171857" y="40120"/>
                </a:cubicBezTo>
                <a:cubicBezTo>
                  <a:pt x="171857" y="38347"/>
                  <a:pt x="171857" y="33027"/>
                  <a:pt x="171857" y="34800"/>
                </a:cubicBezTo>
                <a:cubicBezTo>
                  <a:pt x="171857" y="48487"/>
                  <a:pt x="171906" y="62226"/>
                  <a:pt x="173377" y="75834"/>
                </a:cubicBezTo>
                <a:cubicBezTo>
                  <a:pt x="173912" y="80782"/>
                  <a:pt x="176559" y="95210"/>
                  <a:pt x="177176" y="90272"/>
                </a:cubicBezTo>
                <a:cubicBezTo>
                  <a:pt x="177941" y="84157"/>
                  <a:pt x="179007" y="78078"/>
                  <a:pt x="180216" y="72035"/>
                </a:cubicBezTo>
                <a:cubicBezTo>
                  <a:pt x="180469" y="70768"/>
                  <a:pt x="180312" y="67127"/>
                  <a:pt x="180976" y="68235"/>
                </a:cubicBezTo>
                <a:cubicBezTo>
                  <a:pt x="184520" y="74144"/>
                  <a:pt x="184293" y="81680"/>
                  <a:pt x="187055" y="87993"/>
                </a:cubicBezTo>
                <a:cubicBezTo>
                  <a:pt x="187991" y="90132"/>
                  <a:pt x="191614" y="95647"/>
                  <a:pt x="191614" y="93312"/>
                </a:cubicBezTo>
                <a:cubicBezTo>
                  <a:pt x="191614" y="84190"/>
                  <a:pt x="185922" y="72404"/>
                  <a:pt x="192374" y="65956"/>
                </a:cubicBezTo>
                <a:cubicBezTo>
                  <a:pt x="195903" y="62429"/>
                  <a:pt x="195686" y="75483"/>
                  <a:pt x="198453" y="79634"/>
                </a:cubicBezTo>
                <a:cubicBezTo>
                  <a:pt x="199347" y="80975"/>
                  <a:pt x="200012" y="80471"/>
                  <a:pt x="200733" y="81913"/>
                </a:cubicBezTo>
                <a:cubicBezTo>
                  <a:pt x="201113" y="82673"/>
                  <a:pt x="199446" y="81971"/>
                  <a:pt x="199213" y="81154"/>
                </a:cubicBezTo>
                <a:cubicBezTo>
                  <a:pt x="198447" y="78475"/>
                  <a:pt x="199213" y="75581"/>
                  <a:pt x="199213" y="72795"/>
                </a:cubicBezTo>
                <a:cubicBezTo>
                  <a:pt x="199213" y="72035"/>
                  <a:pt x="198453" y="71275"/>
                  <a:pt x="199213" y="71275"/>
                </a:cubicBezTo>
                <a:cubicBezTo>
                  <a:pt x="204342" y="71275"/>
                  <a:pt x="203945" y="87820"/>
                  <a:pt x="207572" y="84193"/>
                </a:cubicBezTo>
                <a:cubicBezTo>
                  <a:pt x="210796" y="80969"/>
                  <a:pt x="207269" y="75064"/>
                  <a:pt x="207572" y="70515"/>
                </a:cubicBezTo>
                <a:cubicBezTo>
                  <a:pt x="208201" y="61079"/>
                  <a:pt x="210646" y="51828"/>
                  <a:pt x="211371" y="42399"/>
                </a:cubicBezTo>
                <a:cubicBezTo>
                  <a:pt x="211826" y="36487"/>
                  <a:pt x="214308" y="30710"/>
                  <a:pt x="217450" y="25682"/>
                </a:cubicBezTo>
                <a:cubicBezTo>
                  <a:pt x="218050" y="24721"/>
                  <a:pt x="219689" y="23361"/>
                  <a:pt x="220490" y="24162"/>
                </a:cubicBezTo>
                <a:cubicBezTo>
                  <a:pt x="222533" y="26204"/>
                  <a:pt x="221977" y="29744"/>
                  <a:pt x="222770" y="32521"/>
                </a:cubicBezTo>
                <a:cubicBezTo>
                  <a:pt x="226325" y="44964"/>
                  <a:pt x="222511" y="58586"/>
                  <a:pt x="225049" y="71275"/>
                </a:cubicBezTo>
                <a:cubicBezTo>
                  <a:pt x="226025" y="76155"/>
                  <a:pt x="227642" y="80885"/>
                  <a:pt x="228849" y="85713"/>
                </a:cubicBezTo>
                <a:cubicBezTo>
                  <a:pt x="229317" y="87584"/>
                  <a:pt x="230266" y="89307"/>
                  <a:pt x="231128" y="91032"/>
                </a:cubicBezTo>
                <a:cubicBezTo>
                  <a:pt x="231468" y="91712"/>
                  <a:pt x="230788" y="93232"/>
                  <a:pt x="231128" y="92552"/>
                </a:cubicBezTo>
                <a:cubicBezTo>
                  <a:pt x="236820" y="81168"/>
                  <a:pt x="232835" y="67112"/>
                  <a:pt x="234928" y="54557"/>
                </a:cubicBezTo>
                <a:cubicBezTo>
                  <a:pt x="235565" y="50735"/>
                  <a:pt x="235770" y="46757"/>
                  <a:pt x="237208" y="43159"/>
                </a:cubicBezTo>
                <a:cubicBezTo>
                  <a:pt x="237716" y="41887"/>
                  <a:pt x="237398" y="40547"/>
                  <a:pt x="238727" y="40879"/>
                </a:cubicBezTo>
                <a:cubicBezTo>
                  <a:pt x="241767" y="41639"/>
                  <a:pt x="240182" y="46975"/>
                  <a:pt x="241007" y="49998"/>
                </a:cubicBezTo>
                <a:cubicBezTo>
                  <a:pt x="244132" y="61452"/>
                  <a:pt x="246167" y="73200"/>
                  <a:pt x="247846" y="84953"/>
                </a:cubicBezTo>
                <a:cubicBezTo>
                  <a:pt x="248099" y="86726"/>
                  <a:pt x="246815" y="90272"/>
                  <a:pt x="248606" y="90272"/>
                </a:cubicBezTo>
                <a:cubicBezTo>
                  <a:pt x="248741" y="90272"/>
                  <a:pt x="247997" y="91663"/>
                  <a:pt x="248606" y="81913"/>
                </a:cubicBezTo>
                <a:cubicBezTo>
                  <a:pt x="248928" y="76757"/>
                  <a:pt x="249833" y="71553"/>
                  <a:pt x="251646" y="66716"/>
                </a:cubicBezTo>
                <a:cubicBezTo>
                  <a:pt x="252560" y="64278"/>
                  <a:pt x="251976" y="62156"/>
                  <a:pt x="253165" y="62156"/>
                </a:cubicBezTo>
                <a:cubicBezTo>
                  <a:pt x="255810" y="62156"/>
                  <a:pt x="254958" y="67156"/>
                  <a:pt x="255445" y="69755"/>
                </a:cubicBezTo>
                <a:cubicBezTo>
                  <a:pt x="256362" y="74646"/>
                  <a:pt x="257570" y="79506"/>
                  <a:pt x="259244" y="84193"/>
                </a:cubicBezTo>
                <a:cubicBezTo>
                  <a:pt x="259625" y="85260"/>
                  <a:pt x="260764" y="88366"/>
                  <a:pt x="260764" y="87233"/>
                </a:cubicBezTo>
                <a:cubicBezTo>
                  <a:pt x="260764" y="80642"/>
                  <a:pt x="257920" y="73728"/>
                  <a:pt x="260004" y="67476"/>
                </a:cubicBezTo>
                <a:cubicBezTo>
                  <a:pt x="260867" y="64888"/>
                  <a:pt x="262260" y="72461"/>
                  <a:pt x="263044" y="75074"/>
                </a:cubicBezTo>
                <a:cubicBezTo>
                  <a:pt x="264518" y="79987"/>
                  <a:pt x="265518" y="85245"/>
                  <a:pt x="268363" y="89512"/>
                </a:cubicBezTo>
                <a:cubicBezTo>
                  <a:pt x="269438" y="91124"/>
                  <a:pt x="267752" y="87644"/>
                  <a:pt x="267603" y="85713"/>
                </a:cubicBezTo>
                <a:cubicBezTo>
                  <a:pt x="267117" y="79394"/>
                  <a:pt x="266622" y="72809"/>
                  <a:pt x="268363" y="66716"/>
                </a:cubicBezTo>
                <a:cubicBezTo>
                  <a:pt x="268769" y="65296"/>
                  <a:pt x="269936" y="69218"/>
                  <a:pt x="270643" y="70515"/>
                </a:cubicBezTo>
                <a:cubicBezTo>
                  <a:pt x="275668" y="79728"/>
                  <a:pt x="270481" y="71513"/>
                  <a:pt x="276722" y="81913"/>
                </a:cubicBezTo>
                <a:cubicBezTo>
                  <a:pt x="277275" y="82835"/>
                  <a:pt x="277482" y="84193"/>
                  <a:pt x="278242" y="83433"/>
                </a:cubicBezTo>
                <a:cubicBezTo>
                  <a:pt x="281843" y="79834"/>
                  <a:pt x="279399" y="73313"/>
                  <a:pt x="279761" y="68235"/>
                </a:cubicBezTo>
                <a:cubicBezTo>
                  <a:pt x="280267" y="61143"/>
                  <a:pt x="280573" y="54034"/>
                  <a:pt x="281281" y="46959"/>
                </a:cubicBezTo>
                <a:cubicBezTo>
                  <a:pt x="281529" y="44477"/>
                  <a:pt x="282557" y="38356"/>
                  <a:pt x="284321" y="40120"/>
                </a:cubicBezTo>
                <a:cubicBezTo>
                  <a:pt x="286854" y="42653"/>
                  <a:pt x="285397" y="47204"/>
                  <a:pt x="285841" y="50758"/>
                </a:cubicBezTo>
                <a:cubicBezTo>
                  <a:pt x="287644" y="65192"/>
                  <a:pt x="284655" y="81061"/>
                  <a:pt x="291160" y="94072"/>
                </a:cubicBezTo>
                <a:cubicBezTo>
                  <a:pt x="291849" y="95450"/>
                  <a:pt x="291379" y="90955"/>
                  <a:pt x="291920" y="89512"/>
                </a:cubicBezTo>
                <a:cubicBezTo>
                  <a:pt x="293020" y="86579"/>
                  <a:pt x="293723" y="83490"/>
                  <a:pt x="294199" y="80394"/>
                </a:cubicBezTo>
                <a:cubicBezTo>
                  <a:pt x="296467" y="65655"/>
                  <a:pt x="296010" y="33884"/>
                  <a:pt x="310157" y="38600"/>
                </a:cubicBezTo>
                <a:cubicBezTo>
                  <a:pt x="314779" y="40141"/>
                  <a:pt x="312437" y="48166"/>
                  <a:pt x="312437" y="53038"/>
                </a:cubicBezTo>
                <a:cubicBezTo>
                  <a:pt x="312437" y="61936"/>
                  <a:pt x="314716" y="70736"/>
                  <a:pt x="314716" y="79634"/>
                </a:cubicBezTo>
                <a:cubicBezTo>
                  <a:pt x="314716" y="83566"/>
                  <a:pt x="316802" y="87217"/>
                  <a:pt x="317756" y="91032"/>
                </a:cubicBezTo>
                <a:cubicBezTo>
                  <a:pt x="318145" y="92586"/>
                  <a:pt x="318143" y="96724"/>
                  <a:pt x="319276" y="95591"/>
                </a:cubicBezTo>
                <a:cubicBezTo>
                  <a:pt x="321067" y="93800"/>
                  <a:pt x="319276" y="90526"/>
                  <a:pt x="319276" y="87993"/>
                </a:cubicBezTo>
                <a:cubicBezTo>
                  <a:pt x="319276" y="78874"/>
                  <a:pt x="319276" y="69756"/>
                  <a:pt x="319276" y="60637"/>
                </a:cubicBezTo>
                <a:cubicBezTo>
                  <a:pt x="319276" y="56804"/>
                  <a:pt x="319372" y="52797"/>
                  <a:pt x="320795" y="49238"/>
                </a:cubicBezTo>
                <a:cubicBezTo>
                  <a:pt x="321265" y="48062"/>
                  <a:pt x="322939" y="46063"/>
                  <a:pt x="323835" y="46959"/>
                </a:cubicBezTo>
                <a:cubicBezTo>
                  <a:pt x="333004" y="56128"/>
                  <a:pt x="328782" y="72442"/>
                  <a:pt x="332194" y="84953"/>
                </a:cubicBezTo>
                <a:cubicBezTo>
                  <a:pt x="332641" y="86593"/>
                  <a:pt x="333276" y="86351"/>
                  <a:pt x="333714" y="87993"/>
                </a:cubicBezTo>
                <a:cubicBezTo>
                  <a:pt x="334808" y="92097"/>
                  <a:pt x="334066" y="92267"/>
                  <a:pt x="335233" y="96351"/>
                </a:cubicBezTo>
                <a:cubicBezTo>
                  <a:pt x="335581" y="97569"/>
                  <a:pt x="337206" y="100620"/>
                  <a:pt x="337513" y="99391"/>
                </a:cubicBezTo>
                <a:cubicBezTo>
                  <a:pt x="340400" y="87841"/>
                  <a:pt x="337513" y="75581"/>
                  <a:pt x="337513" y="63676"/>
                </a:cubicBezTo>
                <a:cubicBezTo>
                  <a:pt x="337513" y="59110"/>
                  <a:pt x="336753" y="54564"/>
                  <a:pt x="336753" y="49998"/>
                </a:cubicBezTo>
                <a:cubicBezTo>
                  <a:pt x="336753" y="48478"/>
                  <a:pt x="335233" y="45439"/>
                  <a:pt x="336753" y="45439"/>
                </a:cubicBezTo>
                <a:cubicBezTo>
                  <a:pt x="338580" y="45439"/>
                  <a:pt x="338976" y="48364"/>
                  <a:pt x="339793" y="49998"/>
                </a:cubicBezTo>
                <a:cubicBezTo>
                  <a:pt x="345398" y="61207"/>
                  <a:pt x="344510" y="74739"/>
                  <a:pt x="348911" y="86473"/>
                </a:cubicBezTo>
                <a:cubicBezTo>
                  <a:pt x="349906" y="89125"/>
                  <a:pt x="349879" y="94072"/>
                  <a:pt x="352711" y="94072"/>
                </a:cubicBezTo>
                <a:cubicBezTo>
                  <a:pt x="353471" y="94072"/>
                  <a:pt x="352711" y="93312"/>
                  <a:pt x="352711" y="92552"/>
                </a:cubicBezTo>
                <a:cubicBezTo>
                  <a:pt x="352711" y="88970"/>
                  <a:pt x="353957" y="85485"/>
                  <a:pt x="354231" y="81913"/>
                </a:cubicBezTo>
                <a:cubicBezTo>
                  <a:pt x="355145" y="70019"/>
                  <a:pt x="354548" y="57966"/>
                  <a:pt x="356510" y="46199"/>
                </a:cubicBezTo>
                <a:cubicBezTo>
                  <a:pt x="357053" y="42941"/>
                  <a:pt x="358763" y="36613"/>
                  <a:pt x="361829" y="37840"/>
                </a:cubicBezTo>
                <a:cubicBezTo>
                  <a:pt x="370843" y="41446"/>
                  <a:pt x="368224" y="56323"/>
                  <a:pt x="369428" y="65956"/>
                </a:cubicBezTo>
                <a:cubicBezTo>
                  <a:pt x="370175" y="71930"/>
                  <a:pt x="373988" y="77412"/>
                  <a:pt x="373988" y="83433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Google Shape;110;p15"/>
          <p:cNvSpPr txBox="1"/>
          <p:nvPr/>
        </p:nvSpPr>
        <p:spPr>
          <a:xfrm rot="-5400000">
            <a:off x="2822525" y="3814650"/>
            <a:ext cx="16653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IMU sensors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 rot="1210332">
            <a:off x="4377120" y="5676461"/>
            <a:ext cx="1063963" cy="323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5"/>
          <p:cNvCxnSpPr/>
          <p:nvPr/>
        </p:nvCxnSpPr>
        <p:spPr>
          <a:xfrm rot="10800000">
            <a:off x="4415150" y="2465850"/>
            <a:ext cx="0" cy="216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/>
          <p:nvPr/>
        </p:nvCxnSpPr>
        <p:spPr>
          <a:xfrm>
            <a:off x="4415150" y="4631550"/>
            <a:ext cx="2882400" cy="97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5"/>
          <p:cNvSpPr txBox="1"/>
          <p:nvPr/>
        </p:nvSpPr>
        <p:spPr>
          <a:xfrm rot="1210332">
            <a:off x="4947120" y="5125511"/>
            <a:ext cx="1063963" cy="323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 rot="572600">
            <a:off x="4737275" y="2587355"/>
            <a:ext cx="154731" cy="1538837"/>
          </a:xfrm>
          <a:custGeom>
            <a:rect b="b" l="l" r="r" t="t"/>
            <a:pathLst>
              <a:path extrusionOk="0" h="61551" w="6189">
                <a:moveTo>
                  <a:pt x="0" y="61551"/>
                </a:moveTo>
                <a:cubicBezTo>
                  <a:pt x="6520" y="41992"/>
                  <a:pt x="6079" y="20617"/>
                  <a:pt x="6079" y="0"/>
                </a:cubicBezTo>
              </a:path>
            </a:pathLst>
          </a:cu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Google Shape;116;p15"/>
          <p:cNvSpPr/>
          <p:nvPr/>
        </p:nvSpPr>
        <p:spPr>
          <a:xfrm rot="572566">
            <a:off x="4806376" y="2385174"/>
            <a:ext cx="1595790" cy="2492775"/>
          </a:xfrm>
          <a:custGeom>
            <a:rect b="b" l="l" r="r" t="t"/>
            <a:pathLst>
              <a:path extrusionOk="0" h="99707" w="160337">
                <a:moveTo>
                  <a:pt x="0" y="14197"/>
                </a:moveTo>
                <a:cubicBezTo>
                  <a:pt x="0" y="9208"/>
                  <a:pt x="2088" y="-2474"/>
                  <a:pt x="6080" y="519"/>
                </a:cubicBezTo>
                <a:cubicBezTo>
                  <a:pt x="10611" y="3917"/>
                  <a:pt x="9119" y="11572"/>
                  <a:pt x="9119" y="17236"/>
                </a:cubicBezTo>
                <a:cubicBezTo>
                  <a:pt x="9119" y="33196"/>
                  <a:pt x="4831" y="49969"/>
                  <a:pt x="9879" y="65109"/>
                </a:cubicBezTo>
                <a:cubicBezTo>
                  <a:pt x="11552" y="70126"/>
                  <a:pt x="11265" y="76075"/>
                  <a:pt x="14438" y="80307"/>
                </a:cubicBezTo>
                <a:cubicBezTo>
                  <a:pt x="15118" y="81213"/>
                  <a:pt x="14825" y="83347"/>
                  <a:pt x="15958" y="83347"/>
                </a:cubicBezTo>
                <a:cubicBezTo>
                  <a:pt x="16485" y="83347"/>
                  <a:pt x="17249" y="69637"/>
                  <a:pt x="17478" y="68149"/>
                </a:cubicBezTo>
                <a:cubicBezTo>
                  <a:pt x="19605" y="54323"/>
                  <a:pt x="18534" y="40072"/>
                  <a:pt x="21277" y="26355"/>
                </a:cubicBezTo>
                <a:cubicBezTo>
                  <a:pt x="22010" y="22688"/>
                  <a:pt x="22857" y="16476"/>
                  <a:pt x="26597" y="16476"/>
                </a:cubicBezTo>
                <a:cubicBezTo>
                  <a:pt x="29689" y="16476"/>
                  <a:pt x="30806" y="21189"/>
                  <a:pt x="31916" y="24075"/>
                </a:cubicBezTo>
                <a:cubicBezTo>
                  <a:pt x="36659" y="36404"/>
                  <a:pt x="34955" y="50379"/>
                  <a:pt x="34955" y="63589"/>
                </a:cubicBezTo>
                <a:cubicBezTo>
                  <a:pt x="34955" y="67355"/>
                  <a:pt x="36818" y="70999"/>
                  <a:pt x="38755" y="74228"/>
                </a:cubicBezTo>
                <a:cubicBezTo>
                  <a:pt x="39773" y="75924"/>
                  <a:pt x="41456" y="80433"/>
                  <a:pt x="42554" y="78787"/>
                </a:cubicBezTo>
                <a:cubicBezTo>
                  <a:pt x="49632" y="68175"/>
                  <a:pt x="47114" y="53549"/>
                  <a:pt x="47114" y="40793"/>
                </a:cubicBezTo>
                <a:cubicBezTo>
                  <a:pt x="47114" y="36480"/>
                  <a:pt x="46510" y="31967"/>
                  <a:pt x="47873" y="27875"/>
                </a:cubicBezTo>
                <a:cubicBezTo>
                  <a:pt x="47931" y="27700"/>
                  <a:pt x="48014" y="23611"/>
                  <a:pt x="48633" y="24075"/>
                </a:cubicBezTo>
                <a:cubicBezTo>
                  <a:pt x="60040" y="32630"/>
                  <a:pt x="57752" y="51610"/>
                  <a:pt x="57752" y="65869"/>
                </a:cubicBezTo>
                <a:cubicBezTo>
                  <a:pt x="57752" y="70682"/>
                  <a:pt x="57752" y="75494"/>
                  <a:pt x="57752" y="80307"/>
                </a:cubicBezTo>
                <a:cubicBezTo>
                  <a:pt x="57752" y="81352"/>
                  <a:pt x="57467" y="83347"/>
                  <a:pt x="58512" y="83347"/>
                </a:cubicBezTo>
                <a:cubicBezTo>
                  <a:pt x="61805" y="83347"/>
                  <a:pt x="58046" y="76728"/>
                  <a:pt x="58512" y="73468"/>
                </a:cubicBezTo>
                <a:cubicBezTo>
                  <a:pt x="59557" y="66157"/>
                  <a:pt x="60792" y="58816"/>
                  <a:pt x="60792" y="51431"/>
                </a:cubicBezTo>
                <a:cubicBezTo>
                  <a:pt x="60792" y="48392"/>
                  <a:pt x="60792" y="45352"/>
                  <a:pt x="60792" y="42313"/>
                </a:cubicBezTo>
                <a:cubicBezTo>
                  <a:pt x="60792" y="40772"/>
                  <a:pt x="61122" y="36663"/>
                  <a:pt x="60032" y="37753"/>
                </a:cubicBezTo>
                <a:cubicBezTo>
                  <a:pt x="57703" y="40082"/>
                  <a:pt x="60032" y="44339"/>
                  <a:pt x="60032" y="47632"/>
                </a:cubicBezTo>
                <a:cubicBezTo>
                  <a:pt x="60032" y="57007"/>
                  <a:pt x="59917" y="66413"/>
                  <a:pt x="60792" y="75748"/>
                </a:cubicBezTo>
                <a:cubicBezTo>
                  <a:pt x="61173" y="79814"/>
                  <a:pt x="62311" y="83822"/>
                  <a:pt x="62311" y="87906"/>
                </a:cubicBezTo>
                <a:cubicBezTo>
                  <a:pt x="62311" y="88666"/>
                  <a:pt x="62311" y="90186"/>
                  <a:pt x="62311" y="89426"/>
                </a:cubicBezTo>
                <a:cubicBezTo>
                  <a:pt x="62311" y="74656"/>
                  <a:pt x="62202" y="59364"/>
                  <a:pt x="66871" y="45352"/>
                </a:cubicBezTo>
                <a:cubicBezTo>
                  <a:pt x="67660" y="42985"/>
                  <a:pt x="69339" y="49763"/>
                  <a:pt x="69910" y="52191"/>
                </a:cubicBezTo>
                <a:cubicBezTo>
                  <a:pt x="70994" y="56797"/>
                  <a:pt x="72491" y="61297"/>
                  <a:pt x="73710" y="65869"/>
                </a:cubicBezTo>
                <a:cubicBezTo>
                  <a:pt x="74301" y="68085"/>
                  <a:pt x="74470" y="75002"/>
                  <a:pt x="74470" y="72708"/>
                </a:cubicBezTo>
                <a:cubicBezTo>
                  <a:pt x="74470" y="65869"/>
                  <a:pt x="74470" y="59030"/>
                  <a:pt x="74470" y="52191"/>
                </a:cubicBezTo>
                <a:cubicBezTo>
                  <a:pt x="74470" y="48392"/>
                  <a:pt x="74470" y="48392"/>
                  <a:pt x="74470" y="44592"/>
                </a:cubicBezTo>
                <a:cubicBezTo>
                  <a:pt x="74470" y="42819"/>
                  <a:pt x="74470" y="37500"/>
                  <a:pt x="74470" y="39273"/>
                </a:cubicBezTo>
                <a:cubicBezTo>
                  <a:pt x="74470" y="51197"/>
                  <a:pt x="79286" y="62633"/>
                  <a:pt x="82068" y="74228"/>
                </a:cubicBezTo>
                <a:cubicBezTo>
                  <a:pt x="83030" y="78237"/>
                  <a:pt x="81432" y="83470"/>
                  <a:pt x="84348" y="86386"/>
                </a:cubicBezTo>
                <a:cubicBezTo>
                  <a:pt x="85422" y="87460"/>
                  <a:pt x="84348" y="84867"/>
                  <a:pt x="84348" y="83347"/>
                </a:cubicBezTo>
                <a:cubicBezTo>
                  <a:pt x="84348" y="80801"/>
                  <a:pt x="84575" y="78237"/>
                  <a:pt x="85108" y="75748"/>
                </a:cubicBezTo>
                <a:cubicBezTo>
                  <a:pt x="86916" y="67312"/>
                  <a:pt x="86628" y="58538"/>
                  <a:pt x="86628" y="49911"/>
                </a:cubicBezTo>
                <a:cubicBezTo>
                  <a:pt x="86628" y="46329"/>
                  <a:pt x="85617" y="41808"/>
                  <a:pt x="88148" y="39273"/>
                </a:cubicBezTo>
                <a:cubicBezTo>
                  <a:pt x="89591" y="37828"/>
                  <a:pt x="88907" y="43310"/>
                  <a:pt x="88907" y="45352"/>
                </a:cubicBezTo>
                <a:cubicBezTo>
                  <a:pt x="88907" y="48907"/>
                  <a:pt x="89667" y="52436"/>
                  <a:pt x="89667" y="55991"/>
                </a:cubicBezTo>
                <a:cubicBezTo>
                  <a:pt x="89667" y="67863"/>
                  <a:pt x="85887" y="85636"/>
                  <a:pt x="96506" y="90945"/>
                </a:cubicBezTo>
                <a:cubicBezTo>
                  <a:pt x="97639" y="91511"/>
                  <a:pt x="97975" y="88879"/>
                  <a:pt x="98786" y="87906"/>
                </a:cubicBezTo>
                <a:cubicBezTo>
                  <a:pt x="100992" y="85259"/>
                  <a:pt x="104029" y="82889"/>
                  <a:pt x="104865" y="79547"/>
                </a:cubicBezTo>
                <a:cubicBezTo>
                  <a:pt x="107708" y="68177"/>
                  <a:pt x="102167" y="54346"/>
                  <a:pt x="108665" y="44592"/>
                </a:cubicBezTo>
                <a:cubicBezTo>
                  <a:pt x="109678" y="43072"/>
                  <a:pt x="111590" y="40736"/>
                  <a:pt x="113224" y="41553"/>
                </a:cubicBezTo>
                <a:cubicBezTo>
                  <a:pt x="130753" y="50316"/>
                  <a:pt x="111353" y="87678"/>
                  <a:pt x="127662" y="98544"/>
                </a:cubicBezTo>
                <a:cubicBezTo>
                  <a:pt x="131289" y="100960"/>
                  <a:pt x="134406" y="92179"/>
                  <a:pt x="135261" y="87906"/>
                </a:cubicBezTo>
                <a:cubicBezTo>
                  <a:pt x="137654" y="75942"/>
                  <a:pt x="132221" y="63631"/>
                  <a:pt x="132221" y="51431"/>
                </a:cubicBezTo>
                <a:cubicBezTo>
                  <a:pt x="132221" y="49911"/>
                  <a:pt x="130701" y="46872"/>
                  <a:pt x="132221" y="46872"/>
                </a:cubicBezTo>
                <a:cubicBezTo>
                  <a:pt x="135313" y="46872"/>
                  <a:pt x="136652" y="51509"/>
                  <a:pt x="137540" y="54471"/>
                </a:cubicBezTo>
                <a:cubicBezTo>
                  <a:pt x="140465" y="64224"/>
                  <a:pt x="139140" y="74786"/>
                  <a:pt x="140580" y="84866"/>
                </a:cubicBezTo>
                <a:cubicBezTo>
                  <a:pt x="141093" y="88456"/>
                  <a:pt x="141714" y="92064"/>
                  <a:pt x="142860" y="95505"/>
                </a:cubicBezTo>
                <a:cubicBezTo>
                  <a:pt x="143372" y="97044"/>
                  <a:pt x="145173" y="100754"/>
                  <a:pt x="145899" y="99304"/>
                </a:cubicBezTo>
                <a:cubicBezTo>
                  <a:pt x="150371" y="90366"/>
                  <a:pt x="150458" y="79664"/>
                  <a:pt x="150458" y="69669"/>
                </a:cubicBezTo>
                <a:cubicBezTo>
                  <a:pt x="150458" y="65584"/>
                  <a:pt x="150856" y="61437"/>
                  <a:pt x="151978" y="57510"/>
                </a:cubicBezTo>
                <a:cubicBezTo>
                  <a:pt x="152175" y="56821"/>
                  <a:pt x="152991" y="55484"/>
                  <a:pt x="153498" y="55991"/>
                </a:cubicBezTo>
                <a:cubicBezTo>
                  <a:pt x="162597" y="65090"/>
                  <a:pt x="151238" y="84886"/>
                  <a:pt x="160337" y="93985"/>
                </a:cubicBezTo>
              </a:path>
            </a:pathLst>
          </a:cu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Google Shape;117;p15"/>
          <p:cNvSpPr/>
          <p:nvPr/>
        </p:nvSpPr>
        <p:spPr>
          <a:xfrm rot="572600">
            <a:off x="6314754" y="3689231"/>
            <a:ext cx="284961" cy="1310852"/>
          </a:xfrm>
          <a:custGeom>
            <a:rect b="b" l="l" r="r" t="t"/>
            <a:pathLst>
              <a:path extrusionOk="0" h="52432" w="11398">
                <a:moveTo>
                  <a:pt x="0" y="47873"/>
                </a:moveTo>
                <a:cubicBezTo>
                  <a:pt x="810" y="48683"/>
                  <a:pt x="2741" y="52432"/>
                  <a:pt x="3799" y="52432"/>
                </a:cubicBezTo>
                <a:cubicBezTo>
                  <a:pt x="7976" y="52432"/>
                  <a:pt x="6248" y="44409"/>
                  <a:pt x="6839" y="40274"/>
                </a:cubicBezTo>
                <a:cubicBezTo>
                  <a:pt x="8750" y="26899"/>
                  <a:pt x="11398" y="13510"/>
                  <a:pt x="11398" y="0"/>
                </a:cubicBezTo>
              </a:path>
            </a:pathLst>
          </a:cu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Google Shape;118;p15"/>
          <p:cNvSpPr/>
          <p:nvPr/>
        </p:nvSpPr>
        <p:spPr>
          <a:xfrm rot="572600">
            <a:off x="6666982" y="3452382"/>
            <a:ext cx="90154" cy="1473834"/>
          </a:xfrm>
          <a:custGeom>
            <a:rect b="b" l="l" r="r" t="t"/>
            <a:pathLst>
              <a:path extrusionOk="0" h="58951" w="3606">
                <a:moveTo>
                  <a:pt x="0" y="11838"/>
                </a:moveTo>
                <a:cubicBezTo>
                  <a:pt x="954" y="8023"/>
                  <a:pt x="-477" y="-1319"/>
                  <a:pt x="3040" y="440"/>
                </a:cubicBezTo>
                <a:cubicBezTo>
                  <a:pt x="4173" y="1006"/>
                  <a:pt x="3040" y="2973"/>
                  <a:pt x="3040" y="4239"/>
                </a:cubicBezTo>
                <a:cubicBezTo>
                  <a:pt x="3040" y="7785"/>
                  <a:pt x="3040" y="11331"/>
                  <a:pt x="3040" y="14877"/>
                </a:cubicBezTo>
                <a:cubicBezTo>
                  <a:pt x="3040" y="29568"/>
                  <a:pt x="3040" y="44260"/>
                  <a:pt x="3040" y="58951"/>
                </a:cubicBezTo>
              </a:path>
            </a:pathLst>
          </a:cu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Google Shape;119;p15"/>
          <p:cNvSpPr/>
          <p:nvPr/>
        </p:nvSpPr>
        <p:spPr>
          <a:xfrm rot="572600">
            <a:off x="6684886" y="3484644"/>
            <a:ext cx="371465" cy="1850874"/>
          </a:xfrm>
          <a:custGeom>
            <a:rect b="b" l="l" r="r" t="t"/>
            <a:pathLst>
              <a:path extrusionOk="0" h="74032" w="14858">
                <a:moveTo>
                  <a:pt x="947" y="61114"/>
                </a:moveTo>
                <a:cubicBezTo>
                  <a:pt x="947" y="65450"/>
                  <a:pt x="-1870" y="74032"/>
                  <a:pt x="2466" y="74032"/>
                </a:cubicBezTo>
                <a:cubicBezTo>
                  <a:pt x="6154" y="74032"/>
                  <a:pt x="4340" y="66892"/>
                  <a:pt x="5506" y="63393"/>
                </a:cubicBezTo>
                <a:cubicBezTo>
                  <a:pt x="9364" y="51819"/>
                  <a:pt x="8546" y="39119"/>
                  <a:pt x="8546" y="26919"/>
                </a:cubicBezTo>
                <a:cubicBezTo>
                  <a:pt x="8546" y="20819"/>
                  <a:pt x="8585" y="14599"/>
                  <a:pt x="10065" y="8681"/>
                </a:cubicBezTo>
                <a:cubicBezTo>
                  <a:pt x="10572" y="6655"/>
                  <a:pt x="11078" y="4628"/>
                  <a:pt x="11585" y="2602"/>
                </a:cubicBezTo>
                <a:cubicBezTo>
                  <a:pt x="11806" y="1716"/>
                  <a:pt x="12459" y="-323"/>
                  <a:pt x="13105" y="323"/>
                </a:cubicBezTo>
                <a:cubicBezTo>
                  <a:pt x="14727" y="1945"/>
                  <a:pt x="13139" y="4986"/>
                  <a:pt x="13865" y="7162"/>
                </a:cubicBezTo>
                <a:cubicBezTo>
                  <a:pt x="15470" y="11974"/>
                  <a:pt x="14625" y="17287"/>
                  <a:pt x="14625" y="22359"/>
                </a:cubicBezTo>
                <a:cubicBezTo>
                  <a:pt x="14625" y="37810"/>
                  <a:pt x="14625" y="53262"/>
                  <a:pt x="14625" y="68713"/>
                </a:cubicBezTo>
              </a:path>
            </a:pathLst>
          </a:cu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Google Shape;120;p15"/>
          <p:cNvSpPr/>
          <p:nvPr/>
        </p:nvSpPr>
        <p:spPr>
          <a:xfrm>
            <a:off x="2514700" y="4150488"/>
            <a:ext cx="673200" cy="33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7424188" y="4150488"/>
            <a:ext cx="673200" cy="33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-10" l="0" r="3016" t="-6033"/>
          <a:stretch/>
        </p:blipFill>
        <p:spPr>
          <a:xfrm>
            <a:off x="8314400" y="2997152"/>
            <a:ext cx="3592200" cy="26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2215250" y="1327763"/>
            <a:ext cx="76407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Task: to estimate the trajectory, detect steps, count number of steps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>
            <a:off x="325800" y="236425"/>
            <a:ext cx="11540400" cy="6217800"/>
          </a:xfrm>
          <a:prstGeom prst="rect">
            <a:avLst/>
          </a:prstGeom>
          <a:solidFill>
            <a:schemeClr val="dk1">
              <a:alpha val="1137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>
            <p:ph type="ctrTitle"/>
          </p:nvPr>
        </p:nvSpPr>
        <p:spPr>
          <a:xfrm>
            <a:off x="4279650" y="624800"/>
            <a:ext cx="36327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ru-RU" sz="5400">
                <a:solidFill>
                  <a:srgbClr val="3F3F3F"/>
                </a:solidFill>
              </a:rPr>
              <a:t>Motivation</a:t>
            </a:r>
            <a:endParaRPr sz="5400">
              <a:solidFill>
                <a:srgbClr val="3F3F3F"/>
              </a:solidFill>
            </a:endParaRPr>
          </a:p>
        </p:txBody>
      </p:sp>
      <p:sp>
        <p:nvSpPr>
          <p:cNvPr id="130" name="Google Shape;130;p16"/>
          <p:cNvSpPr txBox="1"/>
          <p:nvPr>
            <p:ph idx="1" type="subTitle"/>
          </p:nvPr>
        </p:nvSpPr>
        <p:spPr>
          <a:xfrm>
            <a:off x="1003275" y="1326900"/>
            <a:ext cx="49887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100">
                <a:solidFill>
                  <a:srgbClr val="0B5394"/>
                </a:solidFill>
              </a:rPr>
              <a:t>Indoor trajectory estimation</a:t>
            </a:r>
            <a:endParaRPr sz="3100">
              <a:solidFill>
                <a:srgbClr val="0B5394"/>
              </a:solidFill>
            </a:endParaRPr>
          </a:p>
        </p:txBody>
      </p:sp>
      <p:cxnSp>
        <p:nvCxnSpPr>
          <p:cNvPr id="131" name="Google Shape;131;p16"/>
          <p:cNvCxnSpPr/>
          <p:nvPr/>
        </p:nvCxnSpPr>
        <p:spPr>
          <a:xfrm>
            <a:off x="6178775" y="1634200"/>
            <a:ext cx="22800" cy="21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6178775" y="1417650"/>
            <a:ext cx="49887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100">
                <a:solidFill>
                  <a:srgbClr val="0B5394"/>
                </a:solidFill>
              </a:rPr>
              <a:t>Step detection</a:t>
            </a:r>
            <a:endParaRPr sz="3100">
              <a:solidFill>
                <a:srgbClr val="0B5394"/>
              </a:solidFill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1159275" y="2340700"/>
            <a:ext cx="48327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disadvantage of GPS navigation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○"/>
            </a:pP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requires open space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○"/>
            </a:pP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depends on landscape</a:t>
            </a:r>
            <a:endParaRPr sz="3000"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6494825" y="2340700"/>
            <a:ext cx="51399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different type of shows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people with disabilities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simple mechanism can’t catch details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6"/>
          <p:cNvCxnSpPr/>
          <p:nvPr/>
        </p:nvCxnSpPr>
        <p:spPr>
          <a:xfrm>
            <a:off x="1326925" y="3871400"/>
            <a:ext cx="100704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6"/>
          <p:cNvCxnSpPr/>
          <p:nvPr/>
        </p:nvCxnSpPr>
        <p:spPr>
          <a:xfrm>
            <a:off x="3659475" y="3980725"/>
            <a:ext cx="1634400" cy="768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7" name="Google Shape;137;p16"/>
          <p:cNvCxnSpPr/>
          <p:nvPr/>
        </p:nvCxnSpPr>
        <p:spPr>
          <a:xfrm flipH="1">
            <a:off x="6578350" y="3981400"/>
            <a:ext cx="1687500" cy="767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8" name="Google Shape;138;p16"/>
          <p:cNvSpPr txBox="1"/>
          <p:nvPr/>
        </p:nvSpPr>
        <p:spPr>
          <a:xfrm>
            <a:off x="4279650" y="4679025"/>
            <a:ext cx="3456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combine tasks</a:t>
            </a:r>
            <a:endParaRPr sz="3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ctrTitle"/>
          </p:nvPr>
        </p:nvSpPr>
        <p:spPr>
          <a:xfrm>
            <a:off x="1524000" y="274897"/>
            <a:ext cx="9144000" cy="59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/>
              <a:t>baseline model</a:t>
            </a:r>
            <a:endParaRPr sz="5000"/>
          </a:p>
        </p:txBody>
      </p:sp>
      <p:sp>
        <p:nvSpPr>
          <p:cNvPr id="145" name="Google Shape;145;p1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25" y="1277400"/>
            <a:ext cx="11339750" cy="49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b="47073" l="31856" r="0" t="0"/>
          <a:stretch/>
        </p:blipFill>
        <p:spPr>
          <a:xfrm>
            <a:off x="6565275" y="1136275"/>
            <a:ext cx="4982350" cy="6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 rotWithShape="1">
          <a:blip r:embed="rId4">
            <a:alphaModFix/>
          </a:blip>
          <a:srcRect b="0" l="0" r="42752" t="25584"/>
          <a:stretch/>
        </p:blipFill>
        <p:spPr>
          <a:xfrm>
            <a:off x="6339125" y="2788813"/>
            <a:ext cx="1462300" cy="119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8"/>
          <p:cNvCxnSpPr/>
          <p:nvPr/>
        </p:nvCxnSpPr>
        <p:spPr>
          <a:xfrm flipH="1">
            <a:off x="6129200" y="2683500"/>
            <a:ext cx="58545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5" name="Google Shape;15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5994725" cy="6556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b="48841" l="0" r="68246" t="0"/>
          <a:stretch/>
        </p:blipFill>
        <p:spPr>
          <a:xfrm>
            <a:off x="7526175" y="286025"/>
            <a:ext cx="2643850" cy="6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b="0" l="8259" r="5792" t="56538"/>
          <a:stretch/>
        </p:blipFill>
        <p:spPr>
          <a:xfrm>
            <a:off x="6136225" y="1986525"/>
            <a:ext cx="5916875" cy="5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 rotWithShape="1">
          <a:blip r:embed="rId4">
            <a:alphaModFix/>
          </a:blip>
          <a:srcRect b="74892" l="0" r="0" t="0"/>
          <a:stretch/>
        </p:blipFill>
        <p:spPr>
          <a:xfrm>
            <a:off x="7993425" y="2956875"/>
            <a:ext cx="2554350" cy="40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8"/>
          <p:cNvCxnSpPr/>
          <p:nvPr/>
        </p:nvCxnSpPr>
        <p:spPr>
          <a:xfrm>
            <a:off x="6060000" y="723173"/>
            <a:ext cx="3600" cy="32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8"/>
          <p:cNvSpPr/>
          <p:nvPr/>
        </p:nvSpPr>
        <p:spPr>
          <a:xfrm>
            <a:off x="9822550" y="4490850"/>
            <a:ext cx="1143000" cy="761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0 1 1 1 1 1 </a:t>
            </a:r>
            <a:endParaRPr/>
          </a:p>
        </p:txBody>
      </p:sp>
      <p:cxnSp>
        <p:nvCxnSpPr>
          <p:cNvPr id="161" name="Google Shape;161;p18"/>
          <p:cNvCxnSpPr/>
          <p:nvPr/>
        </p:nvCxnSpPr>
        <p:spPr>
          <a:xfrm>
            <a:off x="6055250" y="4052300"/>
            <a:ext cx="0" cy="12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2" name="Google Shape;162;p18"/>
          <p:cNvCxnSpPr/>
          <p:nvPr/>
        </p:nvCxnSpPr>
        <p:spPr>
          <a:xfrm flipH="1" rot="10800000">
            <a:off x="6055250" y="5240538"/>
            <a:ext cx="53664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8"/>
          <p:cNvCxnSpPr/>
          <p:nvPr/>
        </p:nvCxnSpPr>
        <p:spPr>
          <a:xfrm>
            <a:off x="9816250" y="3928050"/>
            <a:ext cx="7200" cy="188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8"/>
          <p:cNvSpPr/>
          <p:nvPr/>
        </p:nvSpPr>
        <p:spPr>
          <a:xfrm rot="-5400000">
            <a:off x="10252300" y="4916138"/>
            <a:ext cx="283500" cy="1092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9125" y="5812325"/>
            <a:ext cx="2703100" cy="67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/>
          <p:nvPr/>
        </p:nvSpPr>
        <p:spPr>
          <a:xfrm>
            <a:off x="6938350" y="4490850"/>
            <a:ext cx="2853600" cy="76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0 0 0 0 0 0 0 0 0 0 0 0 0 0 0 0 0 0 </a:t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 rot="5400000">
            <a:off x="8851225" y="2175048"/>
            <a:ext cx="238800" cy="3831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18"/>
          <p:cNvCxnSpPr/>
          <p:nvPr/>
        </p:nvCxnSpPr>
        <p:spPr>
          <a:xfrm flipH="1" rot="10800000">
            <a:off x="9033875" y="5672613"/>
            <a:ext cx="1188600" cy="459900"/>
          </a:xfrm>
          <a:prstGeom prst="curvedConnector3">
            <a:avLst>
              <a:gd fmla="val 718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69" name="Google Shape;169;p18"/>
          <p:cNvPicPr preferRelativeResize="0"/>
          <p:nvPr/>
        </p:nvPicPr>
        <p:blipFill rotWithShape="1">
          <a:blip r:embed="rId4">
            <a:alphaModFix/>
          </a:blip>
          <a:srcRect b="74891" l="63280" r="21225" t="10256"/>
          <a:stretch/>
        </p:blipFill>
        <p:spPr>
          <a:xfrm>
            <a:off x="10196175" y="5672650"/>
            <a:ext cx="395750" cy="2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7">
            <a:alphaModFix/>
          </a:blip>
          <a:srcRect b="38355" l="0" r="0" t="0"/>
          <a:stretch/>
        </p:blipFill>
        <p:spPr>
          <a:xfrm>
            <a:off x="8376324" y="3486043"/>
            <a:ext cx="1188600" cy="361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ctrTitle"/>
          </p:nvPr>
        </p:nvSpPr>
        <p:spPr>
          <a:xfrm>
            <a:off x="2341500" y="0"/>
            <a:ext cx="7243500" cy="837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>
                <a:solidFill>
                  <a:srgbClr val="262626"/>
                </a:solidFill>
              </a:rPr>
              <a:t>ResNetLSTM+step detection r</a:t>
            </a:r>
            <a:r>
              <a:rPr lang="ru-RU" sz="3400">
                <a:solidFill>
                  <a:srgbClr val="262626"/>
                </a:solidFill>
              </a:rPr>
              <a:t>esults </a:t>
            </a:r>
            <a:endParaRPr sz="3400">
              <a:solidFill>
                <a:srgbClr val="262626"/>
              </a:solidFill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00" y="3870175"/>
            <a:ext cx="10808404" cy="244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19"/>
          <p:cNvCxnSpPr/>
          <p:nvPr/>
        </p:nvCxnSpPr>
        <p:spPr>
          <a:xfrm>
            <a:off x="54750" y="971350"/>
            <a:ext cx="120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100" y="1151150"/>
            <a:ext cx="11347799" cy="2539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 b="0" l="0" r="0" t="8206"/>
          <a:stretch/>
        </p:blipFill>
        <p:spPr>
          <a:xfrm>
            <a:off x="327900" y="756000"/>
            <a:ext cx="6705600" cy="610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/>
        </p:nvSpPr>
        <p:spPr>
          <a:xfrm>
            <a:off x="2740500" y="0"/>
            <a:ext cx="7776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Instant Velocity</a:t>
            </a:r>
            <a:endParaRPr sz="3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8463550" y="1167750"/>
            <a:ext cx="1579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5116500" y="6328196"/>
            <a:ext cx="3984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4">
            <a:alphaModFix/>
          </a:blip>
          <a:srcRect b="11890" l="13186" r="67212" t="14892"/>
          <a:stretch/>
        </p:blipFill>
        <p:spPr>
          <a:xfrm>
            <a:off x="7833750" y="4050000"/>
            <a:ext cx="3101250" cy="25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 rotWithShape="1">
          <a:blip r:embed="rId5">
            <a:alphaModFix/>
          </a:blip>
          <a:srcRect b="12108" l="12938" r="66974" t="12116"/>
          <a:stretch/>
        </p:blipFill>
        <p:spPr>
          <a:xfrm>
            <a:off x="7944725" y="973049"/>
            <a:ext cx="2990275" cy="247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0"/>
          <p:cNvCxnSpPr/>
          <p:nvPr/>
        </p:nvCxnSpPr>
        <p:spPr>
          <a:xfrm>
            <a:off x="7384500" y="3645000"/>
            <a:ext cx="426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0"/>
          <p:cNvCxnSpPr/>
          <p:nvPr/>
        </p:nvCxnSpPr>
        <p:spPr>
          <a:xfrm>
            <a:off x="7384500" y="904500"/>
            <a:ext cx="13500" cy="57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0"/>
          <p:cNvCxnSpPr/>
          <p:nvPr/>
        </p:nvCxnSpPr>
        <p:spPr>
          <a:xfrm>
            <a:off x="7944725" y="980850"/>
            <a:ext cx="0" cy="24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0"/>
          <p:cNvCxnSpPr/>
          <p:nvPr/>
        </p:nvCxnSpPr>
        <p:spPr>
          <a:xfrm>
            <a:off x="7833750" y="4132000"/>
            <a:ext cx="0" cy="24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0"/>
          <p:cNvCxnSpPr/>
          <p:nvPr/>
        </p:nvCxnSpPr>
        <p:spPr>
          <a:xfrm>
            <a:off x="54750" y="711600"/>
            <a:ext cx="120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/>
        </p:nvSpPr>
        <p:spPr>
          <a:xfrm>
            <a:off x="1471500" y="202500"/>
            <a:ext cx="90045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ResNetLSTM Instant velocity+step detection results </a:t>
            </a:r>
            <a:endParaRPr sz="3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50" y="1812323"/>
            <a:ext cx="11887200" cy="2065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1"/>
          <p:cNvCxnSpPr/>
          <p:nvPr/>
        </p:nvCxnSpPr>
        <p:spPr>
          <a:xfrm>
            <a:off x="81000" y="1336500"/>
            <a:ext cx="120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50" y="4207722"/>
            <a:ext cx="116967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