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2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EE1"/>
    <a:srgbClr val="0083E1"/>
    <a:srgbClr val="008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80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yyjoDetbOX9v36cLHkEl250eKXrRIhY/edit#gid=691590374" TargetMode="External"/><Relationship Id="rId2" Type="http://schemas.openxmlformats.org/officeDocument/2006/relationships/hyperlink" Target="https://docs.google.com/spreadsheets/d/1KyyjoDetbOX9v36cLHkEl250eKXrRIhY/edit#gid=731722756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google.com/spreadsheets/d/1KyyjoDetbOX9v36cLHkEl250eKXrRIhY/edit#gid=716354235" TargetMode="External"/><Relationship Id="rId4" Type="http://schemas.openxmlformats.org/officeDocument/2006/relationships/hyperlink" Target="https://docs.google.com/spreadsheets/d/1KyyjoDetbOX9v36cLHkEl250eKXrRIhY/edit#gid=202691317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yyjoDetbOX9v36cLHkEl250eKXrRIhY/edit#gid=731722756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hyperlink" Target="https://docs.google.com/spreadsheets/d/1KyyjoDetbOX9v36cLHkEl250eKXrRIhY/edit#gid=691590374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yyjoDetbOX9v36cLHkEl250eKXrRIhY/edit#gid=2026913178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0C5B71-20BA-0F42-A990-7E10C92A7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FC092-9B51-2940-B03E-C6413890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2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9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1851E-9DE1-C048-86A4-0FFF97271B5E}"/>
              </a:ext>
            </a:extLst>
          </p:cNvPr>
          <p:cNvSpPr txBox="1"/>
          <p:nvPr/>
        </p:nvSpPr>
        <p:spPr>
          <a:xfrm>
            <a:off x="152400" y="596900"/>
            <a:ext cx="12039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ТЕСТОВУЮ ДОКУМЕНТАЦИЮ</a:t>
            </a:r>
          </a:p>
          <a:p>
            <a:endParaRPr lang="ru-BY" dirty="0"/>
          </a:p>
          <a:p>
            <a:endParaRPr lang="ru-BY" dirty="0"/>
          </a:p>
          <a:p>
            <a:r>
              <a:rPr lang="ru-BY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ЧЕК-ЛИСТ</a:t>
            </a:r>
            <a:r>
              <a:rPr lang="ru-BY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https://docs.google.com/spreadsheets/d/1KyyjoDetbOX9v36cLHkEl250eKXrRIhY/edit#gid=731722756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ТЕСТ-КЕЙСЫ</a:t>
            </a:r>
            <a:r>
              <a:rPr lang="ru-RU" dirty="0"/>
              <a:t>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https://docs.google.com/spreadsheets/d/1KyyjoDetbOX9v36cLHkEl250eKXrRIhY/edit#gid=691590374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 РЕПОРТ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https://docs.google.com/spreadsheets/d/1KyyjoDetbOX9v36cLHkEl250eKXrRIhY/edit#gid=2026913178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РЕЗУЛЬТАТАХ ТЕСТИРОВАНИЯ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docs.google.com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/spreadsheets/d/1KyyjoDetbOX9v36cLHkEl250eKXrRIhY/</a:t>
            </a:r>
            <a:r>
              <a:rPr lang="en-US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edit#gid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=716354235</a:t>
            </a:r>
            <a:endParaRPr lang="ru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8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D3FC1-75B5-8B4E-ABB9-9E4C9C502016}"/>
              </a:ext>
            </a:extLst>
          </p:cNvPr>
          <p:cNvSpPr txBox="1"/>
          <p:nvPr/>
        </p:nvSpPr>
        <p:spPr>
          <a:xfrm>
            <a:off x="2393950" y="2832100"/>
            <a:ext cx="740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4400" dirty="0"/>
              <a:t>СПАСИБО ЗА ВНИМАНИЕ !!!</a:t>
            </a:r>
          </a:p>
        </p:txBody>
      </p:sp>
    </p:spTree>
    <p:extLst>
      <p:ext uri="{BB962C8B-B14F-4D97-AF65-F5344CB8AC3E}">
        <p14:creationId xmlns:p14="http://schemas.microsoft.com/office/powerpoint/2010/main" val="26134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F4305E-C240-5A4B-B7F5-862DD966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657" y="3049289"/>
            <a:ext cx="4439651" cy="30569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9AFAAAD-498B-FD4C-809C-929852E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081" y="2964874"/>
            <a:ext cx="2086174" cy="3616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C1AC03-EDC4-C145-AC86-1CD249722C8D}"/>
              </a:ext>
            </a:extLst>
          </p:cNvPr>
          <p:cNvSpPr txBox="1"/>
          <p:nvPr/>
        </p:nvSpPr>
        <p:spPr>
          <a:xfrm>
            <a:off x="193965" y="397970"/>
            <a:ext cx="116932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BY" sz="2400" b="1" dirty="0">
                <a:cs typeface="Angsana New" panose="02020603050405020304" pitchFamily="18" charset="-34"/>
              </a:rPr>
              <a:t>Что такое скайп?</a:t>
            </a:r>
          </a:p>
          <a:p>
            <a:pPr algn="just"/>
            <a:r>
              <a:rPr lang="en-US" sz="1600" dirty="0">
                <a:cs typeface="Angsana New" panose="02020603050405020304" pitchFamily="18" charset="-34"/>
              </a:rPr>
              <a:t>Skype — </a:t>
            </a:r>
            <a:r>
              <a:rPr lang="ru-RU" sz="1600" dirty="0">
                <a:cs typeface="Angsana New" panose="02020603050405020304" pitchFamily="18" charset="-34"/>
              </a:rPr>
              <a:t>сервис для организации </a:t>
            </a:r>
            <a:r>
              <a:rPr lang="ru-RU" sz="1600" dirty="0" err="1">
                <a:cs typeface="Angsana New" panose="02020603050405020304" pitchFamily="18" charset="-34"/>
              </a:rPr>
              <a:t>видеовстреч</a:t>
            </a:r>
            <a:r>
              <a:rPr lang="ru-RU" sz="1600" dirty="0">
                <a:cs typeface="Angsana New" panose="02020603050405020304" pitchFamily="18" charset="-34"/>
              </a:rPr>
              <a:t> и общения. Скайп помогает пользователям оставаться на связи с близкими и коллегами, общаться с ними в чате, при помощи видео и голосовой связи. </a:t>
            </a:r>
            <a:r>
              <a:rPr lang="en-US" sz="1600" dirty="0">
                <a:cs typeface="Angsana New" panose="02020603050405020304" pitchFamily="18" charset="-34"/>
              </a:rPr>
              <a:t>Skype </a:t>
            </a:r>
            <a:r>
              <a:rPr lang="ru-RU" sz="1600" dirty="0">
                <a:cs typeface="Angsana New" panose="02020603050405020304" pitchFamily="18" charset="-34"/>
              </a:rPr>
              <a:t>можно использовать как в личных целях, так и использовать его в бизнесе. </a:t>
            </a:r>
          </a:p>
          <a:p>
            <a:pPr algn="just"/>
            <a:r>
              <a:rPr lang="ru-RU" sz="1600" dirty="0">
                <a:cs typeface="Angsana New" panose="02020603050405020304" pitchFamily="18" charset="-34"/>
              </a:rPr>
              <a:t>Скайп объединяет в себе две основные функции — мессенджер и организация видеоконференций. У пользователей есть книга контактов, где хранятся добавленные контакты и синхронизированные из телефонной книги. С контактами пользователи могут общаться в текстовом чате. Помимо отправки сообщений, в чате есть возможность отправки голосовых и </a:t>
            </a:r>
            <a:r>
              <a:rPr lang="ru-RU" sz="1600" dirty="0" err="1">
                <a:cs typeface="Angsana New" panose="02020603050405020304" pitchFamily="18" charset="-34"/>
              </a:rPr>
              <a:t>видеосообщений</a:t>
            </a:r>
            <a:r>
              <a:rPr lang="ru-RU" sz="1600" dirty="0">
                <a:cs typeface="Angsana New" panose="02020603050405020304" pitchFamily="18" charset="-34"/>
              </a:rPr>
              <a:t>, передачи файлов большинства типов форматов и отправки контактов.</a:t>
            </a:r>
            <a:endParaRPr lang="ru-BY" sz="1600" dirty="0">
              <a:cs typeface="Angsana New" panose="02020603050405020304" pitchFamily="18" charset="-34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10351A-404D-AF44-A471-C11F2E18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136605"/>
            <a:ext cx="4318085" cy="29732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C1DEAAD-6529-C346-A732-5A745D454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331" y="4055396"/>
            <a:ext cx="3506864" cy="24146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8CDBD30-D34E-EC42-BF01-1DA5C415E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985" y="4293814"/>
            <a:ext cx="3186546" cy="21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7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01C39-C25C-B341-B0D9-170FF25D54AD}"/>
              </a:ext>
            </a:extLst>
          </p:cNvPr>
          <p:cNvSpPr txBox="1"/>
          <p:nvPr/>
        </p:nvSpPr>
        <p:spPr>
          <a:xfrm>
            <a:off x="387927" y="30010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400" b="1" dirty="0"/>
              <a:t>Модули мобильного приложения скайп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F02FE4-8D4B-154C-8128-AEB63F16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697192"/>
            <a:ext cx="10875818" cy="59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460E5-D133-FD41-A83B-898F071D1AA1}"/>
              </a:ext>
            </a:extLst>
          </p:cNvPr>
          <p:cNvSpPr txBox="1"/>
          <p:nvPr/>
        </p:nvSpPr>
        <p:spPr>
          <a:xfrm>
            <a:off x="831273" y="392669"/>
            <a:ext cx="943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400" b="1" dirty="0"/>
              <a:t>Тестовое окружение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1C03C20-AF0C-CE43-83AC-45D2C0B7A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75153"/>
              </p:ext>
            </p:extLst>
          </p:nvPr>
        </p:nvGraphicFramePr>
        <p:xfrm>
          <a:off x="831273" y="2297516"/>
          <a:ext cx="10695709" cy="2549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9838">
                  <a:extLst>
                    <a:ext uri="{9D8B030D-6E8A-4147-A177-3AD203B41FA5}">
                      <a16:colId xmlns:a16="http://schemas.microsoft.com/office/drawing/2014/main" val="3503257792"/>
                    </a:ext>
                  </a:extLst>
                </a:gridCol>
                <a:gridCol w="2443390">
                  <a:extLst>
                    <a:ext uri="{9D8B030D-6E8A-4147-A177-3AD203B41FA5}">
                      <a16:colId xmlns:a16="http://schemas.microsoft.com/office/drawing/2014/main" val="1967038022"/>
                    </a:ext>
                  </a:extLst>
                </a:gridCol>
                <a:gridCol w="1878543">
                  <a:extLst>
                    <a:ext uri="{9D8B030D-6E8A-4147-A177-3AD203B41FA5}">
                      <a16:colId xmlns:a16="http://schemas.microsoft.com/office/drawing/2014/main" val="2401681172"/>
                    </a:ext>
                  </a:extLst>
                </a:gridCol>
                <a:gridCol w="1484863">
                  <a:extLst>
                    <a:ext uri="{9D8B030D-6E8A-4147-A177-3AD203B41FA5}">
                      <a16:colId xmlns:a16="http://schemas.microsoft.com/office/drawing/2014/main" val="457869690"/>
                    </a:ext>
                  </a:extLst>
                </a:gridCol>
                <a:gridCol w="1940587">
                  <a:extLst>
                    <a:ext uri="{9D8B030D-6E8A-4147-A177-3AD203B41FA5}">
                      <a16:colId xmlns:a16="http://schemas.microsoft.com/office/drawing/2014/main" val="28921771"/>
                    </a:ext>
                  </a:extLst>
                </a:gridCol>
                <a:gridCol w="1448488">
                  <a:extLst>
                    <a:ext uri="{9D8B030D-6E8A-4147-A177-3AD203B41FA5}">
                      <a16:colId xmlns:a16="http://schemas.microsoft.com/office/drawing/2014/main" val="1982644240"/>
                    </a:ext>
                  </a:extLst>
                </a:gridCol>
              </a:tblGrid>
              <a:tr h="902884">
                <a:tc>
                  <a:txBody>
                    <a:bodyPr/>
                    <a:lstStyle/>
                    <a:p>
                      <a:pPr algn="ctr"/>
                      <a:r>
                        <a:rPr lang="ru-BY" sz="1400" dirty="0">
                          <a:effectLst/>
                        </a:rPr>
                        <a:t>Тип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BY" sz="1400" dirty="0">
                          <a:effectLst/>
                        </a:rPr>
                        <a:t>Производители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BY" sz="1400" dirty="0">
                          <a:effectLst/>
                        </a:rPr>
                        <a:t>Модели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BY" sz="1400" dirty="0">
                          <a:effectLst/>
                        </a:rPr>
                        <a:t>Дюймы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BY" sz="1400" dirty="0">
                          <a:effectLst/>
                        </a:rPr>
                        <a:t>Разрешение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BY" sz="1400">
                          <a:effectLst/>
                        </a:rPr>
                        <a:t>ОС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152278"/>
                  </a:ext>
                </a:extLst>
              </a:tr>
              <a:tr h="605100"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Iphone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Apple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Iphone </a:t>
                      </a:r>
                      <a:r>
                        <a:rPr lang="en-US" sz="1400" dirty="0">
                          <a:effectLst/>
                        </a:rPr>
                        <a:t>7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4,7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1334x750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14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810515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Iphone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Apple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Iphone </a:t>
                      </a:r>
                      <a:r>
                        <a:rPr lang="en-US" sz="1400" dirty="0">
                          <a:effectLst/>
                        </a:rPr>
                        <a:t>XS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5,85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1334x750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983029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r>
                        <a:rPr lang="ru-BY" sz="1400">
                          <a:effectLst/>
                        </a:rPr>
                        <a:t>Iphone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Apple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Iphone 13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6,1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2532х1170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BY" sz="1400" dirty="0">
                          <a:effectLst/>
                        </a:rPr>
                        <a:t>15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21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55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10ED12-37A2-5D42-8173-9C610065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18" y="2755900"/>
            <a:ext cx="4064000" cy="4102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85088-5944-644D-800D-A9E45F7891A1}"/>
              </a:ext>
            </a:extLst>
          </p:cNvPr>
          <p:cNvSpPr txBox="1"/>
          <p:nvPr/>
        </p:nvSpPr>
        <p:spPr>
          <a:xfrm>
            <a:off x="637309" y="332509"/>
            <a:ext cx="1058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Тестирование мобильного приложения </a:t>
            </a:r>
            <a:r>
              <a:rPr lang="en-US" sz="2400" b="1" dirty="0"/>
              <a:t>Skype</a:t>
            </a:r>
            <a:endParaRPr lang="ru-BY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1AE6-3341-164A-9D7C-62C50685BAB5}"/>
              </a:ext>
            </a:extLst>
          </p:cNvPr>
          <p:cNvSpPr txBox="1"/>
          <p:nvPr/>
        </p:nvSpPr>
        <p:spPr>
          <a:xfrm>
            <a:off x="782782" y="889843"/>
            <a:ext cx="106264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dirty="0"/>
              <a:t>Было проведено:</a:t>
            </a:r>
          </a:p>
          <a:p>
            <a:pPr lvl="0" algn="just"/>
            <a:r>
              <a:rPr lang="ru-RU" dirty="0"/>
              <a:t>1. Функциональное тестирование:</a:t>
            </a:r>
          </a:p>
          <a:p>
            <a:pPr lvl="0" algn="just"/>
            <a:r>
              <a:rPr lang="ru-RU" dirty="0"/>
              <a:t>- позитивное тестирование приложения (корректные шаги, корректные данные);</a:t>
            </a:r>
            <a:endParaRPr lang="ru-BY" dirty="0"/>
          </a:p>
          <a:p>
            <a:pPr marL="285750" lvl="0" indent="-285750" algn="just">
              <a:buFontTx/>
              <a:buChar char="-"/>
            </a:pPr>
            <a:r>
              <a:rPr lang="ru-RU" dirty="0"/>
              <a:t>негативное тестирование (подразумевает введение некорректных данных).</a:t>
            </a:r>
          </a:p>
          <a:p>
            <a:pPr algn="just"/>
            <a:r>
              <a:rPr lang="ru-RU" dirty="0"/>
              <a:t>2. Нефункциональное тестирование:</a:t>
            </a:r>
          </a:p>
          <a:p>
            <a:pPr algn="just"/>
            <a:r>
              <a:rPr lang="ru-RU" dirty="0"/>
              <a:t>- тестирование интерфейса;</a:t>
            </a:r>
            <a:endParaRPr lang="ru-BY" dirty="0"/>
          </a:p>
          <a:p>
            <a:pPr marL="285750" indent="-285750" algn="just">
              <a:buFontTx/>
              <a:buChar char="-"/>
            </a:pPr>
            <a:r>
              <a:rPr lang="ru-RU" dirty="0"/>
              <a:t>тестирование удобства использования.</a:t>
            </a:r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algn="just"/>
            <a:endParaRPr lang="ru-RU" dirty="0"/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algn="just"/>
            <a:r>
              <a:rPr lang="ru-BY" dirty="0"/>
              <a:t>Для функционального тестирования будут </a:t>
            </a:r>
          </a:p>
          <a:p>
            <a:pPr algn="just"/>
            <a:r>
              <a:rPr lang="ru-BY" dirty="0"/>
              <a:t>использоваться следующие техники тестирования:</a:t>
            </a:r>
          </a:p>
          <a:p>
            <a:pPr lvl="0" algn="just"/>
            <a:r>
              <a:rPr lang="ru-BY" dirty="0"/>
              <a:t>- разбиение на классы эквивалентности</a:t>
            </a:r>
            <a:r>
              <a:rPr lang="ru-RU" dirty="0"/>
              <a:t>;</a:t>
            </a:r>
            <a:endParaRPr lang="ru-BY" dirty="0"/>
          </a:p>
          <a:p>
            <a:pPr lvl="0" algn="just"/>
            <a:r>
              <a:rPr lang="ru-BY" dirty="0"/>
              <a:t>- анализ  граничных значений;</a:t>
            </a:r>
          </a:p>
          <a:p>
            <a:pPr algn="just"/>
            <a:r>
              <a:rPr lang="ru-RU" dirty="0"/>
              <a:t>- попарное тестирование</a:t>
            </a:r>
            <a:r>
              <a:rPr lang="ru-BY" dirty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Проверки были оформлены в виде чек-листа и тест-кейсов.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BY" dirty="0"/>
          </a:p>
          <a:p>
            <a:pPr lvl="0"/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3308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6DB28-9F92-8042-8594-C5448501C01F}"/>
              </a:ext>
            </a:extLst>
          </p:cNvPr>
          <p:cNvSpPr txBox="1"/>
          <p:nvPr/>
        </p:nvSpPr>
        <p:spPr>
          <a:xfrm>
            <a:off x="263236" y="374073"/>
            <a:ext cx="1046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400" b="1" dirty="0"/>
              <a:t>Чек - лист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3482C22-24AA-5847-B9F5-148D5889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75859"/>
              </p:ext>
            </p:extLst>
          </p:nvPr>
        </p:nvGraphicFramePr>
        <p:xfrm>
          <a:off x="942110" y="803564"/>
          <a:ext cx="10460183" cy="35456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32703">
                  <a:extLst>
                    <a:ext uri="{9D8B030D-6E8A-4147-A177-3AD203B41FA5}">
                      <a16:colId xmlns:a16="http://schemas.microsoft.com/office/drawing/2014/main" val="2051563618"/>
                    </a:ext>
                  </a:extLst>
                </a:gridCol>
                <a:gridCol w="4984040">
                  <a:extLst>
                    <a:ext uri="{9D8B030D-6E8A-4147-A177-3AD203B41FA5}">
                      <a16:colId xmlns:a16="http://schemas.microsoft.com/office/drawing/2014/main" val="3107526251"/>
                    </a:ext>
                  </a:extLst>
                </a:gridCol>
                <a:gridCol w="4210737">
                  <a:extLst>
                    <a:ext uri="{9D8B030D-6E8A-4147-A177-3AD203B41FA5}">
                      <a16:colId xmlns:a16="http://schemas.microsoft.com/office/drawing/2014/main" val="68597450"/>
                    </a:ext>
                  </a:extLst>
                </a:gridCol>
                <a:gridCol w="632703">
                  <a:extLst>
                    <a:ext uri="{9D8B030D-6E8A-4147-A177-3AD203B41FA5}">
                      <a16:colId xmlns:a16="http://schemas.microsoft.com/office/drawing/2014/main" val="931535267"/>
                    </a:ext>
                  </a:extLst>
                </a:gridCol>
              </a:tblGrid>
              <a:tr h="41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extLst>
                  <a:ext uri="{0D108BD9-81ED-4DB2-BD59-A6C34878D82A}">
                    <a16:rowId xmlns:a16="http://schemas.microsoft.com/office/drawing/2014/main" val="4076662473"/>
                  </a:ext>
                </a:extLst>
              </a:tr>
              <a:tr h="385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чата с пользователем через кнопку "Новый чат"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Чат создан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35527"/>
                  </a:ext>
                </a:extLst>
              </a:tr>
              <a:tr h="385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группового чата через кнопку "Новый чат"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Чат создан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607667"/>
                  </a:ext>
                </a:extLst>
              </a:tr>
              <a:tr h="385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звонка через кнопку "Новый чат"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Осуществляется звонок пользователю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54793"/>
                  </a:ext>
                </a:extLst>
              </a:tr>
              <a:tr h="385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 букв, цифр и символов одновременно в поле ввода сообщения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возможность ввода букв, символов и цифр одновременно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83246"/>
                  </a:ext>
                </a:extLst>
              </a:tr>
              <a:tr h="385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Отправление буквы в чат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Буква отправлена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34246"/>
                  </a:ext>
                </a:extLst>
              </a:tr>
              <a:tr h="385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Отправление пустого сообщения в чат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горит серым цветом и она не </a:t>
                      </a:r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кликабельна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47278"/>
                  </a:ext>
                </a:extLst>
              </a:tr>
              <a:tr h="385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Отправление пустого сообщения в групповой чат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горит серым цветом и она не </a:t>
                      </a:r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кликабельна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98917"/>
                  </a:ext>
                </a:extLst>
              </a:tr>
              <a:tr h="385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Отправление предложения из 30 000 символов в чат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Предложение отправлено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00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C726EC-829D-BA4C-96BF-564D21572156}"/>
              </a:ext>
            </a:extLst>
          </p:cNvPr>
          <p:cNvSpPr txBox="1"/>
          <p:nvPr/>
        </p:nvSpPr>
        <p:spPr>
          <a:xfrm>
            <a:off x="1731818" y="477981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BY" dirty="0"/>
          </a:p>
          <a:p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1D257-D9A0-C046-9AEB-9F8460802AC6}"/>
              </a:ext>
            </a:extLst>
          </p:cNvPr>
          <p:cNvSpPr txBox="1"/>
          <p:nvPr/>
        </p:nvSpPr>
        <p:spPr>
          <a:xfrm>
            <a:off x="942109" y="4927600"/>
            <a:ext cx="1046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docs.google.com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/spreadsheets/d/1KyyjoDetbOX9v36cLHkEl250eKXrRIhY/</a:t>
            </a:r>
            <a:r>
              <a:rPr lang="en-US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edit#gid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=731722756</a:t>
            </a:r>
            <a:endParaRPr lang="ru-B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0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C23D0-3E75-6A4B-BEE7-16FAE286AFD6}"/>
              </a:ext>
            </a:extLst>
          </p:cNvPr>
          <p:cNvSpPr txBox="1"/>
          <p:nvPr/>
        </p:nvSpPr>
        <p:spPr>
          <a:xfrm>
            <a:off x="415637" y="393700"/>
            <a:ext cx="10571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b="1" dirty="0"/>
              <a:t>Тест-кейс</a:t>
            </a:r>
          </a:p>
          <a:p>
            <a:endParaRPr lang="ru-BY" dirty="0"/>
          </a:p>
          <a:p>
            <a:endParaRPr lang="ru-BY" b="1" dirty="0"/>
          </a:p>
          <a:p>
            <a:endParaRPr lang="ru-BY" dirty="0"/>
          </a:p>
          <a:p>
            <a:endParaRPr lang="ru-BY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B14EE5-4F7B-D629-C743-F5DD2F11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3575" y="8842375"/>
            <a:ext cx="304800" cy="2794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8A1C09-8BEE-DDBF-AE5D-6CDD91FB0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375" y="8842375"/>
            <a:ext cx="257175" cy="304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82CA53C-3DB5-0503-B8FC-44397C5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25" y="9337675"/>
            <a:ext cx="228600" cy="2714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E2533C-065E-0E3D-4A53-2EB5AAA01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2425" y="11174413"/>
            <a:ext cx="279400" cy="2682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7DFDFBC-3F35-F284-68E8-F24DAED4F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5325" y="11406188"/>
            <a:ext cx="263525" cy="254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80BD176-A8D9-4344-AF16-9DA58C6BD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9125" y="12103100"/>
            <a:ext cx="263525" cy="254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ADD81A1-1AD1-E291-DBF3-1BC52A60BB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150" y="23531513"/>
            <a:ext cx="254000" cy="254000"/>
          </a:xfrm>
          <a:prstGeom prst="rect">
            <a:avLst/>
          </a:prstGeom>
        </p:spPr>
      </p:pic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B26D35BB-983C-034A-9AD1-DA7EFC322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72065"/>
              </p:ext>
            </p:extLst>
          </p:nvPr>
        </p:nvGraphicFramePr>
        <p:xfrm>
          <a:off x="1205345" y="838200"/>
          <a:ext cx="10148456" cy="45085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52562">
                  <a:extLst>
                    <a:ext uri="{9D8B030D-6E8A-4147-A177-3AD203B41FA5}">
                      <a16:colId xmlns:a16="http://schemas.microsoft.com/office/drawing/2014/main" val="2477947793"/>
                    </a:ext>
                  </a:extLst>
                </a:gridCol>
                <a:gridCol w="652562">
                  <a:extLst>
                    <a:ext uri="{9D8B030D-6E8A-4147-A177-3AD203B41FA5}">
                      <a16:colId xmlns:a16="http://schemas.microsoft.com/office/drawing/2014/main" val="4063681443"/>
                    </a:ext>
                  </a:extLst>
                </a:gridCol>
                <a:gridCol w="3903031">
                  <a:extLst>
                    <a:ext uri="{9D8B030D-6E8A-4147-A177-3AD203B41FA5}">
                      <a16:colId xmlns:a16="http://schemas.microsoft.com/office/drawing/2014/main" val="3806507260"/>
                    </a:ext>
                  </a:extLst>
                </a:gridCol>
                <a:gridCol w="1947519">
                  <a:extLst>
                    <a:ext uri="{9D8B030D-6E8A-4147-A177-3AD203B41FA5}">
                      <a16:colId xmlns:a16="http://schemas.microsoft.com/office/drawing/2014/main" val="849118421"/>
                    </a:ext>
                  </a:extLst>
                </a:gridCol>
                <a:gridCol w="2340220">
                  <a:extLst>
                    <a:ext uri="{9D8B030D-6E8A-4147-A177-3AD203B41FA5}">
                      <a16:colId xmlns:a16="http://schemas.microsoft.com/office/drawing/2014/main" val="2877535086"/>
                    </a:ext>
                  </a:extLst>
                </a:gridCol>
                <a:gridCol w="652562">
                  <a:extLst>
                    <a:ext uri="{9D8B030D-6E8A-4147-A177-3AD203B41FA5}">
                      <a16:colId xmlns:a16="http://schemas.microsoft.com/office/drawing/2014/main" val="3321924229"/>
                    </a:ext>
                  </a:extLst>
                </a:gridCol>
              </a:tblGrid>
              <a:tr h="470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ctr"/>
                </a:tc>
                <a:extLst>
                  <a:ext uri="{0D108BD9-81ED-4DB2-BD59-A6C34878D82A}">
                    <a16:rowId xmlns:a16="http://schemas.microsoft.com/office/drawing/2014/main" val="421769283"/>
                  </a:ext>
                </a:extLst>
              </a:tr>
              <a:tr h="89184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Ska_32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Отправка текстового файла размером 300 МБ в чат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Нажать на кнопку "+"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Всплавает меню "Инструменты и контент"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96126"/>
                  </a:ext>
                </a:extLst>
              </a:tr>
              <a:tr h="891849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Нажать на "файл"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Открываются папки с файлами на телефоне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00654"/>
                  </a:ext>
                </a:extLst>
              </a:tr>
              <a:tr h="470553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Выбрать папку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Папка открывается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053786"/>
                  </a:ext>
                </a:extLst>
              </a:tr>
              <a:tr h="891849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Выбрать файл "Дипломная работа_универ"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Файл прикреплен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53802"/>
                  </a:ext>
                </a:extLst>
              </a:tr>
              <a:tr h="891849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Нажать кнопку "Отправить"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Файл отправлен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1" marR="5411" marT="5411" marB="0" anchor="b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3556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D0CB58-F620-AF4F-B0BA-89A435D52455}"/>
              </a:ext>
            </a:extLst>
          </p:cNvPr>
          <p:cNvSpPr txBox="1"/>
          <p:nvPr/>
        </p:nvSpPr>
        <p:spPr>
          <a:xfrm>
            <a:off x="1205345" y="5867400"/>
            <a:ext cx="1014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docs.google.com</a:t>
            </a:r>
            <a:r>
              <a:rPr lang="en-US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/spreadsheets/d/1KyyjoDetbOX9v36cLHkEl250eKXrRIhY/</a:t>
            </a:r>
            <a:r>
              <a:rPr lang="en-US" dirty="0" err="1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edit#gid</a:t>
            </a:r>
            <a:r>
              <a:rPr lang="en-US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=691590374</a:t>
            </a:r>
            <a:endParaRPr lang="ru-B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3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F1814-804A-B840-A5F2-B45235762343}"/>
              </a:ext>
            </a:extLst>
          </p:cNvPr>
          <p:cNvSpPr txBox="1"/>
          <p:nvPr/>
        </p:nvSpPr>
        <p:spPr>
          <a:xfrm>
            <a:off x="368300" y="292100"/>
            <a:ext cx="783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Баг репорт</a:t>
            </a:r>
          </a:p>
          <a:p>
            <a:endParaRPr lang="ru-BY" b="1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75F0960-8A9E-DC4A-93E4-4D437E27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32"/>
              </p:ext>
            </p:extLst>
          </p:nvPr>
        </p:nvGraphicFramePr>
        <p:xfrm>
          <a:off x="634999" y="1118632"/>
          <a:ext cx="10922001" cy="2476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45910">
                  <a:extLst>
                    <a:ext uri="{9D8B030D-6E8A-4147-A177-3AD203B41FA5}">
                      <a16:colId xmlns:a16="http://schemas.microsoft.com/office/drawing/2014/main" val="184552298"/>
                    </a:ext>
                  </a:extLst>
                </a:gridCol>
                <a:gridCol w="1245910">
                  <a:extLst>
                    <a:ext uri="{9D8B030D-6E8A-4147-A177-3AD203B41FA5}">
                      <a16:colId xmlns:a16="http://schemas.microsoft.com/office/drawing/2014/main" val="1328269481"/>
                    </a:ext>
                  </a:extLst>
                </a:gridCol>
                <a:gridCol w="2940539">
                  <a:extLst>
                    <a:ext uri="{9D8B030D-6E8A-4147-A177-3AD203B41FA5}">
                      <a16:colId xmlns:a16="http://schemas.microsoft.com/office/drawing/2014/main" val="2859601333"/>
                    </a:ext>
                  </a:extLst>
                </a:gridCol>
                <a:gridCol w="2424990">
                  <a:extLst>
                    <a:ext uri="{9D8B030D-6E8A-4147-A177-3AD203B41FA5}">
                      <a16:colId xmlns:a16="http://schemas.microsoft.com/office/drawing/2014/main" val="367181823"/>
                    </a:ext>
                  </a:extLst>
                </a:gridCol>
                <a:gridCol w="1818742">
                  <a:extLst>
                    <a:ext uri="{9D8B030D-6E8A-4147-A177-3AD203B41FA5}">
                      <a16:colId xmlns:a16="http://schemas.microsoft.com/office/drawing/2014/main" val="1209143907"/>
                    </a:ext>
                  </a:extLst>
                </a:gridCol>
                <a:gridCol w="1245910">
                  <a:extLst>
                    <a:ext uri="{9D8B030D-6E8A-4147-A177-3AD203B41FA5}">
                      <a16:colId xmlns:a16="http://schemas.microsoft.com/office/drawing/2014/main" val="382220954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Summary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Steps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Expected Result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Actual result</a:t>
                      </a:r>
                      <a:endParaRPr lang="en-US" sz="1200" b="1" i="0" u="none" strike="noStrike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958461"/>
                  </a:ext>
                </a:extLst>
              </a:tr>
              <a:tr h="20320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BA_1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Hight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 Аккаунт создан при регистрации пользователя с указанием не валидных символов в пароле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1. Нажать кнопку "Нет учетной записи? Создайте ее"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Появляется ошибка "Не верно указан пароль. Пароль должен содержать от 12</a:t>
                      </a:r>
                      <a:br>
                        <a:rPr lang="ru-RU" sz="1200" u="none" strike="noStrike" dirty="0">
                          <a:effectLst/>
                        </a:rPr>
                      </a:br>
                      <a:r>
                        <a:rPr lang="ru-RU" sz="1200" u="none" strike="noStrike" dirty="0">
                          <a:effectLst/>
                        </a:rPr>
                        <a:t>символов, в пароле можно использовать заглавные и</a:t>
                      </a:r>
                      <a:br>
                        <a:rPr lang="ru-RU" sz="1200" u="none" strike="noStrike" dirty="0">
                          <a:effectLst/>
                        </a:rPr>
                      </a:br>
                      <a:r>
                        <a:rPr lang="ru-RU" sz="1200" u="none" strike="noStrike" dirty="0">
                          <a:effectLst/>
                        </a:rPr>
                        <a:t>строчные буквы латинского алфавита и знаки:</a:t>
                      </a:r>
                      <a:br>
                        <a:rPr lang="ru-RU" sz="1200" u="none" strike="noStrike" dirty="0">
                          <a:effectLst/>
                        </a:rPr>
                      </a:br>
                      <a:r>
                        <a:rPr lang="ru-RU" sz="1200" u="none" strike="noStrike" dirty="0">
                          <a:effectLst/>
                        </a:rPr>
                        <a:t>! @ # $ % ^ &amp; * ( ) _ - + : ; , ."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Аккаунт создан и осуществляется переход на заполнение персональных данных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67977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2. Нажать на фразу "Использовать существующий адрес электронной почты"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478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3. Вводим адрес электронной почты </a:t>
                      </a:r>
                      <a:r>
                        <a:rPr lang="en-US" sz="1200" u="none" strike="noStrike">
                          <a:effectLst/>
                        </a:rPr>
                        <a:t>nastya211298123@mail.ru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6499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4. Ввести номер телефона: код мобильного оператора (29) и номер телефона (7 цифр) - 296261461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3662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5. Нажать кнопку далее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3907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6. Ввести пароль: 15  </a:t>
                      </a:r>
                      <a:r>
                        <a:rPr lang="en-US" sz="1200" u="none" strike="noStrike" dirty="0">
                          <a:effectLst/>
                        </a:rPr>
                        <a:t>E8er09-*3d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82957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3C041D-24DE-9D44-9F31-9B9F0A74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48" y="4914899"/>
            <a:ext cx="1149351" cy="1149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67ADF-2744-3449-9446-E30465C970B5}"/>
              </a:ext>
            </a:extLst>
          </p:cNvPr>
          <p:cNvSpPr txBox="1"/>
          <p:nvPr/>
        </p:nvSpPr>
        <p:spPr>
          <a:xfrm>
            <a:off x="914398" y="4394200"/>
            <a:ext cx="1036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docs.google.com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/spreadsheets/d/1KyyjoDetbOX9v36cLHkEl250eKXrRIhY/</a:t>
            </a:r>
            <a:r>
              <a:rPr lang="en-US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edit#gid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=2026913178</a:t>
            </a:r>
            <a:endParaRPr lang="ru-B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8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B1B021-794B-4B4E-BC03-08002677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5405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227</TotalTime>
  <Words>750</Words>
  <Application>Microsoft Macintosh PowerPoint</Application>
  <PresentationFormat>Широкоэкранный</PresentationFormat>
  <Paragraphs>143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Corbel</vt:lpstr>
      <vt:lpstr>Inherit</vt:lpstr>
      <vt:lpstr>Times New Roman</vt:lpstr>
      <vt:lpstr>Wingdings 2</vt:lpstr>
      <vt:lpstr>Рамка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</cp:revision>
  <dcterms:created xsi:type="dcterms:W3CDTF">2022-08-08T16:00:38Z</dcterms:created>
  <dcterms:modified xsi:type="dcterms:W3CDTF">2022-08-08T19:47:54Z</dcterms:modified>
</cp:coreProperties>
</file>