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66DA-F08B-4A93-B655-80B9D86E355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CA8BB-6E1C-489E-9198-5F451BCCF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744A0-CC8A-413B-A5CB-80C8E507E2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F4FFF9-5E0A-44A8-A963-52E8714632A5}" type="slidenum">
              <a:t>18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075A1-4F6A-4C3F-A610-016CDD470B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45B35-13EC-406A-9A24-EA4749DE0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21E39-EBFB-4E14-9CF5-C2104E2579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4EE99A-63D7-4C56-BE08-B373F936B4BA}" type="slidenum">
              <a:t>19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22908-C70C-487F-BC8F-DD6B8F3A05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EC00C-2293-4BDD-A596-7EDEE0188B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ED7C1-F334-4AFE-926E-064622368C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2B2BAC-0078-4732-BFD1-3EF6768B0984}" type="slidenum">
              <a:t>20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FA0EA-2322-4E82-B0F1-38CFAF7138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6CF5B-2DC0-4315-933E-91708E596A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258A7-FEB0-4398-8303-8DFAD6C26E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C171B7-D9BF-4258-8961-31745A94C5A6}" type="slidenum">
              <a:t>21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48FA0-C029-4FA7-9C02-45316BAB07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D7C0A-F323-48FB-B87E-E8FA98EF70D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4784D-9F51-40D3-B98E-4A5240E6FB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8D84DA-7CAF-4175-B802-D640016E170F}" type="slidenum">
              <a:t>22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894D4-84DD-4495-B729-07698670C9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8F551-98C3-49BC-A4C6-AC245B3C28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80D6-F94A-417D-83BB-0C03F5C38D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677D7AE-802B-4574-AFBE-1A4CF1EF9020}" type="slidenum">
              <a:t>23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B7E6D-57A6-4A57-A51A-B62157B24B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493F4-1E46-4213-9F5F-3AAECC1DDD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00C6-16A1-4656-9A0A-D4A434E9E2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02C79C-35EC-486F-BA5E-2D0FE83FB099}" type="slidenum">
              <a:t>24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AB7C1-6819-4FAD-A1A1-EDE7BB1D96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9F649-2DF1-462E-8B95-B02D4D366E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8050-DE63-4A4C-9B13-ABE3039203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0705D-9EBD-4450-8F00-338BF45A78F6}" type="slidenum">
              <a:t>25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9A495-7C6A-4238-A9AF-5D830A2CA8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2EDB7-A52C-4ACB-BB58-7EB610A909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61BDF-5FB7-4099-AACA-2A1BBCC2E4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ED4E62-E388-40BF-A16D-B4B3AFE9BCB3}" type="slidenum">
              <a:t>26</a:t>
            </a:fld>
            <a:endParaRPr lang="uk-U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C278AA-079E-484E-93E1-304F784011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485900" y="900113"/>
            <a:ext cx="4587875" cy="3441700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7F0C9-D5F6-412C-806A-672EAF3710F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5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12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8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4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6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16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8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01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FE4B8D-3F91-4E36-B402-B289A68AFFB3}" type="datetimeFigureOut">
              <a:rPr lang="ru-RU" smtClean="0"/>
              <a:t>26.04.2021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D947E5-D07F-4AF8-992A-B6639894408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5656" y="1772816"/>
            <a:ext cx="6984776" cy="1828800"/>
          </a:xfrm>
        </p:spPr>
        <p:txBody>
          <a:bodyPr>
            <a:noAutofit/>
          </a:bodyPr>
          <a:lstStyle/>
          <a:p>
            <a:r>
              <a:rPr lang="uk-UA" sz="6000" dirty="0"/>
              <a:t>Обробка рядків у </a:t>
            </a:r>
            <a:r>
              <a:rPr lang="uk-UA" sz="6000" dirty="0" err="1"/>
              <a:t>Java</a:t>
            </a:r>
            <a:r>
              <a:rPr lang="uk-UA" sz="6000" dirty="0"/>
              <a:t>. Потоки введення/виведення і </a:t>
            </a:r>
            <a:r>
              <a:rPr lang="uk-UA" sz="6000" dirty="0" err="1"/>
              <a:t>работа</a:t>
            </a:r>
            <a:r>
              <a:rPr lang="uk-UA" sz="6000" dirty="0"/>
              <a:t> з файлами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51720" y="3717032"/>
            <a:ext cx="6705600" cy="764703"/>
          </a:xfrm>
        </p:spPr>
        <p:txBody>
          <a:bodyPr>
            <a:normAutofit/>
          </a:bodyPr>
          <a:lstStyle/>
          <a:p>
            <a:r>
              <a:rPr lang="en-US"/>
              <a:t>String, StringBuffer, StringBuilder</a:t>
            </a:r>
            <a:endParaRPr lang="en-US" b="1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51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0" t="12244" r="1803" b="23281"/>
          <a:stretch/>
        </p:blipFill>
        <p:spPr bwMode="auto">
          <a:xfrm>
            <a:off x="0" y="405091"/>
            <a:ext cx="9144000" cy="515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7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StringBuffer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/>
              <a:t>Рядки є незмінними, тому часта їх модифікація призводить до створення нових об'єктів, що в свою чергу витрачає дорогоцінну пам'ять. Для вирішення цієї проблеми було створено клас </a:t>
            </a:r>
            <a:r>
              <a:rPr lang="uk-UA" b="1"/>
              <a:t>java.lang.StringBuffer</a:t>
            </a:r>
            <a:r>
              <a:rPr lang="uk-UA"/>
              <a:t>, який дозволяє більш ефективно працювати над модифікацією рядки. Клас є mutable, тобто змінним - використовуйте його, якщо Ви хочете змінювати вміст рядка. StringBuffer може бути використаний в багатопоточних середовищах, так як всі необхідні методи є синхронізованими.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28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Існує чотири способи створення об'єкта класу </a:t>
            </a:r>
            <a:r>
              <a:rPr lang="uk-UA" dirty="0" err="1"/>
              <a:t>StringBuffer</a:t>
            </a:r>
            <a:r>
              <a:rPr lang="uk-UA" dirty="0"/>
              <a:t>. Кожен об'єкт має свою місткість (</a:t>
            </a:r>
            <a:r>
              <a:rPr lang="uk-UA" dirty="0" err="1"/>
              <a:t>capacity</a:t>
            </a:r>
            <a:r>
              <a:rPr lang="uk-UA" dirty="0"/>
              <a:t>), що відповідає за довжину внутрішнього буфера. Якщо довжина рядка, що зберігається </a:t>
            </a:r>
            <a:r>
              <a:rPr lang="en-US" dirty="0"/>
              <a:t>y </a:t>
            </a:r>
            <a:r>
              <a:rPr lang="uk-UA" dirty="0"/>
              <a:t>буфері, не перевищує розмір цього буфера (</a:t>
            </a:r>
            <a:r>
              <a:rPr lang="uk-UA" dirty="0" err="1"/>
              <a:t>capacity</a:t>
            </a:r>
            <a:r>
              <a:rPr lang="uk-UA" dirty="0"/>
              <a:t>), то немає необхідності виділяти новий масив буфера. Якщо ж буфер переповнюється - він автоматично стає більше.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43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Створення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13220" r="3762" b="48746"/>
          <a:stretch/>
        </p:blipFill>
        <p:spPr bwMode="auto">
          <a:xfrm>
            <a:off x="430653" y="1916832"/>
            <a:ext cx="87129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17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Модифікація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/>
              <a:t>У більшості випадків ми використовуємо </a:t>
            </a:r>
            <a:r>
              <a:rPr lang="en-US"/>
              <a:t>StringBuffer </a:t>
            </a:r>
            <a:r>
              <a:rPr lang="uk-UA"/>
              <a:t>для багаторазового виконання операцій додавання (</a:t>
            </a:r>
            <a:r>
              <a:rPr lang="en-US"/>
              <a:t>append), </a:t>
            </a:r>
            <a:r>
              <a:rPr lang="uk-UA"/>
              <a:t>вставки (</a:t>
            </a:r>
            <a:r>
              <a:rPr lang="en-US"/>
              <a:t>insert) </a:t>
            </a:r>
            <a:r>
              <a:rPr lang="uk-UA"/>
              <a:t>і видалення (</a:t>
            </a:r>
            <a:r>
              <a:rPr lang="en-US"/>
              <a:t>delete) </a:t>
            </a:r>
            <a:r>
              <a:rPr lang="uk-UA"/>
              <a:t>подстрок. Тут все дуже просто, наприклад: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0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Модифікація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1" t="13627" r="3190" b="34305"/>
          <a:stretch/>
        </p:blipFill>
        <p:spPr bwMode="auto">
          <a:xfrm>
            <a:off x="552986" y="1844824"/>
            <a:ext cx="8619029" cy="428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4758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StringBuilder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Якщо необхідно часто змінювати рядок, то використовувати </a:t>
            </a:r>
            <a:r>
              <a:rPr lang="en-US"/>
              <a:t>String </a:t>
            </a:r>
            <a:r>
              <a:rPr lang="ru-RU"/>
              <a:t>доволі неефективно, для цього слугує клас </a:t>
            </a:r>
            <a:r>
              <a:rPr lang="en-US"/>
              <a:t>StringBuilder</a:t>
            </a:r>
            <a:r>
              <a:rPr lang="ru-RU"/>
              <a:t>. По суті </a:t>
            </a:r>
            <a:r>
              <a:rPr lang="en-US"/>
              <a:t>StringBuilder </a:t>
            </a:r>
            <a:r>
              <a:rPr lang="ru-RU"/>
              <a:t>розроблений для роботи з великими рядками, в які часто необхідно вносити зміни.</a:t>
            </a:r>
            <a:r>
              <a:rPr lang="uk-UA"/>
              <a:t> Клас є повністю ідентичним з StringBuffer. Єдина відмінність - StringBuilder відсутня синхронізація. Це означає, що його використання в багатопоточних середовищах є небажаним. Отже, якщо ви працюєте з багатопоточність, Вам ідеально підходить StringBuffer, інакше використовуйте StringBuilder, який працює набагато швидше в більшості реалізацій.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66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" t="11187" r="18063" b="6644"/>
          <a:stretch/>
        </p:blipFill>
        <p:spPr bwMode="auto">
          <a:xfrm>
            <a:off x="1" y="83761"/>
            <a:ext cx="9144000" cy="550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69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2E0E-ADF7-4C6E-885A-EFF3F849D3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89960"/>
            <a:ext cx="6531840" cy="720000"/>
          </a:xfrm>
        </p:spPr>
        <p:txBody>
          <a:bodyPr/>
          <a:lstStyle/>
          <a:p>
            <a:pPr lvl="0"/>
            <a:r>
              <a:rPr lang="uk-UA" sz="2540" dirty="0"/>
              <a:t>Потоки введення/виведення і </a:t>
            </a:r>
            <a:r>
              <a:rPr lang="uk-UA" sz="2540" dirty="0" err="1"/>
              <a:t>работа</a:t>
            </a:r>
            <a:r>
              <a:rPr lang="uk-UA" sz="2540" dirty="0"/>
              <a:t> з файлами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DBC3F-9758-4EBE-AA05-84E896BBB4A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49033" y="1633116"/>
            <a:ext cx="7118816" cy="401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159D-EAB5-45E2-9EFD-E1EAC858FD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23081"/>
            <a:ext cx="6531840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/>
              <a:t>Байтовий потік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64B9-EE7D-4465-B208-22EFD93DAF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" y="1633320"/>
            <a:ext cx="2756160" cy="4245120"/>
          </a:xfrm>
        </p:spPr>
        <p:txBody>
          <a:bodyPr/>
          <a:lstStyle/>
          <a:p>
            <a:pPr lvl="0"/>
            <a:r>
              <a:rPr lang="uk-UA" sz="1451"/>
              <a:t>Потоки байтів в Java використовуються для здійснення введення і виведення 8-бітних байтів.</a:t>
            </a:r>
          </a:p>
          <a:p>
            <a:pPr lvl="0"/>
            <a:endParaRPr lang="uk-UA" sz="1451"/>
          </a:p>
          <a:p>
            <a:pPr lvl="0"/>
            <a:r>
              <a:rPr lang="uk-UA" sz="1451"/>
              <a:t>Найбільш поширене використання наступних класів: </a:t>
            </a:r>
            <a:r>
              <a:rPr lang="uk-UA" sz="1451" b="1"/>
              <a:t>FileInputStream</a:t>
            </a:r>
            <a:r>
              <a:rPr lang="uk-UA" sz="1451"/>
              <a:t> і </a:t>
            </a:r>
            <a:r>
              <a:rPr lang="uk-UA" sz="1451" b="1"/>
              <a:t>FileOutputStream</a:t>
            </a:r>
            <a:r>
              <a:rPr lang="uk-UA" sz="1451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CF973-2BE9-410D-902A-97A55FDD51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13264" y="1611890"/>
            <a:ext cx="5407688" cy="439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Рядок</a:t>
            </a:r>
            <a:r>
              <a:rPr lang="ru-RU" dirty="0"/>
              <a:t> в </a:t>
            </a:r>
            <a:r>
              <a:rPr lang="ru-RU" dirty="0" err="1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Рядок</a:t>
            </a:r>
            <a:r>
              <a:rPr lang="ru-RU" dirty="0"/>
              <a:t> в </a:t>
            </a:r>
            <a:r>
              <a:rPr lang="ru-RU" dirty="0" err="1"/>
              <a:t>java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символів</a:t>
            </a:r>
            <a:r>
              <a:rPr lang="ru-RU" dirty="0"/>
              <a:t>. В </a:t>
            </a:r>
            <a:r>
              <a:rPr lang="ru-RU" dirty="0" err="1"/>
              <a:t>багатьох</a:t>
            </a:r>
            <a:r>
              <a:rPr lang="ru-RU" dirty="0"/>
              <a:t> </a:t>
            </a:r>
            <a:r>
              <a:rPr lang="ru-RU" dirty="0" err="1"/>
              <a:t>мовах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рядки </a:t>
            </a:r>
            <a:r>
              <a:rPr lang="ru-RU" dirty="0" err="1"/>
              <a:t>зберігаються</a:t>
            </a:r>
            <a:r>
              <a:rPr lang="ru-RU" dirty="0"/>
              <a:t> у </a:t>
            </a:r>
            <a:r>
              <a:rPr lang="ru-RU" dirty="0" err="1"/>
              <a:t>масивах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 в </a:t>
            </a:r>
            <a:r>
              <a:rPr lang="ru-RU" dirty="0" err="1"/>
              <a:t>java</a:t>
            </a:r>
            <a:r>
              <a:rPr lang="ru-RU" dirty="0"/>
              <a:t> рядки </a:t>
            </a:r>
            <a:r>
              <a:rPr lang="ru-RU" dirty="0" err="1"/>
              <a:t>представляють</a:t>
            </a:r>
            <a:r>
              <a:rPr lang="ru-RU" dirty="0"/>
              <a:t> собою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об'єктний</a:t>
            </a:r>
            <a:r>
              <a:rPr lang="ru-RU" dirty="0"/>
              <a:t> тип.</a:t>
            </a:r>
          </a:p>
          <a:p>
            <a:endParaRPr lang="uk-UA" dirty="0"/>
          </a:p>
          <a:p>
            <a:r>
              <a:rPr lang="uk-UA" dirty="0"/>
              <a:t>Реалізація рядків на </a:t>
            </a:r>
            <a:r>
              <a:rPr lang="uk-UA" dirty="0" err="1"/>
              <a:t>Java</a:t>
            </a:r>
            <a:r>
              <a:rPr lang="uk-UA" dirty="0"/>
              <a:t> представлена ​​трьома основними класами: </a:t>
            </a:r>
            <a:r>
              <a:rPr lang="uk-UA" b="1" dirty="0" err="1"/>
              <a:t>String</a:t>
            </a:r>
            <a:r>
              <a:rPr lang="uk-UA" b="1" dirty="0"/>
              <a:t>, </a:t>
            </a:r>
            <a:r>
              <a:rPr lang="uk-UA" b="1" dirty="0" err="1"/>
              <a:t>StringBuffer</a:t>
            </a:r>
            <a:r>
              <a:rPr lang="uk-UA" b="1" dirty="0"/>
              <a:t>, </a:t>
            </a:r>
            <a:r>
              <a:rPr lang="uk-UA" b="1" dirty="0" err="1"/>
              <a:t>StringBuilder</a:t>
            </a:r>
            <a:r>
              <a:rPr lang="uk-UA" b="1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006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C7AB-58C4-4214-A04E-9669237B31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523081"/>
            <a:ext cx="6531840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/>
              <a:t>Символьні потоки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A99A-07E8-4571-A856-09B0A51D90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633321"/>
            <a:ext cx="2678400" cy="4376160"/>
          </a:xfrm>
        </p:spPr>
        <p:txBody>
          <a:bodyPr/>
          <a:lstStyle/>
          <a:p>
            <a:pPr lvl="0"/>
            <a:r>
              <a:rPr lang="uk-UA" sz="1451"/>
              <a:t>Потоки символів використовуються для введення і виведення 16-бітного Unicode.</a:t>
            </a:r>
          </a:p>
          <a:p>
            <a:pPr lvl="0"/>
            <a:endParaRPr lang="uk-UA" sz="1451"/>
          </a:p>
          <a:p>
            <a:pPr lvl="0"/>
            <a:r>
              <a:rPr lang="uk-UA" sz="1451"/>
              <a:t>Найбільш поширене використання наступних класів: </a:t>
            </a:r>
            <a:r>
              <a:rPr lang="uk-UA" sz="1451" b="1"/>
              <a:t>FileReader</a:t>
            </a:r>
            <a:r>
              <a:rPr lang="uk-UA" sz="1451"/>
              <a:t> і </a:t>
            </a:r>
            <a:r>
              <a:rPr lang="uk-UA" sz="1451" b="1"/>
              <a:t>FileWriter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5FF25-B037-4924-8FB2-EF0DABD8AC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5138" y="1567806"/>
            <a:ext cx="5008642" cy="4553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BD20-45EC-4B39-B8DB-B3B2F1BD37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560" y="523081"/>
            <a:ext cx="5920280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 err="1"/>
              <a:t>FileInputStream</a:t>
            </a:r>
            <a:endParaRPr lang="uk-U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8B055-6C57-45DD-A6C5-DEEAB56198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9550" y="1633320"/>
            <a:ext cx="7730052" cy="4636800"/>
          </a:xfrm>
        </p:spPr>
        <p:txBody>
          <a:bodyPr>
            <a:normAutofit lnSpcReduction="10000"/>
          </a:bodyPr>
          <a:lstStyle/>
          <a:p>
            <a:pPr lvl="0"/>
            <a:r>
              <a:rPr lang="uk-UA" sz="1451" dirty="0"/>
              <a:t>Потік </a:t>
            </a:r>
            <a:r>
              <a:rPr lang="uk-UA" sz="1451" dirty="0" err="1"/>
              <a:t>FileInputStream</a:t>
            </a:r>
            <a:r>
              <a:rPr lang="uk-UA" sz="1451" dirty="0"/>
              <a:t> - це потік, який використовується в </a:t>
            </a:r>
            <a:r>
              <a:rPr lang="uk-UA" sz="1451" dirty="0" err="1"/>
              <a:t>Java</a:t>
            </a:r>
            <a:r>
              <a:rPr lang="uk-UA" sz="1451" dirty="0"/>
              <a:t> для читання даних з файлу. Об'єкти можуть бути створені при використанні ключового слова </a:t>
            </a:r>
            <a:r>
              <a:rPr lang="uk-UA" sz="1451" dirty="0" err="1"/>
              <a:t>new</a:t>
            </a:r>
            <a:r>
              <a:rPr lang="uk-UA" sz="1451" dirty="0"/>
              <a:t>, доступні кілька типів конструкторів.</a:t>
            </a:r>
          </a:p>
          <a:p>
            <a:pPr lvl="0"/>
            <a:r>
              <a:rPr lang="uk-UA" sz="1451" dirty="0"/>
              <a:t>1.</a:t>
            </a:r>
          </a:p>
          <a:p>
            <a:pPr lvl="0"/>
            <a:endParaRPr lang="uk-UA" sz="1451" dirty="0"/>
          </a:p>
          <a:p>
            <a:pPr lvl="0"/>
            <a:r>
              <a:rPr lang="uk-UA" sz="1451" dirty="0"/>
              <a:t>2.</a:t>
            </a:r>
          </a:p>
          <a:p>
            <a:pPr lvl="0"/>
            <a:endParaRPr lang="uk-UA" sz="1451" dirty="0"/>
          </a:p>
          <a:p>
            <a:pPr lvl="0"/>
            <a:r>
              <a:rPr lang="uk-UA" sz="1451" dirty="0"/>
              <a:t>Методи, які можуть бути використані для зчитування потоку або виконання інших операцій в потоці:</a:t>
            </a:r>
          </a:p>
          <a:p>
            <a:pPr lvl="0"/>
            <a:r>
              <a:rPr lang="uk-UA" sz="1451" dirty="0"/>
              <a:t>1.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close</a:t>
            </a:r>
            <a:r>
              <a:rPr lang="uk-UA" sz="1451" b="1" dirty="0"/>
              <a:t>() 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r>
              <a:rPr lang="uk-UA" sz="1451" dirty="0"/>
              <a:t>2. </a:t>
            </a:r>
            <a:r>
              <a:rPr lang="uk-UA" sz="1451" b="1" dirty="0" err="1"/>
              <a:t>protected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finalize</a:t>
            </a:r>
            <a:r>
              <a:rPr lang="uk-UA" sz="1451" b="1" dirty="0"/>
              <a:t>()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 {}</a:t>
            </a:r>
          </a:p>
          <a:p>
            <a:pPr lvl="0"/>
            <a:r>
              <a:rPr lang="uk-UA" sz="1451" dirty="0"/>
              <a:t>3.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read</a:t>
            </a:r>
            <a:r>
              <a:rPr lang="uk-UA" sz="1451" b="1" dirty="0"/>
              <a:t>(</a:t>
            </a:r>
            <a:r>
              <a:rPr lang="uk-UA" sz="1451" b="1" dirty="0" err="1"/>
              <a:t>int</a:t>
            </a:r>
            <a:r>
              <a:rPr lang="uk-UA" sz="1451" b="1" dirty="0"/>
              <a:t> r)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r>
              <a:rPr lang="uk-UA" sz="1451" dirty="0"/>
              <a:t>4.</a:t>
            </a:r>
            <a:r>
              <a:rPr lang="uk-UA" sz="1451" b="1" dirty="0"/>
              <a:t>public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read</a:t>
            </a:r>
            <a:r>
              <a:rPr lang="uk-UA" sz="1451" b="1" dirty="0"/>
              <a:t>(</a:t>
            </a:r>
            <a:r>
              <a:rPr lang="uk-UA" sz="1451" b="1" dirty="0" err="1"/>
              <a:t>byte</a:t>
            </a:r>
            <a:r>
              <a:rPr lang="uk-UA" sz="1451" b="1" dirty="0"/>
              <a:t>[] r) 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r>
              <a:rPr lang="uk-UA" sz="1451" dirty="0"/>
              <a:t>5.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available</a:t>
            </a:r>
            <a:r>
              <a:rPr lang="uk-UA" sz="1451" b="1" dirty="0"/>
              <a:t>() 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endParaRPr lang="uk-UA" sz="1451" dirty="0"/>
          </a:p>
          <a:p>
            <a:pPr lvl="0"/>
            <a:endParaRPr lang="uk-UA" sz="145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0936-54B0-414A-96E7-84CED329C6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343" y="2286219"/>
            <a:ext cx="7176941" cy="58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F4503A-8EDB-4CF1-9E0C-766DEB69E73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4964" y="3069942"/>
            <a:ext cx="5142201" cy="5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E90-6917-480B-AA2E-4031DD7807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7826" y="523081"/>
            <a:ext cx="6004014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 err="1"/>
              <a:t>FileOutputStream</a:t>
            </a:r>
            <a:endParaRPr lang="uk-U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8E70-C1C7-499C-AB0F-425C469DAC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7826" y="1633321"/>
            <a:ext cx="7701775" cy="3977280"/>
          </a:xfrm>
        </p:spPr>
        <p:txBody>
          <a:bodyPr>
            <a:normAutofit lnSpcReduction="10000"/>
          </a:bodyPr>
          <a:lstStyle/>
          <a:p>
            <a:pPr lvl="0"/>
            <a:r>
              <a:rPr lang="uk-UA" sz="1451" dirty="0"/>
              <a:t>Потік </a:t>
            </a:r>
            <a:r>
              <a:rPr lang="uk-UA" sz="1451" dirty="0" err="1"/>
              <a:t>FileOutputStream</a:t>
            </a:r>
            <a:r>
              <a:rPr lang="uk-UA" sz="1451" dirty="0"/>
              <a:t> - це потік, який використовується в </a:t>
            </a:r>
            <a:r>
              <a:rPr lang="uk-UA" sz="1451" dirty="0" err="1"/>
              <a:t>Java</a:t>
            </a:r>
            <a:r>
              <a:rPr lang="uk-UA" sz="1451" dirty="0"/>
              <a:t> для створення файлу і подальшого запису в нього. Потік створить файл в разі його відсутності перед його відкриттям для виведення.</a:t>
            </a:r>
          </a:p>
          <a:p>
            <a:pPr lvl="0"/>
            <a:r>
              <a:rPr lang="uk-UA" sz="1451" dirty="0"/>
              <a:t>1.</a:t>
            </a:r>
          </a:p>
          <a:p>
            <a:pPr lvl="0"/>
            <a:endParaRPr lang="uk-UA" sz="1451" dirty="0"/>
          </a:p>
          <a:p>
            <a:pPr lvl="0"/>
            <a:r>
              <a:rPr lang="uk-UA" sz="1451" dirty="0"/>
              <a:t>2.</a:t>
            </a:r>
          </a:p>
          <a:p>
            <a:pPr lvl="0"/>
            <a:endParaRPr lang="uk-UA" sz="1451" dirty="0"/>
          </a:p>
          <a:p>
            <a:pPr lvl="0"/>
            <a:r>
              <a:rPr lang="uk-UA" sz="1451" dirty="0"/>
              <a:t>Методів, які можуть бути використані для запису потоку або виконання інших операцій в потоці:</a:t>
            </a:r>
          </a:p>
          <a:p>
            <a:pPr lvl="0"/>
            <a:r>
              <a:rPr lang="uk-UA" sz="1451" dirty="0"/>
              <a:t>1.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close</a:t>
            </a:r>
            <a:r>
              <a:rPr lang="uk-UA" sz="1451" b="1" dirty="0"/>
              <a:t>() 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r>
              <a:rPr lang="uk-UA" sz="1451" dirty="0"/>
              <a:t>2. </a:t>
            </a:r>
            <a:r>
              <a:rPr lang="uk-UA" sz="1451" b="1" dirty="0" err="1"/>
              <a:t>protected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finalize</a:t>
            </a:r>
            <a:r>
              <a:rPr lang="uk-UA" sz="1451" b="1" dirty="0"/>
              <a:t>()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 {}</a:t>
            </a:r>
          </a:p>
          <a:p>
            <a:pPr lvl="0"/>
            <a:r>
              <a:rPr lang="uk-UA" sz="1451" dirty="0"/>
              <a:t>3.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write</a:t>
            </a:r>
            <a:r>
              <a:rPr lang="uk-UA" sz="1451" b="1" dirty="0"/>
              <a:t>(</a:t>
            </a:r>
            <a:r>
              <a:rPr lang="uk-UA" sz="1451" b="1" dirty="0" err="1"/>
              <a:t>int</a:t>
            </a:r>
            <a:r>
              <a:rPr lang="uk-UA" sz="1451" b="1" dirty="0"/>
              <a:t> w)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r>
              <a:rPr lang="uk-UA" sz="1451" b="1" dirty="0"/>
              <a:t>{}</a:t>
            </a:r>
          </a:p>
          <a:p>
            <a:pPr lvl="0"/>
            <a:r>
              <a:rPr lang="uk-UA" sz="1451" dirty="0"/>
              <a:t>4.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write</a:t>
            </a:r>
            <a:r>
              <a:rPr lang="uk-UA" sz="1451" b="1" dirty="0"/>
              <a:t>(</a:t>
            </a:r>
            <a:r>
              <a:rPr lang="uk-UA" sz="1451" b="1" dirty="0" err="1"/>
              <a:t>byte</a:t>
            </a:r>
            <a:r>
              <a:rPr lang="uk-UA" sz="1451" b="1" dirty="0"/>
              <a:t>[] 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277EE-F016-4799-BFD7-9E2E3DCA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343" y="2358386"/>
            <a:ext cx="7091385" cy="38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5A580-EA9A-4D4D-9350-2F8B5DEA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45365" y="2939321"/>
            <a:ext cx="5128486" cy="608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3485-D396-40CB-A079-4BE8D1BB36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99592" y="523081"/>
            <a:ext cx="5632248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 dirty="0"/>
              <a:t>Приклад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81FE1-FC54-4606-8746-FAED1075C2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99592" y="1268760"/>
            <a:ext cx="5921353" cy="486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7315-6BBF-4662-86FE-E07C5D1C7C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1560" y="523081"/>
            <a:ext cx="5920280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 b="1" dirty="0" err="1"/>
              <a:t>FileWriter</a:t>
            </a:r>
            <a:endParaRPr lang="uk-UA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EC4B-8D9A-43F3-9D2F-9D643AD176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8401" y="1633321"/>
            <a:ext cx="7711200" cy="4897440"/>
          </a:xfrm>
        </p:spPr>
        <p:txBody>
          <a:bodyPr/>
          <a:lstStyle/>
          <a:p>
            <a:pPr lvl="0"/>
            <a:r>
              <a:rPr lang="uk-UA" sz="1451" dirty="0"/>
              <a:t>Клас </a:t>
            </a:r>
            <a:r>
              <a:rPr lang="uk-UA" sz="1451" dirty="0" err="1"/>
              <a:t>FileWriter</a:t>
            </a:r>
            <a:r>
              <a:rPr lang="uk-UA" sz="1451" dirty="0"/>
              <a:t> успадковується від класу </a:t>
            </a:r>
            <a:r>
              <a:rPr lang="uk-UA" sz="1451" dirty="0" err="1"/>
              <a:t>OutputStreamWriter</a:t>
            </a:r>
            <a:r>
              <a:rPr lang="uk-UA" sz="1451" dirty="0"/>
              <a:t>. Клас використовується для запису потоків символів.</a:t>
            </a:r>
          </a:p>
          <a:p>
            <a:pPr lvl="0"/>
            <a:r>
              <a:rPr lang="uk-UA" sz="1451" dirty="0"/>
              <a:t>Клас </a:t>
            </a:r>
            <a:r>
              <a:rPr lang="uk-UA" sz="1451" dirty="0" err="1"/>
              <a:t>FileWriter</a:t>
            </a:r>
            <a:r>
              <a:rPr lang="uk-UA" sz="1451" dirty="0"/>
              <a:t> має кілька конструкторів для створення необхідних об'єктів:</a:t>
            </a:r>
          </a:p>
          <a:p>
            <a:pPr lvl="0"/>
            <a:r>
              <a:rPr lang="uk-UA" sz="1451" dirty="0"/>
              <a:t>1. </a:t>
            </a:r>
            <a:r>
              <a:rPr lang="uk-UA" sz="1451" b="1" dirty="0" err="1"/>
              <a:t>FileWriter</a:t>
            </a:r>
            <a:r>
              <a:rPr lang="uk-UA" sz="1451" b="1" dirty="0"/>
              <a:t>(</a:t>
            </a:r>
            <a:r>
              <a:rPr lang="uk-UA" sz="1451" b="1" dirty="0" err="1"/>
              <a:t>File</a:t>
            </a:r>
            <a:r>
              <a:rPr lang="uk-UA" sz="1451" b="1" dirty="0"/>
              <a:t> </a:t>
            </a:r>
            <a:r>
              <a:rPr lang="uk-UA" sz="1451" b="1" dirty="0" err="1"/>
              <a:t>file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2. </a:t>
            </a:r>
            <a:r>
              <a:rPr lang="uk-UA" sz="1451" b="1" dirty="0" err="1"/>
              <a:t>FileWriter</a:t>
            </a:r>
            <a:r>
              <a:rPr lang="uk-UA" sz="1451" b="1" dirty="0"/>
              <a:t>(</a:t>
            </a:r>
            <a:r>
              <a:rPr lang="uk-UA" sz="1451" b="1" dirty="0" err="1"/>
              <a:t>File</a:t>
            </a:r>
            <a:r>
              <a:rPr lang="uk-UA" sz="1451" b="1" dirty="0"/>
              <a:t> </a:t>
            </a:r>
            <a:r>
              <a:rPr lang="uk-UA" sz="1451" b="1" dirty="0" err="1"/>
              <a:t>file</a:t>
            </a:r>
            <a:r>
              <a:rPr lang="uk-UA" sz="1451" b="1" dirty="0"/>
              <a:t>, </a:t>
            </a:r>
            <a:r>
              <a:rPr lang="uk-UA" sz="1451" b="1" dirty="0" err="1"/>
              <a:t>boolean</a:t>
            </a:r>
            <a:r>
              <a:rPr lang="uk-UA" sz="1451" b="1" dirty="0"/>
              <a:t> </a:t>
            </a:r>
            <a:r>
              <a:rPr lang="uk-UA" sz="1451" b="1" dirty="0" err="1"/>
              <a:t>append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3. </a:t>
            </a:r>
            <a:r>
              <a:rPr lang="uk-UA" sz="1451" b="1" dirty="0" err="1"/>
              <a:t>FileWriter</a:t>
            </a:r>
            <a:r>
              <a:rPr lang="uk-UA" sz="1451" b="1" dirty="0"/>
              <a:t>(</a:t>
            </a:r>
            <a:r>
              <a:rPr lang="uk-UA" sz="1451" b="1" dirty="0" err="1"/>
              <a:t>FileDescriptor</a:t>
            </a:r>
            <a:r>
              <a:rPr lang="uk-UA" sz="1451" b="1" dirty="0"/>
              <a:t> </a:t>
            </a:r>
            <a:r>
              <a:rPr lang="uk-UA" sz="1451" b="1" dirty="0" err="1"/>
              <a:t>fd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4. </a:t>
            </a:r>
            <a:r>
              <a:rPr lang="uk-UA" sz="1451" b="1" dirty="0" err="1"/>
              <a:t>FileWriter</a:t>
            </a:r>
            <a:r>
              <a:rPr lang="uk-UA" sz="1451" b="1" dirty="0"/>
              <a:t>(</a:t>
            </a:r>
            <a:r>
              <a:rPr lang="uk-UA" sz="1451" b="1" dirty="0" err="1"/>
              <a:t>String</a:t>
            </a:r>
            <a:r>
              <a:rPr lang="uk-UA" sz="1451" b="1" dirty="0"/>
              <a:t> </a:t>
            </a:r>
            <a:r>
              <a:rPr lang="uk-UA" sz="1451" b="1" dirty="0" err="1"/>
              <a:t>fileName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5. </a:t>
            </a:r>
            <a:r>
              <a:rPr lang="uk-UA" sz="1451" b="1" dirty="0" err="1"/>
              <a:t>FileWriter</a:t>
            </a:r>
            <a:r>
              <a:rPr lang="uk-UA" sz="1451" b="1" dirty="0"/>
              <a:t>(</a:t>
            </a:r>
            <a:r>
              <a:rPr lang="uk-UA" sz="1451" b="1" dirty="0" err="1"/>
              <a:t>String</a:t>
            </a:r>
            <a:r>
              <a:rPr lang="uk-UA" sz="1451" b="1" dirty="0"/>
              <a:t> </a:t>
            </a:r>
            <a:r>
              <a:rPr lang="uk-UA" sz="1451" b="1" dirty="0" err="1"/>
              <a:t>fileName</a:t>
            </a:r>
            <a:r>
              <a:rPr lang="uk-UA" sz="1451" b="1" dirty="0"/>
              <a:t>, </a:t>
            </a:r>
            <a:r>
              <a:rPr lang="uk-UA" sz="1451" b="1" dirty="0" err="1"/>
              <a:t>boolean</a:t>
            </a:r>
            <a:r>
              <a:rPr lang="uk-UA" sz="1451" b="1" dirty="0"/>
              <a:t> </a:t>
            </a:r>
            <a:r>
              <a:rPr lang="uk-UA" sz="1451" b="1" dirty="0" err="1"/>
              <a:t>append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Методи, які можна використовувати для управління файлами:</a:t>
            </a:r>
          </a:p>
          <a:p>
            <a:pPr lvl="0"/>
            <a:r>
              <a:rPr lang="uk-UA" sz="1451" dirty="0"/>
              <a:t>1.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write</a:t>
            </a:r>
            <a:r>
              <a:rPr lang="uk-UA" sz="1451" b="1" dirty="0"/>
              <a:t>(</a:t>
            </a:r>
            <a:r>
              <a:rPr lang="uk-UA" sz="1451" b="1" dirty="0" err="1"/>
              <a:t>int</a:t>
            </a:r>
            <a:r>
              <a:rPr lang="uk-UA" sz="1451" b="1" dirty="0"/>
              <a:t> c) </a:t>
            </a:r>
            <a:r>
              <a:rPr lang="uk-UA" sz="1451" b="1" dirty="0" err="1"/>
              <a:t>throws</a:t>
            </a:r>
            <a:r>
              <a:rPr lang="uk-UA" sz="1451" b="1" dirty="0"/>
              <a:t> </a:t>
            </a:r>
            <a:r>
              <a:rPr lang="uk-UA" sz="1451" b="1" dirty="0" err="1"/>
              <a:t>IOException</a:t>
            </a:r>
            <a:endParaRPr lang="uk-UA" sz="1451" b="1" dirty="0"/>
          </a:p>
          <a:p>
            <a:pPr lvl="0"/>
            <a:r>
              <a:rPr lang="uk-UA" sz="1451" dirty="0"/>
              <a:t>2.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write</a:t>
            </a:r>
            <a:r>
              <a:rPr lang="uk-UA" sz="1451" b="1" dirty="0"/>
              <a:t>(</a:t>
            </a:r>
            <a:r>
              <a:rPr lang="uk-UA" sz="1451" b="1" dirty="0" err="1"/>
              <a:t>char</a:t>
            </a:r>
            <a:r>
              <a:rPr lang="uk-UA" sz="1451" b="1" dirty="0"/>
              <a:t> [] c,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offset</a:t>
            </a:r>
            <a:r>
              <a:rPr lang="uk-UA" sz="1451" b="1" dirty="0"/>
              <a:t>,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len</a:t>
            </a:r>
            <a:r>
              <a:rPr lang="uk-UA" sz="1451" b="1" dirty="0"/>
              <a:t>)</a:t>
            </a:r>
          </a:p>
          <a:p>
            <a:pPr lvl="0"/>
            <a:r>
              <a:rPr lang="uk-UA" sz="1451" dirty="0"/>
              <a:t>3. </a:t>
            </a:r>
            <a:r>
              <a:rPr lang="uk-UA" sz="1451" b="1" dirty="0" err="1"/>
              <a:t>public</a:t>
            </a:r>
            <a:r>
              <a:rPr lang="uk-UA" sz="1451" b="1" dirty="0"/>
              <a:t> </a:t>
            </a:r>
            <a:r>
              <a:rPr lang="uk-UA" sz="1451" b="1" dirty="0" err="1"/>
              <a:t>void</a:t>
            </a:r>
            <a:r>
              <a:rPr lang="uk-UA" sz="1451" b="1" dirty="0"/>
              <a:t> </a:t>
            </a:r>
            <a:r>
              <a:rPr lang="uk-UA" sz="1451" b="1" dirty="0" err="1"/>
              <a:t>write</a:t>
            </a:r>
            <a:r>
              <a:rPr lang="uk-UA" sz="1451" b="1" dirty="0"/>
              <a:t>(</a:t>
            </a:r>
            <a:r>
              <a:rPr lang="uk-UA" sz="1451" b="1" dirty="0" err="1"/>
              <a:t>String</a:t>
            </a:r>
            <a:r>
              <a:rPr lang="uk-UA" sz="1451" b="1" dirty="0"/>
              <a:t> s,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offset</a:t>
            </a:r>
            <a:r>
              <a:rPr lang="uk-UA" sz="1451" b="1" dirty="0"/>
              <a:t>, </a:t>
            </a:r>
            <a:r>
              <a:rPr lang="uk-UA" sz="1451" b="1" dirty="0" err="1"/>
              <a:t>int</a:t>
            </a:r>
            <a:r>
              <a:rPr lang="uk-UA" sz="1451" b="1" dirty="0"/>
              <a:t> </a:t>
            </a:r>
            <a:r>
              <a:rPr lang="uk-UA" sz="1451" b="1" dirty="0" err="1"/>
              <a:t>len</a:t>
            </a:r>
            <a:r>
              <a:rPr lang="uk-UA" sz="1451" b="1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D450-8AE8-417D-A2E9-57E3F89527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6444" y="548680"/>
            <a:ext cx="6145396" cy="652320"/>
          </a:xfrm>
        </p:spPr>
        <p:txBody>
          <a:bodyPr>
            <a:normAutofit fontScale="90000"/>
          </a:bodyPr>
          <a:lstStyle/>
          <a:p>
            <a:pPr lvl="0"/>
            <a:r>
              <a:rPr lang="uk-UA" b="1"/>
              <a:t>FileReader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EA72C-4978-4DCB-B787-091183BF52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6444" y="1633321"/>
            <a:ext cx="7843157" cy="3977280"/>
          </a:xfrm>
        </p:spPr>
        <p:txBody>
          <a:bodyPr/>
          <a:lstStyle/>
          <a:p>
            <a:pPr lvl="0"/>
            <a:r>
              <a:rPr lang="uk-UA" sz="1451" dirty="0"/>
              <a:t>Клас </a:t>
            </a:r>
            <a:r>
              <a:rPr lang="uk-UA" sz="1451" dirty="0" err="1"/>
              <a:t>FileReader</a:t>
            </a:r>
            <a:r>
              <a:rPr lang="uk-UA" sz="1451" dirty="0"/>
              <a:t> успадковується від класу </a:t>
            </a:r>
            <a:r>
              <a:rPr lang="uk-UA" sz="1451" dirty="0" err="1"/>
              <a:t>InputStreamReader</a:t>
            </a:r>
            <a:r>
              <a:rPr lang="uk-UA" sz="1451" dirty="0"/>
              <a:t>. </a:t>
            </a:r>
            <a:r>
              <a:rPr lang="uk-UA" sz="1451" dirty="0" err="1"/>
              <a:t>FileReader</a:t>
            </a:r>
            <a:r>
              <a:rPr lang="uk-UA" sz="1451" dirty="0"/>
              <a:t> використовується для читання потоків символів.</a:t>
            </a:r>
          </a:p>
          <a:p>
            <a:pPr lvl="0"/>
            <a:r>
              <a:rPr lang="uk-UA" sz="1451" dirty="0">
                <a:solidFill>
                  <a:srgbClr val="000000"/>
                </a:solidFill>
              </a:rPr>
              <a:t>Клас </a:t>
            </a:r>
            <a:r>
              <a:rPr lang="uk-UA" sz="1451" dirty="0" err="1">
                <a:solidFill>
                  <a:srgbClr val="000000"/>
                </a:solidFill>
              </a:rPr>
              <a:t>FileReader</a:t>
            </a:r>
            <a:r>
              <a:rPr lang="uk-UA" sz="1451" dirty="0">
                <a:solidFill>
                  <a:srgbClr val="000000"/>
                </a:solidFill>
              </a:rPr>
              <a:t> має кілька конструкторів для створення необхідних об'єктів:</a:t>
            </a:r>
          </a:p>
          <a:p>
            <a:pPr lvl="0"/>
            <a:r>
              <a:rPr lang="uk-UA" sz="1451" dirty="0">
                <a:solidFill>
                  <a:srgbClr val="000000"/>
                </a:solidFill>
              </a:rPr>
              <a:t>1. </a:t>
            </a:r>
            <a:r>
              <a:rPr lang="uk-UA" sz="1451" b="1" dirty="0" err="1">
                <a:solidFill>
                  <a:srgbClr val="000000"/>
                </a:solidFill>
              </a:rPr>
              <a:t>FileReader</a:t>
            </a:r>
            <a:r>
              <a:rPr lang="uk-UA" sz="1451" b="1" dirty="0">
                <a:solidFill>
                  <a:srgbClr val="000000"/>
                </a:solidFill>
              </a:rPr>
              <a:t> (</a:t>
            </a:r>
            <a:r>
              <a:rPr lang="uk-UA" sz="1451" b="1" dirty="0" err="1">
                <a:solidFill>
                  <a:srgbClr val="000000"/>
                </a:solidFill>
              </a:rPr>
              <a:t>File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file</a:t>
            </a:r>
            <a:r>
              <a:rPr lang="uk-UA" sz="1451" b="1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uk-UA" sz="1451" dirty="0">
                <a:solidFill>
                  <a:srgbClr val="000000"/>
                </a:solidFill>
              </a:rPr>
              <a:t>2. </a:t>
            </a:r>
            <a:r>
              <a:rPr lang="uk-UA" sz="1451" b="1" dirty="0" err="1">
                <a:solidFill>
                  <a:srgbClr val="000000"/>
                </a:solidFill>
              </a:rPr>
              <a:t>FileReader</a:t>
            </a:r>
            <a:r>
              <a:rPr lang="uk-UA" sz="1451" b="1" dirty="0">
                <a:solidFill>
                  <a:srgbClr val="000000"/>
                </a:solidFill>
              </a:rPr>
              <a:t> (</a:t>
            </a:r>
            <a:r>
              <a:rPr lang="uk-UA" sz="1451" b="1" dirty="0" err="1">
                <a:solidFill>
                  <a:srgbClr val="000000"/>
                </a:solidFill>
              </a:rPr>
              <a:t>FileDescriptor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fd</a:t>
            </a:r>
            <a:r>
              <a:rPr lang="uk-UA" sz="1451" b="1" dirty="0">
                <a:solidFill>
                  <a:srgbClr val="000000"/>
                </a:solidFill>
              </a:rPr>
              <a:t>)</a:t>
            </a:r>
          </a:p>
          <a:p>
            <a:pPr lvl="0"/>
            <a:r>
              <a:rPr lang="uk-UA" sz="1451" dirty="0">
                <a:solidFill>
                  <a:srgbClr val="000000"/>
                </a:solidFill>
              </a:rPr>
              <a:t>3. </a:t>
            </a:r>
            <a:r>
              <a:rPr lang="uk-UA" sz="1451" b="1" dirty="0" err="1">
                <a:solidFill>
                  <a:srgbClr val="000000"/>
                </a:solidFill>
              </a:rPr>
              <a:t>FileReader</a:t>
            </a:r>
            <a:r>
              <a:rPr lang="uk-UA" sz="1451" b="1" dirty="0">
                <a:solidFill>
                  <a:srgbClr val="000000"/>
                </a:solidFill>
              </a:rPr>
              <a:t> (</a:t>
            </a:r>
            <a:r>
              <a:rPr lang="uk-UA" sz="1451" b="1" dirty="0" err="1">
                <a:solidFill>
                  <a:srgbClr val="000000"/>
                </a:solidFill>
              </a:rPr>
              <a:t>String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fileName</a:t>
            </a:r>
            <a:r>
              <a:rPr lang="uk-UA" sz="1451" b="1" dirty="0">
                <a:solidFill>
                  <a:srgbClr val="000000"/>
                </a:solidFill>
              </a:rPr>
              <a:t>)</a:t>
            </a:r>
          </a:p>
          <a:p>
            <a:pPr lvl="0"/>
            <a:br>
              <a:rPr lang="uk-UA" sz="1451" dirty="0">
                <a:solidFill>
                  <a:srgbClr val="000000"/>
                </a:solidFill>
              </a:rPr>
            </a:br>
            <a:r>
              <a:rPr lang="uk-UA" sz="1451" dirty="0">
                <a:solidFill>
                  <a:srgbClr val="000000"/>
                </a:solidFill>
              </a:rPr>
              <a:t>Методи, які можна використовувати для управління файлами.</a:t>
            </a:r>
          </a:p>
          <a:p>
            <a:pPr lvl="0"/>
            <a:br>
              <a:rPr lang="uk-UA" sz="1451" dirty="0">
                <a:solidFill>
                  <a:srgbClr val="000000"/>
                </a:solidFill>
              </a:rPr>
            </a:br>
            <a:r>
              <a:rPr lang="uk-UA" sz="1451" dirty="0">
                <a:solidFill>
                  <a:srgbClr val="000000"/>
                </a:solidFill>
              </a:rPr>
              <a:t>1. </a:t>
            </a:r>
            <a:r>
              <a:rPr lang="uk-UA" sz="1451" b="1" dirty="0" err="1">
                <a:solidFill>
                  <a:srgbClr val="000000"/>
                </a:solidFill>
              </a:rPr>
              <a:t>public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int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read</a:t>
            </a:r>
            <a:r>
              <a:rPr lang="uk-UA" sz="1451" b="1" dirty="0">
                <a:solidFill>
                  <a:srgbClr val="000000"/>
                </a:solidFill>
              </a:rPr>
              <a:t> () </a:t>
            </a:r>
            <a:r>
              <a:rPr lang="uk-UA" sz="1451" b="1" dirty="0" err="1">
                <a:solidFill>
                  <a:srgbClr val="000000"/>
                </a:solidFill>
              </a:rPr>
              <a:t>throws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IOException</a:t>
            </a:r>
            <a:endParaRPr lang="uk-UA" sz="1451" b="1" dirty="0">
              <a:solidFill>
                <a:srgbClr val="000000"/>
              </a:solidFill>
            </a:endParaRPr>
          </a:p>
          <a:p>
            <a:pPr lvl="0"/>
            <a:r>
              <a:rPr lang="uk-UA" sz="1451" dirty="0">
                <a:solidFill>
                  <a:srgbClr val="000000"/>
                </a:solidFill>
              </a:rPr>
              <a:t>2. </a:t>
            </a:r>
            <a:r>
              <a:rPr lang="uk-UA" sz="1451" b="1" dirty="0" err="1">
                <a:solidFill>
                  <a:srgbClr val="000000"/>
                </a:solidFill>
              </a:rPr>
              <a:t>public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int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read</a:t>
            </a:r>
            <a:r>
              <a:rPr lang="uk-UA" sz="1451" b="1" dirty="0">
                <a:solidFill>
                  <a:srgbClr val="000000"/>
                </a:solidFill>
              </a:rPr>
              <a:t> (</a:t>
            </a:r>
            <a:r>
              <a:rPr lang="uk-UA" sz="1451" b="1" dirty="0" err="1">
                <a:solidFill>
                  <a:srgbClr val="000000"/>
                </a:solidFill>
              </a:rPr>
              <a:t>char</a:t>
            </a:r>
            <a:r>
              <a:rPr lang="uk-UA" sz="1451" b="1" dirty="0">
                <a:solidFill>
                  <a:srgbClr val="000000"/>
                </a:solidFill>
              </a:rPr>
              <a:t> [] c, </a:t>
            </a:r>
            <a:r>
              <a:rPr lang="uk-UA" sz="1451" b="1" dirty="0" err="1">
                <a:solidFill>
                  <a:srgbClr val="000000"/>
                </a:solidFill>
              </a:rPr>
              <a:t>int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offset</a:t>
            </a:r>
            <a:r>
              <a:rPr lang="uk-UA" sz="1451" b="1" dirty="0">
                <a:solidFill>
                  <a:srgbClr val="000000"/>
                </a:solidFill>
              </a:rPr>
              <a:t>, </a:t>
            </a:r>
            <a:r>
              <a:rPr lang="uk-UA" sz="1451" b="1" dirty="0" err="1">
                <a:solidFill>
                  <a:srgbClr val="000000"/>
                </a:solidFill>
              </a:rPr>
              <a:t>int</a:t>
            </a:r>
            <a:r>
              <a:rPr lang="uk-UA" sz="1451" b="1" dirty="0">
                <a:solidFill>
                  <a:srgbClr val="000000"/>
                </a:solidFill>
              </a:rPr>
              <a:t> </a:t>
            </a:r>
            <a:r>
              <a:rPr lang="uk-UA" sz="1451" b="1" dirty="0" err="1">
                <a:solidFill>
                  <a:srgbClr val="000000"/>
                </a:solidFill>
              </a:rPr>
              <a:t>len</a:t>
            </a:r>
            <a:r>
              <a:rPr lang="uk-UA" sz="1451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217B-D947-4488-9CDD-C76F902456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55576" y="476672"/>
            <a:ext cx="7776864" cy="720000"/>
          </a:xfrm>
        </p:spPr>
        <p:txBody>
          <a:bodyPr>
            <a:normAutofit/>
          </a:bodyPr>
          <a:lstStyle/>
          <a:p>
            <a:pPr lvl="0"/>
            <a:r>
              <a:rPr lang="uk-UA" sz="2800" b="1" dirty="0"/>
              <a:t>Приклад класів(</a:t>
            </a:r>
            <a:r>
              <a:rPr lang="uk-UA" sz="2800" b="1" dirty="0" err="1"/>
              <a:t>FileWriter</a:t>
            </a:r>
            <a:r>
              <a:rPr lang="uk-UA" sz="2800" b="1" dirty="0"/>
              <a:t> </a:t>
            </a:r>
            <a:r>
              <a:rPr lang="uk-UA" sz="2800" b="1" dirty="0" err="1"/>
              <a:t>class,FileReader</a:t>
            </a:r>
            <a:r>
              <a:rPr lang="uk-UA" sz="2800" b="1" dirty="0"/>
              <a:t> </a:t>
            </a:r>
            <a:r>
              <a:rPr lang="uk-UA" sz="2800" b="1" dirty="0" err="1"/>
              <a:t>class</a:t>
            </a:r>
            <a:r>
              <a:rPr lang="uk-UA" sz="2800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88F84-9FB6-4FAA-AD74-32A39BD929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44914" y="1371876"/>
            <a:ext cx="5454711" cy="4832957"/>
          </a:xfrm>
          <a:prstGeom prst="rect">
            <a:avLst/>
          </a:prstGeom>
          <a:noFill/>
          <a:ln w="0">
            <a:solidFill>
              <a:srgbClr val="7EBE3F"/>
            </a:solidFill>
            <a:custDash>
              <a:ds d="144567" sp="144567"/>
              <a:ds d="144567" sp="144567"/>
            </a:custDash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/>
              <a:t>Для створення і маніпулювання рядками Java платформа надає загальнодоступний фінальний (не може мати підкласів) клас </a:t>
            </a:r>
            <a:r>
              <a:rPr lang="uk-UA" b="1"/>
              <a:t>java.lang.String</a:t>
            </a:r>
            <a:r>
              <a:rPr lang="uk-UA"/>
              <a:t>. Даний клас є незмінним (immutable) - створений об'єкт класу String не може бути змінений. Можна подумати що методи мають право змінювати цей об'єкт, але це невірно. Методи можуть тільки створювати і повертати нові рядки, в яких зберігається результат операції.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Є багато способів створення рядків у </a:t>
            </a:r>
            <a:r>
              <a:rPr lang="en-US" dirty="0"/>
              <a:t>Java</a:t>
            </a:r>
            <a:r>
              <a:rPr lang="uk-UA" dirty="0"/>
              <a:t>. Н-д, рядок можна створити простим присвоєнням рядкового літералу типу </a:t>
            </a:r>
            <a:r>
              <a:rPr lang="en-US" dirty="0"/>
              <a:t>String.</a:t>
            </a:r>
          </a:p>
          <a:p>
            <a:pPr marL="0" indent="0">
              <a:buNone/>
            </a:pPr>
            <a:r>
              <a:rPr lang="en-US" dirty="0"/>
              <a:t>	String quote = “To be or not to be”</a:t>
            </a:r>
          </a:p>
          <a:p>
            <a:pPr marL="0" indent="0">
              <a:buNone/>
            </a:pPr>
            <a:r>
              <a:rPr lang="uk-UA" dirty="0"/>
              <a:t>На відміну від С++, об</a:t>
            </a:r>
            <a:r>
              <a:rPr lang="en-US" dirty="0"/>
              <a:t>’</a:t>
            </a:r>
            <a:r>
              <a:rPr lang="uk-UA" dirty="0" err="1"/>
              <a:t>єкти</a:t>
            </a:r>
            <a:r>
              <a:rPr lang="uk-UA" dirty="0"/>
              <a:t> типу </a:t>
            </a:r>
            <a:r>
              <a:rPr lang="en-US" dirty="0"/>
              <a:t>String</a:t>
            </a:r>
            <a:r>
              <a:rPr lang="uk-UA" dirty="0"/>
              <a:t> не завершуються нульовим символом.</a:t>
            </a:r>
            <a:r>
              <a:rPr lang="en-US" dirty="0"/>
              <a:t> </a:t>
            </a:r>
            <a:r>
              <a:rPr lang="uk-UA" dirty="0"/>
              <a:t>Клас </a:t>
            </a:r>
            <a:r>
              <a:rPr lang="en-US" dirty="0"/>
              <a:t>String</a:t>
            </a:r>
            <a:r>
              <a:rPr lang="uk-UA" dirty="0"/>
              <a:t> використовує символьний масив для внутрішнього подання об</a:t>
            </a:r>
            <a:r>
              <a:rPr lang="en-US" dirty="0"/>
              <a:t>’</a:t>
            </a:r>
            <a:r>
              <a:rPr lang="uk-UA" dirty="0" err="1"/>
              <a:t>єкта</a:t>
            </a:r>
            <a:r>
              <a:rPr lang="uk-UA" dirty="0"/>
              <a:t>.</a:t>
            </a:r>
            <a:r>
              <a:rPr lang="en-US" dirty="0"/>
              <a:t> </a:t>
            </a:r>
            <a:r>
              <a:rPr lang="uk-UA" dirty="0"/>
              <a:t>А оскільки масиви в </a:t>
            </a:r>
            <a:r>
              <a:rPr lang="en-US" dirty="0"/>
              <a:t>Java</a:t>
            </a:r>
            <a:r>
              <a:rPr lang="uk-UA" dirty="0"/>
              <a:t> є об’єктами, які знають свою довжину, то </a:t>
            </a:r>
            <a:r>
              <a:rPr lang="en-US" dirty="0"/>
              <a:t>String</a:t>
            </a:r>
            <a:r>
              <a:rPr lang="uk-UA" dirty="0"/>
              <a:t> також знає і не потребує додаткового закінчення.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1F17E21-B2E9-4E48-8E76-196BBEF1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1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777" y="1916832"/>
            <a:ext cx="7794448" cy="41071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dirty="0"/>
              <a:t>Методи, які використовуються для отримання інформації про об'єкт, відомі як методи доступу. </a:t>
            </a:r>
          </a:p>
          <a:p>
            <a:pPr marL="0" indent="0">
              <a:buNone/>
            </a:pPr>
            <a:r>
              <a:rPr lang="uk-UA" dirty="0"/>
              <a:t>Один з методів доступу, який можна використовувати з рядками є метод </a:t>
            </a:r>
            <a:r>
              <a:rPr lang="uk-UA" b="1" dirty="0" err="1"/>
              <a:t>length</a:t>
            </a:r>
            <a:r>
              <a:rPr lang="uk-UA" b="1" dirty="0"/>
              <a:t> ()</a:t>
            </a:r>
            <a:r>
              <a:rPr lang="uk-UA" dirty="0"/>
              <a:t>, він повертає кількість символів, що містяться в строковому об'єкті.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class Test { </a:t>
            </a:r>
            <a:endParaRPr lang="uk-UA" sz="18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public static void main(String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args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[]) { </a:t>
            </a:r>
            <a:endParaRPr lang="uk-UA" sz="18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String s = "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Я стану отличным программистом!";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int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s.length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(); </a:t>
            </a:r>
            <a:endParaRPr lang="uk-UA" sz="18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System.out.println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 "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Длина строки: " +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" 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символ."); 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2">
                    <a:lumMod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uk-UA" sz="1800" dirty="0"/>
              <a:t>Отримаємо наступний результат:     </a:t>
            </a:r>
            <a:r>
              <a:rPr lang="uk-UA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Довжина рядка: 31 символ.</a:t>
            </a:r>
            <a:endParaRPr lang="uk-UA" sz="18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A1A6BF-2448-4CC8-B6DE-24D5B681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1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Приведення</a:t>
            </a:r>
            <a:r>
              <a:rPr lang="ru-RU" dirty="0"/>
              <a:t> до типу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Часто постає необхідність явного приведення типу </a:t>
            </a:r>
            <a:r>
              <a:rPr lang="en-US"/>
              <a:t>String </a:t>
            </a:r>
            <a:r>
              <a:rPr lang="ru-RU"/>
              <a:t>до інших типів і навпаки. Наприклад, ви вводите з клавіатури певне число, воно буде у вигляді рядка символів, а для проведення обчислень його потрібно привести або до типу </a:t>
            </a:r>
            <a:r>
              <a:rPr lang="en-US"/>
              <a:t>int, </a:t>
            </a:r>
            <a:r>
              <a:rPr lang="ru-RU"/>
              <a:t>якщо це цілочисельне число, або ж до </a:t>
            </a:r>
            <a:r>
              <a:rPr lang="en-US"/>
              <a:t>float </a:t>
            </a:r>
            <a:r>
              <a:rPr lang="ru-RU"/>
              <a:t>чи </a:t>
            </a:r>
            <a:r>
              <a:rPr lang="en-US"/>
              <a:t>double, </a:t>
            </a:r>
            <a:r>
              <a:rPr lang="ru-RU"/>
              <a:t>якщо дробове. Для таких випадків слугує ряд статичних методів </a:t>
            </a:r>
            <a:r>
              <a:rPr lang="en-US"/>
              <a:t>valueOf(), </a:t>
            </a:r>
            <a:r>
              <a:rPr lang="ru-RU"/>
              <a:t>які наявні в класі </a:t>
            </a:r>
            <a:r>
              <a:rPr lang="en-US"/>
              <a:t>String, </a:t>
            </a:r>
            <a:r>
              <a:rPr lang="ru-RU"/>
              <a:t>а також в класах, які реалізовують числові типи </a:t>
            </a:r>
            <a:r>
              <a:rPr lang="en-US"/>
              <a:t>Float, Double </a:t>
            </a:r>
            <a:r>
              <a:rPr lang="ru-RU"/>
              <a:t>та ін.</a:t>
            </a:r>
          </a:p>
          <a:p>
            <a:r>
              <a:rPr lang="ru-RU"/>
              <a:t>Наступна програма вимагає введення числа з клавіатури і виводить результат перемноження введеного числа та 36:</a:t>
            </a:r>
          </a:p>
        </p:txBody>
      </p:sp>
    </p:spTree>
    <p:extLst>
      <p:ext uri="{BB962C8B-B14F-4D97-AF65-F5344CB8AC3E}">
        <p14:creationId xmlns:p14="http://schemas.microsoft.com/office/powerpoint/2010/main" val="19087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r="31192"/>
          <a:stretch/>
        </p:blipFill>
        <p:spPr bwMode="auto">
          <a:xfrm>
            <a:off x="81385" y="0"/>
            <a:ext cx="80910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188640"/>
            <a:ext cx="302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/>
              <a:t>У наведеному прикладі для знаходження коми використано метод </a:t>
            </a:r>
            <a:r>
              <a:rPr lang="en-US" sz="1200"/>
              <a:t>int indexOf(String str), </a:t>
            </a:r>
            <a:r>
              <a:rPr lang="ru-RU" sz="1200"/>
              <a:t>а для заміни коми на крапку метод </a:t>
            </a:r>
            <a:r>
              <a:rPr lang="en-US" sz="1200"/>
              <a:t>String replace(char oldChar, char newChar). </a:t>
            </a:r>
            <a:r>
              <a:rPr lang="ru-RU" sz="1200"/>
              <a:t>Якщо не зробити таку заміну, то при приведенні типу </a:t>
            </a:r>
            <a:r>
              <a:rPr lang="en-US" sz="1200"/>
              <a:t>String </a:t>
            </a:r>
            <a:r>
              <a:rPr lang="ru-RU" sz="1200"/>
              <a:t>до </a:t>
            </a:r>
            <a:r>
              <a:rPr lang="en-US" sz="1200"/>
              <a:t>Double </a:t>
            </a:r>
            <a:r>
              <a:rPr lang="ru-RU" sz="1200"/>
              <a:t>виникне помилка виконання і програма завершиться аварійно.</a:t>
            </a:r>
          </a:p>
        </p:txBody>
      </p:sp>
    </p:spTree>
    <p:extLst>
      <p:ext uri="{BB962C8B-B14F-4D97-AF65-F5344CB8AC3E}">
        <p14:creationId xmlns:p14="http://schemas.microsoft.com/office/powerpoint/2010/main" val="301072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Деякі інші методи  </a:t>
            </a:r>
            <a:r>
              <a:rPr lang="en-US"/>
              <a:t>String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848042"/>
              </p:ext>
            </p:extLst>
          </p:nvPr>
        </p:nvGraphicFramePr>
        <p:xfrm>
          <a:off x="611560" y="1772816"/>
          <a:ext cx="8153400" cy="6400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1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concat(String str)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приєднує зазначений рядок str в кінець рядка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80508"/>
              </p:ext>
            </p:extLst>
          </p:nvPr>
        </p:nvGraphicFramePr>
        <p:xfrm>
          <a:off x="611560" y="2420888"/>
          <a:ext cx="8153400" cy="6400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equals(Object anObject)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Порівнює рядок із зазначеним об'єктом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40685"/>
              </p:ext>
            </p:extLst>
          </p:nvPr>
        </p:nvGraphicFramePr>
        <p:xfrm>
          <a:off x="611560" y="3068960"/>
          <a:ext cx="8153400" cy="6400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indexOf(String str)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Повертає індекс першого знаходження підрядка у рядку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0435"/>
              </p:ext>
            </p:extLst>
          </p:nvPr>
        </p:nvGraphicFramePr>
        <p:xfrm>
          <a:off x="611560" y="3717032"/>
          <a:ext cx="8153400" cy="9144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replace(char oldChar, char newChar)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Повертає новий рядок заміняючи усі входження символу(oldChar) в рядку на новий символ (newChar)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70563"/>
              </p:ext>
            </p:extLst>
          </p:nvPr>
        </p:nvGraphicFramePr>
        <p:xfrm>
          <a:off x="611560" y="4653136"/>
          <a:ext cx="8153400" cy="6400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toCharArray()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Перетворює рядок у новий символьний масив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72083"/>
              </p:ext>
            </p:extLst>
          </p:nvPr>
        </p:nvGraphicFramePr>
        <p:xfrm>
          <a:off x="611560" y="5301208"/>
          <a:ext cx="8153400" cy="64008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compareToIgnoreCase(String str)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Порівнює два рядки лексикографічно, ігноруючи різницю в регістрах літер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11560" y="609329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String</a:t>
            </a:r>
            <a:r>
              <a:rPr lang="ru-RU" dirty="0"/>
              <a:t> в </a:t>
            </a:r>
            <a:r>
              <a:rPr lang="ru-RU" dirty="0" err="1"/>
              <a:t>Java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ru-RU" dirty="0" err="1"/>
              <a:t>понад</a:t>
            </a:r>
            <a:r>
              <a:rPr lang="ru-RU" dirty="0"/>
              <a:t> 50 </a:t>
            </a:r>
            <a:r>
              <a:rPr lang="ru-RU" dirty="0" err="1"/>
              <a:t>методів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корисні</a:t>
            </a:r>
            <a:r>
              <a:rPr lang="ru-RU" dirty="0"/>
              <a:t> при </a:t>
            </a:r>
            <a:r>
              <a:rPr lang="ru-RU" dirty="0" err="1"/>
              <a:t>програмуванні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264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Метод toString ()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/>
              <a:t>Метод toString () </a:t>
            </a:r>
            <a:r>
              <a:rPr lang="uk-UA"/>
              <a:t>- використовується в Java для отримання строкового об'єкта, що представляє значення числового об'єкта, іншими словами - перетворює число в рядок. </a:t>
            </a:r>
          </a:p>
          <a:p>
            <a:r>
              <a:rPr lang="uk-UA"/>
              <a:t>Якщо метод приймає в якості аргументу простий тип даних, то повертається строковий об'єкт, який представляє значення простого типу даних. </a:t>
            </a:r>
          </a:p>
          <a:p>
            <a:r>
              <a:rPr lang="uk-UA"/>
              <a:t>Якщо метод toString () в Java приймає два аргументи, то буде повернуто строкове представлення першого аргументу в системі числення з целочисленному підставі, зазначеному другим аргументом.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94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765</TotalTime>
  <Words>1389</Words>
  <Application>Microsoft Office PowerPoint</Application>
  <PresentationFormat>On-screen Show (4:3)</PresentationFormat>
  <Paragraphs>119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</vt:lpstr>
      <vt:lpstr>Обробка рядків у Java. Потоки введення/виведення і работа з файлами</vt:lpstr>
      <vt:lpstr>Рядок в java</vt:lpstr>
      <vt:lpstr>String</vt:lpstr>
      <vt:lpstr>String</vt:lpstr>
      <vt:lpstr>String</vt:lpstr>
      <vt:lpstr>Приведення до типу</vt:lpstr>
      <vt:lpstr>PowerPoint Presentation</vt:lpstr>
      <vt:lpstr>Деякі інші методи  String</vt:lpstr>
      <vt:lpstr>Метод toString ()</vt:lpstr>
      <vt:lpstr>PowerPoint Presentation</vt:lpstr>
      <vt:lpstr>StringBuffer</vt:lpstr>
      <vt:lpstr>Створення</vt:lpstr>
      <vt:lpstr>Створення</vt:lpstr>
      <vt:lpstr>Модифікація</vt:lpstr>
      <vt:lpstr>Модифікація</vt:lpstr>
      <vt:lpstr>StringBuilder</vt:lpstr>
      <vt:lpstr>PowerPoint Presentation</vt:lpstr>
      <vt:lpstr>Потоки введення/виведення і работа з файлами</vt:lpstr>
      <vt:lpstr>Байтовий потік</vt:lpstr>
      <vt:lpstr>Символьні потоки</vt:lpstr>
      <vt:lpstr>FileInputStream</vt:lpstr>
      <vt:lpstr>FileOutputStream</vt:lpstr>
      <vt:lpstr>Приклад</vt:lpstr>
      <vt:lpstr>FileWriter</vt:lpstr>
      <vt:lpstr>FileReader</vt:lpstr>
      <vt:lpstr>Приклад класів(FileWriter class,FileReader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Дом</dc:creator>
  <cp:lastModifiedBy>Viktoriia Mironova</cp:lastModifiedBy>
  <cp:revision>20</cp:revision>
  <dcterms:created xsi:type="dcterms:W3CDTF">2018-04-01T18:22:11Z</dcterms:created>
  <dcterms:modified xsi:type="dcterms:W3CDTF">2021-04-26T16:16:58Z</dcterms:modified>
</cp:coreProperties>
</file>