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2" r:id="rId2"/>
    <p:sldId id="323" r:id="rId3"/>
    <p:sldId id="319" r:id="rId4"/>
    <p:sldId id="313" r:id="rId5"/>
    <p:sldId id="320" r:id="rId6"/>
    <p:sldId id="321" r:id="rId7"/>
    <p:sldId id="274" r:id="rId8"/>
  </p:sldIdLst>
  <p:sldSz cx="24387175" cy="13716000"/>
  <p:notesSz cx="6858000" cy="9144000"/>
  <p:defaultTextStyle>
    <a:defPPr>
      <a:defRPr lang="en-US"/>
    </a:defPPr>
    <a:lvl1pPr marL="0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639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7278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917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4556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3195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1834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20472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9111" algn="l" defTabSz="2177278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F20"/>
    <a:srgbClr val="EFD5BC"/>
    <a:srgbClr val="ECB652"/>
    <a:srgbClr val="B4D2E3"/>
    <a:srgbClr val="FFBEBC"/>
    <a:srgbClr val="FFA9A7"/>
    <a:srgbClr val="F6B1C4"/>
    <a:srgbClr val="EDA4B8"/>
    <a:srgbClr val="258DC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89" autoAdjust="0"/>
    <p:restoredTop sz="96405" autoAdjust="0"/>
  </p:normalViewPr>
  <p:slideViewPr>
    <p:cSldViewPr>
      <p:cViewPr varScale="1">
        <p:scale>
          <a:sx n="42" d="100"/>
          <a:sy n="42" d="100"/>
        </p:scale>
        <p:origin x="-586" y="-110"/>
      </p:cViewPr>
      <p:guideLst>
        <p:guide orient="horz" pos="4320"/>
        <p:guide pos="76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06"/>
    </p:cViewPr>
  </p:sorter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0A67-DE7A-4332-8331-7BBAD256DD4F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4F04A-42A1-4993-9426-7E688991F6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503EA-0B74-4C85-AD61-4E6A63E6478B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52EBE-9BC1-4E7C-B110-F899DD8793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217727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1088639" algn="l" defTabSz="217727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2177278" algn="l" defTabSz="217727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3265917" algn="l" defTabSz="217727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4354556" algn="l" defTabSz="217727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5443195" algn="l" defTabSz="217727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6531834" algn="l" defTabSz="217727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7620472" algn="l" defTabSz="217727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8709111" algn="l" defTabSz="2177278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A52EBE-9BC1-4E7C-B110-F899DD87936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277171" y="7088950"/>
            <a:ext cx="3557016" cy="4361688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8020621" y="1090613"/>
            <a:ext cx="3557016" cy="4361688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2809538" y="7088950"/>
            <a:ext cx="3557016" cy="4361688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551972" y="1090613"/>
            <a:ext cx="3557016" cy="4361688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11388" y="1150937"/>
            <a:ext cx="21031200" cy="9820656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135187" y="3485198"/>
            <a:ext cx="15846552" cy="717804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44587" y="3182938"/>
            <a:ext cx="12042648" cy="7772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363787" y="3657600"/>
            <a:ext cx="19735799" cy="6781800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252661" y="-4764"/>
            <a:ext cx="22134514" cy="13720763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949854" y="1109472"/>
            <a:ext cx="14740128" cy="8339328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220787" y="9158620"/>
            <a:ext cx="2459736" cy="2457308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0514139" y="5675376"/>
            <a:ext cx="11585448" cy="4992624"/>
          </a:xfrm>
        </p:spPr>
        <p:txBody>
          <a:bodyPr>
            <a:normAutofit/>
          </a:bodyPr>
          <a:lstStyle>
            <a:lvl1pPr algn="r">
              <a:defRPr sz="44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7787" y="3424238"/>
            <a:ext cx="4572000" cy="4572000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2928435" y="8149752"/>
            <a:ext cx="3986784" cy="4398264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7225835" y="1143000"/>
            <a:ext cx="6016752" cy="8586216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6079787" y="1828800"/>
            <a:ext cx="6019800" cy="10122108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363787" y="6477000"/>
            <a:ext cx="7772400" cy="2057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3" y="0"/>
            <a:ext cx="24387048" cy="13716000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2287589" y="1142997"/>
            <a:ext cx="7013448" cy="11430000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630989" y="4194044"/>
            <a:ext cx="5330952" cy="5330952"/>
          </a:xfrm>
          <a:prstGeom prst="ellipse">
            <a:avLst/>
          </a:prstGeo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6082835" y="6491940"/>
            <a:ext cx="6016752" cy="5458968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2117387" y="6550152"/>
            <a:ext cx="3657600" cy="609904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3946187" y="1143000"/>
            <a:ext cx="7013448" cy="884224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8670587" y="3276600"/>
            <a:ext cx="4572000" cy="4572000"/>
          </a:xfrm>
          <a:ln w="190500" cap="sq">
            <a:solidFill>
              <a:schemeClr val="bg1"/>
            </a:solidFill>
            <a:miter lim="800000"/>
          </a:ln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2287587" y="1828800"/>
            <a:ext cx="4956048" cy="77724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542339" y="4114800"/>
            <a:ext cx="4956048" cy="77724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307387" y="5181600"/>
            <a:ext cx="7699248" cy="13716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5012987" y="1066800"/>
            <a:ext cx="8229600" cy="8229600"/>
          </a:xfrm>
          <a:custGeom>
            <a:avLst/>
            <a:gdLst>
              <a:gd name="connsiteX0" fmla="*/ 0 w 7848600"/>
              <a:gd name="connsiteY0" fmla="*/ 0 h 7848600"/>
              <a:gd name="connsiteX1" fmla="*/ 7848600 w 7848600"/>
              <a:gd name="connsiteY1" fmla="*/ 0 h 7848600"/>
              <a:gd name="connsiteX2" fmla="*/ 7848600 w 7848600"/>
              <a:gd name="connsiteY2" fmla="*/ 7848600 h 7848600"/>
              <a:gd name="connsiteX3" fmla="*/ 0 w 7848600"/>
              <a:gd name="connsiteY3" fmla="*/ 7848600 h 7848600"/>
              <a:gd name="connsiteX4" fmla="*/ 0 w 7848600"/>
              <a:gd name="connsiteY4" fmla="*/ 0 h 7848600"/>
              <a:gd name="connsiteX0" fmla="*/ 0 w 7848600"/>
              <a:gd name="connsiteY0" fmla="*/ 0 h 7848600"/>
              <a:gd name="connsiteX1" fmla="*/ 7848600 w 7848600"/>
              <a:gd name="connsiteY1" fmla="*/ 0 h 7848600"/>
              <a:gd name="connsiteX2" fmla="*/ 7848600 w 7848600"/>
              <a:gd name="connsiteY2" fmla="*/ 7848600 h 7848600"/>
              <a:gd name="connsiteX3" fmla="*/ 0 w 7848600"/>
              <a:gd name="connsiteY3" fmla="*/ 0 h 784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8600" h="7848600">
                <a:moveTo>
                  <a:pt x="0" y="0"/>
                </a:moveTo>
                <a:lnTo>
                  <a:pt x="7848600" y="0"/>
                </a:lnTo>
                <a:lnTo>
                  <a:pt x="7848600" y="78486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4400"/>
            </a:lvl1pPr>
          </a:lstStyle>
          <a:p>
            <a:endParaRPr lang="en-US"/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144587" y="4343400"/>
            <a:ext cx="8229600" cy="8229600"/>
          </a:xfrm>
          <a:prstGeom prst="rtTriangl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525205" y="2130678"/>
            <a:ext cx="9061704" cy="9061704"/>
          </a:xfrm>
          <a:prstGeom prst="diamond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-2284413" y="6940296"/>
            <a:ext cx="9061704" cy="9061704"/>
          </a:xfrm>
          <a:prstGeom prst="diamond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9069387" y="4419600"/>
            <a:ext cx="5562600" cy="81534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287587" y="7391400"/>
            <a:ext cx="6781800" cy="51816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2287587" y="1143000"/>
            <a:ext cx="6781800" cy="48006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049587" y="2892552"/>
            <a:ext cx="13258800" cy="7927848"/>
          </a:xfrm>
          <a:prstGeom prst="snip2DiagRect">
            <a:avLst>
              <a:gd name="adj1" fmla="val 0"/>
              <a:gd name="adj2" fmla="val 31318"/>
            </a:avLst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152499" y="1905000"/>
            <a:ext cx="16082176" cy="70866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Add picture and send to back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135187" y="3485198"/>
            <a:ext cx="10360152" cy="717804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2879387" y="3485198"/>
            <a:ext cx="5102352" cy="717804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2387" y="3048000"/>
            <a:ext cx="3959352" cy="82296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44587" y="1109663"/>
            <a:ext cx="22137624" cy="9665208"/>
          </a:xfrm>
          <a:prstGeom prst="round1Rect">
            <a:avLst>
              <a:gd name="adj" fmla="val 15422"/>
            </a:avLst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144587" y="1143000"/>
            <a:ext cx="6016752" cy="8074152"/>
          </a:xfrm>
          <a:prstGeom prst="snip1Rect">
            <a:avLst/>
          </a:prstGeo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7829339" y="5870448"/>
            <a:ext cx="4270248" cy="6702552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220787" y="1676400"/>
            <a:ext cx="15700248" cy="10972800"/>
          </a:xfrm>
          <a:prstGeom prst="triangle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3811587" y="3486911"/>
            <a:ext cx="13103352" cy="9162288"/>
          </a:xfrm>
          <a:prstGeom prst="triangle">
            <a:avLst/>
          </a:prstGeo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87587" y="3657601"/>
            <a:ext cx="19815048" cy="64008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11387" y="2286001"/>
            <a:ext cx="19961352" cy="91440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58987" y="1143000"/>
            <a:ext cx="5638800" cy="9525000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8518187" y="6473952"/>
            <a:ext cx="4204210" cy="7242048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44587" y="1143000"/>
            <a:ext cx="6702552" cy="10131552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13775165" y="5132215"/>
            <a:ext cx="4648200" cy="3273552"/>
          </a:xfr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3775165" y="1905000"/>
            <a:ext cx="4648200" cy="3273552"/>
          </a:xfr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8420651" y="1905000"/>
            <a:ext cx="4517136" cy="6501384"/>
          </a:xfrm>
        </p:spPr>
        <p:txBody>
          <a:bodyPr>
            <a:normAutofit/>
          </a:bodyPr>
          <a:lstStyle>
            <a:lvl1pPr algn="ctr">
              <a:defRPr lang="en-US" sz="2400"/>
            </a:lvl1pPr>
          </a:lstStyle>
          <a:p>
            <a:endParaRPr lang="en-US" dirty="0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6921035" y="8409432"/>
            <a:ext cx="6016752" cy="3401568"/>
          </a:xfrm>
        </p:spPr>
        <p:txBody>
          <a:bodyPr>
            <a:normAutofit/>
          </a:bodyPr>
          <a:lstStyle>
            <a:lvl1pPr algn="ctr">
              <a:defRPr lang="en-US" sz="2400"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87588" y="0"/>
            <a:ext cx="6629400" cy="13716000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87587" y="0"/>
            <a:ext cx="22099588" cy="91440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3031787" y="1143000"/>
            <a:ext cx="10210800" cy="48006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363787" y="8537448"/>
            <a:ext cx="4416552" cy="3959352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2363787" y="4194048"/>
            <a:ext cx="4416552" cy="3959352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2554287" y="4252919"/>
            <a:ext cx="7534656" cy="331012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5770416" y="9906000"/>
            <a:ext cx="6062472" cy="2667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0898187" y="2133600"/>
            <a:ext cx="13488988" cy="9525000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2133600"/>
            <a:ext cx="1296987" cy="9525000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8456739" y="5946648"/>
            <a:ext cx="7470648" cy="4645152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440987" y="4114800"/>
            <a:ext cx="11658600" cy="6473952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Add picture and send to back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279188" y="0"/>
            <a:ext cx="13107988" cy="13716000"/>
          </a:xfrm>
          <a:custGeom>
            <a:avLst/>
            <a:gdLst>
              <a:gd name="connsiteX0" fmla="*/ 0 w 13107988"/>
              <a:gd name="connsiteY0" fmla="*/ 0 h 13716000"/>
              <a:gd name="connsiteX1" fmla="*/ 13107988 w 13107988"/>
              <a:gd name="connsiteY1" fmla="*/ 0 h 13716000"/>
              <a:gd name="connsiteX2" fmla="*/ 13107988 w 13107988"/>
              <a:gd name="connsiteY2" fmla="*/ 13716000 h 13716000"/>
              <a:gd name="connsiteX3" fmla="*/ 0 w 13107988"/>
              <a:gd name="connsiteY3" fmla="*/ 13716000 h 13716000"/>
              <a:gd name="connsiteX4" fmla="*/ 0 w 13107988"/>
              <a:gd name="connsiteY4" fmla="*/ 0 h 13716000"/>
              <a:gd name="connsiteX0" fmla="*/ 3430587 w 13107988"/>
              <a:gd name="connsiteY0" fmla="*/ 0 h 13716000"/>
              <a:gd name="connsiteX1" fmla="*/ 13107988 w 13107988"/>
              <a:gd name="connsiteY1" fmla="*/ 0 h 13716000"/>
              <a:gd name="connsiteX2" fmla="*/ 13107988 w 13107988"/>
              <a:gd name="connsiteY2" fmla="*/ 13716000 h 13716000"/>
              <a:gd name="connsiteX3" fmla="*/ 0 w 13107988"/>
              <a:gd name="connsiteY3" fmla="*/ 13716000 h 13716000"/>
              <a:gd name="connsiteX4" fmla="*/ 3430587 w 13107988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7988" h="13716000">
                <a:moveTo>
                  <a:pt x="3430587" y="0"/>
                </a:moveTo>
                <a:lnTo>
                  <a:pt x="13107988" y="0"/>
                </a:lnTo>
                <a:lnTo>
                  <a:pt x="13107988" y="13716000"/>
                </a:lnTo>
                <a:lnTo>
                  <a:pt x="0" y="13716000"/>
                </a:lnTo>
                <a:lnTo>
                  <a:pt x="3430587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7634812" y="2241550"/>
            <a:ext cx="13149072" cy="9235440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910724" y="1109663"/>
            <a:ext cx="7050024" cy="4498848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endParaRPr lang="en-US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10724" y="8170990"/>
            <a:ext cx="7050024" cy="4498848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1429389" y="2241550"/>
            <a:ext cx="16631598" cy="9235440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3201893" y="1143000"/>
            <a:ext cx="7827264" cy="3941064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13360304" y="1143000"/>
            <a:ext cx="7827264" cy="3941064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201893" y="7292086"/>
            <a:ext cx="7827264" cy="3941064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endParaRPr lang="en-US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3360304" y="7292086"/>
            <a:ext cx="7827264" cy="3941064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237646" y="3297556"/>
            <a:ext cx="2953512" cy="41605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2877699" y="3297556"/>
            <a:ext cx="2953512" cy="41605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8356024" y="3297556"/>
            <a:ext cx="2953512" cy="41605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960680" y="3297556"/>
            <a:ext cx="2953512" cy="41605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87587" y="0"/>
            <a:ext cx="22101048" cy="10881360"/>
          </a:xfrm>
        </p:spPr>
        <p:txBody>
          <a:bodyPr>
            <a:normAutofit/>
          </a:bodyPr>
          <a:lstStyle>
            <a:lvl1pPr algn="r">
              <a:defRPr sz="4400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6"/>
            <a:ext cx="21948458" cy="2286000"/>
          </a:xfrm>
          <a:prstGeom prst="rect">
            <a:avLst/>
          </a:prstGeom>
        </p:spPr>
        <p:txBody>
          <a:bodyPr vert="horz" lIns="217728" tIns="108864" rIns="217728" bIns="10886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01"/>
            <a:ext cx="21948458" cy="9051926"/>
          </a:xfrm>
          <a:prstGeom prst="rect">
            <a:avLst/>
          </a:prstGeom>
        </p:spPr>
        <p:txBody>
          <a:bodyPr vert="horz" lIns="217728" tIns="108864" rIns="217728" bIns="10886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359" y="12712701"/>
            <a:ext cx="5690341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EBCE8-5DE3-4E61-AA4D-469F7C4E77CE}" type="datetimeFigureOut">
              <a:rPr lang="en-US" smtClean="0"/>
              <a:pPr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2285" y="12712701"/>
            <a:ext cx="7722605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1"/>
            <a:ext cx="5690341" cy="730250"/>
          </a:xfrm>
          <a:prstGeom prst="rect">
            <a:avLst/>
          </a:prstGeom>
        </p:spPr>
        <p:txBody>
          <a:bodyPr vert="horz" lIns="217728" tIns="108864" rIns="217728" bIns="108864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6F71-8D97-426A-9393-DFAB240345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1" r:id="rId22"/>
    <p:sldLayoutId id="2147483670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9" r:id="rId30"/>
    <p:sldLayoutId id="2147483678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</p:sldLayoutIdLst>
  <p:transition/>
  <p:txStyles>
    <p:titleStyle>
      <a:lvl1pPr algn="ctr" defTabSz="2177278" rtl="0" eaLnBrk="1" latinLnBrk="0" hangingPunct="1">
        <a:spcBef>
          <a:spcPct val="0"/>
        </a:spcBef>
        <a:buNone/>
        <a:defRPr sz="10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6479" indent="-816479" algn="l" defTabSz="2177278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9038" indent="-680399" algn="l" defTabSz="2177278" rtl="0" eaLnBrk="1" latinLnBrk="0" hangingPunct="1">
        <a:spcBef>
          <a:spcPct val="20000"/>
        </a:spcBef>
        <a:buFont typeface="Arial" pitchFamily="34" charset="0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2721597" indent="-544319" algn="l" defTabSz="2177278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810236" indent="-544319" algn="l" defTabSz="2177278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98875" indent="-544319" algn="l" defTabSz="2177278" rtl="0" eaLnBrk="1" latinLnBrk="0" hangingPunct="1">
        <a:spcBef>
          <a:spcPct val="20000"/>
        </a:spcBef>
        <a:buFont typeface="Arial" pitchFamily="34" charset="0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987514" indent="-544319" algn="l" defTabSz="2177278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6153" indent="-544319" algn="l" defTabSz="2177278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792" indent="-544319" algn="l" defTabSz="2177278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3431" indent="-544319" algn="l" defTabSz="2177278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639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278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917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556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3195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834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20472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9111" algn="l" defTabSz="2177278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rot="16200000">
            <a:off x="14897129" y="4225946"/>
            <a:ext cx="13716000" cy="5264106"/>
          </a:xfrm>
          <a:prstGeom prst="rect">
            <a:avLst/>
          </a:prstGeom>
          <a:solidFill>
            <a:srgbClr val="EFD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9980329" y="3500414"/>
            <a:ext cx="385765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b="1" dirty="0" err="1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TimSort</a:t>
            </a:r>
            <a:r>
              <a:rPr lang="en-US" sz="4800" b="1" dirty="0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: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4800" b="1" dirty="0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быстрая гибридная сортировка</a:t>
            </a:r>
            <a:endParaRPr lang="en-US" sz="4800" b="1" dirty="0">
              <a:solidFill>
                <a:srgbClr val="000000"/>
              </a:solidFill>
              <a:latin typeface="Montserrat" pitchFamily="2" charset="0"/>
              <a:cs typeface="Arial" pitchFamily="34" charset="0"/>
            </a:endParaRPr>
          </a:p>
        </p:txBody>
      </p:sp>
      <p:pic>
        <p:nvPicPr>
          <p:cNvPr id="18434" name="Picture 2" descr="https://habrastorage.org/r/w1560/webt/9x/5q/re/9x5qremxkwj_rkaozrt5yckvpe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2135" y="1857340"/>
            <a:ext cx="16510112" cy="928694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/>
          <p:nvPr/>
        </p:nvSpPr>
        <p:spPr>
          <a:xfrm rot="16200000">
            <a:off x="10693389" y="-3286196"/>
            <a:ext cx="1928826" cy="9501254"/>
          </a:xfrm>
          <a:prstGeom prst="rect">
            <a:avLst/>
          </a:prstGeom>
          <a:solidFill>
            <a:srgbClr val="EFD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907175" y="285704"/>
            <a:ext cx="9194814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4800" b="1" dirty="0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Немножко</a:t>
            </a: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4800" b="1" dirty="0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истории</a:t>
            </a:r>
            <a:endParaRPr lang="ru-RU" sz="4800" b="1" dirty="0" smtClean="0">
              <a:solidFill>
                <a:srgbClr val="000000"/>
              </a:solidFill>
              <a:latin typeface="Montserrat" pitchFamily="2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979669" y="3714728"/>
            <a:ext cx="7143800" cy="803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latin typeface="Bahnschrift Light" pitchFamily="34" charset="0"/>
              </a:rPr>
              <a:t>Тим </a:t>
            </a:r>
            <a:r>
              <a:rPr lang="ru-RU" i="1" smtClean="0">
                <a:latin typeface="Bahnschrift Light" pitchFamily="34" charset="0"/>
              </a:rPr>
              <a:t>Петерс</a:t>
            </a:r>
            <a:r>
              <a:rPr lang="ru-RU" i="1" dirty="0" smtClean="0">
                <a:latin typeface="Bahnschrift Light" pitchFamily="34" charset="0"/>
              </a:rPr>
              <a:t> </a:t>
            </a:r>
            <a:r>
              <a:rPr lang="ru-RU" i="1" dirty="0" smtClean="0">
                <a:latin typeface="Bahnschrift Light" pitchFamily="34" charset="0"/>
              </a:rPr>
              <a:t>создал </a:t>
            </a:r>
            <a:r>
              <a:rPr lang="ru-RU" i="1" dirty="0" err="1" smtClean="0">
                <a:latin typeface="Bahnschrift Light" pitchFamily="34" charset="0"/>
              </a:rPr>
              <a:t>Timsort</a:t>
            </a:r>
            <a:r>
              <a:rPr lang="ru-RU" i="1" dirty="0" smtClean="0">
                <a:latin typeface="Bahnschrift Light" pitchFamily="34" charset="0"/>
              </a:rPr>
              <a:t> для </a:t>
            </a:r>
            <a:r>
              <a:rPr lang="ru-RU" i="1" dirty="0" err="1" smtClean="0">
                <a:latin typeface="Bahnschrift Light" pitchFamily="34" charset="0"/>
              </a:rPr>
              <a:t>Python</a:t>
            </a:r>
            <a:r>
              <a:rPr lang="ru-RU" i="1" dirty="0" smtClean="0">
                <a:latin typeface="Bahnschrift Light" pitchFamily="34" charset="0"/>
              </a:rPr>
              <a:t> в 2001 году. </a:t>
            </a:r>
            <a:r>
              <a:rPr lang="ru-RU" i="1" dirty="0" err="1" smtClean="0">
                <a:latin typeface="Bahnschrift Light" pitchFamily="34" charset="0"/>
              </a:rPr>
              <a:t>Timsort</a:t>
            </a:r>
            <a:r>
              <a:rPr lang="ru-RU" i="1" dirty="0" smtClean="0">
                <a:latin typeface="Bahnschrift Light" pitchFamily="34" charset="0"/>
              </a:rPr>
              <a:t> официально реализован на C, а не на </a:t>
            </a:r>
            <a:r>
              <a:rPr lang="ru-RU" i="1" dirty="0" err="1" smtClean="0">
                <a:latin typeface="Bahnschrift Light" pitchFamily="34" charset="0"/>
              </a:rPr>
              <a:t>Python</a:t>
            </a:r>
            <a:r>
              <a:rPr lang="ru-RU" i="1" dirty="0" smtClean="0">
                <a:latin typeface="Bahnschrift Light" pitchFamily="34" charset="0"/>
              </a:rPr>
              <a:t>. Опубликован в 2002 году</a:t>
            </a:r>
            <a:r>
              <a:rPr lang="ru-RU" i="1" dirty="0" smtClean="0">
                <a:latin typeface="Bahnschrift Light" pitchFamily="34" charset="0"/>
              </a:rPr>
              <a:t>.</a:t>
            </a:r>
          </a:p>
          <a:p>
            <a:r>
              <a:rPr lang="ru-RU" i="1" dirty="0" smtClean="0">
                <a:latin typeface="Bahnschrift Light" pitchFamily="34" charset="0"/>
              </a:rPr>
              <a:t>Они </a:t>
            </a:r>
            <a:r>
              <a:rPr lang="ru-RU" i="1" dirty="0" smtClean="0">
                <a:latin typeface="Bahnschrift Light" pitchFamily="34" charset="0"/>
              </a:rPr>
              <a:t>итеративно перебирают данные, собирая элементы в пробеги и одновременно объединяя несколько этих пробегов в один.</a:t>
            </a:r>
            <a:endParaRPr lang="ru-RU" i="1" dirty="0">
              <a:latin typeface="Bahnschrift Light" pitchFamily="34" charset="0"/>
            </a:endParaRPr>
          </a:p>
        </p:txBody>
      </p:sp>
      <p:pic>
        <p:nvPicPr>
          <p:cNvPr id="17410" name="Picture 2" descr="Picture backgrou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2267" y="3643290"/>
            <a:ext cx="10796957" cy="8072494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/>
          <p:nvPr/>
        </p:nvSpPr>
        <p:spPr>
          <a:xfrm rot="16200000">
            <a:off x="10693389" y="-3286196"/>
            <a:ext cx="1928826" cy="9501254"/>
          </a:xfrm>
          <a:prstGeom prst="rect">
            <a:avLst/>
          </a:prstGeom>
          <a:solidFill>
            <a:srgbClr val="EFD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907175" y="285704"/>
            <a:ext cx="9194814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4800" b="1" dirty="0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Сортировка:</a:t>
            </a: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b="1" dirty="0" err="1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TimSort</a:t>
            </a:r>
            <a:endParaRPr lang="ru-RU" sz="4800" b="1" dirty="0" smtClean="0">
              <a:solidFill>
                <a:srgbClr val="000000"/>
              </a:solidFill>
              <a:latin typeface="Montserrat" pitchFamily="2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000000"/>
              </a:solidFill>
              <a:latin typeface="Montserrat" pitchFamily="2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050579" y="3071786"/>
            <a:ext cx="1250165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latin typeface="Bahnschrift Light" pitchFamily="34" charset="0"/>
              </a:rPr>
              <a:t>Очень быстрый, O(</a:t>
            </a:r>
            <a:r>
              <a:rPr lang="ru-RU" i="1" dirty="0" err="1" smtClean="0">
                <a:latin typeface="Bahnschrift Light" pitchFamily="34" charset="0"/>
              </a:rPr>
              <a:t>n</a:t>
            </a:r>
            <a:r>
              <a:rPr lang="ru-RU" i="1" dirty="0" smtClean="0">
                <a:latin typeface="Bahnschrift Light" pitchFamily="34" charset="0"/>
              </a:rPr>
              <a:t> </a:t>
            </a:r>
            <a:r>
              <a:rPr lang="ru-RU" i="1" dirty="0" err="1" smtClean="0">
                <a:latin typeface="Bahnschrift Light" pitchFamily="34" charset="0"/>
              </a:rPr>
              <a:t>log</a:t>
            </a:r>
            <a:r>
              <a:rPr lang="ru-RU" i="1" dirty="0" smtClean="0">
                <a:latin typeface="Bahnschrift Light" pitchFamily="34" charset="0"/>
              </a:rPr>
              <a:t>(</a:t>
            </a:r>
            <a:r>
              <a:rPr lang="ru-RU" i="1" dirty="0" err="1" smtClean="0">
                <a:latin typeface="Bahnschrift Light" pitchFamily="34" charset="0"/>
              </a:rPr>
              <a:t>n</a:t>
            </a:r>
            <a:r>
              <a:rPr lang="ru-RU" i="1" dirty="0" smtClean="0">
                <a:latin typeface="Bahnschrift Light" pitchFamily="34" charset="0"/>
              </a:rPr>
              <a:t>)), гибридный, стабильный алгоритм </a:t>
            </a:r>
            <a:r>
              <a:rPr lang="ru-RU" i="1" dirty="0" smtClean="0">
                <a:latin typeface="Bahnschrift Light" pitchFamily="34" charset="0"/>
              </a:rPr>
              <a:t>сортировки</a:t>
            </a:r>
          </a:p>
          <a:p>
            <a:r>
              <a:rPr lang="ru-RU" i="1" dirty="0" err="1" smtClean="0">
                <a:latin typeface="Bahnschrift Light" pitchFamily="34" charset="0"/>
              </a:rPr>
              <a:t>Timsort</a:t>
            </a:r>
            <a:r>
              <a:rPr lang="ru-RU" i="1" dirty="0" smtClean="0">
                <a:latin typeface="Bahnschrift Light" pitchFamily="34" charset="0"/>
              </a:rPr>
              <a:t> </a:t>
            </a:r>
            <a:r>
              <a:rPr lang="ru-RU" i="1" dirty="0" smtClean="0">
                <a:latin typeface="Bahnschrift Light" pitchFamily="34" charset="0"/>
              </a:rPr>
              <a:t>сначала анализирует список, который он пытается отсортировать, и на его основе выбирает наилучший </a:t>
            </a:r>
            <a:r>
              <a:rPr lang="ru-RU" i="1" dirty="0" smtClean="0">
                <a:latin typeface="Bahnschrift Light" pitchFamily="34" charset="0"/>
              </a:rPr>
              <a:t>подход</a:t>
            </a:r>
            <a:endParaRPr lang="ru-RU" i="1" dirty="0" smtClean="0">
              <a:latin typeface="Bahnschrift Light" pitchFamily="34" charset="0"/>
            </a:endParaRPr>
          </a:p>
        </p:txBody>
      </p:sp>
      <p:sp>
        <p:nvSpPr>
          <p:cNvPr id="16386" name="AutoShape 2" descr="https://avatars.mds.yandex.net/get-entity_search/1640463/800158966/S600xU_2x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 descr="загруженное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406449" y="3071786"/>
            <a:ext cx="9072626" cy="9429816"/>
          </a:xfrm>
          <a:prstGeom prst="rect">
            <a:avLst/>
          </a:prstGeom>
        </p:spPr>
      </p:pic>
      <p:pic>
        <p:nvPicPr>
          <p:cNvPr id="16388" name="Picture 4" descr="Picture backgrou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22017" y="6643686"/>
            <a:ext cx="12001584" cy="589643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9"/>
          <p:cNvSpPr/>
          <p:nvPr/>
        </p:nvSpPr>
        <p:spPr>
          <a:xfrm rot="16200000">
            <a:off x="10907703" y="-3500510"/>
            <a:ext cx="2143140" cy="10144196"/>
          </a:xfrm>
          <a:prstGeom prst="rect">
            <a:avLst/>
          </a:prstGeom>
          <a:solidFill>
            <a:srgbClr val="EFD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6335671" y="428580"/>
            <a:ext cx="1135864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4800" b="1" dirty="0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Сортировка:</a:t>
            </a: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4800" b="1" dirty="0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вставками</a:t>
            </a:r>
            <a:endParaRPr lang="ru-RU" sz="4800" b="1" dirty="0" smtClean="0">
              <a:solidFill>
                <a:srgbClr val="000000"/>
              </a:solidFill>
              <a:latin typeface="Montserrat" pitchFamily="2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000000"/>
              </a:solidFill>
              <a:latin typeface="Montserrat" pitchFamily="2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4908231" y="3143224"/>
            <a:ext cx="8358246" cy="1001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latin typeface="Bahnschrift Light" pitchFamily="34" charset="0"/>
              </a:rPr>
              <a:t>Перебираются </a:t>
            </a:r>
            <a:r>
              <a:rPr lang="ru-RU" i="1" dirty="0" smtClean="0">
                <a:latin typeface="Bahnschrift Light" pitchFamily="34" charset="0"/>
              </a:rPr>
              <a:t>элементы в </a:t>
            </a:r>
            <a:r>
              <a:rPr lang="ru-RU" i="1" dirty="0" err="1" smtClean="0">
                <a:latin typeface="Bahnschrift Light" pitchFamily="34" charset="0"/>
              </a:rPr>
              <a:t>неотсортированной</a:t>
            </a:r>
            <a:r>
              <a:rPr lang="ru-RU" i="1" dirty="0" smtClean="0">
                <a:latin typeface="Bahnschrift Light" pitchFamily="34" charset="0"/>
              </a:rPr>
              <a:t> части массива.</a:t>
            </a:r>
          </a:p>
          <a:p>
            <a:r>
              <a:rPr lang="ru-RU" i="1" dirty="0" smtClean="0">
                <a:latin typeface="Bahnschrift Light" pitchFamily="34" charset="0"/>
              </a:rPr>
              <a:t>Каждый элемент вставляется в отсортированную часть массива на то место, где он должен находиться.</a:t>
            </a:r>
          </a:p>
          <a:p>
            <a:r>
              <a:rPr lang="ru-RU" i="1" dirty="0" smtClean="0">
                <a:latin typeface="Bahnschrift Light" pitchFamily="34" charset="0"/>
              </a:rPr>
              <a:t>То </a:t>
            </a:r>
            <a:r>
              <a:rPr lang="ru-RU" i="1" dirty="0" smtClean="0">
                <a:latin typeface="Bahnschrift Light" pitchFamily="34" charset="0"/>
              </a:rPr>
              <a:t>есть, сортировки вставками всегда делят массив на 2 </a:t>
            </a:r>
            <a:r>
              <a:rPr lang="ru-RU" i="1" dirty="0" smtClean="0">
                <a:latin typeface="Bahnschrift Light" pitchFamily="34" charset="0"/>
              </a:rPr>
              <a:t>части. </a:t>
            </a:r>
            <a:r>
              <a:rPr lang="ru-RU" i="1" dirty="0" smtClean="0">
                <a:latin typeface="Bahnschrift Light" pitchFamily="34" charset="0"/>
              </a:rPr>
              <a:t>Из </a:t>
            </a:r>
            <a:r>
              <a:rPr lang="ru-RU" i="1" dirty="0" err="1" smtClean="0">
                <a:latin typeface="Bahnschrift Light" pitchFamily="34" charset="0"/>
              </a:rPr>
              <a:t>неотсортированной</a:t>
            </a:r>
            <a:r>
              <a:rPr lang="ru-RU" i="1" dirty="0" smtClean="0">
                <a:latin typeface="Bahnschrift Light" pitchFamily="34" charset="0"/>
              </a:rPr>
              <a:t> части извлекается любой элемент. Поскольку </a:t>
            </a:r>
            <a:r>
              <a:rPr lang="ru-RU" i="1" dirty="0" smtClean="0">
                <a:latin typeface="Bahnschrift Light" pitchFamily="34" charset="0"/>
              </a:rPr>
              <a:t>в другой части </a:t>
            </a:r>
            <a:r>
              <a:rPr lang="ru-RU" i="1" dirty="0" smtClean="0">
                <a:latin typeface="Bahnschrift Light" pitchFamily="34" charset="0"/>
              </a:rPr>
              <a:t>достаточно быстро можно найти своё место для этого извлечённого элемента. </a:t>
            </a:r>
            <a:endParaRPr lang="ru-RU" i="1" dirty="0">
              <a:latin typeface="Bahnschrift Light" pitchFamily="34" charset="0"/>
            </a:endParaRPr>
          </a:p>
        </p:txBody>
      </p:sp>
      <p:pic>
        <p:nvPicPr>
          <p:cNvPr id="15364" name="Picture 4" descr="https://avatars.mds.yandex.net/get-entity_search/1539949/727312473/S600xU_2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6383" y="4071918"/>
            <a:ext cx="13180823" cy="750099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/>
          <p:nvPr/>
        </p:nvSpPr>
        <p:spPr>
          <a:xfrm rot="16200000">
            <a:off x="10693389" y="-3286196"/>
            <a:ext cx="1928826" cy="9501254"/>
          </a:xfrm>
          <a:prstGeom prst="rect">
            <a:avLst/>
          </a:prstGeom>
          <a:solidFill>
            <a:srgbClr val="EFD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6907175" y="285705"/>
            <a:ext cx="9194814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4800" b="1" dirty="0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Сортировка:</a:t>
            </a:r>
            <a:endParaRPr lang="ru-RU" sz="4800" b="1" dirty="0" smtClean="0">
              <a:solidFill>
                <a:srgbClr val="000000"/>
              </a:solidFill>
              <a:latin typeface="Montserrat" pitchFamily="2" charset="0"/>
              <a:cs typeface="Arial" pitchFamily="34" charset="0"/>
            </a:endParaRP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b="1" dirty="0" err="1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MergeSort</a:t>
            </a:r>
            <a:endParaRPr lang="ru-RU" sz="4800" b="1" dirty="0" smtClean="0">
              <a:solidFill>
                <a:srgbClr val="000000"/>
              </a:solidFill>
              <a:latin typeface="Montserrat" pitchFamily="2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000000"/>
              </a:solidFill>
              <a:latin typeface="Montserrat" pitchFamily="2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765355" y="4071918"/>
            <a:ext cx="7143800" cy="737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latin typeface="Bahnschrift Light" pitchFamily="34" charset="0"/>
              </a:rPr>
              <a:t>Берём поделённый на  сортированные </a:t>
            </a:r>
            <a:r>
              <a:rPr lang="ru-RU" i="1" dirty="0" err="1" smtClean="0">
                <a:latin typeface="Bahnschrift Light" pitchFamily="34" charset="0"/>
              </a:rPr>
              <a:t>подмассивы</a:t>
            </a:r>
            <a:r>
              <a:rPr lang="ru-RU" i="1" dirty="0" smtClean="0">
                <a:latin typeface="Bahnschrift Light" pitchFamily="34" charset="0"/>
              </a:rPr>
              <a:t> массив</a:t>
            </a:r>
          </a:p>
          <a:p>
            <a:r>
              <a:rPr lang="ru-RU" i="1" dirty="0" smtClean="0">
                <a:latin typeface="Bahnschrift Light" pitchFamily="34" charset="0"/>
              </a:rPr>
              <a:t>Сравниваем </a:t>
            </a:r>
            <a:r>
              <a:rPr lang="ru-RU" i="1" dirty="0" smtClean="0">
                <a:latin typeface="Bahnschrift Light" pitchFamily="34" charset="0"/>
              </a:rPr>
              <a:t>элементы каждой </a:t>
            </a:r>
            <a:r>
              <a:rPr lang="ru-RU" i="1" dirty="0" smtClean="0">
                <a:latin typeface="Bahnschrift Light" pitchFamily="34" charset="0"/>
              </a:rPr>
              <a:t>пары </a:t>
            </a:r>
            <a:r>
              <a:rPr lang="ru-RU" i="1" dirty="0" err="1" smtClean="0">
                <a:latin typeface="Bahnschrift Light" pitchFamily="34" charset="0"/>
              </a:rPr>
              <a:t>подмассивов</a:t>
            </a:r>
            <a:r>
              <a:rPr lang="ru-RU" i="1" dirty="0" smtClean="0">
                <a:latin typeface="Bahnschrift Light" pitchFamily="34" charset="0"/>
              </a:rPr>
              <a:t> </a:t>
            </a:r>
            <a:r>
              <a:rPr lang="ru-RU" i="1" dirty="0" smtClean="0">
                <a:latin typeface="Bahnschrift Light" pitchFamily="34" charset="0"/>
              </a:rPr>
              <a:t>и сливаем их в один отсортированный </a:t>
            </a:r>
            <a:r>
              <a:rPr lang="ru-RU" i="1" dirty="0" err="1" smtClean="0">
                <a:latin typeface="Bahnschrift Light" pitchFamily="34" charset="0"/>
              </a:rPr>
              <a:t>подмассив</a:t>
            </a:r>
            <a:r>
              <a:rPr lang="ru-RU" i="1" dirty="0" smtClean="0">
                <a:latin typeface="Bahnschrift Light" pitchFamily="34" charset="0"/>
              </a:rPr>
              <a:t>.</a:t>
            </a:r>
          </a:p>
          <a:p>
            <a:r>
              <a:rPr lang="ru-RU" i="1" dirty="0" smtClean="0">
                <a:latin typeface="Bahnschrift Light" pitchFamily="34" charset="0"/>
              </a:rPr>
              <a:t>Повторяем, </a:t>
            </a:r>
            <a:r>
              <a:rPr lang="ru-RU" i="1" dirty="0" smtClean="0">
                <a:latin typeface="Bahnschrift Light" pitchFamily="34" charset="0"/>
              </a:rPr>
              <a:t>пока не получим один полностью отсортированный </a:t>
            </a:r>
            <a:r>
              <a:rPr lang="ru-RU" i="1" dirty="0" smtClean="0">
                <a:latin typeface="Bahnschrift Light" pitchFamily="34" charset="0"/>
              </a:rPr>
              <a:t>массив</a:t>
            </a:r>
            <a:endParaRPr lang="ru-RU" i="1" dirty="0">
              <a:latin typeface="Bahnschrift Light" pitchFamily="34" charset="0"/>
            </a:endParaRPr>
          </a:p>
        </p:txBody>
      </p:sp>
      <p:pic>
        <p:nvPicPr>
          <p:cNvPr id="14338" name="Picture 2" descr="Picture backgrou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3771" y="2928910"/>
            <a:ext cx="8572560" cy="919982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/>
          <p:nvPr/>
        </p:nvSpPr>
        <p:spPr>
          <a:xfrm rot="16200000">
            <a:off x="10693389" y="-3286196"/>
            <a:ext cx="1928826" cy="9501254"/>
          </a:xfrm>
          <a:prstGeom prst="rect">
            <a:avLst/>
          </a:prstGeom>
          <a:solidFill>
            <a:srgbClr val="EFD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907175" y="285705"/>
            <a:ext cx="9194814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4800" b="1" dirty="0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Режим</a:t>
            </a:r>
          </a:p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4800" b="1" dirty="0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«</a:t>
            </a:r>
            <a:r>
              <a:rPr lang="ru-RU" sz="4800" b="1" dirty="0" err="1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галлопа</a:t>
            </a:r>
            <a:r>
              <a:rPr lang="ru-RU" sz="4800" b="1" dirty="0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»</a:t>
            </a:r>
            <a:endParaRPr lang="ru-RU" sz="4800" b="1" dirty="0" smtClean="0">
              <a:solidFill>
                <a:srgbClr val="000000"/>
              </a:solidFill>
              <a:latin typeface="Montserrat" pitchFamily="2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800" b="1" dirty="0">
              <a:solidFill>
                <a:srgbClr val="000000"/>
              </a:solidFill>
              <a:latin typeface="Montserrat" pitchFamily="2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265289" y="3714728"/>
            <a:ext cx="7143800" cy="869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>
                <a:latin typeface="Bahnschrift Light" pitchFamily="34" charset="0"/>
              </a:rPr>
              <a:t>Пока </a:t>
            </a:r>
            <a:r>
              <a:rPr lang="ru-RU" i="1" dirty="0" err="1" smtClean="0">
                <a:latin typeface="Bahnschrift Light" pitchFamily="34" charset="0"/>
              </a:rPr>
              <a:t>Timsort</a:t>
            </a:r>
            <a:r>
              <a:rPr lang="ru-RU" i="1" dirty="0" smtClean="0">
                <a:latin typeface="Bahnschrift Light" pitchFamily="34" charset="0"/>
              </a:rPr>
              <a:t> объединяет </a:t>
            </a:r>
            <a:r>
              <a:rPr lang="ru-RU" i="1" dirty="0" smtClean="0">
                <a:latin typeface="Bahnschrift Light" pitchFamily="34" charset="0"/>
              </a:rPr>
              <a:t>два пробега, обнаруживается</a:t>
            </a:r>
            <a:r>
              <a:rPr lang="ru-RU" i="1" dirty="0" smtClean="0">
                <a:latin typeface="Bahnschrift Light" pitchFamily="34" charset="0"/>
              </a:rPr>
              <a:t>, что один пробег "выигрывает" много раз подряд. Если бы оказалось, что A состоял из гораздо меньших чисел, чем B, то A оказался бы на прежнем месте. Слияние этих двух пробегов потребовало бы много работы </a:t>
            </a:r>
            <a:r>
              <a:rPr lang="ru-RU" i="1" dirty="0" err="1" smtClean="0">
                <a:latin typeface="Bahnschrift Light" pitchFamily="34" charset="0"/>
              </a:rPr>
              <a:t>c</a:t>
            </a:r>
            <a:r>
              <a:rPr lang="ru-RU" i="1" dirty="0" smtClean="0">
                <a:latin typeface="Bahnschrift Light" pitchFamily="34" charset="0"/>
              </a:rPr>
              <a:t> нулевым </a:t>
            </a:r>
            <a:r>
              <a:rPr lang="ru-RU" i="1" dirty="0" smtClean="0">
                <a:latin typeface="Bahnschrift Light" pitchFamily="34" charset="0"/>
              </a:rPr>
              <a:t>результатом</a:t>
            </a:r>
            <a:endParaRPr lang="ru-RU" i="1" dirty="0">
              <a:latin typeface="Bahnschrift Light" pitchFamily="34" charset="0"/>
            </a:endParaRPr>
          </a:p>
        </p:txBody>
      </p:sp>
      <p:pic>
        <p:nvPicPr>
          <p:cNvPr id="13314" name="Picture 2" descr="Picture backgrou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5011" y="3786166"/>
            <a:ext cx="11787266" cy="785818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2"/>
          <p:cNvSpPr/>
          <p:nvPr/>
        </p:nvSpPr>
        <p:spPr>
          <a:xfrm>
            <a:off x="11693521" y="2071654"/>
            <a:ext cx="10715700" cy="1571588"/>
          </a:xfrm>
          <a:prstGeom prst="snipRoundRect">
            <a:avLst>
              <a:gd name="adj1" fmla="val 0"/>
              <a:gd name="adj2" fmla="val 38777"/>
            </a:avLst>
          </a:prstGeom>
          <a:solidFill>
            <a:srgbClr val="EFD5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7050051" y="1428712"/>
            <a:ext cx="16033000" cy="8929750"/>
          </a:xfrm>
          <a:prstGeom prst="snip2DiagRect">
            <a:avLst>
              <a:gd name="adj1" fmla="val 0"/>
              <a:gd name="adj2" fmla="val 13690"/>
            </a:avLst>
          </a:prstGeom>
          <a:noFill/>
          <a:ln w="57150" cap="flat">
            <a:solidFill>
              <a:srgbClr val="EFD5BC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Рисунок 14" descr="photo_2024-04-11_18-00-27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500" b="12500"/>
          <a:stretch>
            <a:fillRect/>
          </a:stretch>
        </p:blipFill>
        <p:spPr>
          <a:xfrm>
            <a:off x="1049259" y="857208"/>
            <a:ext cx="10151668" cy="10215634"/>
          </a:xfrm>
        </p:spPr>
      </p:pic>
      <p:sp>
        <p:nvSpPr>
          <p:cNvPr id="16" name="TextBox 15"/>
          <p:cNvSpPr txBox="1"/>
          <p:nvPr/>
        </p:nvSpPr>
        <p:spPr>
          <a:xfrm>
            <a:off x="11550645" y="1928778"/>
            <a:ext cx="107871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i="1" dirty="0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 спасибо </a:t>
            </a:r>
            <a:r>
              <a:rPr lang="ru-RU" sz="5400" b="1" i="1" dirty="0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за </a:t>
            </a:r>
            <a:r>
              <a:rPr lang="ru-RU" sz="5400" b="1" i="1" dirty="0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внимание, </a:t>
            </a:r>
            <a:endParaRPr lang="ru-RU" sz="5400" b="1" i="1" dirty="0" smtClean="0">
              <a:solidFill>
                <a:srgbClr val="000000"/>
              </a:solidFill>
              <a:latin typeface="Montserrat" pitchFamily="2" charset="0"/>
              <a:cs typeface="Arial" pitchFamily="34" charset="0"/>
            </a:endParaRPr>
          </a:p>
          <a:p>
            <a:pPr algn="r"/>
            <a:r>
              <a:rPr lang="ru-RU" sz="5400" b="1" i="1" dirty="0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уважаемые </a:t>
            </a:r>
            <a:r>
              <a:rPr lang="ru-RU" sz="5400" b="1" i="1" dirty="0" err="1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студентовые</a:t>
            </a:r>
            <a:endParaRPr lang="ru-RU" sz="5400" b="1" i="1" dirty="0" smtClean="0">
              <a:solidFill>
                <a:srgbClr val="000000"/>
              </a:solidFill>
              <a:latin typeface="Montserrat" pitchFamily="2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6383" y="11430032"/>
            <a:ext cx="10287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i="1" dirty="0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докладчик:  Дорогушина А.А</a:t>
            </a:r>
            <a:r>
              <a:rPr lang="ru-RU" sz="4800" b="1" i="1" dirty="0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. 3385</a:t>
            </a:r>
            <a:endParaRPr lang="ru-RU" sz="4800" b="1" i="1" dirty="0" smtClean="0">
              <a:solidFill>
                <a:srgbClr val="000000"/>
              </a:solidFill>
              <a:latin typeface="Montserrat" pitchFamily="2" charset="0"/>
              <a:cs typeface="Arial" pitchFamily="34" charset="0"/>
            </a:endParaRPr>
          </a:p>
          <a:p>
            <a:pPr algn="r"/>
            <a:r>
              <a:rPr lang="ru-RU" sz="4800" b="1" i="1" dirty="0" smtClean="0">
                <a:solidFill>
                  <a:srgbClr val="000000"/>
                </a:solidFill>
                <a:latin typeface="Montserrat" pitchFamily="2" charset="0"/>
                <a:cs typeface="Arial" pitchFamily="34" charset="0"/>
              </a:rPr>
              <a:t>а-ля Настя Горошек</a:t>
            </a:r>
          </a:p>
        </p:txBody>
      </p:sp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050711" y="4286232"/>
            <a:ext cx="10287000" cy="54578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4037</TotalTime>
  <Words>212</Words>
  <Application>Microsoft Macintosh PowerPoint</Application>
  <PresentationFormat>Произвольный</PresentationFormat>
  <Paragraphs>28</Paragraphs>
  <Slides>7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179</cp:revision>
  <dcterms:created xsi:type="dcterms:W3CDTF">2018-07-30T03:58:32Z</dcterms:created>
  <dcterms:modified xsi:type="dcterms:W3CDTF">2024-12-19T11:37:16Z</dcterms:modified>
</cp:coreProperties>
</file>