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7" r:id="rId5"/>
    <p:sldId id="259" r:id="rId6"/>
    <p:sldId id="260" r:id="rId7"/>
    <p:sldId id="261" r:id="rId8"/>
    <p:sldId id="262" r:id="rId9"/>
    <p:sldId id="263" r:id="rId10"/>
    <p:sldId id="276" r:id="rId11"/>
    <p:sldId id="264" r:id="rId12"/>
    <p:sldId id="265" r:id="rId13"/>
    <p:sldId id="266" r:id="rId14"/>
    <p:sldId id="268" r:id="rId15"/>
    <p:sldId id="269"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89" d="100"/>
          <a:sy n="89" d="100"/>
        </p:scale>
        <p:origin x="3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d.md/dad-human-capital/brainstorming/" TargetMode="External"/><Relationship Id="rId2" Type="http://schemas.openxmlformats.org/officeDocument/2006/relationships/hyperlink" Target="https://ro.wikipedia.org/wiki/Brainstorming#Principii" TargetMode="External"/><Relationship Id="rId1" Type="http://schemas.openxmlformats.org/officeDocument/2006/relationships/slideLayout" Target="../slideLayouts/slideLayout2.xml"/><Relationship Id="rId5" Type="http://schemas.openxmlformats.org/officeDocument/2006/relationships/hyperlink" Target="https://www.stelianmuscalu.ro/brainstorming/" TargetMode="External"/><Relationship Id="rId4" Type="http://schemas.openxmlformats.org/officeDocument/2006/relationships/hyperlink" Target="https://administrare.info/management/9148-metoda-brainstorm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Metoda </a:t>
            </a:r>
            <a:r>
              <a:rPr lang="ro-RO" dirty="0">
                <a:solidFill>
                  <a:schemeClr val="tx1"/>
                </a:solidFill>
                <a:latin typeface="Times New Roman" panose="02020603050405020304" pitchFamily="18" charset="0"/>
                <a:cs typeface="Times New Roman" panose="02020603050405020304" pitchFamily="18" charset="0"/>
              </a:rPr>
              <a:t>Brainstorming</a:t>
            </a:r>
            <a:r>
              <a:rPr lang="ro-RO" dirty="0"/>
              <a:t/>
            </a:r>
            <a:br>
              <a:rPr lang="ro-RO" dirty="0"/>
            </a:br>
            <a:endParaRPr lang="ro-RO" dirty="0"/>
          </a:p>
        </p:txBody>
      </p:sp>
      <p:sp>
        <p:nvSpPr>
          <p:cNvPr id="3" name="Подзаголовок 2"/>
          <p:cNvSpPr>
            <a:spLocks noGrp="1"/>
          </p:cNvSpPr>
          <p:nvPr>
            <p:ph type="subTitle" idx="1"/>
          </p:nvPr>
        </p:nvSpPr>
        <p:spPr>
          <a:xfrm>
            <a:off x="7561006" y="4777379"/>
            <a:ext cx="3943606" cy="1126283"/>
          </a:xfrm>
        </p:spPr>
        <p:txBody>
          <a:bodyPr>
            <a:normAutofit lnSpcReduction="10000"/>
          </a:bodyPr>
          <a:lstStyle/>
          <a:p>
            <a:r>
              <a:rPr lang="ro-RO" b="1" dirty="0" smtClean="0">
                <a:solidFill>
                  <a:schemeClr val="tx1"/>
                </a:solidFill>
                <a:latin typeface="Times New Roman" panose="02020603050405020304" pitchFamily="18" charset="0"/>
                <a:cs typeface="Times New Roman" panose="02020603050405020304" pitchFamily="18" charset="0"/>
              </a:rPr>
              <a:t>A realizat </a:t>
            </a:r>
          </a:p>
          <a:p>
            <a:r>
              <a:rPr lang="ro-RO" b="1" dirty="0" smtClean="0">
                <a:solidFill>
                  <a:schemeClr val="tx1"/>
                </a:solidFill>
                <a:latin typeface="Times New Roman" panose="02020603050405020304" pitchFamily="18" charset="0"/>
                <a:cs typeface="Times New Roman" panose="02020603050405020304" pitchFamily="18" charset="0"/>
              </a:rPr>
              <a:t>studenta grupei 3MI</a:t>
            </a:r>
          </a:p>
          <a:p>
            <a:r>
              <a:rPr lang="ro-RO" b="1" dirty="0" smtClean="0">
                <a:solidFill>
                  <a:schemeClr val="tx1"/>
                </a:solidFill>
                <a:latin typeface="Times New Roman" panose="02020603050405020304" pitchFamily="18" charset="0"/>
                <a:cs typeface="Times New Roman" panose="02020603050405020304" pitchFamily="18" charset="0"/>
              </a:rPr>
              <a:t>Razloga Anastasia</a:t>
            </a:r>
            <a:endParaRPr lang="ro-RO"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17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81486"/>
            <a:ext cx="8911687" cy="1223513"/>
          </a:xfrm>
        </p:spPr>
        <p:txBody>
          <a:bodyPr/>
          <a:lstStyle/>
          <a:p>
            <a:r>
              <a:rPr lang="ro-RO" dirty="0">
                <a:solidFill>
                  <a:schemeClr val="tx1"/>
                </a:solidFill>
                <a:latin typeface="Times New Roman" panose="02020603050405020304" pitchFamily="18" charset="0"/>
                <a:cs typeface="Times New Roman" panose="02020603050405020304" pitchFamily="18" charset="0"/>
              </a:rPr>
              <a:t>Dezavantajele brainstorming-ului</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589212" y="1799303"/>
            <a:ext cx="8915400" cy="4463845"/>
          </a:xfrm>
        </p:spPr>
        <p:txBody>
          <a:bodyPr>
            <a:normAutofit/>
          </a:bodyPr>
          <a:lstStyle/>
          <a:p>
            <a:r>
              <a:rPr lang="ro-RO" dirty="0">
                <a:solidFill>
                  <a:schemeClr val="tx1"/>
                </a:solidFill>
                <a:latin typeface="Times New Roman" panose="02020603050405020304" pitchFamily="18" charset="0"/>
                <a:cs typeface="Times New Roman" panose="02020603050405020304" pitchFamily="18" charset="0"/>
              </a:rPr>
              <a:t>Devierea de la subiect:</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P</a:t>
            </a:r>
            <a:r>
              <a:rPr lang="ro-RO" dirty="0" smtClean="0">
                <a:solidFill>
                  <a:schemeClr val="tx1"/>
                </a:solidFill>
                <a:latin typeface="Times New Roman" panose="02020603050405020304" pitchFamily="18" charset="0"/>
                <a:cs typeface="Times New Roman" panose="02020603050405020304" pitchFamily="18" charset="0"/>
              </a:rPr>
              <a:t>articipanţii </a:t>
            </a:r>
            <a:r>
              <a:rPr lang="ro-RO" dirty="0">
                <a:solidFill>
                  <a:schemeClr val="tx1"/>
                </a:solidFill>
                <a:latin typeface="Times New Roman" panose="02020603050405020304" pitchFamily="18" charset="0"/>
                <a:cs typeface="Times New Roman" panose="02020603050405020304" pitchFamily="18" charset="0"/>
              </a:rPr>
              <a:t>au tendinţa de a ocoli subiectul în cauză, de aceea este important să existe un coordonator care să-i ghideze permanent spre scopul </a:t>
            </a:r>
            <a:r>
              <a:rPr lang="ro-RO" dirty="0" smtClean="0">
                <a:solidFill>
                  <a:schemeClr val="tx1"/>
                </a:solidFill>
                <a:latin typeface="Times New Roman" panose="02020603050405020304" pitchFamily="18" charset="0"/>
                <a:cs typeface="Times New Roman" panose="02020603050405020304" pitchFamily="18" charset="0"/>
              </a:rPr>
              <a:t>întâlnirii.</a:t>
            </a:r>
            <a:endParaRPr lang="ro-RO" dirty="0">
              <a:solidFill>
                <a:schemeClr val="tx1"/>
              </a:solidFill>
              <a:latin typeface="Times New Roman" panose="02020603050405020304" pitchFamily="18" charset="0"/>
              <a:cs typeface="Times New Roman" panose="02020603050405020304" pitchFamily="18" charset="0"/>
            </a:endParaRPr>
          </a:p>
          <a:p>
            <a:r>
              <a:rPr lang="ro-RO" dirty="0">
                <a:solidFill>
                  <a:schemeClr val="tx1"/>
                </a:solidFill>
                <a:latin typeface="Times New Roman" panose="02020603050405020304" pitchFamily="18" charset="0"/>
                <a:cs typeface="Times New Roman" panose="02020603050405020304" pitchFamily="18" charset="0"/>
              </a:rPr>
              <a:t>Timiditatea participanţilor:</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N</a:t>
            </a:r>
            <a:r>
              <a:rPr lang="ro-RO" dirty="0" smtClean="0">
                <a:solidFill>
                  <a:schemeClr val="tx1"/>
                </a:solidFill>
                <a:latin typeface="Times New Roman" panose="02020603050405020304" pitchFamily="18" charset="0"/>
                <a:cs typeface="Times New Roman" panose="02020603050405020304" pitchFamily="18" charset="0"/>
              </a:rPr>
              <a:t>u </a:t>
            </a:r>
            <a:r>
              <a:rPr lang="ro-RO" dirty="0">
                <a:solidFill>
                  <a:schemeClr val="tx1"/>
                </a:solidFill>
                <a:latin typeface="Times New Roman" panose="02020603050405020304" pitchFamily="18" charset="0"/>
                <a:cs typeface="Times New Roman" panose="02020603050405020304" pitchFamily="18" charset="0"/>
              </a:rPr>
              <a:t>toţi membrii echipei se exprimă cu uşurinţă sau nu toţi au curajul de a-şi face publice ideile, de accea este important de stabilit încă de la început că nimeni nu va fi judecat sau criticat pentru contribuţia </a:t>
            </a:r>
            <a:r>
              <a:rPr lang="ro-RO" dirty="0" smtClean="0">
                <a:solidFill>
                  <a:schemeClr val="tx1"/>
                </a:solidFill>
                <a:latin typeface="Times New Roman" panose="02020603050405020304" pitchFamily="18" charset="0"/>
                <a:cs typeface="Times New Roman" panose="02020603050405020304" pitchFamily="18" charset="0"/>
              </a:rPr>
              <a:t>sa.</a:t>
            </a:r>
            <a:endParaRPr lang="ro-RO" dirty="0">
              <a:solidFill>
                <a:schemeClr val="tx1"/>
              </a:solidFill>
              <a:latin typeface="Times New Roman" panose="02020603050405020304" pitchFamily="18" charset="0"/>
              <a:cs typeface="Times New Roman" panose="02020603050405020304" pitchFamily="18" charset="0"/>
            </a:endParaRPr>
          </a:p>
          <a:p>
            <a:r>
              <a:rPr lang="ro-RO" dirty="0">
                <a:solidFill>
                  <a:schemeClr val="tx1"/>
                </a:solidFill>
                <a:latin typeface="Times New Roman" panose="02020603050405020304" pitchFamily="18" charset="0"/>
                <a:cs typeface="Times New Roman" panose="02020603050405020304" pitchFamily="18" charset="0"/>
              </a:rPr>
              <a:t>Monopolul:</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U</a:t>
            </a:r>
            <a:r>
              <a:rPr lang="ro-RO" dirty="0" smtClean="0">
                <a:solidFill>
                  <a:schemeClr val="tx1"/>
                </a:solidFill>
                <a:latin typeface="Times New Roman" panose="02020603050405020304" pitchFamily="18" charset="0"/>
                <a:cs typeface="Times New Roman" panose="02020603050405020304" pitchFamily="18" charset="0"/>
              </a:rPr>
              <a:t>nii </a:t>
            </a:r>
            <a:r>
              <a:rPr lang="ro-RO" dirty="0">
                <a:solidFill>
                  <a:schemeClr val="tx1"/>
                </a:solidFill>
                <a:latin typeface="Times New Roman" panose="02020603050405020304" pitchFamily="18" charset="0"/>
                <a:cs typeface="Times New Roman" panose="02020603050405020304" pitchFamily="18" charset="0"/>
              </a:rPr>
              <a:t>participanţi la brainstorming pot acapa discuţia, expunându-şi ideile în mod repetat şi nelăsându-le celorlalţi timp să şi le expună pe ale </a:t>
            </a:r>
            <a:r>
              <a:rPr lang="ro-RO" dirty="0" smtClean="0">
                <a:solidFill>
                  <a:schemeClr val="tx1"/>
                </a:solidFill>
                <a:latin typeface="Times New Roman" panose="02020603050405020304" pitchFamily="18" charset="0"/>
                <a:cs typeface="Times New Roman" panose="02020603050405020304" pitchFamily="18" charset="0"/>
              </a:rPr>
              <a:t>lor.</a:t>
            </a:r>
            <a:endParaRPr lang="ro-RO" dirty="0">
              <a:solidFill>
                <a:schemeClr val="tx1"/>
              </a:solidFill>
              <a:latin typeface="Times New Roman" panose="02020603050405020304" pitchFamily="18" charset="0"/>
              <a:cs typeface="Times New Roman" panose="02020603050405020304" pitchFamily="18" charset="0"/>
            </a:endParaRPr>
          </a:p>
          <a:p>
            <a:r>
              <a:rPr lang="ro-RO" dirty="0">
                <a:solidFill>
                  <a:schemeClr val="tx1"/>
                </a:solidFill>
                <a:latin typeface="Times New Roman" panose="02020603050405020304" pitchFamily="18" charset="0"/>
                <a:cs typeface="Times New Roman" panose="02020603050405020304" pitchFamily="18" charset="0"/>
              </a:rPr>
              <a:t>Brainstorming-ul nu este doar distracţie:</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D</a:t>
            </a:r>
            <a:r>
              <a:rPr lang="ro-RO" dirty="0" smtClean="0">
                <a:solidFill>
                  <a:schemeClr val="tx1"/>
                </a:solidFill>
                <a:latin typeface="Times New Roman" panose="02020603050405020304" pitchFamily="18" charset="0"/>
                <a:cs typeface="Times New Roman" panose="02020603050405020304" pitchFamily="18" charset="0"/>
              </a:rPr>
              <a:t>eşi </a:t>
            </a:r>
            <a:r>
              <a:rPr lang="ro-RO" dirty="0">
                <a:solidFill>
                  <a:schemeClr val="tx1"/>
                </a:solidFill>
                <a:latin typeface="Times New Roman" panose="02020603050405020304" pitchFamily="18" charset="0"/>
                <a:cs typeface="Times New Roman" panose="02020603050405020304" pitchFamily="18" charset="0"/>
              </a:rPr>
              <a:t>este şi o metodă de relaxare şi de unificare a echipei, brainstorming-ul trebuie să fie focusat în principal pe găsirea unei idei creative care să se potrivească cu cerinţa </a:t>
            </a:r>
            <a:r>
              <a:rPr lang="ro-RO" dirty="0" smtClean="0">
                <a:solidFill>
                  <a:schemeClr val="tx1"/>
                </a:solidFill>
                <a:latin typeface="Times New Roman" panose="02020603050405020304" pitchFamily="18" charset="0"/>
                <a:cs typeface="Times New Roman" panose="02020603050405020304" pitchFamily="18" charset="0"/>
              </a:rPr>
              <a:t>brief-ului.</a:t>
            </a:r>
            <a:endParaRPr lang="ro-RO" dirty="0">
              <a:solidFill>
                <a:schemeClr val="tx1"/>
              </a:solidFill>
              <a:latin typeface="Times New Roman" panose="02020603050405020304" pitchFamily="18" charset="0"/>
              <a:cs typeface="Times New Roman" panose="02020603050405020304" pitchFamily="18" charset="0"/>
            </a:endParaRPr>
          </a:p>
          <a:p>
            <a:pPr marL="0" indent="0">
              <a:buNone/>
            </a:pPr>
            <a:endParaRPr lang="ro-RO" dirty="0"/>
          </a:p>
        </p:txBody>
      </p:sp>
    </p:spTree>
    <p:extLst>
      <p:ext uri="{BB962C8B-B14F-4D97-AF65-F5344CB8AC3E}">
        <p14:creationId xmlns:p14="http://schemas.microsoft.com/office/powerpoint/2010/main" val="90455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98740"/>
            <a:ext cx="8911687" cy="1206260"/>
          </a:xfrm>
        </p:spPr>
        <p:txBody>
          <a:bodyPr/>
          <a:lstStyle/>
          <a:p>
            <a:r>
              <a:rPr lang="ro-RO" dirty="0">
                <a:solidFill>
                  <a:schemeClr val="tx1"/>
                </a:solidFill>
                <a:latin typeface="Times New Roman" panose="02020603050405020304" pitchFamily="18" charset="0"/>
                <a:cs typeface="Times New Roman" panose="02020603050405020304" pitchFamily="18" charset="0"/>
              </a:rPr>
              <a:t>Variante ale brainstorming-ului</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589212" y="1716657"/>
            <a:ext cx="8915400" cy="4511615"/>
          </a:xfrm>
        </p:spPr>
        <p:txBody>
          <a:bodyPr>
            <a:normAutofit/>
          </a:bodyPr>
          <a:lstStyle/>
          <a:p>
            <a:pPr marL="0" indent="0">
              <a:buNone/>
            </a:pPr>
            <a:r>
              <a:rPr lang="ro-RO"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ro-RO" b="1" dirty="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Există </a:t>
            </a:r>
            <a:r>
              <a:rPr lang="ro-RO" dirty="0">
                <a:solidFill>
                  <a:schemeClr val="tx1"/>
                </a:solidFill>
                <a:latin typeface="Times New Roman" panose="02020603050405020304" pitchFamily="18" charset="0"/>
                <a:cs typeface="Times New Roman" panose="02020603050405020304" pitchFamily="18" charset="0"/>
              </a:rPr>
              <a:t>numeroase variante ale brainstorming-ului, dintre care se pot menționa</a:t>
            </a:r>
            <a:r>
              <a:rPr lang="ro-RO" dirty="0" smtClean="0">
                <a:solidFill>
                  <a:schemeClr val="tx1"/>
                </a:solidFill>
                <a:latin typeface="Times New Roman" panose="02020603050405020304" pitchFamily="18" charset="0"/>
                <a:cs typeface="Times New Roman" panose="02020603050405020304" pitchFamily="18" charset="0"/>
              </a:rPr>
              <a:t>:</a:t>
            </a:r>
          </a:p>
          <a:p>
            <a:r>
              <a:rPr lang="ro-RO" b="1" i="1" dirty="0">
                <a:solidFill>
                  <a:schemeClr val="tx1"/>
                </a:solidFill>
                <a:latin typeface="Times New Roman" panose="02020603050405020304" pitchFamily="18" charset="0"/>
                <a:cs typeface="Times New Roman" panose="02020603050405020304" pitchFamily="18" charset="0"/>
              </a:rPr>
              <a:t>Dubla inversare</a:t>
            </a:r>
            <a:r>
              <a:rPr lang="ro-RO" dirty="0"/>
              <a:t> </a:t>
            </a:r>
            <a:r>
              <a:rPr lang="ro-RO" dirty="0" smtClean="0">
                <a:solidFill>
                  <a:schemeClr val="tx1"/>
                </a:solidFill>
                <a:latin typeface="Times New Roman" panose="02020603050405020304" pitchFamily="18" charset="0"/>
                <a:cs typeface="Times New Roman" panose="02020603050405020304" pitchFamily="18" charset="0"/>
              </a:rPr>
              <a:t>este </a:t>
            </a:r>
            <a:r>
              <a:rPr lang="ro-RO" dirty="0">
                <a:solidFill>
                  <a:schemeClr val="tx1"/>
                </a:solidFill>
                <a:latin typeface="Times New Roman" panose="02020603050405020304" pitchFamily="18" charset="0"/>
                <a:cs typeface="Times New Roman" panose="02020603050405020304" pitchFamily="18" charset="0"/>
              </a:rPr>
              <a:t>o variantă care se aplică atunci când ideile propuse anterior sunt lipsite de imaginație; are scopul de a stimula </a:t>
            </a:r>
            <a:r>
              <a:rPr lang="ro-RO" dirty="0" smtClean="0">
                <a:solidFill>
                  <a:schemeClr val="tx1"/>
                </a:solidFill>
                <a:latin typeface="Times New Roman" panose="02020603050405020304" pitchFamily="18" charset="0"/>
                <a:cs typeface="Times New Roman" panose="02020603050405020304" pitchFamily="18" charset="0"/>
              </a:rPr>
              <a:t>creativitatea.</a:t>
            </a:r>
            <a:r>
              <a:rPr lang="ro-RO" baseline="30000" dirty="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Procedura </a:t>
            </a:r>
            <a:r>
              <a:rPr lang="ro-RO" dirty="0">
                <a:solidFill>
                  <a:schemeClr val="tx1"/>
                </a:solidFill>
                <a:latin typeface="Times New Roman" panose="02020603050405020304" pitchFamily="18" charset="0"/>
                <a:cs typeface="Times New Roman" panose="02020603050405020304" pitchFamily="18" charset="0"/>
              </a:rPr>
              <a:t>dublei inversări este următoarea</a:t>
            </a:r>
            <a:r>
              <a:rPr lang="ro-RO" dirty="0" smtClean="0">
                <a:solidFill>
                  <a:schemeClr val="tx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Se analizează problema care este supusă dezbaterii.</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Se construiește inversul declarației: cum poate fi înrăutățită problema, cum să se creeze opusul stării dorite.</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Se notează toate ideile emise pe un flipchart, fără a se face vreo evaluare sau discuție asupra lor.</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Se citește fiecare idee pe rând și se inversează. Sunt create astfel idei noi care pot rezulta din propozițiile inversate.</a:t>
            </a:r>
          </a:p>
          <a:p>
            <a:pPr>
              <a:buFont typeface="Arial" panose="020B0604020202020204" pitchFamily="34" charset="0"/>
              <a:buChar char="•"/>
            </a:pP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92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1858297"/>
            <a:ext cx="8915400" cy="3097161"/>
          </a:xfrm>
        </p:spPr>
        <p:txBody>
          <a:bodyPr/>
          <a:lstStyle/>
          <a:p>
            <a:r>
              <a:rPr lang="ro-RO" b="1" i="1" dirty="0">
                <a:solidFill>
                  <a:schemeClr val="tx1"/>
                </a:solidFill>
                <a:latin typeface="Times New Roman" panose="02020603050405020304" pitchFamily="18" charset="0"/>
                <a:cs typeface="Times New Roman" panose="02020603050405020304" pitchFamily="18" charset="0"/>
              </a:rPr>
              <a:t>Tehnica grupului nominal (TGN</a:t>
            </a:r>
            <a:r>
              <a:rPr lang="ro-RO" b="1" i="1" dirty="0" smtClean="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este </a:t>
            </a:r>
            <a:r>
              <a:rPr lang="ro-RO" dirty="0">
                <a:solidFill>
                  <a:schemeClr val="tx1"/>
                </a:solidFill>
                <a:latin typeface="Times New Roman" panose="02020603050405020304" pitchFamily="18" charset="0"/>
                <a:cs typeface="Times New Roman" panose="02020603050405020304" pitchFamily="18" charset="0"/>
              </a:rPr>
              <a:t>o metodă structurată pentru brainstorming-ul de grup, care încurajează participarea tuturor membrilor. Se aseamănă, de obicei, cu un proces de stabilire a priorităților. Se folosește când problema supusă dezbaterii este controversată și există un conflict aprins în grup. Scopul principal al discuției este clarificarea, nu de a rezolva diferențele de opinie. Moderatorul nu trebuie să permită ca discuția să se transforme într-o argumentare. Discuțiile în grup pot clarifica semnificațiile, pot explica logica și analiza ideilor, pot ridica întrebări și oferi răspunsuri. Folosind votul multiplu sau reducerea listei de idei se stabilesc ideile care sunt prioritare.</a:t>
            </a:r>
            <a:endParaRPr lang="ro-RO"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44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Critici</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589212" y="1602658"/>
            <a:ext cx="8915400" cy="4308564"/>
          </a:xfrm>
        </p:spPr>
        <p:txBody>
          <a:bodyPr/>
          <a:lstStyle/>
          <a:p>
            <a:pPr marL="0" indent="0">
              <a:buNone/>
            </a:pPr>
            <a:r>
              <a:rPr lang="ro-RO" dirty="0" smtClean="0">
                <a:solidFill>
                  <a:schemeClr val="tx1"/>
                </a:solidFill>
                <a:latin typeface="Times New Roman" panose="02020603050405020304" pitchFamily="18" charset="0"/>
                <a:cs typeface="Times New Roman" panose="02020603050405020304" pitchFamily="18" charset="0"/>
              </a:rPr>
              <a:t>	Tehnica </a:t>
            </a:r>
            <a:r>
              <a:rPr lang="ro-RO" dirty="0">
                <a:solidFill>
                  <a:schemeClr val="tx1"/>
                </a:solidFill>
                <a:latin typeface="Times New Roman" panose="02020603050405020304" pitchFamily="18" charset="0"/>
                <a:cs typeface="Times New Roman" panose="02020603050405020304" pitchFamily="18" charset="0"/>
              </a:rPr>
              <a:t>nu dă rezultate în grupurile în care membrii trebuie să interacționeze și să comunice permanent pentru rezolvarea unei sarcini. Un studiu din 1958 a ajuns la concluzia că o persoană care caută singură soluții va prezenta în medie de două ori mai multe idei decât un grup de brainstorming. Și, în plus, ideile acestei persoane singure se pot aplica mai bine în practică</a:t>
            </a:r>
            <a:r>
              <a:rPr lang="ro-RO"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ro-RO" dirty="0" smtClean="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Wolfgang Stroebe de la Universitatea Utrecht, unul din expeții în domeniu, afirmă că „de 50 de ani cercetarea psihologică constată că activitatea de brainstorming nu funcționează bine”. Iată și motivul: Membrii grupului interacționează inegal, uneori și de teamă să nu spună vreo prostie. Problema cea mai mare este că membrii grupului se blochează reciproc. Stroebe crede că aceasta se întâmplă „pentru că la un moment dat, poate lua cuvântul un singur membru al grupului</a:t>
            </a:r>
            <a:r>
              <a:rPr lang="ro-RO"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ro-RO"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11755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Concluzie</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0" indent="0">
              <a:buNone/>
            </a:pPr>
            <a:r>
              <a:rPr lang="ro-RO" dirty="0" smtClean="0"/>
              <a:t>	</a:t>
            </a:r>
            <a:r>
              <a:rPr lang="ro-RO" sz="2000" dirty="0" smtClean="0">
                <a:solidFill>
                  <a:schemeClr val="tx1"/>
                </a:solidFill>
                <a:latin typeface="Times New Roman" panose="02020603050405020304" pitchFamily="18" charset="0"/>
                <a:cs typeface="Times New Roman" panose="02020603050405020304" pitchFamily="18" charset="0"/>
              </a:rPr>
              <a:t>Brainstorming-ul este exact tehnica de care avem nevoie pentru a obţine ideia salvatoare şi, în acelaşi timp, de a ne entuziasma colaboratorii. Această metodă </a:t>
            </a:r>
            <a:r>
              <a:rPr lang="it-IT" sz="2000" dirty="0" smtClean="0">
                <a:solidFill>
                  <a:schemeClr val="tx1"/>
                </a:solidFill>
                <a:latin typeface="Times New Roman" panose="02020603050405020304" pitchFamily="18" charset="0"/>
                <a:cs typeface="Times New Roman" panose="02020603050405020304" pitchFamily="18" charset="0"/>
              </a:rPr>
              <a:t>se poate aplica pentru aproape orice domeniu: idei, teme, slogane, publicitate, stabilirea de obiective, soluţii pentru diferite probleme.</a:t>
            </a:r>
            <a:r>
              <a:rPr lang="ro-RO" sz="2000"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ro-RO" sz="2000" dirty="0" smtClean="0">
                <a:solidFill>
                  <a:schemeClr val="tx1"/>
                </a:solidFill>
                <a:latin typeface="Times New Roman" panose="02020603050405020304" pitchFamily="18" charset="0"/>
                <a:cs typeface="Times New Roman" panose="02020603050405020304" pitchFamily="18" charset="0"/>
              </a:rPr>
              <a:t>	Brainstorming-ul reprezintă un instrument eficient pentru afacerile contemporane în ceea ce privește generarea de idei și soluții, și totodată, în ceea ce ține de consolidarea echipei. Astfel</a:t>
            </a:r>
            <a:r>
              <a:rPr lang="ro-RO" sz="2000" dirty="0">
                <a:solidFill>
                  <a:schemeClr val="tx1"/>
                </a:solidFill>
                <a:latin typeface="Times New Roman" panose="02020603050405020304" pitchFamily="18" charset="0"/>
                <a:cs typeface="Times New Roman" panose="02020603050405020304" pitchFamily="18" charset="0"/>
              </a:rPr>
              <a:t>, organizarea brainstorming-urilor ar trebui să devină o activitate regulată pentru companiile care tind să valorifice potențialul maxim al fiecărei oportunități.</a:t>
            </a:r>
            <a:endParaRPr lang="ro-RO"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83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840896"/>
          </a:xfrm>
        </p:spPr>
        <p:txBody>
          <a:bodyPr>
            <a:normAutofit fontScale="90000"/>
          </a:bodyPr>
          <a:lstStyle/>
          <a:p>
            <a:r>
              <a:rPr lang="ro-RO" dirty="0" smtClean="0"/>
              <a:t>Bibliografie</a:t>
            </a:r>
            <a:br>
              <a:rPr lang="ro-RO" dirty="0" smtClean="0"/>
            </a:br>
            <a:endParaRPr lang="ro-RO" dirty="0"/>
          </a:p>
        </p:txBody>
      </p:sp>
      <p:sp>
        <p:nvSpPr>
          <p:cNvPr id="3" name="Объект 2"/>
          <p:cNvSpPr>
            <a:spLocks noGrp="1"/>
          </p:cNvSpPr>
          <p:nvPr>
            <p:ph idx="1"/>
          </p:nvPr>
        </p:nvSpPr>
        <p:spPr/>
        <p:txBody>
          <a:bodyPr/>
          <a:lstStyle/>
          <a:p>
            <a:pPr>
              <a:buFont typeface="Arial" panose="020B0604020202020204" pitchFamily="34" charset="0"/>
              <a:buChar char="•"/>
            </a:pPr>
            <a:r>
              <a:rPr lang="ro-RO" dirty="0">
                <a:hlinkClick r:id="rId2"/>
              </a:rPr>
              <a:t>https://</a:t>
            </a:r>
            <a:r>
              <a:rPr lang="ro-RO" dirty="0" smtClean="0">
                <a:hlinkClick r:id="rId2"/>
              </a:rPr>
              <a:t>ro.wikipedia.org/wiki/Brainstorming#Principii</a:t>
            </a:r>
            <a:endParaRPr lang="ro-RO" dirty="0" smtClean="0"/>
          </a:p>
          <a:p>
            <a:pPr>
              <a:buFont typeface="Arial" panose="020B0604020202020204" pitchFamily="34" charset="0"/>
              <a:buChar char="•"/>
            </a:pPr>
            <a:r>
              <a:rPr lang="ro-RO" dirty="0">
                <a:hlinkClick r:id="rId3"/>
              </a:rPr>
              <a:t>https://dad.md/dad-human-capital/brainstorming</a:t>
            </a:r>
            <a:r>
              <a:rPr lang="ro-RO" dirty="0" smtClean="0">
                <a:hlinkClick r:id="rId3"/>
              </a:rPr>
              <a:t>/</a:t>
            </a:r>
            <a:endParaRPr lang="ro-RO" dirty="0" smtClean="0"/>
          </a:p>
          <a:p>
            <a:pPr>
              <a:buFont typeface="Arial" panose="020B0604020202020204" pitchFamily="34" charset="0"/>
              <a:buChar char="•"/>
            </a:pPr>
            <a:r>
              <a:rPr lang="ro-RO" dirty="0">
                <a:hlinkClick r:id="rId4"/>
              </a:rPr>
              <a:t>https://</a:t>
            </a:r>
            <a:r>
              <a:rPr lang="ro-RO" dirty="0" smtClean="0">
                <a:hlinkClick r:id="rId4"/>
              </a:rPr>
              <a:t>administrare.info/management/9148-metoda-brainstorming</a:t>
            </a:r>
            <a:endParaRPr lang="ro-RO" dirty="0" smtClean="0"/>
          </a:p>
          <a:p>
            <a:pPr>
              <a:buFont typeface="Arial" panose="020B0604020202020204" pitchFamily="34" charset="0"/>
              <a:buChar char="•"/>
            </a:pPr>
            <a:r>
              <a:rPr lang="ro-RO" dirty="0">
                <a:hlinkClick r:id="rId5"/>
              </a:rPr>
              <a:t>https://www.stelianmuscalu.ro/brainstorming</a:t>
            </a:r>
            <a:r>
              <a:rPr lang="ro-RO" dirty="0" smtClean="0">
                <a:hlinkClick r:id="rId5"/>
              </a:rPr>
              <a:t>/</a:t>
            </a:r>
            <a:endParaRPr lang="ro-RO" dirty="0" smtClean="0"/>
          </a:p>
          <a:p>
            <a:pPr marL="0" indent="0">
              <a:buNone/>
            </a:pPr>
            <a:endParaRPr lang="ro-RO" dirty="0"/>
          </a:p>
        </p:txBody>
      </p:sp>
    </p:spTree>
    <p:extLst>
      <p:ext uri="{BB962C8B-B14F-4D97-AF65-F5344CB8AC3E}">
        <p14:creationId xmlns:p14="http://schemas.microsoft.com/office/powerpoint/2010/main" val="342153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1480" y="2452910"/>
            <a:ext cx="8911687" cy="1280890"/>
          </a:xfrm>
        </p:spPr>
        <p:txBody>
          <a:bodyPr>
            <a:prstTxWarp prst="textPlain">
              <a:avLst/>
            </a:prstTxWarp>
          </a:bodyPr>
          <a:lstStyle/>
          <a:p>
            <a:r>
              <a:rPr lang="ro-RO" b="1" spc="50" dirty="0" smtClean="0">
                <a:ln w="9525" cmpd="sng">
                  <a:solidFill>
                    <a:schemeClr val="accent1"/>
                  </a:solidFill>
                  <a:prstDash val="solid"/>
                </a:ln>
                <a:solidFill>
                  <a:srgbClr val="70AD47">
                    <a:tint val="1000"/>
                  </a:srgbClr>
                </a:solidFill>
                <a:effectLst>
                  <a:glow rad="63500">
                    <a:schemeClr val="accent3">
                      <a:satMod val="175000"/>
                      <a:alpha val="40000"/>
                    </a:schemeClr>
                  </a:glow>
                  <a:outerShdw blurRad="60007" dist="310007" dir="7680000" sy="30000" kx="1300200" algn="ctr" rotWithShape="0">
                    <a:prstClr val="black">
                      <a:alpha val="32000"/>
                    </a:prstClr>
                  </a:outerShdw>
                </a:effectLst>
              </a:rPr>
              <a:t>Mulțumesc pentru atenție!</a:t>
            </a:r>
            <a:endParaRPr lang="ro-RO" dirty="0">
              <a:effectLst>
                <a:glow rad="63500">
                  <a:schemeClr val="accent3">
                    <a:satMod val="175000"/>
                    <a:alpha val="40000"/>
                  </a:schemeClr>
                </a:glow>
                <a:outerShdw blurRad="60007" dist="310007" dir="7680000" sy="30000" kx="1300200" algn="ctr" rotWithShape="0">
                  <a:prstClr val="black">
                    <a:alpha val="32000"/>
                  </a:prstClr>
                </a:outerShdw>
              </a:effectLst>
            </a:endParaRPr>
          </a:p>
        </p:txBody>
      </p:sp>
    </p:spTree>
    <p:extLst>
      <p:ext uri="{BB962C8B-B14F-4D97-AF65-F5344CB8AC3E}">
        <p14:creationId xmlns:p14="http://schemas.microsoft.com/office/powerpoint/2010/main" val="213400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latin typeface="Times New Roman" panose="02020603050405020304" pitchFamily="18" charset="0"/>
                <a:cs typeface="Times New Roman" panose="02020603050405020304" pitchFamily="18" charset="0"/>
              </a:rPr>
              <a:t>Cuprins</a:t>
            </a:r>
            <a:r>
              <a:rPr lang="en-US" dirty="0" smtClean="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lnSpcReduction="10000"/>
          </a:bodyPr>
          <a:lstStyle/>
          <a:p>
            <a:r>
              <a:rPr lang="ro-RO" dirty="0" smtClean="0">
                <a:solidFill>
                  <a:schemeClr val="tx1"/>
                </a:solidFill>
                <a:latin typeface="Times New Roman" panose="02020603050405020304" pitchFamily="18" charset="0"/>
                <a:cs typeface="Times New Roman" panose="02020603050405020304" pitchFamily="18" charset="0"/>
              </a:rPr>
              <a:t>Principiile brainstorming-ului</a:t>
            </a:r>
            <a:endParaRPr lang="ro-RO" dirty="0">
              <a:solidFill>
                <a:schemeClr val="tx1"/>
              </a:solidFill>
              <a:latin typeface="Times New Roman" panose="02020603050405020304" pitchFamily="18" charset="0"/>
              <a:cs typeface="Times New Roman" panose="02020603050405020304" pitchFamily="18" charset="0"/>
            </a:endParaRPr>
          </a:p>
          <a:p>
            <a:r>
              <a:rPr lang="ro-RO" dirty="0">
                <a:solidFill>
                  <a:schemeClr val="tx1"/>
                </a:solidFill>
                <a:latin typeface="Times New Roman" panose="02020603050405020304" pitchFamily="18" charset="0"/>
                <a:cs typeface="Times New Roman" panose="02020603050405020304" pitchFamily="18" charset="0"/>
              </a:rPr>
              <a:t>Etapele </a:t>
            </a:r>
            <a:r>
              <a:rPr lang="ro-RO" dirty="0" smtClean="0">
                <a:solidFill>
                  <a:schemeClr val="tx1"/>
                </a:solidFill>
                <a:latin typeface="Times New Roman" panose="02020603050405020304" pitchFamily="18" charset="0"/>
                <a:cs typeface="Times New Roman" panose="02020603050405020304" pitchFamily="18" charset="0"/>
              </a:rPr>
              <a:t>metodei</a:t>
            </a:r>
            <a:endParaRPr lang="en-US" dirty="0" smtClean="0">
              <a:solidFill>
                <a:schemeClr val="tx1"/>
              </a:solidFill>
              <a:latin typeface="Times New Roman" panose="02020603050405020304" pitchFamily="18" charset="0"/>
              <a:cs typeface="Times New Roman" panose="02020603050405020304" pitchFamily="18" charset="0"/>
            </a:endParaRPr>
          </a:p>
          <a:p>
            <a:r>
              <a:rPr lang="ro-RO" dirty="0" smtClean="0">
                <a:solidFill>
                  <a:schemeClr val="tx1"/>
                </a:solidFill>
                <a:latin typeface="Times New Roman" panose="02020603050405020304" pitchFamily="18" charset="0"/>
                <a:cs typeface="Times New Roman" panose="02020603050405020304" pitchFamily="18" charset="0"/>
              </a:rPr>
              <a:t>Procesul</a:t>
            </a:r>
            <a:endParaRPr lang="en-US" b="1" dirty="0" smtClean="0">
              <a:solidFill>
                <a:schemeClr val="tx1"/>
              </a:solidFill>
              <a:latin typeface="Times New Roman" panose="02020603050405020304" pitchFamily="18" charset="0"/>
              <a:cs typeface="Times New Roman" panose="02020603050405020304" pitchFamily="18" charset="0"/>
            </a:endParaRPr>
          </a:p>
          <a:p>
            <a:r>
              <a:rPr lang="ro-RO" dirty="0" smtClean="0">
                <a:solidFill>
                  <a:schemeClr val="tx1"/>
                </a:solidFill>
                <a:latin typeface="Times New Roman" panose="02020603050405020304" pitchFamily="18" charset="0"/>
                <a:cs typeface="Times New Roman" panose="02020603050405020304" pitchFamily="18" charset="0"/>
              </a:rPr>
              <a:t>Evaluare</a:t>
            </a:r>
            <a:endParaRPr lang="en-US" dirty="0" smtClean="0">
              <a:solidFill>
                <a:schemeClr val="tx1"/>
              </a:solidFill>
              <a:latin typeface="Times New Roman" panose="02020603050405020304" pitchFamily="18" charset="0"/>
              <a:cs typeface="Times New Roman" panose="02020603050405020304" pitchFamily="18" charset="0"/>
            </a:endParaRPr>
          </a:p>
          <a:p>
            <a:r>
              <a:rPr lang="ro-RO" dirty="0">
                <a:solidFill>
                  <a:schemeClr val="tx1"/>
                </a:solidFill>
                <a:latin typeface="Times New Roman" panose="02020603050405020304" pitchFamily="18" charset="0"/>
                <a:cs typeface="Times New Roman" panose="02020603050405020304" pitchFamily="18" charset="0"/>
              </a:rPr>
              <a:t>Avantajele </a:t>
            </a:r>
            <a:r>
              <a:rPr lang="ro-RO" dirty="0" smtClean="0">
                <a:solidFill>
                  <a:schemeClr val="tx1"/>
                </a:solidFill>
                <a:latin typeface="Times New Roman" panose="02020603050405020304" pitchFamily="18" charset="0"/>
                <a:cs typeface="Times New Roman" panose="02020603050405020304" pitchFamily="18" charset="0"/>
              </a:rPr>
              <a:t>brainstorming-ului </a:t>
            </a:r>
          </a:p>
          <a:p>
            <a:r>
              <a:rPr lang="ro-RO" dirty="0">
                <a:solidFill>
                  <a:schemeClr val="tx1"/>
                </a:solidFill>
                <a:latin typeface="Times New Roman" panose="02020603050405020304" pitchFamily="18" charset="0"/>
                <a:cs typeface="Times New Roman" panose="02020603050405020304" pitchFamily="18" charset="0"/>
              </a:rPr>
              <a:t>Dezavantajele brainstorming-ului</a:t>
            </a:r>
            <a:endParaRPr lang="ro-RO" dirty="0" smtClean="0">
              <a:solidFill>
                <a:schemeClr val="tx1"/>
              </a:solidFill>
              <a:latin typeface="Times New Roman" panose="02020603050405020304" pitchFamily="18" charset="0"/>
              <a:cs typeface="Times New Roman" panose="02020603050405020304" pitchFamily="18" charset="0"/>
            </a:endParaRPr>
          </a:p>
          <a:p>
            <a:r>
              <a:rPr lang="ro-RO" dirty="0" smtClean="0">
                <a:solidFill>
                  <a:schemeClr val="tx1"/>
                </a:solidFill>
                <a:latin typeface="Times New Roman" panose="02020603050405020304" pitchFamily="18" charset="0"/>
                <a:cs typeface="Times New Roman" panose="02020603050405020304" pitchFamily="18" charset="0"/>
              </a:rPr>
              <a:t>Variante </a:t>
            </a:r>
            <a:r>
              <a:rPr lang="ro-RO" dirty="0">
                <a:solidFill>
                  <a:schemeClr val="tx1"/>
                </a:solidFill>
                <a:latin typeface="Times New Roman" panose="02020603050405020304" pitchFamily="18" charset="0"/>
                <a:cs typeface="Times New Roman" panose="02020603050405020304" pitchFamily="18" charset="0"/>
              </a:rPr>
              <a:t>ale </a:t>
            </a:r>
            <a:r>
              <a:rPr lang="ro-RO" dirty="0" smtClean="0">
                <a:solidFill>
                  <a:schemeClr val="tx1"/>
                </a:solidFill>
                <a:latin typeface="Times New Roman" panose="02020603050405020304" pitchFamily="18" charset="0"/>
                <a:cs typeface="Times New Roman" panose="02020603050405020304" pitchFamily="18" charset="0"/>
              </a:rPr>
              <a:t>brainstorming-ului</a:t>
            </a:r>
            <a:endParaRPr lang="en-US" dirty="0" smtClean="0">
              <a:solidFill>
                <a:schemeClr val="tx1"/>
              </a:solidFill>
              <a:latin typeface="Times New Roman" panose="02020603050405020304" pitchFamily="18" charset="0"/>
              <a:cs typeface="Times New Roman" panose="02020603050405020304" pitchFamily="18" charset="0"/>
            </a:endParaRPr>
          </a:p>
          <a:p>
            <a:r>
              <a:rPr lang="ro-RO" dirty="0" smtClean="0">
                <a:solidFill>
                  <a:schemeClr val="tx1"/>
                </a:solidFill>
                <a:latin typeface="Times New Roman" panose="02020603050405020304" pitchFamily="18" charset="0"/>
                <a:cs typeface="Times New Roman" panose="02020603050405020304" pitchFamily="18" charset="0"/>
              </a:rPr>
              <a:t>Critici</a:t>
            </a:r>
          </a:p>
          <a:p>
            <a:r>
              <a:rPr lang="ro-RO" dirty="0" smtClean="0">
                <a:solidFill>
                  <a:schemeClr val="tx1"/>
                </a:solidFill>
                <a:latin typeface="Times New Roman" panose="02020603050405020304" pitchFamily="18" charset="0"/>
                <a:cs typeface="Times New Roman" panose="02020603050405020304" pitchFamily="18" charset="0"/>
              </a:rPr>
              <a:t>Concluzie</a:t>
            </a:r>
            <a:endParaRPr lang="en-US" dirty="0" smtClean="0">
              <a:solidFill>
                <a:schemeClr val="tx1"/>
              </a:solidFill>
              <a:latin typeface="Times New Roman" panose="02020603050405020304" pitchFamily="18" charset="0"/>
              <a:cs typeface="Times New Roman" panose="02020603050405020304" pitchFamily="18" charset="0"/>
            </a:endParaRPr>
          </a:p>
          <a:p>
            <a:r>
              <a:rPr lang="ro-RO" dirty="0" smtClean="0">
                <a:solidFill>
                  <a:schemeClr val="tx1"/>
                </a:solidFill>
                <a:latin typeface="Times New Roman" panose="02020603050405020304" pitchFamily="18" charset="0"/>
                <a:cs typeface="Times New Roman" panose="02020603050405020304" pitchFamily="18" charset="0"/>
              </a:rPr>
              <a:t>Bibliografie</a:t>
            </a: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54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1553497"/>
            <a:ext cx="8915400" cy="3628104"/>
          </a:xfrm>
        </p:spPr>
        <p:txBody>
          <a:bodyPr/>
          <a:lstStyle/>
          <a:p>
            <a:pPr marL="0" indent="0">
              <a:buNone/>
            </a:pPr>
            <a:r>
              <a:rPr lang="ro-RO" b="1" dirty="0" smtClean="0">
                <a:solidFill>
                  <a:schemeClr val="tx1"/>
                </a:solidFill>
                <a:latin typeface="Times New Roman" panose="02020603050405020304" pitchFamily="18" charset="0"/>
                <a:cs typeface="Times New Roman" panose="02020603050405020304" pitchFamily="18" charset="0"/>
              </a:rPr>
              <a:t>	Brainstormingul</a:t>
            </a:r>
            <a:r>
              <a:rPr lang="ro-RO" dirty="0">
                <a:solidFill>
                  <a:schemeClr val="tx1"/>
                </a:solidFill>
                <a:latin typeface="Times New Roman" panose="02020603050405020304" pitchFamily="18" charset="0"/>
                <a:cs typeface="Times New Roman" panose="02020603050405020304" pitchFamily="18" charset="0"/>
              </a:rPr>
              <a:t> este o tehnică de creativitate în grup, menită să genereze un număr mare de idei, pentru soluționarea unei probleme.  În </a:t>
            </a:r>
            <a:r>
              <a:rPr lang="ro-RO" dirty="0" smtClean="0">
                <a:solidFill>
                  <a:schemeClr val="tx1"/>
                </a:solidFill>
                <a:latin typeface="Times New Roman" panose="02020603050405020304" pitchFamily="18" charset="0"/>
                <a:cs typeface="Times New Roman" panose="02020603050405020304" pitchFamily="18" charset="0"/>
              </a:rPr>
              <a:t>limba  </a:t>
            </a:r>
            <a:r>
              <a:rPr lang="ro-RO" dirty="0">
                <a:solidFill>
                  <a:schemeClr val="tx1"/>
                </a:solidFill>
                <a:latin typeface="Times New Roman" panose="02020603050405020304" pitchFamily="18" charset="0"/>
                <a:cs typeface="Times New Roman" panose="02020603050405020304" pitchFamily="18" charset="0"/>
              </a:rPr>
              <a:t>engleză termenul </a:t>
            </a:r>
            <a:r>
              <a:rPr lang="ro-RO" i="1" dirty="0">
                <a:solidFill>
                  <a:schemeClr val="tx1"/>
                </a:solidFill>
                <a:latin typeface="Times New Roman" panose="02020603050405020304" pitchFamily="18" charset="0"/>
                <a:cs typeface="Times New Roman" panose="02020603050405020304" pitchFamily="18" charset="0"/>
              </a:rPr>
              <a:t>brainstorm</a:t>
            </a:r>
            <a:r>
              <a:rPr lang="ro-RO" dirty="0">
                <a:solidFill>
                  <a:schemeClr val="tx1"/>
                </a:solidFill>
                <a:latin typeface="Times New Roman" panose="02020603050405020304" pitchFamily="18" charset="0"/>
                <a:cs typeface="Times New Roman" panose="02020603050405020304" pitchFamily="18" charset="0"/>
              </a:rPr>
              <a:t> sau </a:t>
            </a:r>
            <a:r>
              <a:rPr lang="ro-RO" i="1" dirty="0">
                <a:solidFill>
                  <a:schemeClr val="tx1"/>
                </a:solidFill>
                <a:latin typeface="Times New Roman" panose="02020603050405020304" pitchFamily="18" charset="0"/>
                <a:cs typeface="Times New Roman" panose="02020603050405020304" pitchFamily="18" charset="0"/>
              </a:rPr>
              <a:t>brain-storm</a:t>
            </a:r>
            <a:r>
              <a:rPr lang="ro-RO" dirty="0">
                <a:solidFill>
                  <a:schemeClr val="tx1"/>
                </a:solidFill>
                <a:latin typeface="Times New Roman" panose="02020603050405020304" pitchFamily="18" charset="0"/>
                <a:cs typeface="Times New Roman" panose="02020603050405020304" pitchFamily="18" charset="0"/>
              </a:rPr>
              <a:t> înseamnă idee strălucită (care soluționează o problemă</a:t>
            </a:r>
            <a:r>
              <a:rPr lang="ro-RO"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ro-RO" dirty="0" smtClean="0">
                <a:solidFill>
                  <a:schemeClr val="tx1"/>
                </a:solidFill>
                <a:latin typeface="Times New Roman" panose="02020603050405020304" pitchFamily="18" charset="0"/>
                <a:cs typeface="Times New Roman" panose="02020603050405020304" pitchFamily="18" charset="0"/>
              </a:rPr>
              <a:t> 	Semnificația </a:t>
            </a:r>
            <a:r>
              <a:rPr lang="ro-RO" dirty="0">
                <a:solidFill>
                  <a:schemeClr val="tx1"/>
                </a:solidFill>
                <a:latin typeface="Times New Roman" panose="02020603050405020304" pitchFamily="18" charset="0"/>
                <a:cs typeface="Times New Roman" panose="02020603050405020304" pitchFamily="18" charset="0"/>
              </a:rPr>
              <a:t>verbală este „a face un atac concertat asupra unei probleme, implicând idei spontane</a:t>
            </a:r>
            <a:r>
              <a:rPr lang="ro-RO" dirty="0" smtClean="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Deși brainstormingul a devenit o tehnică de grup populară, cercetătorii n-au găsit dovezi cum că ar crea un număr mare de idei sau că ar îmbunătăți calitatea lor, ba chiar poate fi mai puțin eficientă decât lucrul individual, datorită lipsei de atenție, neconcentrării colective sau devierii de la subiect.</a:t>
            </a:r>
          </a:p>
          <a:p>
            <a:pPr marL="0" indent="0">
              <a:buNone/>
            </a:pPr>
            <a:r>
              <a:rPr lang="ro-RO" dirty="0" smtClean="0">
                <a:solidFill>
                  <a:schemeClr val="tx1"/>
                </a:solidFill>
                <a:latin typeface="Times New Roman" panose="02020603050405020304" pitchFamily="18" charset="0"/>
                <a:cs typeface="Times New Roman" panose="02020603050405020304" pitchFamily="18" charset="0"/>
              </a:rPr>
              <a:t>	Au </a:t>
            </a:r>
            <a:r>
              <a:rPr lang="ro-RO" dirty="0">
                <a:solidFill>
                  <a:schemeClr val="tx1"/>
                </a:solidFill>
                <a:latin typeface="Times New Roman" panose="02020603050405020304" pitchFamily="18" charset="0"/>
                <a:cs typeface="Times New Roman" panose="02020603050405020304" pitchFamily="18" charset="0"/>
              </a:rPr>
              <a:t>existat încercări de îmbunătățire sau înlocuire cu unele variante, însă unele dintre beneficiile sale sunt ridicarea moralului și îmbunătățirea lucrului în echipă.</a:t>
            </a:r>
          </a:p>
          <a:p>
            <a:pPr marL="0" indent="0">
              <a:buNone/>
            </a:pPr>
            <a:endParaRPr lang="ro-RO" dirty="0"/>
          </a:p>
        </p:txBody>
      </p:sp>
    </p:spTree>
    <p:extLst>
      <p:ext uri="{BB962C8B-B14F-4D97-AF65-F5344CB8AC3E}">
        <p14:creationId xmlns:p14="http://schemas.microsoft.com/office/powerpoint/2010/main" val="295912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835742"/>
            <a:ext cx="8911687" cy="1069258"/>
          </a:xfrm>
        </p:spPr>
        <p:txBody>
          <a:bodyPr>
            <a:normAutofit fontScale="90000"/>
          </a:bodyPr>
          <a:lstStyle/>
          <a:p>
            <a:r>
              <a:rPr lang="ro-RO" dirty="0" smtClean="0">
                <a:latin typeface="Times New Roman" panose="02020603050405020304" pitchFamily="18" charset="0"/>
                <a:cs typeface="Times New Roman" panose="02020603050405020304" pitchFamily="18" charset="0"/>
              </a:rPr>
              <a:t>Reprezentarea </a:t>
            </a:r>
            <a:r>
              <a:rPr lang="ro-RO" dirty="0" smtClean="0">
                <a:solidFill>
                  <a:schemeClr val="tx1"/>
                </a:solidFill>
                <a:latin typeface="Times New Roman" panose="02020603050405020304" pitchFamily="18" charset="0"/>
                <a:cs typeface="Times New Roman" panose="02020603050405020304" pitchFamily="18" charset="0"/>
              </a:rPr>
              <a:t>brainstorming-ului prin imagini</a:t>
            </a:r>
            <a:r>
              <a:rPr lang="ro-RO" dirty="0">
                <a:solidFill>
                  <a:schemeClr val="tx1"/>
                </a:solidFill>
                <a:latin typeface="Times New Roman" panose="02020603050405020304" pitchFamily="18" charset="0"/>
                <a:cs typeface="Times New Roman" panose="02020603050405020304" pitchFamily="18" charset="0"/>
              </a:rPr>
              <a:t/>
            </a:r>
            <a:br>
              <a:rPr lang="ro-RO" dirty="0">
                <a:solidFill>
                  <a:schemeClr val="tx1"/>
                </a:solidFill>
                <a:latin typeface="Times New Roman" panose="02020603050405020304" pitchFamily="18" charset="0"/>
                <a:cs typeface="Times New Roman" panose="02020603050405020304" pitchFamily="18" charset="0"/>
              </a:rPr>
            </a:br>
            <a:endParaRPr lang="ro-RO" dirty="0"/>
          </a:p>
        </p:txBody>
      </p:sp>
      <p:pic>
        <p:nvPicPr>
          <p:cNvPr id="2050" name="Picture 2" descr="Rules of Brainstorming: A Manager&amp;#39;s Guide to Producing Great Id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570" y="1761074"/>
            <a:ext cx="4596314" cy="26842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rainstorming techniques: 15 templates to try in 2021 | Conceptboard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294" y="1888893"/>
            <a:ext cx="3806823" cy="24285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log-Brainstorming-Exercises - R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294" y="4445280"/>
            <a:ext cx="3999872" cy="21110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roject Management techniques: Brainstorming – P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187" y="4445280"/>
            <a:ext cx="3234932" cy="207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93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796413"/>
            <a:ext cx="8911687" cy="776748"/>
          </a:xfrm>
        </p:spPr>
        <p:txBody>
          <a:bodyPr>
            <a:normAutofit fontScale="90000"/>
          </a:bodyPr>
          <a:lstStyle/>
          <a:p>
            <a:r>
              <a:rPr lang="ro-RO" dirty="0">
                <a:solidFill>
                  <a:schemeClr val="tx1"/>
                </a:solidFill>
                <a:latin typeface="Times New Roman" panose="02020603050405020304" pitchFamily="18" charset="0"/>
                <a:cs typeface="Times New Roman" panose="02020603050405020304" pitchFamily="18" charset="0"/>
              </a:rPr>
              <a:t>Principiile Brainstorming-ului</a:t>
            </a:r>
            <a:br>
              <a:rPr lang="ro-RO" dirty="0">
                <a:solidFill>
                  <a:schemeClr val="tx1"/>
                </a:solidFill>
                <a:latin typeface="Times New Roman" panose="02020603050405020304" pitchFamily="18" charset="0"/>
                <a:cs typeface="Times New Roman" panose="02020603050405020304" pitchFamily="18" charset="0"/>
              </a:rPr>
            </a:br>
            <a:endParaRPr lang="ro-RO" dirty="0"/>
          </a:p>
        </p:txBody>
      </p:sp>
      <p:sp>
        <p:nvSpPr>
          <p:cNvPr id="3" name="Объект 2"/>
          <p:cNvSpPr>
            <a:spLocks noGrp="1"/>
          </p:cNvSpPr>
          <p:nvPr>
            <p:ph idx="1"/>
          </p:nvPr>
        </p:nvSpPr>
        <p:spPr>
          <a:xfrm>
            <a:off x="2589212" y="1976284"/>
            <a:ext cx="8915400" cy="4503174"/>
          </a:xfrm>
        </p:spPr>
        <p:txBody>
          <a:bodyPr>
            <a:normAutofit/>
          </a:bodyPr>
          <a:lstStyle/>
          <a:p>
            <a:pPr fontAlgn="base"/>
            <a:r>
              <a:rPr lang="ro-RO" dirty="0" smtClean="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Această metodă </a:t>
            </a:r>
            <a:r>
              <a:rPr lang="ro-RO" b="1" dirty="0">
                <a:solidFill>
                  <a:schemeClr val="tx1"/>
                </a:solidFill>
                <a:latin typeface="Times New Roman" panose="02020603050405020304" pitchFamily="18" charset="0"/>
                <a:cs typeface="Times New Roman" panose="02020603050405020304" pitchFamily="18" charset="0"/>
              </a:rPr>
              <a:t>se bazează pe patru principii</a:t>
            </a:r>
            <a:r>
              <a:rPr lang="ro-RO" dirty="0">
                <a:solidFill>
                  <a:schemeClr val="tx1"/>
                </a:solidFill>
                <a:latin typeface="Times New Roman" panose="02020603050405020304" pitchFamily="18" charset="0"/>
                <a:cs typeface="Times New Roman" panose="02020603050405020304" pitchFamily="18" charset="0"/>
              </a:rPr>
              <a:t> fundamentale</a:t>
            </a:r>
            <a:r>
              <a:rPr lang="ro-RO" dirty="0" smtClean="0">
                <a:solidFill>
                  <a:schemeClr val="tx1"/>
                </a:solidFill>
                <a:latin typeface="Times New Roman" panose="02020603050405020304" pitchFamily="18" charset="0"/>
                <a:cs typeface="Times New Roman" panose="02020603050405020304" pitchFamily="18" charset="0"/>
              </a:rPr>
              <a:t>:</a:t>
            </a:r>
            <a:endParaRPr lang="ro-RO" dirty="0">
              <a:solidFill>
                <a:schemeClr val="tx1"/>
              </a:solidFill>
              <a:latin typeface="Times New Roman" panose="02020603050405020304" pitchFamily="18" charset="0"/>
              <a:cs typeface="Times New Roman" panose="02020603050405020304" pitchFamily="18" charset="0"/>
            </a:endParaRP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căutarea </a:t>
            </a:r>
            <a:r>
              <a:rPr lang="ro-RO" dirty="0">
                <a:solidFill>
                  <a:schemeClr val="tx1"/>
                </a:solidFill>
                <a:latin typeface="Times New Roman" panose="02020603050405020304" pitchFamily="18" charset="0"/>
                <a:cs typeface="Times New Roman" panose="02020603050405020304" pitchFamily="18" charset="0"/>
              </a:rPr>
              <a:t>în voie a ideilor;</a:t>
            </a: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amânarea </a:t>
            </a:r>
            <a:r>
              <a:rPr lang="ro-RO" dirty="0">
                <a:solidFill>
                  <a:schemeClr val="tx1"/>
                </a:solidFill>
                <a:latin typeface="Times New Roman" panose="02020603050405020304" pitchFamily="18" charset="0"/>
                <a:cs typeface="Times New Roman" panose="02020603050405020304" pitchFamily="18" charset="0"/>
              </a:rPr>
              <a:t>judecății ideilor;</a:t>
            </a: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cantitatea </a:t>
            </a:r>
            <a:r>
              <a:rPr lang="ro-RO" dirty="0">
                <a:solidFill>
                  <a:schemeClr val="tx1"/>
                </a:solidFill>
                <a:latin typeface="Times New Roman" panose="02020603050405020304" pitchFamily="18" charset="0"/>
                <a:cs typeface="Times New Roman" panose="02020603050405020304" pitchFamily="18" charset="0"/>
              </a:rPr>
              <a:t>mare de idei;</a:t>
            </a: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schimbul </a:t>
            </a:r>
            <a:r>
              <a:rPr lang="ro-RO" dirty="0">
                <a:solidFill>
                  <a:schemeClr val="tx1"/>
                </a:solidFill>
                <a:latin typeface="Times New Roman" panose="02020603050405020304" pitchFamily="18" charset="0"/>
                <a:cs typeface="Times New Roman" panose="02020603050405020304" pitchFamily="18" charset="0"/>
              </a:rPr>
              <a:t>fertil de idei</a:t>
            </a:r>
            <a:r>
              <a:rPr lang="ro-RO" dirty="0" smtClean="0">
                <a:solidFill>
                  <a:schemeClr val="tx1"/>
                </a:solidFill>
                <a:latin typeface="Times New Roman" panose="02020603050405020304" pitchFamily="18" charset="0"/>
                <a:cs typeface="Times New Roman" panose="02020603050405020304" pitchFamily="18" charset="0"/>
              </a:rPr>
              <a:t>.</a:t>
            </a:r>
          </a:p>
          <a:p>
            <a:pPr fontAlgn="base"/>
            <a:r>
              <a:rPr lang="ro-RO" dirty="0">
                <a:solidFill>
                  <a:schemeClr val="tx1"/>
                </a:solidFill>
                <a:latin typeface="Times New Roman" panose="02020603050405020304" pitchFamily="18" charset="0"/>
                <a:cs typeface="Times New Roman" panose="02020603050405020304" pitchFamily="18" charset="0"/>
              </a:rPr>
              <a:t>Se desfășoară în cadrul unui grup de participanți nu foarte </a:t>
            </a:r>
            <a:r>
              <a:rPr lang="ro-RO" dirty="0" smtClean="0">
                <a:solidFill>
                  <a:schemeClr val="tx1"/>
                </a:solidFill>
                <a:latin typeface="Times New Roman" panose="02020603050405020304" pitchFamily="18" charset="0"/>
                <a:cs typeface="Times New Roman" panose="02020603050405020304" pitchFamily="18" charset="0"/>
              </a:rPr>
              <a:t>numeros, </a:t>
            </a:r>
            <a:r>
              <a:rPr lang="ro-RO" dirty="0">
                <a:solidFill>
                  <a:schemeClr val="tx1"/>
                </a:solidFill>
                <a:latin typeface="Times New Roman" panose="02020603050405020304" pitchFamily="18" charset="0"/>
                <a:cs typeface="Times New Roman" panose="02020603050405020304" pitchFamily="18" charset="0"/>
              </a:rPr>
              <a:t>iar profesorul trebuie să-și asume rolul de moderator.</a:t>
            </a:r>
          </a:p>
          <a:p>
            <a:pPr fontAlgn="base"/>
            <a:r>
              <a:rPr lang="ro-RO" dirty="0">
                <a:solidFill>
                  <a:schemeClr val="tx1"/>
                </a:solidFill>
                <a:latin typeface="Times New Roman" panose="02020603050405020304" pitchFamily="18" charset="0"/>
                <a:cs typeface="Times New Roman" panose="02020603050405020304" pitchFamily="18" charset="0"/>
              </a:rPr>
              <a:t>Durata optimă pentru o ședință de brainstorming este de 20-45 de minute.</a:t>
            </a:r>
          </a:p>
          <a:p>
            <a:pPr marL="457200" lvl="1" indent="0" fontAlgn="base">
              <a:buNone/>
            </a:pPr>
            <a:endParaRPr lang="ro-RO" dirty="0"/>
          </a:p>
          <a:p>
            <a:endParaRPr lang="ro-RO" dirty="0" smtClean="0">
              <a:solidFill>
                <a:schemeClr val="tx1"/>
              </a:solidFill>
              <a:latin typeface="Times New Roman" panose="02020603050405020304" pitchFamily="18" charset="0"/>
              <a:cs typeface="Times New Roman" panose="02020603050405020304" pitchFamily="18" charset="0"/>
            </a:endParaRPr>
          </a:p>
          <a:p>
            <a:endParaRPr lang="ro-RO" dirty="0">
              <a:solidFill>
                <a:schemeClr val="tx1"/>
              </a:solidFill>
              <a:latin typeface="Times New Roman" panose="02020603050405020304" pitchFamily="18" charset="0"/>
              <a:cs typeface="Times New Roman" panose="02020603050405020304" pitchFamily="18" charset="0"/>
            </a:endParaRPr>
          </a:p>
          <a:p>
            <a:endParaRPr lang="ro-RO" dirty="0">
              <a:solidFill>
                <a:schemeClr val="tx1"/>
              </a:solidFill>
              <a:latin typeface="Times New Roman" panose="02020603050405020304" pitchFamily="18" charset="0"/>
              <a:cs typeface="Times New Roman" panose="02020603050405020304" pitchFamily="18" charset="0"/>
            </a:endParaRPr>
          </a:p>
          <a:p>
            <a:endParaRPr lang="ro-RO" dirty="0">
              <a:solidFill>
                <a:schemeClr val="tx1"/>
              </a:solidFill>
              <a:latin typeface="Times New Roman" panose="02020603050405020304" pitchFamily="18" charset="0"/>
              <a:cs typeface="Times New Roman" panose="02020603050405020304" pitchFamily="18" charset="0"/>
            </a:endParaRPr>
          </a:p>
          <a:p>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20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717754"/>
            <a:ext cx="8911687" cy="816078"/>
          </a:xfrm>
        </p:spPr>
        <p:txBody>
          <a:bodyPr>
            <a:normAutofit fontScale="90000"/>
          </a:bodyPr>
          <a:lstStyle/>
          <a:p>
            <a:r>
              <a:rPr lang="ro-RO" dirty="0">
                <a:solidFill>
                  <a:schemeClr val="tx1"/>
                </a:solidFill>
                <a:latin typeface="Times New Roman" panose="02020603050405020304" pitchFamily="18" charset="0"/>
                <a:cs typeface="Times New Roman" panose="02020603050405020304" pitchFamily="18" charset="0"/>
              </a:rPr>
              <a:t>Etapele metodei</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ro-RO" dirty="0"/>
          </a:p>
        </p:txBody>
      </p:sp>
      <p:sp>
        <p:nvSpPr>
          <p:cNvPr id="3" name="Объект 2"/>
          <p:cNvSpPr>
            <a:spLocks noGrp="1"/>
          </p:cNvSpPr>
          <p:nvPr>
            <p:ph idx="1"/>
          </p:nvPr>
        </p:nvSpPr>
        <p:spPr>
          <a:xfrm>
            <a:off x="2589212" y="1936954"/>
            <a:ext cx="8915400" cy="4218039"/>
          </a:xfrm>
        </p:spPr>
        <p:txBody>
          <a:bodyPr>
            <a:normAutofit fontScale="92500" lnSpcReduction="20000"/>
          </a:bodyPr>
          <a:lstStyle/>
          <a:p>
            <a:pPr fontAlgn="base"/>
            <a:r>
              <a:rPr lang="ro-RO" b="1" dirty="0" smtClean="0">
                <a:solidFill>
                  <a:schemeClr val="tx1"/>
                </a:solidFill>
                <a:latin typeface="Times New Roman" panose="02020603050405020304" pitchFamily="18" charset="0"/>
                <a:cs typeface="Times New Roman" panose="02020603050405020304" pitchFamily="18" charset="0"/>
              </a:rPr>
              <a:t>	</a:t>
            </a:r>
            <a:r>
              <a:rPr lang="ro-RO" b="1" dirty="0">
                <a:solidFill>
                  <a:schemeClr val="tx1"/>
                </a:solidFill>
                <a:latin typeface="Times New Roman" panose="02020603050405020304" pitchFamily="18" charset="0"/>
                <a:cs typeface="Times New Roman" panose="02020603050405020304" pitchFamily="18" charset="0"/>
              </a:rPr>
              <a:t>Etapa de pregătire care cuprinde:</a:t>
            </a:r>
            <a:endParaRPr lang="ro-RO" dirty="0">
              <a:solidFill>
                <a:schemeClr val="tx1"/>
              </a:solidFill>
              <a:latin typeface="Times New Roman" panose="02020603050405020304" pitchFamily="18" charset="0"/>
              <a:cs typeface="Times New Roman" panose="02020603050405020304" pitchFamily="18" charset="0"/>
            </a:endParaRP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faza </a:t>
            </a:r>
            <a:r>
              <a:rPr lang="ro-RO" dirty="0">
                <a:solidFill>
                  <a:schemeClr val="tx1"/>
                </a:solidFill>
                <a:latin typeface="Times New Roman" panose="02020603050405020304" pitchFamily="18" charset="0"/>
                <a:cs typeface="Times New Roman" panose="02020603050405020304" pitchFamily="18" charset="0"/>
              </a:rPr>
              <a:t>de organizare;</a:t>
            </a: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faza </a:t>
            </a:r>
            <a:r>
              <a:rPr lang="ro-RO" dirty="0">
                <a:solidFill>
                  <a:schemeClr val="tx1"/>
                </a:solidFill>
                <a:latin typeface="Times New Roman" panose="02020603050405020304" pitchFamily="18" charset="0"/>
                <a:cs typeface="Times New Roman" panose="02020603050405020304" pitchFamily="18" charset="0"/>
              </a:rPr>
              <a:t>de antrenament creativ;</a:t>
            </a: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faza </a:t>
            </a:r>
            <a:r>
              <a:rPr lang="ro-RO" dirty="0">
                <a:solidFill>
                  <a:schemeClr val="tx1"/>
                </a:solidFill>
                <a:latin typeface="Times New Roman" panose="02020603050405020304" pitchFamily="18" charset="0"/>
                <a:cs typeface="Times New Roman" panose="02020603050405020304" pitchFamily="18" charset="0"/>
              </a:rPr>
              <a:t>de pregătire a ședinței.</a:t>
            </a:r>
          </a:p>
          <a:p>
            <a:pPr fontAlgn="base"/>
            <a:r>
              <a:rPr lang="ro-RO" b="1" dirty="0">
                <a:solidFill>
                  <a:schemeClr val="tx1"/>
                </a:solidFill>
                <a:latin typeface="Times New Roman" panose="02020603050405020304" pitchFamily="18" charset="0"/>
                <a:cs typeface="Times New Roman" panose="02020603050405020304" pitchFamily="18" charset="0"/>
              </a:rPr>
              <a:t>Etapa productivă, de emitere de alternative </a:t>
            </a:r>
            <a:r>
              <a:rPr lang="ro-RO" b="1" dirty="0" smtClean="0">
                <a:solidFill>
                  <a:schemeClr val="tx1"/>
                </a:solidFill>
                <a:latin typeface="Times New Roman" panose="02020603050405020304" pitchFamily="18" charset="0"/>
                <a:cs typeface="Times New Roman" panose="02020603050405020304" pitchFamily="18" charset="0"/>
              </a:rPr>
              <a:t>creative:</a:t>
            </a:r>
            <a:endParaRPr lang="ro-RO" dirty="0">
              <a:solidFill>
                <a:schemeClr val="tx1"/>
              </a:solidFill>
              <a:latin typeface="Times New Roman" panose="02020603050405020304" pitchFamily="18" charset="0"/>
              <a:cs typeface="Times New Roman" panose="02020603050405020304" pitchFamily="18" charset="0"/>
            </a:endParaRP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stabilirea temei de lucru, a problemelor de dezbătut;</a:t>
            </a: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faza de soluționare a problemelor formulate.</a:t>
            </a:r>
          </a:p>
          <a:p>
            <a:r>
              <a:rPr lang="pt-BR" b="1" dirty="0">
                <a:solidFill>
                  <a:schemeClr val="tx1"/>
                </a:solidFill>
                <a:latin typeface="Times New Roman" panose="02020603050405020304" pitchFamily="18" charset="0"/>
                <a:cs typeface="Times New Roman" panose="02020603050405020304" pitchFamily="18" charset="0"/>
              </a:rPr>
              <a:t>Etapa selecției ideilor emise, care favorizează gândirea </a:t>
            </a:r>
            <a:r>
              <a:rPr lang="pt-BR" b="1" dirty="0" smtClean="0">
                <a:solidFill>
                  <a:schemeClr val="tx1"/>
                </a:solidFill>
                <a:latin typeface="Times New Roman" panose="02020603050405020304" pitchFamily="18" charset="0"/>
                <a:cs typeface="Times New Roman" panose="02020603050405020304" pitchFamily="18" charset="0"/>
              </a:rPr>
              <a:t>critică:</a:t>
            </a:r>
            <a:endParaRPr lang="ro-RO"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analiza </a:t>
            </a:r>
            <a:r>
              <a:rPr lang="ro-RO" dirty="0">
                <a:solidFill>
                  <a:schemeClr val="tx1"/>
                </a:solidFill>
                <a:latin typeface="Times New Roman" panose="02020603050405020304" pitchFamily="18" charset="0"/>
                <a:cs typeface="Times New Roman" panose="02020603050405020304" pitchFamily="18" charset="0"/>
              </a:rPr>
              <a:t>listei de idei emise și evaluarea gândirii critice;</a:t>
            </a:r>
          </a:p>
          <a:p>
            <a:pPr lvl="1" fontAlgn="base">
              <a:buFont typeface="Arial" panose="020B0604020202020204" pitchFamily="34" charset="0"/>
              <a:buChar char="•"/>
            </a:pPr>
            <a:r>
              <a:rPr lang="ro-RO" dirty="0" smtClean="0">
                <a:solidFill>
                  <a:schemeClr val="tx1"/>
                </a:solidFill>
                <a:latin typeface="Times New Roman" panose="02020603050405020304" pitchFamily="18" charset="0"/>
                <a:cs typeface="Times New Roman" panose="02020603050405020304" pitchFamily="18" charset="0"/>
              </a:rPr>
              <a:t>faza </a:t>
            </a:r>
            <a:r>
              <a:rPr lang="ro-RO" dirty="0">
                <a:solidFill>
                  <a:schemeClr val="tx1"/>
                </a:solidFill>
                <a:latin typeface="Times New Roman" panose="02020603050405020304" pitchFamily="18" charset="0"/>
                <a:cs typeface="Times New Roman" panose="02020603050405020304" pitchFamily="18" charset="0"/>
              </a:rPr>
              <a:t>optării pentru soluția finală.</a:t>
            </a:r>
          </a:p>
          <a:p>
            <a:pPr>
              <a:buFont typeface="Arial" panose="020B0604020202020204" pitchFamily="34" charset="0"/>
              <a:buChar char="•"/>
            </a:pPr>
            <a:endParaRPr lang="ro-RO" b="1" dirty="0">
              <a:solidFill>
                <a:schemeClr val="tx1"/>
              </a:solidFill>
              <a:latin typeface="Times New Roman" panose="02020603050405020304" pitchFamily="18" charset="0"/>
              <a:cs typeface="Times New Roman" panose="02020603050405020304" pitchFamily="18" charset="0"/>
            </a:endParaRPr>
          </a:p>
          <a:p>
            <a:pPr marL="0" indent="0">
              <a:buNone/>
            </a:pPr>
            <a:endParaRPr lang="ro-RO" b="1" dirty="0">
              <a:solidFill>
                <a:schemeClr val="tx1"/>
              </a:solidFill>
              <a:latin typeface="Times New Roman" panose="02020603050405020304" pitchFamily="18" charset="0"/>
              <a:cs typeface="Times New Roman" panose="02020603050405020304" pitchFamily="18" charset="0"/>
            </a:endParaRPr>
          </a:p>
          <a:p>
            <a:pPr marL="0" indent="0">
              <a:buNone/>
            </a:pPr>
            <a:r>
              <a:rPr lang="ro-RO" dirty="0" smtClean="0"/>
              <a:t>	</a:t>
            </a:r>
            <a:endParaRPr lang="ro-RO" dirty="0"/>
          </a:p>
        </p:txBody>
      </p:sp>
    </p:spTree>
    <p:extLst>
      <p:ext uri="{BB962C8B-B14F-4D97-AF65-F5344CB8AC3E}">
        <p14:creationId xmlns:p14="http://schemas.microsoft.com/office/powerpoint/2010/main" val="13771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58760"/>
            <a:ext cx="8911687" cy="1032387"/>
          </a:xfrm>
        </p:spPr>
        <p:txBody>
          <a:bodyPr/>
          <a:lstStyle/>
          <a:p>
            <a:r>
              <a:rPr lang="ro-RO" dirty="0">
                <a:solidFill>
                  <a:schemeClr val="tx1"/>
                </a:solidFill>
                <a:latin typeface="Times New Roman" panose="02020603050405020304" pitchFamily="18" charset="0"/>
                <a:cs typeface="Times New Roman" panose="02020603050405020304" pitchFamily="18" charset="0"/>
              </a:rPr>
              <a:t>Procesul</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589212" y="2074606"/>
            <a:ext cx="8915400" cy="3836616"/>
          </a:xfrm>
        </p:spPr>
        <p:txBody>
          <a:bodyPr/>
          <a:lstStyle/>
          <a:p>
            <a:r>
              <a:rPr lang="ro-RO" dirty="0">
                <a:solidFill>
                  <a:schemeClr val="tx1"/>
                </a:solidFill>
                <a:latin typeface="Times New Roman" panose="02020603050405020304" pitchFamily="18" charset="0"/>
                <a:cs typeface="Times New Roman" panose="02020603050405020304" pitchFamily="18" charset="0"/>
              </a:rPr>
              <a:t>Participanții care au o idee, dar nu au posibilitatea s-o prezinte sunt sfătuiți s-o noteze și s-o prezinte mai târziu.</a:t>
            </a:r>
          </a:p>
          <a:p>
            <a:r>
              <a:rPr lang="ro-RO" dirty="0">
                <a:solidFill>
                  <a:schemeClr val="tx1"/>
                </a:solidFill>
                <a:latin typeface="Times New Roman" panose="02020603050405020304" pitchFamily="18" charset="0"/>
                <a:cs typeface="Times New Roman" panose="02020603050405020304" pitchFamily="18" charset="0"/>
              </a:rPr>
              <a:t>Moderatorul ar trebui să numere ideile și să încerce să le mărească numărul. De exemplu: „ avem 44 de idei, hai să le facem 50!”.</a:t>
            </a:r>
          </a:p>
          <a:p>
            <a:r>
              <a:rPr lang="ro-RO" dirty="0">
                <a:solidFill>
                  <a:schemeClr val="tx1"/>
                </a:solidFill>
                <a:latin typeface="Times New Roman" panose="02020603050405020304" pitchFamily="18" charset="0"/>
                <a:cs typeface="Times New Roman" panose="02020603050405020304" pitchFamily="18" charset="0"/>
              </a:rPr>
              <a:t>Moderatorul ar trebui să repete ideea prin cuvintele autorului, astfel încât să se recunoască meritul acestuia sau să altereze ideea originară.</a:t>
            </a:r>
          </a:p>
          <a:p>
            <a:r>
              <a:rPr lang="ro-RO" dirty="0">
                <a:solidFill>
                  <a:schemeClr val="tx1"/>
                </a:solidFill>
                <a:latin typeface="Times New Roman" panose="02020603050405020304" pitchFamily="18" charset="0"/>
                <a:cs typeface="Times New Roman" panose="02020603050405020304" pitchFamily="18" charset="0"/>
              </a:rPr>
              <a:t>În caz de multe idei care survin în același timp cel care are ideea cea mai asociată are prioritate.</a:t>
            </a:r>
          </a:p>
          <a:p>
            <a:r>
              <a:rPr lang="ro-RO" dirty="0">
                <a:solidFill>
                  <a:schemeClr val="tx1"/>
                </a:solidFill>
                <a:latin typeface="Times New Roman" panose="02020603050405020304" pitchFamily="18" charset="0"/>
                <a:cs typeface="Times New Roman" panose="02020603050405020304" pitchFamily="18" charset="0"/>
              </a:rPr>
              <a:t>În timpul întrunirilor de brainstorming este descurajată participarea superiorilor, deoarece aceasta poate inhiba participanții și să reducă efectul celor patru reguli de bază, mai ales generarea de idei neobișnuite.</a:t>
            </a:r>
          </a:p>
        </p:txBody>
      </p:sp>
    </p:spTree>
    <p:extLst>
      <p:ext uri="{BB962C8B-B14F-4D97-AF65-F5344CB8AC3E}">
        <p14:creationId xmlns:p14="http://schemas.microsoft.com/office/powerpoint/2010/main" val="50025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717754"/>
            <a:ext cx="8911687" cy="884903"/>
          </a:xfrm>
        </p:spPr>
        <p:txBody>
          <a:bodyPr>
            <a:normAutofit fontScale="90000"/>
          </a:bodyPr>
          <a:lstStyle/>
          <a:p>
            <a:r>
              <a:rPr lang="ro-RO" dirty="0">
                <a:solidFill>
                  <a:schemeClr val="tx1"/>
                </a:solidFill>
                <a:latin typeface="Times New Roman" panose="02020603050405020304" pitchFamily="18" charset="0"/>
                <a:cs typeface="Times New Roman" panose="02020603050405020304" pitchFamily="18" charset="0"/>
              </a:rPr>
              <a:t>Evaluare</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ro-RO" dirty="0"/>
          </a:p>
        </p:txBody>
      </p:sp>
      <p:sp>
        <p:nvSpPr>
          <p:cNvPr id="3" name="Объект 2"/>
          <p:cNvSpPr>
            <a:spLocks noGrp="1"/>
          </p:cNvSpPr>
          <p:nvPr>
            <p:ph idx="1"/>
          </p:nvPr>
        </p:nvSpPr>
        <p:spPr/>
        <p:txBody>
          <a:bodyPr>
            <a:normAutofit/>
          </a:bodyPr>
          <a:lstStyle/>
          <a:p>
            <a:pPr marL="0" indent="0">
              <a:buNone/>
            </a:pPr>
            <a:r>
              <a:rPr lang="ro-RO" dirty="0" smtClean="0">
                <a:solidFill>
                  <a:schemeClr val="tx1"/>
                </a:solidFill>
                <a:latin typeface="Times New Roman" panose="02020603050405020304" pitchFamily="18" charset="0"/>
                <a:cs typeface="Times New Roman" panose="02020603050405020304" pitchFamily="18" charset="0"/>
              </a:rPr>
              <a:t>	</a:t>
            </a:r>
            <a:r>
              <a:rPr lang="ro-RO" b="1" dirty="0" smtClean="0">
                <a:solidFill>
                  <a:schemeClr val="tx1"/>
                </a:solidFill>
                <a:latin typeface="Times New Roman" panose="02020603050405020304" pitchFamily="18" charset="0"/>
                <a:cs typeface="Times New Roman" panose="02020603050405020304" pitchFamily="18" charset="0"/>
              </a:rPr>
              <a:t>Brainstorming-ul</a:t>
            </a:r>
            <a:r>
              <a:rPr lang="ro-RO" dirty="0" smtClean="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nu este doar un generator de idei pentru </a:t>
            </a:r>
            <a:r>
              <a:rPr lang="ro-RO" dirty="0" smtClean="0">
                <a:solidFill>
                  <a:schemeClr val="tx1"/>
                </a:solidFill>
                <a:latin typeface="Times New Roman" panose="02020603050405020304" pitchFamily="18" charset="0"/>
                <a:cs typeface="Times New Roman" panose="02020603050405020304" pitchFamily="18" charset="0"/>
              </a:rPr>
              <a:t>alții, de </a:t>
            </a:r>
            <a:r>
              <a:rPr lang="ro-RO" dirty="0">
                <a:solidFill>
                  <a:schemeClr val="tx1"/>
                </a:solidFill>
                <a:latin typeface="Times New Roman" panose="02020603050405020304" pitchFamily="18" charset="0"/>
                <a:cs typeface="Times New Roman" panose="02020603050405020304" pitchFamily="18" charset="0"/>
              </a:rPr>
              <a:t>obicei, grupul va evalua </a:t>
            </a:r>
            <a:r>
              <a:rPr lang="ro-RO" dirty="0" smtClean="0">
                <a:solidFill>
                  <a:schemeClr val="tx1"/>
                </a:solidFill>
                <a:latin typeface="Times New Roman" panose="02020603050405020304" pitchFamily="18" charset="0"/>
                <a:cs typeface="Times New Roman" panose="02020603050405020304" pitchFamily="18" charset="0"/>
              </a:rPr>
              <a:t>și selecta </a:t>
            </a:r>
            <a:r>
              <a:rPr lang="ro-RO" dirty="0">
                <a:solidFill>
                  <a:schemeClr val="tx1"/>
                </a:solidFill>
                <a:latin typeface="Times New Roman" panose="02020603050405020304" pitchFamily="18" charset="0"/>
                <a:cs typeface="Times New Roman" panose="02020603050405020304" pitchFamily="18" charset="0"/>
              </a:rPr>
              <a:t>singur ideea finală.</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Soluția nu ar trebui să necesite aptitudini pe care membri grupului nu le au sau nu le pot obține.</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Dacă resurse sau aptitudini suplimentare sunt necesare atunci obținerea lor ar trebui să facă parte din prima parte a soluției.</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Trebuie să existe o metodă de a măsura progresul și succesul.</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Pașii trebuie să fie clari tuturor și treburile distribuite astfel încât fiecare să aibă un rol important.</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La procesul de luare a deciziilor trebuie să participe toți, astfel încât efortul să fie coordonat spre scopul stabilit.</a:t>
            </a:r>
          </a:p>
          <a:p>
            <a:pPr lvl="1">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Ar trebui menținut interesul participanților, astfel încât aceștia să-și continue eforturile depuse.</a:t>
            </a:r>
          </a:p>
          <a:p>
            <a:pPr marL="0" indent="0">
              <a:buNone/>
            </a:pPr>
            <a:endParaRPr lang="ro-RO" dirty="0"/>
          </a:p>
        </p:txBody>
      </p:sp>
    </p:spTree>
    <p:extLst>
      <p:ext uri="{BB962C8B-B14F-4D97-AF65-F5344CB8AC3E}">
        <p14:creationId xmlns:p14="http://schemas.microsoft.com/office/powerpoint/2010/main" val="3137460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750498"/>
            <a:ext cx="8911687" cy="1154502"/>
          </a:xfrm>
        </p:spPr>
        <p:txBody>
          <a:bodyPr>
            <a:normAutofit fontScale="90000"/>
          </a:bodyPr>
          <a:lstStyle/>
          <a:p>
            <a:r>
              <a:rPr lang="ro-RO" dirty="0" smtClean="0">
                <a:solidFill>
                  <a:schemeClr val="tx1"/>
                </a:solidFill>
                <a:latin typeface="Times New Roman" panose="02020603050405020304" pitchFamily="18" charset="0"/>
                <a:cs typeface="Times New Roman" panose="02020603050405020304" pitchFamily="18" charset="0"/>
              </a:rPr>
              <a:t>Avantajele </a:t>
            </a:r>
            <a:r>
              <a:rPr lang="ro-RO" dirty="0">
                <a:solidFill>
                  <a:schemeClr val="tx1"/>
                </a:solidFill>
                <a:latin typeface="Times New Roman" panose="02020603050405020304" pitchFamily="18" charset="0"/>
                <a:cs typeface="Times New Roman" panose="02020603050405020304" pitchFamily="18" charset="0"/>
              </a:rPr>
              <a:t>Brainstorming-ului</a:t>
            </a:r>
            <a:br>
              <a:rPr lang="ro-RO" dirty="0">
                <a:solidFill>
                  <a:schemeClr val="tx1"/>
                </a:solidFill>
                <a:latin typeface="Times New Roman" panose="02020603050405020304" pitchFamily="18" charset="0"/>
                <a:cs typeface="Times New Roman" panose="02020603050405020304" pitchFamily="18" charset="0"/>
              </a:rPr>
            </a:br>
            <a:r>
              <a:rPr lang="ro-RO" dirty="0" smtClean="0">
                <a:solidFill>
                  <a:schemeClr val="tx1"/>
                </a:solidFill>
                <a:latin typeface="Times New Roman" panose="02020603050405020304" pitchFamily="18" charset="0"/>
                <a:cs typeface="Times New Roman" panose="02020603050405020304" pitchFamily="18" charset="0"/>
              </a:rPr>
              <a:t> </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fontAlgn="base">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S</a:t>
            </a:r>
            <a:r>
              <a:rPr lang="ro-RO" dirty="0" smtClean="0">
                <a:solidFill>
                  <a:schemeClr val="tx1"/>
                </a:solidFill>
                <a:latin typeface="Times New Roman" panose="02020603050405020304" pitchFamily="18" charset="0"/>
                <a:cs typeface="Times New Roman" panose="02020603050405020304" pitchFamily="18" charset="0"/>
              </a:rPr>
              <a:t>timularea </a:t>
            </a:r>
            <a:r>
              <a:rPr lang="ro-RO" dirty="0">
                <a:solidFill>
                  <a:schemeClr val="tx1"/>
                </a:solidFill>
                <a:latin typeface="Times New Roman" panose="02020603050405020304" pitchFamily="18" charset="0"/>
                <a:cs typeface="Times New Roman" panose="02020603050405020304" pitchFamily="18" charset="0"/>
              </a:rPr>
              <a:t>creativității;</a:t>
            </a:r>
          </a:p>
          <a:p>
            <a:pPr fontAlgn="base">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D</a:t>
            </a:r>
            <a:r>
              <a:rPr lang="ro-RO" dirty="0" smtClean="0">
                <a:solidFill>
                  <a:schemeClr val="tx1"/>
                </a:solidFill>
                <a:latin typeface="Times New Roman" panose="02020603050405020304" pitchFamily="18" charset="0"/>
                <a:cs typeface="Times New Roman" panose="02020603050405020304" pitchFamily="18" charset="0"/>
              </a:rPr>
              <a:t>ezvoltarea </a:t>
            </a:r>
            <a:r>
              <a:rPr lang="ro-RO" dirty="0">
                <a:solidFill>
                  <a:schemeClr val="tx1"/>
                </a:solidFill>
                <a:latin typeface="Times New Roman" panose="02020603050405020304" pitchFamily="18" charset="0"/>
                <a:cs typeface="Times New Roman" panose="02020603050405020304" pitchFamily="18" charset="0"/>
              </a:rPr>
              <a:t>gândirii critice și a capacității de argumentare;</a:t>
            </a:r>
          </a:p>
          <a:p>
            <a:pPr fontAlgn="base">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D</a:t>
            </a:r>
            <a:r>
              <a:rPr lang="ro-RO" dirty="0" smtClean="0">
                <a:solidFill>
                  <a:schemeClr val="tx1"/>
                </a:solidFill>
                <a:latin typeface="Times New Roman" panose="02020603050405020304" pitchFamily="18" charset="0"/>
                <a:cs typeface="Times New Roman" panose="02020603050405020304" pitchFamily="18" charset="0"/>
              </a:rPr>
              <a:t>ezvoltarea </a:t>
            </a:r>
            <a:r>
              <a:rPr lang="ro-RO" dirty="0">
                <a:solidFill>
                  <a:schemeClr val="tx1"/>
                </a:solidFill>
                <a:latin typeface="Times New Roman" panose="02020603050405020304" pitchFamily="18" charset="0"/>
                <a:cs typeface="Times New Roman" panose="02020603050405020304" pitchFamily="18" charset="0"/>
              </a:rPr>
              <a:t>competențelor de comunicare;</a:t>
            </a:r>
          </a:p>
          <a:p>
            <a:pPr fontAlgn="base">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F</a:t>
            </a:r>
            <a:r>
              <a:rPr lang="ro-RO" dirty="0" smtClean="0">
                <a:solidFill>
                  <a:schemeClr val="tx1"/>
                </a:solidFill>
                <a:latin typeface="Times New Roman" panose="02020603050405020304" pitchFamily="18" charset="0"/>
                <a:cs typeface="Times New Roman" panose="02020603050405020304" pitchFamily="18" charset="0"/>
              </a:rPr>
              <a:t>ormarea </a:t>
            </a:r>
            <a:r>
              <a:rPr lang="ro-RO" dirty="0">
                <a:solidFill>
                  <a:schemeClr val="tx1"/>
                </a:solidFill>
                <a:latin typeface="Times New Roman" panose="02020603050405020304" pitchFamily="18" charset="0"/>
                <a:cs typeface="Times New Roman" panose="02020603050405020304" pitchFamily="18" charset="0"/>
              </a:rPr>
              <a:t>și dezvoltarea capacității reflective;</a:t>
            </a:r>
          </a:p>
          <a:p>
            <a:pPr fontAlgn="base">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P</a:t>
            </a:r>
            <a:r>
              <a:rPr lang="ro-RO" dirty="0" smtClean="0">
                <a:solidFill>
                  <a:schemeClr val="tx1"/>
                </a:solidFill>
                <a:latin typeface="Times New Roman" panose="02020603050405020304" pitchFamily="18" charset="0"/>
                <a:cs typeface="Times New Roman" panose="02020603050405020304" pitchFamily="18" charset="0"/>
              </a:rPr>
              <a:t>articiparea </a:t>
            </a:r>
            <a:r>
              <a:rPr lang="ro-RO" dirty="0">
                <a:solidFill>
                  <a:schemeClr val="tx1"/>
                </a:solidFill>
                <a:latin typeface="Times New Roman" panose="02020603050405020304" pitchFamily="18" charset="0"/>
                <a:cs typeface="Times New Roman" panose="02020603050405020304" pitchFamily="18" charset="0"/>
              </a:rPr>
              <a:t>activă a tuturor elevilor/cursanților;</a:t>
            </a:r>
          </a:p>
          <a:p>
            <a:pPr fontAlgn="base">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S</a:t>
            </a:r>
            <a:r>
              <a:rPr lang="ro-RO" dirty="0" smtClean="0">
                <a:solidFill>
                  <a:schemeClr val="tx1"/>
                </a:solidFill>
                <a:latin typeface="Times New Roman" panose="02020603050405020304" pitchFamily="18" charset="0"/>
                <a:cs typeface="Times New Roman" panose="02020603050405020304" pitchFamily="18" charset="0"/>
              </a:rPr>
              <a:t>porirea </a:t>
            </a:r>
            <a:r>
              <a:rPr lang="ro-RO" dirty="0">
                <a:solidFill>
                  <a:schemeClr val="tx1"/>
                </a:solidFill>
                <a:latin typeface="Times New Roman" panose="02020603050405020304" pitchFamily="18" charset="0"/>
                <a:cs typeface="Times New Roman" panose="02020603050405020304" pitchFamily="18" charset="0"/>
              </a:rPr>
              <a:t>încrederii în sine și a spiritului de inițiativă;</a:t>
            </a:r>
          </a:p>
          <a:p>
            <a:pPr fontAlgn="base">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D</a:t>
            </a:r>
            <a:r>
              <a:rPr lang="ro-RO" dirty="0" smtClean="0">
                <a:solidFill>
                  <a:schemeClr val="tx1"/>
                </a:solidFill>
                <a:latin typeface="Times New Roman" panose="02020603050405020304" pitchFamily="18" charset="0"/>
                <a:cs typeface="Times New Roman" panose="02020603050405020304" pitchFamily="18" charset="0"/>
              </a:rPr>
              <a:t>ezvoltarea </a:t>
            </a:r>
            <a:r>
              <a:rPr lang="ro-RO" dirty="0">
                <a:solidFill>
                  <a:schemeClr val="tx1"/>
                </a:solidFill>
                <a:latin typeface="Times New Roman" panose="02020603050405020304" pitchFamily="18" charset="0"/>
                <a:cs typeface="Times New Roman" panose="02020603050405020304" pitchFamily="18" charset="0"/>
              </a:rPr>
              <a:t>unui climat educațional pozitiv.</a:t>
            </a:r>
          </a:p>
          <a:p>
            <a:pPr marL="0" indent="0">
              <a:buNone/>
            </a:pP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442811"/>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694</TotalTime>
  <Words>492</Words>
  <Application>Microsoft Office PowerPoint</Application>
  <PresentationFormat>Широкоэкранный</PresentationFormat>
  <Paragraphs>98</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Century Gothic</vt:lpstr>
      <vt:lpstr>Times New Roman</vt:lpstr>
      <vt:lpstr>Wingdings 3</vt:lpstr>
      <vt:lpstr>Легкий дым</vt:lpstr>
      <vt:lpstr>Metoda Brainstorming </vt:lpstr>
      <vt:lpstr>Cuprins:</vt:lpstr>
      <vt:lpstr>Презентация PowerPoint</vt:lpstr>
      <vt:lpstr>Reprezentarea brainstorming-ului prin imagini </vt:lpstr>
      <vt:lpstr>Principiile Brainstorming-ului </vt:lpstr>
      <vt:lpstr>Etapele metodei </vt:lpstr>
      <vt:lpstr>Procesul</vt:lpstr>
      <vt:lpstr>Evaluare </vt:lpstr>
      <vt:lpstr>Avantajele Brainstorming-ului  </vt:lpstr>
      <vt:lpstr>Dezavantajele brainstorming-ului</vt:lpstr>
      <vt:lpstr>Variante ale brainstorming-ului</vt:lpstr>
      <vt:lpstr>Презентация PowerPoint</vt:lpstr>
      <vt:lpstr>Critici</vt:lpstr>
      <vt:lpstr>Concluzie</vt:lpstr>
      <vt:lpstr>Bibliografie </vt:lpstr>
      <vt:lpstr>Mulțumesc pentru atenție!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Metoda Brainstorming</dc:title>
  <dc:creator>Nastea Rzlg</dc:creator>
  <cp:lastModifiedBy>Nastea Rzlg</cp:lastModifiedBy>
  <cp:revision>16</cp:revision>
  <dcterms:created xsi:type="dcterms:W3CDTF">2021-10-12T08:08:26Z</dcterms:created>
  <dcterms:modified xsi:type="dcterms:W3CDTF">2021-10-12T19:42:36Z</dcterms:modified>
</cp:coreProperties>
</file>