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  <p:sldMasterId id="2147483876" r:id="rId3"/>
  </p:sldMasterIdLst>
  <p:notesMasterIdLst>
    <p:notesMasterId r:id="rId30"/>
  </p:notesMasterIdLst>
  <p:sldIdLst>
    <p:sldId id="256" r:id="rId4"/>
    <p:sldId id="257" r:id="rId5"/>
    <p:sldId id="272" r:id="rId6"/>
    <p:sldId id="258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4" r:id="rId22"/>
    <p:sldId id="282" r:id="rId23"/>
    <p:sldId id="275" r:id="rId24"/>
    <p:sldId id="278" r:id="rId25"/>
    <p:sldId id="277" r:id="rId26"/>
    <p:sldId id="280" r:id="rId27"/>
    <p:sldId id="276" r:id="rId28"/>
    <p:sldId id="28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87463-9D56-4241-A56A-7516019A7B43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D3CB-338D-471C-8730-6E94406D1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6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CD3CB-338D-471C-8730-6E94406D142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6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E42FBB-9603-4844-8F9A-8EBE41235264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CB13FFA-0747-4C93-9467-89EBE858A1F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5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056784" cy="72008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Найдите ошибку</a:t>
            </a:r>
            <a:r>
              <a:rPr lang="en-US" sz="2800" dirty="0" smtClean="0"/>
              <a:t> </a:t>
            </a:r>
            <a:r>
              <a:rPr lang="ru-RU" sz="2800" dirty="0" smtClean="0"/>
              <a:t>и дополните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052736"/>
                <a:ext cx="1725088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2400" b="0" i="1" smtClean="0">
                              <a:latin typeface="Cambria Math"/>
                            </a:rPr>
                            <m:t>26</m:t>
                          </m:r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52736"/>
                <a:ext cx="1725088" cy="7862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7" descr="2х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33056"/>
            <a:ext cx="244316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5276" y="2348880"/>
                <a:ext cx="1895006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102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34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76" y="2348880"/>
                <a:ext cx="1895006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17374" y="1016135"/>
                <a:ext cx="3816109" cy="84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(13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74" y="1016135"/>
                <a:ext cx="3816109" cy="8498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555776" y="1047971"/>
                <a:ext cx="175849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13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∙26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047971"/>
                <a:ext cx="1758495" cy="7861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494245" y="2317044"/>
                <a:ext cx="3986028" cy="84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39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(34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102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39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b="0" i="0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45" y="2317044"/>
                <a:ext cx="3986028" cy="8498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71579" y="2348880"/>
                <a:ext cx="192841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39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∙102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34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79" y="2348880"/>
                <a:ext cx="1928413" cy="7861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231F20"/>
                </a:solidFill>
                <a:effectLst/>
                <a:latin typeface="TimesNewRoman"/>
              </a:rPr>
              <a:t>Прямо пропорциональны</a:t>
            </a:r>
            <a:r>
              <a:rPr lang="ro-MO" dirty="0" smtClean="0">
                <a:solidFill>
                  <a:srgbClr val="231F20"/>
                </a:solidFill>
                <a:effectLst/>
                <a:latin typeface="TimesNewRoman"/>
              </a:rPr>
              <a:t>e </a:t>
            </a:r>
            <a:r>
              <a:rPr lang="ru-RU" dirty="0" smtClean="0">
                <a:solidFill>
                  <a:srgbClr val="231F20"/>
                </a:solidFill>
                <a:effectLst/>
                <a:latin typeface="TimesNewRoman"/>
              </a:rPr>
              <a:t>величины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16169"/>
              </p:ext>
            </p:extLst>
          </p:nvPr>
        </p:nvGraphicFramePr>
        <p:xfrm>
          <a:off x="611560" y="1052736"/>
          <a:ext cx="8352928" cy="2348642"/>
        </p:xfrm>
        <a:graphic>
          <a:graphicData uri="http://schemas.openxmlformats.org/drawingml/2006/table">
            <a:tbl>
              <a:tblPr/>
              <a:tblGrid>
                <a:gridCol w="8352928"/>
              </a:tblGrid>
              <a:tr h="2348642">
                <a:tc>
                  <a:txBody>
                    <a:bodyPr/>
                    <a:lstStyle/>
                    <a:p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Две взаимосвязанные величины </a:t>
                      </a:r>
                      <a:r>
                        <a:rPr lang="ru-RU" sz="2000" b="0" i="1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a 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и </a:t>
                      </a:r>
                      <a:r>
                        <a:rPr lang="ru-RU" sz="2000" b="0" i="1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b 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называются </a:t>
                      </a:r>
                      <a:r>
                        <a:rPr lang="ru-RU" sz="2000" b="1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прямо </a:t>
                      </a:r>
                      <a:r>
                        <a:rPr lang="ru-RU" sz="2000" b="1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пропорциональными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, если при увеличении (уменьшении) </a:t>
                      </a:r>
                      <a:r>
                        <a:rPr lang="ru-RU" sz="2000" b="1" i="1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a</a:t>
                      </a:r>
                      <a:r>
                        <a:rPr lang="ru-RU" sz="2000" b="0" i="1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в несколько раз </a:t>
                      </a:r>
                      <a:r>
                        <a:rPr lang="ru-RU" sz="20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другая</a:t>
                      </a:r>
                      <a:r>
                        <a:rPr lang="ru-RU" sz="2000" b="0" i="0" baseline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20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величина</a:t>
                      </a:r>
                      <a:r>
                        <a:rPr lang="ru-RU" sz="2000" b="1" i="1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2000" b="1" i="1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b 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увеличивается (уменьшается) во столько же </a:t>
                      </a:r>
                      <a:r>
                        <a:rPr lang="ru-RU" sz="20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раз.</a:t>
                      </a:r>
                      <a:r>
                        <a:rPr lang="ru-RU" sz="2000" b="0" i="0" baseline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20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Значение отношения</a:t>
                      </a:r>
                      <a:r>
                        <a:rPr lang="ru-RU" sz="2000" b="0" i="0" baseline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2000" b="0" i="1" dirty="0" err="1" smtClean="0">
                          <a:solidFill>
                            <a:srgbClr val="231F20"/>
                          </a:solidFill>
                          <a:effectLst/>
                          <a:latin typeface="TimesNewRomanPS-ItalicMT"/>
                        </a:rPr>
                        <a:t>ba</a:t>
                      </a:r>
                      <a:r>
                        <a:rPr lang="ru-RU" sz="2000" b="0" i="1" baseline="0" dirty="0" smtClean="0">
                          <a:solidFill>
                            <a:srgbClr val="231F20"/>
                          </a:solidFill>
                          <a:effectLst/>
                          <a:latin typeface="TimesNewRomanPS-ItalicMT"/>
                        </a:rPr>
                        <a:t> </a:t>
                      </a:r>
                      <a:r>
                        <a:rPr lang="ru-RU" sz="20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не </a:t>
                      </a:r>
                      <a:r>
                        <a:rPr lang="ru-RU" sz="20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изменится.</a:t>
                      </a:r>
                      <a:endParaRPr lang="ru-RU" sz="3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7263" y="1846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3429000"/>
                <a:ext cx="7354257" cy="1378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4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4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ru-RU" sz="44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ru-RU" sz="4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4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4400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ru-RU" sz="4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ru-RU" sz="4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4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44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ru-RU" sz="44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ru-RU" sz="4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4400" b="0" i="1" smtClean="0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ru-RU" sz="4400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  <m:r>
                        <a:rPr lang="ru-RU" sz="4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4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4400" b="0" i="1" smtClean="0">
                              <a:latin typeface="Cambria Math"/>
                            </a:rPr>
                            <m:t>15</m:t>
                          </m:r>
                        </m:num>
                        <m:den>
                          <m:r>
                            <a:rPr lang="ru-RU" sz="4400" b="0" i="1" smtClean="0">
                              <a:latin typeface="Cambria Math"/>
                            </a:rPr>
                            <m:t>25</m:t>
                          </m:r>
                        </m:den>
                      </m:f>
                      <m:r>
                        <a:rPr lang="ru-RU" sz="4400" b="0" i="0" smtClean="0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29000"/>
                <a:ext cx="7354257" cy="13781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трелка влево 7">
            <a:hlinkClick r:id="rId3" action="ppaction://hlinksldjump"/>
          </p:cNvPr>
          <p:cNvSpPr/>
          <p:nvPr/>
        </p:nvSpPr>
        <p:spPr>
          <a:xfrm>
            <a:off x="3100354" y="5445224"/>
            <a:ext cx="2592288" cy="93610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0" descr="Рисунок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76005"/>
            <a:ext cx="180022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3015" y="476672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83464">
              <a:defRPr/>
            </a:pPr>
            <a:r>
              <a:rPr lang="ru-RU" b="1" i="1" dirty="0">
                <a:solidFill>
                  <a:schemeClr val="accent3">
                    <a:lumMod val="50000"/>
                  </a:schemeClr>
                </a:solidFill>
              </a:rPr>
              <a:t>3)Автобус был в пути 2 ч и проехал 120 км. Какой путь проедет автобус за 4 ч</a:t>
            </a:r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, 6 ч, 10, 18ч,  </a:t>
            </a:r>
            <a:r>
              <a:rPr lang="ru-RU" b="1" i="1" dirty="0">
                <a:solidFill>
                  <a:schemeClr val="accent3">
                    <a:lumMod val="50000"/>
                  </a:schemeClr>
                </a:solidFill>
              </a:rPr>
              <a:t>если будет ехать с той же скоростью?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11560" y="2636912"/>
            <a:ext cx="7978359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051720" y="1988840"/>
            <a:ext cx="0" cy="129614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827584" y="1916832"/>
            <a:ext cx="10262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Время</a:t>
            </a:r>
          </a:p>
          <a:p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o-MO" b="1" i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час)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3015" y="2633751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err="1" smtClean="0">
                <a:solidFill>
                  <a:schemeClr val="accent3">
                    <a:lumMod val="50000"/>
                  </a:schemeClr>
                </a:solidFill>
              </a:rPr>
              <a:t>Растояние</a:t>
            </a:r>
            <a:endParaRPr lang="ru-RU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o-MO" b="1" i="1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ru-RU" b="1" i="1" dirty="0" smtClean="0">
                <a:solidFill>
                  <a:schemeClr val="accent3">
                    <a:lumMod val="50000"/>
                  </a:schemeClr>
                </a:solidFill>
              </a:rPr>
              <a:t>км)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63888" y="1890547"/>
            <a:ext cx="36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4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411760" y="1908121"/>
            <a:ext cx="36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2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16016" y="1908120"/>
            <a:ext cx="360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6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24128" y="1908121"/>
            <a:ext cx="792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10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092280" y="1908121"/>
            <a:ext cx="792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rgbClr val="00B050"/>
                </a:solidFill>
              </a:rPr>
              <a:t>18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195736" y="2772250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70C0"/>
                </a:solidFill>
              </a:rPr>
              <a:t>120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97435" y="2772250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70C0"/>
                </a:solidFill>
              </a:rPr>
              <a:t>240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427984" y="2761764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70C0"/>
                </a:solidFill>
              </a:rPr>
              <a:t>360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5645522" y="2773423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70C0"/>
                </a:solidFill>
              </a:rPr>
              <a:t>600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804248" y="277730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 smtClean="0">
                <a:solidFill>
                  <a:srgbClr val="0070C0"/>
                </a:solidFill>
              </a:rPr>
              <a:t>1080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9218" name="Picture 2" descr="C:\Users\Intel-pc\Documents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72" y="3789040"/>
            <a:ext cx="4427897" cy="275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83880" cy="675658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i="1" dirty="0" smtClean="0">
                <a:solidFill>
                  <a:schemeClr val="accent4">
                    <a:lumMod val="75000"/>
                  </a:schemeClr>
                </a:solidFill>
              </a:rPr>
              <a:t>Не пропорциональные величины</a:t>
            </a:r>
            <a:endParaRPr lang="ru-RU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208912" cy="48006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 smtClean="0"/>
              <a:t>   Не всякие две величины являются прямо пропорциональными.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 smtClean="0"/>
              <a:t> Например: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/>
              <a:t> </a:t>
            </a:r>
            <a:r>
              <a:rPr lang="ru-RU" altLang="ru-RU" b="1" i="1" dirty="0" smtClean="0"/>
              <a:t>  </a:t>
            </a:r>
            <a:r>
              <a:rPr lang="ru-RU" altLang="ru-RU" b="1" i="1" dirty="0" smtClean="0"/>
              <a:t>Рост ребенка </a:t>
            </a:r>
            <a:r>
              <a:rPr lang="ru-RU" altLang="ru-RU" b="1" i="1" dirty="0" smtClean="0"/>
              <a:t>увеличивается при увеличении его возраста, но эти величины не являются пропорциональными, 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/>
              <a:t> </a:t>
            </a:r>
            <a:r>
              <a:rPr lang="ru-RU" altLang="ru-RU" b="1" i="1" dirty="0" smtClean="0"/>
              <a:t> так как при удвоении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 smtClean="0"/>
              <a:t> возраста рост ребенка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altLang="ru-RU" b="1" i="1" dirty="0" smtClean="0"/>
              <a:t> не удваивается.</a:t>
            </a:r>
          </a:p>
        </p:txBody>
      </p:sp>
      <p:sp>
        <p:nvSpPr>
          <p:cNvPr id="7" name="AutoShape 2" descr="Картинки по запросу &quot;рост ребенка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3" name="Picture 3" descr="C:\Users\Intel-pc\Documents\Без названия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477986" cy="223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642938"/>
            <a:ext cx="7772400" cy="25003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>
                <a:solidFill>
                  <a:srgbClr val="0070C0"/>
                </a:solidFill>
              </a:rPr>
              <a:t>Обратно </a:t>
            </a:r>
            <a:r>
              <a:rPr lang="ru-RU" sz="4000" dirty="0">
                <a:solidFill>
                  <a:srgbClr val="0070C0"/>
                </a:solidFill>
              </a:rPr>
              <a:t>пропорциональные </a:t>
            </a:r>
            <a:r>
              <a:rPr lang="ru-RU" sz="4000" dirty="0" smtClean="0">
                <a:solidFill>
                  <a:srgbClr val="0070C0"/>
                </a:solidFill>
              </a:rPr>
              <a:t>величины</a:t>
            </a:r>
            <a:endParaRPr lang="ru-RU" sz="4000" dirty="0">
              <a:solidFill>
                <a:srgbClr val="0070C0"/>
              </a:solidFill>
            </a:endParaRPr>
          </a:p>
        </p:txBody>
      </p:sp>
      <p:pic>
        <p:nvPicPr>
          <p:cNvPr id="8198" name="Picture 6" descr="Хочу все зна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00438"/>
            <a:ext cx="33369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4283968" y="4221088"/>
            <a:ext cx="3312368" cy="28803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4283968" y="4872461"/>
            <a:ext cx="3240360" cy="288032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7505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404664"/>
            <a:ext cx="82867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2800" b="1" dirty="0">
                <a:solidFill>
                  <a:srgbClr val="002060"/>
                </a:solidFill>
                <a:latin typeface="Calibri" pitchFamily="34" charset="0"/>
                <a:cs typeface="Times New Roman" pitchFamily="18" charset="0"/>
              </a:rPr>
              <a:t>2</a:t>
            </a:r>
            <a:r>
              <a:rPr lang="ru-RU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. Два трактора вспахали поле за 6 дней. За сколько дней вспашут это поле 4 трактора, если будут работать с той же производительностью?</a:t>
            </a:r>
            <a:endParaRPr lang="ru-RU" sz="2400" b="1" dirty="0">
              <a:solidFill>
                <a:srgbClr val="002060"/>
              </a:solidFill>
              <a:latin typeface="+mj-lt"/>
              <a:cs typeface="+mn-cs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6987" y="1344464"/>
            <a:ext cx="973138" cy="1400175"/>
            <a:chOff x="3984" y="726"/>
            <a:chExt cx="613" cy="882"/>
          </a:xfrm>
        </p:grpSpPr>
        <p:pic>
          <p:nvPicPr>
            <p:cNvPr id="6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207962" y="1916186"/>
            <a:ext cx="973138" cy="1400175"/>
            <a:chOff x="3984" y="726"/>
            <a:chExt cx="613" cy="882"/>
          </a:xfrm>
        </p:grpSpPr>
        <p:pic>
          <p:nvPicPr>
            <p:cNvPr id="9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4" name="Group 21"/>
          <p:cNvGrpSpPr>
            <a:grpSpLocks/>
          </p:cNvGrpSpPr>
          <p:nvPr/>
        </p:nvGrpSpPr>
        <p:grpSpPr bwMode="auto">
          <a:xfrm flipH="1">
            <a:off x="7839519" y="636439"/>
            <a:ext cx="934566" cy="1400175"/>
            <a:chOff x="3984" y="726"/>
            <a:chExt cx="613" cy="882"/>
          </a:xfrm>
        </p:grpSpPr>
        <p:pic>
          <p:nvPicPr>
            <p:cNvPr id="15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 flipH="1">
            <a:off x="8011134" y="945034"/>
            <a:ext cx="934566" cy="1400175"/>
            <a:chOff x="3984" y="726"/>
            <a:chExt cx="613" cy="882"/>
          </a:xfrm>
        </p:grpSpPr>
        <p:pic>
          <p:nvPicPr>
            <p:cNvPr id="18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 flipH="1">
            <a:off x="8176824" y="1241965"/>
            <a:ext cx="934566" cy="1400175"/>
            <a:chOff x="3984" y="726"/>
            <a:chExt cx="613" cy="882"/>
          </a:xfrm>
        </p:grpSpPr>
        <p:pic>
          <p:nvPicPr>
            <p:cNvPr id="21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3" name="Group 21"/>
          <p:cNvGrpSpPr>
            <a:grpSpLocks/>
          </p:cNvGrpSpPr>
          <p:nvPr/>
        </p:nvGrpSpPr>
        <p:grpSpPr bwMode="auto">
          <a:xfrm flipH="1">
            <a:off x="8306802" y="1588765"/>
            <a:ext cx="934566" cy="1400175"/>
            <a:chOff x="3984" y="726"/>
            <a:chExt cx="613" cy="882"/>
          </a:xfrm>
        </p:grpSpPr>
        <p:pic>
          <p:nvPicPr>
            <p:cNvPr id="24" name="Picture 22" descr="4t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153"/>
              <a:ext cx="61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4158" y="726"/>
              <a:ext cx="116" cy="446"/>
            </a:xfrm>
            <a:prstGeom prst="rect">
              <a:avLst/>
            </a:prstGeom>
            <a:noFill/>
            <a:ln w="9525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ru-RU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694531" y="4080908"/>
            <a:ext cx="78170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1907704" y="3504844"/>
            <a:ext cx="0" cy="115212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576262" y="3459777"/>
            <a:ext cx="1236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cs typeface="Times New Roman" pitchFamily="18" charset="0"/>
              </a:rPr>
              <a:t>Кол-во</a:t>
            </a:r>
          </a:p>
          <a:p>
            <a:pPr algn="ctr"/>
            <a:r>
              <a:rPr lang="ru-RU" sz="1400" b="1" dirty="0" smtClean="0">
                <a:cs typeface="Times New Roman" pitchFamily="18" charset="0"/>
              </a:rPr>
              <a:t>тракторов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27584" y="4133752"/>
            <a:ext cx="904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cs typeface="Times New Roman" pitchFamily="18" charset="0"/>
              </a:rPr>
              <a:t>Кол-во</a:t>
            </a:r>
          </a:p>
          <a:p>
            <a:pPr algn="ctr"/>
            <a:r>
              <a:rPr lang="ru-RU" sz="1400" b="1" dirty="0" smtClean="0">
                <a:cs typeface="Times New Roman" pitchFamily="18" charset="0"/>
              </a:rPr>
              <a:t>дней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362665" y="3462009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2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362665" y="410297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  <a:cs typeface="Times New Roman" pitchFamily="18" charset="0"/>
              </a:rPr>
              <a:t>6</a:t>
            </a:r>
            <a:endParaRPr lang="ru-RU" sz="32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076056" y="3458838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4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076056" y="4077072"/>
            <a:ext cx="4379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sz="3200" b="1" dirty="0">
                <a:solidFill>
                  <a:srgbClr val="002060"/>
                </a:solidFill>
                <a:cs typeface="Times New Roman" pitchFamily="18" charset="0"/>
              </a:rPr>
              <a:t>?</a:t>
            </a:r>
            <a:endParaRPr lang="ru-RU" sz="32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103700" y="4077072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itchFamily="18" charset="0"/>
              </a:rPr>
              <a:t>3</a:t>
            </a:r>
            <a:endParaRPr lang="ru-RU" sz="3200" dirty="0"/>
          </a:p>
        </p:txBody>
      </p:sp>
      <p:sp>
        <p:nvSpPr>
          <p:cNvPr id="40" name="Стрелка вправо 39"/>
          <p:cNvSpPr/>
          <p:nvPr/>
        </p:nvSpPr>
        <p:spPr>
          <a:xfrm>
            <a:off x="2025766" y="3121558"/>
            <a:ext cx="6151058" cy="28803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лево 40"/>
          <p:cNvSpPr/>
          <p:nvPr/>
        </p:nvSpPr>
        <p:spPr>
          <a:xfrm>
            <a:off x="1981309" y="5135541"/>
            <a:ext cx="6479085" cy="288032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6795469" y="4102093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itchFamily="18" charset="0"/>
              </a:rPr>
              <a:t>1</a:t>
            </a:r>
            <a:endParaRPr lang="ru-RU" sz="32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265886" y="4118753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itchFamily="18" charset="0"/>
              </a:rPr>
              <a:t>12</a:t>
            </a:r>
            <a:endParaRPr lang="ru-RU" sz="32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193493" y="4110396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itchFamily="18" charset="0"/>
              </a:rPr>
              <a:t>4</a:t>
            </a:r>
            <a:endParaRPr lang="ru-RU" sz="32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211996" y="3431828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3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5940152" y="3462009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6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940152" y="4110396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cs typeface="Times New Roman" pitchFamily="18" charset="0"/>
              </a:rPr>
              <a:t>2</a:t>
            </a:r>
            <a:endParaRPr lang="ru-RU" sz="32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649595" y="3459775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12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440360" y="3470701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1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694531" y="4686652"/>
            <a:ext cx="7869740" cy="851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275856" y="47845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2382970" y="47845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4149616" y="4784559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5904885" y="476060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5018081" y="476060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6778341" y="476060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cs typeface="Times New Roman" pitchFamily="18" charset="0"/>
              </a:rPr>
              <a:t>12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6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9722 -0.00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2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09722 -0.0037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2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-0.00024 L -0.1085 -0.000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-0.00024 L -0.1085 -0.00024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-0.00024 L -0.1085 -0.000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26 -0.00024 L -0.1085 -0.000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6" grpId="0"/>
      <p:bldP spid="37" grpId="0"/>
      <p:bldP spid="39" grpId="0"/>
      <p:bldP spid="40" grpId="0" animBg="1"/>
      <p:bldP spid="41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7" grpId="0"/>
      <p:bldP spid="58" grpId="0"/>
      <p:bldP spid="59" grpId="0"/>
      <p:bldP spid="60" grpId="0"/>
      <p:bldP spid="61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548680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u="sng" dirty="0" smtClean="0">
                <a:solidFill>
                  <a:srgbClr val="7030A0"/>
                </a:solidFill>
                <a:latin typeface="Cambria" pitchFamily="18" charset="0"/>
                <a:cs typeface="Times New Roman" pitchFamily="18" charset="0"/>
              </a:rPr>
              <a:t>Обратной пропорциональной зависимостью </a:t>
            </a:r>
            <a:r>
              <a:rPr lang="ru-RU" altLang="ru-RU" sz="2800" dirty="0" smtClean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называется такая зависимость величин, при которой…</a:t>
            </a:r>
            <a:endParaRPr lang="ru-RU" altLang="ru-RU" sz="2800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89487"/>
              </p:ext>
            </p:extLst>
          </p:nvPr>
        </p:nvGraphicFramePr>
        <p:xfrm>
          <a:off x="572375" y="1241177"/>
          <a:ext cx="7848872" cy="2304256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2304256">
                <a:tc>
                  <a:txBody>
                    <a:bodyPr/>
                    <a:lstStyle/>
                    <a:p>
                      <a:r>
                        <a:rPr lang="ru-RU" sz="28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                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увеличивая в </a:t>
                      </a:r>
                      <a:r>
                        <a:rPr lang="ru-RU" sz="2800" b="0" i="0" dirty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несколько раз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, </a:t>
                      </a:r>
                      <a:r>
                        <a:rPr lang="ru-RU" sz="28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одну величину другая 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величина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уменьшается во </a:t>
                      </a:r>
                      <a:r>
                        <a:rPr lang="ru-RU" sz="2800" b="0" i="0" dirty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столько же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раз</a:t>
                      </a:r>
                      <a:r>
                        <a:rPr lang="ru-RU" sz="2800" b="0" i="0" baseline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и наоборот.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/>
                      </a:r>
                      <a:b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</a:br>
                      <a:endParaRPr lang="ru-RU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27263" y="193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857375"/>
            <a:ext cx="8183562" cy="4187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3200" dirty="0" smtClean="0"/>
              <a:t>  Некоторое расстояние ласточка пролетела за 0,5ч со скоростью 50 км/ч. За сколько минут пролетит то же расстояние стриж, если будет лететь со скоростью 100 км/ч?</a:t>
            </a:r>
          </a:p>
        </p:txBody>
      </p:sp>
      <p:pic>
        <p:nvPicPr>
          <p:cNvPr id="30724" name="Picture 4" descr="C:\Documents and Settings\andrey\Рабочий стол\птичка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28625"/>
            <a:ext cx="1857375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C:\Documents and Settings\andrey\Рабочий стол\Птичка 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28625"/>
            <a:ext cx="1928812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6352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183563" cy="6429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Решение.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071563"/>
            <a:ext cx="8310563" cy="4857750"/>
          </a:xfrm>
        </p:spPr>
        <p:txBody>
          <a:bodyPr>
            <a:normAutofit fontScale="92500" lnSpcReduction="20000"/>
          </a:bodyPr>
          <a:lstStyle/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dirty="0" smtClean="0"/>
              <a:t>         </a:t>
            </a:r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 smtClean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sz="2400" dirty="0" smtClean="0"/>
              <a:t>     </a:t>
            </a:r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dirty="0" smtClean="0"/>
              <a:t>     </a:t>
            </a:r>
            <a:endParaRPr lang="ru-RU" dirty="0"/>
          </a:p>
          <a:p>
            <a:pPr marL="265176" indent="-265176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dirty="0"/>
              <a:t>  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29303" y="3057163"/>
            <a:ext cx="4680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669463" y="2625115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229303" y="2301949"/>
            <a:ext cx="13564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Скорость </a:t>
            </a:r>
          </a:p>
          <a:p>
            <a:pPr algn="ctr"/>
            <a:r>
              <a:rPr lang="ru-RU" dirty="0" smtClean="0"/>
              <a:t>(км/час)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54918" y="305716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indent="-265176">
              <a:defRPr/>
            </a:pPr>
            <a:r>
              <a:rPr lang="ru-RU" dirty="0"/>
              <a:t>Время (час)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885487" y="257894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43808" y="3119879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indent="-265176">
              <a:defRPr/>
            </a:pPr>
            <a:r>
              <a:rPr lang="ru-RU" dirty="0"/>
              <a:t>0,5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893599" y="2578948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46685" y="3122249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76" indent="-265176">
              <a:defRPr/>
            </a:pPr>
            <a:r>
              <a:rPr lang="ru-RU" dirty="0"/>
              <a:t>х</a:t>
            </a:r>
          </a:p>
        </p:txBody>
      </p:sp>
      <p:sp>
        <p:nvSpPr>
          <p:cNvPr id="13" name="Прямоугольник 12"/>
          <p:cNvSpPr/>
          <p:nvPr/>
        </p:nvSpPr>
        <p:spPr>
          <a:xfrm rot="16200000">
            <a:off x="2497560" y="1711830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ласточка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3782349" y="1871525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стриж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4258" y="3645024"/>
                <a:ext cx="2060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 dirty="0"/>
                        <m:t>100</m:t>
                      </m:r>
                      <m:r>
                        <m:rPr>
                          <m:nor/>
                        </m:rPr>
                        <a:rPr lang="ru-RU" sz="2000" dirty="0">
                          <a:ea typeface="Cambria Math"/>
                        </a:rPr>
                        <m:t>∙</m:t>
                      </m:r>
                      <m:r>
                        <m:rPr>
                          <m:nor/>
                        </m:rPr>
                        <a:rPr lang="ru-RU" sz="2000" dirty="0"/>
                        <m:t>х=50</m:t>
                      </m:r>
                      <m:r>
                        <m:rPr>
                          <m:nor/>
                        </m:rPr>
                        <a:rPr lang="ru-RU" sz="2000" dirty="0">
                          <a:ea typeface="Cambria Math"/>
                        </a:rPr>
                        <m:t>∙</m:t>
                      </m:r>
                      <m:r>
                        <m:rPr>
                          <m:nor/>
                        </m:rPr>
                        <a:rPr lang="ru-RU" sz="2000" dirty="0"/>
                        <m:t>0.5</m:t>
                      </m:r>
                    </m:oMath>
                  </m:oMathPara>
                </a14:m>
                <a:endParaRPr lang="ru-RU" sz="320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58" y="3645024"/>
                <a:ext cx="2060179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04258" y="4266846"/>
                <a:ext cx="2802242" cy="66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/>
                        <m:t>х=</m:t>
                      </m:r>
                      <m:f>
                        <m:fPr>
                          <m:ctrlPr>
                            <a:rPr lang="ru-RU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dirty="0" smtClean="0"/>
                            <m:t>50</m:t>
                          </m:r>
                          <m:r>
                            <m:rPr>
                              <m:nor/>
                            </m:rPr>
                            <a:rPr lang="ru-RU" dirty="0" smtClean="0"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ru-RU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b="0" i="1" dirty="0" smtClean="0">
                                  <a:latin typeface="Cambria Math"/>
                                </a:rPr>
                                <m:t>0,5</m:t>
                              </m:r>
                            </m:e>
                            <m:sup>
                              <m:r>
                                <a:rPr lang="ru-RU" b="0" i="1" dirty="0" smtClean="0">
                                  <a:latin typeface="Cambria Math"/>
                                </a:rPr>
                                <m:t>(50</m:t>
                              </m:r>
                            </m:sup>
                          </m:sSup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100</m:t>
                          </m:r>
                        </m:den>
                      </m:f>
                      <m:r>
                        <a:rPr lang="ru-RU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dirty="0" smtClean="0">
                              <a:latin typeface="Cambria Math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ru-RU" b="0" i="1" dirty="0" smtClean="0">
                                  <a:latin typeface="Cambria Math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ru-RU" b="0" i="1" smtClean="0">
                                  <a:latin typeface="Cambria Math"/>
                                </a:rPr>
                                <m:t>2)</m:t>
                              </m:r>
                            </m:sup>
                            <m:e>
                              <m:r>
                                <a:rPr lang="ru-RU" b="0" i="1" dirty="0" smtClean="0">
                                  <a:latin typeface="Cambria Math"/>
                                </a:rPr>
                                <m:t>0,5</m:t>
                              </m:r>
                            </m:e>
                          </m:sPre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ru-RU" sz="40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58" y="4266846"/>
                <a:ext cx="2802242" cy="6604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998094" y="5301208"/>
                <a:ext cx="3044423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Ответ: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dirty="0" smtClean="0"/>
                  <a:t> часа=15 минут</a:t>
                </a:r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4" y="5301208"/>
                <a:ext cx="3044423" cy="483466"/>
              </a:xfrm>
              <a:prstGeom prst="rect">
                <a:avLst/>
              </a:prstGeom>
              <a:blipFill rotWithShape="1">
                <a:blip r:embed="rId4"/>
                <a:stretch>
                  <a:fillRect l="-1804" r="-802" b="-63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Intel-pc\Documents\Без названия (4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0" y="759463"/>
            <a:ext cx="2775513" cy="174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триж — Викисловар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20" y="2454914"/>
            <a:ext cx="2750774" cy="27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13583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6" grpId="0"/>
      <p:bldP spid="12" grpId="0"/>
      <p:bldP spid="13" grpId="0"/>
      <p:bldP spid="14" grpId="0"/>
      <p:bldP spid="15" grpId="0"/>
      <p:bldP spid="21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02060"/>
                </a:solidFill>
                <a:cs typeface="Times New Roman" pitchFamily="18" charset="0"/>
              </a:rPr>
              <a:t>Найдите пропущенные </a:t>
            </a:r>
            <a:r>
              <a:rPr lang="ru-RU" dirty="0" smtClean="0">
                <a:solidFill>
                  <a:srgbClr val="002060"/>
                </a:solidFill>
                <a:cs typeface="Times New Roman" pitchFamily="18" charset="0"/>
              </a:rPr>
              <a:t>числа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96936" y="2804174"/>
            <a:ext cx="7817031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1910109" y="2228110"/>
            <a:ext cx="0" cy="115212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950565" y="2183043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>
                <a:cs typeface="Times New Roman" pitchFamily="18" charset="0"/>
              </a:rPr>
              <a:t>a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10327" y="2857018"/>
            <a:ext cx="5437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cs typeface="Times New Roman" pitchFamily="18" charset="0"/>
              </a:rPr>
              <a:t>b</a:t>
            </a:r>
            <a:endParaRPr lang="ru-RU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65070" y="2185275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2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06105" y="2800338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5</a:t>
            </a:r>
            <a:endParaRPr lang="ru-RU" sz="32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028171" y="1844824"/>
            <a:ext cx="6151058" cy="28803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>
            <a:off x="1983714" y="3858807"/>
            <a:ext cx="6479085" cy="288032"/>
          </a:xfrm>
          <a:prstGeom prst="lef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030570" y="2799833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3</a:t>
            </a:r>
            <a:endParaRPr lang="ru-RU" sz="3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268291" y="2842019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30</a:t>
            </a:r>
            <a:endParaRPr lang="ru-RU" sz="32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068527" y="2842019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10</a:t>
            </a:r>
            <a:endParaRPr lang="ru-RU" sz="3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214401" y="215509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3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884697" y="2132856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10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442765" y="2193967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1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278261" y="350782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385375" y="350782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152021" y="3507825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907290" y="348387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20486" y="348387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780746" y="348387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758084" y="2132855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15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150020" y="2842019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15</a:t>
            </a:r>
            <a:endParaRPr lang="ru-RU" sz="3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094160" y="2169646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6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526243" y="2132111"/>
            <a:ext cx="76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3</a:t>
            </a:r>
            <a:r>
              <a:rPr lang="en-US" sz="3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Times New Roman" pitchFamily="18" charset="0"/>
              </a:rPr>
              <a:t>0</a:t>
            </a:r>
            <a:endParaRPr lang="ru-RU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903957" y="2799833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2</a:t>
            </a:r>
            <a:endParaRPr lang="ru-RU" sz="3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7672116" y="2804174"/>
            <a:ext cx="476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cs typeface="Times New Roman" pitchFamily="18" charset="0"/>
              </a:rPr>
              <a:t>1</a:t>
            </a:r>
            <a:endParaRPr lang="ru-RU" sz="32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7632547" y="3474301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cs typeface="Times New Roman" pitchFamily="18" charset="0"/>
              </a:rPr>
              <a:t>30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1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sz="2000" b="0" dirty="0" smtClean="0">
                <a:solidFill>
                  <a:schemeClr val="tx1"/>
                </a:solidFill>
              </a:rPr>
              <a:t>Определите если следующие величины обратно пропорциональны</a:t>
            </a:r>
            <a:endParaRPr lang="ru-RU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34610"/>
              </p:ext>
            </p:extLst>
          </p:nvPr>
        </p:nvGraphicFramePr>
        <p:xfrm>
          <a:off x="1331640" y="1340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210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33,6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24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49366" y="1484784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dirty="0" smtClean="0"/>
              <a:t>a)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9265" y="2636912"/>
            <a:ext cx="43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б</a:t>
            </a:r>
            <a:r>
              <a:rPr lang="ro-MO" dirty="0" smtClean="0"/>
              <a:t>)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19758"/>
              </p:ext>
            </p:extLst>
          </p:nvPr>
        </p:nvGraphicFramePr>
        <p:xfrm>
          <a:off x="1331640" y="24507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15144" y="3789040"/>
            <a:ext cx="42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</a:t>
            </a:r>
            <a:r>
              <a:rPr lang="ro-MO" dirty="0" smtClean="0"/>
              <a:t>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9566"/>
              </p:ext>
            </p:extLst>
          </p:nvPr>
        </p:nvGraphicFramePr>
        <p:xfrm>
          <a:off x="1331640" y="360286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1,6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3,2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O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67544" y="4941168"/>
            <a:ext cx="822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 smtClean="0">
                <a:solidFill>
                  <a:srgbClr val="C00000"/>
                </a:solidFill>
              </a:rPr>
              <a:t>Упражнение 1 г стр. 172 выполните дома.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2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Проверка домашнего задания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Intel-pc\Document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1261"/>
            <a:ext cx="3176389" cy="21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134076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Упр. 10 а)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340768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Составьте и решите задачу по схеме.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825" y="2060848"/>
            <a:ext cx="300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3,5 кг  -----  44,8 лей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9655" y="2492896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14,5 кг  -----    </a:t>
            </a:r>
            <a:r>
              <a:rPr lang="ro-MO" dirty="0" smtClean="0"/>
              <a:t>x</a:t>
            </a:r>
            <a:r>
              <a:rPr lang="ru-RU" dirty="0" smtClean="0"/>
              <a:t>   лей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89654" y="2851591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   </a:t>
            </a:r>
            <a:r>
              <a:rPr lang="ro-MO" dirty="0" smtClean="0"/>
              <a:t>y</a:t>
            </a:r>
            <a:r>
              <a:rPr lang="ru-RU" dirty="0" smtClean="0"/>
              <a:t>  кг  -----  160 лей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97891" y="3294511"/>
                <a:ext cx="3570786" cy="6476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b="0" i="1" smtClean="0">
                          <a:latin typeface="Cambria Math"/>
                        </a:rPr>
                        <m:t>𝑥</m:t>
                      </m:r>
                      <m:r>
                        <a:rPr lang="ro-M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b="0" i="1" smtClean="0">
                              <a:latin typeface="Cambria Math"/>
                            </a:rPr>
                            <m:t>14,5</m:t>
                          </m:r>
                          <m:r>
                            <a:rPr lang="ru-RU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кг</m:t>
                          </m:r>
                          <m:r>
                            <a:rPr lang="ro-MO" b="0" i="1" smtClean="0">
                              <a:latin typeface="Cambria Math"/>
                              <a:ea typeface="Cambria Math"/>
                            </a:rPr>
                            <m:t>∙44,8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лей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3,5</m:t>
                          </m:r>
                          <m:r>
                            <a:rPr lang="ru-RU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кг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0" smtClean="0">
                          <a:latin typeface="Cambria Math"/>
                        </a:rPr>
                        <m:t>185,6лей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" y="3294511"/>
                <a:ext cx="3570786" cy="6476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7891" y="4098050"/>
                <a:ext cx="3102131" cy="64761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MO" i="1" smtClean="0">
                          <a:latin typeface="Cambria Math"/>
                        </a:rPr>
                        <m:t>y</m:t>
                      </m:r>
                      <m:r>
                        <a:rPr lang="ro-M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  <m:r>
                            <a:rPr lang="ro-MO" b="0" i="1" smtClean="0">
                              <a:latin typeface="Cambria Math"/>
                            </a:rPr>
                            <m:t>,5</m:t>
                          </m: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кг</m:t>
                          </m:r>
                          <m:r>
                            <a:rPr lang="ro-MO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160</m:t>
                          </m:r>
                          <m:r>
                            <a:rPr lang="ru-RU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лей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44,8</m:t>
                          </m:r>
                          <m:r>
                            <a:rPr lang="ru-RU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лей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0" smtClean="0">
                          <a:latin typeface="Cambria Math"/>
                        </a:rPr>
                        <m:t>12,5кг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" y="4098050"/>
                <a:ext cx="3102131" cy="64761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755576" y="4868701"/>
            <a:ext cx="79208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За 3,5 кг ………………..  Заплатили 44,8 лей сколько заплатили за 14,5 кг …………………...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3568" y="5733255"/>
            <a:ext cx="792088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smtClean="0"/>
              <a:t>За 3,5 кг ………………..  заплатили 44,8 лей сколько кг ……………….. можно купить  имея 160 лей…………………...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1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0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836712"/>
            <a:ext cx="6696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C00000"/>
                </a:solidFill>
              </a:rPr>
              <a:t>Упражнение </a:t>
            </a:r>
            <a:r>
              <a:rPr lang="ru-RU" sz="6000" dirty="0"/>
              <a:t>Упр. 2 стр. </a:t>
            </a:r>
            <a:r>
              <a:rPr lang="ru-RU" sz="6000" dirty="0" smtClean="0"/>
              <a:t>173 </a:t>
            </a:r>
            <a:r>
              <a:rPr lang="ru-RU" sz="6000" dirty="0" smtClean="0">
                <a:solidFill>
                  <a:srgbClr val="C00000"/>
                </a:solidFill>
              </a:rPr>
              <a:t>выполните </a:t>
            </a:r>
            <a:r>
              <a:rPr lang="ru-RU" sz="6000" dirty="0">
                <a:solidFill>
                  <a:srgbClr val="C00000"/>
                </a:solidFill>
              </a:rPr>
              <a:t>дома.</a:t>
            </a:r>
            <a:endParaRPr lang="ru-RU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 smtClean="0">
                <a:solidFill>
                  <a:schemeClr val="tx1"/>
                </a:solidFill>
              </a:rPr>
              <a:t>Задача 1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12474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Велосипедист проехал за 4 часа 24 км. С какой скоростью должен ехать велосипедист чтобы проехать это расстояние за 3 часа.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7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5710" y="332656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dirty="0" smtClean="0">
                <a:solidFill>
                  <a:schemeClr val="tx1"/>
                </a:solidFill>
              </a:rPr>
              <a:t>Задача 2</a:t>
            </a:r>
            <a:endParaRPr lang="ru-RU" b="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7210" y="98072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Пасечник </a:t>
            </a:r>
            <a:r>
              <a:rPr lang="ru-RU" dirty="0" err="1"/>
              <a:t>Золотомед</a:t>
            </a:r>
            <a:r>
              <a:rPr lang="ru-RU" dirty="0"/>
              <a:t> разлил мед в 60 банок, по 250 мл каждая. Сколько банок</a:t>
            </a:r>
            <a:br>
              <a:rPr lang="ru-RU" dirty="0"/>
            </a:br>
            <a:r>
              <a:rPr lang="ru-RU" dirty="0"/>
              <a:t>понадобится пасечнику, если он захочет</a:t>
            </a:r>
            <a:br>
              <a:rPr lang="ru-RU" dirty="0"/>
            </a:br>
            <a:r>
              <a:rPr lang="ru-RU" dirty="0"/>
              <a:t>разлить мед в банки </a:t>
            </a:r>
            <a:r>
              <a:rPr lang="ru-RU" dirty="0" smtClean="0"/>
              <a:t>по: a</a:t>
            </a:r>
            <a:r>
              <a:rPr lang="ru-RU" dirty="0"/>
              <a:t>) 200 </a:t>
            </a:r>
            <a:r>
              <a:rPr lang="ru-RU" dirty="0" smtClean="0"/>
              <a:t>мл; б</a:t>
            </a:r>
            <a:r>
              <a:rPr lang="ru-RU" dirty="0"/>
              <a:t>) 750 </a:t>
            </a:r>
            <a:r>
              <a:rPr lang="ru-RU" dirty="0" smtClean="0"/>
              <a:t>мл; в</a:t>
            </a:r>
            <a:r>
              <a:rPr lang="ru-RU" dirty="0"/>
              <a:t>) 300 мл?</a:t>
            </a:r>
            <a:r>
              <a:rPr lang="ru-RU" dirty="0"/>
              <a:t>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3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83880" cy="1051560"/>
          </a:xfrm>
        </p:spPr>
        <p:txBody>
          <a:bodyPr/>
          <a:lstStyle/>
          <a:p>
            <a:r>
              <a:rPr lang="ru-RU" dirty="0" smtClean="0"/>
              <a:t>Подведение итогов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1123" y="1237908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800" u="sng" dirty="0" smtClean="0">
                <a:solidFill>
                  <a:srgbClr val="7030A0"/>
                </a:solidFill>
                <a:latin typeface="Cambria" pitchFamily="18" charset="0"/>
                <a:cs typeface="Times New Roman" pitchFamily="18" charset="0"/>
              </a:rPr>
              <a:t>Обратной пропорциональной зависимостью </a:t>
            </a:r>
            <a:r>
              <a:rPr lang="ru-RU" altLang="ru-RU" sz="2800" dirty="0" smtClean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называется такая зависимость величин, при которой…</a:t>
            </a:r>
            <a:endParaRPr lang="ru-RU" altLang="ru-RU" sz="2800" dirty="0">
              <a:solidFill>
                <a:srgbClr val="FF0000"/>
              </a:solidFill>
              <a:latin typeface="Cambria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51502"/>
              </p:ext>
            </p:extLst>
          </p:nvPr>
        </p:nvGraphicFramePr>
        <p:xfrm>
          <a:off x="833946" y="1930405"/>
          <a:ext cx="7848872" cy="2304256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2304256">
                <a:tc>
                  <a:txBody>
                    <a:bodyPr/>
                    <a:lstStyle/>
                    <a:p>
                      <a:r>
                        <a:rPr lang="ru-RU" sz="28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                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увеличивая в </a:t>
                      </a:r>
                      <a:r>
                        <a:rPr lang="ru-RU" sz="2800" b="0" i="0" dirty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несколько раз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, </a:t>
                      </a:r>
                      <a:r>
                        <a:rPr lang="ru-RU" sz="28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одну величину другая 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величина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уменьшается во </a:t>
                      </a:r>
                      <a:r>
                        <a:rPr lang="ru-RU" sz="2800" b="0" i="0" dirty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столько же </a:t>
                      </a:r>
                      <a:r>
                        <a:rPr lang="ru-RU" sz="2800" b="0" i="0" dirty="0" smtClean="0">
                          <a:solidFill>
                            <a:srgbClr val="0070C0"/>
                          </a:solidFill>
                          <a:effectLst/>
                          <a:latin typeface="TimesNewRoman"/>
                        </a:rPr>
                        <a:t>раз</a:t>
                      </a:r>
                      <a:r>
                        <a:rPr lang="ru-RU" sz="2800" b="0" i="0" baseline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и наоборот.</a:t>
                      </a:r>
                      <a: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/>
                      </a:r>
                      <a:br>
                        <a:rPr lang="ru-RU" sz="28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</a:br>
                      <a:endParaRPr lang="ru-RU" sz="4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9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Intel-pc\Documents\im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3"/>
            <a:ext cx="7704856" cy="57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3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03621"/>
            <a:ext cx="818388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764704"/>
            <a:ext cx="8640960" cy="418795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ru-RU" dirty="0" smtClean="0"/>
              <a:t>Прочтите §4 </a:t>
            </a:r>
            <a:r>
              <a:rPr lang="ru-RU" b="1" dirty="0" smtClean="0"/>
              <a:t>Обратно пропорциональные величины</a:t>
            </a:r>
            <a:r>
              <a:rPr lang="ru-RU" dirty="0" smtClean="0"/>
              <a:t> стр. 170 (</a:t>
            </a:r>
            <a:r>
              <a:rPr lang="ru-RU" dirty="0" err="1" smtClean="0"/>
              <a:t>проанализируите</a:t>
            </a:r>
            <a:r>
              <a:rPr lang="ru-RU" dirty="0" smtClean="0"/>
              <a:t> решение задач 1 и 2)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Решите Упр. 2 стр. 173.  Упр. 13 стр. 174.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Дополнительно </a:t>
            </a:r>
            <a:r>
              <a:rPr lang="ru-RU" dirty="0"/>
              <a:t>Упр. </a:t>
            </a:r>
            <a:r>
              <a:rPr lang="ru-RU" dirty="0" smtClean="0"/>
              <a:t>9 </a:t>
            </a:r>
            <a:r>
              <a:rPr lang="ru-RU" dirty="0"/>
              <a:t>стр. 173. </a:t>
            </a:r>
            <a:endParaRPr lang="ru-RU" dirty="0" smtClean="0"/>
          </a:p>
          <a:p>
            <a:pPr marL="457200" indent="-457200">
              <a:buFontTx/>
              <a:buChar char="-"/>
            </a:pPr>
            <a:r>
              <a:rPr lang="ru-RU" dirty="0" smtClean="0"/>
              <a:t>Приведите примеры из жизни где применяется обратная пропорциональность.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AutoShape 2" descr="Как вывести свой танцевальный бизнес на новый урочень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Как помочь ребенку наладить взаимоотношения с одноклассниками – MyLif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3" name="Picture 5" descr="C:\Users\Intel-pc\Documents\Без названия (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77072"/>
            <a:ext cx="4035989" cy="26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3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Intel-pc\Documents\Без названия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6672"/>
            <a:ext cx="508736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C:\Users\Intel-pc\Documents\Без названия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497760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Проверка домашнего задания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Intel-pc\Document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01261"/>
            <a:ext cx="3176389" cy="21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1340768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Упр. 10 б)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340768"/>
            <a:ext cx="4705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Составьте и решите задачу по схеме.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825" y="2060848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12 костюмов  ------  </a:t>
            </a:r>
            <a:r>
              <a:rPr lang="ro-MO" dirty="0" smtClean="0"/>
              <a:t> </a:t>
            </a:r>
            <a:r>
              <a:rPr lang="ru-RU" dirty="0" smtClean="0"/>
              <a:t>44 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89655" y="2492896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25 </a:t>
            </a:r>
            <a:r>
              <a:rPr lang="ru-RU" dirty="0"/>
              <a:t>костюмов  ------  </a:t>
            </a:r>
            <a:r>
              <a:rPr lang="ro-MO" dirty="0" smtClean="0"/>
              <a:t>  x</a:t>
            </a:r>
            <a:r>
              <a:rPr lang="ru-RU" dirty="0" smtClean="0"/>
              <a:t> </a:t>
            </a:r>
            <a:r>
              <a:rPr lang="ro-MO" dirty="0" smtClean="0"/>
              <a:t> </a:t>
            </a:r>
            <a:r>
              <a:rPr lang="ru-RU" dirty="0" smtClean="0"/>
              <a:t>м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89654" y="2851591"/>
            <a:ext cx="3347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dirty="0" smtClean="0"/>
              <a:t> y</a:t>
            </a:r>
            <a:r>
              <a:rPr lang="ru-RU" dirty="0" smtClean="0"/>
              <a:t> </a:t>
            </a:r>
            <a:r>
              <a:rPr lang="ro-MO" dirty="0"/>
              <a:t> </a:t>
            </a:r>
            <a:r>
              <a:rPr lang="ru-RU" dirty="0" smtClean="0"/>
              <a:t>костюмов  </a:t>
            </a:r>
            <a:r>
              <a:rPr lang="ru-RU" dirty="0"/>
              <a:t>------  </a:t>
            </a:r>
            <a:r>
              <a:rPr lang="ro-MO" dirty="0" smtClean="0"/>
              <a:t>110</a:t>
            </a:r>
            <a:r>
              <a:rPr lang="ru-RU" dirty="0" smtClean="0"/>
              <a:t> </a:t>
            </a:r>
            <a:r>
              <a:rPr lang="ru-RU" dirty="0"/>
              <a:t>м</a:t>
            </a:r>
          </a:p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97891" y="3294511"/>
                <a:ext cx="3893823" cy="61997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b="0" i="1" smtClean="0">
                          <a:latin typeface="Cambria Math"/>
                        </a:rPr>
                        <m:t>𝑥</m:t>
                      </m:r>
                      <m:r>
                        <a:rPr lang="ro-M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b="0" i="1" smtClean="0">
                              <a:latin typeface="Cambria Math"/>
                            </a:rPr>
                            <m:t>25</m:t>
                          </m:r>
                          <m:r>
                            <m:rPr>
                              <m:nor/>
                            </m:rPr>
                            <a:rPr lang="ru-RU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dirty="0" smtClean="0">
                              <a:solidFill>
                                <a:srgbClr val="7030A0"/>
                              </a:solidFill>
                            </a:rPr>
                            <m:t>костюмов</m:t>
                          </m:r>
                          <m:r>
                            <a:rPr lang="ro-MO" b="0" i="1" smtClean="0">
                              <a:latin typeface="Cambria Math"/>
                              <a:ea typeface="Cambria Math"/>
                            </a:rPr>
                            <m:t>∙44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м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12</m:t>
                          </m:r>
                          <m:r>
                            <m:rPr>
                              <m:nor/>
                            </m:rPr>
                            <a:rPr lang="ru-RU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dirty="0" smtClean="0">
                              <a:solidFill>
                                <a:srgbClr val="7030A0"/>
                              </a:solidFill>
                            </a:rPr>
                            <m:t>костюмов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0" smtClean="0">
                          <a:latin typeface="Cambria Math"/>
                        </a:rPr>
                        <m:t>91,</m:t>
                      </m:r>
                      <m:d>
                        <m:dPr>
                          <m:ctrlPr>
                            <a:rPr lang="ru-RU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/>
                            </a:rPr>
                            <m:t>6</m:t>
                          </m:r>
                        </m:e>
                      </m:d>
                      <m:r>
                        <a:rPr lang="ru-RU" b="0" i="0" smtClean="0">
                          <a:latin typeface="Cambria Math"/>
                        </a:rPr>
                        <m:t>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" y="3294511"/>
                <a:ext cx="3893823" cy="61997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97891" y="4098050"/>
                <a:ext cx="4642618" cy="61106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MO" i="1" smtClean="0">
                          <a:latin typeface="Cambria Math"/>
                        </a:rPr>
                        <m:t>y</m:t>
                      </m:r>
                      <m:r>
                        <a:rPr lang="ro-M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/>
                            </a:rPr>
                            <m:t>12</m:t>
                          </m:r>
                          <m:r>
                            <m:rPr>
                              <m:nor/>
                            </m:rPr>
                            <a:rPr lang="ru-RU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ru-RU" dirty="0" smtClean="0">
                              <a:solidFill>
                                <a:schemeClr val="tx1"/>
                              </a:solidFill>
                            </a:rPr>
                            <m:t>костюмов</m:t>
                          </m:r>
                          <m:r>
                            <a:rPr lang="ro-MO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110 </m:t>
                          </m:r>
                          <m:r>
                            <a:rPr lang="ru-RU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м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44 </m:t>
                          </m:r>
                          <m:r>
                            <a:rPr lang="ru-RU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м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r>
                        <a:rPr lang="ru-RU" b="0" i="1" smtClean="0">
                          <a:latin typeface="Cambria Math"/>
                        </a:rPr>
                        <m:t>30</m:t>
                      </m:r>
                      <m:r>
                        <m:rPr>
                          <m:nor/>
                        </m:rPr>
                        <a:rPr lang="ru-RU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костюмов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1" y="4098050"/>
                <a:ext cx="4642618" cy="611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693159" y="4797152"/>
                <a:ext cx="7920880" cy="6771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Для пошива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12</m:t>
                    </m:r>
                    <m:r>
                      <m:rPr>
                        <m:nor/>
                      </m:rPr>
                      <a:rPr lang="ru-RU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костюмов</m:t>
                    </m:r>
                    <m:r>
                      <a:rPr lang="ru-RU" i="1" dirty="0"/>
                      <m:t> </m:t>
                    </m:r>
                  </m:oMath>
                </a14:m>
                <a:r>
                  <a:rPr lang="ru-RU" dirty="0" smtClean="0"/>
                  <a:t> нужно 44 м ………………..  </a:t>
                </a:r>
                <a:r>
                  <a:rPr lang="ru-RU" dirty="0"/>
                  <a:t>с</a:t>
                </a:r>
                <a:r>
                  <a:rPr lang="ru-RU" dirty="0" smtClean="0"/>
                  <a:t>колько …………….. нужно пошива 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/>
                      </a:rPr>
                      <m:t>25</m:t>
                    </m:r>
                    <m:r>
                      <m:rPr>
                        <m:nor/>
                      </m:rPr>
                      <a:rPr lang="ru-RU" sz="200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sz="2000" dirty="0"/>
                      <m:t>костюмов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9" y="4797152"/>
                <a:ext cx="7920880" cy="677108"/>
              </a:xfrm>
              <a:prstGeom prst="rect">
                <a:avLst/>
              </a:prstGeom>
              <a:blipFill rotWithShape="1">
                <a:blip r:embed="rId5"/>
                <a:stretch>
                  <a:fillRect l="-693" t="-4505" b="-12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697638" y="5580228"/>
                <a:ext cx="7916401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Для пошива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12</m:t>
                    </m:r>
                    <m:r>
                      <m:rPr>
                        <m:nor/>
                      </m:rPr>
                      <a:rPr lang="ru-RU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ru-RU" dirty="0"/>
                      <m:t>костюмов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 нужно 44 м ………………..  </a:t>
                </a:r>
                <a:r>
                  <a:rPr lang="ru-RU" dirty="0" smtClean="0"/>
                  <a:t>сколько  костюмов можно пошить из 110 м </a:t>
                </a:r>
                <a:r>
                  <a:rPr lang="ru-RU" dirty="0"/>
                  <a:t>…………….. </a:t>
                </a:r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8" y="5580228"/>
                <a:ext cx="7916401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16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3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Проверка домашнего задания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0" name="Picture 2" descr="C:\Users\Intel-pc\Document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8"/>
            <a:ext cx="3548440" cy="23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55576" y="13407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Упр. 11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340768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 40 л молока получается 15 кг творога.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0472" y="1844824"/>
            <a:ext cx="728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а) Сколько творога получится  из 100 л молока. А из 60 л.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11560" y="2852936"/>
            <a:ext cx="51068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195736" y="2384884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86990" y="2411596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Молоко (л)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6252" y="2852936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Творог (кг)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03603" y="24115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403603" y="292619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15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716016" y="241159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100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3491880" y="24115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60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1271" y="3501008"/>
                <a:ext cx="4353115" cy="84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sz="2400" b="0" i="1" smtClean="0">
                          <a:latin typeface="Cambria Math"/>
                        </a:rPr>
                        <m:t>𝑥</m:t>
                      </m:r>
                      <m:r>
                        <a:rPr lang="ro-MO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2400" b="0" i="1" smtClean="0">
                              <a:latin typeface="Cambria Math"/>
                            </a:rPr>
                            <m:t>15 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o-MO" sz="2400" i="1">
                                  <a:latin typeface="Cambria Math"/>
                                  <a:ea typeface="Cambria Math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  <m:t>(20</m:t>
                              </m:r>
                            </m:sup>
                          </m:sSup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2400" b="0" i="1" smtClean="0">
                              <a:latin typeface="Cambria Math"/>
                            </a:rPr>
                            <m:t>15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∙3</m:t>
                          </m:r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=22,5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1" y="3501008"/>
                <a:ext cx="4353115" cy="8498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3347864" y="292619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dirty="0" smtClean="0"/>
              <a:t>22,5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11271" y="4730609"/>
                <a:ext cx="4527009" cy="8498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sz="2400" b="0" i="1" smtClean="0">
                          <a:latin typeface="Cambria Math"/>
                        </a:rPr>
                        <m:t>𝑦</m:t>
                      </m:r>
                      <m:r>
                        <a:rPr lang="ro-MO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2400" b="0" i="1" smtClean="0">
                              <a:latin typeface="Cambria Math"/>
                            </a:rPr>
                            <m:t>15 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  <m:r>
                                <a:rPr lang="ro-MO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  <m:t>(20</m:t>
                              </m:r>
                            </m:sup>
                          </m:sSup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2400" b="0" i="1" smtClean="0">
                              <a:latin typeface="Cambria Math"/>
                            </a:rPr>
                            <m:t>15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ro-MO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=22,5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1" y="4730609"/>
                <a:ext cx="4527009" cy="8498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675194" y="292619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MO" dirty="0" smtClean="0"/>
              <a:t>37,5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21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 animBg="1"/>
      <p:bldP spid="21" grpId="0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Проверка домашнего задания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3407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Упр. 11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1340768"/>
            <a:ext cx="524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Из 40 л молока получается 15 кг творога.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4348" y="171667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а) Сколько необходимо молока, чтобы получить 112,5 кг творога. А 22,5 кг.</a:t>
            </a:r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11560" y="2852936"/>
            <a:ext cx="51068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195736" y="2384884"/>
            <a:ext cx="0" cy="9361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86990" y="2411596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Молоко (л)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6252" y="2852936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Творог (кг)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403603" y="241159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403603" y="292619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1271" y="3501008"/>
                <a:ext cx="4455707" cy="84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sz="2400" b="0" i="1" smtClean="0">
                          <a:latin typeface="Cambria Math"/>
                        </a:rPr>
                        <m:t>𝑥</m:t>
                      </m:r>
                      <m:r>
                        <a:rPr lang="ro-MO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40</m:t>
                          </m:r>
                          <m:r>
                            <a:rPr lang="ro-MO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22,5</m:t>
                              </m:r>
                            </m:e>
                            <m:sup>
                              <m: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ru-RU" sz="24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8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22,5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</a:rPr>
                        <m:t>60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1" y="3501008"/>
                <a:ext cx="4455707" cy="8498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98502" y="4784600"/>
                <a:ext cx="4969437" cy="8498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MO" sz="2400" b="0" i="1" smtClean="0">
                          <a:latin typeface="Cambria Math"/>
                        </a:rPr>
                        <m:t>𝑦</m:t>
                      </m:r>
                      <m:r>
                        <a:rPr lang="ro-MO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40</m:t>
                          </m:r>
                          <m:r>
                            <a:rPr lang="ro-MO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112,5</m:t>
                              </m:r>
                            </m:e>
                            <m:sup>
                              <m:r>
                                <a:rPr lang="ro-MO" sz="2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ru-RU" sz="24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ru-RU" sz="24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/>
                            </a:rPr>
                            <m:t>8</m:t>
                          </m:r>
                          <m:r>
                            <a:rPr lang="ro-MO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112,5</m:t>
                          </m:r>
                        </m:num>
                        <m:den>
                          <m:r>
                            <a:rPr lang="ru-RU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ro-MO" sz="2400" b="0" i="1" smtClean="0">
                          <a:latin typeface="Cambria Math"/>
                        </a:rPr>
                        <m:t>=</m:t>
                      </m:r>
                      <m:r>
                        <a:rPr lang="ru-RU" sz="2400" b="0" i="1" smtClean="0">
                          <a:latin typeface="Cambria Math"/>
                        </a:rPr>
                        <m:t>300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2" y="4784600"/>
                <a:ext cx="4969437" cy="8498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 descr="C:\Users\Intel-pc\Documents\images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39" y="3916409"/>
            <a:ext cx="3356221" cy="209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860532" y="2926195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112,5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06323" y="2926195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22,5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3621739" y="23630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60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966978" y="2339607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974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 animBg="1"/>
      <p:bldP spid="22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183880" cy="105156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Проверка домашнего задания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Picture 2" descr="C:\Users\Intel-pc\Documents\Без названия (3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66341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C:\Users\Intel-pc\Documents\Без названия (6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85" y="3212976"/>
            <a:ext cx="497760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500063"/>
            <a:ext cx="8183562" cy="571500"/>
          </a:xfrm>
        </p:spPr>
        <p:txBody>
          <a:bodyPr/>
          <a:lstStyle/>
          <a:p>
            <a:pPr algn="ctr">
              <a:defRPr/>
            </a:pPr>
            <a:r>
              <a:rPr lang="ru-RU" sz="2800" dirty="0" smtClean="0">
                <a:solidFill>
                  <a:srgbClr val="0070C0"/>
                </a:solidFill>
              </a:rPr>
              <a:t>Актуализация знаний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7171" name="Содержимое 2"/>
          <p:cNvSpPr>
            <a:spLocks noGrp="1"/>
          </p:cNvSpPr>
          <p:nvPr>
            <p:ph sz="half" idx="1"/>
          </p:nvPr>
        </p:nvSpPr>
        <p:spPr>
          <a:xfrm>
            <a:off x="428625" y="1143000"/>
            <a:ext cx="3714750" cy="3776663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hlinkClick r:id="rId3" action="ppaction://hlinksldjump"/>
              </a:rPr>
              <a:t>Что такое пропорция?</a:t>
            </a:r>
            <a:endParaRPr lang="ru-RU" altLang="ru-RU" dirty="0" smtClean="0"/>
          </a:p>
          <a:p>
            <a:pPr>
              <a:buFont typeface="Wingdings 2" pitchFamily="18" charset="2"/>
              <a:buNone/>
            </a:pPr>
            <a:endParaRPr lang="ru-RU" altLang="ru-RU" dirty="0" smtClean="0"/>
          </a:p>
          <a:p>
            <a:r>
              <a:rPr lang="ru-RU" altLang="ru-RU" dirty="0" smtClean="0">
                <a:hlinkClick r:id="rId4" action="ppaction://hlinksldjump"/>
              </a:rPr>
              <a:t>Сформулируйте основное свойство пропорции.</a:t>
            </a:r>
            <a:endParaRPr lang="ru-RU" altLang="ru-RU" dirty="0" smtClean="0"/>
          </a:p>
          <a:p>
            <a:endParaRPr lang="ru-RU" altLang="ru-RU" b="1" dirty="0" smtClean="0"/>
          </a:p>
        </p:txBody>
      </p:sp>
      <p:sp>
        <p:nvSpPr>
          <p:cNvPr id="7172" name="Содержимое 3"/>
          <p:cNvSpPr>
            <a:spLocks noGrp="1"/>
          </p:cNvSpPr>
          <p:nvPr>
            <p:ph sz="half" idx="2"/>
          </p:nvPr>
        </p:nvSpPr>
        <p:spPr>
          <a:xfrm>
            <a:off x="4067944" y="1196752"/>
            <a:ext cx="4614862" cy="4714875"/>
          </a:xfrm>
        </p:spPr>
        <p:txBody>
          <a:bodyPr>
            <a:normAutofit/>
          </a:bodyPr>
          <a:lstStyle/>
          <a:p>
            <a:r>
              <a:rPr lang="ru-RU" altLang="ru-RU" dirty="0" smtClean="0">
                <a:hlinkClick r:id="rId5" action="ppaction://hlinksldjump"/>
              </a:rPr>
              <a:t>Какие </a:t>
            </a:r>
            <a:r>
              <a:rPr lang="ru-RU" sz="2800" dirty="0">
                <a:solidFill>
                  <a:srgbClr val="231F20"/>
                </a:solidFill>
                <a:latin typeface="TimesNewRoman"/>
                <a:hlinkClick r:id="rId5" action="ppaction://hlinksldjump"/>
              </a:rPr>
              <a:t>величины называются прямо </a:t>
            </a:r>
            <a:r>
              <a:rPr lang="ru-RU" sz="2800" dirty="0" err="1">
                <a:solidFill>
                  <a:srgbClr val="231F20"/>
                </a:solidFill>
                <a:latin typeface="TimesNewRoman"/>
                <a:hlinkClick r:id="rId5" action="ppaction://hlinksldjump"/>
              </a:rPr>
              <a:t>пропорцио</a:t>
            </a:r>
            <a:r>
              <a:rPr lang="ru-RU" sz="2800" dirty="0">
                <a:solidFill>
                  <a:srgbClr val="231F20"/>
                </a:solidFill>
                <a:latin typeface="TimesNewRoman"/>
                <a:hlinkClick r:id="rId5" action="ppaction://hlinksldjump"/>
              </a:rPr>
              <a:t/>
            </a:r>
            <a:br>
              <a:rPr lang="ru-RU" sz="2800" dirty="0">
                <a:solidFill>
                  <a:srgbClr val="231F20"/>
                </a:solidFill>
                <a:latin typeface="TimesNewRoman"/>
                <a:hlinkClick r:id="rId5" action="ppaction://hlinksldjump"/>
              </a:rPr>
            </a:br>
            <a:r>
              <a:rPr lang="ru-RU" sz="2800" dirty="0" err="1" smtClean="0">
                <a:solidFill>
                  <a:srgbClr val="231F20"/>
                </a:solidFill>
                <a:latin typeface="TimesNewRoman"/>
                <a:hlinkClick r:id="rId5" action="ppaction://hlinksldjump"/>
              </a:rPr>
              <a:t>нальными</a:t>
            </a:r>
            <a:r>
              <a:rPr lang="ru-RU" altLang="ru-RU" dirty="0" smtClean="0">
                <a:hlinkClick r:id="rId5" action="ppaction://hlinksldjump"/>
              </a:rPr>
              <a:t>?</a:t>
            </a:r>
            <a:endParaRPr lang="ru-RU" altLang="ru-RU" dirty="0" smtClean="0"/>
          </a:p>
          <a:p>
            <a:pPr>
              <a:buFont typeface="Wingdings 2" pitchFamily="18" charset="2"/>
              <a:buNone/>
            </a:pPr>
            <a:endParaRPr lang="ru-RU" altLang="ru-RU" dirty="0" smtClean="0"/>
          </a:p>
          <a:p>
            <a:r>
              <a:rPr lang="ru-RU" altLang="ru-RU" dirty="0" smtClean="0">
                <a:hlinkClick r:id="rId6" action="ppaction://hlinksldjump"/>
              </a:rPr>
              <a:t>Выполните.</a:t>
            </a:r>
            <a:endParaRPr lang="ru-RU" altLang="ru-RU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27263" y="2395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6625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03394979"/>
                  </p:ext>
                </p:extLst>
              </p:nvPr>
            </p:nvGraphicFramePr>
            <p:xfrm>
              <a:off x="467544" y="188640"/>
              <a:ext cx="8280920" cy="3168352"/>
            </p:xfrm>
            <a:graphic>
              <a:graphicData uri="http://schemas.openxmlformats.org/drawingml/2006/table">
                <a:tbl>
                  <a:tblPr/>
                  <a:tblGrid>
                    <a:gridCol w="8280920"/>
                  </a:tblGrid>
                  <a:tr h="31683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b="0" i="0" dirty="0" smtClean="0">
                              <a:solidFill>
                                <a:srgbClr val="231F20"/>
                              </a:solidFill>
                              <a:effectLst/>
                              <a:latin typeface="TimesNewRoman"/>
                            </a:rPr>
                            <a:t>Равенство двух отношений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ru-RU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MO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ro-MO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ro-MO" sz="4000" b="0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o-MO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o-MO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ro-MO" sz="4000" b="0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oMath>
                          </a14:m>
                          <a:r>
                            <a:rPr lang="ru-RU" sz="4000" b="0" i="0" dirty="0" smtClean="0">
                              <a:solidFill>
                                <a:srgbClr val="231F20"/>
                              </a:solidFill>
                              <a:effectLst/>
                              <a:latin typeface="TimesNewRoman"/>
                            </a:rPr>
                            <a:t> </a:t>
                          </a:r>
                          <a:r>
                            <a:rPr lang="ru-RU" sz="4000" b="0" i="0" dirty="0">
                              <a:solidFill>
                                <a:srgbClr val="231F20"/>
                              </a:solidFill>
                              <a:effectLst/>
                              <a:latin typeface="TimesNewRoman"/>
                            </a:rPr>
                            <a:t>называется </a:t>
                          </a:r>
                          <a:r>
                            <a:rPr lang="ru-RU" sz="4000" b="1" i="0" dirty="0">
                              <a:solidFill>
                                <a:srgbClr val="231F20"/>
                              </a:solidFill>
                              <a:effectLst/>
                              <a:latin typeface="TimesNewRoman"/>
                            </a:rPr>
                            <a:t>пропорцией</a:t>
                          </a:r>
                          <a:endParaRPr lang="ru-RU" sz="6000" dirty="0">
                            <a:effectLst/>
                          </a:endParaRPr>
                        </a:p>
                      </a:txBody>
                      <a:tcPr marL="76077" marR="76077" marT="38039" marB="38039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703394979"/>
                  </p:ext>
                </p:extLst>
              </p:nvPr>
            </p:nvGraphicFramePr>
            <p:xfrm>
              <a:off x="467544" y="188640"/>
              <a:ext cx="8280920" cy="3168352"/>
            </p:xfrm>
            <a:graphic>
              <a:graphicData uri="http://schemas.openxmlformats.org/drawingml/2006/table">
                <a:tbl>
                  <a:tblPr/>
                  <a:tblGrid>
                    <a:gridCol w="8280920"/>
                  </a:tblGrid>
                  <a:tr h="31683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6077" marR="76077" marT="38039" marB="38039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4" t="-192" r="-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56150" y="2611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трелка влево 6">
            <a:hlinkClick r:id="rId3" action="ppaction://hlinksldjump"/>
          </p:cNvPr>
          <p:cNvSpPr/>
          <p:nvPr/>
        </p:nvSpPr>
        <p:spPr>
          <a:xfrm>
            <a:off x="467544" y="4918070"/>
            <a:ext cx="2592288" cy="93610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C:\Users\Intel-pc\Documents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11438"/>
            <a:ext cx="2965545" cy="338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9607373"/>
              </p:ext>
            </p:extLst>
          </p:nvPr>
        </p:nvGraphicFramePr>
        <p:xfrm>
          <a:off x="1691680" y="548680"/>
          <a:ext cx="5929858" cy="1057424"/>
        </p:xfrm>
        <a:graphic>
          <a:graphicData uri="http://schemas.openxmlformats.org/drawingml/2006/table">
            <a:tbl>
              <a:tblPr/>
              <a:tblGrid>
                <a:gridCol w="5929858"/>
              </a:tblGrid>
              <a:tr h="108828">
                <a:tc>
                  <a:txBody>
                    <a:bodyPr/>
                    <a:lstStyle/>
                    <a:p>
                      <a:pPr algn="ctr"/>
                      <a:r>
                        <a:rPr lang="ru-RU" sz="3200" b="0" i="1" dirty="0">
                          <a:solidFill>
                            <a:srgbClr val="C00000"/>
                          </a:solidFill>
                          <a:effectLst/>
                          <a:latin typeface="TimesNewRoman"/>
                        </a:rPr>
                        <a:t>Основное свойство пропорции</a:t>
                      </a:r>
                      <a:endParaRPr lang="ru-RU" sz="44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2064" marR="82064" marT="41032" marB="4103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84927"/>
              </p:ext>
            </p:extLst>
          </p:nvPr>
        </p:nvGraphicFramePr>
        <p:xfrm>
          <a:off x="395536" y="1772816"/>
          <a:ext cx="8208911" cy="1628959"/>
        </p:xfrm>
        <a:graphic>
          <a:graphicData uri="http://schemas.openxmlformats.org/drawingml/2006/table">
            <a:tbl>
              <a:tblPr/>
              <a:tblGrid>
                <a:gridCol w="8208911"/>
              </a:tblGrid>
              <a:tr h="1628959">
                <a:tc>
                  <a:txBody>
                    <a:bodyPr/>
                    <a:lstStyle/>
                    <a:p>
                      <a:pPr algn="ctr"/>
                      <a:r>
                        <a:rPr lang="ru-RU" sz="3200" b="0" i="0" dirty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Произведение крайних членов пропорции равно </a:t>
                      </a:r>
                      <a:r>
                        <a:rPr lang="ru-RU" sz="32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произведению</a:t>
                      </a:r>
                      <a:r>
                        <a:rPr lang="ro-MO" sz="32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rgbClr val="231F20"/>
                          </a:solidFill>
                          <a:effectLst/>
                          <a:latin typeface="TimesNewRoman"/>
                        </a:rPr>
                        <a:t>средних</a:t>
                      </a:r>
                      <a:endParaRPr lang="ru-RU" sz="4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405063" y="2303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95736" y="3279546"/>
                <a:ext cx="2025234" cy="104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ro-MO" sz="3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𝑏</m:t>
                          </m:r>
                        </m:den>
                      </m:f>
                      <m:r>
                        <a:rPr lang="ro-MO" sz="3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o-MO" sz="36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o-MO" sz="3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ro-MO" sz="3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3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⇒</m:t>
                      </m:r>
                    </m:oMath>
                  </m:oMathPara>
                </a14:m>
                <a:endParaRPr lang="ru-RU" sz="36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79546"/>
                <a:ext cx="2025234" cy="10411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20970" y="3476971"/>
                <a:ext cx="19613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𝑎𝑑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𝑏𝑐</m:t>
                      </m:r>
                    </m:oMath>
                  </m:oMathPara>
                </a14:m>
                <a:endParaRPr lang="ru-RU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70" y="3476971"/>
                <a:ext cx="1961306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49227" y="4327168"/>
                <a:ext cx="76945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𝑎𝑑</m:t>
                      </m:r>
                      <m:r>
                        <a:rPr lang="en-US" sz="3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3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называются                           членами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7" y="4327168"/>
                <a:ext cx="769454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561873" y="5013176"/>
                <a:ext cx="76206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ro-MO" sz="3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𝑏𝑐</m:t>
                      </m:r>
                      <m:r>
                        <a:rPr lang="en-US" sz="3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32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называются                           членами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3" y="5013176"/>
                <a:ext cx="7620612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090582" y="4344940"/>
                <a:ext cx="22220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solidFill>
                            <a:srgbClr val="C00000"/>
                          </a:solidFill>
                          <a:latin typeface="Cambria Math"/>
                        </a:rPr>
                        <m:t>краиними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582" y="4344940"/>
                <a:ext cx="2222082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57866" y="5034019"/>
                <a:ext cx="21691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средними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66" y="5034019"/>
                <a:ext cx="2169184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Стрелка влево 17">
            <a:hlinkClick r:id="rId8" action="ppaction://hlinksldjump"/>
          </p:cNvPr>
          <p:cNvSpPr/>
          <p:nvPr/>
        </p:nvSpPr>
        <p:spPr>
          <a:xfrm>
            <a:off x="3100354" y="5626228"/>
            <a:ext cx="2592288" cy="93610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5" descr="CRCTR0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2" y="116632"/>
            <a:ext cx="1182262" cy="206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3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</TotalTime>
  <Words>1031</Words>
  <Application>Microsoft Office PowerPoint</Application>
  <PresentationFormat>Экран (4:3)</PresentationFormat>
  <Paragraphs>235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Аспект</vt:lpstr>
      <vt:lpstr>Апекс</vt:lpstr>
      <vt:lpstr>Кнопка</vt:lpstr>
      <vt:lpstr>Найдите ошибку и дополните</vt:lpstr>
      <vt:lpstr>Проверка домашнего задания</vt:lpstr>
      <vt:lpstr>Проверка домашнего задания</vt:lpstr>
      <vt:lpstr>Проверка домашнего задания</vt:lpstr>
      <vt:lpstr>Проверка домашнего задания</vt:lpstr>
      <vt:lpstr>Проверка домашнего задания</vt:lpstr>
      <vt:lpstr>Актуализация знаний</vt:lpstr>
      <vt:lpstr>Презентация PowerPoint</vt:lpstr>
      <vt:lpstr>Презентация PowerPoint</vt:lpstr>
      <vt:lpstr>Прямо пропорциональныe величины</vt:lpstr>
      <vt:lpstr>Презентация PowerPoint</vt:lpstr>
      <vt:lpstr>Не пропорциональные величины</vt:lpstr>
      <vt:lpstr>Обратно пропорциональные величины</vt:lpstr>
      <vt:lpstr>Презентация PowerPoint</vt:lpstr>
      <vt:lpstr>Презентация PowerPoint</vt:lpstr>
      <vt:lpstr>Презентация PowerPoint</vt:lpstr>
      <vt:lpstr>Решение.</vt:lpstr>
      <vt:lpstr>Найдите пропущенные числа</vt:lpstr>
      <vt:lpstr>Определите если следующие величины обратно пропорциональны</vt:lpstr>
      <vt:lpstr>Презентация PowerPoint</vt:lpstr>
      <vt:lpstr>Задача 1</vt:lpstr>
      <vt:lpstr>Задача 2</vt:lpstr>
      <vt:lpstr>Подведение итогов</vt:lpstr>
      <vt:lpstr>Презентация PowerPoint</vt:lpstr>
      <vt:lpstr>Домашнее задание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Найдите ошибку</dc:title>
  <dc:creator>Microsoft Office</dc:creator>
  <cp:lastModifiedBy>Microsoft Office</cp:lastModifiedBy>
  <cp:revision>29</cp:revision>
  <dcterms:created xsi:type="dcterms:W3CDTF">2021-02-20T13:06:37Z</dcterms:created>
  <dcterms:modified xsi:type="dcterms:W3CDTF">2021-02-22T19:54:06Z</dcterms:modified>
</cp:coreProperties>
</file>