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2" r:id="rId2"/>
    <p:sldId id="266" r:id="rId3"/>
    <p:sldId id="267" r:id="rId4"/>
    <p:sldId id="263" r:id="rId5"/>
    <p:sldId id="269" r:id="rId6"/>
    <p:sldId id="268" r:id="rId7"/>
    <p:sldId id="256" r:id="rId8"/>
    <p:sldId id="257" r:id="rId9"/>
    <p:sldId id="258" r:id="rId10"/>
    <p:sldId id="261" r:id="rId11"/>
    <p:sldId id="259" r:id="rId12"/>
    <p:sldId id="260" r:id="rId13"/>
    <p:sldId id="270" r:id="rId14"/>
    <p:sldId id="271" r:id="rId15"/>
    <p:sldId id="273" r:id="rId16"/>
    <p:sldId id="274" r:id="rId17"/>
    <p:sldId id="276" r:id="rId18"/>
    <p:sldId id="275" r:id="rId19"/>
    <p:sldId id="285" r:id="rId20"/>
    <p:sldId id="277" r:id="rId21"/>
    <p:sldId id="278" r:id="rId22"/>
    <p:sldId id="286" r:id="rId23"/>
    <p:sldId id="288" r:id="rId24"/>
    <p:sldId id="289" r:id="rId25"/>
    <p:sldId id="279" r:id="rId26"/>
    <p:sldId id="290" r:id="rId27"/>
    <p:sldId id="292" r:id="rId28"/>
    <p:sldId id="284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7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9DDA2-480E-4999-83C8-B19455C45C97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254C6-3641-41CA-A6CF-862198A30A7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B02EB-BFC7-4E71-9B12-6D5678406625}" type="slidenum">
              <a:rPr lang="ru-RU"/>
              <a:pPr/>
              <a:t>25</a:t>
            </a:fld>
            <a:endParaRPr 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Работа над ошибками.  Пригласите к экрану ученика – пусть укажет верное расположение точки. Затем сделайте клик мыши.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D4507-8F01-494B-B389-4A712E06F320}" type="slidenum">
              <a:rPr lang="ru-RU"/>
              <a:pPr/>
              <a:t>28</a:t>
            </a:fld>
            <a:endParaRPr lang="ru-RU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Домашнее задание . Практическая работа.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6A5-42CC-408F-8C09-9F24BA0C0B59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92AF-39B0-4650-9EF4-B752838E4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6A5-42CC-408F-8C09-9F24BA0C0B59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92AF-39B0-4650-9EF4-B752838E4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6A5-42CC-408F-8C09-9F24BA0C0B59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92AF-39B0-4650-9EF4-B752838E4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6A5-42CC-408F-8C09-9F24BA0C0B59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92AF-39B0-4650-9EF4-B752838E4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6A5-42CC-408F-8C09-9F24BA0C0B59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92AF-39B0-4650-9EF4-B752838E4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6A5-42CC-408F-8C09-9F24BA0C0B59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92AF-39B0-4650-9EF4-B752838E4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6A5-42CC-408F-8C09-9F24BA0C0B59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92AF-39B0-4650-9EF4-B752838E4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6A5-42CC-408F-8C09-9F24BA0C0B59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92AF-39B0-4650-9EF4-B752838E4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6A5-42CC-408F-8C09-9F24BA0C0B59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92AF-39B0-4650-9EF4-B752838E4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6A5-42CC-408F-8C09-9F24BA0C0B59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92AF-39B0-4650-9EF4-B752838E4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6A5-42CC-408F-8C09-9F24BA0C0B59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92AF-39B0-4650-9EF4-B752838E4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56A5-42CC-408F-8C09-9F24BA0C0B59}" type="datetimeFigureOut">
              <a:rPr lang="ru-RU" smtClean="0"/>
              <a:pPr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92AF-39B0-4650-9EF4-B752838E48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259632" y="332656"/>
          <a:ext cx="6696744" cy="2880318"/>
        </p:xfrm>
        <a:graphic>
          <a:graphicData uri="http://schemas.openxmlformats.org/drawingml/2006/table">
            <a:tbl>
              <a:tblPr/>
              <a:tblGrid>
                <a:gridCol w="43204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</a:tblGrid>
              <a:tr h="41147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Содержимое 2"/>
          <p:cNvSpPr txBox="1">
            <a:spLocks/>
          </p:cNvSpPr>
          <p:nvPr/>
        </p:nvSpPr>
        <p:spPr>
          <a:xfrm>
            <a:off x="539552" y="3429000"/>
            <a:ext cx="8229600" cy="25097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ro-MO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Ultima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lun</a:t>
            </a:r>
            <a:r>
              <a:rPr lang="ro-MO" sz="2000" dirty="0" smtClean="0"/>
              <a:t>ă 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MO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anului </a:t>
            </a:r>
            <a:r>
              <a:rPr kumimoji="0" lang="ro-MO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școlar?  </a:t>
            </a:r>
            <a:endParaRPr kumimoji="0" lang="ro-MO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o-MO" sz="2000" dirty="0" smtClean="0"/>
              <a:t>2. </a:t>
            </a:r>
            <a:r>
              <a:rPr lang="ro-MO" sz="2000" dirty="0" smtClean="0"/>
              <a:t>Două semidrepte diferite cu originea comună?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o-MO" sz="2000" dirty="0" smtClean="0"/>
              <a:t>3 </a:t>
            </a:r>
            <a:r>
              <a:rPr lang="ro-MO" sz="2000" dirty="0" smtClean="0"/>
              <a:t>N-are </a:t>
            </a:r>
            <a:r>
              <a:rPr lang="ro-MO" sz="2000" dirty="0" smtClean="0"/>
              <a:t>început și </a:t>
            </a:r>
            <a:r>
              <a:rPr lang="ro-MO" sz="2000" dirty="0" smtClean="0"/>
              <a:t>n-are sfârșit</a:t>
            </a:r>
            <a:r>
              <a:rPr lang="ro-MO" sz="2000" dirty="0" smtClean="0"/>
              <a:t>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o-MO" sz="2000" dirty="0" smtClean="0"/>
              <a:t>4 Moldova este o .....</a:t>
            </a:r>
          </a:p>
          <a:p>
            <a:pPr lvl="0">
              <a:spcBef>
                <a:spcPct val="20000"/>
              </a:spcBef>
            </a:pPr>
            <a:r>
              <a:rPr lang="ro-MO" sz="2000" dirty="0" smtClean="0"/>
              <a:t>5 Sinonimul cuvântului desen?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o-MO" sz="2000" dirty="0" smtClean="0"/>
              <a:t>6 Regina tuturor științelor 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o-MO" sz="2000" dirty="0" smtClean="0"/>
              <a:t>7 Lecția de azi va fi ... 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691680" y="332656"/>
          <a:ext cx="1566174" cy="411474"/>
        </p:xfrm>
        <a:graphic>
          <a:graphicData uri="http://schemas.openxmlformats.org/drawingml/2006/table">
            <a:tbl>
              <a:tblPr/>
              <a:tblGrid>
                <a:gridCol w="522058"/>
                <a:gridCol w="522058"/>
                <a:gridCol w="522058"/>
              </a:tblGrid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1691680" y="764704"/>
          <a:ext cx="2610290" cy="411474"/>
        </p:xfrm>
        <a:graphic>
          <a:graphicData uri="http://schemas.openxmlformats.org/drawingml/2006/table">
            <a:tbl>
              <a:tblPr/>
              <a:tblGrid>
                <a:gridCol w="522058"/>
                <a:gridCol w="522058"/>
                <a:gridCol w="522058"/>
                <a:gridCol w="522058"/>
                <a:gridCol w="522058"/>
              </a:tblGrid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N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G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H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I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691680" y="1124744"/>
          <a:ext cx="2610290" cy="411474"/>
        </p:xfrm>
        <a:graphic>
          <a:graphicData uri="http://schemas.openxmlformats.org/drawingml/2006/table">
            <a:tbl>
              <a:tblPr/>
              <a:tblGrid>
                <a:gridCol w="522058"/>
                <a:gridCol w="522058"/>
                <a:gridCol w="522058"/>
                <a:gridCol w="522058"/>
                <a:gridCol w="522058"/>
              </a:tblGrid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I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N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I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1691680" y="1556792"/>
          <a:ext cx="2088232" cy="411474"/>
        </p:xfrm>
        <a:graphic>
          <a:graphicData uri="http://schemas.openxmlformats.org/drawingml/2006/table">
            <a:tbl>
              <a:tblPr/>
              <a:tblGrid>
                <a:gridCol w="522058"/>
                <a:gridCol w="522058"/>
                <a:gridCol w="522058"/>
                <a:gridCol w="522058"/>
              </a:tblGrid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>
                          <a:solidFill>
                            <a:srgbClr val="FF0000"/>
                          </a:solidFill>
                        </a:rPr>
                        <a:t>Ț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R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Ă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1691680" y="1988840"/>
          <a:ext cx="4698522" cy="411474"/>
        </p:xfrm>
        <a:graphic>
          <a:graphicData uri="http://schemas.openxmlformats.org/drawingml/2006/table">
            <a:tbl>
              <a:tblPr/>
              <a:tblGrid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</a:tblGrid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M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G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I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N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1691680" y="2420888"/>
          <a:ext cx="5220580" cy="411474"/>
        </p:xfrm>
        <a:graphic>
          <a:graphicData uri="http://schemas.openxmlformats.org/drawingml/2006/table">
            <a:tbl>
              <a:tblPr/>
              <a:tblGrid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</a:tblGrid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T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M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T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I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1691680" y="2780928"/>
          <a:ext cx="5742638" cy="411474"/>
        </p:xfrm>
        <a:graphic>
          <a:graphicData uri="http://schemas.openxmlformats.org/drawingml/2006/table">
            <a:tbl>
              <a:tblPr/>
              <a:tblGrid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</a:tblGrid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N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T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R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S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N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T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dirty="0" smtClean="0"/>
                        <a:t>Ă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o-MO" sz="4900" b="1" dirty="0" smtClean="0"/>
              <a:t>Subiectul lecției: </a:t>
            </a:r>
            <a:r>
              <a:rPr lang="en-US" b="1" i="1" dirty="0" smtClean="0">
                <a:solidFill>
                  <a:srgbClr val="FF0000"/>
                </a:solidFill>
              </a:rPr>
              <a:t>Produsul cartezian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08720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o-RO" sz="2400" b="1" dirty="0" smtClean="0">
                <a:cs typeface="Arial" charset="0"/>
              </a:rPr>
              <a:t>►  </a:t>
            </a:r>
            <a:r>
              <a:rPr lang="ro-RO" sz="3200" b="1" dirty="0" smtClean="0">
                <a:solidFill>
                  <a:srgbClr val="0000FF"/>
                </a:solidFill>
              </a:rPr>
              <a:t>Produsul cartezian al mulţimilor A şi B este o nouă mulţime formată din totalitatea perechilor ordonate de elemente care au pe primul loc un element din </a:t>
            </a:r>
            <a:r>
              <a:rPr lang="ro-RO" sz="3200" b="1" dirty="0" smtClean="0">
                <a:solidFill>
                  <a:srgbClr val="0000FF"/>
                </a:solidFill>
              </a:rPr>
              <a:t>A, </a:t>
            </a:r>
            <a:r>
              <a:rPr lang="ro-RO" sz="3200" b="1" dirty="0" smtClean="0">
                <a:solidFill>
                  <a:srgbClr val="0000FF"/>
                </a:solidFill>
              </a:rPr>
              <a:t>iar pe locul al doilea un element din B.</a:t>
            </a:r>
            <a:endParaRPr lang="nb-NO" sz="2400" b="1" dirty="0">
              <a:solidFill>
                <a:srgbClr val="0000FF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19672" y="3573016"/>
            <a:ext cx="61206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o-RO" sz="3200" b="1" dirty="0" smtClean="0"/>
              <a:t>AxB</a:t>
            </a:r>
            <a:r>
              <a:rPr lang="en-US" sz="3200" b="1" dirty="0"/>
              <a:t>={(a;b) / a</a:t>
            </a:r>
            <a:r>
              <a:rPr lang="ru-RU" sz="3200" b="1" dirty="0">
                <a:cs typeface="Arial" charset="0"/>
              </a:rPr>
              <a:t>Є</a:t>
            </a:r>
            <a:r>
              <a:rPr lang="en-US" sz="3200" b="1" dirty="0">
                <a:cs typeface="Arial" charset="0"/>
              </a:rPr>
              <a:t>A; b</a:t>
            </a:r>
            <a:r>
              <a:rPr lang="ru-RU" sz="3200" b="1" dirty="0">
                <a:cs typeface="Arial" charset="0"/>
              </a:rPr>
              <a:t>Є</a:t>
            </a:r>
            <a:r>
              <a:rPr lang="en-US" sz="3200" b="1" dirty="0">
                <a:cs typeface="Arial" charset="0"/>
              </a:rPr>
              <a:t>B}</a:t>
            </a:r>
            <a:endParaRPr lang="ru-RU" sz="3200" b="1" dirty="0"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365104"/>
            <a:ext cx="849694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ro-MO" sz="2800" b="1" dirty="0" smtClean="0">
                <a:solidFill>
                  <a:srgbClr val="FF0000"/>
                </a:solidFill>
              </a:rPr>
              <a:t>A = </a:t>
            </a:r>
            <a:r>
              <a:rPr lang="en-US" sz="2800" b="1" dirty="0" smtClean="0">
                <a:solidFill>
                  <a:srgbClr val="FF0000"/>
                </a:solidFill>
              </a:rPr>
              <a:t>{1, 3, </a:t>
            </a:r>
            <a:r>
              <a:rPr lang="ro-MO" sz="2800" b="1" dirty="0" smtClean="0">
                <a:solidFill>
                  <a:srgbClr val="FF0000"/>
                </a:solidFill>
              </a:rPr>
              <a:t>5</a:t>
            </a:r>
            <a:r>
              <a:rPr lang="en-US" sz="2800" b="1" dirty="0" smtClean="0">
                <a:solidFill>
                  <a:srgbClr val="FF0000"/>
                </a:solidFill>
              </a:rPr>
              <a:t>}  </a:t>
            </a:r>
            <a:r>
              <a:rPr lang="ro-MO" sz="2800" b="1" dirty="0" smtClean="0"/>
              <a:t>și </a:t>
            </a:r>
            <a:r>
              <a:rPr lang="ro-MO" sz="2800" b="1" dirty="0" smtClean="0">
                <a:solidFill>
                  <a:srgbClr val="0000FF"/>
                </a:solidFill>
              </a:rPr>
              <a:t>B = </a:t>
            </a:r>
            <a:r>
              <a:rPr lang="en-US" sz="2800" b="1" dirty="0" smtClean="0">
                <a:solidFill>
                  <a:srgbClr val="0000FF"/>
                </a:solidFill>
              </a:rPr>
              <a:t>{</a:t>
            </a:r>
            <a:r>
              <a:rPr lang="ro-MO" sz="2800" b="1" dirty="0" smtClean="0">
                <a:solidFill>
                  <a:srgbClr val="0000FF"/>
                </a:solidFill>
              </a:rPr>
              <a:t>2</a:t>
            </a:r>
            <a:r>
              <a:rPr lang="en-US" sz="2800" b="1" dirty="0" smtClean="0">
                <a:solidFill>
                  <a:srgbClr val="0000FF"/>
                </a:solidFill>
              </a:rPr>
              <a:t>, </a:t>
            </a:r>
            <a:r>
              <a:rPr lang="ro-MO" sz="2800" b="1" dirty="0" smtClean="0">
                <a:solidFill>
                  <a:srgbClr val="0000FF"/>
                </a:solidFill>
              </a:rPr>
              <a:t>4</a:t>
            </a:r>
            <a:r>
              <a:rPr lang="en-US" sz="2800" b="1" dirty="0" smtClean="0">
                <a:solidFill>
                  <a:srgbClr val="0000FF"/>
                </a:solidFill>
              </a:rPr>
              <a:t>, </a:t>
            </a:r>
            <a:r>
              <a:rPr lang="ro-MO" sz="2800" b="1" dirty="0" smtClean="0">
                <a:solidFill>
                  <a:srgbClr val="0000FF"/>
                </a:solidFill>
              </a:rPr>
              <a:t>6</a:t>
            </a:r>
            <a:r>
              <a:rPr lang="en-US" sz="2800" b="1" dirty="0" smtClean="0">
                <a:solidFill>
                  <a:srgbClr val="0000FF"/>
                </a:solidFill>
              </a:rPr>
              <a:t>}</a:t>
            </a:r>
            <a:endParaRPr lang="ro-MO" sz="2800" b="1" dirty="0" smtClean="0">
              <a:solidFill>
                <a:srgbClr val="0000FF"/>
              </a:solidFill>
            </a:endParaRPr>
          </a:p>
          <a:p>
            <a:pPr marL="514350" indent="-514350">
              <a:buNone/>
            </a:pPr>
            <a:endParaRPr lang="ro-MO" sz="1600" b="1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ro-MO" sz="2800" b="1" dirty="0" smtClean="0">
                <a:solidFill>
                  <a:srgbClr val="FF0000"/>
                </a:solidFill>
              </a:rPr>
              <a:t>A</a:t>
            </a:r>
            <a:r>
              <a:rPr lang="ro-MO" sz="2800" b="1" dirty="0" smtClean="0"/>
              <a:t> x B =</a:t>
            </a:r>
            <a:r>
              <a:rPr lang="en-US" sz="2800" b="1" dirty="0" smtClean="0"/>
              <a:t>{ (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/>
              <a:t>;</a:t>
            </a:r>
            <a:r>
              <a:rPr lang="en-US" sz="2800" b="1" dirty="0" smtClean="0">
                <a:solidFill>
                  <a:srgbClr val="0000FF"/>
                </a:solidFill>
              </a:rPr>
              <a:t>2</a:t>
            </a:r>
            <a:r>
              <a:rPr lang="en-US" sz="2800" b="1" dirty="0" smtClean="0"/>
              <a:t>) (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/>
              <a:t>;</a:t>
            </a:r>
            <a:r>
              <a:rPr lang="en-US" sz="2800" b="1" dirty="0" smtClean="0">
                <a:solidFill>
                  <a:srgbClr val="0000FF"/>
                </a:solidFill>
              </a:rPr>
              <a:t>4</a:t>
            </a:r>
            <a:r>
              <a:rPr lang="en-US" sz="2800" b="1" dirty="0" smtClean="0"/>
              <a:t>) (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/>
              <a:t>;</a:t>
            </a:r>
            <a:r>
              <a:rPr lang="en-US" sz="2800" b="1" dirty="0" smtClean="0">
                <a:solidFill>
                  <a:srgbClr val="0000FF"/>
                </a:solidFill>
              </a:rPr>
              <a:t>6</a:t>
            </a:r>
            <a:r>
              <a:rPr lang="en-US" sz="2800" b="1" dirty="0" smtClean="0"/>
              <a:t>) (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/>
              <a:t>;</a:t>
            </a:r>
            <a:r>
              <a:rPr lang="en-US" sz="2800" b="1" dirty="0" smtClean="0">
                <a:solidFill>
                  <a:srgbClr val="0000FF"/>
                </a:solidFill>
              </a:rPr>
              <a:t>2</a:t>
            </a:r>
            <a:r>
              <a:rPr lang="en-US" sz="2800" b="1" dirty="0" smtClean="0"/>
              <a:t>) (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/>
              <a:t>;</a:t>
            </a:r>
            <a:r>
              <a:rPr lang="en-US" sz="2800" b="1" dirty="0" smtClean="0">
                <a:solidFill>
                  <a:srgbClr val="0000FF"/>
                </a:solidFill>
              </a:rPr>
              <a:t>4</a:t>
            </a:r>
            <a:r>
              <a:rPr lang="en-US" sz="2800" b="1" dirty="0" smtClean="0"/>
              <a:t>) (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/>
              <a:t>;</a:t>
            </a:r>
            <a:r>
              <a:rPr lang="en-US" sz="2800" b="1" dirty="0" smtClean="0">
                <a:solidFill>
                  <a:srgbClr val="0000FF"/>
                </a:solidFill>
              </a:rPr>
              <a:t>6</a:t>
            </a:r>
            <a:r>
              <a:rPr lang="en-US" sz="2800" b="1" dirty="0" smtClean="0"/>
              <a:t>) (</a:t>
            </a:r>
            <a:r>
              <a:rPr lang="ro-MO" sz="2800" b="1" dirty="0" smtClean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;</a:t>
            </a:r>
            <a:r>
              <a:rPr lang="en-US" sz="2800" b="1" dirty="0" smtClean="0">
                <a:solidFill>
                  <a:srgbClr val="0000FF"/>
                </a:solidFill>
              </a:rPr>
              <a:t>2</a:t>
            </a:r>
            <a:r>
              <a:rPr lang="en-US" sz="2800" b="1" dirty="0" smtClean="0"/>
              <a:t>) (</a:t>
            </a:r>
            <a:r>
              <a:rPr lang="ro-MO" sz="2800" b="1" dirty="0" smtClean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;</a:t>
            </a:r>
            <a:r>
              <a:rPr lang="en-US" sz="2800" b="1" dirty="0" smtClean="0">
                <a:solidFill>
                  <a:srgbClr val="0000FF"/>
                </a:solidFill>
              </a:rPr>
              <a:t>4</a:t>
            </a:r>
            <a:r>
              <a:rPr lang="en-US" sz="2800" b="1" dirty="0" smtClean="0"/>
              <a:t>) (</a:t>
            </a:r>
            <a:r>
              <a:rPr lang="ro-MO" sz="2800" b="1" dirty="0" smtClean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;</a:t>
            </a:r>
            <a:r>
              <a:rPr lang="en-US" sz="2800" b="1" dirty="0" smtClean="0">
                <a:solidFill>
                  <a:srgbClr val="0000FF"/>
                </a:solidFill>
              </a:rPr>
              <a:t>6</a:t>
            </a:r>
            <a:r>
              <a:rPr lang="en-US" sz="2800" b="1" dirty="0" smtClean="0"/>
              <a:t>)}</a:t>
            </a:r>
          </a:p>
          <a:p>
            <a:pPr marL="514350" indent="-514350">
              <a:buNone/>
            </a:pPr>
            <a:endParaRPr lang="ro-MO" sz="1600" b="1" dirty="0" smtClean="0"/>
          </a:p>
          <a:p>
            <a:pPr marL="514350" indent="-514350">
              <a:buNone/>
            </a:pPr>
            <a:r>
              <a:rPr lang="ro-MO" sz="2800" b="1" dirty="0" smtClean="0"/>
              <a:t>Card </a:t>
            </a:r>
            <a:r>
              <a:rPr lang="ro-MO" sz="2800" b="1" dirty="0" smtClean="0">
                <a:solidFill>
                  <a:srgbClr val="FF0000"/>
                </a:solidFill>
              </a:rPr>
              <a:t>A</a:t>
            </a:r>
            <a:r>
              <a:rPr lang="ro-MO" sz="2800" b="1" dirty="0" smtClean="0"/>
              <a:t>x</a:t>
            </a:r>
            <a:r>
              <a:rPr lang="ro-MO" sz="2800" b="1" dirty="0" smtClean="0">
                <a:solidFill>
                  <a:srgbClr val="0000FF"/>
                </a:solidFill>
              </a:rPr>
              <a:t>B</a:t>
            </a:r>
            <a:r>
              <a:rPr lang="ro-MO" sz="2800" b="1" dirty="0" smtClean="0"/>
              <a:t> =</a:t>
            </a:r>
            <a:r>
              <a:rPr lang="ro-MO" sz="2800" b="1" dirty="0" smtClean="0">
                <a:solidFill>
                  <a:srgbClr val="FF0000"/>
                </a:solidFill>
              </a:rPr>
              <a:t> card A </a:t>
            </a:r>
            <a:r>
              <a:rPr lang="ro-MO" sz="2800" b="1" dirty="0" smtClean="0"/>
              <a:t>x </a:t>
            </a:r>
            <a:r>
              <a:rPr lang="ro-MO" sz="2800" b="1" dirty="0" smtClean="0">
                <a:solidFill>
                  <a:srgbClr val="0000FF"/>
                </a:solidFill>
              </a:rPr>
              <a:t>Card B</a:t>
            </a:r>
            <a:r>
              <a:rPr lang="ro-MO" sz="2800" b="1" dirty="0" smtClean="0"/>
              <a:t> </a:t>
            </a:r>
            <a:r>
              <a:rPr lang="ro-MO" sz="2800" b="1" dirty="0" smtClean="0">
                <a:solidFill>
                  <a:srgbClr val="FF0000"/>
                </a:solidFill>
              </a:rPr>
              <a:t>3 </a:t>
            </a:r>
            <a:r>
              <a:rPr lang="ro-MO" sz="2800" b="1" dirty="0" smtClean="0"/>
              <a:t>x </a:t>
            </a:r>
            <a:r>
              <a:rPr lang="ro-MO" sz="2800" b="1" dirty="0" smtClean="0">
                <a:solidFill>
                  <a:srgbClr val="0000FF"/>
                </a:solidFill>
              </a:rPr>
              <a:t>3</a:t>
            </a:r>
            <a:r>
              <a:rPr lang="ro-MO" sz="2800" b="1" dirty="0" smtClean="0"/>
              <a:t>= 9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</a:t>
            </a:r>
            <a:r>
              <a:rPr lang="ro-MO" dirty="0" smtClean="0"/>
              <a:t>țiul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490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o-MO" sz="4000" dirty="0" smtClean="0"/>
              <a:t>Efectuați </a:t>
            </a:r>
            <a:r>
              <a:rPr lang="ro-MO" sz="4000" dirty="0" smtClean="0"/>
              <a:t>produsul </a:t>
            </a:r>
            <a:r>
              <a:rPr lang="ro-MO" sz="4000" dirty="0" smtClean="0"/>
              <a:t>cartezian A x B, dacă:</a:t>
            </a:r>
          </a:p>
          <a:p>
            <a:pPr marL="514350" indent="-514350">
              <a:buAutoNum type="alphaLcParenR"/>
            </a:pPr>
            <a:r>
              <a:rPr lang="ro-MO" sz="4000" dirty="0" smtClean="0">
                <a:solidFill>
                  <a:srgbClr val="FF0000"/>
                </a:solidFill>
              </a:rPr>
              <a:t>A = </a:t>
            </a:r>
            <a:r>
              <a:rPr lang="en-US" sz="4000" dirty="0" smtClean="0">
                <a:solidFill>
                  <a:srgbClr val="FF0000"/>
                </a:solidFill>
              </a:rPr>
              <a:t>{1, 3, 7}  </a:t>
            </a:r>
            <a:r>
              <a:rPr lang="ro-MO" sz="4000" dirty="0" smtClean="0">
                <a:solidFill>
                  <a:srgbClr val="FF0000"/>
                </a:solidFill>
              </a:rPr>
              <a:t>și B = </a:t>
            </a:r>
            <a:r>
              <a:rPr lang="en-US" sz="4000" dirty="0" smtClean="0">
                <a:solidFill>
                  <a:srgbClr val="FF0000"/>
                </a:solidFill>
              </a:rPr>
              <a:t>{</a:t>
            </a:r>
            <a:r>
              <a:rPr lang="ro-MO" sz="4000" dirty="0" smtClean="0">
                <a:solidFill>
                  <a:srgbClr val="FF0000"/>
                </a:solidFill>
              </a:rPr>
              <a:t>2</a:t>
            </a:r>
            <a:r>
              <a:rPr lang="en-US" sz="4000" dirty="0" smtClean="0">
                <a:solidFill>
                  <a:srgbClr val="FF0000"/>
                </a:solidFill>
              </a:rPr>
              <a:t>, </a:t>
            </a:r>
            <a:r>
              <a:rPr lang="ro-MO" sz="4000" dirty="0" smtClean="0">
                <a:solidFill>
                  <a:srgbClr val="FF0000"/>
                </a:solidFill>
              </a:rPr>
              <a:t>4</a:t>
            </a:r>
            <a:r>
              <a:rPr lang="en-US" sz="4000" dirty="0" smtClean="0">
                <a:solidFill>
                  <a:srgbClr val="FF0000"/>
                </a:solidFill>
              </a:rPr>
              <a:t>, </a:t>
            </a:r>
            <a:r>
              <a:rPr lang="ro-MO" sz="4000" dirty="0" smtClean="0">
                <a:solidFill>
                  <a:srgbClr val="FF0000"/>
                </a:solidFill>
              </a:rPr>
              <a:t>6</a:t>
            </a:r>
            <a:r>
              <a:rPr lang="en-US" sz="4000" dirty="0" smtClean="0">
                <a:solidFill>
                  <a:srgbClr val="FF0000"/>
                </a:solidFill>
              </a:rPr>
              <a:t>} </a:t>
            </a:r>
            <a:r>
              <a:rPr lang="ro-MO" sz="4000" dirty="0" smtClean="0">
                <a:solidFill>
                  <a:srgbClr val="FF0000"/>
                </a:solidFill>
              </a:rPr>
              <a:t>  I - echipă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ro-MO" sz="4000" dirty="0" smtClean="0">
                <a:solidFill>
                  <a:srgbClr val="000000"/>
                </a:solidFill>
              </a:rPr>
              <a:t>A = </a:t>
            </a:r>
            <a:r>
              <a:rPr lang="en-US" sz="4000" dirty="0" smtClean="0">
                <a:solidFill>
                  <a:srgbClr val="000000"/>
                </a:solidFill>
              </a:rPr>
              <a:t>{</a:t>
            </a:r>
            <a:r>
              <a:rPr lang="ro-MO" sz="4000" dirty="0" smtClean="0">
                <a:solidFill>
                  <a:srgbClr val="000000"/>
                </a:solidFill>
              </a:rPr>
              <a:t>x</a:t>
            </a:r>
            <a:r>
              <a:rPr lang="en-US" sz="4000" dirty="0" smtClean="0">
                <a:solidFill>
                  <a:srgbClr val="000000"/>
                </a:solidFill>
              </a:rPr>
              <a:t>,</a:t>
            </a:r>
            <a:r>
              <a:rPr lang="ro-MO" sz="4000" dirty="0" smtClean="0">
                <a:solidFill>
                  <a:srgbClr val="000000"/>
                </a:solidFill>
              </a:rPr>
              <a:t>y</a:t>
            </a:r>
            <a:r>
              <a:rPr lang="en-US" sz="4000" dirty="0" smtClean="0">
                <a:solidFill>
                  <a:srgbClr val="000000"/>
                </a:solidFill>
              </a:rPr>
              <a:t>, </a:t>
            </a:r>
            <a:r>
              <a:rPr lang="ro-MO" sz="4000" dirty="0" smtClean="0">
                <a:solidFill>
                  <a:srgbClr val="000000"/>
                </a:solidFill>
              </a:rPr>
              <a:t>z</a:t>
            </a:r>
            <a:r>
              <a:rPr lang="en-US" sz="4000" dirty="0" smtClean="0">
                <a:solidFill>
                  <a:srgbClr val="000000"/>
                </a:solidFill>
              </a:rPr>
              <a:t>}  </a:t>
            </a:r>
            <a:r>
              <a:rPr lang="ro-MO" sz="4000" dirty="0" smtClean="0">
                <a:solidFill>
                  <a:srgbClr val="000000"/>
                </a:solidFill>
              </a:rPr>
              <a:t>și B = </a:t>
            </a:r>
            <a:r>
              <a:rPr lang="en-US" sz="4000" dirty="0" smtClean="0">
                <a:solidFill>
                  <a:srgbClr val="000000"/>
                </a:solidFill>
              </a:rPr>
              <a:t>{</a:t>
            </a:r>
            <a:r>
              <a:rPr lang="ro-MO" sz="4000" dirty="0" smtClean="0">
                <a:solidFill>
                  <a:srgbClr val="000000"/>
                </a:solidFill>
              </a:rPr>
              <a:t>p</a:t>
            </a:r>
            <a:r>
              <a:rPr lang="en-US" sz="4000" dirty="0" smtClean="0">
                <a:solidFill>
                  <a:srgbClr val="000000"/>
                </a:solidFill>
              </a:rPr>
              <a:t>, </a:t>
            </a:r>
            <a:r>
              <a:rPr lang="ro-MO" sz="4000" dirty="0" smtClean="0">
                <a:solidFill>
                  <a:srgbClr val="000000"/>
                </a:solidFill>
              </a:rPr>
              <a:t>t</a:t>
            </a:r>
            <a:r>
              <a:rPr lang="en-US" sz="4000" dirty="0" smtClean="0">
                <a:solidFill>
                  <a:srgbClr val="000000"/>
                </a:solidFill>
              </a:rPr>
              <a:t>, </a:t>
            </a:r>
            <a:r>
              <a:rPr lang="ro-MO" sz="4000" dirty="0" smtClean="0">
                <a:solidFill>
                  <a:srgbClr val="000000"/>
                </a:solidFill>
              </a:rPr>
              <a:t>z</a:t>
            </a:r>
            <a:r>
              <a:rPr lang="en-US" sz="4000" dirty="0" smtClean="0">
                <a:solidFill>
                  <a:srgbClr val="000000"/>
                </a:solidFill>
              </a:rPr>
              <a:t>}</a:t>
            </a:r>
            <a:r>
              <a:rPr lang="ro-MO" sz="4000" dirty="0" smtClean="0">
                <a:solidFill>
                  <a:srgbClr val="000000"/>
                </a:solidFill>
              </a:rPr>
              <a:t>      II - echipă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ro-MO" sz="4000" dirty="0" smtClean="0">
                <a:solidFill>
                  <a:srgbClr val="C00000"/>
                </a:solidFill>
              </a:rPr>
              <a:t>A = </a:t>
            </a:r>
            <a:r>
              <a:rPr lang="en-US" sz="4000" dirty="0" smtClean="0">
                <a:solidFill>
                  <a:srgbClr val="C00000"/>
                </a:solidFill>
              </a:rPr>
              <a:t>{</a:t>
            </a:r>
            <a:r>
              <a:rPr lang="ro-MO" sz="4000" dirty="0" smtClean="0">
                <a:solidFill>
                  <a:srgbClr val="C00000"/>
                </a:solidFill>
              </a:rPr>
              <a:t>a</a:t>
            </a:r>
            <a:r>
              <a:rPr lang="en-US" sz="4000" dirty="0" smtClean="0">
                <a:solidFill>
                  <a:srgbClr val="C00000"/>
                </a:solidFill>
              </a:rPr>
              <a:t>,</a:t>
            </a:r>
            <a:r>
              <a:rPr lang="ro-MO" sz="4000" dirty="0" smtClean="0">
                <a:solidFill>
                  <a:srgbClr val="C00000"/>
                </a:solidFill>
              </a:rPr>
              <a:t> </a:t>
            </a:r>
            <a:r>
              <a:rPr lang="ro-MO" sz="4000" dirty="0" smtClean="0">
                <a:solidFill>
                  <a:srgbClr val="C00000"/>
                </a:solidFill>
              </a:rPr>
              <a:t>b</a:t>
            </a:r>
            <a:r>
              <a:rPr lang="en-US" sz="4000" dirty="0" smtClean="0">
                <a:solidFill>
                  <a:srgbClr val="C00000"/>
                </a:solidFill>
              </a:rPr>
              <a:t>}  </a:t>
            </a:r>
            <a:r>
              <a:rPr lang="ro-MO" sz="4000" dirty="0" smtClean="0">
                <a:solidFill>
                  <a:srgbClr val="C00000"/>
                </a:solidFill>
              </a:rPr>
              <a:t>și B = </a:t>
            </a:r>
            <a:r>
              <a:rPr lang="en-US" sz="4000" dirty="0" smtClean="0">
                <a:solidFill>
                  <a:srgbClr val="C00000"/>
                </a:solidFill>
              </a:rPr>
              <a:t>{</a:t>
            </a:r>
            <a:r>
              <a:rPr lang="ro-MO" sz="4000" dirty="0" smtClean="0">
                <a:solidFill>
                  <a:srgbClr val="C00000"/>
                </a:solidFill>
              </a:rPr>
              <a:t>u</a:t>
            </a:r>
            <a:r>
              <a:rPr lang="en-US" sz="4000" dirty="0" smtClean="0">
                <a:solidFill>
                  <a:srgbClr val="C00000"/>
                </a:solidFill>
              </a:rPr>
              <a:t>, </a:t>
            </a:r>
            <a:r>
              <a:rPr lang="ro-MO" sz="4000" dirty="0" smtClean="0">
                <a:solidFill>
                  <a:srgbClr val="C00000"/>
                </a:solidFill>
              </a:rPr>
              <a:t>v</a:t>
            </a:r>
            <a:r>
              <a:rPr lang="en-US" sz="4000" dirty="0" smtClean="0">
                <a:solidFill>
                  <a:srgbClr val="C00000"/>
                </a:solidFill>
              </a:rPr>
              <a:t>, </a:t>
            </a:r>
            <a:r>
              <a:rPr lang="ro-MO" sz="4000" dirty="0" smtClean="0">
                <a:solidFill>
                  <a:srgbClr val="C00000"/>
                </a:solidFill>
              </a:rPr>
              <a:t>w</a:t>
            </a:r>
            <a:r>
              <a:rPr lang="en-US" sz="4000" dirty="0" smtClean="0">
                <a:solidFill>
                  <a:srgbClr val="C00000"/>
                </a:solidFill>
              </a:rPr>
              <a:t>}</a:t>
            </a:r>
            <a:r>
              <a:rPr lang="ro-MO" sz="4000" dirty="0" smtClean="0">
                <a:solidFill>
                  <a:srgbClr val="C00000"/>
                </a:solidFill>
              </a:rPr>
              <a:t>   III – echipă</a:t>
            </a:r>
          </a:p>
          <a:p>
            <a:pPr marL="514350" indent="-514350">
              <a:buNone/>
            </a:pPr>
            <a:endParaRPr lang="ro-MO" sz="2000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ro-MO" sz="4000" dirty="0" smtClean="0"/>
              <a:t>Aflați </a:t>
            </a:r>
            <a:r>
              <a:rPr lang="ro-MO" sz="4000" dirty="0" smtClean="0"/>
              <a:t>Card A </a:t>
            </a:r>
            <a:r>
              <a:rPr lang="ro-MO" sz="4000" dirty="0" smtClean="0"/>
              <a:t>x B</a:t>
            </a:r>
          </a:p>
          <a:p>
            <a:pPr marL="514350" indent="-514350">
              <a:buNone/>
            </a:pPr>
            <a:endParaRPr lang="ru-RU" sz="4000" dirty="0"/>
          </a:p>
        </p:txBody>
      </p:sp>
      <p:pic>
        <p:nvPicPr>
          <p:cNvPr id="4" name="Picture 42" descr="Карандаш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04456">
            <a:off x="8045433" y="243471"/>
            <a:ext cx="10287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741 L -0.31822 0.05972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823 0.05972 L -0.31476 0.49537 L -0.4625 0.06875 L -0.52569 0.49236 L -0.67031 0.07292 L -0.73229 0.48565 L -0.85764 0.09908 L -0.95434 0.44977 " pathEditMode="relative" rAng="-481900" ptsTypes="AAAAAAAA">
                                      <p:cBhvr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2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o-MO" dirty="0" smtClean="0"/>
              <a:t>Rezolvare: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ro-MO" dirty="0" smtClean="0"/>
              <a:t>A = </a:t>
            </a:r>
            <a:r>
              <a:rPr lang="en-US" dirty="0" smtClean="0"/>
              <a:t>{1, 3, 7}  </a:t>
            </a:r>
            <a:r>
              <a:rPr lang="ro-MO" dirty="0" smtClean="0"/>
              <a:t>și B = </a:t>
            </a:r>
            <a:r>
              <a:rPr lang="en-US" dirty="0" smtClean="0"/>
              <a:t>{</a:t>
            </a:r>
            <a:r>
              <a:rPr lang="ro-MO" dirty="0" smtClean="0"/>
              <a:t>2</a:t>
            </a:r>
            <a:r>
              <a:rPr lang="en-US" dirty="0" smtClean="0"/>
              <a:t>, </a:t>
            </a:r>
            <a:r>
              <a:rPr lang="ro-MO" dirty="0" smtClean="0"/>
              <a:t>4</a:t>
            </a:r>
            <a:r>
              <a:rPr lang="en-US" dirty="0" smtClean="0"/>
              <a:t>, </a:t>
            </a:r>
            <a:r>
              <a:rPr lang="ro-MO" dirty="0" smtClean="0"/>
              <a:t>6</a:t>
            </a:r>
            <a:r>
              <a:rPr lang="en-US" dirty="0" smtClean="0"/>
              <a:t>}</a:t>
            </a:r>
            <a:r>
              <a:rPr lang="ro-MO" dirty="0" smtClean="0"/>
              <a:t> </a:t>
            </a:r>
            <a:r>
              <a:rPr lang="ro-MO" dirty="0" smtClean="0">
                <a:solidFill>
                  <a:srgbClr val="C00000"/>
                </a:solidFill>
              </a:rPr>
              <a:t>        I – echipă</a:t>
            </a:r>
            <a:endParaRPr lang="ro-MO" dirty="0" smtClean="0"/>
          </a:p>
          <a:p>
            <a:pPr marL="514350" indent="-514350">
              <a:buNone/>
            </a:pPr>
            <a:r>
              <a:rPr lang="ro-MO" dirty="0" smtClean="0"/>
              <a:t>A x B = </a:t>
            </a:r>
            <a:r>
              <a:rPr lang="en-US" dirty="0" smtClean="0"/>
              <a:t>{ (1;2) (1;4) (1;6) (3;2) (3;4) (3;6) (7;2) (7;2) (7;6) }</a:t>
            </a:r>
          </a:p>
          <a:p>
            <a:pPr marL="514350" indent="-514350">
              <a:buNone/>
            </a:pPr>
            <a:r>
              <a:rPr lang="ro-MO" dirty="0" smtClean="0"/>
              <a:t>Card AxB = 9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b) </a:t>
            </a:r>
            <a:r>
              <a:rPr lang="ro-MO" dirty="0" smtClean="0"/>
              <a:t>A = </a:t>
            </a:r>
            <a:r>
              <a:rPr lang="en-US" dirty="0" smtClean="0"/>
              <a:t>{</a:t>
            </a:r>
            <a:r>
              <a:rPr lang="ro-MO" dirty="0" smtClean="0"/>
              <a:t>x</a:t>
            </a:r>
            <a:r>
              <a:rPr lang="en-US" dirty="0" smtClean="0"/>
              <a:t>,</a:t>
            </a:r>
            <a:r>
              <a:rPr lang="ro-MO" dirty="0" smtClean="0"/>
              <a:t>y</a:t>
            </a:r>
            <a:r>
              <a:rPr lang="en-US" dirty="0" smtClean="0"/>
              <a:t>, </a:t>
            </a:r>
            <a:r>
              <a:rPr lang="ro-MO" dirty="0" smtClean="0"/>
              <a:t>z</a:t>
            </a:r>
            <a:r>
              <a:rPr lang="en-US" dirty="0" smtClean="0"/>
              <a:t>}  </a:t>
            </a:r>
            <a:r>
              <a:rPr lang="ro-MO" dirty="0" smtClean="0"/>
              <a:t>și B = </a:t>
            </a:r>
            <a:r>
              <a:rPr lang="en-US" dirty="0" smtClean="0"/>
              <a:t>{</a:t>
            </a:r>
            <a:r>
              <a:rPr lang="ro-MO" dirty="0" smtClean="0"/>
              <a:t>p</a:t>
            </a:r>
            <a:r>
              <a:rPr lang="en-US" dirty="0" smtClean="0"/>
              <a:t>, </a:t>
            </a:r>
            <a:r>
              <a:rPr lang="ro-MO" dirty="0" smtClean="0"/>
              <a:t>t</a:t>
            </a:r>
            <a:r>
              <a:rPr lang="en-US" dirty="0" smtClean="0"/>
              <a:t>, </a:t>
            </a:r>
            <a:r>
              <a:rPr lang="ro-MO" dirty="0" smtClean="0"/>
              <a:t>z</a:t>
            </a:r>
            <a:r>
              <a:rPr lang="en-US" dirty="0" smtClean="0"/>
              <a:t>} </a:t>
            </a:r>
            <a:r>
              <a:rPr lang="ro-MO" dirty="0" smtClean="0"/>
              <a:t>            II – echipă</a:t>
            </a:r>
          </a:p>
          <a:p>
            <a:pPr marL="514350" indent="-514350">
              <a:buNone/>
            </a:pPr>
            <a:r>
              <a:rPr lang="ro-MO" dirty="0" smtClean="0"/>
              <a:t>A x B = </a:t>
            </a:r>
            <a:r>
              <a:rPr lang="en-US" dirty="0" smtClean="0"/>
              <a:t>{ (x;p) (x;t) (x;z) (</a:t>
            </a:r>
            <a:r>
              <a:rPr lang="ro-MO" dirty="0" smtClean="0"/>
              <a:t>y</a:t>
            </a:r>
            <a:r>
              <a:rPr lang="en-US" dirty="0" smtClean="0"/>
              <a:t>;p) (</a:t>
            </a:r>
            <a:r>
              <a:rPr lang="ro-MO" dirty="0" smtClean="0"/>
              <a:t>y</a:t>
            </a:r>
            <a:r>
              <a:rPr lang="en-US" dirty="0" smtClean="0"/>
              <a:t>;t) (</a:t>
            </a:r>
            <a:r>
              <a:rPr lang="ro-MO" dirty="0" smtClean="0"/>
              <a:t>y</a:t>
            </a:r>
            <a:r>
              <a:rPr lang="en-US" dirty="0" smtClean="0"/>
              <a:t>;z) (</a:t>
            </a:r>
            <a:r>
              <a:rPr lang="ro-MO" dirty="0" smtClean="0"/>
              <a:t>z</a:t>
            </a:r>
            <a:r>
              <a:rPr lang="en-US" dirty="0" smtClean="0"/>
              <a:t>;p) (</a:t>
            </a:r>
            <a:r>
              <a:rPr lang="ro-MO" dirty="0" smtClean="0"/>
              <a:t>z</a:t>
            </a:r>
            <a:r>
              <a:rPr lang="en-US" dirty="0" smtClean="0"/>
              <a:t>;t) (</a:t>
            </a:r>
            <a:r>
              <a:rPr lang="ro-MO" dirty="0" smtClean="0"/>
              <a:t>z</a:t>
            </a:r>
            <a:r>
              <a:rPr lang="en-US" dirty="0" smtClean="0"/>
              <a:t>;z) }</a:t>
            </a:r>
          </a:p>
          <a:p>
            <a:pPr marL="514350" indent="-514350">
              <a:buNone/>
            </a:pPr>
            <a:r>
              <a:rPr lang="ro-MO" dirty="0" smtClean="0"/>
              <a:t>Card AxB = 9</a:t>
            </a:r>
            <a:endParaRPr lang="en-US" dirty="0" smtClean="0"/>
          </a:p>
          <a:p>
            <a:pPr marL="514350" indent="-514350">
              <a:buNone/>
            </a:pPr>
            <a:endParaRPr lang="ru-RU" dirty="0"/>
          </a:p>
        </p:txBody>
      </p:sp>
      <p:pic>
        <p:nvPicPr>
          <p:cNvPr id="4" name="Picture 86" descr="a_dom_vor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180528" y="4994275"/>
            <a:ext cx="202406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89 -0.00463 C 0.20278 0.00463 0.29635 0.01389 0.38524 -0.02546 C 0.47483 -0.06759 0.53715 -0.125 0.64583 -0.2544 C 0.75469 -0.3838 0.97344 -0.71204 1.03923 -0.80509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" y="-3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o-MO" dirty="0" smtClean="0"/>
              <a:t>Rezolvare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ro-MO" dirty="0" smtClean="0">
                <a:solidFill>
                  <a:srgbClr val="C00000"/>
                </a:solidFill>
              </a:rPr>
              <a:t>III – echipă</a:t>
            </a:r>
          </a:p>
          <a:p>
            <a:pPr marL="514350" indent="-514350">
              <a:buAutoNum type="alphaLcParenR"/>
            </a:pPr>
            <a:r>
              <a:rPr lang="ro-MO" dirty="0" smtClean="0">
                <a:solidFill>
                  <a:srgbClr val="C00000"/>
                </a:solidFill>
              </a:rPr>
              <a:t>A =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ro-MO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ro-MO" dirty="0" smtClean="0">
                <a:solidFill>
                  <a:srgbClr val="C00000"/>
                </a:solidFill>
              </a:rPr>
              <a:t> </a:t>
            </a:r>
            <a:r>
              <a:rPr lang="ro-MO" dirty="0" smtClean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}  </a:t>
            </a:r>
            <a:r>
              <a:rPr lang="ro-MO" dirty="0" smtClean="0">
                <a:solidFill>
                  <a:srgbClr val="C00000"/>
                </a:solidFill>
              </a:rPr>
              <a:t>și B =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ro-MO" dirty="0" smtClean="0">
                <a:solidFill>
                  <a:srgbClr val="C00000"/>
                </a:solidFill>
              </a:rPr>
              <a:t>u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ro-MO" dirty="0" smtClean="0">
                <a:solidFill>
                  <a:srgbClr val="C00000"/>
                </a:solidFill>
              </a:rPr>
              <a:t>v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ro-MO" dirty="0" smtClean="0">
                <a:solidFill>
                  <a:srgbClr val="C00000"/>
                </a:solidFill>
              </a:rPr>
              <a:t>w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  <a:r>
              <a:rPr lang="ro-MO" dirty="0" smtClean="0">
                <a:solidFill>
                  <a:srgbClr val="C00000"/>
                </a:solidFill>
              </a:rPr>
              <a:t> </a:t>
            </a:r>
          </a:p>
          <a:p>
            <a:pPr marL="514350" indent="-514350">
              <a:buAutoNum type="alphaLcParenR"/>
            </a:pPr>
            <a:r>
              <a:rPr lang="ro-MO" dirty="0" smtClean="0"/>
              <a:t>A x B = </a:t>
            </a:r>
            <a:r>
              <a:rPr lang="en-US" dirty="0" smtClean="0"/>
              <a:t>{ (</a:t>
            </a:r>
            <a:r>
              <a:rPr lang="ro-MO" dirty="0" smtClean="0"/>
              <a:t>a</a:t>
            </a:r>
            <a:r>
              <a:rPr lang="en-US" dirty="0" smtClean="0"/>
              <a:t>;</a:t>
            </a:r>
            <a:r>
              <a:rPr lang="ro-MO" dirty="0" smtClean="0"/>
              <a:t>u</a:t>
            </a:r>
            <a:r>
              <a:rPr lang="en-US" dirty="0" smtClean="0"/>
              <a:t>) (</a:t>
            </a:r>
            <a:r>
              <a:rPr lang="ro-MO" dirty="0" smtClean="0"/>
              <a:t>a</a:t>
            </a:r>
            <a:r>
              <a:rPr lang="en-US" dirty="0" smtClean="0"/>
              <a:t>;</a:t>
            </a:r>
            <a:r>
              <a:rPr lang="ro-MO" dirty="0" smtClean="0"/>
              <a:t>v</a:t>
            </a:r>
            <a:r>
              <a:rPr lang="en-US" dirty="0" smtClean="0"/>
              <a:t>) (</a:t>
            </a:r>
            <a:r>
              <a:rPr lang="ro-MO" dirty="0" smtClean="0"/>
              <a:t>a</a:t>
            </a:r>
            <a:r>
              <a:rPr lang="en-US" dirty="0" smtClean="0"/>
              <a:t>;</a:t>
            </a:r>
            <a:r>
              <a:rPr lang="ro-MO" dirty="0" smtClean="0"/>
              <a:t>w</a:t>
            </a:r>
            <a:r>
              <a:rPr lang="en-US" dirty="0" smtClean="0"/>
              <a:t>) (</a:t>
            </a:r>
            <a:r>
              <a:rPr lang="ro-MO" dirty="0" smtClean="0"/>
              <a:t>b</a:t>
            </a:r>
            <a:r>
              <a:rPr lang="en-US" dirty="0" smtClean="0"/>
              <a:t>;</a:t>
            </a:r>
            <a:r>
              <a:rPr lang="ro-MO" dirty="0" smtClean="0"/>
              <a:t>u</a:t>
            </a:r>
            <a:r>
              <a:rPr lang="en-US" dirty="0" smtClean="0"/>
              <a:t>) (</a:t>
            </a:r>
            <a:r>
              <a:rPr lang="ro-MO" dirty="0" smtClean="0"/>
              <a:t>b</a:t>
            </a:r>
            <a:r>
              <a:rPr lang="en-US" dirty="0" smtClean="0"/>
              <a:t>;</a:t>
            </a:r>
            <a:r>
              <a:rPr lang="ro-MO" dirty="0" smtClean="0"/>
              <a:t>v</a:t>
            </a:r>
            <a:r>
              <a:rPr lang="en-US" dirty="0" smtClean="0"/>
              <a:t>) (</a:t>
            </a:r>
            <a:r>
              <a:rPr lang="ro-MO" dirty="0" smtClean="0"/>
              <a:t>b</a:t>
            </a:r>
            <a:r>
              <a:rPr lang="en-US" dirty="0" smtClean="0"/>
              <a:t>;</a:t>
            </a:r>
            <a:r>
              <a:rPr lang="ro-MO" dirty="0" smtClean="0"/>
              <a:t>w</a:t>
            </a:r>
            <a:r>
              <a:rPr lang="en-US" dirty="0" smtClean="0"/>
              <a:t>) }</a:t>
            </a:r>
          </a:p>
          <a:p>
            <a:pPr marL="514350" indent="-514350">
              <a:buNone/>
            </a:pPr>
            <a:r>
              <a:rPr lang="ro-MO" dirty="0" smtClean="0"/>
              <a:t>Card AxB = 6</a:t>
            </a:r>
            <a:endParaRPr lang="en-US" dirty="0" smtClean="0"/>
          </a:p>
          <a:p>
            <a:pPr marL="514350" indent="-514350">
              <a:buNone/>
            </a:pPr>
            <a:endParaRPr lang="ru-RU" dirty="0"/>
          </a:p>
        </p:txBody>
      </p:sp>
      <p:pic>
        <p:nvPicPr>
          <p:cNvPr id="4" name="Picture 86" descr="a_dom_vor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180528" y="4994275"/>
            <a:ext cx="202406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89 -0.00463 C 0.20278 0.00463 0.29635 0.01389 0.38524 -0.02546 C 0.47483 -0.06759 0.53715 -0.125 0.64583 -0.2544 C 0.75469 -0.3838 0.97344 -0.71204 1.03923 -0.80509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" y="-3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 smtClean="0">
                <a:cs typeface="Arial" charset="0"/>
              </a:rPr>
              <a:t>►</a:t>
            </a:r>
            <a:r>
              <a:rPr lang="ro-RO" b="1" dirty="0" smtClean="0">
                <a:solidFill>
                  <a:srgbClr val="FF0000"/>
                </a:solidFill>
              </a:rPr>
              <a:t>Tema</a:t>
            </a:r>
            <a:r>
              <a:rPr lang="ro-RO" b="1" dirty="0" smtClean="0">
                <a:solidFill>
                  <a:srgbClr val="FF0000"/>
                </a:solidFill>
              </a:rPr>
              <a:t> </a:t>
            </a:r>
            <a:r>
              <a:rPr lang="ro-RO" b="1" dirty="0" smtClean="0">
                <a:solidFill>
                  <a:srgbClr val="FF0000"/>
                </a:solidFill>
              </a:rPr>
              <a:t>pentru </a:t>
            </a:r>
            <a:r>
              <a:rPr lang="ro-RO" b="1" dirty="0" smtClean="0">
                <a:solidFill>
                  <a:srgbClr val="FF0000"/>
                </a:solidFill>
              </a:rPr>
              <a:t>acasă</a:t>
            </a:r>
            <a:r>
              <a:rPr lang="ro-RO" b="1" dirty="0" smtClean="0">
                <a:solidFill>
                  <a:srgbClr val="FF0000"/>
                </a:solidFill>
              </a:rPr>
              <a:t>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0367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o-MO" sz="4000" b="1" i="1" dirty="0" smtClean="0"/>
              <a:t>E</a:t>
            </a:r>
            <a:r>
              <a:rPr lang="en-US" sz="4000" b="1" i="1" dirty="0" smtClean="0"/>
              <a:t>xercițiul 7</a:t>
            </a:r>
            <a:r>
              <a:rPr lang="ro-MO" sz="4000" b="1" i="1" dirty="0" smtClean="0"/>
              <a:t>,</a:t>
            </a:r>
            <a:r>
              <a:rPr lang="en-US" sz="4000" b="1" i="1" dirty="0" smtClean="0"/>
              <a:t> p</a:t>
            </a:r>
            <a:r>
              <a:rPr lang="ro-MO" sz="4000" b="1" i="1" dirty="0" smtClean="0"/>
              <a:t>ag.</a:t>
            </a:r>
            <a:r>
              <a:rPr lang="en-US" sz="4000" b="1" i="1" dirty="0" smtClean="0"/>
              <a:t> </a:t>
            </a:r>
            <a:r>
              <a:rPr lang="en-US" sz="4000" b="1" i="1" dirty="0" smtClean="0"/>
              <a:t>42</a:t>
            </a:r>
            <a:endParaRPr lang="ru-RU" sz="4000" dirty="0" smtClean="0"/>
          </a:p>
          <a:p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39752" y="3068960"/>
            <a:ext cx="4464496" cy="22322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3284984"/>
            <a:ext cx="42484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o-RO" b="1" dirty="0" smtClean="0">
                <a:cs typeface="Arial" charset="0"/>
              </a:rPr>
              <a:t>►</a:t>
            </a:r>
            <a:r>
              <a:rPr lang="ro-RO" sz="2400" b="1" dirty="0" smtClean="0">
                <a:solidFill>
                  <a:srgbClr val="FF0000"/>
                </a:solidFill>
              </a:rPr>
              <a:t>Tema </a:t>
            </a:r>
            <a:r>
              <a:rPr lang="ro-RO" sz="2400" b="1" dirty="0" smtClean="0">
                <a:solidFill>
                  <a:srgbClr val="FF0000"/>
                </a:solidFill>
              </a:rPr>
              <a:t>pentru aca</a:t>
            </a:r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r>
              <a:rPr lang="ro-RO" sz="2400" b="1" dirty="0" smtClean="0">
                <a:solidFill>
                  <a:srgbClr val="FF0000"/>
                </a:solidFill>
              </a:rPr>
              <a:t>ă</a:t>
            </a:r>
            <a:r>
              <a:rPr lang="ro-RO" sz="2400" b="1" dirty="0" smtClean="0">
                <a:solidFill>
                  <a:srgbClr val="FF0000"/>
                </a:solidFill>
              </a:rPr>
              <a:t>!</a:t>
            </a:r>
          </a:p>
          <a:p>
            <a:pPr>
              <a:spcBef>
                <a:spcPct val="50000"/>
              </a:spcBef>
            </a:pPr>
            <a:r>
              <a:rPr lang="ro-RO" sz="2400" b="1" dirty="0" smtClean="0">
                <a:solidFill>
                  <a:srgbClr val="FF0000"/>
                </a:solidFill>
              </a:rPr>
              <a:t>                  Important!</a:t>
            </a:r>
            <a:endParaRPr lang="ro-RO" sz="2400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ro-RO" sz="2400" b="1" dirty="0" smtClean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nb-NO" sz="2400" b="1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55776" y="3861048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o-MO" sz="2400" b="1" dirty="0" smtClean="0">
              <a:solidFill>
                <a:srgbClr val="FF0000"/>
              </a:solidFill>
            </a:endParaRPr>
          </a:p>
          <a:p>
            <a:pPr algn="ctr"/>
            <a:r>
              <a:rPr lang="ro-MO" sz="2400" b="1" dirty="0" smtClean="0">
                <a:solidFill>
                  <a:srgbClr val="FF0000"/>
                </a:solidFill>
              </a:rPr>
              <a:t>Ver</a:t>
            </a:r>
            <a:r>
              <a:rPr lang="en-US" sz="2400" b="1" dirty="0" smtClean="0">
                <a:solidFill>
                  <a:srgbClr val="FF0000"/>
                </a:solidFill>
              </a:rPr>
              <a:t>i</a:t>
            </a:r>
            <a:r>
              <a:rPr lang="ro-MO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dirty="0" smtClean="0">
                <a:solidFill>
                  <a:srgbClr val="FF0000"/>
                </a:solidFill>
              </a:rPr>
              <a:t>i</a:t>
            </a:r>
            <a:r>
              <a:rPr lang="ro-MO" sz="2400" b="1" dirty="0" smtClean="0">
                <a:solidFill>
                  <a:srgbClr val="FF0000"/>
                </a:solidFill>
              </a:rPr>
              <a:t>cați dacă  A</a:t>
            </a:r>
            <a:r>
              <a:rPr lang="ro-MO" sz="2400" b="1" dirty="0" smtClean="0"/>
              <a:t> x </a:t>
            </a:r>
            <a:r>
              <a:rPr lang="ro-MO" sz="2400" b="1" dirty="0" smtClean="0">
                <a:solidFill>
                  <a:srgbClr val="0000FF"/>
                </a:solidFill>
              </a:rPr>
              <a:t>B</a:t>
            </a:r>
            <a:r>
              <a:rPr lang="ro-MO" sz="2400" b="1" dirty="0" smtClean="0"/>
              <a:t> = </a:t>
            </a:r>
            <a:r>
              <a:rPr lang="ro-MO" sz="2400" b="1" dirty="0" smtClean="0">
                <a:solidFill>
                  <a:srgbClr val="0000FF"/>
                </a:solidFill>
              </a:rPr>
              <a:t>B</a:t>
            </a:r>
            <a:r>
              <a:rPr lang="ro-MO" sz="2400" b="1" dirty="0" smtClean="0"/>
              <a:t> x </a:t>
            </a:r>
            <a:r>
              <a:rPr lang="ro-MO" sz="2400" b="1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ro-MO" sz="2400" dirty="0" smtClean="0">
                <a:solidFill>
                  <a:srgbClr val="FF0000"/>
                </a:solidFill>
              </a:rPr>
              <a:t>  </a:t>
            </a:r>
            <a:r>
              <a:rPr lang="ro-MO" sz="2400" b="1" dirty="0" smtClean="0">
                <a:solidFill>
                  <a:srgbClr val="FF0000"/>
                </a:solidFill>
              </a:rPr>
              <a:t>A = </a:t>
            </a:r>
            <a:r>
              <a:rPr lang="en-US" sz="2400" b="1" dirty="0" smtClean="0">
                <a:solidFill>
                  <a:srgbClr val="FF0000"/>
                </a:solidFill>
              </a:rPr>
              <a:t>{1, 3, 7}  </a:t>
            </a:r>
            <a:r>
              <a:rPr lang="ro-MO" sz="2400" b="1" dirty="0" smtClean="0">
                <a:solidFill>
                  <a:srgbClr val="FF0000"/>
                </a:solidFill>
              </a:rPr>
              <a:t>și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ro-MO" sz="2400" b="1" dirty="0" smtClean="0">
                <a:solidFill>
                  <a:srgbClr val="FF0000"/>
                </a:solidFill>
              </a:rPr>
              <a:t> </a:t>
            </a:r>
            <a:r>
              <a:rPr lang="ro-MO" sz="2400" b="1" dirty="0" smtClean="0">
                <a:solidFill>
                  <a:srgbClr val="0000FF"/>
                </a:solidFill>
              </a:rPr>
              <a:t>B = </a:t>
            </a:r>
            <a:r>
              <a:rPr lang="en-US" sz="2400" b="1" dirty="0" smtClean="0">
                <a:solidFill>
                  <a:srgbClr val="0000FF"/>
                </a:solidFill>
              </a:rPr>
              <a:t>{</a:t>
            </a:r>
            <a:r>
              <a:rPr lang="ro-MO" sz="2400" b="1" dirty="0" smtClean="0">
                <a:solidFill>
                  <a:srgbClr val="0000FF"/>
                </a:solidFill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</a:rPr>
              <a:t>, </a:t>
            </a:r>
            <a:r>
              <a:rPr lang="ro-MO" sz="2400" b="1" dirty="0" smtClean="0">
                <a:solidFill>
                  <a:srgbClr val="0000FF"/>
                </a:solidFill>
              </a:rPr>
              <a:t>4</a:t>
            </a:r>
            <a:r>
              <a:rPr lang="en-US" sz="2400" b="1" dirty="0" smtClean="0">
                <a:solidFill>
                  <a:srgbClr val="0000FF"/>
                </a:solidFill>
              </a:rPr>
              <a:t>, </a:t>
            </a:r>
            <a:r>
              <a:rPr lang="ro-MO" sz="2400" b="1" dirty="0" smtClean="0">
                <a:solidFill>
                  <a:srgbClr val="0000FF"/>
                </a:solidFill>
              </a:rPr>
              <a:t>6</a:t>
            </a:r>
            <a:r>
              <a:rPr lang="en-US" sz="2400" b="1" dirty="0" smtClean="0">
                <a:solidFill>
                  <a:srgbClr val="0000FF"/>
                </a:solidFill>
              </a:rPr>
              <a:t>}</a:t>
            </a:r>
            <a:endParaRPr lang="ru-RU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4"/>
          <p:cNvSpPr>
            <a:spLocks noChangeArrowheads="1" noChangeShapeType="1" noTextEdit="1"/>
          </p:cNvSpPr>
          <p:nvPr/>
        </p:nvSpPr>
        <p:spPr bwMode="auto">
          <a:xfrm>
            <a:off x="1263650" y="455613"/>
            <a:ext cx="6846888" cy="4132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417"/>
              </a:avLst>
            </a:prstTxWarp>
          </a:bodyPr>
          <a:lstStyle/>
          <a:p>
            <a:pPr algn="ctr"/>
            <a:r>
              <a:rPr lang="en-US" sz="9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Sistemul de </a:t>
            </a:r>
          </a:p>
          <a:p>
            <a:pPr algn="ctr"/>
            <a:r>
              <a:rPr lang="en-US" sz="9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coordonate</a:t>
            </a:r>
            <a:endParaRPr lang="ru-RU" sz="9600" b="1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7" name="Text Box 57"/>
          <p:cNvSpPr txBox="1">
            <a:spLocks noChangeArrowheads="1"/>
          </p:cNvSpPr>
          <p:nvPr/>
        </p:nvSpPr>
        <p:spPr bwMode="auto">
          <a:xfrm>
            <a:off x="539552" y="2492896"/>
            <a:ext cx="8221662" cy="923330"/>
          </a:xfrm>
          <a:prstGeom prst="rect">
            <a:avLst/>
          </a:prstGeom>
          <a:gradFill rotWithShape="1">
            <a:gsLst>
              <a:gs pos="0">
                <a:srgbClr val="00CCFF"/>
              </a:gs>
              <a:gs pos="50000">
                <a:schemeClr val="bg1"/>
              </a:gs>
              <a:gs pos="100000">
                <a:srgbClr val="00CCFF"/>
              </a:gs>
            </a:gsLst>
            <a:lin ang="18900000" scaled="1"/>
          </a:gradFill>
          <a:ln w="9525" algn="ctr">
            <a:noFill/>
            <a:prstDash val="sysDot"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>
            <a:spAutoFit/>
            <a:flatTx/>
          </a:bodyPr>
          <a:lstStyle/>
          <a:p>
            <a:pPr>
              <a:defRPr/>
            </a:pPr>
            <a:r>
              <a:rPr lang="en-US" sz="5400" b="1" dirty="0">
                <a:solidFill>
                  <a:srgbClr val="FF0000"/>
                </a:solidFill>
              </a:rPr>
              <a:t>A </a:t>
            </a:r>
            <a:r>
              <a:rPr lang="en-US" sz="5400" b="1" dirty="0" smtClean="0">
                <a:solidFill>
                  <a:srgbClr val="FF0000"/>
                </a:solidFill>
              </a:rPr>
              <a:t>x  </a:t>
            </a:r>
            <a:r>
              <a:rPr lang="en-US" sz="5400" b="1" dirty="0">
                <a:solidFill>
                  <a:srgbClr val="FF0000"/>
                </a:solidFill>
              </a:rPr>
              <a:t>a   </a:t>
            </a:r>
            <a:r>
              <a:rPr lang="en-US" sz="5400" b="1" dirty="0" smtClean="0">
                <a:solidFill>
                  <a:srgbClr val="FF0000"/>
                </a:solidFill>
              </a:rPr>
              <a:t>   a  b  c  i  s  e  l  o  r</a:t>
            </a:r>
            <a:endParaRPr lang="ru-RU" sz="5400" b="1" dirty="0">
              <a:solidFill>
                <a:srgbClr val="FF0000"/>
              </a:solidFill>
            </a:endParaRPr>
          </a:p>
        </p:txBody>
      </p:sp>
      <p:sp>
        <p:nvSpPr>
          <p:cNvPr id="5123" name="Line 59"/>
          <p:cNvSpPr>
            <a:spLocks noChangeShapeType="1"/>
          </p:cNvSpPr>
          <p:nvPr/>
        </p:nvSpPr>
        <p:spPr bwMode="auto">
          <a:xfrm>
            <a:off x="415925" y="3416300"/>
            <a:ext cx="8728075" cy="333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3640138" y="0"/>
            <a:ext cx="542925" cy="13112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 b="1">
                <a:solidFill>
                  <a:srgbClr val="0000FF"/>
                </a:solidFill>
              </a:rPr>
              <a:t>y</a:t>
            </a:r>
            <a:endParaRPr lang="ru-RU" sz="8000" b="1">
              <a:solidFill>
                <a:srgbClr val="0000FF"/>
              </a:solidFill>
            </a:endParaRPr>
          </a:p>
        </p:txBody>
      </p:sp>
      <p:sp>
        <p:nvSpPr>
          <p:cNvPr id="307204" name="Line 4"/>
          <p:cNvSpPr>
            <a:spLocks noChangeShapeType="1"/>
          </p:cNvSpPr>
          <p:nvPr/>
        </p:nvSpPr>
        <p:spPr bwMode="auto">
          <a:xfrm>
            <a:off x="296863" y="3429000"/>
            <a:ext cx="8470900" cy="158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8094663" y="3587750"/>
            <a:ext cx="809625" cy="1433513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 b="1">
                <a:solidFill>
                  <a:srgbClr val="FF0000"/>
                </a:solidFill>
              </a:rPr>
              <a:t>x</a:t>
            </a:r>
            <a:endParaRPr lang="ru-RU" sz="8800" b="1">
              <a:solidFill>
                <a:srgbClr val="FF0000"/>
              </a:solidFill>
            </a:endParaRPr>
          </a:p>
        </p:txBody>
      </p:sp>
      <p:sp>
        <p:nvSpPr>
          <p:cNvPr id="5127" name="Line 8"/>
          <p:cNvSpPr>
            <a:spLocks noChangeShapeType="1"/>
          </p:cNvSpPr>
          <p:nvPr/>
        </p:nvSpPr>
        <p:spPr bwMode="auto">
          <a:xfrm>
            <a:off x="5157788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8" name="Line 10"/>
          <p:cNvSpPr>
            <a:spLocks noChangeShapeType="1"/>
          </p:cNvSpPr>
          <p:nvPr/>
        </p:nvSpPr>
        <p:spPr bwMode="auto">
          <a:xfrm>
            <a:off x="244475" y="269716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>
            <a:off x="228600" y="1981200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0" name="Line 12"/>
          <p:cNvSpPr>
            <a:spLocks noChangeShapeType="1"/>
          </p:cNvSpPr>
          <p:nvPr/>
        </p:nvSpPr>
        <p:spPr bwMode="auto">
          <a:xfrm>
            <a:off x="228600" y="1249363"/>
            <a:ext cx="8702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1" name="Line 13"/>
          <p:cNvSpPr>
            <a:spLocks noChangeShapeType="1"/>
          </p:cNvSpPr>
          <p:nvPr/>
        </p:nvSpPr>
        <p:spPr bwMode="auto">
          <a:xfrm>
            <a:off x="244475" y="533400"/>
            <a:ext cx="8670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>
            <a:off x="228600" y="4130675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3" name="Line 15"/>
          <p:cNvSpPr>
            <a:spLocks noChangeShapeType="1"/>
          </p:cNvSpPr>
          <p:nvPr/>
        </p:nvSpPr>
        <p:spPr bwMode="auto">
          <a:xfrm>
            <a:off x="0" y="4860925"/>
            <a:ext cx="8899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>
            <a:off x="228600" y="5578475"/>
            <a:ext cx="8626475" cy="142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>
            <a:off x="228600" y="6294438"/>
            <a:ext cx="8518525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>
            <a:off x="5273675" y="198438"/>
            <a:ext cx="0" cy="64611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5989638" y="212725"/>
            <a:ext cx="0" cy="640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>
            <a:off x="6705600" y="198438"/>
            <a:ext cx="30163" cy="64309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9" name="Line 21"/>
          <p:cNvSpPr>
            <a:spLocks noChangeShapeType="1"/>
          </p:cNvSpPr>
          <p:nvPr/>
        </p:nvSpPr>
        <p:spPr bwMode="auto">
          <a:xfrm>
            <a:off x="7437438" y="212725"/>
            <a:ext cx="0" cy="64468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40" name="Line 22"/>
          <p:cNvSpPr>
            <a:spLocks noChangeShapeType="1"/>
          </p:cNvSpPr>
          <p:nvPr/>
        </p:nvSpPr>
        <p:spPr bwMode="auto">
          <a:xfrm>
            <a:off x="8137525" y="212725"/>
            <a:ext cx="15875" cy="64325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>
            <a:off x="8793163" y="212725"/>
            <a:ext cx="30162" cy="64325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42" name="Line 24"/>
          <p:cNvSpPr>
            <a:spLocks noChangeShapeType="1"/>
          </p:cNvSpPr>
          <p:nvPr/>
        </p:nvSpPr>
        <p:spPr bwMode="auto">
          <a:xfrm>
            <a:off x="3840163" y="0"/>
            <a:ext cx="0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43" name="Line 25"/>
          <p:cNvSpPr>
            <a:spLocks noChangeShapeType="1"/>
          </p:cNvSpPr>
          <p:nvPr/>
        </p:nvSpPr>
        <p:spPr bwMode="auto">
          <a:xfrm>
            <a:off x="3108325" y="182563"/>
            <a:ext cx="15875" cy="64468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44" name="Line 26"/>
          <p:cNvSpPr>
            <a:spLocks noChangeShapeType="1"/>
          </p:cNvSpPr>
          <p:nvPr/>
        </p:nvSpPr>
        <p:spPr bwMode="auto">
          <a:xfrm>
            <a:off x="2392363" y="0"/>
            <a:ext cx="0" cy="66754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45" name="Line 27"/>
          <p:cNvSpPr>
            <a:spLocks noChangeShapeType="1"/>
          </p:cNvSpPr>
          <p:nvPr/>
        </p:nvSpPr>
        <p:spPr bwMode="auto">
          <a:xfrm flipH="1">
            <a:off x="1646238" y="182563"/>
            <a:ext cx="14287" cy="64309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46" name="Line 28"/>
          <p:cNvSpPr>
            <a:spLocks noChangeShapeType="1"/>
          </p:cNvSpPr>
          <p:nvPr/>
        </p:nvSpPr>
        <p:spPr bwMode="auto">
          <a:xfrm>
            <a:off x="944563" y="0"/>
            <a:ext cx="15875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47" name="Line 29"/>
          <p:cNvSpPr>
            <a:spLocks noChangeShapeType="1"/>
          </p:cNvSpPr>
          <p:nvPr/>
        </p:nvSpPr>
        <p:spPr bwMode="auto">
          <a:xfrm>
            <a:off x="242888" y="0"/>
            <a:ext cx="1587" cy="66595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230" name="Text Box 30"/>
          <p:cNvSpPr txBox="1">
            <a:spLocks noChangeArrowheads="1"/>
          </p:cNvSpPr>
          <p:nvPr/>
        </p:nvSpPr>
        <p:spPr bwMode="auto">
          <a:xfrm>
            <a:off x="-246063" y="3387725"/>
            <a:ext cx="9613901" cy="91440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5400" b="1"/>
              <a:t>    -5</a:t>
            </a:r>
            <a:r>
              <a:rPr lang="ru-RU" sz="3200" b="1"/>
              <a:t>  </a:t>
            </a:r>
            <a:r>
              <a:rPr lang="ru-RU" sz="5400" b="1"/>
              <a:t>-4 -3 -2 -1      1  2  3  4  5  6</a:t>
            </a:r>
            <a:r>
              <a:rPr lang="ru-RU" sz="3200"/>
              <a:t>   </a:t>
            </a:r>
          </a:p>
        </p:txBody>
      </p:sp>
      <p:sp>
        <p:nvSpPr>
          <p:cNvPr id="307231" name="Text Box 31"/>
          <p:cNvSpPr txBox="1">
            <a:spLocks noChangeArrowheads="1"/>
          </p:cNvSpPr>
          <p:nvPr/>
        </p:nvSpPr>
        <p:spPr bwMode="auto">
          <a:xfrm>
            <a:off x="4591050" y="0"/>
            <a:ext cx="696913" cy="92360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 dirty="0"/>
              <a:t>4</a:t>
            </a:r>
          </a:p>
          <a:p>
            <a:r>
              <a:rPr lang="ru-RU" sz="4800" b="1" dirty="0"/>
              <a:t>3</a:t>
            </a:r>
          </a:p>
          <a:p>
            <a:r>
              <a:rPr lang="ru-RU" sz="4800" b="1" dirty="0"/>
              <a:t>2</a:t>
            </a:r>
          </a:p>
          <a:p>
            <a:r>
              <a:rPr lang="ru-RU" sz="4800" b="1" dirty="0"/>
              <a:t>1</a:t>
            </a:r>
          </a:p>
          <a:p>
            <a:endParaRPr lang="ru-RU" sz="5400" b="1" dirty="0"/>
          </a:p>
          <a:p>
            <a:r>
              <a:rPr lang="ru-RU" sz="4800" b="1" dirty="0"/>
              <a:t>-1</a:t>
            </a:r>
          </a:p>
          <a:p>
            <a:r>
              <a:rPr lang="ru-RU" sz="4800" b="1" dirty="0"/>
              <a:t>-2</a:t>
            </a:r>
          </a:p>
          <a:p>
            <a:r>
              <a:rPr lang="ru-RU" sz="4800" b="1" dirty="0"/>
              <a:t>-3</a:t>
            </a:r>
          </a:p>
          <a:p>
            <a:r>
              <a:rPr lang="ru-RU" sz="4800" b="1" dirty="0"/>
              <a:t>-4</a:t>
            </a:r>
          </a:p>
          <a:p>
            <a:endParaRPr lang="ru-RU" sz="5400" b="1" dirty="0"/>
          </a:p>
          <a:p>
            <a:endParaRPr lang="ru-RU" sz="5400" b="1" dirty="0"/>
          </a:p>
          <a:p>
            <a:endParaRPr lang="ru-RU" sz="5400" b="1" dirty="0"/>
          </a:p>
        </p:txBody>
      </p:sp>
      <p:sp>
        <p:nvSpPr>
          <p:cNvPr id="5150" name="Line 33"/>
          <p:cNvSpPr>
            <a:spLocks noChangeShapeType="1"/>
          </p:cNvSpPr>
          <p:nvPr/>
        </p:nvSpPr>
        <p:spPr bwMode="auto">
          <a:xfrm>
            <a:off x="4572000" y="3429000"/>
            <a:ext cx="1782763" cy="15875"/>
          </a:xfrm>
          <a:prstGeom prst="line">
            <a:avLst/>
          </a:prstGeom>
          <a:noFill/>
          <a:ln w="9525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254" name="Text Box 54"/>
          <p:cNvSpPr txBox="1">
            <a:spLocks noChangeArrowheads="1"/>
          </p:cNvSpPr>
          <p:nvPr/>
        </p:nvSpPr>
        <p:spPr bwMode="auto">
          <a:xfrm>
            <a:off x="3967163" y="2465388"/>
            <a:ext cx="603250" cy="10985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6600" b="1" dirty="0" smtClean="0"/>
              <a:t>0</a:t>
            </a:r>
            <a:endParaRPr lang="ru-RU" sz="6600" b="1" dirty="0"/>
          </a:p>
        </p:txBody>
      </p:sp>
      <p:sp>
        <p:nvSpPr>
          <p:cNvPr id="5152" name="Line 55"/>
          <p:cNvSpPr>
            <a:spLocks noChangeShapeType="1"/>
          </p:cNvSpPr>
          <p:nvPr/>
        </p:nvSpPr>
        <p:spPr bwMode="auto">
          <a:xfrm flipH="1">
            <a:off x="4572000" y="0"/>
            <a:ext cx="15875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258" name="Text Box 58"/>
          <p:cNvSpPr txBox="1">
            <a:spLocks noChangeArrowheads="1"/>
          </p:cNvSpPr>
          <p:nvPr/>
        </p:nvSpPr>
        <p:spPr bwMode="auto">
          <a:xfrm>
            <a:off x="4572000" y="548680"/>
            <a:ext cx="776288" cy="61880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bg1"/>
              </a:gs>
              <a:gs pos="100000">
                <a:srgbClr val="3399FF"/>
              </a:gs>
            </a:gsLst>
            <a:lin ang="18900000" scaled="1"/>
          </a:gradFill>
          <a:ln w="9525" algn="ctr">
            <a:noFill/>
            <a:prstDash val="sysDot"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99FF"/>
            </a:extrusionClr>
          </a:sp3d>
        </p:spPr>
        <p:txBody>
          <a:bodyPr>
            <a:spAutoFit/>
            <a:flatTx/>
          </a:bodyPr>
          <a:lstStyle/>
          <a:p>
            <a:pPr>
              <a:defRPr/>
            </a:pPr>
            <a:r>
              <a:rPr lang="en-US" sz="4000" b="1">
                <a:solidFill>
                  <a:srgbClr val="0000FF"/>
                </a:solidFill>
              </a:rPr>
              <a:t>O</a:t>
            </a:r>
          </a:p>
          <a:p>
            <a:pPr>
              <a:defRPr/>
            </a:pPr>
            <a:r>
              <a:rPr lang="en-US" sz="4000" b="1">
                <a:solidFill>
                  <a:srgbClr val="0000FF"/>
                </a:solidFill>
              </a:rPr>
              <a:t>R</a:t>
            </a:r>
          </a:p>
          <a:p>
            <a:pPr>
              <a:defRPr/>
            </a:pPr>
            <a:r>
              <a:rPr lang="en-US" sz="4000" b="1">
                <a:solidFill>
                  <a:srgbClr val="0000FF"/>
                </a:solidFill>
              </a:rPr>
              <a:t>D</a:t>
            </a:r>
          </a:p>
          <a:p>
            <a:pPr>
              <a:defRPr/>
            </a:pPr>
            <a:r>
              <a:rPr lang="en-US" sz="4000" b="1">
                <a:solidFill>
                  <a:srgbClr val="0000FF"/>
                </a:solidFill>
              </a:rPr>
              <a:t>O</a:t>
            </a:r>
          </a:p>
          <a:p>
            <a:pPr>
              <a:defRPr/>
            </a:pPr>
            <a:r>
              <a:rPr lang="en-US" sz="4000" b="1">
                <a:solidFill>
                  <a:srgbClr val="0000FF"/>
                </a:solidFill>
              </a:rPr>
              <a:t>N</a:t>
            </a:r>
          </a:p>
          <a:p>
            <a:pPr>
              <a:defRPr/>
            </a:pPr>
            <a:r>
              <a:rPr lang="en-US" sz="4000" b="1">
                <a:solidFill>
                  <a:srgbClr val="0000FF"/>
                </a:solidFill>
              </a:rPr>
              <a:t>A</a:t>
            </a:r>
          </a:p>
          <a:p>
            <a:pPr>
              <a:defRPr/>
            </a:pPr>
            <a:r>
              <a:rPr lang="en-US" sz="4000" b="1">
                <a:solidFill>
                  <a:srgbClr val="0000FF"/>
                </a:solidFill>
              </a:rPr>
              <a:t>T</a:t>
            </a:r>
          </a:p>
          <a:p>
            <a:pPr>
              <a:defRPr/>
            </a:pPr>
            <a:r>
              <a:rPr lang="en-US" sz="4000" b="1">
                <a:solidFill>
                  <a:srgbClr val="0000FF"/>
                </a:solidFill>
              </a:rPr>
              <a:t>L</a:t>
            </a:r>
          </a:p>
          <a:p>
            <a:pPr>
              <a:defRPr/>
            </a:pPr>
            <a:r>
              <a:rPr lang="en-US" sz="4000" b="1">
                <a:solidFill>
                  <a:srgbClr val="0000FF"/>
                </a:solidFill>
              </a:rPr>
              <a:t>O</a:t>
            </a:r>
          </a:p>
          <a:p>
            <a:pPr>
              <a:defRPr/>
            </a:pPr>
            <a:r>
              <a:rPr lang="en-US" sz="4000" b="1">
                <a:solidFill>
                  <a:srgbClr val="0000FF"/>
                </a:solidFill>
              </a:rPr>
              <a:t>R</a:t>
            </a:r>
            <a:endParaRPr lang="ru-RU" sz="4000" b="1"/>
          </a:p>
        </p:txBody>
      </p:sp>
      <p:sp>
        <p:nvSpPr>
          <p:cNvPr id="307205" name="Line 5"/>
          <p:cNvSpPr>
            <a:spLocks noChangeShapeType="1"/>
          </p:cNvSpPr>
          <p:nvPr/>
        </p:nvSpPr>
        <p:spPr bwMode="auto">
          <a:xfrm flipV="1">
            <a:off x="4572000" y="368300"/>
            <a:ext cx="0" cy="64897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07245" name="Oval 45"/>
          <p:cNvSpPr>
            <a:spLocks noChangeArrowheads="1"/>
          </p:cNvSpPr>
          <p:nvPr/>
        </p:nvSpPr>
        <p:spPr bwMode="auto">
          <a:xfrm>
            <a:off x="4383088" y="3276600"/>
            <a:ext cx="384175" cy="38417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72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7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7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7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7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7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7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07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7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7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7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07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307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07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07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07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307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307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07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07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07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07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072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7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7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072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0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7" dur="500"/>
                                        <p:tgtEl>
                                          <p:spTgt spid="307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8" dur="500"/>
                                        <p:tgtEl>
                                          <p:spTgt spid="307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500"/>
                                        <p:tgtEl>
                                          <p:spTgt spid="307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4" dur="500"/>
                                        <p:tgtEl>
                                          <p:spTgt spid="307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5" dur="500"/>
                                        <p:tgtEl>
                                          <p:spTgt spid="307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500"/>
                                        <p:tgtEl>
                                          <p:spTgt spid="307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7" grpId="0" animBg="1"/>
      <p:bldP spid="307257" grpId="1" animBg="1"/>
      <p:bldP spid="307203" grpId="0"/>
      <p:bldP spid="307204" grpId="0" animBg="1"/>
      <p:bldP spid="307206" grpId="0"/>
      <p:bldP spid="307231" grpId="0"/>
      <p:bldP spid="307254" grpId="0"/>
      <p:bldP spid="307258" grpId="0" build="allAtOnce" animBg="1"/>
      <p:bldP spid="307258" grpId="1" build="allAtOnce" animBg="1"/>
      <p:bldP spid="307205" grpId="0" animBg="1"/>
      <p:bldP spid="3072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4603750" y="3416300"/>
            <a:ext cx="4540250" cy="34417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2700000" scaled="1"/>
          </a:gra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0" y="3433763"/>
            <a:ext cx="4540250" cy="3424237"/>
          </a:xfrm>
          <a:prstGeom prst="rect">
            <a:avLst/>
          </a:prstGeom>
          <a:gradFill rotWithShape="1">
            <a:gsLst>
              <a:gs pos="0">
                <a:srgbClr val="66FF66"/>
              </a:gs>
              <a:gs pos="50000">
                <a:schemeClr val="bg1"/>
              </a:gs>
              <a:gs pos="100000">
                <a:srgbClr val="66FF66"/>
              </a:gs>
            </a:gsLst>
            <a:lin ang="2700000" scaled="1"/>
          </a:gra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0" y="0"/>
            <a:ext cx="4524375" cy="3400425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50000">
                <a:schemeClr val="bg1"/>
              </a:gs>
              <a:gs pos="100000">
                <a:srgbClr val="FF66CC"/>
              </a:gs>
            </a:gsLst>
            <a:lin ang="18900000" scaled="1"/>
          </a:gra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4524375" y="0"/>
            <a:ext cx="4619625" cy="343376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2700000" scaled="1"/>
          </a:gra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3895725" y="-134938"/>
            <a:ext cx="542925" cy="1006476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y</a:t>
            </a:r>
            <a:endParaRPr lang="ru-RU" sz="6000" b="1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296863" y="3429000"/>
            <a:ext cx="84709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4540250" y="223838"/>
            <a:ext cx="31750" cy="663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8334375" y="2481263"/>
            <a:ext cx="809625" cy="10064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x</a:t>
            </a:r>
            <a:endParaRPr lang="ru-RU" sz="6000" b="1"/>
          </a:p>
        </p:txBody>
      </p:sp>
      <p:sp>
        <p:nvSpPr>
          <p:cNvPr id="1036" name="Line 11"/>
          <p:cNvSpPr>
            <a:spLocks noChangeShapeType="1"/>
          </p:cNvSpPr>
          <p:nvPr/>
        </p:nvSpPr>
        <p:spPr bwMode="auto">
          <a:xfrm>
            <a:off x="5157788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37" name="Line 12"/>
          <p:cNvSpPr>
            <a:spLocks noChangeShapeType="1"/>
          </p:cNvSpPr>
          <p:nvPr/>
        </p:nvSpPr>
        <p:spPr bwMode="auto">
          <a:xfrm>
            <a:off x="4945063" y="3279775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38" name="Line 13"/>
          <p:cNvSpPr>
            <a:spLocks noChangeShapeType="1"/>
          </p:cNvSpPr>
          <p:nvPr/>
        </p:nvSpPr>
        <p:spPr bwMode="auto">
          <a:xfrm>
            <a:off x="244475" y="269716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39" name="Line 14"/>
          <p:cNvSpPr>
            <a:spLocks noChangeShapeType="1"/>
          </p:cNvSpPr>
          <p:nvPr/>
        </p:nvSpPr>
        <p:spPr bwMode="auto">
          <a:xfrm>
            <a:off x="228600" y="1981200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40" name="Line 15"/>
          <p:cNvSpPr>
            <a:spLocks noChangeShapeType="1"/>
          </p:cNvSpPr>
          <p:nvPr/>
        </p:nvSpPr>
        <p:spPr bwMode="auto">
          <a:xfrm>
            <a:off x="228600" y="1249363"/>
            <a:ext cx="8702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41" name="Line 16"/>
          <p:cNvSpPr>
            <a:spLocks noChangeShapeType="1"/>
          </p:cNvSpPr>
          <p:nvPr/>
        </p:nvSpPr>
        <p:spPr bwMode="auto">
          <a:xfrm>
            <a:off x="244475" y="533400"/>
            <a:ext cx="8670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42" name="Line 17"/>
          <p:cNvSpPr>
            <a:spLocks noChangeShapeType="1"/>
          </p:cNvSpPr>
          <p:nvPr/>
        </p:nvSpPr>
        <p:spPr bwMode="auto">
          <a:xfrm>
            <a:off x="228600" y="4130675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43" name="Line 18"/>
          <p:cNvSpPr>
            <a:spLocks noChangeShapeType="1"/>
          </p:cNvSpPr>
          <p:nvPr/>
        </p:nvSpPr>
        <p:spPr bwMode="auto">
          <a:xfrm>
            <a:off x="0" y="4860925"/>
            <a:ext cx="8899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44" name="Line 19"/>
          <p:cNvSpPr>
            <a:spLocks noChangeShapeType="1"/>
          </p:cNvSpPr>
          <p:nvPr/>
        </p:nvSpPr>
        <p:spPr bwMode="auto">
          <a:xfrm>
            <a:off x="228600" y="5578475"/>
            <a:ext cx="8626475" cy="142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45" name="Line 20"/>
          <p:cNvSpPr>
            <a:spLocks noChangeShapeType="1"/>
          </p:cNvSpPr>
          <p:nvPr/>
        </p:nvSpPr>
        <p:spPr bwMode="auto">
          <a:xfrm>
            <a:off x="228600" y="6294438"/>
            <a:ext cx="8518525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46" name="Line 21"/>
          <p:cNvSpPr>
            <a:spLocks noChangeShapeType="1"/>
          </p:cNvSpPr>
          <p:nvPr/>
        </p:nvSpPr>
        <p:spPr bwMode="auto">
          <a:xfrm>
            <a:off x="5273675" y="198438"/>
            <a:ext cx="0" cy="64611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47" name="Line 22"/>
          <p:cNvSpPr>
            <a:spLocks noChangeShapeType="1"/>
          </p:cNvSpPr>
          <p:nvPr/>
        </p:nvSpPr>
        <p:spPr bwMode="auto">
          <a:xfrm>
            <a:off x="5989638" y="212725"/>
            <a:ext cx="0" cy="640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48" name="Line 23"/>
          <p:cNvSpPr>
            <a:spLocks noChangeShapeType="1"/>
          </p:cNvSpPr>
          <p:nvPr/>
        </p:nvSpPr>
        <p:spPr bwMode="auto">
          <a:xfrm>
            <a:off x="6705600" y="198438"/>
            <a:ext cx="30163" cy="64309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49" name="Line 24"/>
          <p:cNvSpPr>
            <a:spLocks noChangeShapeType="1"/>
          </p:cNvSpPr>
          <p:nvPr/>
        </p:nvSpPr>
        <p:spPr bwMode="auto">
          <a:xfrm>
            <a:off x="7437438" y="411163"/>
            <a:ext cx="0" cy="64468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51" name="Line 26"/>
          <p:cNvSpPr>
            <a:spLocks noChangeShapeType="1"/>
          </p:cNvSpPr>
          <p:nvPr/>
        </p:nvSpPr>
        <p:spPr bwMode="auto">
          <a:xfrm>
            <a:off x="8793163" y="212725"/>
            <a:ext cx="30162" cy="64325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52" name="Line 27"/>
          <p:cNvSpPr>
            <a:spLocks noChangeShapeType="1"/>
          </p:cNvSpPr>
          <p:nvPr/>
        </p:nvSpPr>
        <p:spPr bwMode="auto">
          <a:xfrm>
            <a:off x="3840163" y="0"/>
            <a:ext cx="0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53" name="Line 28"/>
          <p:cNvSpPr>
            <a:spLocks noChangeShapeType="1"/>
          </p:cNvSpPr>
          <p:nvPr/>
        </p:nvSpPr>
        <p:spPr bwMode="auto">
          <a:xfrm>
            <a:off x="3108325" y="182563"/>
            <a:ext cx="15875" cy="64468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54" name="Line 29"/>
          <p:cNvSpPr>
            <a:spLocks noChangeShapeType="1"/>
          </p:cNvSpPr>
          <p:nvPr/>
        </p:nvSpPr>
        <p:spPr bwMode="auto">
          <a:xfrm>
            <a:off x="2392363" y="0"/>
            <a:ext cx="0" cy="66754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55" name="Line 30"/>
          <p:cNvSpPr>
            <a:spLocks noChangeShapeType="1"/>
          </p:cNvSpPr>
          <p:nvPr/>
        </p:nvSpPr>
        <p:spPr bwMode="auto">
          <a:xfrm flipH="1">
            <a:off x="1646238" y="182563"/>
            <a:ext cx="14287" cy="64309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56" name="Line 31"/>
          <p:cNvSpPr>
            <a:spLocks noChangeShapeType="1"/>
          </p:cNvSpPr>
          <p:nvPr/>
        </p:nvSpPr>
        <p:spPr bwMode="auto">
          <a:xfrm>
            <a:off x="944563" y="0"/>
            <a:ext cx="15875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57" name="Line 32"/>
          <p:cNvSpPr>
            <a:spLocks noChangeShapeType="1"/>
          </p:cNvSpPr>
          <p:nvPr/>
        </p:nvSpPr>
        <p:spPr bwMode="auto">
          <a:xfrm>
            <a:off x="242888" y="0"/>
            <a:ext cx="1587" cy="66595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58" name="Text Box 33"/>
          <p:cNvSpPr txBox="1">
            <a:spLocks noChangeArrowheads="1"/>
          </p:cNvSpPr>
          <p:nvPr/>
        </p:nvSpPr>
        <p:spPr bwMode="auto">
          <a:xfrm>
            <a:off x="-277813" y="3451225"/>
            <a:ext cx="9613901" cy="91440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5400" b="1"/>
              <a:t>    -5</a:t>
            </a:r>
            <a:r>
              <a:rPr lang="ru-RU" sz="3200" b="1"/>
              <a:t>  </a:t>
            </a:r>
            <a:r>
              <a:rPr lang="ru-RU" sz="5400" b="1"/>
              <a:t>-4 -3 -2 -1      1  2  3  4  5  6</a:t>
            </a:r>
            <a:r>
              <a:rPr lang="ru-RU" sz="3200"/>
              <a:t>   </a:t>
            </a:r>
          </a:p>
        </p:txBody>
      </p:sp>
      <p:sp>
        <p:nvSpPr>
          <p:cNvPr id="1059" name="Text Box 34"/>
          <p:cNvSpPr txBox="1">
            <a:spLocks noChangeArrowheads="1"/>
          </p:cNvSpPr>
          <p:nvPr/>
        </p:nvSpPr>
        <p:spPr bwMode="auto">
          <a:xfrm>
            <a:off x="4610100" y="0"/>
            <a:ext cx="696913" cy="92360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/>
              <a:t>4</a:t>
            </a:r>
          </a:p>
          <a:p>
            <a:r>
              <a:rPr lang="ru-RU" sz="4800" b="1"/>
              <a:t>3</a:t>
            </a:r>
          </a:p>
          <a:p>
            <a:r>
              <a:rPr lang="ru-RU" sz="4800" b="1"/>
              <a:t>2</a:t>
            </a:r>
          </a:p>
          <a:p>
            <a:r>
              <a:rPr lang="ru-RU" sz="4800" b="1"/>
              <a:t>1</a:t>
            </a:r>
          </a:p>
          <a:p>
            <a:endParaRPr lang="ru-RU" sz="5400" b="1"/>
          </a:p>
          <a:p>
            <a:r>
              <a:rPr lang="ru-RU" sz="4800" b="1"/>
              <a:t>-1</a:t>
            </a:r>
          </a:p>
          <a:p>
            <a:r>
              <a:rPr lang="ru-RU" sz="4800" b="1"/>
              <a:t>-2</a:t>
            </a:r>
          </a:p>
          <a:p>
            <a:r>
              <a:rPr lang="ru-RU" sz="4800" b="1"/>
              <a:t>-3</a:t>
            </a:r>
          </a:p>
          <a:p>
            <a:r>
              <a:rPr lang="ru-RU" sz="4800" b="1"/>
              <a:t>-4</a:t>
            </a:r>
          </a:p>
          <a:p>
            <a:endParaRPr lang="ru-RU" sz="5400" b="1"/>
          </a:p>
          <a:p>
            <a:endParaRPr lang="ru-RU" sz="5400" b="1"/>
          </a:p>
          <a:p>
            <a:endParaRPr lang="ru-RU" sz="5400" b="1"/>
          </a:p>
        </p:txBody>
      </p:sp>
      <p:sp>
        <p:nvSpPr>
          <p:cNvPr id="1060" name="Line 35"/>
          <p:cNvSpPr>
            <a:spLocks noChangeShapeType="1"/>
          </p:cNvSpPr>
          <p:nvPr/>
        </p:nvSpPr>
        <p:spPr bwMode="auto">
          <a:xfrm>
            <a:off x="4465638" y="1235075"/>
            <a:ext cx="24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61" name="Line 36"/>
          <p:cNvSpPr>
            <a:spLocks noChangeShapeType="1"/>
          </p:cNvSpPr>
          <p:nvPr/>
        </p:nvSpPr>
        <p:spPr bwMode="auto">
          <a:xfrm>
            <a:off x="4572000" y="3429000"/>
            <a:ext cx="1782763" cy="15875"/>
          </a:xfrm>
          <a:prstGeom prst="line">
            <a:avLst/>
          </a:prstGeom>
          <a:noFill/>
          <a:ln w="9525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63" name="Oval 48"/>
          <p:cNvSpPr>
            <a:spLocks noChangeArrowheads="1"/>
          </p:cNvSpPr>
          <p:nvPr/>
        </p:nvSpPr>
        <p:spPr bwMode="auto">
          <a:xfrm>
            <a:off x="4464050" y="3308350"/>
            <a:ext cx="223838" cy="2238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026" name="Object 5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Формула" r:id="rId3" imgW="114120" imgH="215640" progId="">
              <p:embed/>
            </p:oleObj>
          </a:graphicData>
        </a:graphic>
      </p:graphicFrame>
      <p:sp>
        <p:nvSpPr>
          <p:cNvPr id="316474" name="Oval 58"/>
          <p:cNvSpPr>
            <a:spLocks noChangeArrowheads="1"/>
          </p:cNvSpPr>
          <p:nvPr/>
        </p:nvSpPr>
        <p:spPr bwMode="auto">
          <a:xfrm>
            <a:off x="5868144" y="692696"/>
            <a:ext cx="1908175" cy="2309813"/>
          </a:xfrm>
          <a:prstGeom prst="ellipse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18900000" scaled="1"/>
          </a:gradFill>
          <a:ln w="9525" algn="ctr">
            <a:prstDash val="sysDot"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9600" b="1">
                <a:solidFill>
                  <a:srgbClr val="FF0000"/>
                </a:solidFill>
                <a:cs typeface="Times New Roman" pitchFamily="18" charset="0"/>
              </a:rPr>
              <a:t>I</a:t>
            </a:r>
          </a:p>
        </p:txBody>
      </p:sp>
      <p:sp>
        <p:nvSpPr>
          <p:cNvPr id="316476" name="Oval 60"/>
          <p:cNvSpPr>
            <a:spLocks noChangeArrowheads="1"/>
          </p:cNvSpPr>
          <p:nvPr/>
        </p:nvSpPr>
        <p:spPr bwMode="auto">
          <a:xfrm>
            <a:off x="1266825" y="481013"/>
            <a:ext cx="1812925" cy="2422525"/>
          </a:xfrm>
          <a:prstGeom prst="ellipse">
            <a:avLst/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2700000" scaled="1"/>
          </a:gradFill>
          <a:ln w="9525" algn="ctr">
            <a:prstDash val="sysDot"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9600" b="1">
                <a:solidFill>
                  <a:srgbClr val="FF0000"/>
                </a:solidFill>
                <a:cs typeface="Times New Roman" pitchFamily="18" charset="0"/>
              </a:rPr>
              <a:t>II</a:t>
            </a:r>
          </a:p>
        </p:txBody>
      </p:sp>
      <p:sp>
        <p:nvSpPr>
          <p:cNvPr id="316478" name="Oval 62"/>
          <p:cNvSpPr>
            <a:spLocks noChangeArrowheads="1"/>
          </p:cNvSpPr>
          <p:nvPr/>
        </p:nvSpPr>
        <p:spPr bwMode="auto">
          <a:xfrm>
            <a:off x="1171575" y="4114800"/>
            <a:ext cx="1860550" cy="2551113"/>
          </a:xfrm>
          <a:prstGeom prst="ellipse">
            <a:avLst/>
          </a:prstGeom>
          <a:gradFill rotWithShape="1">
            <a:gsLst>
              <a:gs pos="0">
                <a:srgbClr val="66FF66"/>
              </a:gs>
              <a:gs pos="50000">
                <a:schemeClr val="bg1"/>
              </a:gs>
              <a:gs pos="100000">
                <a:srgbClr val="66FF66"/>
              </a:gs>
            </a:gsLst>
            <a:lin ang="18900000" scaled="1"/>
          </a:gradFill>
          <a:ln w="9525" algn="ctr">
            <a:prstDash val="sysDot"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9600" b="1">
                <a:solidFill>
                  <a:srgbClr val="FF0000"/>
                </a:solidFill>
                <a:cs typeface="Times New Roman" pitchFamily="18" charset="0"/>
              </a:rPr>
              <a:t>III</a:t>
            </a:r>
          </a:p>
        </p:txBody>
      </p:sp>
      <p:sp>
        <p:nvSpPr>
          <p:cNvPr id="316480" name="Oval 64"/>
          <p:cNvSpPr>
            <a:spLocks noChangeArrowheads="1"/>
          </p:cNvSpPr>
          <p:nvPr/>
        </p:nvSpPr>
        <p:spPr bwMode="auto">
          <a:xfrm>
            <a:off x="5949950" y="4268788"/>
            <a:ext cx="1652588" cy="2317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FFFF00"/>
              </a:gs>
              <a:gs pos="100000">
                <a:schemeClr val="bg1"/>
              </a:gs>
            </a:gsLst>
            <a:lin ang="2700000" scaled="1"/>
          </a:gradFill>
          <a:ln w="9525" algn="ctr">
            <a:prstDash val="sysDot"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9600" b="1">
                <a:solidFill>
                  <a:srgbClr val="FF0000"/>
                </a:solidFill>
                <a:cs typeface="Times New Roman" pitchFamily="18" charset="0"/>
              </a:rPr>
              <a:t>IV</a:t>
            </a:r>
          </a:p>
        </p:txBody>
      </p:sp>
      <p:sp>
        <p:nvSpPr>
          <p:cNvPr id="1072" name="Text Box 69"/>
          <p:cNvSpPr txBox="1">
            <a:spLocks noChangeArrowheads="1"/>
          </p:cNvSpPr>
          <p:nvPr/>
        </p:nvSpPr>
        <p:spPr bwMode="auto">
          <a:xfrm>
            <a:off x="4713288" y="7416800"/>
            <a:ext cx="184150" cy="366713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1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16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16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16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74" grpId="0" animBg="1"/>
      <p:bldP spid="316474" grpId="1" animBg="1"/>
      <p:bldP spid="316476" grpId="0" animBg="1"/>
      <p:bldP spid="316476" grpId="1" animBg="1"/>
      <p:bldP spid="316478" grpId="0" animBg="1"/>
      <p:bldP spid="316478" grpId="1" animBg="1"/>
      <p:bldP spid="316480" grpId="0" animBg="1"/>
      <p:bldP spid="31648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41" name="Rectangle 93"/>
          <p:cNvSpPr>
            <a:spLocks noChangeArrowheads="1"/>
          </p:cNvSpPr>
          <p:nvPr/>
        </p:nvSpPr>
        <p:spPr bwMode="auto">
          <a:xfrm>
            <a:off x="4603750" y="3416300"/>
            <a:ext cx="4540250" cy="34417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2700000" scaled="1"/>
          </a:gra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83740" name="Rectangle 92"/>
          <p:cNvSpPr>
            <a:spLocks noChangeArrowheads="1"/>
          </p:cNvSpPr>
          <p:nvPr/>
        </p:nvSpPr>
        <p:spPr bwMode="auto">
          <a:xfrm>
            <a:off x="0" y="3433763"/>
            <a:ext cx="4540250" cy="3424237"/>
          </a:xfrm>
          <a:prstGeom prst="rect">
            <a:avLst/>
          </a:prstGeom>
          <a:gradFill rotWithShape="1">
            <a:gsLst>
              <a:gs pos="0">
                <a:srgbClr val="66FF66"/>
              </a:gs>
              <a:gs pos="50000">
                <a:schemeClr val="bg1"/>
              </a:gs>
              <a:gs pos="100000">
                <a:srgbClr val="66FF66"/>
              </a:gs>
            </a:gsLst>
            <a:lin ang="2700000" scaled="1"/>
          </a:gra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83739" name="Rectangle 91"/>
          <p:cNvSpPr>
            <a:spLocks noChangeArrowheads="1"/>
          </p:cNvSpPr>
          <p:nvPr/>
        </p:nvSpPr>
        <p:spPr bwMode="auto">
          <a:xfrm>
            <a:off x="0" y="0"/>
            <a:ext cx="4524375" cy="3400425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50000">
                <a:schemeClr val="bg1"/>
              </a:gs>
              <a:gs pos="100000">
                <a:srgbClr val="FF66CC"/>
              </a:gs>
            </a:gsLst>
            <a:lin ang="18900000" scaled="1"/>
          </a:gra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83738" name="Rectangle 90"/>
          <p:cNvSpPr>
            <a:spLocks noChangeArrowheads="1"/>
          </p:cNvSpPr>
          <p:nvPr/>
        </p:nvSpPr>
        <p:spPr bwMode="auto">
          <a:xfrm>
            <a:off x="4556125" y="0"/>
            <a:ext cx="4587875" cy="343376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2700000" scaled="1"/>
          </a:gra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83707" name="Oval 59"/>
          <p:cNvSpPr>
            <a:spLocks noChangeArrowheads="1"/>
          </p:cNvSpPr>
          <p:nvPr/>
        </p:nvSpPr>
        <p:spPr bwMode="auto">
          <a:xfrm>
            <a:off x="7277100" y="1808163"/>
            <a:ext cx="334963" cy="3508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1" name="Text Box 2"/>
          <p:cNvSpPr txBox="1">
            <a:spLocks noChangeArrowheads="1"/>
          </p:cNvSpPr>
          <p:nvPr/>
        </p:nvSpPr>
        <p:spPr bwMode="auto">
          <a:xfrm>
            <a:off x="3895725" y="-134938"/>
            <a:ext cx="542925" cy="1006476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y</a:t>
            </a:r>
            <a:endParaRPr lang="ru-RU" sz="6000" b="1"/>
          </a:p>
        </p:txBody>
      </p:sp>
      <p:sp>
        <p:nvSpPr>
          <p:cNvPr id="6152" name="Line 3"/>
          <p:cNvSpPr>
            <a:spLocks noChangeShapeType="1"/>
          </p:cNvSpPr>
          <p:nvPr/>
        </p:nvSpPr>
        <p:spPr bwMode="auto">
          <a:xfrm>
            <a:off x="296863" y="3429000"/>
            <a:ext cx="84709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3" name="Line 4"/>
          <p:cNvSpPr>
            <a:spLocks noChangeShapeType="1"/>
          </p:cNvSpPr>
          <p:nvPr/>
        </p:nvSpPr>
        <p:spPr bwMode="auto">
          <a:xfrm flipV="1">
            <a:off x="4572000" y="368300"/>
            <a:ext cx="0" cy="6489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4" name="Text Box 5"/>
          <p:cNvSpPr txBox="1">
            <a:spLocks noChangeArrowheads="1"/>
          </p:cNvSpPr>
          <p:nvPr/>
        </p:nvSpPr>
        <p:spPr bwMode="auto">
          <a:xfrm>
            <a:off x="8334375" y="2481263"/>
            <a:ext cx="809625" cy="10064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x</a:t>
            </a:r>
            <a:endParaRPr lang="ru-RU" sz="6000" b="1"/>
          </a:p>
        </p:txBody>
      </p:sp>
      <p:sp>
        <p:nvSpPr>
          <p:cNvPr id="6155" name="Line 7"/>
          <p:cNvSpPr>
            <a:spLocks noChangeShapeType="1"/>
          </p:cNvSpPr>
          <p:nvPr/>
        </p:nvSpPr>
        <p:spPr bwMode="auto">
          <a:xfrm>
            <a:off x="5157788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6" name="Line 8"/>
          <p:cNvSpPr>
            <a:spLocks noChangeShapeType="1"/>
          </p:cNvSpPr>
          <p:nvPr/>
        </p:nvSpPr>
        <p:spPr bwMode="auto">
          <a:xfrm>
            <a:off x="4945063" y="3279775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7" name="Line 10"/>
          <p:cNvSpPr>
            <a:spLocks noChangeShapeType="1"/>
          </p:cNvSpPr>
          <p:nvPr/>
        </p:nvSpPr>
        <p:spPr bwMode="auto">
          <a:xfrm>
            <a:off x="244475" y="269716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8" name="Line 12"/>
          <p:cNvSpPr>
            <a:spLocks noChangeShapeType="1"/>
          </p:cNvSpPr>
          <p:nvPr/>
        </p:nvSpPr>
        <p:spPr bwMode="auto">
          <a:xfrm>
            <a:off x="228600" y="1981200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>
            <a:off x="228600" y="1249363"/>
            <a:ext cx="8702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244475" y="533400"/>
            <a:ext cx="8670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>
            <a:off x="228600" y="4130675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2" name="Line 21"/>
          <p:cNvSpPr>
            <a:spLocks noChangeShapeType="1"/>
          </p:cNvSpPr>
          <p:nvPr/>
        </p:nvSpPr>
        <p:spPr bwMode="auto">
          <a:xfrm>
            <a:off x="0" y="4860925"/>
            <a:ext cx="8899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3" name="Line 23"/>
          <p:cNvSpPr>
            <a:spLocks noChangeShapeType="1"/>
          </p:cNvSpPr>
          <p:nvPr/>
        </p:nvSpPr>
        <p:spPr bwMode="auto">
          <a:xfrm>
            <a:off x="228600" y="5578475"/>
            <a:ext cx="8626475" cy="142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4" name="Line 25"/>
          <p:cNvSpPr>
            <a:spLocks noChangeShapeType="1"/>
          </p:cNvSpPr>
          <p:nvPr/>
        </p:nvSpPr>
        <p:spPr bwMode="auto">
          <a:xfrm>
            <a:off x="228600" y="6294438"/>
            <a:ext cx="8518525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5" name="Line 28"/>
          <p:cNvSpPr>
            <a:spLocks noChangeShapeType="1"/>
          </p:cNvSpPr>
          <p:nvPr/>
        </p:nvSpPr>
        <p:spPr bwMode="auto">
          <a:xfrm>
            <a:off x="5273675" y="198438"/>
            <a:ext cx="0" cy="64611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6" name="Line 30"/>
          <p:cNvSpPr>
            <a:spLocks noChangeShapeType="1"/>
          </p:cNvSpPr>
          <p:nvPr/>
        </p:nvSpPr>
        <p:spPr bwMode="auto">
          <a:xfrm>
            <a:off x="5989638" y="212725"/>
            <a:ext cx="0" cy="640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7" name="Line 32"/>
          <p:cNvSpPr>
            <a:spLocks noChangeShapeType="1"/>
          </p:cNvSpPr>
          <p:nvPr/>
        </p:nvSpPr>
        <p:spPr bwMode="auto">
          <a:xfrm>
            <a:off x="6705600" y="198438"/>
            <a:ext cx="30163" cy="64309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8" name="Line 34"/>
          <p:cNvSpPr>
            <a:spLocks noChangeShapeType="1"/>
          </p:cNvSpPr>
          <p:nvPr/>
        </p:nvSpPr>
        <p:spPr bwMode="auto">
          <a:xfrm>
            <a:off x="7437438" y="212725"/>
            <a:ext cx="0" cy="64468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9" name="Line 36"/>
          <p:cNvSpPr>
            <a:spLocks noChangeShapeType="1"/>
          </p:cNvSpPr>
          <p:nvPr/>
        </p:nvSpPr>
        <p:spPr bwMode="auto">
          <a:xfrm>
            <a:off x="8137525" y="212725"/>
            <a:ext cx="15875" cy="64325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0" name="Line 38"/>
          <p:cNvSpPr>
            <a:spLocks noChangeShapeType="1"/>
          </p:cNvSpPr>
          <p:nvPr/>
        </p:nvSpPr>
        <p:spPr bwMode="auto">
          <a:xfrm>
            <a:off x="8793163" y="212725"/>
            <a:ext cx="30162" cy="64325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1" name="Line 40"/>
          <p:cNvSpPr>
            <a:spLocks noChangeShapeType="1"/>
          </p:cNvSpPr>
          <p:nvPr/>
        </p:nvSpPr>
        <p:spPr bwMode="auto">
          <a:xfrm>
            <a:off x="3840163" y="0"/>
            <a:ext cx="0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2" name="Line 42"/>
          <p:cNvSpPr>
            <a:spLocks noChangeShapeType="1"/>
          </p:cNvSpPr>
          <p:nvPr/>
        </p:nvSpPr>
        <p:spPr bwMode="auto">
          <a:xfrm>
            <a:off x="3108325" y="182563"/>
            <a:ext cx="15875" cy="64468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3" name="Line 44"/>
          <p:cNvSpPr>
            <a:spLocks noChangeShapeType="1"/>
          </p:cNvSpPr>
          <p:nvPr/>
        </p:nvSpPr>
        <p:spPr bwMode="auto">
          <a:xfrm>
            <a:off x="2392363" y="0"/>
            <a:ext cx="0" cy="66754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4" name="Line 46"/>
          <p:cNvSpPr>
            <a:spLocks noChangeShapeType="1"/>
          </p:cNvSpPr>
          <p:nvPr/>
        </p:nvSpPr>
        <p:spPr bwMode="auto">
          <a:xfrm flipH="1">
            <a:off x="1646238" y="182563"/>
            <a:ext cx="14287" cy="64309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5" name="Line 48"/>
          <p:cNvSpPr>
            <a:spLocks noChangeShapeType="1"/>
          </p:cNvSpPr>
          <p:nvPr/>
        </p:nvSpPr>
        <p:spPr bwMode="auto">
          <a:xfrm>
            <a:off x="944563" y="0"/>
            <a:ext cx="15875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6" name="Line 50"/>
          <p:cNvSpPr>
            <a:spLocks noChangeShapeType="1"/>
          </p:cNvSpPr>
          <p:nvPr/>
        </p:nvSpPr>
        <p:spPr bwMode="auto">
          <a:xfrm>
            <a:off x="242888" y="0"/>
            <a:ext cx="1587" cy="66595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7" name="Text Box 51"/>
          <p:cNvSpPr txBox="1">
            <a:spLocks noChangeArrowheads="1"/>
          </p:cNvSpPr>
          <p:nvPr/>
        </p:nvSpPr>
        <p:spPr bwMode="auto">
          <a:xfrm>
            <a:off x="-277813" y="3451225"/>
            <a:ext cx="9613901" cy="91440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5400" b="1"/>
              <a:t>    -5</a:t>
            </a:r>
            <a:r>
              <a:rPr lang="ru-RU" sz="3200" b="1"/>
              <a:t>  </a:t>
            </a:r>
            <a:r>
              <a:rPr lang="ru-RU" sz="5400" b="1"/>
              <a:t>-4 -3 -2 -1      1  2  3  4  5  6</a:t>
            </a:r>
            <a:r>
              <a:rPr lang="ru-RU" sz="3200"/>
              <a:t>   </a:t>
            </a:r>
          </a:p>
        </p:txBody>
      </p:sp>
      <p:sp>
        <p:nvSpPr>
          <p:cNvPr id="6178" name="Text Box 52"/>
          <p:cNvSpPr txBox="1">
            <a:spLocks noChangeArrowheads="1"/>
          </p:cNvSpPr>
          <p:nvPr/>
        </p:nvSpPr>
        <p:spPr bwMode="auto">
          <a:xfrm>
            <a:off x="4608513" y="0"/>
            <a:ext cx="696912" cy="92360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/>
              <a:t>4</a:t>
            </a:r>
          </a:p>
          <a:p>
            <a:r>
              <a:rPr lang="ru-RU" sz="4800" b="1"/>
              <a:t>3</a:t>
            </a:r>
          </a:p>
          <a:p>
            <a:r>
              <a:rPr lang="ru-RU" sz="4800" b="1"/>
              <a:t>2</a:t>
            </a:r>
          </a:p>
          <a:p>
            <a:r>
              <a:rPr lang="ru-RU" sz="4800" b="1"/>
              <a:t>1</a:t>
            </a:r>
          </a:p>
          <a:p>
            <a:endParaRPr lang="ru-RU" sz="5400" b="1"/>
          </a:p>
          <a:p>
            <a:r>
              <a:rPr lang="ru-RU" sz="4800" b="1"/>
              <a:t>-1</a:t>
            </a:r>
          </a:p>
          <a:p>
            <a:r>
              <a:rPr lang="ru-RU" sz="4800" b="1"/>
              <a:t>-2</a:t>
            </a:r>
          </a:p>
          <a:p>
            <a:r>
              <a:rPr lang="ru-RU" sz="4800" b="1"/>
              <a:t>-3</a:t>
            </a:r>
          </a:p>
          <a:p>
            <a:r>
              <a:rPr lang="ru-RU" sz="4800" b="1"/>
              <a:t>-4</a:t>
            </a:r>
          </a:p>
          <a:p>
            <a:endParaRPr lang="ru-RU" sz="5400" b="1"/>
          </a:p>
          <a:p>
            <a:endParaRPr lang="ru-RU" sz="5400" b="1"/>
          </a:p>
          <a:p>
            <a:endParaRPr lang="ru-RU" sz="5400" b="1"/>
          </a:p>
        </p:txBody>
      </p:sp>
      <p:sp>
        <p:nvSpPr>
          <p:cNvPr id="6179" name="Line 53"/>
          <p:cNvSpPr>
            <a:spLocks noChangeShapeType="1"/>
          </p:cNvSpPr>
          <p:nvPr/>
        </p:nvSpPr>
        <p:spPr bwMode="auto">
          <a:xfrm>
            <a:off x="4465638" y="1235075"/>
            <a:ext cx="24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80" name="Line 55"/>
          <p:cNvSpPr>
            <a:spLocks noChangeShapeType="1"/>
          </p:cNvSpPr>
          <p:nvPr/>
        </p:nvSpPr>
        <p:spPr bwMode="auto">
          <a:xfrm>
            <a:off x="4572000" y="3429000"/>
            <a:ext cx="1782763" cy="15875"/>
          </a:xfrm>
          <a:prstGeom prst="line">
            <a:avLst/>
          </a:prstGeom>
          <a:noFill/>
          <a:ln w="9525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3708" name="Line 60"/>
          <p:cNvSpPr>
            <a:spLocks noChangeShapeType="1"/>
          </p:cNvSpPr>
          <p:nvPr/>
        </p:nvSpPr>
        <p:spPr bwMode="auto">
          <a:xfrm>
            <a:off x="4552950" y="1973263"/>
            <a:ext cx="2863850" cy="3016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3709" name="Line 61"/>
          <p:cNvSpPr>
            <a:spLocks noChangeShapeType="1"/>
          </p:cNvSpPr>
          <p:nvPr/>
        </p:nvSpPr>
        <p:spPr bwMode="auto">
          <a:xfrm flipH="1" flipV="1">
            <a:off x="7452320" y="1916832"/>
            <a:ext cx="15875" cy="150336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3710" name="Text Box 62"/>
          <p:cNvSpPr txBox="1">
            <a:spLocks noChangeArrowheads="1"/>
          </p:cNvSpPr>
          <p:nvPr/>
        </p:nvSpPr>
        <p:spPr bwMode="auto">
          <a:xfrm>
            <a:off x="5640388" y="250825"/>
            <a:ext cx="3503612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600" b="1" dirty="0">
                <a:solidFill>
                  <a:srgbClr val="0000FF"/>
                </a:solidFill>
              </a:rPr>
              <a:t>А(4;2)</a:t>
            </a:r>
          </a:p>
        </p:txBody>
      </p:sp>
      <p:sp>
        <p:nvSpPr>
          <p:cNvPr id="6192" name="Oval 74"/>
          <p:cNvSpPr>
            <a:spLocks noChangeArrowheads="1"/>
          </p:cNvSpPr>
          <p:nvPr/>
        </p:nvSpPr>
        <p:spPr bwMode="auto">
          <a:xfrm>
            <a:off x="4464050" y="3308350"/>
            <a:ext cx="223838" cy="2238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7" name="Text Box 62"/>
          <p:cNvSpPr txBox="1">
            <a:spLocks noChangeArrowheads="1"/>
          </p:cNvSpPr>
          <p:nvPr/>
        </p:nvSpPr>
        <p:spPr bwMode="auto">
          <a:xfrm>
            <a:off x="179512" y="4221088"/>
            <a:ext cx="8187049" cy="2308324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 dirty="0" smtClean="0">
                <a:solidFill>
                  <a:srgbClr val="0000FF"/>
                </a:solidFill>
              </a:rPr>
              <a:t>(</a:t>
            </a:r>
            <a:r>
              <a:rPr lang="ru-RU" sz="4800" b="1" dirty="0">
                <a:solidFill>
                  <a:srgbClr val="0000FF"/>
                </a:solidFill>
              </a:rPr>
              <a:t>4;2</a:t>
            </a:r>
            <a:r>
              <a:rPr lang="ru-RU" sz="4800" b="1" dirty="0" smtClean="0">
                <a:solidFill>
                  <a:srgbClr val="0000FF"/>
                </a:solidFill>
              </a:rPr>
              <a:t>)</a:t>
            </a:r>
            <a:r>
              <a:rPr lang="ro-MO" sz="4800" b="1" dirty="0" smtClean="0">
                <a:solidFill>
                  <a:srgbClr val="0000FF"/>
                </a:solidFill>
              </a:rPr>
              <a:t> se numește      coordonata</a:t>
            </a:r>
          </a:p>
          <a:p>
            <a:r>
              <a:rPr lang="ro-MO" sz="4800" b="1" dirty="0" smtClean="0">
                <a:solidFill>
                  <a:srgbClr val="0000FF"/>
                </a:solidFill>
              </a:rPr>
              <a:t>      4 se numește      abcisa</a:t>
            </a:r>
          </a:p>
          <a:p>
            <a:r>
              <a:rPr lang="ro-MO" sz="4800" b="1" dirty="0" smtClean="0">
                <a:solidFill>
                  <a:srgbClr val="0000FF"/>
                </a:solidFill>
              </a:rPr>
              <a:t>      2 se numește      ordonată</a:t>
            </a:r>
            <a:endParaRPr lang="ru-RU" sz="4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8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8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07" grpId="0" animBg="1"/>
      <p:bldP spid="283708" grpId="0" animBg="1"/>
      <p:bldP spid="283709" grpId="0" animBg="1"/>
      <p:bldP spid="283710" grpId="0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41" name="Rectangle 93"/>
          <p:cNvSpPr>
            <a:spLocks noChangeArrowheads="1"/>
          </p:cNvSpPr>
          <p:nvPr/>
        </p:nvSpPr>
        <p:spPr bwMode="auto">
          <a:xfrm>
            <a:off x="4603750" y="3416300"/>
            <a:ext cx="4540250" cy="34417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2700000" scaled="1"/>
          </a:gra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83740" name="Rectangle 92"/>
          <p:cNvSpPr>
            <a:spLocks noChangeArrowheads="1"/>
          </p:cNvSpPr>
          <p:nvPr/>
        </p:nvSpPr>
        <p:spPr bwMode="auto">
          <a:xfrm>
            <a:off x="0" y="3433763"/>
            <a:ext cx="4540250" cy="3424237"/>
          </a:xfrm>
          <a:prstGeom prst="rect">
            <a:avLst/>
          </a:prstGeom>
          <a:gradFill rotWithShape="1">
            <a:gsLst>
              <a:gs pos="0">
                <a:srgbClr val="66FF66"/>
              </a:gs>
              <a:gs pos="50000">
                <a:schemeClr val="bg1"/>
              </a:gs>
              <a:gs pos="100000">
                <a:srgbClr val="66FF66"/>
              </a:gs>
            </a:gsLst>
            <a:lin ang="2700000" scaled="1"/>
          </a:gra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83739" name="Rectangle 91"/>
          <p:cNvSpPr>
            <a:spLocks noChangeArrowheads="1"/>
          </p:cNvSpPr>
          <p:nvPr/>
        </p:nvSpPr>
        <p:spPr bwMode="auto">
          <a:xfrm>
            <a:off x="0" y="0"/>
            <a:ext cx="4524375" cy="3400425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50000">
                <a:schemeClr val="bg1"/>
              </a:gs>
              <a:gs pos="100000">
                <a:srgbClr val="FF66CC"/>
              </a:gs>
            </a:gsLst>
            <a:lin ang="18900000" scaled="1"/>
          </a:gra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83738" name="Rectangle 90"/>
          <p:cNvSpPr>
            <a:spLocks noChangeArrowheads="1"/>
          </p:cNvSpPr>
          <p:nvPr/>
        </p:nvSpPr>
        <p:spPr bwMode="auto">
          <a:xfrm>
            <a:off x="4556125" y="0"/>
            <a:ext cx="4587875" cy="343376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2700000" scaled="1"/>
          </a:gra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83707" name="Oval 59"/>
          <p:cNvSpPr>
            <a:spLocks noChangeArrowheads="1"/>
          </p:cNvSpPr>
          <p:nvPr/>
        </p:nvSpPr>
        <p:spPr bwMode="auto">
          <a:xfrm>
            <a:off x="7277100" y="1808163"/>
            <a:ext cx="334963" cy="3508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1" name="Text Box 2"/>
          <p:cNvSpPr txBox="1">
            <a:spLocks noChangeArrowheads="1"/>
          </p:cNvSpPr>
          <p:nvPr/>
        </p:nvSpPr>
        <p:spPr bwMode="auto">
          <a:xfrm>
            <a:off x="3895725" y="-134938"/>
            <a:ext cx="542925" cy="1006476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y</a:t>
            </a:r>
            <a:endParaRPr lang="ru-RU" sz="6000" b="1"/>
          </a:p>
        </p:txBody>
      </p:sp>
      <p:sp>
        <p:nvSpPr>
          <p:cNvPr id="6152" name="Line 3"/>
          <p:cNvSpPr>
            <a:spLocks noChangeShapeType="1"/>
          </p:cNvSpPr>
          <p:nvPr/>
        </p:nvSpPr>
        <p:spPr bwMode="auto">
          <a:xfrm>
            <a:off x="296863" y="3429000"/>
            <a:ext cx="84709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3" name="Line 4"/>
          <p:cNvSpPr>
            <a:spLocks noChangeShapeType="1"/>
          </p:cNvSpPr>
          <p:nvPr/>
        </p:nvSpPr>
        <p:spPr bwMode="auto">
          <a:xfrm flipV="1">
            <a:off x="4572000" y="368300"/>
            <a:ext cx="0" cy="6489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4" name="Text Box 5"/>
          <p:cNvSpPr txBox="1">
            <a:spLocks noChangeArrowheads="1"/>
          </p:cNvSpPr>
          <p:nvPr/>
        </p:nvSpPr>
        <p:spPr bwMode="auto">
          <a:xfrm>
            <a:off x="8334375" y="2481263"/>
            <a:ext cx="809625" cy="10064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x</a:t>
            </a:r>
            <a:endParaRPr lang="ru-RU" sz="6000" b="1"/>
          </a:p>
        </p:txBody>
      </p:sp>
      <p:sp>
        <p:nvSpPr>
          <p:cNvPr id="6155" name="Line 7"/>
          <p:cNvSpPr>
            <a:spLocks noChangeShapeType="1"/>
          </p:cNvSpPr>
          <p:nvPr/>
        </p:nvSpPr>
        <p:spPr bwMode="auto">
          <a:xfrm>
            <a:off x="5157788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6" name="Line 8"/>
          <p:cNvSpPr>
            <a:spLocks noChangeShapeType="1"/>
          </p:cNvSpPr>
          <p:nvPr/>
        </p:nvSpPr>
        <p:spPr bwMode="auto">
          <a:xfrm>
            <a:off x="4945063" y="3279775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7" name="Line 10"/>
          <p:cNvSpPr>
            <a:spLocks noChangeShapeType="1"/>
          </p:cNvSpPr>
          <p:nvPr/>
        </p:nvSpPr>
        <p:spPr bwMode="auto">
          <a:xfrm>
            <a:off x="244475" y="269716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8" name="Line 12"/>
          <p:cNvSpPr>
            <a:spLocks noChangeShapeType="1"/>
          </p:cNvSpPr>
          <p:nvPr/>
        </p:nvSpPr>
        <p:spPr bwMode="auto">
          <a:xfrm>
            <a:off x="228600" y="1981200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>
            <a:off x="228600" y="1249363"/>
            <a:ext cx="8702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244475" y="533400"/>
            <a:ext cx="8670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>
            <a:off x="228600" y="4130675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2" name="Line 21"/>
          <p:cNvSpPr>
            <a:spLocks noChangeShapeType="1"/>
          </p:cNvSpPr>
          <p:nvPr/>
        </p:nvSpPr>
        <p:spPr bwMode="auto">
          <a:xfrm>
            <a:off x="0" y="4860925"/>
            <a:ext cx="8899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3" name="Line 23"/>
          <p:cNvSpPr>
            <a:spLocks noChangeShapeType="1"/>
          </p:cNvSpPr>
          <p:nvPr/>
        </p:nvSpPr>
        <p:spPr bwMode="auto">
          <a:xfrm>
            <a:off x="228600" y="5578475"/>
            <a:ext cx="8626475" cy="142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4" name="Line 25"/>
          <p:cNvSpPr>
            <a:spLocks noChangeShapeType="1"/>
          </p:cNvSpPr>
          <p:nvPr/>
        </p:nvSpPr>
        <p:spPr bwMode="auto">
          <a:xfrm>
            <a:off x="228600" y="6294438"/>
            <a:ext cx="8518525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5" name="Line 28"/>
          <p:cNvSpPr>
            <a:spLocks noChangeShapeType="1"/>
          </p:cNvSpPr>
          <p:nvPr/>
        </p:nvSpPr>
        <p:spPr bwMode="auto">
          <a:xfrm>
            <a:off x="5273675" y="198438"/>
            <a:ext cx="0" cy="64611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6" name="Line 30"/>
          <p:cNvSpPr>
            <a:spLocks noChangeShapeType="1"/>
          </p:cNvSpPr>
          <p:nvPr/>
        </p:nvSpPr>
        <p:spPr bwMode="auto">
          <a:xfrm>
            <a:off x="5989638" y="212725"/>
            <a:ext cx="0" cy="640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7" name="Line 32"/>
          <p:cNvSpPr>
            <a:spLocks noChangeShapeType="1"/>
          </p:cNvSpPr>
          <p:nvPr/>
        </p:nvSpPr>
        <p:spPr bwMode="auto">
          <a:xfrm>
            <a:off x="6705600" y="198438"/>
            <a:ext cx="30163" cy="64309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8" name="Line 34"/>
          <p:cNvSpPr>
            <a:spLocks noChangeShapeType="1"/>
          </p:cNvSpPr>
          <p:nvPr/>
        </p:nvSpPr>
        <p:spPr bwMode="auto">
          <a:xfrm>
            <a:off x="7437438" y="212725"/>
            <a:ext cx="0" cy="64468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9" name="Line 36"/>
          <p:cNvSpPr>
            <a:spLocks noChangeShapeType="1"/>
          </p:cNvSpPr>
          <p:nvPr/>
        </p:nvSpPr>
        <p:spPr bwMode="auto">
          <a:xfrm>
            <a:off x="8137525" y="212725"/>
            <a:ext cx="15875" cy="64325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0" name="Line 38"/>
          <p:cNvSpPr>
            <a:spLocks noChangeShapeType="1"/>
          </p:cNvSpPr>
          <p:nvPr/>
        </p:nvSpPr>
        <p:spPr bwMode="auto">
          <a:xfrm>
            <a:off x="8793163" y="212725"/>
            <a:ext cx="30162" cy="64325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1" name="Line 40"/>
          <p:cNvSpPr>
            <a:spLocks noChangeShapeType="1"/>
          </p:cNvSpPr>
          <p:nvPr/>
        </p:nvSpPr>
        <p:spPr bwMode="auto">
          <a:xfrm>
            <a:off x="3840163" y="0"/>
            <a:ext cx="0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2" name="Line 42"/>
          <p:cNvSpPr>
            <a:spLocks noChangeShapeType="1"/>
          </p:cNvSpPr>
          <p:nvPr/>
        </p:nvSpPr>
        <p:spPr bwMode="auto">
          <a:xfrm>
            <a:off x="3108325" y="182563"/>
            <a:ext cx="15875" cy="64468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3" name="Line 44"/>
          <p:cNvSpPr>
            <a:spLocks noChangeShapeType="1"/>
          </p:cNvSpPr>
          <p:nvPr/>
        </p:nvSpPr>
        <p:spPr bwMode="auto">
          <a:xfrm>
            <a:off x="2392363" y="0"/>
            <a:ext cx="0" cy="66754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4" name="Line 46"/>
          <p:cNvSpPr>
            <a:spLocks noChangeShapeType="1"/>
          </p:cNvSpPr>
          <p:nvPr/>
        </p:nvSpPr>
        <p:spPr bwMode="auto">
          <a:xfrm flipH="1">
            <a:off x="1646238" y="182563"/>
            <a:ext cx="14287" cy="64309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5" name="Line 48"/>
          <p:cNvSpPr>
            <a:spLocks noChangeShapeType="1"/>
          </p:cNvSpPr>
          <p:nvPr/>
        </p:nvSpPr>
        <p:spPr bwMode="auto">
          <a:xfrm>
            <a:off x="944563" y="0"/>
            <a:ext cx="15875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6" name="Line 50"/>
          <p:cNvSpPr>
            <a:spLocks noChangeShapeType="1"/>
          </p:cNvSpPr>
          <p:nvPr/>
        </p:nvSpPr>
        <p:spPr bwMode="auto">
          <a:xfrm>
            <a:off x="242888" y="0"/>
            <a:ext cx="1587" cy="66595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77" name="Text Box 51"/>
          <p:cNvSpPr txBox="1">
            <a:spLocks noChangeArrowheads="1"/>
          </p:cNvSpPr>
          <p:nvPr/>
        </p:nvSpPr>
        <p:spPr bwMode="auto">
          <a:xfrm>
            <a:off x="-277813" y="3451225"/>
            <a:ext cx="9613901" cy="91440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5400" b="1"/>
              <a:t>    -5</a:t>
            </a:r>
            <a:r>
              <a:rPr lang="ru-RU" sz="3200" b="1"/>
              <a:t>  </a:t>
            </a:r>
            <a:r>
              <a:rPr lang="ru-RU" sz="5400" b="1"/>
              <a:t>-4 -3 -2 -1      1  2  3  4  5  6</a:t>
            </a:r>
            <a:r>
              <a:rPr lang="ru-RU" sz="3200"/>
              <a:t>   </a:t>
            </a:r>
          </a:p>
        </p:txBody>
      </p:sp>
      <p:sp>
        <p:nvSpPr>
          <p:cNvPr id="6178" name="Text Box 52"/>
          <p:cNvSpPr txBox="1">
            <a:spLocks noChangeArrowheads="1"/>
          </p:cNvSpPr>
          <p:nvPr/>
        </p:nvSpPr>
        <p:spPr bwMode="auto">
          <a:xfrm>
            <a:off x="4608513" y="0"/>
            <a:ext cx="696912" cy="92360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/>
              <a:t>4</a:t>
            </a:r>
          </a:p>
          <a:p>
            <a:r>
              <a:rPr lang="ru-RU" sz="4800" b="1"/>
              <a:t>3</a:t>
            </a:r>
          </a:p>
          <a:p>
            <a:r>
              <a:rPr lang="ru-RU" sz="4800" b="1"/>
              <a:t>2</a:t>
            </a:r>
          </a:p>
          <a:p>
            <a:r>
              <a:rPr lang="ru-RU" sz="4800" b="1"/>
              <a:t>1</a:t>
            </a:r>
          </a:p>
          <a:p>
            <a:endParaRPr lang="ru-RU" sz="5400" b="1"/>
          </a:p>
          <a:p>
            <a:r>
              <a:rPr lang="ru-RU" sz="4800" b="1"/>
              <a:t>-1</a:t>
            </a:r>
          </a:p>
          <a:p>
            <a:r>
              <a:rPr lang="ru-RU" sz="4800" b="1"/>
              <a:t>-2</a:t>
            </a:r>
          </a:p>
          <a:p>
            <a:r>
              <a:rPr lang="ru-RU" sz="4800" b="1"/>
              <a:t>-3</a:t>
            </a:r>
          </a:p>
          <a:p>
            <a:r>
              <a:rPr lang="ru-RU" sz="4800" b="1"/>
              <a:t>-4</a:t>
            </a:r>
          </a:p>
          <a:p>
            <a:endParaRPr lang="ru-RU" sz="5400" b="1"/>
          </a:p>
          <a:p>
            <a:endParaRPr lang="ru-RU" sz="5400" b="1"/>
          </a:p>
          <a:p>
            <a:endParaRPr lang="ru-RU" sz="5400" b="1"/>
          </a:p>
        </p:txBody>
      </p:sp>
      <p:sp>
        <p:nvSpPr>
          <p:cNvPr id="6179" name="Line 53"/>
          <p:cNvSpPr>
            <a:spLocks noChangeShapeType="1"/>
          </p:cNvSpPr>
          <p:nvPr/>
        </p:nvSpPr>
        <p:spPr bwMode="auto">
          <a:xfrm>
            <a:off x="4465638" y="1235075"/>
            <a:ext cx="24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80" name="Line 55"/>
          <p:cNvSpPr>
            <a:spLocks noChangeShapeType="1"/>
          </p:cNvSpPr>
          <p:nvPr/>
        </p:nvSpPr>
        <p:spPr bwMode="auto">
          <a:xfrm>
            <a:off x="4572000" y="3429000"/>
            <a:ext cx="1782763" cy="15875"/>
          </a:xfrm>
          <a:prstGeom prst="line">
            <a:avLst/>
          </a:prstGeom>
          <a:noFill/>
          <a:ln w="9525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3705" name="Line 57"/>
          <p:cNvSpPr>
            <a:spLocks noChangeShapeType="1"/>
          </p:cNvSpPr>
          <p:nvPr/>
        </p:nvSpPr>
        <p:spPr bwMode="auto">
          <a:xfrm>
            <a:off x="4541838" y="3429000"/>
            <a:ext cx="2887662" cy="15875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3706" name="Line 58"/>
          <p:cNvSpPr>
            <a:spLocks noChangeShapeType="1"/>
          </p:cNvSpPr>
          <p:nvPr/>
        </p:nvSpPr>
        <p:spPr bwMode="auto">
          <a:xfrm flipH="1" flipV="1">
            <a:off x="7415213" y="1925638"/>
            <a:ext cx="30162" cy="1487487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3708" name="Line 60"/>
          <p:cNvSpPr>
            <a:spLocks noChangeShapeType="1"/>
          </p:cNvSpPr>
          <p:nvPr/>
        </p:nvSpPr>
        <p:spPr bwMode="auto">
          <a:xfrm>
            <a:off x="4552950" y="1973263"/>
            <a:ext cx="2863850" cy="3016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3709" name="Line 61"/>
          <p:cNvSpPr>
            <a:spLocks noChangeShapeType="1"/>
          </p:cNvSpPr>
          <p:nvPr/>
        </p:nvSpPr>
        <p:spPr bwMode="auto">
          <a:xfrm flipH="1" flipV="1">
            <a:off x="7431088" y="1957388"/>
            <a:ext cx="15875" cy="150336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3710" name="Text Box 62"/>
          <p:cNvSpPr txBox="1">
            <a:spLocks noChangeArrowheads="1"/>
          </p:cNvSpPr>
          <p:nvPr/>
        </p:nvSpPr>
        <p:spPr bwMode="auto">
          <a:xfrm>
            <a:off x="5640388" y="250825"/>
            <a:ext cx="3503612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600" b="1">
                <a:solidFill>
                  <a:srgbClr val="0000FF"/>
                </a:solidFill>
              </a:rPr>
              <a:t>А(4;2)</a:t>
            </a:r>
          </a:p>
        </p:txBody>
      </p:sp>
      <p:sp>
        <p:nvSpPr>
          <p:cNvPr id="283712" name="Line 64"/>
          <p:cNvSpPr>
            <a:spLocks noChangeShapeType="1"/>
          </p:cNvSpPr>
          <p:nvPr/>
        </p:nvSpPr>
        <p:spPr bwMode="auto">
          <a:xfrm flipH="1">
            <a:off x="3055938" y="3413125"/>
            <a:ext cx="1455737" cy="33338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3713" name="Line 65"/>
          <p:cNvSpPr>
            <a:spLocks noChangeShapeType="1"/>
          </p:cNvSpPr>
          <p:nvPr/>
        </p:nvSpPr>
        <p:spPr bwMode="auto">
          <a:xfrm flipV="1">
            <a:off x="3108325" y="1244600"/>
            <a:ext cx="15875" cy="224790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3715" name="Oval 67"/>
          <p:cNvSpPr>
            <a:spLocks noChangeArrowheads="1"/>
          </p:cNvSpPr>
          <p:nvPr/>
        </p:nvSpPr>
        <p:spPr bwMode="auto">
          <a:xfrm>
            <a:off x="2951163" y="1123950"/>
            <a:ext cx="304800" cy="288925"/>
          </a:xfrm>
          <a:prstGeom prst="ellipse">
            <a:avLst/>
          </a:prstGeom>
          <a:solidFill>
            <a:srgbClr val="80008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3718" name="Line 70"/>
          <p:cNvSpPr>
            <a:spLocks noChangeShapeType="1"/>
          </p:cNvSpPr>
          <p:nvPr/>
        </p:nvSpPr>
        <p:spPr bwMode="auto">
          <a:xfrm flipH="1" flipV="1">
            <a:off x="3055938" y="1279525"/>
            <a:ext cx="1563687" cy="1587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3719" name="Line 71"/>
          <p:cNvSpPr>
            <a:spLocks noChangeShapeType="1"/>
          </p:cNvSpPr>
          <p:nvPr/>
        </p:nvSpPr>
        <p:spPr bwMode="auto">
          <a:xfrm flipH="1" flipV="1">
            <a:off x="3087688" y="1352550"/>
            <a:ext cx="17462" cy="21209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3720" name="Text Box 72"/>
          <p:cNvSpPr txBox="1">
            <a:spLocks noChangeArrowheads="1"/>
          </p:cNvSpPr>
          <p:nvPr/>
        </p:nvSpPr>
        <p:spPr bwMode="auto">
          <a:xfrm>
            <a:off x="0" y="-288925"/>
            <a:ext cx="3841750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600" b="1">
                <a:solidFill>
                  <a:srgbClr val="990099"/>
                </a:solidFill>
              </a:rPr>
              <a:t>В(-2;3)</a:t>
            </a:r>
          </a:p>
        </p:txBody>
      </p:sp>
      <p:sp>
        <p:nvSpPr>
          <p:cNvPr id="6192" name="Oval 74"/>
          <p:cNvSpPr>
            <a:spLocks noChangeArrowheads="1"/>
          </p:cNvSpPr>
          <p:nvPr/>
        </p:nvSpPr>
        <p:spPr bwMode="auto">
          <a:xfrm>
            <a:off x="4464050" y="3308350"/>
            <a:ext cx="223838" cy="2238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3723" name="Oval 75"/>
          <p:cNvSpPr>
            <a:spLocks noChangeArrowheads="1"/>
          </p:cNvSpPr>
          <p:nvPr/>
        </p:nvSpPr>
        <p:spPr bwMode="auto">
          <a:xfrm>
            <a:off x="1476375" y="4722813"/>
            <a:ext cx="319088" cy="3365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3724" name="Oval 76"/>
          <p:cNvSpPr>
            <a:spLocks noChangeArrowheads="1"/>
          </p:cNvSpPr>
          <p:nvPr/>
        </p:nvSpPr>
        <p:spPr bwMode="auto">
          <a:xfrm>
            <a:off x="8616950" y="4711700"/>
            <a:ext cx="304800" cy="3048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3726" name="Text Box 78"/>
          <p:cNvSpPr txBox="1">
            <a:spLocks noChangeArrowheads="1"/>
          </p:cNvSpPr>
          <p:nvPr/>
        </p:nvSpPr>
        <p:spPr bwMode="auto">
          <a:xfrm>
            <a:off x="4964113" y="5302250"/>
            <a:ext cx="4179887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b="1">
                <a:solidFill>
                  <a:srgbClr val="9933FF"/>
                </a:solidFill>
              </a:rPr>
              <a:t>M</a:t>
            </a:r>
            <a:r>
              <a:rPr lang="ru-RU" sz="9600" b="1">
                <a:solidFill>
                  <a:srgbClr val="9933FF"/>
                </a:solidFill>
              </a:rPr>
              <a:t>(6;-2)</a:t>
            </a:r>
          </a:p>
        </p:txBody>
      </p:sp>
      <p:sp>
        <p:nvSpPr>
          <p:cNvPr id="283729" name="Text Box 81"/>
          <p:cNvSpPr txBox="1">
            <a:spLocks noChangeArrowheads="1"/>
          </p:cNvSpPr>
          <p:nvPr/>
        </p:nvSpPr>
        <p:spPr bwMode="auto">
          <a:xfrm>
            <a:off x="0" y="5302250"/>
            <a:ext cx="4179888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b="1">
                <a:solidFill>
                  <a:srgbClr val="D60093"/>
                </a:solidFill>
              </a:rPr>
              <a:t>F</a:t>
            </a:r>
            <a:r>
              <a:rPr lang="ru-RU" sz="9600" b="1">
                <a:solidFill>
                  <a:srgbClr val="D60093"/>
                </a:solidFill>
              </a:rPr>
              <a:t>(-4;-2)</a:t>
            </a:r>
          </a:p>
        </p:txBody>
      </p:sp>
      <p:sp>
        <p:nvSpPr>
          <p:cNvPr id="283734" name="Line 86"/>
          <p:cNvSpPr>
            <a:spLocks noChangeShapeType="1"/>
          </p:cNvSpPr>
          <p:nvPr/>
        </p:nvSpPr>
        <p:spPr bwMode="auto">
          <a:xfrm flipH="1">
            <a:off x="1620838" y="3400425"/>
            <a:ext cx="2951162" cy="1587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3735" name="Line 87"/>
          <p:cNvSpPr>
            <a:spLocks noChangeShapeType="1"/>
          </p:cNvSpPr>
          <p:nvPr/>
        </p:nvSpPr>
        <p:spPr bwMode="auto">
          <a:xfrm>
            <a:off x="1604963" y="3416300"/>
            <a:ext cx="0" cy="14605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3736" name="Line 88"/>
          <p:cNvSpPr>
            <a:spLocks noChangeShapeType="1"/>
          </p:cNvSpPr>
          <p:nvPr/>
        </p:nvSpPr>
        <p:spPr bwMode="auto">
          <a:xfrm>
            <a:off x="4619625" y="3400425"/>
            <a:ext cx="4156075" cy="49213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3737" name="Line 89"/>
          <p:cNvSpPr>
            <a:spLocks noChangeShapeType="1"/>
          </p:cNvSpPr>
          <p:nvPr/>
        </p:nvSpPr>
        <p:spPr bwMode="auto">
          <a:xfrm>
            <a:off x="8775700" y="3449638"/>
            <a:ext cx="15875" cy="1330325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83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83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8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8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83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83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283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8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37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283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283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1000"/>
                                        <p:tgtEl>
                                          <p:spTgt spid="28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000"/>
                                        <p:tgtEl>
                                          <p:spTgt spid="28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283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28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8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283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28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8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37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8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8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283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83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83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8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28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500"/>
                            </p:stCondLst>
                            <p:childTnLst>
                              <p:par>
                                <p:cTn id="2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8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/>
                                        <p:tgtEl>
                                          <p:spTgt spid="283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41" grpId="0" animBg="1"/>
      <p:bldP spid="283741" grpId="1" animBg="1"/>
      <p:bldP spid="283740" grpId="0" animBg="1"/>
      <p:bldP spid="283740" grpId="1" animBg="1"/>
      <p:bldP spid="283739" grpId="0" animBg="1"/>
      <p:bldP spid="283739" grpId="1" animBg="1"/>
      <p:bldP spid="283738" grpId="0" animBg="1"/>
      <p:bldP spid="283738" grpId="1" animBg="1"/>
      <p:bldP spid="283707" grpId="0" animBg="1"/>
      <p:bldP spid="283705" grpId="0" animBg="1"/>
      <p:bldP spid="283705" grpId="1" animBg="1"/>
      <p:bldP spid="283706" grpId="0" animBg="1"/>
      <p:bldP spid="283706" grpId="1" animBg="1"/>
      <p:bldP spid="283708" grpId="0" animBg="1"/>
      <p:bldP spid="283708" grpId="1" animBg="1"/>
      <p:bldP spid="283709" grpId="0" animBg="1"/>
      <p:bldP spid="283709" grpId="1" animBg="1"/>
      <p:bldP spid="283710" grpId="0"/>
      <p:bldP spid="283712" grpId="0" animBg="1"/>
      <p:bldP spid="283712" grpId="1" animBg="1"/>
      <p:bldP spid="283713" grpId="0" animBg="1"/>
      <p:bldP spid="283713" grpId="1" animBg="1"/>
      <p:bldP spid="283715" grpId="0" animBg="1"/>
      <p:bldP spid="283718" grpId="0" animBg="1"/>
      <p:bldP spid="283718" grpId="1" animBg="1"/>
      <p:bldP spid="283719" grpId="0" animBg="1"/>
      <p:bldP spid="283719" grpId="1" animBg="1"/>
      <p:bldP spid="283720" grpId="0"/>
      <p:bldP spid="283723" grpId="0" animBg="1"/>
      <p:bldP spid="283724" grpId="0" animBg="1"/>
      <p:bldP spid="283726" grpId="0"/>
      <p:bldP spid="283729" grpId="0"/>
      <p:bldP spid="283734" grpId="0" animBg="1"/>
      <p:bldP spid="283734" grpId="1" animBg="1"/>
      <p:bldP spid="283735" grpId="0" animBg="1"/>
      <p:bldP spid="283735" grpId="1" animBg="1"/>
      <p:bldP spid="283736" grpId="0" animBg="1"/>
      <p:bldP spid="2837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8229600" cy="1143000"/>
          </a:xfrm>
        </p:spPr>
        <p:txBody>
          <a:bodyPr/>
          <a:lstStyle/>
          <a:p>
            <a:r>
              <a:rPr lang="ro-MO" dirty="0" smtClean="0">
                <a:solidFill>
                  <a:srgbClr val="0000FF"/>
                </a:solidFill>
              </a:rPr>
              <a:t>Tema pentru acasă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Oval 2"/>
          <p:cNvSpPr>
            <a:spLocks noChangeArrowheads="1"/>
          </p:cNvSpPr>
          <p:nvPr/>
        </p:nvSpPr>
        <p:spPr bwMode="auto">
          <a:xfrm>
            <a:off x="7261225" y="3251200"/>
            <a:ext cx="334963" cy="350838"/>
          </a:xfrm>
          <a:prstGeom prst="ellipse">
            <a:avLst/>
          </a:prstGeom>
          <a:solidFill>
            <a:srgbClr val="3333CC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95725" y="-134938"/>
            <a:ext cx="542925" cy="1006476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y</a:t>
            </a:r>
            <a:endParaRPr lang="ru-RU" sz="6000" b="1"/>
          </a:p>
        </p:txBody>
      </p:sp>
      <p:sp>
        <p:nvSpPr>
          <p:cNvPr id="306180" name="Line 4"/>
          <p:cNvSpPr>
            <a:spLocks noChangeShapeType="1"/>
          </p:cNvSpPr>
          <p:nvPr/>
        </p:nvSpPr>
        <p:spPr bwMode="auto">
          <a:xfrm>
            <a:off x="296863" y="3429000"/>
            <a:ext cx="84709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H="1" flipV="1">
            <a:off x="4572000" y="368300"/>
            <a:ext cx="15875" cy="6489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334375" y="2481263"/>
            <a:ext cx="809625" cy="10064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x</a:t>
            </a:r>
            <a:endParaRPr lang="ru-RU" sz="6000" b="1"/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5157788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4945063" y="3279775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244475" y="269716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196850" y="1981200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>
            <a:off x="228600" y="1249363"/>
            <a:ext cx="8702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>
            <a:off x="244475" y="533400"/>
            <a:ext cx="8670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>
            <a:off x="228600" y="4130675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>
            <a:off x="0" y="4860925"/>
            <a:ext cx="8899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83" name="Line 16"/>
          <p:cNvSpPr>
            <a:spLocks noChangeShapeType="1"/>
          </p:cNvSpPr>
          <p:nvPr/>
        </p:nvSpPr>
        <p:spPr bwMode="auto">
          <a:xfrm>
            <a:off x="228600" y="5578475"/>
            <a:ext cx="8626475" cy="142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84" name="Line 17"/>
          <p:cNvSpPr>
            <a:spLocks noChangeShapeType="1"/>
          </p:cNvSpPr>
          <p:nvPr/>
        </p:nvSpPr>
        <p:spPr bwMode="auto">
          <a:xfrm>
            <a:off x="228600" y="6294438"/>
            <a:ext cx="8518525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85" name="Line 18"/>
          <p:cNvSpPr>
            <a:spLocks noChangeShapeType="1"/>
          </p:cNvSpPr>
          <p:nvPr/>
        </p:nvSpPr>
        <p:spPr bwMode="auto">
          <a:xfrm>
            <a:off x="5273675" y="198438"/>
            <a:ext cx="0" cy="64611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86" name="Line 19"/>
          <p:cNvSpPr>
            <a:spLocks noChangeShapeType="1"/>
          </p:cNvSpPr>
          <p:nvPr/>
        </p:nvSpPr>
        <p:spPr bwMode="auto">
          <a:xfrm>
            <a:off x="5989638" y="212725"/>
            <a:ext cx="0" cy="640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87" name="Line 20"/>
          <p:cNvSpPr>
            <a:spLocks noChangeShapeType="1"/>
          </p:cNvSpPr>
          <p:nvPr/>
        </p:nvSpPr>
        <p:spPr bwMode="auto">
          <a:xfrm>
            <a:off x="6705600" y="198438"/>
            <a:ext cx="30163" cy="64309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88" name="Line 21"/>
          <p:cNvSpPr>
            <a:spLocks noChangeShapeType="1"/>
          </p:cNvSpPr>
          <p:nvPr/>
        </p:nvSpPr>
        <p:spPr bwMode="auto">
          <a:xfrm>
            <a:off x="7437438" y="212725"/>
            <a:ext cx="0" cy="64468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89" name="Line 22"/>
          <p:cNvSpPr>
            <a:spLocks noChangeShapeType="1"/>
          </p:cNvSpPr>
          <p:nvPr/>
        </p:nvSpPr>
        <p:spPr bwMode="auto">
          <a:xfrm>
            <a:off x="8137525" y="212725"/>
            <a:ext cx="15875" cy="64325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90" name="Line 23"/>
          <p:cNvSpPr>
            <a:spLocks noChangeShapeType="1"/>
          </p:cNvSpPr>
          <p:nvPr/>
        </p:nvSpPr>
        <p:spPr bwMode="auto">
          <a:xfrm>
            <a:off x="8793163" y="212725"/>
            <a:ext cx="30162" cy="64325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91" name="Line 24"/>
          <p:cNvSpPr>
            <a:spLocks noChangeShapeType="1"/>
          </p:cNvSpPr>
          <p:nvPr/>
        </p:nvSpPr>
        <p:spPr bwMode="auto">
          <a:xfrm>
            <a:off x="3840163" y="0"/>
            <a:ext cx="0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92" name="Line 25"/>
          <p:cNvSpPr>
            <a:spLocks noChangeShapeType="1"/>
          </p:cNvSpPr>
          <p:nvPr/>
        </p:nvSpPr>
        <p:spPr bwMode="auto">
          <a:xfrm>
            <a:off x="3108325" y="182563"/>
            <a:ext cx="15875" cy="64468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93" name="Line 26"/>
          <p:cNvSpPr>
            <a:spLocks noChangeShapeType="1"/>
          </p:cNvSpPr>
          <p:nvPr/>
        </p:nvSpPr>
        <p:spPr bwMode="auto">
          <a:xfrm>
            <a:off x="2392363" y="0"/>
            <a:ext cx="0" cy="66754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94" name="Line 27"/>
          <p:cNvSpPr>
            <a:spLocks noChangeShapeType="1"/>
          </p:cNvSpPr>
          <p:nvPr/>
        </p:nvSpPr>
        <p:spPr bwMode="auto">
          <a:xfrm flipH="1">
            <a:off x="1646238" y="182563"/>
            <a:ext cx="14287" cy="64309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95" name="Line 28"/>
          <p:cNvSpPr>
            <a:spLocks noChangeShapeType="1"/>
          </p:cNvSpPr>
          <p:nvPr/>
        </p:nvSpPr>
        <p:spPr bwMode="auto">
          <a:xfrm>
            <a:off x="944563" y="0"/>
            <a:ext cx="15875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96" name="Line 29"/>
          <p:cNvSpPr>
            <a:spLocks noChangeShapeType="1"/>
          </p:cNvSpPr>
          <p:nvPr/>
        </p:nvSpPr>
        <p:spPr bwMode="auto">
          <a:xfrm>
            <a:off x="242888" y="0"/>
            <a:ext cx="1587" cy="66595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97" name="Text Box 30"/>
          <p:cNvSpPr txBox="1">
            <a:spLocks noChangeArrowheads="1"/>
          </p:cNvSpPr>
          <p:nvPr/>
        </p:nvSpPr>
        <p:spPr bwMode="auto">
          <a:xfrm>
            <a:off x="-257175" y="3355975"/>
            <a:ext cx="9613900" cy="91440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5400" b="1"/>
              <a:t>    -5</a:t>
            </a:r>
            <a:r>
              <a:rPr lang="ru-RU" sz="3200" b="1"/>
              <a:t>  </a:t>
            </a:r>
            <a:r>
              <a:rPr lang="ru-RU" sz="5400" b="1"/>
              <a:t>-4 -3 -2 -1      1  2  3  4  5  6</a:t>
            </a:r>
            <a:r>
              <a:rPr lang="ru-RU" sz="3200"/>
              <a:t>   </a:t>
            </a:r>
          </a:p>
        </p:txBody>
      </p:sp>
      <p:sp>
        <p:nvSpPr>
          <p:cNvPr id="7198" name="Text Box 31"/>
          <p:cNvSpPr txBox="1">
            <a:spLocks noChangeArrowheads="1"/>
          </p:cNvSpPr>
          <p:nvPr/>
        </p:nvSpPr>
        <p:spPr bwMode="auto">
          <a:xfrm>
            <a:off x="4560888" y="0"/>
            <a:ext cx="696912" cy="92360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/>
              <a:t>4</a:t>
            </a:r>
          </a:p>
          <a:p>
            <a:r>
              <a:rPr lang="ru-RU" sz="4800" b="1"/>
              <a:t>3</a:t>
            </a:r>
          </a:p>
          <a:p>
            <a:r>
              <a:rPr lang="ru-RU" sz="4800" b="1"/>
              <a:t>2</a:t>
            </a:r>
          </a:p>
          <a:p>
            <a:r>
              <a:rPr lang="ru-RU" sz="4800" b="1"/>
              <a:t>1</a:t>
            </a:r>
          </a:p>
          <a:p>
            <a:endParaRPr lang="ru-RU" sz="5400" b="1"/>
          </a:p>
          <a:p>
            <a:r>
              <a:rPr lang="ru-RU" sz="4800" b="1"/>
              <a:t>-1</a:t>
            </a:r>
          </a:p>
          <a:p>
            <a:r>
              <a:rPr lang="ru-RU" sz="4800" b="1"/>
              <a:t>-2</a:t>
            </a:r>
          </a:p>
          <a:p>
            <a:r>
              <a:rPr lang="ru-RU" sz="4800" b="1"/>
              <a:t>-3</a:t>
            </a:r>
          </a:p>
          <a:p>
            <a:r>
              <a:rPr lang="ru-RU" sz="4800" b="1"/>
              <a:t>-4</a:t>
            </a:r>
          </a:p>
          <a:p>
            <a:endParaRPr lang="ru-RU" sz="5400" b="1"/>
          </a:p>
          <a:p>
            <a:endParaRPr lang="ru-RU" sz="5400" b="1"/>
          </a:p>
          <a:p>
            <a:endParaRPr lang="ru-RU" sz="5400" b="1"/>
          </a:p>
        </p:txBody>
      </p:sp>
      <p:sp>
        <p:nvSpPr>
          <p:cNvPr id="7199" name="Line 32"/>
          <p:cNvSpPr>
            <a:spLocks noChangeShapeType="1"/>
          </p:cNvSpPr>
          <p:nvPr/>
        </p:nvSpPr>
        <p:spPr bwMode="auto">
          <a:xfrm>
            <a:off x="4465638" y="1235075"/>
            <a:ext cx="24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200" name="Line 33"/>
          <p:cNvSpPr>
            <a:spLocks noChangeShapeType="1"/>
          </p:cNvSpPr>
          <p:nvPr/>
        </p:nvSpPr>
        <p:spPr bwMode="auto">
          <a:xfrm>
            <a:off x="4572000" y="3429000"/>
            <a:ext cx="1782763" cy="15875"/>
          </a:xfrm>
          <a:prstGeom prst="line">
            <a:avLst/>
          </a:prstGeom>
          <a:noFill/>
          <a:ln w="9525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6210" name="Line 34"/>
          <p:cNvSpPr>
            <a:spLocks noChangeShapeType="1"/>
          </p:cNvSpPr>
          <p:nvPr/>
        </p:nvSpPr>
        <p:spPr bwMode="auto">
          <a:xfrm>
            <a:off x="4541838" y="3429000"/>
            <a:ext cx="2887662" cy="15875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06214" name="Text Box 38"/>
          <p:cNvSpPr txBox="1">
            <a:spLocks noChangeArrowheads="1"/>
          </p:cNvSpPr>
          <p:nvPr/>
        </p:nvSpPr>
        <p:spPr bwMode="auto">
          <a:xfrm>
            <a:off x="5414963" y="0"/>
            <a:ext cx="3503612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600" b="1" dirty="0">
                <a:solidFill>
                  <a:srgbClr val="0000FF"/>
                </a:solidFill>
              </a:rPr>
              <a:t>А(4;0)</a:t>
            </a:r>
          </a:p>
        </p:txBody>
      </p:sp>
      <p:sp>
        <p:nvSpPr>
          <p:cNvPr id="306215" name="Line 39"/>
          <p:cNvSpPr>
            <a:spLocks noChangeShapeType="1"/>
          </p:cNvSpPr>
          <p:nvPr/>
        </p:nvSpPr>
        <p:spPr bwMode="auto">
          <a:xfrm flipH="1">
            <a:off x="3055938" y="3413125"/>
            <a:ext cx="1455737" cy="33338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06217" name="Oval 41"/>
          <p:cNvSpPr>
            <a:spLocks noChangeArrowheads="1"/>
          </p:cNvSpPr>
          <p:nvPr/>
        </p:nvSpPr>
        <p:spPr bwMode="auto">
          <a:xfrm>
            <a:off x="2982913" y="3241675"/>
            <a:ext cx="304800" cy="288925"/>
          </a:xfrm>
          <a:prstGeom prst="ellipse">
            <a:avLst/>
          </a:prstGeom>
          <a:solidFill>
            <a:srgbClr val="80008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06220" name="Text Box 44"/>
          <p:cNvSpPr txBox="1">
            <a:spLocks noChangeArrowheads="1"/>
          </p:cNvSpPr>
          <p:nvPr/>
        </p:nvSpPr>
        <p:spPr bwMode="auto">
          <a:xfrm>
            <a:off x="192088" y="0"/>
            <a:ext cx="3841750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600" b="1">
                <a:solidFill>
                  <a:srgbClr val="990099"/>
                </a:solidFill>
              </a:rPr>
              <a:t>В(-2;0)</a:t>
            </a:r>
          </a:p>
        </p:txBody>
      </p:sp>
      <p:sp>
        <p:nvSpPr>
          <p:cNvPr id="7206" name="Oval 45"/>
          <p:cNvSpPr>
            <a:spLocks noChangeArrowheads="1"/>
          </p:cNvSpPr>
          <p:nvPr/>
        </p:nvSpPr>
        <p:spPr bwMode="auto">
          <a:xfrm>
            <a:off x="4464050" y="3308350"/>
            <a:ext cx="223838" cy="2238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06222" name="Oval 46"/>
          <p:cNvSpPr>
            <a:spLocks noChangeArrowheads="1"/>
          </p:cNvSpPr>
          <p:nvPr/>
        </p:nvSpPr>
        <p:spPr bwMode="auto">
          <a:xfrm>
            <a:off x="1476375" y="3279775"/>
            <a:ext cx="319088" cy="336550"/>
          </a:xfrm>
          <a:prstGeom prst="ellipse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2700000" scaled="1"/>
          </a:gra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06223" name="Oval 47"/>
          <p:cNvSpPr>
            <a:spLocks noChangeArrowheads="1"/>
          </p:cNvSpPr>
          <p:nvPr/>
        </p:nvSpPr>
        <p:spPr bwMode="auto">
          <a:xfrm>
            <a:off x="8616950" y="3316288"/>
            <a:ext cx="304800" cy="304800"/>
          </a:xfrm>
          <a:prstGeom prst="ellipse">
            <a:avLst/>
          </a:prstGeom>
          <a:solidFill>
            <a:srgbClr val="80008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06224" name="Text Box 48"/>
          <p:cNvSpPr txBox="1">
            <a:spLocks noChangeArrowheads="1"/>
          </p:cNvSpPr>
          <p:nvPr/>
        </p:nvSpPr>
        <p:spPr bwMode="auto">
          <a:xfrm>
            <a:off x="4964113" y="5302250"/>
            <a:ext cx="3773487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b="1">
                <a:solidFill>
                  <a:srgbClr val="9933FF"/>
                </a:solidFill>
              </a:rPr>
              <a:t>M</a:t>
            </a:r>
            <a:r>
              <a:rPr lang="ru-RU" sz="9600" b="1">
                <a:solidFill>
                  <a:srgbClr val="9933FF"/>
                </a:solidFill>
              </a:rPr>
              <a:t>(6;0)</a:t>
            </a:r>
          </a:p>
        </p:txBody>
      </p:sp>
      <p:sp>
        <p:nvSpPr>
          <p:cNvPr id="306225" name="Text Box 49"/>
          <p:cNvSpPr txBox="1">
            <a:spLocks noChangeArrowheads="1"/>
          </p:cNvSpPr>
          <p:nvPr/>
        </p:nvSpPr>
        <p:spPr bwMode="auto">
          <a:xfrm>
            <a:off x="0" y="5302250"/>
            <a:ext cx="3773488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b="1">
                <a:solidFill>
                  <a:srgbClr val="D60093"/>
                </a:solidFill>
              </a:rPr>
              <a:t>F</a:t>
            </a:r>
            <a:r>
              <a:rPr lang="ru-RU" sz="9600" b="1">
                <a:solidFill>
                  <a:srgbClr val="D60093"/>
                </a:solidFill>
              </a:rPr>
              <a:t>(-4;0)</a:t>
            </a:r>
          </a:p>
        </p:txBody>
      </p:sp>
      <p:sp>
        <p:nvSpPr>
          <p:cNvPr id="306226" name="Line 50"/>
          <p:cNvSpPr>
            <a:spLocks noChangeShapeType="1"/>
          </p:cNvSpPr>
          <p:nvPr/>
        </p:nvSpPr>
        <p:spPr bwMode="auto">
          <a:xfrm flipH="1">
            <a:off x="1620838" y="3400425"/>
            <a:ext cx="2951162" cy="1587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06228" name="Line 52"/>
          <p:cNvSpPr>
            <a:spLocks noChangeShapeType="1"/>
          </p:cNvSpPr>
          <p:nvPr/>
        </p:nvSpPr>
        <p:spPr bwMode="auto">
          <a:xfrm>
            <a:off x="4619625" y="3400425"/>
            <a:ext cx="4156075" cy="49213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pic>
        <p:nvPicPr>
          <p:cNvPr id="306231" name="Picture 55" descr="95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69875" y="2360613"/>
            <a:ext cx="85852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06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6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06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0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06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06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1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animBg="1"/>
      <p:bldP spid="306180" grpId="0" animBg="1"/>
      <p:bldP spid="306210" grpId="0" animBg="1"/>
      <p:bldP spid="306210" grpId="1" animBg="1"/>
      <p:bldP spid="306214" grpId="0"/>
      <p:bldP spid="306215" grpId="0" animBg="1"/>
      <p:bldP spid="306215" grpId="1" animBg="1"/>
      <p:bldP spid="306217" grpId="0" animBg="1"/>
      <p:bldP spid="306220" grpId="0"/>
      <p:bldP spid="306222" grpId="0" animBg="1"/>
      <p:bldP spid="306223" grpId="0" animBg="1"/>
      <p:bldP spid="306224" grpId="0"/>
      <p:bldP spid="306225" grpId="0" build="allAtOnce"/>
      <p:bldP spid="306226" grpId="0" animBg="1"/>
      <p:bldP spid="306226" grpId="1" animBg="1"/>
      <p:bldP spid="306228" grpId="0" animBg="1"/>
      <p:bldP spid="3062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3895725" y="-134938"/>
            <a:ext cx="542925" cy="1006476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y</a:t>
            </a:r>
            <a:endParaRPr lang="ru-RU" sz="6000" b="1"/>
          </a:p>
        </p:txBody>
      </p:sp>
      <p:sp>
        <p:nvSpPr>
          <p:cNvPr id="8195" name="Line 4"/>
          <p:cNvSpPr>
            <a:spLocks noChangeShapeType="1"/>
          </p:cNvSpPr>
          <p:nvPr/>
        </p:nvSpPr>
        <p:spPr bwMode="auto">
          <a:xfrm>
            <a:off x="296863" y="3429000"/>
            <a:ext cx="84709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15397" name="Line 5"/>
          <p:cNvSpPr>
            <a:spLocks noChangeShapeType="1"/>
          </p:cNvSpPr>
          <p:nvPr/>
        </p:nvSpPr>
        <p:spPr bwMode="auto">
          <a:xfrm flipV="1">
            <a:off x="4587875" y="304800"/>
            <a:ext cx="0" cy="6553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8334375" y="2481263"/>
            <a:ext cx="809625" cy="10064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x</a:t>
            </a:r>
            <a:endParaRPr lang="ru-RU" sz="6000" b="1"/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5157788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4945063" y="3279775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>
            <a:off x="244475" y="269716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>
            <a:off x="228600" y="1981200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>
            <a:off x="228600" y="1249363"/>
            <a:ext cx="8702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>
            <a:off x="244475" y="533400"/>
            <a:ext cx="8670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228600" y="4130675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>
            <a:off x="0" y="4860925"/>
            <a:ext cx="8899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6"/>
          <p:cNvSpPr>
            <a:spLocks noChangeShapeType="1"/>
          </p:cNvSpPr>
          <p:nvPr/>
        </p:nvSpPr>
        <p:spPr bwMode="auto">
          <a:xfrm>
            <a:off x="228600" y="5578475"/>
            <a:ext cx="8626475" cy="142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7" name="Line 17"/>
          <p:cNvSpPr>
            <a:spLocks noChangeShapeType="1"/>
          </p:cNvSpPr>
          <p:nvPr/>
        </p:nvSpPr>
        <p:spPr bwMode="auto">
          <a:xfrm>
            <a:off x="228600" y="6294438"/>
            <a:ext cx="8518525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>
            <a:off x="5273675" y="198438"/>
            <a:ext cx="0" cy="64611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5989638" y="212725"/>
            <a:ext cx="0" cy="640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>
            <a:off x="6705600" y="198438"/>
            <a:ext cx="30163" cy="64309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7437438" y="212725"/>
            <a:ext cx="0" cy="64468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>
            <a:off x="8137525" y="212725"/>
            <a:ext cx="15875" cy="64325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13" name="Line 23"/>
          <p:cNvSpPr>
            <a:spLocks noChangeShapeType="1"/>
          </p:cNvSpPr>
          <p:nvPr/>
        </p:nvSpPr>
        <p:spPr bwMode="auto">
          <a:xfrm>
            <a:off x="8793163" y="212725"/>
            <a:ext cx="30162" cy="64325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3840163" y="0"/>
            <a:ext cx="0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>
            <a:off x="3108325" y="182563"/>
            <a:ext cx="15875" cy="64468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>
            <a:off x="2392363" y="0"/>
            <a:ext cx="0" cy="66754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 flipH="1">
            <a:off x="1646238" y="182563"/>
            <a:ext cx="14287" cy="64309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18" name="Line 28"/>
          <p:cNvSpPr>
            <a:spLocks noChangeShapeType="1"/>
          </p:cNvSpPr>
          <p:nvPr/>
        </p:nvSpPr>
        <p:spPr bwMode="auto">
          <a:xfrm>
            <a:off x="944563" y="0"/>
            <a:ext cx="15875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19" name="Line 29"/>
          <p:cNvSpPr>
            <a:spLocks noChangeShapeType="1"/>
          </p:cNvSpPr>
          <p:nvPr/>
        </p:nvSpPr>
        <p:spPr bwMode="auto">
          <a:xfrm>
            <a:off x="242888" y="0"/>
            <a:ext cx="1587" cy="66595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20" name="Text Box 30"/>
          <p:cNvSpPr txBox="1">
            <a:spLocks noChangeArrowheads="1"/>
          </p:cNvSpPr>
          <p:nvPr/>
        </p:nvSpPr>
        <p:spPr bwMode="auto">
          <a:xfrm>
            <a:off x="-277813" y="3451225"/>
            <a:ext cx="9613901" cy="91440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5400" b="1"/>
              <a:t>    -5</a:t>
            </a:r>
            <a:r>
              <a:rPr lang="ru-RU" sz="3200" b="1"/>
              <a:t>  </a:t>
            </a:r>
            <a:r>
              <a:rPr lang="ru-RU" sz="5400" b="1"/>
              <a:t>-4 -3 -2 -1      1  2  3  4  5  6</a:t>
            </a:r>
            <a:r>
              <a:rPr lang="ru-RU" sz="3200"/>
              <a:t>   </a:t>
            </a:r>
          </a:p>
        </p:txBody>
      </p:sp>
      <p:sp>
        <p:nvSpPr>
          <p:cNvPr id="8221" name="Text Box 31"/>
          <p:cNvSpPr txBox="1">
            <a:spLocks noChangeArrowheads="1"/>
          </p:cNvSpPr>
          <p:nvPr/>
        </p:nvSpPr>
        <p:spPr bwMode="auto">
          <a:xfrm>
            <a:off x="3873500" y="0"/>
            <a:ext cx="696913" cy="92360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/>
              <a:t>4</a:t>
            </a:r>
          </a:p>
          <a:p>
            <a:r>
              <a:rPr lang="ru-RU" sz="4800" b="1"/>
              <a:t> 3</a:t>
            </a:r>
          </a:p>
          <a:p>
            <a:r>
              <a:rPr lang="ru-RU" sz="4800" b="1"/>
              <a:t> 2</a:t>
            </a:r>
          </a:p>
          <a:p>
            <a:r>
              <a:rPr lang="ru-RU" sz="4800" b="1"/>
              <a:t> 1</a:t>
            </a:r>
          </a:p>
          <a:p>
            <a:endParaRPr lang="ru-RU" sz="5400" b="1"/>
          </a:p>
          <a:p>
            <a:r>
              <a:rPr lang="ru-RU" sz="4800" b="1"/>
              <a:t>-1</a:t>
            </a:r>
          </a:p>
          <a:p>
            <a:r>
              <a:rPr lang="ru-RU" sz="4800" b="1"/>
              <a:t>-2</a:t>
            </a:r>
          </a:p>
          <a:p>
            <a:r>
              <a:rPr lang="ru-RU" sz="4800" b="1"/>
              <a:t>-3</a:t>
            </a:r>
          </a:p>
          <a:p>
            <a:r>
              <a:rPr lang="ru-RU" sz="4800" b="1"/>
              <a:t>-4</a:t>
            </a:r>
          </a:p>
          <a:p>
            <a:endParaRPr lang="ru-RU" sz="5400" b="1"/>
          </a:p>
          <a:p>
            <a:endParaRPr lang="ru-RU" sz="5400" b="1"/>
          </a:p>
          <a:p>
            <a:endParaRPr lang="ru-RU" sz="5400" b="1"/>
          </a:p>
        </p:txBody>
      </p:sp>
      <p:sp>
        <p:nvSpPr>
          <p:cNvPr id="8222" name="Line 32"/>
          <p:cNvSpPr>
            <a:spLocks noChangeShapeType="1"/>
          </p:cNvSpPr>
          <p:nvPr/>
        </p:nvSpPr>
        <p:spPr bwMode="auto">
          <a:xfrm>
            <a:off x="4465638" y="1235075"/>
            <a:ext cx="24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23" name="Line 33"/>
          <p:cNvSpPr>
            <a:spLocks noChangeShapeType="1"/>
          </p:cNvSpPr>
          <p:nvPr/>
        </p:nvSpPr>
        <p:spPr bwMode="auto">
          <a:xfrm>
            <a:off x="4572000" y="3429000"/>
            <a:ext cx="1782763" cy="15875"/>
          </a:xfrm>
          <a:prstGeom prst="line">
            <a:avLst/>
          </a:prstGeom>
          <a:noFill/>
          <a:ln w="9525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15429" name="Line 37"/>
          <p:cNvSpPr>
            <a:spLocks noChangeShapeType="1"/>
          </p:cNvSpPr>
          <p:nvPr/>
        </p:nvSpPr>
        <p:spPr bwMode="auto">
          <a:xfrm flipH="1" flipV="1">
            <a:off x="4575175" y="1941513"/>
            <a:ext cx="15875" cy="150336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15430" name="Text Box 38"/>
          <p:cNvSpPr txBox="1">
            <a:spLocks noChangeArrowheads="1"/>
          </p:cNvSpPr>
          <p:nvPr/>
        </p:nvSpPr>
        <p:spPr bwMode="auto">
          <a:xfrm>
            <a:off x="5640388" y="250825"/>
            <a:ext cx="3503612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600" b="1">
                <a:solidFill>
                  <a:srgbClr val="0000FF"/>
                </a:solidFill>
              </a:rPr>
              <a:t>А(0;2)</a:t>
            </a:r>
          </a:p>
        </p:txBody>
      </p:sp>
      <p:sp>
        <p:nvSpPr>
          <p:cNvPr id="315433" name="Oval 41"/>
          <p:cNvSpPr>
            <a:spLocks noChangeArrowheads="1"/>
          </p:cNvSpPr>
          <p:nvPr/>
        </p:nvSpPr>
        <p:spPr bwMode="auto">
          <a:xfrm>
            <a:off x="4410075" y="1092200"/>
            <a:ext cx="304800" cy="288925"/>
          </a:xfrm>
          <a:prstGeom prst="ellipse">
            <a:avLst/>
          </a:prstGeom>
          <a:solidFill>
            <a:srgbClr val="80008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5436" name="Text Box 44"/>
          <p:cNvSpPr txBox="1">
            <a:spLocks noChangeArrowheads="1"/>
          </p:cNvSpPr>
          <p:nvPr/>
        </p:nvSpPr>
        <p:spPr bwMode="auto">
          <a:xfrm>
            <a:off x="225425" y="288925"/>
            <a:ext cx="3435350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600" b="1">
                <a:solidFill>
                  <a:srgbClr val="990099"/>
                </a:solidFill>
              </a:rPr>
              <a:t>В(0;3)</a:t>
            </a:r>
          </a:p>
        </p:txBody>
      </p:sp>
      <p:sp>
        <p:nvSpPr>
          <p:cNvPr id="8228" name="Oval 45"/>
          <p:cNvSpPr>
            <a:spLocks noChangeArrowheads="1"/>
          </p:cNvSpPr>
          <p:nvPr/>
        </p:nvSpPr>
        <p:spPr bwMode="auto">
          <a:xfrm>
            <a:off x="4464050" y="3308350"/>
            <a:ext cx="223838" cy="2238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5440" name="Text Box 48"/>
          <p:cNvSpPr txBox="1">
            <a:spLocks noChangeArrowheads="1"/>
          </p:cNvSpPr>
          <p:nvPr/>
        </p:nvSpPr>
        <p:spPr bwMode="auto">
          <a:xfrm>
            <a:off x="4964113" y="5302250"/>
            <a:ext cx="4179887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b="1">
                <a:solidFill>
                  <a:srgbClr val="9933FF"/>
                </a:solidFill>
              </a:rPr>
              <a:t>M</a:t>
            </a:r>
            <a:r>
              <a:rPr lang="ru-RU" sz="9600" b="1">
                <a:solidFill>
                  <a:srgbClr val="9933FF"/>
                </a:solidFill>
              </a:rPr>
              <a:t>(0;-4)</a:t>
            </a:r>
          </a:p>
        </p:txBody>
      </p:sp>
      <p:sp>
        <p:nvSpPr>
          <p:cNvPr id="315441" name="Text Box 49"/>
          <p:cNvSpPr txBox="1">
            <a:spLocks noChangeArrowheads="1"/>
          </p:cNvSpPr>
          <p:nvPr/>
        </p:nvSpPr>
        <p:spPr bwMode="auto">
          <a:xfrm>
            <a:off x="0" y="5302250"/>
            <a:ext cx="3773488" cy="15557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b="1">
                <a:solidFill>
                  <a:srgbClr val="D60093"/>
                </a:solidFill>
              </a:rPr>
              <a:t>F</a:t>
            </a:r>
            <a:r>
              <a:rPr lang="ru-RU" sz="9600" b="1">
                <a:solidFill>
                  <a:srgbClr val="D60093"/>
                </a:solidFill>
              </a:rPr>
              <a:t>(0;-2)</a:t>
            </a:r>
          </a:p>
        </p:txBody>
      </p:sp>
      <p:sp>
        <p:nvSpPr>
          <p:cNvPr id="315443" name="Line 51"/>
          <p:cNvSpPr>
            <a:spLocks noChangeShapeType="1"/>
          </p:cNvSpPr>
          <p:nvPr/>
        </p:nvSpPr>
        <p:spPr bwMode="auto">
          <a:xfrm>
            <a:off x="4573588" y="3479800"/>
            <a:ext cx="0" cy="14605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15394" name="Oval 2"/>
          <p:cNvSpPr>
            <a:spLocks noChangeArrowheads="1"/>
          </p:cNvSpPr>
          <p:nvPr/>
        </p:nvSpPr>
        <p:spPr bwMode="auto">
          <a:xfrm>
            <a:off x="4389438" y="1824038"/>
            <a:ext cx="334962" cy="3508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5438" name="Oval 46"/>
          <p:cNvSpPr>
            <a:spLocks noChangeArrowheads="1"/>
          </p:cNvSpPr>
          <p:nvPr/>
        </p:nvSpPr>
        <p:spPr bwMode="auto">
          <a:xfrm>
            <a:off x="4410075" y="4706938"/>
            <a:ext cx="319088" cy="3365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5439" name="Oval 47"/>
          <p:cNvSpPr>
            <a:spLocks noChangeArrowheads="1"/>
          </p:cNvSpPr>
          <p:nvPr/>
        </p:nvSpPr>
        <p:spPr bwMode="auto">
          <a:xfrm>
            <a:off x="4414838" y="6122988"/>
            <a:ext cx="304800" cy="3048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5435" name="Line 43"/>
          <p:cNvSpPr>
            <a:spLocks noChangeShapeType="1"/>
          </p:cNvSpPr>
          <p:nvPr/>
        </p:nvSpPr>
        <p:spPr bwMode="auto">
          <a:xfrm flipH="1" flipV="1">
            <a:off x="4564063" y="1239838"/>
            <a:ext cx="33337" cy="2297112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15445" name="Line 53"/>
          <p:cNvSpPr>
            <a:spLocks noChangeShapeType="1"/>
          </p:cNvSpPr>
          <p:nvPr/>
        </p:nvSpPr>
        <p:spPr bwMode="auto">
          <a:xfrm>
            <a:off x="4556125" y="3432175"/>
            <a:ext cx="33338" cy="2868613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ru-RU"/>
          </a:p>
        </p:txBody>
      </p:sp>
      <p:pic>
        <p:nvPicPr>
          <p:cNvPr id="315447" name="Picture 55" descr="gr06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229618">
            <a:off x="4146550" y="5648325"/>
            <a:ext cx="1554163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15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3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15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5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15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1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9" dur="1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0" dur="1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00139 -0.87893 " pathEditMode="relative" rAng="0" ptsTypes="AA">
                                      <p:cBhvr>
                                        <p:cTn id="156" dur="5000" fill="hold"/>
                                        <p:tgtEl>
                                          <p:spTgt spid="315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 animBg="1"/>
      <p:bldP spid="315429" grpId="0" animBg="1"/>
      <p:bldP spid="315429" grpId="1" animBg="1"/>
      <p:bldP spid="315430" grpId="0"/>
      <p:bldP spid="315433" grpId="0" animBg="1"/>
      <p:bldP spid="315436" grpId="0"/>
      <p:bldP spid="315440" grpId="0"/>
      <p:bldP spid="315441" grpId="0"/>
      <p:bldP spid="315443" grpId="0" animBg="1"/>
      <p:bldP spid="315443" grpId="1" animBg="1"/>
      <p:bldP spid="315394" grpId="0" animBg="1"/>
      <p:bldP spid="315438" grpId="0" animBg="1"/>
      <p:bldP spid="315439" grpId="0" animBg="1"/>
      <p:bldP spid="315435" grpId="0" animBg="1"/>
      <p:bldP spid="315435" grpId="1" animBg="1"/>
      <p:bldP spid="315445" grpId="0" animBg="1"/>
      <p:bldP spid="31544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19672" y="1628800"/>
            <a:ext cx="626469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6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Poster </a:t>
            </a:r>
            <a:endParaRPr lang="ru-RU" sz="6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1008112"/>
          </a:xfrm>
        </p:spPr>
        <p:txBody>
          <a:bodyPr>
            <a:noAutofit/>
          </a:bodyPr>
          <a:lstStyle/>
          <a:p>
            <a:r>
              <a:rPr lang="ro-MO" sz="5400" dirty="0" smtClean="0">
                <a:solidFill>
                  <a:srgbClr val="C00000"/>
                </a:solidFill>
              </a:rPr>
              <a:t>A </a:t>
            </a:r>
            <a:r>
              <a:rPr lang="ro-MO" sz="5400" dirty="0">
                <a:solidFill>
                  <a:srgbClr val="C00000"/>
                </a:solidFill>
              </a:rPr>
              <a:t>= </a:t>
            </a:r>
            <a:r>
              <a:rPr lang="en-US" sz="5400" dirty="0">
                <a:solidFill>
                  <a:srgbClr val="C00000"/>
                </a:solidFill>
              </a:rPr>
              <a:t>{</a:t>
            </a:r>
            <a:r>
              <a:rPr lang="en-US" sz="5400" dirty="0" smtClean="0">
                <a:solidFill>
                  <a:srgbClr val="C00000"/>
                </a:solidFill>
              </a:rPr>
              <a:t>3,5} </a:t>
            </a:r>
            <a:r>
              <a:rPr lang="ro-MO" sz="5400" dirty="0" smtClean="0">
                <a:solidFill>
                  <a:schemeClr val="tx1"/>
                </a:solidFill>
              </a:rPr>
              <a:t>și </a:t>
            </a:r>
            <a:r>
              <a:rPr lang="ro-MO" sz="5400" dirty="0" smtClean="0">
                <a:solidFill>
                  <a:srgbClr val="0070C0"/>
                </a:solidFill>
              </a:rPr>
              <a:t>B </a:t>
            </a:r>
            <a:r>
              <a:rPr lang="ro-MO" sz="5400" dirty="0">
                <a:solidFill>
                  <a:srgbClr val="0070C0"/>
                </a:solidFill>
              </a:rPr>
              <a:t>= </a:t>
            </a:r>
            <a:r>
              <a:rPr lang="en-US" sz="5400" dirty="0" smtClean="0">
                <a:solidFill>
                  <a:srgbClr val="0070C0"/>
                </a:solidFill>
              </a:rPr>
              <a:t>{</a:t>
            </a:r>
            <a:r>
              <a:rPr lang="ro-MO" sz="5400" dirty="0" smtClean="0">
                <a:solidFill>
                  <a:srgbClr val="0070C0"/>
                </a:solidFill>
              </a:rPr>
              <a:t>-3, 1</a:t>
            </a:r>
            <a:r>
              <a:rPr lang="en-US" sz="5400" dirty="0">
                <a:solidFill>
                  <a:srgbClr val="0070C0"/>
                </a:solidFill>
              </a:rPr>
              <a:t>, </a:t>
            </a:r>
            <a:r>
              <a:rPr lang="ro-MO" sz="5400" dirty="0">
                <a:solidFill>
                  <a:srgbClr val="0070C0"/>
                </a:solidFill>
              </a:rPr>
              <a:t>2</a:t>
            </a:r>
            <a:r>
              <a:rPr lang="en-US" sz="5400" dirty="0">
                <a:solidFill>
                  <a:srgbClr val="0070C0"/>
                </a:solidFill>
              </a:rPr>
              <a:t>, </a:t>
            </a:r>
            <a:r>
              <a:rPr lang="ro-MO" sz="5400" dirty="0">
                <a:solidFill>
                  <a:srgbClr val="0070C0"/>
                </a:solidFill>
              </a:rPr>
              <a:t>6</a:t>
            </a:r>
            <a:r>
              <a:rPr lang="en-US" sz="5400" dirty="0">
                <a:solidFill>
                  <a:srgbClr val="0070C0"/>
                </a:solidFill>
              </a:rPr>
              <a:t>} </a:t>
            </a:r>
            <a:endParaRPr lang="ru-RU" sz="5400" dirty="0">
              <a:solidFill>
                <a:srgbClr val="0070C0"/>
              </a:solidFill>
            </a:endParaRPr>
          </a:p>
          <a:p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861048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O" sz="6600" dirty="0" smtClean="0"/>
              <a:t> AxB=</a:t>
            </a:r>
            <a:r>
              <a:rPr lang="en-US" sz="6600" dirty="0" smtClean="0"/>
              <a:t>{(</a:t>
            </a:r>
            <a:r>
              <a:rPr lang="ro-MO" sz="6600" dirty="0" smtClean="0">
                <a:solidFill>
                  <a:srgbClr val="C00000"/>
                </a:solidFill>
              </a:rPr>
              <a:t>_</a:t>
            </a:r>
            <a:r>
              <a:rPr lang="en-US" sz="6600" dirty="0" smtClean="0"/>
              <a:t>;</a:t>
            </a:r>
            <a:r>
              <a:rPr lang="ro-MO" sz="6600" dirty="0" smtClean="0">
                <a:solidFill>
                  <a:srgbClr val="0070C0"/>
                </a:solidFill>
              </a:rPr>
              <a:t>_</a:t>
            </a:r>
            <a:r>
              <a:rPr lang="en-US" sz="6600" dirty="0" smtClean="0"/>
              <a:t>)(</a:t>
            </a:r>
            <a:r>
              <a:rPr lang="ro-MO" sz="6600" dirty="0" smtClean="0">
                <a:solidFill>
                  <a:srgbClr val="C00000"/>
                </a:solidFill>
              </a:rPr>
              <a:t>_</a:t>
            </a:r>
            <a:r>
              <a:rPr lang="en-US" sz="6600" dirty="0" smtClean="0"/>
              <a:t>;</a:t>
            </a:r>
            <a:r>
              <a:rPr lang="ro-MO" sz="6600" dirty="0" smtClean="0">
                <a:solidFill>
                  <a:srgbClr val="0070C0"/>
                </a:solidFill>
              </a:rPr>
              <a:t>_</a:t>
            </a:r>
            <a:r>
              <a:rPr lang="en-US" sz="6600" dirty="0" smtClean="0"/>
              <a:t>)(</a:t>
            </a:r>
            <a:r>
              <a:rPr lang="ro-MO" sz="6600" dirty="0" smtClean="0">
                <a:solidFill>
                  <a:srgbClr val="C00000"/>
                </a:solidFill>
              </a:rPr>
              <a:t>_</a:t>
            </a:r>
            <a:r>
              <a:rPr lang="en-US" sz="6600" dirty="0" smtClean="0"/>
              <a:t>;</a:t>
            </a:r>
            <a:r>
              <a:rPr lang="ro-MO" sz="6600" dirty="0" smtClean="0">
                <a:solidFill>
                  <a:srgbClr val="0070C0"/>
                </a:solidFill>
              </a:rPr>
              <a:t>_</a:t>
            </a:r>
            <a:r>
              <a:rPr lang="en-US" sz="6600" dirty="0" smtClean="0"/>
              <a:t>)(</a:t>
            </a:r>
            <a:r>
              <a:rPr lang="ro-MO" sz="6600" dirty="0" smtClean="0">
                <a:solidFill>
                  <a:srgbClr val="C00000"/>
                </a:solidFill>
              </a:rPr>
              <a:t>_</a:t>
            </a:r>
            <a:r>
              <a:rPr lang="en-US" sz="6600" dirty="0" smtClean="0"/>
              <a:t>;</a:t>
            </a:r>
            <a:r>
              <a:rPr lang="ro-MO" sz="6600" dirty="0" smtClean="0">
                <a:solidFill>
                  <a:srgbClr val="0070C0"/>
                </a:solidFill>
              </a:rPr>
              <a:t>_</a:t>
            </a:r>
            <a:r>
              <a:rPr lang="en-US" sz="6600" dirty="0" smtClean="0"/>
              <a:t>) </a:t>
            </a:r>
            <a:r>
              <a:rPr lang="ro-MO" sz="6600" dirty="0" smtClean="0"/>
              <a:t>   </a:t>
            </a:r>
          </a:p>
          <a:p>
            <a:r>
              <a:rPr lang="ro-MO" sz="6600" dirty="0" smtClean="0"/>
              <a:t>            </a:t>
            </a:r>
            <a:r>
              <a:rPr lang="en-US" sz="6600" dirty="0" smtClean="0"/>
              <a:t>(</a:t>
            </a:r>
            <a:r>
              <a:rPr lang="ro-MO" sz="6600" dirty="0" smtClean="0">
                <a:solidFill>
                  <a:srgbClr val="C00000"/>
                </a:solidFill>
              </a:rPr>
              <a:t>_</a:t>
            </a:r>
            <a:r>
              <a:rPr lang="en-US" sz="6600" dirty="0" smtClean="0"/>
              <a:t>;</a:t>
            </a:r>
            <a:r>
              <a:rPr lang="ro-MO" sz="6600" dirty="0" smtClean="0">
                <a:solidFill>
                  <a:srgbClr val="0070C0"/>
                </a:solidFill>
              </a:rPr>
              <a:t>_</a:t>
            </a:r>
            <a:r>
              <a:rPr lang="en-US" sz="6600" dirty="0" smtClean="0"/>
              <a:t>)(</a:t>
            </a:r>
            <a:r>
              <a:rPr lang="ro-MO" sz="6600" dirty="0" smtClean="0">
                <a:solidFill>
                  <a:srgbClr val="C00000"/>
                </a:solidFill>
              </a:rPr>
              <a:t>_</a:t>
            </a:r>
            <a:r>
              <a:rPr lang="en-US" sz="6600" dirty="0" smtClean="0"/>
              <a:t>;</a:t>
            </a:r>
            <a:r>
              <a:rPr lang="ro-MO" sz="6600" dirty="0" smtClean="0">
                <a:solidFill>
                  <a:srgbClr val="0070C0"/>
                </a:solidFill>
              </a:rPr>
              <a:t>_</a:t>
            </a:r>
            <a:r>
              <a:rPr lang="en-US" sz="6600" dirty="0" smtClean="0"/>
              <a:t>)(</a:t>
            </a:r>
            <a:r>
              <a:rPr lang="ro-MO" sz="6600" dirty="0" smtClean="0">
                <a:solidFill>
                  <a:srgbClr val="C00000"/>
                </a:solidFill>
              </a:rPr>
              <a:t>_</a:t>
            </a:r>
            <a:r>
              <a:rPr lang="en-US" sz="6600" dirty="0" smtClean="0"/>
              <a:t>;</a:t>
            </a:r>
            <a:r>
              <a:rPr lang="ro-MO" sz="6600" dirty="0" smtClean="0">
                <a:solidFill>
                  <a:srgbClr val="0070C0"/>
                </a:solidFill>
              </a:rPr>
              <a:t>_</a:t>
            </a:r>
            <a:r>
              <a:rPr lang="en-US" sz="6600" dirty="0" smtClean="0"/>
              <a:t>)(</a:t>
            </a:r>
            <a:r>
              <a:rPr lang="ro-MO" sz="6600" dirty="0" smtClean="0">
                <a:solidFill>
                  <a:srgbClr val="C00000"/>
                </a:solidFill>
              </a:rPr>
              <a:t>_</a:t>
            </a:r>
            <a:r>
              <a:rPr lang="en-US" sz="6600" dirty="0" smtClean="0"/>
              <a:t>;</a:t>
            </a:r>
            <a:r>
              <a:rPr lang="ro-MO" sz="6600" dirty="0" smtClean="0">
                <a:solidFill>
                  <a:srgbClr val="0070C0"/>
                </a:solidFill>
              </a:rPr>
              <a:t>_</a:t>
            </a:r>
            <a:r>
              <a:rPr lang="en-US" sz="6600" dirty="0" smtClean="0"/>
              <a:t>)}</a:t>
            </a:r>
            <a:endParaRPr lang="ru-RU" sz="6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5656" y="188640"/>
            <a:ext cx="6750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O" sz="7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 dau </a:t>
            </a:r>
            <a:r>
              <a:rPr lang="ro-MO" sz="7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mulțimile:</a:t>
            </a:r>
            <a:endParaRPr lang="ro-MO" sz="48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347864" y="2708920"/>
            <a:ext cx="25779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O" sz="4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Efectuați: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620688"/>
            <a:ext cx="8208912" cy="720080"/>
          </a:xfrm>
        </p:spPr>
        <p:txBody>
          <a:bodyPr>
            <a:noAutofit/>
          </a:bodyPr>
          <a:lstStyle/>
          <a:p>
            <a:r>
              <a:rPr lang="ro-MO" sz="5400" dirty="0">
                <a:solidFill>
                  <a:srgbClr val="C00000"/>
                </a:solidFill>
              </a:rPr>
              <a:t>A = </a:t>
            </a:r>
            <a:r>
              <a:rPr lang="en-US" sz="5400" dirty="0">
                <a:solidFill>
                  <a:srgbClr val="C00000"/>
                </a:solidFill>
              </a:rPr>
              <a:t>{</a:t>
            </a:r>
            <a:r>
              <a:rPr lang="en-US" sz="5400" dirty="0" smtClean="0">
                <a:solidFill>
                  <a:srgbClr val="C00000"/>
                </a:solidFill>
              </a:rPr>
              <a:t>3,5}  </a:t>
            </a:r>
            <a:r>
              <a:rPr lang="ro-MO" sz="5400" dirty="0" smtClean="0">
                <a:solidFill>
                  <a:schemeClr val="tx1"/>
                </a:solidFill>
              </a:rPr>
              <a:t>și   </a:t>
            </a:r>
            <a:r>
              <a:rPr lang="ro-MO" sz="5400" dirty="0" smtClean="0">
                <a:solidFill>
                  <a:srgbClr val="0070C0"/>
                </a:solidFill>
              </a:rPr>
              <a:t>B </a:t>
            </a:r>
            <a:r>
              <a:rPr lang="ro-MO" sz="5400" dirty="0">
                <a:solidFill>
                  <a:srgbClr val="0070C0"/>
                </a:solidFill>
              </a:rPr>
              <a:t>= </a:t>
            </a:r>
            <a:r>
              <a:rPr lang="en-US" sz="5400" dirty="0" smtClean="0">
                <a:solidFill>
                  <a:srgbClr val="0070C0"/>
                </a:solidFill>
              </a:rPr>
              <a:t>{</a:t>
            </a:r>
            <a:r>
              <a:rPr lang="ro-MO" sz="5400" dirty="0" smtClean="0">
                <a:solidFill>
                  <a:srgbClr val="0070C0"/>
                </a:solidFill>
              </a:rPr>
              <a:t>-3, 1</a:t>
            </a:r>
            <a:r>
              <a:rPr lang="en-US" sz="5400" dirty="0">
                <a:solidFill>
                  <a:srgbClr val="0070C0"/>
                </a:solidFill>
              </a:rPr>
              <a:t>, </a:t>
            </a:r>
            <a:r>
              <a:rPr lang="ro-MO" sz="5400" dirty="0">
                <a:solidFill>
                  <a:srgbClr val="0070C0"/>
                </a:solidFill>
              </a:rPr>
              <a:t>2</a:t>
            </a:r>
            <a:r>
              <a:rPr lang="en-US" sz="5400" dirty="0">
                <a:solidFill>
                  <a:srgbClr val="0070C0"/>
                </a:solidFill>
              </a:rPr>
              <a:t>, </a:t>
            </a:r>
            <a:r>
              <a:rPr lang="ro-MO" sz="5400" dirty="0" smtClean="0">
                <a:solidFill>
                  <a:srgbClr val="0070C0"/>
                </a:solidFill>
              </a:rPr>
              <a:t>4</a:t>
            </a:r>
            <a:r>
              <a:rPr lang="en-US" sz="5400" dirty="0" smtClean="0">
                <a:solidFill>
                  <a:srgbClr val="0070C0"/>
                </a:solidFill>
              </a:rPr>
              <a:t>} </a:t>
            </a:r>
            <a:endParaRPr lang="ru-RU" sz="5400" dirty="0">
              <a:solidFill>
                <a:srgbClr val="0070C0"/>
              </a:solidFill>
            </a:endParaRPr>
          </a:p>
          <a:p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564904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O" sz="6000" dirty="0" smtClean="0"/>
              <a:t>  AxB=</a:t>
            </a:r>
            <a:r>
              <a:rPr lang="en-US" sz="6000" dirty="0" smtClean="0"/>
              <a:t>{(</a:t>
            </a:r>
            <a:r>
              <a:rPr lang="en-US" sz="6000" dirty="0" smtClean="0">
                <a:solidFill>
                  <a:srgbClr val="C00000"/>
                </a:solidFill>
              </a:rPr>
              <a:t>3</a:t>
            </a:r>
            <a:r>
              <a:rPr lang="en-US" sz="6000" dirty="0" smtClean="0"/>
              <a:t>;</a:t>
            </a:r>
            <a:r>
              <a:rPr lang="ro-MO" sz="6000" dirty="0" smtClean="0">
                <a:solidFill>
                  <a:srgbClr val="0070C0"/>
                </a:solidFill>
              </a:rPr>
              <a:t>-3</a:t>
            </a:r>
            <a:r>
              <a:rPr lang="en-US" sz="6000" dirty="0" smtClean="0"/>
              <a:t>)(</a:t>
            </a:r>
            <a:r>
              <a:rPr lang="en-US" sz="6000" dirty="0" smtClean="0">
                <a:solidFill>
                  <a:srgbClr val="C00000"/>
                </a:solidFill>
              </a:rPr>
              <a:t>3</a:t>
            </a:r>
            <a:r>
              <a:rPr lang="en-US" sz="6000" dirty="0" smtClean="0"/>
              <a:t>;</a:t>
            </a:r>
            <a:r>
              <a:rPr lang="en-US" sz="6000" dirty="0" smtClean="0">
                <a:solidFill>
                  <a:srgbClr val="0070C0"/>
                </a:solidFill>
              </a:rPr>
              <a:t>1</a:t>
            </a:r>
            <a:r>
              <a:rPr lang="en-US" sz="6000" dirty="0" smtClean="0"/>
              <a:t>)(</a:t>
            </a:r>
            <a:r>
              <a:rPr lang="en-US" sz="6000" dirty="0" smtClean="0">
                <a:solidFill>
                  <a:srgbClr val="C00000"/>
                </a:solidFill>
              </a:rPr>
              <a:t>3</a:t>
            </a:r>
            <a:r>
              <a:rPr lang="en-US" sz="6000" dirty="0" smtClean="0"/>
              <a:t>;</a:t>
            </a:r>
            <a:r>
              <a:rPr lang="en-US" sz="6000" dirty="0" smtClean="0">
                <a:solidFill>
                  <a:srgbClr val="0070C0"/>
                </a:solidFill>
              </a:rPr>
              <a:t>2</a:t>
            </a:r>
            <a:r>
              <a:rPr lang="en-US" sz="6000" dirty="0" smtClean="0"/>
              <a:t>)(</a:t>
            </a:r>
            <a:r>
              <a:rPr lang="en-US" sz="6000" dirty="0" smtClean="0">
                <a:solidFill>
                  <a:srgbClr val="C00000"/>
                </a:solidFill>
              </a:rPr>
              <a:t>3</a:t>
            </a:r>
            <a:r>
              <a:rPr lang="en-US" sz="6000" dirty="0" smtClean="0"/>
              <a:t>;</a:t>
            </a:r>
            <a:r>
              <a:rPr lang="ro-MO" sz="6000" dirty="0" smtClean="0">
                <a:solidFill>
                  <a:srgbClr val="0070C0"/>
                </a:solidFill>
              </a:rPr>
              <a:t>4</a:t>
            </a:r>
            <a:r>
              <a:rPr lang="en-US" sz="6000" dirty="0" smtClean="0"/>
              <a:t>) </a:t>
            </a:r>
            <a:r>
              <a:rPr lang="ro-MO" sz="6000" dirty="0" smtClean="0"/>
              <a:t>   </a:t>
            </a:r>
          </a:p>
          <a:p>
            <a:r>
              <a:rPr lang="ro-MO" sz="6000" dirty="0"/>
              <a:t> </a:t>
            </a:r>
            <a:r>
              <a:rPr lang="ro-MO" sz="6000" dirty="0" smtClean="0"/>
              <a:t>            </a:t>
            </a:r>
            <a:r>
              <a:rPr lang="en-US" sz="6000" dirty="0" smtClean="0"/>
              <a:t>(</a:t>
            </a:r>
            <a:r>
              <a:rPr lang="ro-MO" sz="6000" dirty="0" smtClean="0">
                <a:solidFill>
                  <a:srgbClr val="C00000"/>
                </a:solidFill>
              </a:rPr>
              <a:t>5</a:t>
            </a:r>
            <a:r>
              <a:rPr lang="en-US" sz="6000" dirty="0" smtClean="0"/>
              <a:t>;</a:t>
            </a:r>
            <a:r>
              <a:rPr lang="ro-MO" sz="6000" dirty="0" smtClean="0">
                <a:solidFill>
                  <a:srgbClr val="0070C0"/>
                </a:solidFill>
              </a:rPr>
              <a:t>-3</a:t>
            </a:r>
            <a:r>
              <a:rPr lang="en-US" sz="6000" dirty="0" smtClean="0"/>
              <a:t>)(</a:t>
            </a:r>
            <a:r>
              <a:rPr lang="en-US" sz="6000" dirty="0" smtClean="0">
                <a:solidFill>
                  <a:srgbClr val="C00000"/>
                </a:solidFill>
              </a:rPr>
              <a:t>5</a:t>
            </a:r>
            <a:r>
              <a:rPr lang="en-US" sz="6000" dirty="0" smtClean="0"/>
              <a:t>;</a:t>
            </a:r>
            <a:r>
              <a:rPr lang="en-US" sz="6000" dirty="0" smtClean="0">
                <a:solidFill>
                  <a:srgbClr val="0070C0"/>
                </a:solidFill>
              </a:rPr>
              <a:t>1</a:t>
            </a:r>
            <a:r>
              <a:rPr lang="en-US" sz="6000" dirty="0" smtClean="0"/>
              <a:t>)(</a:t>
            </a:r>
            <a:r>
              <a:rPr lang="en-US" sz="6000" dirty="0" smtClean="0">
                <a:solidFill>
                  <a:srgbClr val="C00000"/>
                </a:solidFill>
              </a:rPr>
              <a:t>5</a:t>
            </a:r>
            <a:r>
              <a:rPr lang="en-US" sz="6000" dirty="0" smtClean="0"/>
              <a:t>;</a:t>
            </a:r>
            <a:r>
              <a:rPr lang="en-US" sz="6000" dirty="0" smtClean="0">
                <a:solidFill>
                  <a:srgbClr val="0070C0"/>
                </a:solidFill>
              </a:rPr>
              <a:t>2</a:t>
            </a:r>
            <a:r>
              <a:rPr lang="en-US" sz="6000" dirty="0" smtClean="0"/>
              <a:t>)(</a:t>
            </a:r>
            <a:r>
              <a:rPr lang="en-US" sz="6000" dirty="0" smtClean="0">
                <a:solidFill>
                  <a:srgbClr val="C00000"/>
                </a:solidFill>
              </a:rPr>
              <a:t>5</a:t>
            </a:r>
            <a:r>
              <a:rPr lang="en-US" sz="6000" dirty="0" smtClean="0"/>
              <a:t>;</a:t>
            </a:r>
            <a:r>
              <a:rPr lang="ro-MO" sz="6000" dirty="0" smtClean="0">
                <a:solidFill>
                  <a:srgbClr val="0070C0"/>
                </a:solidFill>
              </a:rPr>
              <a:t>4</a:t>
            </a:r>
            <a:r>
              <a:rPr lang="en-US" sz="6000" dirty="0" smtClean="0"/>
              <a:t>)}</a:t>
            </a:r>
            <a:endParaRPr lang="ru-RU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719513" y="0"/>
            <a:ext cx="542925" cy="118903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b="1"/>
              <a:t>y</a:t>
            </a:r>
            <a:endParaRPr lang="ru-RU" sz="7200" b="1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96863" y="3429000"/>
            <a:ext cx="84709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V="1">
            <a:off x="4572000" y="368300"/>
            <a:ext cx="0" cy="5895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334375" y="2354263"/>
            <a:ext cx="809625" cy="1189037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b="1"/>
              <a:t>x</a:t>
            </a:r>
            <a:endParaRPr lang="ru-RU" sz="7200" b="1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5157788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945063" y="3279775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44475" y="269716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228600" y="1981200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228600" y="1249363"/>
            <a:ext cx="8702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244475" y="533400"/>
            <a:ext cx="8670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228600" y="4130675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0" y="4860925"/>
            <a:ext cx="8899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28600" y="5578475"/>
            <a:ext cx="8626475" cy="142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228600" y="6294438"/>
            <a:ext cx="8518525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5273675" y="198438"/>
            <a:ext cx="0" cy="64611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5989638" y="212725"/>
            <a:ext cx="0" cy="640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6661150" y="228600"/>
            <a:ext cx="30163" cy="64309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7437438" y="212725"/>
            <a:ext cx="0" cy="64468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8137525" y="212725"/>
            <a:ext cx="15875" cy="64325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8793163" y="212725"/>
            <a:ext cx="30162" cy="64325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3840163" y="0"/>
            <a:ext cx="0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3108325" y="182563"/>
            <a:ext cx="15875" cy="64468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2392363" y="0"/>
            <a:ext cx="0" cy="66754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1646238" y="182563"/>
            <a:ext cx="14287" cy="64309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944563" y="0"/>
            <a:ext cx="15875" cy="66452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242888" y="0"/>
            <a:ext cx="1587" cy="66595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4465638" y="1235075"/>
            <a:ext cx="24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3856" name="Oval 32"/>
          <p:cNvSpPr>
            <a:spLocks noChangeArrowheads="1"/>
          </p:cNvSpPr>
          <p:nvPr/>
        </p:nvSpPr>
        <p:spPr bwMode="auto">
          <a:xfrm>
            <a:off x="6516216" y="2492896"/>
            <a:ext cx="361380" cy="361379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50" name="Line 35"/>
          <p:cNvSpPr>
            <a:spLocks noChangeShapeType="1"/>
          </p:cNvSpPr>
          <p:nvPr/>
        </p:nvSpPr>
        <p:spPr bwMode="auto">
          <a:xfrm>
            <a:off x="0" y="3413125"/>
            <a:ext cx="9144000" cy="158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251" name="Line 36"/>
          <p:cNvSpPr>
            <a:spLocks noChangeShapeType="1"/>
          </p:cNvSpPr>
          <p:nvPr/>
        </p:nvSpPr>
        <p:spPr bwMode="auto">
          <a:xfrm flipV="1">
            <a:off x="4556125" y="0"/>
            <a:ext cx="0" cy="6858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252" name="Text Box 37"/>
          <p:cNvSpPr txBox="1">
            <a:spLocks noChangeArrowheads="1"/>
          </p:cNvSpPr>
          <p:nvPr/>
        </p:nvSpPr>
        <p:spPr bwMode="auto">
          <a:xfrm>
            <a:off x="4644008" y="0"/>
            <a:ext cx="696912" cy="868838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 dirty="0"/>
              <a:t>4</a:t>
            </a:r>
          </a:p>
          <a:p>
            <a:r>
              <a:rPr lang="ru-RU" sz="4800" b="1" dirty="0"/>
              <a:t>3</a:t>
            </a:r>
          </a:p>
          <a:p>
            <a:r>
              <a:rPr lang="ru-RU" sz="4800" b="1" dirty="0"/>
              <a:t>2</a:t>
            </a:r>
          </a:p>
          <a:p>
            <a:r>
              <a:rPr lang="ru-RU" sz="4800" b="1" dirty="0"/>
              <a:t>1</a:t>
            </a:r>
          </a:p>
          <a:p>
            <a:endParaRPr lang="ru-RU" sz="5400" b="1" dirty="0"/>
          </a:p>
          <a:p>
            <a:r>
              <a:rPr lang="ru-RU" sz="4800" b="1" dirty="0"/>
              <a:t>-1</a:t>
            </a:r>
          </a:p>
          <a:p>
            <a:r>
              <a:rPr lang="ru-RU" sz="4800" b="1" dirty="0"/>
              <a:t>-2</a:t>
            </a:r>
          </a:p>
          <a:p>
            <a:r>
              <a:rPr lang="ru-RU" sz="4800" b="1" dirty="0"/>
              <a:t>-3</a:t>
            </a:r>
          </a:p>
          <a:p>
            <a:r>
              <a:rPr lang="ru-RU" sz="4800" b="1" dirty="0"/>
              <a:t>-4</a:t>
            </a:r>
          </a:p>
          <a:p>
            <a:endParaRPr lang="ru-RU" sz="5400" b="1" dirty="0"/>
          </a:p>
          <a:p>
            <a:endParaRPr lang="ru-RU" sz="5400" b="1" dirty="0"/>
          </a:p>
          <a:p>
            <a:endParaRPr lang="ru-RU" dirty="0"/>
          </a:p>
        </p:txBody>
      </p:sp>
      <p:sp>
        <p:nvSpPr>
          <p:cNvPr id="9253" name="Text Box 38"/>
          <p:cNvSpPr txBox="1">
            <a:spLocks noChangeArrowheads="1"/>
          </p:cNvSpPr>
          <p:nvPr/>
        </p:nvSpPr>
        <p:spPr bwMode="auto">
          <a:xfrm>
            <a:off x="0" y="3284984"/>
            <a:ext cx="9613900" cy="91440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5400" b="1" dirty="0"/>
              <a:t>    -5</a:t>
            </a:r>
            <a:r>
              <a:rPr lang="ru-RU" sz="3200" b="1" dirty="0"/>
              <a:t>  </a:t>
            </a:r>
            <a:r>
              <a:rPr lang="ru-RU" sz="5400" b="1" dirty="0"/>
              <a:t>-4 -3 -2 -1      </a:t>
            </a:r>
            <a:r>
              <a:rPr lang="ro-MO" sz="5400" b="1" dirty="0" smtClean="0"/>
              <a:t> </a:t>
            </a:r>
            <a:r>
              <a:rPr lang="ru-RU" sz="5400" b="1" dirty="0" smtClean="0"/>
              <a:t>1  </a:t>
            </a:r>
            <a:r>
              <a:rPr lang="ru-RU" sz="5400" b="1" dirty="0"/>
              <a:t>2  3  4  5  6</a:t>
            </a:r>
            <a:r>
              <a:rPr lang="ru-RU" sz="3200" dirty="0"/>
              <a:t>   </a:t>
            </a:r>
            <a:endParaRPr lang="ru-RU" dirty="0"/>
          </a:p>
        </p:txBody>
      </p:sp>
      <p:pic>
        <p:nvPicPr>
          <p:cNvPr id="333863" name="Picture 39" descr="Soccer0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72616" y="188640"/>
            <a:ext cx="508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866" name="Picture 42" descr="Карандаш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587022" flipH="1">
            <a:off x="51748" y="2143221"/>
            <a:ext cx="9931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39" descr="Soccer0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72616" y="692696"/>
            <a:ext cx="508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Oval 32"/>
          <p:cNvSpPr>
            <a:spLocks noChangeArrowheads="1"/>
          </p:cNvSpPr>
          <p:nvPr/>
        </p:nvSpPr>
        <p:spPr bwMode="auto">
          <a:xfrm>
            <a:off x="6516216" y="1772816"/>
            <a:ext cx="361380" cy="361379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44" name="Picture 39" descr="Soccer0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4584" y="1124744"/>
            <a:ext cx="508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Oval 32"/>
          <p:cNvSpPr>
            <a:spLocks noChangeArrowheads="1"/>
          </p:cNvSpPr>
          <p:nvPr/>
        </p:nvSpPr>
        <p:spPr bwMode="auto">
          <a:xfrm>
            <a:off x="6444208" y="332656"/>
            <a:ext cx="361380" cy="361379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46" name="Picture 39" descr="Soccer0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28600" y="4149080"/>
            <a:ext cx="508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Oval 32"/>
          <p:cNvSpPr>
            <a:spLocks noChangeArrowheads="1"/>
          </p:cNvSpPr>
          <p:nvPr/>
        </p:nvSpPr>
        <p:spPr bwMode="auto">
          <a:xfrm>
            <a:off x="7956376" y="5373216"/>
            <a:ext cx="361380" cy="361379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48" name="Picture 39" descr="Soccer0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28600" y="2420888"/>
            <a:ext cx="508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Oval 32"/>
          <p:cNvSpPr>
            <a:spLocks noChangeArrowheads="1"/>
          </p:cNvSpPr>
          <p:nvPr/>
        </p:nvSpPr>
        <p:spPr bwMode="auto">
          <a:xfrm>
            <a:off x="7956376" y="2492896"/>
            <a:ext cx="361380" cy="361379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50" name="Picture 39" descr="Soccer0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48680" y="1196752"/>
            <a:ext cx="508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Oval 32"/>
          <p:cNvSpPr>
            <a:spLocks noChangeArrowheads="1"/>
          </p:cNvSpPr>
          <p:nvPr/>
        </p:nvSpPr>
        <p:spPr bwMode="auto">
          <a:xfrm>
            <a:off x="7956376" y="1772816"/>
            <a:ext cx="361380" cy="361379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" name="Oval 32"/>
          <p:cNvSpPr>
            <a:spLocks noChangeArrowheads="1"/>
          </p:cNvSpPr>
          <p:nvPr/>
        </p:nvSpPr>
        <p:spPr bwMode="auto">
          <a:xfrm>
            <a:off x="6516216" y="5373216"/>
            <a:ext cx="361380" cy="361379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52" name="Picture 39" descr="Soccer0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60648" y="4653136"/>
            <a:ext cx="508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9" descr="Soccer0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16632" y="5805264"/>
            <a:ext cx="508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7956376" y="332656"/>
            <a:ext cx="361380" cy="361379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0.00625 C 0.04722 0.02199 0.11042 0.0375 0.18976 0.0507 C 0.26979 0.06389 0.34844 0.07662 0.45903 0.08449 C 0.56788 0.09306 0.78351 0.09815 0.84635 0.1007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C 0.06198 0.05509 0.12066 0.11041 0.19549 0.15625 C 0.27014 0.20208 0.34358 0.24652 0.44636 0.27523 C 0.54792 0.30463 0.74879 0.32245 0.80695 0.33148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333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33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18287 C 0.0658 -0.12778 0.12448 -0.07246 0.19931 -0.02662 C 0.27396 0.01921 0.3474 0.06365 0.45018 0.09236 C 0.55174 0.12175 0.75261 0.13958 0.81077 0.14861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1042 C 0.0632 -0.0287 0.11893 -0.04676 0.19045 -0.06204 C 0.26181 -0.07731 0.33195 -0.0919 0.43038 -0.10116 C 0.52743 -0.11111 0.71962 -0.1169 0.77535 -0.11991 " pathEditMode="relative" rAng="0" ptsTypes="aaaA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22 0.05857 C -0.03941 0.07801 0.03802 0.09699 0.13681 0.1132 C 0.23577 0.12917 0.33316 0.14468 0.46979 0.1544 C 0.60452 0.16482 0.87118 0.17107 0.94879 0.17408 " pathEditMode="relative" rAng="0" ptsTypes="aaaA"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0.12153 C 0.08455 0.10208 0.15278 0.0831 0.24028 0.0669 C 0.32761 0.05092 0.41354 0.03542 0.53403 0.02569 C 0.65295 0.01528 0.8882 0.00903 0.9566 0.00602 " pathEditMode="relative" rAng="0" ptsTypes="aaaA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4 0.18449 C 0.09011 0.16504 0.16337 0.14606 0.2573 0.12986 C 0.35122 0.11389 0.44358 0.09838 0.57327 0.08865 C 0.70105 0.07824 0.954 0.07199 1.02761 0.06898 " pathEditMode="relative" rAng="0" ptsTypes="aaaA">
                                      <p:cBhvr>
                                        <p:cTn id="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-0.02547 C 0.07917 -0.15764 0.14948 -0.28449 0.2401 -0.39422 C 0.33003 -0.5007 0.41875 -0.60533 0.5434 -0.67153 C 0.66632 -0.74074 0.90937 -0.78357 0.98021 -0.80232 " pathEditMode="relative" rAng="0" ptsTypes="aaaA">
                                      <p:cBhvr>
                                        <p:cTn id="10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" y="-3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56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484784"/>
            <a:ext cx="792088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MO" sz="115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Test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484784"/>
            <a:ext cx="792088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MO" sz="115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Creativitate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1295400" y="165100"/>
            <a:ext cx="3327400" cy="6477000"/>
            <a:chOff x="816" y="104"/>
            <a:chExt cx="2096" cy="4080"/>
          </a:xfrm>
        </p:grpSpPr>
        <p:sp>
          <p:nvSpPr>
            <p:cNvPr id="23629" name="Freeform 114"/>
            <p:cNvSpPr>
              <a:spLocks/>
            </p:cNvSpPr>
            <p:nvPr/>
          </p:nvSpPr>
          <p:spPr bwMode="auto">
            <a:xfrm>
              <a:off x="1728" y="128"/>
              <a:ext cx="1168" cy="2504"/>
            </a:xfrm>
            <a:custGeom>
              <a:avLst/>
              <a:gdLst>
                <a:gd name="T0" fmla="*/ 1168 w 1168"/>
                <a:gd name="T1" fmla="*/ 0 h 2504"/>
                <a:gd name="T2" fmla="*/ 936 w 1168"/>
                <a:gd name="T3" fmla="*/ 8 h 2504"/>
                <a:gd name="T4" fmla="*/ 400 w 1168"/>
                <a:gd name="T5" fmla="*/ 160 h 2504"/>
                <a:gd name="T6" fmla="*/ 192 w 1168"/>
                <a:gd name="T7" fmla="*/ 368 h 2504"/>
                <a:gd name="T8" fmla="*/ 0 w 1168"/>
                <a:gd name="T9" fmla="*/ 712 h 2504"/>
                <a:gd name="T10" fmla="*/ 16 w 1168"/>
                <a:gd name="T11" fmla="*/ 1064 h 2504"/>
                <a:gd name="T12" fmla="*/ 192 w 1168"/>
                <a:gd name="T13" fmla="*/ 1416 h 2504"/>
                <a:gd name="T14" fmla="*/ 584 w 1168"/>
                <a:gd name="T15" fmla="*/ 1608 h 2504"/>
                <a:gd name="T16" fmla="*/ 960 w 1168"/>
                <a:gd name="T17" fmla="*/ 1600 h 2504"/>
                <a:gd name="T18" fmla="*/ 592 w 1168"/>
                <a:gd name="T19" fmla="*/ 1600 h 2504"/>
                <a:gd name="T20" fmla="*/ 576 w 1168"/>
                <a:gd name="T21" fmla="*/ 2128 h 2504"/>
                <a:gd name="T22" fmla="*/ 752 w 1168"/>
                <a:gd name="T23" fmla="*/ 1928 h 2504"/>
                <a:gd name="T24" fmla="*/ 768 w 1168"/>
                <a:gd name="T25" fmla="*/ 2304 h 2504"/>
                <a:gd name="T26" fmla="*/ 952 w 1168"/>
                <a:gd name="T27" fmla="*/ 2104 h 2504"/>
                <a:gd name="T28" fmla="*/ 1168 w 1168"/>
                <a:gd name="T29" fmla="*/ 2504 h 2504"/>
                <a:gd name="T30" fmla="*/ 1168 w 1168"/>
                <a:gd name="T31" fmla="*/ 0 h 250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68"/>
                <a:gd name="T49" fmla="*/ 0 h 2504"/>
                <a:gd name="T50" fmla="*/ 1168 w 1168"/>
                <a:gd name="T51" fmla="*/ 2504 h 250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68" h="2504">
                  <a:moveTo>
                    <a:pt x="1168" y="0"/>
                  </a:moveTo>
                  <a:lnTo>
                    <a:pt x="936" y="8"/>
                  </a:lnTo>
                  <a:lnTo>
                    <a:pt x="400" y="160"/>
                  </a:lnTo>
                  <a:lnTo>
                    <a:pt x="192" y="368"/>
                  </a:lnTo>
                  <a:lnTo>
                    <a:pt x="0" y="712"/>
                  </a:lnTo>
                  <a:lnTo>
                    <a:pt x="16" y="1064"/>
                  </a:lnTo>
                  <a:lnTo>
                    <a:pt x="192" y="1416"/>
                  </a:lnTo>
                  <a:lnTo>
                    <a:pt x="584" y="1608"/>
                  </a:lnTo>
                  <a:lnTo>
                    <a:pt x="960" y="1600"/>
                  </a:lnTo>
                  <a:lnTo>
                    <a:pt x="592" y="1600"/>
                  </a:lnTo>
                  <a:lnTo>
                    <a:pt x="576" y="2128"/>
                  </a:lnTo>
                  <a:lnTo>
                    <a:pt x="752" y="1928"/>
                  </a:lnTo>
                  <a:lnTo>
                    <a:pt x="768" y="2304"/>
                  </a:lnTo>
                  <a:lnTo>
                    <a:pt x="952" y="2104"/>
                  </a:lnTo>
                  <a:lnTo>
                    <a:pt x="1168" y="2504"/>
                  </a:lnTo>
                  <a:lnTo>
                    <a:pt x="116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rect">
                <a:fillToRect l="50000" t="50000" r="50000" b="50000"/>
              </a:path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630" name="Freeform 113"/>
            <p:cNvSpPr>
              <a:spLocks/>
            </p:cNvSpPr>
            <p:nvPr/>
          </p:nvSpPr>
          <p:spPr bwMode="auto">
            <a:xfrm>
              <a:off x="816" y="1552"/>
              <a:ext cx="1512" cy="1600"/>
            </a:xfrm>
            <a:custGeom>
              <a:avLst/>
              <a:gdLst>
                <a:gd name="T0" fmla="*/ 1120 w 1512"/>
                <a:gd name="T1" fmla="*/ 0 h 1600"/>
                <a:gd name="T2" fmla="*/ 360 w 1512"/>
                <a:gd name="T3" fmla="*/ 712 h 1600"/>
                <a:gd name="T4" fmla="*/ 0 w 1512"/>
                <a:gd name="T5" fmla="*/ 1392 h 1600"/>
                <a:gd name="T6" fmla="*/ 384 w 1512"/>
                <a:gd name="T7" fmla="*/ 1216 h 1600"/>
                <a:gd name="T8" fmla="*/ 368 w 1512"/>
                <a:gd name="T9" fmla="*/ 1584 h 1600"/>
                <a:gd name="T10" fmla="*/ 560 w 1512"/>
                <a:gd name="T11" fmla="*/ 1400 h 1600"/>
                <a:gd name="T12" fmla="*/ 736 w 1512"/>
                <a:gd name="T13" fmla="*/ 1600 h 1600"/>
                <a:gd name="T14" fmla="*/ 920 w 1512"/>
                <a:gd name="T15" fmla="*/ 1400 h 1600"/>
                <a:gd name="T16" fmla="*/ 1120 w 1512"/>
                <a:gd name="T17" fmla="*/ 1592 h 1600"/>
                <a:gd name="T18" fmla="*/ 1320 w 1512"/>
                <a:gd name="T19" fmla="*/ 1384 h 1600"/>
                <a:gd name="T20" fmla="*/ 1120 w 1512"/>
                <a:gd name="T21" fmla="*/ 1080 h 1600"/>
                <a:gd name="T22" fmla="*/ 1128 w 1512"/>
                <a:gd name="T23" fmla="*/ 720 h 1600"/>
                <a:gd name="T24" fmla="*/ 1512 w 1512"/>
                <a:gd name="T25" fmla="*/ 176 h 1600"/>
                <a:gd name="T26" fmla="*/ 1504 w 1512"/>
                <a:gd name="T27" fmla="*/ 168 h 1600"/>
                <a:gd name="T28" fmla="*/ 1120 w 1512"/>
                <a:gd name="T29" fmla="*/ 0 h 16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12"/>
                <a:gd name="T46" fmla="*/ 0 h 1600"/>
                <a:gd name="T47" fmla="*/ 1512 w 1512"/>
                <a:gd name="T48" fmla="*/ 1600 h 160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12" h="1600">
                  <a:moveTo>
                    <a:pt x="1120" y="0"/>
                  </a:moveTo>
                  <a:lnTo>
                    <a:pt x="360" y="712"/>
                  </a:lnTo>
                  <a:lnTo>
                    <a:pt x="0" y="1392"/>
                  </a:lnTo>
                  <a:lnTo>
                    <a:pt x="384" y="1216"/>
                  </a:lnTo>
                  <a:lnTo>
                    <a:pt x="368" y="1584"/>
                  </a:lnTo>
                  <a:lnTo>
                    <a:pt x="560" y="1400"/>
                  </a:lnTo>
                  <a:lnTo>
                    <a:pt x="736" y="1600"/>
                  </a:lnTo>
                  <a:lnTo>
                    <a:pt x="920" y="1400"/>
                  </a:lnTo>
                  <a:lnTo>
                    <a:pt x="1120" y="1592"/>
                  </a:lnTo>
                  <a:lnTo>
                    <a:pt x="1320" y="1384"/>
                  </a:lnTo>
                  <a:lnTo>
                    <a:pt x="1120" y="1080"/>
                  </a:lnTo>
                  <a:lnTo>
                    <a:pt x="1128" y="720"/>
                  </a:lnTo>
                  <a:lnTo>
                    <a:pt x="1512" y="176"/>
                  </a:lnTo>
                  <a:lnTo>
                    <a:pt x="1504" y="168"/>
                  </a:lnTo>
                  <a:lnTo>
                    <a:pt x="112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rect">
                <a:fillToRect l="50000" t="50000" r="50000" b="50000"/>
              </a:path>
            </a:gra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631" name="Freeform 119"/>
            <p:cNvSpPr>
              <a:spLocks/>
            </p:cNvSpPr>
            <p:nvPr/>
          </p:nvSpPr>
          <p:spPr bwMode="auto">
            <a:xfrm flipH="1">
              <a:off x="1552" y="1720"/>
              <a:ext cx="1360" cy="2448"/>
            </a:xfrm>
            <a:custGeom>
              <a:avLst/>
              <a:gdLst>
                <a:gd name="T0" fmla="*/ 8 w 1360"/>
                <a:gd name="T1" fmla="*/ 1792 h 2448"/>
                <a:gd name="T2" fmla="*/ 8 w 1360"/>
                <a:gd name="T3" fmla="*/ 2112 h 2448"/>
                <a:gd name="T4" fmla="*/ 1144 w 1360"/>
                <a:gd name="T5" fmla="*/ 2112 h 2448"/>
                <a:gd name="T6" fmla="*/ 1360 w 1360"/>
                <a:gd name="T7" fmla="*/ 2448 h 2448"/>
                <a:gd name="T8" fmla="*/ 1352 w 1360"/>
                <a:gd name="T9" fmla="*/ 1776 h 2448"/>
                <a:gd name="T10" fmla="*/ 1352 w 1360"/>
                <a:gd name="T11" fmla="*/ 2432 h 2448"/>
                <a:gd name="T12" fmla="*/ 1152 w 1360"/>
                <a:gd name="T13" fmla="*/ 2104 h 2448"/>
                <a:gd name="T14" fmla="*/ 952 w 1360"/>
                <a:gd name="T15" fmla="*/ 2112 h 2448"/>
                <a:gd name="T16" fmla="*/ 744 w 1360"/>
                <a:gd name="T17" fmla="*/ 2096 h 2448"/>
                <a:gd name="T18" fmla="*/ 0 w 1360"/>
                <a:gd name="T19" fmla="*/ 2112 h 2448"/>
                <a:gd name="T20" fmla="*/ 16 w 1360"/>
                <a:gd name="T21" fmla="*/ 1784 h 2448"/>
                <a:gd name="T22" fmla="*/ 560 w 1360"/>
                <a:gd name="T23" fmla="*/ 1784 h 2448"/>
                <a:gd name="T24" fmla="*/ 776 w 1360"/>
                <a:gd name="T25" fmla="*/ 1592 h 2448"/>
                <a:gd name="T26" fmla="*/ 976 w 1360"/>
                <a:gd name="T27" fmla="*/ 1776 h 2448"/>
                <a:gd name="T28" fmla="*/ 960 w 1360"/>
                <a:gd name="T29" fmla="*/ 2112 h 2448"/>
                <a:gd name="T30" fmla="*/ 768 w 1360"/>
                <a:gd name="T31" fmla="*/ 1776 h 2448"/>
                <a:gd name="T32" fmla="*/ 776 w 1360"/>
                <a:gd name="T33" fmla="*/ 2120 h 2448"/>
                <a:gd name="T34" fmla="*/ 576 w 1360"/>
                <a:gd name="T35" fmla="*/ 1776 h 2448"/>
                <a:gd name="T36" fmla="*/ 760 w 1360"/>
                <a:gd name="T37" fmla="*/ 1224 h 2448"/>
                <a:gd name="T38" fmla="*/ 976 w 1360"/>
                <a:gd name="T39" fmla="*/ 904 h 2448"/>
                <a:gd name="T40" fmla="*/ 960 w 1360"/>
                <a:gd name="T41" fmla="*/ 536 h 2448"/>
                <a:gd name="T42" fmla="*/ 576 w 1360"/>
                <a:gd name="T43" fmla="*/ 0 h 2448"/>
                <a:gd name="T44" fmla="*/ 584 w 1360"/>
                <a:gd name="T45" fmla="*/ 528 h 2448"/>
                <a:gd name="T46" fmla="*/ 408 w 1360"/>
                <a:gd name="T47" fmla="*/ 344 h 2448"/>
                <a:gd name="T48" fmla="*/ 392 w 1360"/>
                <a:gd name="T49" fmla="*/ 704 h 2448"/>
                <a:gd name="T50" fmla="*/ 208 w 1360"/>
                <a:gd name="T51" fmla="*/ 520 h 2448"/>
                <a:gd name="T52" fmla="*/ 8 w 1360"/>
                <a:gd name="T53" fmla="*/ 912 h 24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360"/>
                <a:gd name="T82" fmla="*/ 0 h 2448"/>
                <a:gd name="T83" fmla="*/ 1360 w 1360"/>
                <a:gd name="T84" fmla="*/ 2448 h 244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360" h="2448">
                  <a:moveTo>
                    <a:pt x="8" y="1792"/>
                  </a:moveTo>
                  <a:lnTo>
                    <a:pt x="8" y="2112"/>
                  </a:lnTo>
                  <a:lnTo>
                    <a:pt x="1144" y="2112"/>
                  </a:lnTo>
                  <a:lnTo>
                    <a:pt x="1360" y="2448"/>
                  </a:lnTo>
                  <a:lnTo>
                    <a:pt x="1352" y="1776"/>
                  </a:lnTo>
                  <a:lnTo>
                    <a:pt x="1352" y="2432"/>
                  </a:lnTo>
                  <a:lnTo>
                    <a:pt x="1152" y="2104"/>
                  </a:lnTo>
                  <a:lnTo>
                    <a:pt x="952" y="2112"/>
                  </a:lnTo>
                  <a:lnTo>
                    <a:pt x="744" y="2096"/>
                  </a:lnTo>
                  <a:lnTo>
                    <a:pt x="0" y="2112"/>
                  </a:lnTo>
                  <a:lnTo>
                    <a:pt x="16" y="1784"/>
                  </a:lnTo>
                  <a:lnTo>
                    <a:pt x="560" y="1784"/>
                  </a:lnTo>
                  <a:lnTo>
                    <a:pt x="776" y="1592"/>
                  </a:lnTo>
                  <a:lnTo>
                    <a:pt x="976" y="1776"/>
                  </a:lnTo>
                  <a:lnTo>
                    <a:pt x="960" y="2112"/>
                  </a:lnTo>
                  <a:lnTo>
                    <a:pt x="768" y="1776"/>
                  </a:lnTo>
                  <a:lnTo>
                    <a:pt x="776" y="2120"/>
                  </a:lnTo>
                  <a:lnTo>
                    <a:pt x="576" y="1776"/>
                  </a:lnTo>
                  <a:lnTo>
                    <a:pt x="760" y="1224"/>
                  </a:lnTo>
                  <a:lnTo>
                    <a:pt x="976" y="904"/>
                  </a:lnTo>
                  <a:lnTo>
                    <a:pt x="960" y="536"/>
                  </a:lnTo>
                  <a:lnTo>
                    <a:pt x="576" y="0"/>
                  </a:lnTo>
                  <a:lnTo>
                    <a:pt x="584" y="528"/>
                  </a:lnTo>
                  <a:lnTo>
                    <a:pt x="408" y="344"/>
                  </a:lnTo>
                  <a:lnTo>
                    <a:pt x="392" y="704"/>
                  </a:lnTo>
                  <a:lnTo>
                    <a:pt x="208" y="520"/>
                  </a:lnTo>
                  <a:lnTo>
                    <a:pt x="8" y="912"/>
                  </a:ln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rect">
                <a:fillToRect l="50000" t="50000" r="50000" b="50000"/>
              </a:path>
            </a:gra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632" name="Freeform 112"/>
            <p:cNvSpPr>
              <a:spLocks/>
            </p:cNvSpPr>
            <p:nvPr/>
          </p:nvSpPr>
          <p:spPr bwMode="auto">
            <a:xfrm flipH="1">
              <a:off x="1544" y="3488"/>
              <a:ext cx="1360" cy="696"/>
            </a:xfrm>
            <a:custGeom>
              <a:avLst/>
              <a:gdLst>
                <a:gd name="T0" fmla="*/ 0 w 1360"/>
                <a:gd name="T1" fmla="*/ 32 h 696"/>
                <a:gd name="T2" fmla="*/ 568 w 1360"/>
                <a:gd name="T3" fmla="*/ 16 h 696"/>
                <a:gd name="T4" fmla="*/ 768 w 1360"/>
                <a:gd name="T5" fmla="*/ 376 h 696"/>
                <a:gd name="T6" fmla="*/ 752 w 1360"/>
                <a:gd name="T7" fmla="*/ 0 h 696"/>
                <a:gd name="T8" fmla="*/ 952 w 1360"/>
                <a:gd name="T9" fmla="*/ 368 h 696"/>
                <a:gd name="T10" fmla="*/ 960 w 1360"/>
                <a:gd name="T11" fmla="*/ 8 h 696"/>
                <a:gd name="T12" fmla="*/ 1328 w 1360"/>
                <a:gd name="T13" fmla="*/ 8 h 696"/>
                <a:gd name="T14" fmla="*/ 1360 w 1360"/>
                <a:gd name="T15" fmla="*/ 696 h 696"/>
                <a:gd name="T16" fmla="*/ 1136 w 1360"/>
                <a:gd name="T17" fmla="*/ 336 h 696"/>
                <a:gd name="T18" fmla="*/ 16 w 1360"/>
                <a:gd name="T19" fmla="*/ 352 h 696"/>
                <a:gd name="T20" fmla="*/ 0 w 1360"/>
                <a:gd name="T21" fmla="*/ 32 h 6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0"/>
                <a:gd name="T34" fmla="*/ 0 h 696"/>
                <a:gd name="T35" fmla="*/ 1360 w 1360"/>
                <a:gd name="T36" fmla="*/ 696 h 6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0" h="696">
                  <a:moveTo>
                    <a:pt x="0" y="32"/>
                  </a:moveTo>
                  <a:lnTo>
                    <a:pt x="568" y="16"/>
                  </a:lnTo>
                  <a:lnTo>
                    <a:pt x="768" y="376"/>
                  </a:lnTo>
                  <a:lnTo>
                    <a:pt x="752" y="0"/>
                  </a:lnTo>
                  <a:lnTo>
                    <a:pt x="952" y="368"/>
                  </a:lnTo>
                  <a:lnTo>
                    <a:pt x="960" y="8"/>
                  </a:lnTo>
                  <a:lnTo>
                    <a:pt x="1328" y="8"/>
                  </a:lnTo>
                  <a:lnTo>
                    <a:pt x="1360" y="696"/>
                  </a:lnTo>
                  <a:lnTo>
                    <a:pt x="1136" y="336"/>
                  </a:lnTo>
                  <a:lnTo>
                    <a:pt x="16" y="35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0000"/>
            </a:solidFill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633" name="Freeform 115"/>
            <p:cNvSpPr>
              <a:spLocks/>
            </p:cNvSpPr>
            <p:nvPr/>
          </p:nvSpPr>
          <p:spPr bwMode="auto">
            <a:xfrm flipH="1">
              <a:off x="2144" y="832"/>
              <a:ext cx="568" cy="536"/>
            </a:xfrm>
            <a:custGeom>
              <a:avLst/>
              <a:gdLst>
                <a:gd name="T0" fmla="*/ 8 w 568"/>
                <a:gd name="T1" fmla="*/ 184 h 536"/>
                <a:gd name="T2" fmla="*/ 392 w 568"/>
                <a:gd name="T3" fmla="*/ 0 h 536"/>
                <a:gd name="T4" fmla="*/ 568 w 568"/>
                <a:gd name="T5" fmla="*/ 192 h 536"/>
                <a:gd name="T6" fmla="*/ 568 w 568"/>
                <a:gd name="T7" fmla="*/ 360 h 536"/>
                <a:gd name="T8" fmla="*/ 384 w 568"/>
                <a:gd name="T9" fmla="*/ 536 h 536"/>
                <a:gd name="T10" fmla="*/ 376 w 568"/>
                <a:gd name="T11" fmla="*/ 0 h 536"/>
                <a:gd name="T12" fmla="*/ 184 w 568"/>
                <a:gd name="T13" fmla="*/ 360 h 536"/>
                <a:gd name="T14" fmla="*/ 384 w 568"/>
                <a:gd name="T15" fmla="*/ 536 h 536"/>
                <a:gd name="T16" fmla="*/ 0 w 568"/>
                <a:gd name="T17" fmla="*/ 360 h 536"/>
                <a:gd name="T18" fmla="*/ 8 w 568"/>
                <a:gd name="T19" fmla="*/ 184 h 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8"/>
                <a:gd name="T31" fmla="*/ 0 h 536"/>
                <a:gd name="T32" fmla="*/ 568 w 568"/>
                <a:gd name="T33" fmla="*/ 536 h 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8" h="536">
                  <a:moveTo>
                    <a:pt x="8" y="184"/>
                  </a:moveTo>
                  <a:lnTo>
                    <a:pt x="392" y="0"/>
                  </a:lnTo>
                  <a:lnTo>
                    <a:pt x="568" y="192"/>
                  </a:lnTo>
                  <a:lnTo>
                    <a:pt x="568" y="360"/>
                  </a:lnTo>
                  <a:lnTo>
                    <a:pt x="384" y="536"/>
                  </a:lnTo>
                  <a:lnTo>
                    <a:pt x="376" y="0"/>
                  </a:lnTo>
                  <a:lnTo>
                    <a:pt x="184" y="360"/>
                  </a:lnTo>
                  <a:lnTo>
                    <a:pt x="384" y="536"/>
                  </a:lnTo>
                  <a:lnTo>
                    <a:pt x="0" y="360"/>
                  </a:lnTo>
                  <a:lnTo>
                    <a:pt x="8" y="184"/>
                  </a:lnTo>
                  <a:close/>
                </a:path>
              </a:pathLst>
            </a:custGeom>
            <a:solidFill>
              <a:srgbClr val="0066FF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634" name="Freeform 117"/>
            <p:cNvSpPr>
              <a:spLocks/>
            </p:cNvSpPr>
            <p:nvPr/>
          </p:nvSpPr>
          <p:spPr bwMode="auto">
            <a:xfrm flipH="1">
              <a:off x="2328" y="824"/>
              <a:ext cx="184" cy="552"/>
            </a:xfrm>
            <a:custGeom>
              <a:avLst/>
              <a:gdLst>
                <a:gd name="T0" fmla="*/ 176 w 184"/>
                <a:gd name="T1" fmla="*/ 0 h 552"/>
                <a:gd name="T2" fmla="*/ 184 w 184"/>
                <a:gd name="T3" fmla="*/ 552 h 552"/>
                <a:gd name="T4" fmla="*/ 0 w 184"/>
                <a:gd name="T5" fmla="*/ 360 h 552"/>
                <a:gd name="T6" fmla="*/ 176 w 184"/>
                <a:gd name="T7" fmla="*/ 0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552"/>
                <a:gd name="T14" fmla="*/ 184 w 184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552">
                  <a:moveTo>
                    <a:pt x="176" y="0"/>
                  </a:moveTo>
                  <a:lnTo>
                    <a:pt x="184" y="552"/>
                  </a:lnTo>
                  <a:lnTo>
                    <a:pt x="0" y="360"/>
                  </a:lnTo>
                  <a:lnTo>
                    <a:pt x="176" y="0"/>
                  </a:lnTo>
                  <a:close/>
                </a:path>
              </a:pathLst>
            </a:custGeom>
            <a:gradFill rotWithShape="1">
              <a:gsLst>
                <a:gs pos="0">
                  <a:srgbClr val="761847"/>
                </a:gs>
                <a:gs pos="100000">
                  <a:srgbClr val="FF3399"/>
                </a:gs>
              </a:gsLst>
              <a:path path="rect">
                <a:fillToRect l="50000" t="50000" r="50000" b="50000"/>
              </a:path>
            </a:gra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635" name="Freeform 118"/>
            <p:cNvSpPr>
              <a:spLocks/>
            </p:cNvSpPr>
            <p:nvPr/>
          </p:nvSpPr>
          <p:spPr bwMode="auto">
            <a:xfrm flipH="1">
              <a:off x="1376" y="104"/>
              <a:ext cx="1528" cy="888"/>
            </a:xfrm>
            <a:custGeom>
              <a:avLst/>
              <a:gdLst>
                <a:gd name="T0" fmla="*/ 1528 w 1528"/>
                <a:gd name="T1" fmla="*/ 176 h 888"/>
                <a:gd name="T2" fmla="*/ 960 w 1528"/>
                <a:gd name="T3" fmla="*/ 344 h 888"/>
                <a:gd name="T4" fmla="*/ 1512 w 1528"/>
                <a:gd name="T5" fmla="*/ 168 h 888"/>
                <a:gd name="T6" fmla="*/ 1136 w 1528"/>
                <a:gd name="T7" fmla="*/ 168 h 888"/>
                <a:gd name="T8" fmla="*/ 1352 w 1528"/>
                <a:gd name="T9" fmla="*/ 8 h 888"/>
                <a:gd name="T10" fmla="*/ 960 w 1528"/>
                <a:gd name="T11" fmla="*/ 168 h 888"/>
                <a:gd name="T12" fmla="*/ 960 w 1528"/>
                <a:gd name="T13" fmla="*/ 0 h 888"/>
                <a:gd name="T14" fmla="*/ 0 w 1528"/>
                <a:gd name="T15" fmla="*/ 888 h 888"/>
                <a:gd name="T16" fmla="*/ 960 w 1528"/>
                <a:gd name="T17" fmla="*/ 344 h 8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28"/>
                <a:gd name="T28" fmla="*/ 0 h 888"/>
                <a:gd name="T29" fmla="*/ 1528 w 1528"/>
                <a:gd name="T30" fmla="*/ 888 h 8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28" h="888">
                  <a:moveTo>
                    <a:pt x="1528" y="176"/>
                  </a:moveTo>
                  <a:lnTo>
                    <a:pt x="960" y="344"/>
                  </a:lnTo>
                  <a:lnTo>
                    <a:pt x="1512" y="168"/>
                  </a:lnTo>
                  <a:lnTo>
                    <a:pt x="1136" y="168"/>
                  </a:lnTo>
                  <a:lnTo>
                    <a:pt x="1352" y="8"/>
                  </a:lnTo>
                  <a:lnTo>
                    <a:pt x="960" y="168"/>
                  </a:lnTo>
                  <a:lnTo>
                    <a:pt x="960" y="0"/>
                  </a:lnTo>
                  <a:lnTo>
                    <a:pt x="0" y="888"/>
                  </a:lnTo>
                  <a:lnTo>
                    <a:pt x="960" y="344"/>
                  </a:lnTo>
                </a:path>
              </a:pathLst>
            </a:custGeom>
            <a:solidFill>
              <a:srgbClr val="292929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636" name="Freeform 120"/>
            <p:cNvSpPr>
              <a:spLocks/>
            </p:cNvSpPr>
            <p:nvPr/>
          </p:nvSpPr>
          <p:spPr bwMode="auto">
            <a:xfrm flipH="1">
              <a:off x="2704" y="1368"/>
              <a:ext cx="200" cy="376"/>
            </a:xfrm>
            <a:custGeom>
              <a:avLst/>
              <a:gdLst>
                <a:gd name="T0" fmla="*/ 0 w 200"/>
                <a:gd name="T1" fmla="*/ 0 h 376"/>
                <a:gd name="T2" fmla="*/ 200 w 200"/>
                <a:gd name="T3" fmla="*/ 0 h 376"/>
                <a:gd name="T4" fmla="*/ 0 w 200"/>
                <a:gd name="T5" fmla="*/ 376 h 376"/>
                <a:gd name="T6" fmla="*/ 0 60000 65536"/>
                <a:gd name="T7" fmla="*/ 0 60000 65536"/>
                <a:gd name="T8" fmla="*/ 0 60000 65536"/>
                <a:gd name="T9" fmla="*/ 0 w 200"/>
                <a:gd name="T10" fmla="*/ 0 h 376"/>
                <a:gd name="T11" fmla="*/ 200 w 200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" h="376">
                  <a:moveTo>
                    <a:pt x="0" y="0"/>
                  </a:moveTo>
                  <a:lnTo>
                    <a:pt x="200" y="0"/>
                  </a:lnTo>
                  <a:lnTo>
                    <a:pt x="0" y="376"/>
                  </a:lnTo>
                </a:path>
              </a:pathLst>
            </a:custGeom>
            <a:solidFill>
              <a:srgbClr val="292929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3555" name="Freeform 82"/>
          <p:cNvSpPr>
            <a:spLocks/>
          </p:cNvSpPr>
          <p:nvPr/>
        </p:nvSpPr>
        <p:spPr bwMode="auto">
          <a:xfrm>
            <a:off x="4622800" y="5524500"/>
            <a:ext cx="2159000" cy="1104900"/>
          </a:xfrm>
          <a:custGeom>
            <a:avLst/>
            <a:gdLst>
              <a:gd name="T0" fmla="*/ 0 w 1360"/>
              <a:gd name="T1" fmla="*/ 32 h 696"/>
              <a:gd name="T2" fmla="*/ 568 w 1360"/>
              <a:gd name="T3" fmla="*/ 16 h 696"/>
              <a:gd name="T4" fmla="*/ 768 w 1360"/>
              <a:gd name="T5" fmla="*/ 376 h 696"/>
              <a:gd name="T6" fmla="*/ 752 w 1360"/>
              <a:gd name="T7" fmla="*/ 0 h 696"/>
              <a:gd name="T8" fmla="*/ 952 w 1360"/>
              <a:gd name="T9" fmla="*/ 368 h 696"/>
              <a:gd name="T10" fmla="*/ 960 w 1360"/>
              <a:gd name="T11" fmla="*/ 8 h 696"/>
              <a:gd name="T12" fmla="*/ 1328 w 1360"/>
              <a:gd name="T13" fmla="*/ 8 h 696"/>
              <a:gd name="T14" fmla="*/ 1360 w 1360"/>
              <a:gd name="T15" fmla="*/ 696 h 696"/>
              <a:gd name="T16" fmla="*/ 1136 w 1360"/>
              <a:gd name="T17" fmla="*/ 336 h 696"/>
              <a:gd name="T18" fmla="*/ 16 w 1360"/>
              <a:gd name="T19" fmla="*/ 352 h 696"/>
              <a:gd name="T20" fmla="*/ 0 w 1360"/>
              <a:gd name="T21" fmla="*/ 32 h 6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60"/>
              <a:gd name="T34" fmla="*/ 0 h 696"/>
              <a:gd name="T35" fmla="*/ 1360 w 1360"/>
              <a:gd name="T36" fmla="*/ 696 h 6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60" h="696">
                <a:moveTo>
                  <a:pt x="0" y="32"/>
                </a:moveTo>
                <a:lnTo>
                  <a:pt x="568" y="16"/>
                </a:lnTo>
                <a:lnTo>
                  <a:pt x="768" y="376"/>
                </a:lnTo>
                <a:lnTo>
                  <a:pt x="752" y="0"/>
                </a:lnTo>
                <a:lnTo>
                  <a:pt x="952" y="368"/>
                </a:lnTo>
                <a:lnTo>
                  <a:pt x="960" y="8"/>
                </a:lnTo>
                <a:lnTo>
                  <a:pt x="1328" y="8"/>
                </a:lnTo>
                <a:lnTo>
                  <a:pt x="1360" y="696"/>
                </a:lnTo>
                <a:lnTo>
                  <a:pt x="1136" y="336"/>
                </a:lnTo>
                <a:lnTo>
                  <a:pt x="16" y="352"/>
                </a:lnTo>
                <a:lnTo>
                  <a:pt x="0" y="32"/>
                </a:lnTo>
                <a:close/>
              </a:path>
            </a:pathLst>
          </a:custGeom>
          <a:solidFill>
            <a:srgbClr val="800000"/>
          </a:solidFill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556" name="Freeform 81"/>
          <p:cNvSpPr>
            <a:spLocks/>
          </p:cNvSpPr>
          <p:nvPr/>
        </p:nvSpPr>
        <p:spPr bwMode="auto">
          <a:xfrm>
            <a:off x="5537200" y="2451100"/>
            <a:ext cx="2451100" cy="2552700"/>
          </a:xfrm>
          <a:custGeom>
            <a:avLst/>
            <a:gdLst>
              <a:gd name="T0" fmla="*/ 376 w 1544"/>
              <a:gd name="T1" fmla="*/ 0 h 1608"/>
              <a:gd name="T2" fmla="*/ 1152 w 1544"/>
              <a:gd name="T3" fmla="*/ 712 h 1608"/>
              <a:gd name="T4" fmla="*/ 1544 w 1544"/>
              <a:gd name="T5" fmla="*/ 1432 h 1608"/>
              <a:gd name="T6" fmla="*/ 1152 w 1544"/>
              <a:gd name="T7" fmla="*/ 1248 h 1608"/>
              <a:gd name="T8" fmla="*/ 1136 w 1544"/>
              <a:gd name="T9" fmla="*/ 1600 h 1608"/>
              <a:gd name="T10" fmla="*/ 936 w 1544"/>
              <a:gd name="T11" fmla="*/ 1408 h 1608"/>
              <a:gd name="T12" fmla="*/ 768 w 1544"/>
              <a:gd name="T13" fmla="*/ 1608 h 1608"/>
              <a:gd name="T14" fmla="*/ 576 w 1544"/>
              <a:gd name="T15" fmla="*/ 1408 h 1608"/>
              <a:gd name="T16" fmla="*/ 368 w 1544"/>
              <a:gd name="T17" fmla="*/ 1600 h 1608"/>
              <a:gd name="T18" fmla="*/ 176 w 1544"/>
              <a:gd name="T19" fmla="*/ 1408 h 1608"/>
              <a:gd name="T20" fmla="*/ 392 w 1544"/>
              <a:gd name="T21" fmla="*/ 1080 h 1608"/>
              <a:gd name="T22" fmla="*/ 384 w 1544"/>
              <a:gd name="T23" fmla="*/ 720 h 1608"/>
              <a:gd name="T24" fmla="*/ 0 w 1544"/>
              <a:gd name="T25" fmla="*/ 176 h 1608"/>
              <a:gd name="T26" fmla="*/ 96 w 1544"/>
              <a:gd name="T27" fmla="*/ 80 h 1608"/>
              <a:gd name="T28" fmla="*/ 376 w 1544"/>
              <a:gd name="T29" fmla="*/ 0 h 160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544"/>
              <a:gd name="T46" fmla="*/ 0 h 1608"/>
              <a:gd name="T47" fmla="*/ 1544 w 1544"/>
              <a:gd name="T48" fmla="*/ 1608 h 160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544" h="1608">
                <a:moveTo>
                  <a:pt x="376" y="0"/>
                </a:moveTo>
                <a:lnTo>
                  <a:pt x="1152" y="712"/>
                </a:lnTo>
                <a:lnTo>
                  <a:pt x="1544" y="1432"/>
                </a:lnTo>
                <a:lnTo>
                  <a:pt x="1152" y="1248"/>
                </a:lnTo>
                <a:lnTo>
                  <a:pt x="1136" y="1600"/>
                </a:lnTo>
                <a:lnTo>
                  <a:pt x="936" y="1408"/>
                </a:lnTo>
                <a:lnTo>
                  <a:pt x="768" y="1608"/>
                </a:lnTo>
                <a:lnTo>
                  <a:pt x="576" y="1408"/>
                </a:lnTo>
                <a:lnTo>
                  <a:pt x="368" y="1600"/>
                </a:lnTo>
                <a:lnTo>
                  <a:pt x="176" y="1408"/>
                </a:lnTo>
                <a:lnTo>
                  <a:pt x="392" y="1080"/>
                </a:lnTo>
                <a:lnTo>
                  <a:pt x="384" y="720"/>
                </a:lnTo>
                <a:lnTo>
                  <a:pt x="0" y="176"/>
                </a:lnTo>
                <a:lnTo>
                  <a:pt x="96" y="80"/>
                </a:lnTo>
                <a:lnTo>
                  <a:pt x="376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path path="rect">
              <a:fillToRect l="50000" t="50000" r="50000" b="50000"/>
            </a:path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557" name="Freeform 85"/>
          <p:cNvSpPr>
            <a:spLocks/>
          </p:cNvSpPr>
          <p:nvPr/>
        </p:nvSpPr>
        <p:spPr bwMode="auto">
          <a:xfrm>
            <a:off x="4610100" y="177800"/>
            <a:ext cx="1854200" cy="3975100"/>
          </a:xfrm>
          <a:custGeom>
            <a:avLst/>
            <a:gdLst>
              <a:gd name="T0" fmla="*/ 0 w 1168"/>
              <a:gd name="T1" fmla="*/ 0 h 2504"/>
              <a:gd name="T2" fmla="*/ 232 w 1168"/>
              <a:gd name="T3" fmla="*/ 8 h 2504"/>
              <a:gd name="T4" fmla="*/ 768 w 1168"/>
              <a:gd name="T5" fmla="*/ 160 h 2504"/>
              <a:gd name="T6" fmla="*/ 976 w 1168"/>
              <a:gd name="T7" fmla="*/ 368 h 2504"/>
              <a:gd name="T8" fmla="*/ 1168 w 1168"/>
              <a:gd name="T9" fmla="*/ 712 h 2504"/>
              <a:gd name="T10" fmla="*/ 1152 w 1168"/>
              <a:gd name="T11" fmla="*/ 1064 h 2504"/>
              <a:gd name="T12" fmla="*/ 976 w 1168"/>
              <a:gd name="T13" fmla="*/ 1416 h 2504"/>
              <a:gd name="T14" fmla="*/ 568 w 1168"/>
              <a:gd name="T15" fmla="*/ 1624 h 2504"/>
              <a:gd name="T16" fmla="*/ 592 w 1168"/>
              <a:gd name="T17" fmla="*/ 2128 h 2504"/>
              <a:gd name="T18" fmla="*/ 416 w 1168"/>
              <a:gd name="T19" fmla="*/ 1928 h 2504"/>
              <a:gd name="T20" fmla="*/ 400 w 1168"/>
              <a:gd name="T21" fmla="*/ 2304 h 2504"/>
              <a:gd name="T22" fmla="*/ 216 w 1168"/>
              <a:gd name="T23" fmla="*/ 2104 h 2504"/>
              <a:gd name="T24" fmla="*/ 0 w 1168"/>
              <a:gd name="T25" fmla="*/ 2504 h 2504"/>
              <a:gd name="T26" fmla="*/ 0 w 1168"/>
              <a:gd name="T27" fmla="*/ 0 h 25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68"/>
              <a:gd name="T43" fmla="*/ 0 h 2504"/>
              <a:gd name="T44" fmla="*/ 1168 w 1168"/>
              <a:gd name="T45" fmla="*/ 2504 h 25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68" h="2504">
                <a:moveTo>
                  <a:pt x="0" y="0"/>
                </a:moveTo>
                <a:lnTo>
                  <a:pt x="232" y="8"/>
                </a:lnTo>
                <a:lnTo>
                  <a:pt x="768" y="160"/>
                </a:lnTo>
                <a:lnTo>
                  <a:pt x="976" y="368"/>
                </a:lnTo>
                <a:lnTo>
                  <a:pt x="1168" y="712"/>
                </a:lnTo>
                <a:lnTo>
                  <a:pt x="1152" y="1064"/>
                </a:lnTo>
                <a:lnTo>
                  <a:pt x="976" y="1416"/>
                </a:lnTo>
                <a:lnTo>
                  <a:pt x="568" y="1624"/>
                </a:lnTo>
                <a:lnTo>
                  <a:pt x="592" y="2128"/>
                </a:lnTo>
                <a:lnTo>
                  <a:pt x="416" y="1928"/>
                </a:lnTo>
                <a:lnTo>
                  <a:pt x="400" y="2304"/>
                </a:lnTo>
                <a:lnTo>
                  <a:pt x="216" y="2104"/>
                </a:lnTo>
                <a:lnTo>
                  <a:pt x="0" y="2504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path path="rect">
              <a:fillToRect l="50000" t="50000" r="50000" b="50000"/>
            </a:path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558" name="Freeform 78"/>
          <p:cNvSpPr>
            <a:spLocks/>
          </p:cNvSpPr>
          <p:nvPr/>
        </p:nvSpPr>
        <p:spPr bwMode="auto">
          <a:xfrm>
            <a:off x="4927600" y="1308100"/>
            <a:ext cx="901700" cy="850900"/>
          </a:xfrm>
          <a:custGeom>
            <a:avLst/>
            <a:gdLst>
              <a:gd name="T0" fmla="*/ 8 w 568"/>
              <a:gd name="T1" fmla="*/ 184 h 536"/>
              <a:gd name="T2" fmla="*/ 392 w 568"/>
              <a:gd name="T3" fmla="*/ 0 h 536"/>
              <a:gd name="T4" fmla="*/ 568 w 568"/>
              <a:gd name="T5" fmla="*/ 192 h 536"/>
              <a:gd name="T6" fmla="*/ 568 w 568"/>
              <a:gd name="T7" fmla="*/ 360 h 536"/>
              <a:gd name="T8" fmla="*/ 384 w 568"/>
              <a:gd name="T9" fmla="*/ 536 h 536"/>
              <a:gd name="T10" fmla="*/ 376 w 568"/>
              <a:gd name="T11" fmla="*/ 0 h 536"/>
              <a:gd name="T12" fmla="*/ 184 w 568"/>
              <a:gd name="T13" fmla="*/ 360 h 536"/>
              <a:gd name="T14" fmla="*/ 384 w 568"/>
              <a:gd name="T15" fmla="*/ 536 h 536"/>
              <a:gd name="T16" fmla="*/ 0 w 568"/>
              <a:gd name="T17" fmla="*/ 360 h 536"/>
              <a:gd name="T18" fmla="*/ 8 w 568"/>
              <a:gd name="T19" fmla="*/ 184 h 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8"/>
              <a:gd name="T31" fmla="*/ 0 h 536"/>
              <a:gd name="T32" fmla="*/ 568 w 568"/>
              <a:gd name="T33" fmla="*/ 536 h 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8" h="536">
                <a:moveTo>
                  <a:pt x="8" y="184"/>
                </a:moveTo>
                <a:lnTo>
                  <a:pt x="392" y="0"/>
                </a:lnTo>
                <a:lnTo>
                  <a:pt x="568" y="192"/>
                </a:lnTo>
                <a:lnTo>
                  <a:pt x="568" y="360"/>
                </a:lnTo>
                <a:lnTo>
                  <a:pt x="384" y="536"/>
                </a:lnTo>
                <a:lnTo>
                  <a:pt x="376" y="0"/>
                </a:lnTo>
                <a:lnTo>
                  <a:pt x="184" y="360"/>
                </a:lnTo>
                <a:lnTo>
                  <a:pt x="384" y="536"/>
                </a:lnTo>
                <a:lnTo>
                  <a:pt x="0" y="360"/>
                </a:lnTo>
                <a:lnTo>
                  <a:pt x="8" y="184"/>
                </a:lnTo>
                <a:close/>
              </a:path>
            </a:pathLst>
          </a:custGeom>
          <a:solidFill>
            <a:srgbClr val="0066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559" name="Freeform 83"/>
          <p:cNvSpPr>
            <a:spLocks/>
          </p:cNvSpPr>
          <p:nvPr/>
        </p:nvSpPr>
        <p:spPr bwMode="auto">
          <a:xfrm>
            <a:off x="5537200" y="1308100"/>
            <a:ext cx="304800" cy="838200"/>
          </a:xfrm>
          <a:custGeom>
            <a:avLst/>
            <a:gdLst>
              <a:gd name="T0" fmla="*/ 8 w 192"/>
              <a:gd name="T1" fmla="*/ 0 h 528"/>
              <a:gd name="T2" fmla="*/ 192 w 192"/>
              <a:gd name="T3" fmla="*/ 208 h 528"/>
              <a:gd name="T4" fmla="*/ 192 w 192"/>
              <a:gd name="T5" fmla="*/ 376 h 528"/>
              <a:gd name="T6" fmla="*/ 0 w 192"/>
              <a:gd name="T7" fmla="*/ 528 h 528"/>
              <a:gd name="T8" fmla="*/ 8 w 192"/>
              <a:gd name="T9" fmla="*/ 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528"/>
              <a:gd name="T17" fmla="*/ 192 w 192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528">
                <a:moveTo>
                  <a:pt x="8" y="0"/>
                </a:moveTo>
                <a:lnTo>
                  <a:pt x="192" y="208"/>
                </a:lnTo>
                <a:lnTo>
                  <a:pt x="192" y="376"/>
                </a:lnTo>
                <a:lnTo>
                  <a:pt x="0" y="528"/>
                </a:lnTo>
                <a:lnTo>
                  <a:pt x="8" y="0"/>
                </a:lnTo>
                <a:close/>
              </a:path>
            </a:pathLst>
          </a:custGeom>
          <a:gradFill rotWithShape="1">
            <a:gsLst>
              <a:gs pos="0">
                <a:srgbClr val="761847"/>
              </a:gs>
              <a:gs pos="100000">
                <a:srgbClr val="FF3399"/>
              </a:gs>
            </a:gsLst>
            <a:path path="rect">
              <a:fillToRect l="50000" t="50000" r="50000" b="50000"/>
            </a:path>
          </a:gra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560" name="Freeform 84"/>
          <p:cNvSpPr>
            <a:spLocks/>
          </p:cNvSpPr>
          <p:nvPr/>
        </p:nvSpPr>
        <p:spPr bwMode="auto">
          <a:xfrm>
            <a:off x="5245100" y="1295400"/>
            <a:ext cx="292100" cy="876300"/>
          </a:xfrm>
          <a:custGeom>
            <a:avLst/>
            <a:gdLst>
              <a:gd name="T0" fmla="*/ 176 w 184"/>
              <a:gd name="T1" fmla="*/ 0 h 552"/>
              <a:gd name="T2" fmla="*/ 184 w 184"/>
              <a:gd name="T3" fmla="*/ 552 h 552"/>
              <a:gd name="T4" fmla="*/ 0 w 184"/>
              <a:gd name="T5" fmla="*/ 360 h 552"/>
              <a:gd name="T6" fmla="*/ 176 w 184"/>
              <a:gd name="T7" fmla="*/ 0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184"/>
              <a:gd name="T13" fmla="*/ 0 h 552"/>
              <a:gd name="T14" fmla="*/ 184 w 184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" h="552">
                <a:moveTo>
                  <a:pt x="176" y="0"/>
                </a:moveTo>
                <a:lnTo>
                  <a:pt x="184" y="552"/>
                </a:lnTo>
                <a:lnTo>
                  <a:pt x="0" y="360"/>
                </a:lnTo>
                <a:lnTo>
                  <a:pt x="176" y="0"/>
                </a:lnTo>
                <a:close/>
              </a:path>
            </a:pathLst>
          </a:custGeom>
          <a:gradFill rotWithShape="1">
            <a:gsLst>
              <a:gs pos="0">
                <a:srgbClr val="761847"/>
              </a:gs>
              <a:gs pos="100000">
                <a:srgbClr val="FF3399"/>
              </a:gs>
            </a:gsLst>
            <a:path path="rect">
              <a:fillToRect l="50000" t="50000" r="50000" b="50000"/>
            </a:path>
          </a:gra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561" name="Freeform 77"/>
          <p:cNvSpPr>
            <a:spLocks/>
          </p:cNvSpPr>
          <p:nvPr/>
        </p:nvSpPr>
        <p:spPr bwMode="auto">
          <a:xfrm>
            <a:off x="4622800" y="190500"/>
            <a:ext cx="2425700" cy="1409700"/>
          </a:xfrm>
          <a:custGeom>
            <a:avLst/>
            <a:gdLst>
              <a:gd name="T0" fmla="*/ 1528 w 1528"/>
              <a:gd name="T1" fmla="*/ 176 h 888"/>
              <a:gd name="T2" fmla="*/ 960 w 1528"/>
              <a:gd name="T3" fmla="*/ 344 h 888"/>
              <a:gd name="T4" fmla="*/ 1512 w 1528"/>
              <a:gd name="T5" fmla="*/ 168 h 888"/>
              <a:gd name="T6" fmla="*/ 1136 w 1528"/>
              <a:gd name="T7" fmla="*/ 168 h 888"/>
              <a:gd name="T8" fmla="*/ 1352 w 1528"/>
              <a:gd name="T9" fmla="*/ 8 h 888"/>
              <a:gd name="T10" fmla="*/ 960 w 1528"/>
              <a:gd name="T11" fmla="*/ 168 h 888"/>
              <a:gd name="T12" fmla="*/ 960 w 1528"/>
              <a:gd name="T13" fmla="*/ 0 h 888"/>
              <a:gd name="T14" fmla="*/ 0 w 1528"/>
              <a:gd name="T15" fmla="*/ 888 h 888"/>
              <a:gd name="T16" fmla="*/ 960 w 1528"/>
              <a:gd name="T17" fmla="*/ 344 h 8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28"/>
              <a:gd name="T28" fmla="*/ 0 h 888"/>
              <a:gd name="T29" fmla="*/ 1528 w 1528"/>
              <a:gd name="T30" fmla="*/ 888 h 8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28" h="888">
                <a:moveTo>
                  <a:pt x="1528" y="176"/>
                </a:moveTo>
                <a:lnTo>
                  <a:pt x="960" y="344"/>
                </a:lnTo>
                <a:lnTo>
                  <a:pt x="1512" y="168"/>
                </a:lnTo>
                <a:lnTo>
                  <a:pt x="1136" y="168"/>
                </a:lnTo>
                <a:lnTo>
                  <a:pt x="1352" y="8"/>
                </a:lnTo>
                <a:lnTo>
                  <a:pt x="960" y="168"/>
                </a:lnTo>
                <a:lnTo>
                  <a:pt x="960" y="0"/>
                </a:lnTo>
                <a:lnTo>
                  <a:pt x="0" y="888"/>
                </a:lnTo>
                <a:lnTo>
                  <a:pt x="960" y="344"/>
                </a:lnTo>
              </a:path>
            </a:pathLst>
          </a:custGeom>
          <a:solidFill>
            <a:srgbClr val="292929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562" name="Freeform 75"/>
          <p:cNvSpPr>
            <a:spLocks/>
          </p:cNvSpPr>
          <p:nvPr/>
        </p:nvSpPr>
        <p:spPr bwMode="auto">
          <a:xfrm>
            <a:off x="4610100" y="2717800"/>
            <a:ext cx="2159000" cy="3886200"/>
          </a:xfrm>
          <a:custGeom>
            <a:avLst/>
            <a:gdLst>
              <a:gd name="T0" fmla="*/ 8 w 1360"/>
              <a:gd name="T1" fmla="*/ 1792 h 2448"/>
              <a:gd name="T2" fmla="*/ 8 w 1360"/>
              <a:gd name="T3" fmla="*/ 2112 h 2448"/>
              <a:gd name="T4" fmla="*/ 1144 w 1360"/>
              <a:gd name="T5" fmla="*/ 2112 h 2448"/>
              <a:gd name="T6" fmla="*/ 1360 w 1360"/>
              <a:gd name="T7" fmla="*/ 2448 h 2448"/>
              <a:gd name="T8" fmla="*/ 1352 w 1360"/>
              <a:gd name="T9" fmla="*/ 1776 h 2448"/>
              <a:gd name="T10" fmla="*/ 1352 w 1360"/>
              <a:gd name="T11" fmla="*/ 2432 h 2448"/>
              <a:gd name="T12" fmla="*/ 1152 w 1360"/>
              <a:gd name="T13" fmla="*/ 2104 h 2448"/>
              <a:gd name="T14" fmla="*/ 952 w 1360"/>
              <a:gd name="T15" fmla="*/ 2112 h 2448"/>
              <a:gd name="T16" fmla="*/ 744 w 1360"/>
              <a:gd name="T17" fmla="*/ 2096 h 2448"/>
              <a:gd name="T18" fmla="*/ 0 w 1360"/>
              <a:gd name="T19" fmla="*/ 2112 h 2448"/>
              <a:gd name="T20" fmla="*/ 16 w 1360"/>
              <a:gd name="T21" fmla="*/ 1784 h 2448"/>
              <a:gd name="T22" fmla="*/ 560 w 1360"/>
              <a:gd name="T23" fmla="*/ 1784 h 2448"/>
              <a:gd name="T24" fmla="*/ 776 w 1360"/>
              <a:gd name="T25" fmla="*/ 1592 h 2448"/>
              <a:gd name="T26" fmla="*/ 976 w 1360"/>
              <a:gd name="T27" fmla="*/ 1776 h 2448"/>
              <a:gd name="T28" fmla="*/ 960 w 1360"/>
              <a:gd name="T29" fmla="*/ 2112 h 2448"/>
              <a:gd name="T30" fmla="*/ 768 w 1360"/>
              <a:gd name="T31" fmla="*/ 1776 h 2448"/>
              <a:gd name="T32" fmla="*/ 776 w 1360"/>
              <a:gd name="T33" fmla="*/ 2120 h 2448"/>
              <a:gd name="T34" fmla="*/ 576 w 1360"/>
              <a:gd name="T35" fmla="*/ 1776 h 2448"/>
              <a:gd name="T36" fmla="*/ 760 w 1360"/>
              <a:gd name="T37" fmla="*/ 1224 h 2448"/>
              <a:gd name="T38" fmla="*/ 976 w 1360"/>
              <a:gd name="T39" fmla="*/ 904 h 2448"/>
              <a:gd name="T40" fmla="*/ 960 w 1360"/>
              <a:gd name="T41" fmla="*/ 536 h 2448"/>
              <a:gd name="T42" fmla="*/ 576 w 1360"/>
              <a:gd name="T43" fmla="*/ 0 h 2448"/>
              <a:gd name="T44" fmla="*/ 584 w 1360"/>
              <a:gd name="T45" fmla="*/ 528 h 2448"/>
              <a:gd name="T46" fmla="*/ 408 w 1360"/>
              <a:gd name="T47" fmla="*/ 344 h 2448"/>
              <a:gd name="T48" fmla="*/ 392 w 1360"/>
              <a:gd name="T49" fmla="*/ 704 h 2448"/>
              <a:gd name="T50" fmla="*/ 208 w 1360"/>
              <a:gd name="T51" fmla="*/ 520 h 2448"/>
              <a:gd name="T52" fmla="*/ 8 w 1360"/>
              <a:gd name="T53" fmla="*/ 912 h 244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360"/>
              <a:gd name="T82" fmla="*/ 0 h 2448"/>
              <a:gd name="T83" fmla="*/ 1360 w 1360"/>
              <a:gd name="T84" fmla="*/ 2448 h 244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360" h="2448">
                <a:moveTo>
                  <a:pt x="8" y="1792"/>
                </a:moveTo>
                <a:lnTo>
                  <a:pt x="8" y="2112"/>
                </a:lnTo>
                <a:lnTo>
                  <a:pt x="1144" y="2112"/>
                </a:lnTo>
                <a:lnTo>
                  <a:pt x="1360" y="2448"/>
                </a:lnTo>
                <a:lnTo>
                  <a:pt x="1352" y="1776"/>
                </a:lnTo>
                <a:lnTo>
                  <a:pt x="1352" y="2432"/>
                </a:lnTo>
                <a:lnTo>
                  <a:pt x="1152" y="2104"/>
                </a:lnTo>
                <a:lnTo>
                  <a:pt x="952" y="2112"/>
                </a:lnTo>
                <a:lnTo>
                  <a:pt x="744" y="2096"/>
                </a:lnTo>
                <a:lnTo>
                  <a:pt x="0" y="2112"/>
                </a:lnTo>
                <a:lnTo>
                  <a:pt x="16" y="1784"/>
                </a:lnTo>
                <a:lnTo>
                  <a:pt x="560" y="1784"/>
                </a:lnTo>
                <a:lnTo>
                  <a:pt x="776" y="1592"/>
                </a:lnTo>
                <a:lnTo>
                  <a:pt x="976" y="1776"/>
                </a:lnTo>
                <a:lnTo>
                  <a:pt x="960" y="2112"/>
                </a:lnTo>
                <a:lnTo>
                  <a:pt x="768" y="1776"/>
                </a:lnTo>
                <a:lnTo>
                  <a:pt x="776" y="2120"/>
                </a:lnTo>
                <a:lnTo>
                  <a:pt x="576" y="1776"/>
                </a:lnTo>
                <a:lnTo>
                  <a:pt x="760" y="1224"/>
                </a:lnTo>
                <a:lnTo>
                  <a:pt x="976" y="904"/>
                </a:lnTo>
                <a:lnTo>
                  <a:pt x="960" y="536"/>
                </a:lnTo>
                <a:lnTo>
                  <a:pt x="576" y="0"/>
                </a:lnTo>
                <a:lnTo>
                  <a:pt x="584" y="528"/>
                </a:lnTo>
                <a:lnTo>
                  <a:pt x="408" y="344"/>
                </a:lnTo>
                <a:lnTo>
                  <a:pt x="392" y="704"/>
                </a:lnTo>
                <a:lnTo>
                  <a:pt x="208" y="520"/>
                </a:lnTo>
                <a:lnTo>
                  <a:pt x="8" y="912"/>
                </a:ln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path path="rect">
              <a:fillToRect l="50000" t="50000" r="50000" b="50000"/>
            </a:path>
          </a:gra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563" name="Freeform 79"/>
          <p:cNvSpPr>
            <a:spLocks/>
          </p:cNvSpPr>
          <p:nvPr/>
        </p:nvSpPr>
        <p:spPr bwMode="auto">
          <a:xfrm>
            <a:off x="4622800" y="2159000"/>
            <a:ext cx="317500" cy="596900"/>
          </a:xfrm>
          <a:custGeom>
            <a:avLst/>
            <a:gdLst>
              <a:gd name="T0" fmla="*/ 0 w 200"/>
              <a:gd name="T1" fmla="*/ 0 h 376"/>
              <a:gd name="T2" fmla="*/ 200 w 200"/>
              <a:gd name="T3" fmla="*/ 0 h 376"/>
              <a:gd name="T4" fmla="*/ 0 w 200"/>
              <a:gd name="T5" fmla="*/ 376 h 376"/>
              <a:gd name="T6" fmla="*/ 0 60000 65536"/>
              <a:gd name="T7" fmla="*/ 0 60000 65536"/>
              <a:gd name="T8" fmla="*/ 0 60000 65536"/>
              <a:gd name="T9" fmla="*/ 0 w 200"/>
              <a:gd name="T10" fmla="*/ 0 h 376"/>
              <a:gd name="T11" fmla="*/ 200 w 200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376">
                <a:moveTo>
                  <a:pt x="0" y="0"/>
                </a:moveTo>
                <a:lnTo>
                  <a:pt x="200" y="0"/>
                </a:lnTo>
                <a:lnTo>
                  <a:pt x="0" y="376"/>
                </a:lnTo>
              </a:path>
            </a:pathLst>
          </a:custGeom>
          <a:solidFill>
            <a:srgbClr val="292929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42137" name="Freeform 121"/>
          <p:cNvSpPr>
            <a:spLocks/>
          </p:cNvSpPr>
          <p:nvPr/>
        </p:nvSpPr>
        <p:spPr bwMode="auto">
          <a:xfrm>
            <a:off x="1295400" y="166688"/>
            <a:ext cx="3316288" cy="4824412"/>
          </a:xfrm>
          <a:custGeom>
            <a:avLst/>
            <a:gdLst>
              <a:gd name="T0" fmla="*/ 2089 w 2089"/>
              <a:gd name="T1" fmla="*/ 0 h 3039"/>
              <a:gd name="T2" fmla="*/ 1881 w 2089"/>
              <a:gd name="T3" fmla="*/ 8 h 3039"/>
              <a:gd name="T4" fmla="*/ 1305 w 2089"/>
              <a:gd name="T5" fmla="*/ 176 h 3039"/>
              <a:gd name="T6" fmla="*/ 1121 w 2089"/>
              <a:gd name="T7" fmla="*/ 8 h 3039"/>
              <a:gd name="T8" fmla="*/ 1129 w 2089"/>
              <a:gd name="T9" fmla="*/ 176 h 3039"/>
              <a:gd name="T10" fmla="*/ 737 w 2089"/>
              <a:gd name="T11" fmla="*/ 8 h 3039"/>
              <a:gd name="T12" fmla="*/ 929 w 2089"/>
              <a:gd name="T13" fmla="*/ 176 h 3039"/>
              <a:gd name="T14" fmla="*/ 545 w 2089"/>
              <a:gd name="T15" fmla="*/ 176 h 3039"/>
              <a:gd name="T16" fmla="*/ 1129 w 2089"/>
              <a:gd name="T17" fmla="*/ 360 h 3039"/>
              <a:gd name="T18" fmla="*/ 929 w 2089"/>
              <a:gd name="T19" fmla="*/ 712 h 3039"/>
              <a:gd name="T20" fmla="*/ 937 w 2089"/>
              <a:gd name="T21" fmla="*/ 1064 h 3039"/>
              <a:gd name="T22" fmla="*/ 1121 w 2089"/>
              <a:gd name="T23" fmla="*/ 1432 h 3039"/>
              <a:gd name="T24" fmla="*/ 368 w 2089"/>
              <a:gd name="T25" fmla="*/ 2135 h 3039"/>
              <a:gd name="T26" fmla="*/ 0 w 2089"/>
              <a:gd name="T27" fmla="*/ 2855 h 3039"/>
              <a:gd name="T28" fmla="*/ 384 w 2089"/>
              <a:gd name="T29" fmla="*/ 2663 h 3039"/>
              <a:gd name="T30" fmla="*/ 376 w 2089"/>
              <a:gd name="T31" fmla="*/ 3023 h 3039"/>
              <a:gd name="T32" fmla="*/ 553 w 2089"/>
              <a:gd name="T33" fmla="*/ 2832 h 3039"/>
              <a:gd name="T34" fmla="*/ 744 w 2089"/>
              <a:gd name="T35" fmla="*/ 3039 h 3039"/>
              <a:gd name="T36" fmla="*/ 921 w 2089"/>
              <a:gd name="T37" fmla="*/ 2832 h 3039"/>
              <a:gd name="T38" fmla="*/ 1113 w 2089"/>
              <a:gd name="T39" fmla="*/ 3024 h 3039"/>
              <a:gd name="T40" fmla="*/ 1329 w 2089"/>
              <a:gd name="T41" fmla="*/ 2824 h 3039"/>
              <a:gd name="T42" fmla="*/ 1337 w 2089"/>
              <a:gd name="T43" fmla="*/ 2824 h 3039"/>
              <a:gd name="T44" fmla="*/ 1337 w 2089"/>
              <a:gd name="T45" fmla="*/ 2816 h 303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089"/>
              <a:gd name="T70" fmla="*/ 0 h 3039"/>
              <a:gd name="T71" fmla="*/ 2089 w 2089"/>
              <a:gd name="T72" fmla="*/ 3039 h 3039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089" h="3039">
                <a:moveTo>
                  <a:pt x="2089" y="0"/>
                </a:moveTo>
                <a:lnTo>
                  <a:pt x="1881" y="8"/>
                </a:lnTo>
                <a:lnTo>
                  <a:pt x="1305" y="176"/>
                </a:lnTo>
                <a:lnTo>
                  <a:pt x="1121" y="8"/>
                </a:lnTo>
                <a:lnTo>
                  <a:pt x="1129" y="176"/>
                </a:lnTo>
                <a:lnTo>
                  <a:pt x="737" y="8"/>
                </a:lnTo>
                <a:lnTo>
                  <a:pt x="929" y="176"/>
                </a:lnTo>
                <a:lnTo>
                  <a:pt x="545" y="176"/>
                </a:lnTo>
                <a:lnTo>
                  <a:pt x="1129" y="360"/>
                </a:lnTo>
                <a:lnTo>
                  <a:pt x="929" y="712"/>
                </a:lnTo>
                <a:lnTo>
                  <a:pt x="937" y="1064"/>
                </a:lnTo>
                <a:lnTo>
                  <a:pt x="1121" y="1432"/>
                </a:lnTo>
                <a:lnTo>
                  <a:pt x="368" y="2135"/>
                </a:lnTo>
                <a:lnTo>
                  <a:pt x="0" y="2855"/>
                </a:lnTo>
                <a:lnTo>
                  <a:pt x="384" y="2663"/>
                </a:lnTo>
                <a:lnTo>
                  <a:pt x="376" y="3023"/>
                </a:lnTo>
                <a:lnTo>
                  <a:pt x="553" y="2832"/>
                </a:lnTo>
                <a:lnTo>
                  <a:pt x="744" y="3039"/>
                </a:lnTo>
                <a:lnTo>
                  <a:pt x="921" y="2832"/>
                </a:lnTo>
                <a:lnTo>
                  <a:pt x="1113" y="3024"/>
                </a:lnTo>
                <a:lnTo>
                  <a:pt x="1329" y="2824"/>
                </a:lnTo>
                <a:lnTo>
                  <a:pt x="1337" y="2824"/>
                </a:lnTo>
                <a:lnTo>
                  <a:pt x="1337" y="281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565" name="Text Box 52"/>
          <p:cNvSpPr txBox="1">
            <a:spLocks noChangeArrowheads="1"/>
          </p:cNvSpPr>
          <p:nvPr/>
        </p:nvSpPr>
        <p:spPr bwMode="auto">
          <a:xfrm>
            <a:off x="4556125" y="485775"/>
            <a:ext cx="674688" cy="362108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/>
              <a:t>12</a:t>
            </a:r>
          </a:p>
          <a:p>
            <a:endParaRPr lang="ru-RU" sz="1200" b="1"/>
          </a:p>
          <a:p>
            <a:r>
              <a:rPr lang="ru-RU" sz="2400" b="1"/>
              <a:t>10</a:t>
            </a:r>
          </a:p>
          <a:p>
            <a:endParaRPr lang="ru-RU" sz="1200" b="1"/>
          </a:p>
          <a:p>
            <a:r>
              <a:rPr lang="ru-RU" sz="2400" b="1"/>
              <a:t>8</a:t>
            </a:r>
          </a:p>
          <a:p>
            <a:endParaRPr lang="ru-RU" sz="1400" b="1"/>
          </a:p>
          <a:p>
            <a:r>
              <a:rPr lang="ru-RU" sz="2400" b="1"/>
              <a:t>6</a:t>
            </a:r>
          </a:p>
          <a:p>
            <a:endParaRPr lang="ru-RU" sz="1400" b="1"/>
          </a:p>
          <a:p>
            <a:r>
              <a:rPr lang="ru-RU" sz="2400" b="1"/>
              <a:t>4</a:t>
            </a:r>
          </a:p>
          <a:p>
            <a:endParaRPr lang="ru-RU" sz="1200" b="1"/>
          </a:p>
          <a:p>
            <a:r>
              <a:rPr lang="ru-RU" sz="2400" b="1"/>
              <a:t>2</a:t>
            </a:r>
          </a:p>
          <a:p>
            <a:endParaRPr lang="ru-RU" sz="2400" b="1"/>
          </a:p>
        </p:txBody>
      </p:sp>
      <p:sp>
        <p:nvSpPr>
          <p:cNvPr id="23566" name="Text Box 54"/>
          <p:cNvSpPr txBox="1">
            <a:spLocks noChangeArrowheads="1"/>
          </p:cNvSpPr>
          <p:nvPr/>
        </p:nvSpPr>
        <p:spPr bwMode="auto">
          <a:xfrm>
            <a:off x="4227513" y="4456113"/>
            <a:ext cx="438150" cy="207010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/>
              <a:t>-2</a:t>
            </a:r>
          </a:p>
          <a:p>
            <a:endParaRPr lang="ru-RU" sz="1200" b="1"/>
          </a:p>
          <a:p>
            <a:r>
              <a:rPr lang="ru-RU" sz="2400" b="1"/>
              <a:t>-4</a:t>
            </a:r>
          </a:p>
          <a:p>
            <a:endParaRPr lang="ru-RU" sz="1200" b="1"/>
          </a:p>
          <a:p>
            <a:r>
              <a:rPr lang="ru-RU" sz="2400" b="1"/>
              <a:t>-6</a:t>
            </a:r>
          </a:p>
          <a:p>
            <a:endParaRPr lang="ru-RU" sz="1000" b="1"/>
          </a:p>
          <a:p>
            <a:r>
              <a:rPr lang="ru-RU" sz="2400" b="1"/>
              <a:t>-8</a:t>
            </a:r>
          </a:p>
        </p:txBody>
      </p:sp>
      <p:sp>
        <p:nvSpPr>
          <p:cNvPr id="23567" name="Text Box 51"/>
          <p:cNvSpPr txBox="1">
            <a:spLocks noChangeArrowheads="1"/>
          </p:cNvSpPr>
          <p:nvPr/>
        </p:nvSpPr>
        <p:spPr bwMode="auto">
          <a:xfrm>
            <a:off x="177800" y="4083050"/>
            <a:ext cx="8524875" cy="45720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         </a:t>
            </a:r>
            <a:r>
              <a:rPr lang="ru-RU" sz="2400" b="1"/>
              <a:t>-12   -10   -8     -6    -4    -2       0     2      4      6      8     10    12</a:t>
            </a:r>
            <a:endParaRPr lang="ru-RU"/>
          </a:p>
        </p:txBody>
      </p:sp>
      <p:sp>
        <p:nvSpPr>
          <p:cNvPr id="23568" name="Text Box 2"/>
          <p:cNvSpPr txBox="1">
            <a:spLocks noChangeArrowheads="1"/>
          </p:cNvSpPr>
          <p:nvPr/>
        </p:nvSpPr>
        <p:spPr bwMode="auto">
          <a:xfrm>
            <a:off x="3946525" y="0"/>
            <a:ext cx="525463" cy="10064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y</a:t>
            </a:r>
            <a:endParaRPr lang="ru-RU" sz="6000" b="1"/>
          </a:p>
        </p:txBody>
      </p:sp>
      <p:sp>
        <p:nvSpPr>
          <p:cNvPr id="23569" name="Freeform 3"/>
          <p:cNvSpPr>
            <a:spLocks/>
          </p:cNvSpPr>
          <p:nvPr/>
        </p:nvSpPr>
        <p:spPr bwMode="auto">
          <a:xfrm>
            <a:off x="282575" y="4122738"/>
            <a:ext cx="8378825" cy="9525"/>
          </a:xfrm>
          <a:custGeom>
            <a:avLst/>
            <a:gdLst>
              <a:gd name="T0" fmla="*/ 0 w 5455"/>
              <a:gd name="T1" fmla="*/ 0 h 7"/>
              <a:gd name="T2" fmla="*/ 5455 w 5455"/>
              <a:gd name="T3" fmla="*/ 7 h 7"/>
              <a:gd name="T4" fmla="*/ 0 60000 65536"/>
              <a:gd name="T5" fmla="*/ 0 60000 65536"/>
              <a:gd name="T6" fmla="*/ 0 w 5455"/>
              <a:gd name="T7" fmla="*/ 0 h 7"/>
              <a:gd name="T8" fmla="*/ 5455 w 5455"/>
              <a:gd name="T9" fmla="*/ 7 h 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55" h="7">
                <a:moveTo>
                  <a:pt x="0" y="0"/>
                </a:moveTo>
                <a:lnTo>
                  <a:pt x="5455" y="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570" name="Text Box 5"/>
          <p:cNvSpPr txBox="1">
            <a:spLocks noChangeArrowheads="1"/>
          </p:cNvSpPr>
          <p:nvPr/>
        </p:nvSpPr>
        <p:spPr bwMode="auto">
          <a:xfrm>
            <a:off x="8105775" y="3259138"/>
            <a:ext cx="782638" cy="1006475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x</a:t>
            </a:r>
            <a:endParaRPr lang="ru-RU" sz="6000" b="1"/>
          </a:p>
        </p:txBody>
      </p:sp>
      <p:sp>
        <p:nvSpPr>
          <p:cNvPr id="23571" name="Line 7"/>
          <p:cNvSpPr>
            <a:spLocks noChangeShapeType="1"/>
          </p:cNvSpPr>
          <p:nvPr/>
        </p:nvSpPr>
        <p:spPr bwMode="auto">
          <a:xfrm>
            <a:off x="5167313" y="34115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2" name="Freeform 9"/>
          <p:cNvSpPr>
            <a:spLocks/>
          </p:cNvSpPr>
          <p:nvPr/>
        </p:nvSpPr>
        <p:spPr bwMode="auto">
          <a:xfrm>
            <a:off x="269875" y="3551238"/>
            <a:ext cx="8577263" cy="6350"/>
          </a:xfrm>
          <a:custGeom>
            <a:avLst/>
            <a:gdLst>
              <a:gd name="T0" fmla="*/ 0 w 5584"/>
              <a:gd name="T1" fmla="*/ 0 h 4"/>
              <a:gd name="T2" fmla="*/ 5584 w 5584"/>
              <a:gd name="T3" fmla="*/ 4 h 4"/>
              <a:gd name="T4" fmla="*/ 0 60000 65536"/>
              <a:gd name="T5" fmla="*/ 0 60000 65536"/>
              <a:gd name="T6" fmla="*/ 0 w 5584"/>
              <a:gd name="T7" fmla="*/ 0 h 4"/>
              <a:gd name="T8" fmla="*/ 5584 w 5584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4" h="4">
                <a:moveTo>
                  <a:pt x="0" y="0"/>
                </a:moveTo>
                <a:lnTo>
                  <a:pt x="5584" y="4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3" name="Freeform 10"/>
          <p:cNvSpPr>
            <a:spLocks/>
          </p:cNvSpPr>
          <p:nvPr/>
        </p:nvSpPr>
        <p:spPr bwMode="auto">
          <a:xfrm>
            <a:off x="282575" y="3265488"/>
            <a:ext cx="8558213" cy="6350"/>
          </a:xfrm>
          <a:custGeom>
            <a:avLst/>
            <a:gdLst>
              <a:gd name="T0" fmla="*/ 0 w 5572"/>
              <a:gd name="T1" fmla="*/ 4 h 4"/>
              <a:gd name="T2" fmla="*/ 5572 w 5572"/>
              <a:gd name="T3" fmla="*/ 0 h 4"/>
              <a:gd name="T4" fmla="*/ 0 60000 65536"/>
              <a:gd name="T5" fmla="*/ 0 60000 65536"/>
              <a:gd name="T6" fmla="*/ 0 w 5572"/>
              <a:gd name="T7" fmla="*/ 0 h 4"/>
              <a:gd name="T8" fmla="*/ 5572 w 5572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72" h="4">
                <a:moveTo>
                  <a:pt x="0" y="4"/>
                </a:moveTo>
                <a:lnTo>
                  <a:pt x="5572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4" name="Freeform 11"/>
          <p:cNvSpPr>
            <a:spLocks/>
          </p:cNvSpPr>
          <p:nvPr/>
        </p:nvSpPr>
        <p:spPr bwMode="auto">
          <a:xfrm>
            <a:off x="174625" y="2979738"/>
            <a:ext cx="8564563" cy="0"/>
          </a:xfrm>
          <a:custGeom>
            <a:avLst/>
            <a:gdLst>
              <a:gd name="T0" fmla="*/ 0 w 5576"/>
              <a:gd name="T1" fmla="*/ 0 h 1"/>
              <a:gd name="T2" fmla="*/ 5576 w 5576"/>
              <a:gd name="T3" fmla="*/ 0 h 1"/>
              <a:gd name="T4" fmla="*/ 0 60000 65536"/>
              <a:gd name="T5" fmla="*/ 0 60000 65536"/>
              <a:gd name="T6" fmla="*/ 0 w 5576"/>
              <a:gd name="T7" fmla="*/ 0 h 1"/>
              <a:gd name="T8" fmla="*/ 5576 w 5576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76" h="1">
                <a:moveTo>
                  <a:pt x="0" y="0"/>
                </a:moveTo>
                <a:lnTo>
                  <a:pt x="5576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5" name="Freeform 12"/>
          <p:cNvSpPr>
            <a:spLocks/>
          </p:cNvSpPr>
          <p:nvPr/>
        </p:nvSpPr>
        <p:spPr bwMode="auto">
          <a:xfrm>
            <a:off x="269875" y="2717800"/>
            <a:ext cx="8577263" cy="1588"/>
          </a:xfrm>
          <a:custGeom>
            <a:avLst/>
            <a:gdLst>
              <a:gd name="T0" fmla="*/ 0 w 5584"/>
              <a:gd name="T1" fmla="*/ 0 h 1"/>
              <a:gd name="T2" fmla="*/ 5584 w 5584"/>
              <a:gd name="T3" fmla="*/ 0 h 1"/>
              <a:gd name="T4" fmla="*/ 0 60000 65536"/>
              <a:gd name="T5" fmla="*/ 0 60000 65536"/>
              <a:gd name="T6" fmla="*/ 0 w 5584"/>
              <a:gd name="T7" fmla="*/ 0 h 1"/>
              <a:gd name="T8" fmla="*/ 5584 w 558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4" h="1">
                <a:moveTo>
                  <a:pt x="0" y="0"/>
                </a:moveTo>
                <a:lnTo>
                  <a:pt x="5584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6" name="Freeform 13"/>
          <p:cNvSpPr>
            <a:spLocks/>
          </p:cNvSpPr>
          <p:nvPr/>
        </p:nvSpPr>
        <p:spPr bwMode="auto">
          <a:xfrm>
            <a:off x="263525" y="2444750"/>
            <a:ext cx="8583613" cy="6350"/>
          </a:xfrm>
          <a:custGeom>
            <a:avLst/>
            <a:gdLst>
              <a:gd name="T0" fmla="*/ 0 w 5588"/>
              <a:gd name="T1" fmla="*/ 0 h 4"/>
              <a:gd name="T2" fmla="*/ 5588 w 5588"/>
              <a:gd name="T3" fmla="*/ 4 h 4"/>
              <a:gd name="T4" fmla="*/ 0 60000 65536"/>
              <a:gd name="T5" fmla="*/ 0 60000 65536"/>
              <a:gd name="T6" fmla="*/ 0 w 5588"/>
              <a:gd name="T7" fmla="*/ 0 h 4"/>
              <a:gd name="T8" fmla="*/ 5588 w 5588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8" h="4">
                <a:moveTo>
                  <a:pt x="0" y="0"/>
                </a:moveTo>
                <a:lnTo>
                  <a:pt x="5588" y="4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7" name="Freeform 15"/>
          <p:cNvSpPr>
            <a:spLocks/>
          </p:cNvSpPr>
          <p:nvPr/>
        </p:nvSpPr>
        <p:spPr bwMode="auto">
          <a:xfrm>
            <a:off x="276225" y="1301750"/>
            <a:ext cx="8577263" cy="6350"/>
          </a:xfrm>
          <a:custGeom>
            <a:avLst/>
            <a:gdLst>
              <a:gd name="T0" fmla="*/ 0 w 5584"/>
              <a:gd name="T1" fmla="*/ 4 h 4"/>
              <a:gd name="T2" fmla="*/ 5584 w 5584"/>
              <a:gd name="T3" fmla="*/ 0 h 4"/>
              <a:gd name="T4" fmla="*/ 0 60000 65536"/>
              <a:gd name="T5" fmla="*/ 0 60000 65536"/>
              <a:gd name="T6" fmla="*/ 0 w 5584"/>
              <a:gd name="T7" fmla="*/ 0 h 4"/>
              <a:gd name="T8" fmla="*/ 5584 w 5584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4" h="4">
                <a:moveTo>
                  <a:pt x="0" y="4"/>
                </a:moveTo>
                <a:lnTo>
                  <a:pt x="5584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8" name="Freeform 16"/>
          <p:cNvSpPr>
            <a:spLocks/>
          </p:cNvSpPr>
          <p:nvPr/>
        </p:nvSpPr>
        <p:spPr bwMode="auto">
          <a:xfrm>
            <a:off x="282575" y="1016000"/>
            <a:ext cx="8558213" cy="1588"/>
          </a:xfrm>
          <a:custGeom>
            <a:avLst/>
            <a:gdLst>
              <a:gd name="T0" fmla="*/ 0 w 5572"/>
              <a:gd name="T1" fmla="*/ 0 h 1"/>
              <a:gd name="T2" fmla="*/ 5572 w 5572"/>
              <a:gd name="T3" fmla="*/ 0 h 1"/>
              <a:gd name="T4" fmla="*/ 0 60000 65536"/>
              <a:gd name="T5" fmla="*/ 0 60000 65536"/>
              <a:gd name="T6" fmla="*/ 0 w 5572"/>
              <a:gd name="T7" fmla="*/ 0 h 1"/>
              <a:gd name="T8" fmla="*/ 5572 w 557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72" h="1">
                <a:moveTo>
                  <a:pt x="0" y="0"/>
                </a:moveTo>
                <a:lnTo>
                  <a:pt x="5572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9" name="Freeform 17"/>
          <p:cNvSpPr>
            <a:spLocks/>
          </p:cNvSpPr>
          <p:nvPr/>
        </p:nvSpPr>
        <p:spPr bwMode="auto">
          <a:xfrm>
            <a:off x="282575" y="171450"/>
            <a:ext cx="8570913" cy="36513"/>
          </a:xfrm>
          <a:custGeom>
            <a:avLst/>
            <a:gdLst>
              <a:gd name="T0" fmla="*/ 0 w 5580"/>
              <a:gd name="T1" fmla="*/ 0 h 24"/>
              <a:gd name="T2" fmla="*/ 5580 w 5580"/>
              <a:gd name="T3" fmla="*/ 24 h 24"/>
              <a:gd name="T4" fmla="*/ 0 60000 65536"/>
              <a:gd name="T5" fmla="*/ 0 60000 65536"/>
              <a:gd name="T6" fmla="*/ 0 w 5580"/>
              <a:gd name="T7" fmla="*/ 0 h 24"/>
              <a:gd name="T8" fmla="*/ 5580 w 5580"/>
              <a:gd name="T9" fmla="*/ 24 h 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0" h="24">
                <a:moveTo>
                  <a:pt x="0" y="0"/>
                </a:moveTo>
                <a:lnTo>
                  <a:pt x="5580" y="24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0" name="Freeform 18"/>
          <p:cNvSpPr>
            <a:spLocks/>
          </p:cNvSpPr>
          <p:nvPr/>
        </p:nvSpPr>
        <p:spPr bwMode="auto">
          <a:xfrm>
            <a:off x="288925" y="4402138"/>
            <a:ext cx="8569325" cy="17462"/>
          </a:xfrm>
          <a:custGeom>
            <a:avLst/>
            <a:gdLst>
              <a:gd name="T0" fmla="*/ 0 w 5580"/>
              <a:gd name="T1" fmla="*/ 0 h 12"/>
              <a:gd name="T2" fmla="*/ 5580 w 5580"/>
              <a:gd name="T3" fmla="*/ 12 h 12"/>
              <a:gd name="T4" fmla="*/ 0 60000 65536"/>
              <a:gd name="T5" fmla="*/ 0 60000 65536"/>
              <a:gd name="T6" fmla="*/ 0 w 5580"/>
              <a:gd name="T7" fmla="*/ 0 h 12"/>
              <a:gd name="T8" fmla="*/ 5580 w 5580"/>
              <a:gd name="T9" fmla="*/ 12 h 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0" h="12">
                <a:moveTo>
                  <a:pt x="0" y="0"/>
                </a:moveTo>
                <a:lnTo>
                  <a:pt x="5580" y="12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1" name="Freeform 19"/>
          <p:cNvSpPr>
            <a:spLocks/>
          </p:cNvSpPr>
          <p:nvPr/>
        </p:nvSpPr>
        <p:spPr bwMode="auto">
          <a:xfrm>
            <a:off x="288925" y="4687888"/>
            <a:ext cx="8588375" cy="4762"/>
          </a:xfrm>
          <a:custGeom>
            <a:avLst/>
            <a:gdLst>
              <a:gd name="T0" fmla="*/ 0 w 5592"/>
              <a:gd name="T1" fmla="*/ 4 h 4"/>
              <a:gd name="T2" fmla="*/ 5592 w 5592"/>
              <a:gd name="T3" fmla="*/ 0 h 4"/>
              <a:gd name="T4" fmla="*/ 0 60000 65536"/>
              <a:gd name="T5" fmla="*/ 0 60000 65536"/>
              <a:gd name="T6" fmla="*/ 0 w 5592"/>
              <a:gd name="T7" fmla="*/ 0 h 4"/>
              <a:gd name="T8" fmla="*/ 5592 w 5592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92" h="4">
                <a:moveTo>
                  <a:pt x="0" y="4"/>
                </a:moveTo>
                <a:lnTo>
                  <a:pt x="5592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2" name="Freeform 20"/>
          <p:cNvSpPr>
            <a:spLocks/>
          </p:cNvSpPr>
          <p:nvPr/>
        </p:nvSpPr>
        <p:spPr bwMode="auto">
          <a:xfrm>
            <a:off x="288925" y="4973638"/>
            <a:ext cx="8569325" cy="11112"/>
          </a:xfrm>
          <a:custGeom>
            <a:avLst/>
            <a:gdLst>
              <a:gd name="T0" fmla="*/ 0 w 5580"/>
              <a:gd name="T1" fmla="*/ 8 h 8"/>
              <a:gd name="T2" fmla="*/ 5580 w 5580"/>
              <a:gd name="T3" fmla="*/ 0 h 8"/>
              <a:gd name="T4" fmla="*/ 0 60000 65536"/>
              <a:gd name="T5" fmla="*/ 0 60000 65536"/>
              <a:gd name="T6" fmla="*/ 0 w 5580"/>
              <a:gd name="T7" fmla="*/ 0 h 8"/>
              <a:gd name="T8" fmla="*/ 5580 w 5580"/>
              <a:gd name="T9" fmla="*/ 8 h 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0" h="8">
                <a:moveTo>
                  <a:pt x="0" y="8"/>
                </a:moveTo>
                <a:lnTo>
                  <a:pt x="5580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3" name="Freeform 21"/>
          <p:cNvSpPr>
            <a:spLocks/>
          </p:cNvSpPr>
          <p:nvPr/>
        </p:nvSpPr>
        <p:spPr bwMode="auto">
          <a:xfrm>
            <a:off x="282575" y="5246688"/>
            <a:ext cx="8575675" cy="12700"/>
          </a:xfrm>
          <a:custGeom>
            <a:avLst/>
            <a:gdLst>
              <a:gd name="T0" fmla="*/ 0 w 5584"/>
              <a:gd name="T1" fmla="*/ 8 h 8"/>
              <a:gd name="T2" fmla="*/ 5584 w 5584"/>
              <a:gd name="T3" fmla="*/ 0 h 8"/>
              <a:gd name="T4" fmla="*/ 0 60000 65536"/>
              <a:gd name="T5" fmla="*/ 0 60000 65536"/>
              <a:gd name="T6" fmla="*/ 0 w 5584"/>
              <a:gd name="T7" fmla="*/ 0 h 8"/>
              <a:gd name="T8" fmla="*/ 5584 w 5584"/>
              <a:gd name="T9" fmla="*/ 8 h 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4" h="8">
                <a:moveTo>
                  <a:pt x="0" y="8"/>
                </a:moveTo>
                <a:lnTo>
                  <a:pt x="5584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4" name="Freeform 22"/>
          <p:cNvSpPr>
            <a:spLocks/>
          </p:cNvSpPr>
          <p:nvPr/>
        </p:nvSpPr>
        <p:spPr bwMode="auto">
          <a:xfrm>
            <a:off x="282575" y="5532438"/>
            <a:ext cx="8570913" cy="1587"/>
          </a:xfrm>
          <a:custGeom>
            <a:avLst/>
            <a:gdLst>
              <a:gd name="T0" fmla="*/ 0 w 5580"/>
              <a:gd name="T1" fmla="*/ 0 h 1"/>
              <a:gd name="T2" fmla="*/ 5580 w 5580"/>
              <a:gd name="T3" fmla="*/ 0 h 1"/>
              <a:gd name="T4" fmla="*/ 0 60000 65536"/>
              <a:gd name="T5" fmla="*/ 0 60000 65536"/>
              <a:gd name="T6" fmla="*/ 0 w 5580"/>
              <a:gd name="T7" fmla="*/ 0 h 1"/>
              <a:gd name="T8" fmla="*/ 5580 w 558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0" h="1">
                <a:moveTo>
                  <a:pt x="0" y="0"/>
                </a:moveTo>
                <a:lnTo>
                  <a:pt x="5580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5" name="Freeform 23"/>
          <p:cNvSpPr>
            <a:spLocks/>
          </p:cNvSpPr>
          <p:nvPr/>
        </p:nvSpPr>
        <p:spPr bwMode="auto">
          <a:xfrm>
            <a:off x="282575" y="5792788"/>
            <a:ext cx="8575675" cy="12700"/>
          </a:xfrm>
          <a:custGeom>
            <a:avLst/>
            <a:gdLst>
              <a:gd name="T0" fmla="*/ 0 w 5584"/>
              <a:gd name="T1" fmla="*/ 0 h 8"/>
              <a:gd name="T2" fmla="*/ 5584 w 5584"/>
              <a:gd name="T3" fmla="*/ 8 h 8"/>
              <a:gd name="T4" fmla="*/ 0 60000 65536"/>
              <a:gd name="T5" fmla="*/ 0 60000 65536"/>
              <a:gd name="T6" fmla="*/ 0 w 5584"/>
              <a:gd name="T7" fmla="*/ 0 h 8"/>
              <a:gd name="T8" fmla="*/ 5584 w 5584"/>
              <a:gd name="T9" fmla="*/ 8 h 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4" h="8">
                <a:moveTo>
                  <a:pt x="0" y="0"/>
                </a:moveTo>
                <a:lnTo>
                  <a:pt x="5584" y="8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6" name="Freeform 24"/>
          <p:cNvSpPr>
            <a:spLocks/>
          </p:cNvSpPr>
          <p:nvPr/>
        </p:nvSpPr>
        <p:spPr bwMode="auto">
          <a:xfrm>
            <a:off x="282575" y="6067425"/>
            <a:ext cx="8575675" cy="1588"/>
          </a:xfrm>
          <a:custGeom>
            <a:avLst/>
            <a:gdLst>
              <a:gd name="T0" fmla="*/ 0 w 5584"/>
              <a:gd name="T1" fmla="*/ 0 h 1"/>
              <a:gd name="T2" fmla="*/ 5584 w 5584"/>
              <a:gd name="T3" fmla="*/ 0 h 1"/>
              <a:gd name="T4" fmla="*/ 0 60000 65536"/>
              <a:gd name="T5" fmla="*/ 0 60000 65536"/>
              <a:gd name="T6" fmla="*/ 0 w 5584"/>
              <a:gd name="T7" fmla="*/ 0 h 1"/>
              <a:gd name="T8" fmla="*/ 5584 w 558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4" h="1">
                <a:moveTo>
                  <a:pt x="0" y="0"/>
                </a:moveTo>
                <a:lnTo>
                  <a:pt x="5584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7" name="Freeform 25"/>
          <p:cNvSpPr>
            <a:spLocks/>
          </p:cNvSpPr>
          <p:nvPr/>
        </p:nvSpPr>
        <p:spPr bwMode="auto">
          <a:xfrm>
            <a:off x="269875" y="6321425"/>
            <a:ext cx="8588375" cy="12700"/>
          </a:xfrm>
          <a:custGeom>
            <a:avLst/>
            <a:gdLst>
              <a:gd name="T0" fmla="*/ 0 w 5592"/>
              <a:gd name="T1" fmla="*/ 0 h 8"/>
              <a:gd name="T2" fmla="*/ 5592 w 5592"/>
              <a:gd name="T3" fmla="*/ 8 h 8"/>
              <a:gd name="T4" fmla="*/ 0 60000 65536"/>
              <a:gd name="T5" fmla="*/ 0 60000 65536"/>
              <a:gd name="T6" fmla="*/ 0 w 5592"/>
              <a:gd name="T7" fmla="*/ 0 h 8"/>
              <a:gd name="T8" fmla="*/ 5592 w 5592"/>
              <a:gd name="T9" fmla="*/ 8 h 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92" h="8">
                <a:moveTo>
                  <a:pt x="0" y="0"/>
                </a:moveTo>
                <a:lnTo>
                  <a:pt x="5592" y="8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8" name="Freeform 26"/>
          <p:cNvSpPr>
            <a:spLocks/>
          </p:cNvSpPr>
          <p:nvPr/>
        </p:nvSpPr>
        <p:spPr bwMode="auto">
          <a:xfrm>
            <a:off x="269875" y="6583363"/>
            <a:ext cx="8601075" cy="1587"/>
          </a:xfrm>
          <a:custGeom>
            <a:avLst/>
            <a:gdLst>
              <a:gd name="T0" fmla="*/ 0 w 5600"/>
              <a:gd name="T1" fmla="*/ 0 h 1"/>
              <a:gd name="T2" fmla="*/ 5600 w 5600"/>
              <a:gd name="T3" fmla="*/ 0 h 1"/>
              <a:gd name="T4" fmla="*/ 0 60000 65536"/>
              <a:gd name="T5" fmla="*/ 0 60000 65536"/>
              <a:gd name="T6" fmla="*/ 0 w 5600"/>
              <a:gd name="T7" fmla="*/ 0 h 1"/>
              <a:gd name="T8" fmla="*/ 5600 w 560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00" h="1">
                <a:moveTo>
                  <a:pt x="0" y="0"/>
                </a:moveTo>
                <a:lnTo>
                  <a:pt x="5600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9" name="Freeform 27"/>
          <p:cNvSpPr>
            <a:spLocks/>
          </p:cNvSpPr>
          <p:nvPr/>
        </p:nvSpPr>
        <p:spPr bwMode="auto">
          <a:xfrm>
            <a:off x="4895850" y="201613"/>
            <a:ext cx="12700" cy="6388100"/>
          </a:xfrm>
          <a:custGeom>
            <a:avLst/>
            <a:gdLst>
              <a:gd name="T0" fmla="*/ 8 w 8"/>
              <a:gd name="T1" fmla="*/ 0 h 4204"/>
              <a:gd name="T2" fmla="*/ 0 w 8"/>
              <a:gd name="T3" fmla="*/ 4204 h 4204"/>
              <a:gd name="T4" fmla="*/ 0 60000 65536"/>
              <a:gd name="T5" fmla="*/ 0 60000 65536"/>
              <a:gd name="T6" fmla="*/ 0 w 8"/>
              <a:gd name="T7" fmla="*/ 0 h 4204"/>
              <a:gd name="T8" fmla="*/ 8 w 8"/>
              <a:gd name="T9" fmla="*/ 4204 h 4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" h="4204">
                <a:moveTo>
                  <a:pt x="8" y="0"/>
                </a:moveTo>
                <a:lnTo>
                  <a:pt x="0" y="4204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90" name="Freeform 28"/>
          <p:cNvSpPr>
            <a:spLocks/>
          </p:cNvSpPr>
          <p:nvPr/>
        </p:nvSpPr>
        <p:spPr bwMode="auto">
          <a:xfrm>
            <a:off x="5203825" y="195263"/>
            <a:ext cx="6350" cy="6370637"/>
          </a:xfrm>
          <a:custGeom>
            <a:avLst/>
            <a:gdLst>
              <a:gd name="T0" fmla="*/ 4 w 4"/>
              <a:gd name="T1" fmla="*/ 0 h 4192"/>
              <a:gd name="T2" fmla="*/ 0 w 4"/>
              <a:gd name="T3" fmla="*/ 4192 h 4192"/>
              <a:gd name="T4" fmla="*/ 0 60000 65536"/>
              <a:gd name="T5" fmla="*/ 0 60000 65536"/>
              <a:gd name="T6" fmla="*/ 0 w 4"/>
              <a:gd name="T7" fmla="*/ 0 h 4192"/>
              <a:gd name="T8" fmla="*/ 4 w 4"/>
              <a:gd name="T9" fmla="*/ 4192 h 41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4192">
                <a:moveTo>
                  <a:pt x="4" y="0"/>
                </a:moveTo>
                <a:lnTo>
                  <a:pt x="0" y="4192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91" name="Freeform 29"/>
          <p:cNvSpPr>
            <a:spLocks/>
          </p:cNvSpPr>
          <p:nvPr/>
        </p:nvSpPr>
        <p:spPr bwMode="auto">
          <a:xfrm>
            <a:off x="5503863" y="195263"/>
            <a:ext cx="12700" cy="6400800"/>
          </a:xfrm>
          <a:custGeom>
            <a:avLst/>
            <a:gdLst>
              <a:gd name="T0" fmla="*/ 0 w 8"/>
              <a:gd name="T1" fmla="*/ 0 h 4212"/>
              <a:gd name="T2" fmla="*/ 8 w 8"/>
              <a:gd name="T3" fmla="*/ 4212 h 4212"/>
              <a:gd name="T4" fmla="*/ 0 60000 65536"/>
              <a:gd name="T5" fmla="*/ 0 60000 65536"/>
              <a:gd name="T6" fmla="*/ 0 w 8"/>
              <a:gd name="T7" fmla="*/ 0 h 4212"/>
              <a:gd name="T8" fmla="*/ 8 w 8"/>
              <a:gd name="T9" fmla="*/ 4212 h 42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" h="4212">
                <a:moveTo>
                  <a:pt x="0" y="0"/>
                </a:moveTo>
                <a:lnTo>
                  <a:pt x="8" y="4212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92" name="Freeform 30"/>
          <p:cNvSpPr>
            <a:spLocks/>
          </p:cNvSpPr>
          <p:nvPr/>
        </p:nvSpPr>
        <p:spPr bwMode="auto">
          <a:xfrm>
            <a:off x="5805488" y="201613"/>
            <a:ext cx="12700" cy="6388100"/>
          </a:xfrm>
          <a:custGeom>
            <a:avLst/>
            <a:gdLst>
              <a:gd name="T0" fmla="*/ 0 w 8"/>
              <a:gd name="T1" fmla="*/ 0 h 4204"/>
              <a:gd name="T2" fmla="*/ 8 w 8"/>
              <a:gd name="T3" fmla="*/ 4204 h 4204"/>
              <a:gd name="T4" fmla="*/ 0 60000 65536"/>
              <a:gd name="T5" fmla="*/ 0 60000 65536"/>
              <a:gd name="T6" fmla="*/ 0 w 8"/>
              <a:gd name="T7" fmla="*/ 0 h 4204"/>
              <a:gd name="T8" fmla="*/ 8 w 8"/>
              <a:gd name="T9" fmla="*/ 4204 h 4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" h="4204">
                <a:moveTo>
                  <a:pt x="0" y="0"/>
                </a:moveTo>
                <a:lnTo>
                  <a:pt x="8" y="4204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93" name="Freeform 31"/>
          <p:cNvSpPr>
            <a:spLocks/>
          </p:cNvSpPr>
          <p:nvPr/>
        </p:nvSpPr>
        <p:spPr bwMode="auto">
          <a:xfrm>
            <a:off x="6111875" y="195263"/>
            <a:ext cx="12700" cy="6394450"/>
          </a:xfrm>
          <a:custGeom>
            <a:avLst/>
            <a:gdLst>
              <a:gd name="T0" fmla="*/ 0 w 8"/>
              <a:gd name="T1" fmla="*/ 0 h 4208"/>
              <a:gd name="T2" fmla="*/ 8 w 8"/>
              <a:gd name="T3" fmla="*/ 4208 h 4208"/>
              <a:gd name="T4" fmla="*/ 0 60000 65536"/>
              <a:gd name="T5" fmla="*/ 0 60000 65536"/>
              <a:gd name="T6" fmla="*/ 0 w 8"/>
              <a:gd name="T7" fmla="*/ 0 h 4208"/>
              <a:gd name="T8" fmla="*/ 8 w 8"/>
              <a:gd name="T9" fmla="*/ 4208 h 42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" h="4208">
                <a:moveTo>
                  <a:pt x="0" y="0"/>
                </a:moveTo>
                <a:lnTo>
                  <a:pt x="8" y="4208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94" name="Freeform 32"/>
          <p:cNvSpPr>
            <a:spLocks/>
          </p:cNvSpPr>
          <p:nvPr/>
        </p:nvSpPr>
        <p:spPr bwMode="auto">
          <a:xfrm>
            <a:off x="6419850" y="214313"/>
            <a:ext cx="23813" cy="6399212"/>
          </a:xfrm>
          <a:custGeom>
            <a:avLst/>
            <a:gdLst>
              <a:gd name="T0" fmla="*/ 0 w 16"/>
              <a:gd name="T1" fmla="*/ 0 h 4212"/>
              <a:gd name="T2" fmla="*/ 16 w 16"/>
              <a:gd name="T3" fmla="*/ 4212 h 4212"/>
              <a:gd name="T4" fmla="*/ 0 60000 65536"/>
              <a:gd name="T5" fmla="*/ 0 60000 65536"/>
              <a:gd name="T6" fmla="*/ 0 w 16"/>
              <a:gd name="T7" fmla="*/ 0 h 4212"/>
              <a:gd name="T8" fmla="*/ 16 w 16"/>
              <a:gd name="T9" fmla="*/ 4212 h 42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" h="4212">
                <a:moveTo>
                  <a:pt x="0" y="0"/>
                </a:moveTo>
                <a:lnTo>
                  <a:pt x="16" y="4212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95" name="Freeform 33"/>
          <p:cNvSpPr>
            <a:spLocks/>
          </p:cNvSpPr>
          <p:nvPr/>
        </p:nvSpPr>
        <p:spPr bwMode="auto">
          <a:xfrm>
            <a:off x="6672263" y="268288"/>
            <a:ext cx="60325" cy="6308725"/>
          </a:xfrm>
          <a:custGeom>
            <a:avLst/>
            <a:gdLst>
              <a:gd name="T0" fmla="*/ 0 w 40"/>
              <a:gd name="T1" fmla="*/ 0 h 4152"/>
              <a:gd name="T2" fmla="*/ 40 w 40"/>
              <a:gd name="T3" fmla="*/ 4152 h 4152"/>
              <a:gd name="T4" fmla="*/ 0 60000 65536"/>
              <a:gd name="T5" fmla="*/ 0 60000 65536"/>
              <a:gd name="T6" fmla="*/ 0 w 40"/>
              <a:gd name="T7" fmla="*/ 0 h 4152"/>
              <a:gd name="T8" fmla="*/ 40 w 40"/>
              <a:gd name="T9" fmla="*/ 4152 h 4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" h="4152">
                <a:moveTo>
                  <a:pt x="0" y="0"/>
                </a:moveTo>
                <a:lnTo>
                  <a:pt x="40" y="4152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96" name="Freeform 34"/>
          <p:cNvSpPr>
            <a:spLocks/>
          </p:cNvSpPr>
          <p:nvPr/>
        </p:nvSpPr>
        <p:spPr bwMode="auto">
          <a:xfrm>
            <a:off x="7034213" y="207963"/>
            <a:ext cx="6350" cy="6375400"/>
          </a:xfrm>
          <a:custGeom>
            <a:avLst/>
            <a:gdLst>
              <a:gd name="T0" fmla="*/ 0 w 4"/>
              <a:gd name="T1" fmla="*/ 0 h 4196"/>
              <a:gd name="T2" fmla="*/ 4 w 4"/>
              <a:gd name="T3" fmla="*/ 4196 h 4196"/>
              <a:gd name="T4" fmla="*/ 0 60000 65536"/>
              <a:gd name="T5" fmla="*/ 0 60000 65536"/>
              <a:gd name="T6" fmla="*/ 0 w 4"/>
              <a:gd name="T7" fmla="*/ 0 h 4196"/>
              <a:gd name="T8" fmla="*/ 4 w 4"/>
              <a:gd name="T9" fmla="*/ 4196 h 41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4196">
                <a:moveTo>
                  <a:pt x="0" y="0"/>
                </a:moveTo>
                <a:lnTo>
                  <a:pt x="4" y="4196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97" name="Freeform 35"/>
          <p:cNvSpPr>
            <a:spLocks/>
          </p:cNvSpPr>
          <p:nvPr/>
        </p:nvSpPr>
        <p:spPr bwMode="auto">
          <a:xfrm>
            <a:off x="7346950" y="214313"/>
            <a:ext cx="6350" cy="6362700"/>
          </a:xfrm>
          <a:custGeom>
            <a:avLst/>
            <a:gdLst>
              <a:gd name="T0" fmla="*/ 0 w 4"/>
              <a:gd name="T1" fmla="*/ 0 h 4188"/>
              <a:gd name="T2" fmla="*/ 4 w 4"/>
              <a:gd name="T3" fmla="*/ 4188 h 4188"/>
              <a:gd name="T4" fmla="*/ 0 60000 65536"/>
              <a:gd name="T5" fmla="*/ 0 60000 65536"/>
              <a:gd name="T6" fmla="*/ 0 w 4"/>
              <a:gd name="T7" fmla="*/ 0 h 4188"/>
              <a:gd name="T8" fmla="*/ 4 w 4"/>
              <a:gd name="T9" fmla="*/ 4188 h 41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4188">
                <a:moveTo>
                  <a:pt x="0" y="0"/>
                </a:moveTo>
                <a:lnTo>
                  <a:pt x="4" y="4188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98" name="Freeform 36"/>
          <p:cNvSpPr>
            <a:spLocks/>
          </p:cNvSpPr>
          <p:nvPr/>
        </p:nvSpPr>
        <p:spPr bwMode="auto">
          <a:xfrm>
            <a:off x="7654925" y="214313"/>
            <a:ext cx="17463" cy="6381750"/>
          </a:xfrm>
          <a:custGeom>
            <a:avLst/>
            <a:gdLst>
              <a:gd name="T0" fmla="*/ 0 w 12"/>
              <a:gd name="T1" fmla="*/ 0 h 4200"/>
              <a:gd name="T2" fmla="*/ 12 w 12"/>
              <a:gd name="T3" fmla="*/ 4200 h 4200"/>
              <a:gd name="T4" fmla="*/ 0 60000 65536"/>
              <a:gd name="T5" fmla="*/ 0 60000 65536"/>
              <a:gd name="T6" fmla="*/ 0 w 12"/>
              <a:gd name="T7" fmla="*/ 0 h 4200"/>
              <a:gd name="T8" fmla="*/ 12 w 12"/>
              <a:gd name="T9" fmla="*/ 4200 h 4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4200">
                <a:moveTo>
                  <a:pt x="0" y="0"/>
                </a:moveTo>
                <a:lnTo>
                  <a:pt x="12" y="420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99" name="Freeform 37"/>
          <p:cNvSpPr>
            <a:spLocks/>
          </p:cNvSpPr>
          <p:nvPr/>
        </p:nvSpPr>
        <p:spPr bwMode="auto">
          <a:xfrm>
            <a:off x="7961313" y="207963"/>
            <a:ext cx="19050" cy="6375400"/>
          </a:xfrm>
          <a:custGeom>
            <a:avLst/>
            <a:gdLst>
              <a:gd name="T0" fmla="*/ 0 w 12"/>
              <a:gd name="T1" fmla="*/ 0 h 4196"/>
              <a:gd name="T2" fmla="*/ 12 w 12"/>
              <a:gd name="T3" fmla="*/ 4196 h 4196"/>
              <a:gd name="T4" fmla="*/ 0 60000 65536"/>
              <a:gd name="T5" fmla="*/ 0 60000 65536"/>
              <a:gd name="T6" fmla="*/ 0 w 12"/>
              <a:gd name="T7" fmla="*/ 0 h 4196"/>
              <a:gd name="T8" fmla="*/ 12 w 12"/>
              <a:gd name="T9" fmla="*/ 4196 h 41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4196">
                <a:moveTo>
                  <a:pt x="0" y="0"/>
                </a:moveTo>
                <a:lnTo>
                  <a:pt x="12" y="4196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00" name="Freeform 38"/>
          <p:cNvSpPr>
            <a:spLocks/>
          </p:cNvSpPr>
          <p:nvPr/>
        </p:nvSpPr>
        <p:spPr bwMode="auto">
          <a:xfrm>
            <a:off x="8539163" y="214313"/>
            <a:ext cx="25400" cy="6381750"/>
          </a:xfrm>
          <a:custGeom>
            <a:avLst/>
            <a:gdLst>
              <a:gd name="T0" fmla="*/ 0 w 16"/>
              <a:gd name="T1" fmla="*/ 0 h 4200"/>
              <a:gd name="T2" fmla="*/ 16 w 16"/>
              <a:gd name="T3" fmla="*/ 4200 h 4200"/>
              <a:gd name="T4" fmla="*/ 0 60000 65536"/>
              <a:gd name="T5" fmla="*/ 0 60000 65536"/>
              <a:gd name="T6" fmla="*/ 0 w 16"/>
              <a:gd name="T7" fmla="*/ 0 h 4200"/>
              <a:gd name="T8" fmla="*/ 16 w 16"/>
              <a:gd name="T9" fmla="*/ 4200 h 4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" h="4200">
                <a:moveTo>
                  <a:pt x="0" y="0"/>
                </a:moveTo>
                <a:lnTo>
                  <a:pt x="16" y="420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01" name="Freeform 39"/>
          <p:cNvSpPr>
            <a:spLocks/>
          </p:cNvSpPr>
          <p:nvPr/>
        </p:nvSpPr>
        <p:spPr bwMode="auto">
          <a:xfrm>
            <a:off x="4287838" y="190500"/>
            <a:ext cx="6350" cy="6399213"/>
          </a:xfrm>
          <a:custGeom>
            <a:avLst/>
            <a:gdLst>
              <a:gd name="T0" fmla="*/ 4 w 4"/>
              <a:gd name="T1" fmla="*/ 0 h 4212"/>
              <a:gd name="T2" fmla="*/ 0 w 4"/>
              <a:gd name="T3" fmla="*/ 4212 h 4212"/>
              <a:gd name="T4" fmla="*/ 0 60000 65536"/>
              <a:gd name="T5" fmla="*/ 0 60000 65536"/>
              <a:gd name="T6" fmla="*/ 0 w 4"/>
              <a:gd name="T7" fmla="*/ 0 h 4212"/>
              <a:gd name="T8" fmla="*/ 4 w 4"/>
              <a:gd name="T9" fmla="*/ 4212 h 42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4212">
                <a:moveTo>
                  <a:pt x="4" y="0"/>
                </a:moveTo>
                <a:lnTo>
                  <a:pt x="0" y="4212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02" name="Freeform 40"/>
          <p:cNvSpPr>
            <a:spLocks/>
          </p:cNvSpPr>
          <p:nvPr/>
        </p:nvSpPr>
        <p:spPr bwMode="auto">
          <a:xfrm>
            <a:off x="3973513" y="128588"/>
            <a:ext cx="4762" cy="6454775"/>
          </a:xfrm>
          <a:custGeom>
            <a:avLst/>
            <a:gdLst>
              <a:gd name="T0" fmla="*/ 3 w 3"/>
              <a:gd name="T1" fmla="*/ 0 h 4248"/>
              <a:gd name="T2" fmla="*/ 0 w 3"/>
              <a:gd name="T3" fmla="*/ 4248 h 4248"/>
              <a:gd name="T4" fmla="*/ 0 60000 65536"/>
              <a:gd name="T5" fmla="*/ 0 60000 65536"/>
              <a:gd name="T6" fmla="*/ 0 w 3"/>
              <a:gd name="T7" fmla="*/ 0 h 4248"/>
              <a:gd name="T8" fmla="*/ 3 w 3"/>
              <a:gd name="T9" fmla="*/ 4248 h 42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4248">
                <a:moveTo>
                  <a:pt x="3" y="0"/>
                </a:moveTo>
                <a:lnTo>
                  <a:pt x="0" y="4248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03" name="Freeform 41"/>
          <p:cNvSpPr>
            <a:spLocks/>
          </p:cNvSpPr>
          <p:nvPr/>
        </p:nvSpPr>
        <p:spPr bwMode="auto">
          <a:xfrm>
            <a:off x="3673475" y="184150"/>
            <a:ext cx="30163" cy="6411913"/>
          </a:xfrm>
          <a:custGeom>
            <a:avLst/>
            <a:gdLst>
              <a:gd name="T0" fmla="*/ 0 w 20"/>
              <a:gd name="T1" fmla="*/ 0 h 4220"/>
              <a:gd name="T2" fmla="*/ 20 w 20"/>
              <a:gd name="T3" fmla="*/ 4220 h 4220"/>
              <a:gd name="T4" fmla="*/ 0 60000 65536"/>
              <a:gd name="T5" fmla="*/ 0 60000 65536"/>
              <a:gd name="T6" fmla="*/ 0 w 20"/>
              <a:gd name="T7" fmla="*/ 0 h 4220"/>
              <a:gd name="T8" fmla="*/ 20 w 20"/>
              <a:gd name="T9" fmla="*/ 4220 h 42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" h="4220">
                <a:moveTo>
                  <a:pt x="0" y="0"/>
                </a:moveTo>
                <a:lnTo>
                  <a:pt x="20" y="422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04" name="Freeform 42"/>
          <p:cNvSpPr>
            <a:spLocks/>
          </p:cNvSpPr>
          <p:nvPr/>
        </p:nvSpPr>
        <p:spPr bwMode="auto">
          <a:xfrm>
            <a:off x="3384550" y="184150"/>
            <a:ext cx="12700" cy="6392863"/>
          </a:xfrm>
          <a:custGeom>
            <a:avLst/>
            <a:gdLst>
              <a:gd name="T0" fmla="*/ 0 w 8"/>
              <a:gd name="T1" fmla="*/ 0 h 4208"/>
              <a:gd name="T2" fmla="*/ 8 w 8"/>
              <a:gd name="T3" fmla="*/ 4208 h 4208"/>
              <a:gd name="T4" fmla="*/ 0 60000 65536"/>
              <a:gd name="T5" fmla="*/ 0 60000 65536"/>
              <a:gd name="T6" fmla="*/ 0 w 8"/>
              <a:gd name="T7" fmla="*/ 0 h 4208"/>
              <a:gd name="T8" fmla="*/ 8 w 8"/>
              <a:gd name="T9" fmla="*/ 4208 h 42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" h="4208">
                <a:moveTo>
                  <a:pt x="0" y="0"/>
                </a:moveTo>
                <a:lnTo>
                  <a:pt x="8" y="4208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05" name="Freeform 43"/>
          <p:cNvSpPr>
            <a:spLocks/>
          </p:cNvSpPr>
          <p:nvPr/>
        </p:nvSpPr>
        <p:spPr bwMode="auto">
          <a:xfrm>
            <a:off x="3095625" y="201613"/>
            <a:ext cx="1588" cy="6375400"/>
          </a:xfrm>
          <a:custGeom>
            <a:avLst/>
            <a:gdLst>
              <a:gd name="T0" fmla="*/ 0 w 1"/>
              <a:gd name="T1" fmla="*/ 0 h 4196"/>
              <a:gd name="T2" fmla="*/ 0 w 1"/>
              <a:gd name="T3" fmla="*/ 4196 h 4196"/>
              <a:gd name="T4" fmla="*/ 0 60000 65536"/>
              <a:gd name="T5" fmla="*/ 0 60000 65536"/>
              <a:gd name="T6" fmla="*/ 0 w 1"/>
              <a:gd name="T7" fmla="*/ 0 h 4196"/>
              <a:gd name="T8" fmla="*/ 1 w 1"/>
              <a:gd name="T9" fmla="*/ 4196 h 41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196">
                <a:moveTo>
                  <a:pt x="0" y="0"/>
                </a:moveTo>
                <a:lnTo>
                  <a:pt x="0" y="4196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06" name="Freeform 44"/>
          <p:cNvSpPr>
            <a:spLocks/>
          </p:cNvSpPr>
          <p:nvPr/>
        </p:nvSpPr>
        <p:spPr bwMode="auto">
          <a:xfrm>
            <a:off x="2781300" y="141288"/>
            <a:ext cx="11113" cy="6448425"/>
          </a:xfrm>
          <a:custGeom>
            <a:avLst/>
            <a:gdLst>
              <a:gd name="T0" fmla="*/ 7 w 7"/>
              <a:gd name="T1" fmla="*/ 0 h 4244"/>
              <a:gd name="T2" fmla="*/ 0 w 7"/>
              <a:gd name="T3" fmla="*/ 4244 h 4244"/>
              <a:gd name="T4" fmla="*/ 0 60000 65536"/>
              <a:gd name="T5" fmla="*/ 0 60000 65536"/>
              <a:gd name="T6" fmla="*/ 0 w 7"/>
              <a:gd name="T7" fmla="*/ 0 h 4244"/>
              <a:gd name="T8" fmla="*/ 7 w 7"/>
              <a:gd name="T9" fmla="*/ 4244 h 42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" h="4244">
                <a:moveTo>
                  <a:pt x="7" y="0"/>
                </a:moveTo>
                <a:lnTo>
                  <a:pt x="0" y="4244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07" name="Freeform 45"/>
          <p:cNvSpPr>
            <a:spLocks/>
          </p:cNvSpPr>
          <p:nvPr/>
        </p:nvSpPr>
        <p:spPr bwMode="auto">
          <a:xfrm>
            <a:off x="2474913" y="190500"/>
            <a:ext cx="4762" cy="6392863"/>
          </a:xfrm>
          <a:custGeom>
            <a:avLst/>
            <a:gdLst>
              <a:gd name="T0" fmla="*/ 4 w 4"/>
              <a:gd name="T1" fmla="*/ 0 h 4208"/>
              <a:gd name="T2" fmla="*/ 0 w 4"/>
              <a:gd name="T3" fmla="*/ 4208 h 4208"/>
              <a:gd name="T4" fmla="*/ 0 60000 65536"/>
              <a:gd name="T5" fmla="*/ 0 60000 65536"/>
              <a:gd name="T6" fmla="*/ 0 w 4"/>
              <a:gd name="T7" fmla="*/ 0 h 4208"/>
              <a:gd name="T8" fmla="*/ 4 w 4"/>
              <a:gd name="T9" fmla="*/ 4208 h 42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4208">
                <a:moveTo>
                  <a:pt x="4" y="0"/>
                </a:moveTo>
                <a:lnTo>
                  <a:pt x="0" y="4208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08" name="Freeform 46"/>
          <p:cNvSpPr>
            <a:spLocks/>
          </p:cNvSpPr>
          <p:nvPr/>
        </p:nvSpPr>
        <p:spPr bwMode="auto">
          <a:xfrm>
            <a:off x="2179638" y="184150"/>
            <a:ext cx="17462" cy="6399213"/>
          </a:xfrm>
          <a:custGeom>
            <a:avLst/>
            <a:gdLst>
              <a:gd name="T0" fmla="*/ 12 w 12"/>
              <a:gd name="T1" fmla="*/ 0 h 4212"/>
              <a:gd name="T2" fmla="*/ 0 w 12"/>
              <a:gd name="T3" fmla="*/ 4212 h 4212"/>
              <a:gd name="T4" fmla="*/ 0 60000 65536"/>
              <a:gd name="T5" fmla="*/ 0 60000 65536"/>
              <a:gd name="T6" fmla="*/ 0 w 12"/>
              <a:gd name="T7" fmla="*/ 0 h 4212"/>
              <a:gd name="T8" fmla="*/ 12 w 12"/>
              <a:gd name="T9" fmla="*/ 4212 h 42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4212">
                <a:moveTo>
                  <a:pt x="12" y="0"/>
                </a:moveTo>
                <a:lnTo>
                  <a:pt x="0" y="4212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09" name="Freeform 47"/>
          <p:cNvSpPr>
            <a:spLocks/>
          </p:cNvSpPr>
          <p:nvPr/>
        </p:nvSpPr>
        <p:spPr bwMode="auto">
          <a:xfrm>
            <a:off x="1909763" y="177800"/>
            <a:ext cx="1587" cy="6399213"/>
          </a:xfrm>
          <a:custGeom>
            <a:avLst/>
            <a:gdLst>
              <a:gd name="T0" fmla="*/ 0 w 1"/>
              <a:gd name="T1" fmla="*/ 0 h 4212"/>
              <a:gd name="T2" fmla="*/ 0 w 1"/>
              <a:gd name="T3" fmla="*/ 4212 h 4212"/>
              <a:gd name="T4" fmla="*/ 0 60000 65536"/>
              <a:gd name="T5" fmla="*/ 0 60000 65536"/>
              <a:gd name="T6" fmla="*/ 0 w 1"/>
              <a:gd name="T7" fmla="*/ 0 h 4212"/>
              <a:gd name="T8" fmla="*/ 1 w 1"/>
              <a:gd name="T9" fmla="*/ 4212 h 42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12">
                <a:moveTo>
                  <a:pt x="0" y="0"/>
                </a:moveTo>
                <a:lnTo>
                  <a:pt x="0" y="4212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10" name="Freeform 48"/>
          <p:cNvSpPr>
            <a:spLocks/>
          </p:cNvSpPr>
          <p:nvPr/>
        </p:nvSpPr>
        <p:spPr bwMode="auto">
          <a:xfrm>
            <a:off x="1606550" y="128588"/>
            <a:ext cx="7938" cy="6448425"/>
          </a:xfrm>
          <a:custGeom>
            <a:avLst/>
            <a:gdLst>
              <a:gd name="T0" fmla="*/ 0 w 5"/>
              <a:gd name="T1" fmla="*/ 0 h 4244"/>
              <a:gd name="T2" fmla="*/ 5 w 5"/>
              <a:gd name="T3" fmla="*/ 4244 h 4244"/>
              <a:gd name="T4" fmla="*/ 0 60000 65536"/>
              <a:gd name="T5" fmla="*/ 0 60000 65536"/>
              <a:gd name="T6" fmla="*/ 0 w 5"/>
              <a:gd name="T7" fmla="*/ 0 h 4244"/>
              <a:gd name="T8" fmla="*/ 5 w 5"/>
              <a:gd name="T9" fmla="*/ 4244 h 42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4244">
                <a:moveTo>
                  <a:pt x="0" y="0"/>
                </a:moveTo>
                <a:lnTo>
                  <a:pt x="5" y="4244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11" name="Freeform 49"/>
          <p:cNvSpPr>
            <a:spLocks/>
          </p:cNvSpPr>
          <p:nvPr/>
        </p:nvSpPr>
        <p:spPr bwMode="auto">
          <a:xfrm>
            <a:off x="1312863" y="190500"/>
            <a:ext cx="6350" cy="6405563"/>
          </a:xfrm>
          <a:custGeom>
            <a:avLst/>
            <a:gdLst>
              <a:gd name="T0" fmla="*/ 0 w 4"/>
              <a:gd name="T1" fmla="*/ 0 h 4216"/>
              <a:gd name="T2" fmla="*/ 4 w 4"/>
              <a:gd name="T3" fmla="*/ 4216 h 4216"/>
              <a:gd name="T4" fmla="*/ 0 60000 65536"/>
              <a:gd name="T5" fmla="*/ 0 60000 65536"/>
              <a:gd name="T6" fmla="*/ 0 w 4"/>
              <a:gd name="T7" fmla="*/ 0 h 4216"/>
              <a:gd name="T8" fmla="*/ 4 w 4"/>
              <a:gd name="T9" fmla="*/ 4216 h 42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4216">
                <a:moveTo>
                  <a:pt x="0" y="0"/>
                </a:moveTo>
                <a:lnTo>
                  <a:pt x="4" y="4216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12" name="Freeform 50"/>
          <p:cNvSpPr>
            <a:spLocks/>
          </p:cNvSpPr>
          <p:nvPr/>
        </p:nvSpPr>
        <p:spPr bwMode="auto">
          <a:xfrm>
            <a:off x="747713" y="128588"/>
            <a:ext cx="1587" cy="6448425"/>
          </a:xfrm>
          <a:custGeom>
            <a:avLst/>
            <a:gdLst>
              <a:gd name="T0" fmla="*/ 1 w 1"/>
              <a:gd name="T1" fmla="*/ 0 h 4244"/>
              <a:gd name="T2" fmla="*/ 0 w 1"/>
              <a:gd name="T3" fmla="*/ 4244 h 4244"/>
              <a:gd name="T4" fmla="*/ 0 60000 65536"/>
              <a:gd name="T5" fmla="*/ 0 60000 65536"/>
              <a:gd name="T6" fmla="*/ 0 w 1"/>
              <a:gd name="T7" fmla="*/ 0 h 4244"/>
              <a:gd name="T8" fmla="*/ 1 w 1"/>
              <a:gd name="T9" fmla="*/ 4244 h 42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44">
                <a:moveTo>
                  <a:pt x="1" y="0"/>
                </a:moveTo>
                <a:lnTo>
                  <a:pt x="0" y="4244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13" name="Freeform 63"/>
          <p:cNvSpPr>
            <a:spLocks/>
          </p:cNvSpPr>
          <p:nvPr/>
        </p:nvSpPr>
        <p:spPr bwMode="auto">
          <a:xfrm>
            <a:off x="282575" y="1587500"/>
            <a:ext cx="8575675" cy="1588"/>
          </a:xfrm>
          <a:custGeom>
            <a:avLst/>
            <a:gdLst>
              <a:gd name="T0" fmla="*/ 0 w 5584"/>
              <a:gd name="T1" fmla="*/ 0 h 1"/>
              <a:gd name="T2" fmla="*/ 5584 w 5584"/>
              <a:gd name="T3" fmla="*/ 0 h 1"/>
              <a:gd name="T4" fmla="*/ 0 60000 65536"/>
              <a:gd name="T5" fmla="*/ 0 60000 65536"/>
              <a:gd name="T6" fmla="*/ 0 w 5584"/>
              <a:gd name="T7" fmla="*/ 0 h 1"/>
              <a:gd name="T8" fmla="*/ 5584 w 558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4" h="1">
                <a:moveTo>
                  <a:pt x="0" y="0"/>
                </a:moveTo>
                <a:lnTo>
                  <a:pt x="5584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14" name="Freeform 64"/>
          <p:cNvSpPr>
            <a:spLocks/>
          </p:cNvSpPr>
          <p:nvPr/>
        </p:nvSpPr>
        <p:spPr bwMode="auto">
          <a:xfrm>
            <a:off x="8256588" y="214313"/>
            <a:ext cx="12700" cy="6362700"/>
          </a:xfrm>
          <a:custGeom>
            <a:avLst/>
            <a:gdLst>
              <a:gd name="T0" fmla="*/ 4 w 8"/>
              <a:gd name="T1" fmla="*/ 48 h 4188"/>
              <a:gd name="T2" fmla="*/ 0 w 8"/>
              <a:gd name="T3" fmla="*/ 0 h 4188"/>
              <a:gd name="T4" fmla="*/ 8 w 8"/>
              <a:gd name="T5" fmla="*/ 4188 h 4188"/>
              <a:gd name="T6" fmla="*/ 0 60000 65536"/>
              <a:gd name="T7" fmla="*/ 0 60000 65536"/>
              <a:gd name="T8" fmla="*/ 0 60000 65536"/>
              <a:gd name="T9" fmla="*/ 0 w 8"/>
              <a:gd name="T10" fmla="*/ 0 h 4188"/>
              <a:gd name="T11" fmla="*/ 8 w 8"/>
              <a:gd name="T12" fmla="*/ 4188 h 4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4188">
                <a:moveTo>
                  <a:pt x="4" y="48"/>
                </a:moveTo>
                <a:lnTo>
                  <a:pt x="0" y="0"/>
                </a:lnTo>
                <a:lnTo>
                  <a:pt x="8" y="4188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15" name="Freeform 65"/>
          <p:cNvSpPr>
            <a:spLocks/>
          </p:cNvSpPr>
          <p:nvPr/>
        </p:nvSpPr>
        <p:spPr bwMode="auto">
          <a:xfrm>
            <a:off x="1028700" y="128588"/>
            <a:ext cx="1588" cy="6461125"/>
          </a:xfrm>
          <a:custGeom>
            <a:avLst/>
            <a:gdLst>
              <a:gd name="T0" fmla="*/ 0 w 1"/>
              <a:gd name="T1" fmla="*/ 0 h 4252"/>
              <a:gd name="T2" fmla="*/ 1 w 1"/>
              <a:gd name="T3" fmla="*/ 4252 h 4252"/>
              <a:gd name="T4" fmla="*/ 0 60000 65536"/>
              <a:gd name="T5" fmla="*/ 0 60000 65536"/>
              <a:gd name="T6" fmla="*/ 0 w 1"/>
              <a:gd name="T7" fmla="*/ 0 h 4252"/>
              <a:gd name="T8" fmla="*/ 1 w 1"/>
              <a:gd name="T9" fmla="*/ 4252 h 42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52">
                <a:moveTo>
                  <a:pt x="0" y="0"/>
                </a:moveTo>
                <a:lnTo>
                  <a:pt x="1" y="4252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16" name="Freeform 66"/>
          <p:cNvSpPr>
            <a:spLocks/>
          </p:cNvSpPr>
          <p:nvPr/>
        </p:nvSpPr>
        <p:spPr bwMode="auto">
          <a:xfrm>
            <a:off x="282575" y="2152650"/>
            <a:ext cx="8559800" cy="1588"/>
          </a:xfrm>
          <a:custGeom>
            <a:avLst/>
            <a:gdLst>
              <a:gd name="T0" fmla="*/ 0 w 5573"/>
              <a:gd name="T1" fmla="*/ 0 h 1"/>
              <a:gd name="T2" fmla="*/ 5573 w 5573"/>
              <a:gd name="T3" fmla="*/ 1 h 1"/>
              <a:gd name="T4" fmla="*/ 0 60000 65536"/>
              <a:gd name="T5" fmla="*/ 0 60000 65536"/>
              <a:gd name="T6" fmla="*/ 0 w 5573"/>
              <a:gd name="T7" fmla="*/ 0 h 1"/>
              <a:gd name="T8" fmla="*/ 5573 w 55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73" h="1">
                <a:moveTo>
                  <a:pt x="0" y="0"/>
                </a:moveTo>
                <a:lnTo>
                  <a:pt x="5573" y="1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17" name="Freeform 67"/>
          <p:cNvSpPr>
            <a:spLocks/>
          </p:cNvSpPr>
          <p:nvPr/>
        </p:nvSpPr>
        <p:spPr bwMode="auto">
          <a:xfrm>
            <a:off x="288925" y="736600"/>
            <a:ext cx="8551863" cy="19050"/>
          </a:xfrm>
          <a:custGeom>
            <a:avLst/>
            <a:gdLst>
              <a:gd name="T0" fmla="*/ 0 w 5568"/>
              <a:gd name="T1" fmla="*/ 0 h 12"/>
              <a:gd name="T2" fmla="*/ 5568 w 5568"/>
              <a:gd name="T3" fmla="*/ 12 h 12"/>
              <a:gd name="T4" fmla="*/ 0 60000 65536"/>
              <a:gd name="T5" fmla="*/ 0 60000 65536"/>
              <a:gd name="T6" fmla="*/ 0 w 5568"/>
              <a:gd name="T7" fmla="*/ 0 h 12"/>
              <a:gd name="T8" fmla="*/ 5568 w 5568"/>
              <a:gd name="T9" fmla="*/ 12 h 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68" h="12">
                <a:moveTo>
                  <a:pt x="0" y="0"/>
                </a:moveTo>
                <a:lnTo>
                  <a:pt x="5568" y="12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18" name="Freeform 68"/>
          <p:cNvSpPr>
            <a:spLocks/>
          </p:cNvSpPr>
          <p:nvPr/>
        </p:nvSpPr>
        <p:spPr bwMode="auto">
          <a:xfrm>
            <a:off x="269875" y="3830638"/>
            <a:ext cx="8553450" cy="22225"/>
          </a:xfrm>
          <a:custGeom>
            <a:avLst/>
            <a:gdLst>
              <a:gd name="T0" fmla="*/ 0 w 5569"/>
              <a:gd name="T1" fmla="*/ 0 h 15"/>
              <a:gd name="T2" fmla="*/ 5569 w 5569"/>
              <a:gd name="T3" fmla="*/ 15 h 15"/>
              <a:gd name="T4" fmla="*/ 0 60000 65536"/>
              <a:gd name="T5" fmla="*/ 0 60000 65536"/>
              <a:gd name="T6" fmla="*/ 0 w 5569"/>
              <a:gd name="T7" fmla="*/ 0 h 15"/>
              <a:gd name="T8" fmla="*/ 5569 w 5569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69" h="15">
                <a:moveTo>
                  <a:pt x="0" y="0"/>
                </a:moveTo>
                <a:lnTo>
                  <a:pt x="5569" y="15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19" name="Freeform 69"/>
          <p:cNvSpPr>
            <a:spLocks/>
          </p:cNvSpPr>
          <p:nvPr/>
        </p:nvSpPr>
        <p:spPr bwMode="auto">
          <a:xfrm>
            <a:off x="282575" y="457200"/>
            <a:ext cx="8551863" cy="23813"/>
          </a:xfrm>
          <a:custGeom>
            <a:avLst/>
            <a:gdLst>
              <a:gd name="T0" fmla="*/ 0 w 5568"/>
              <a:gd name="T1" fmla="*/ 0 h 16"/>
              <a:gd name="T2" fmla="*/ 5568 w 5568"/>
              <a:gd name="T3" fmla="*/ 16 h 16"/>
              <a:gd name="T4" fmla="*/ 0 60000 65536"/>
              <a:gd name="T5" fmla="*/ 0 60000 65536"/>
              <a:gd name="T6" fmla="*/ 0 w 5568"/>
              <a:gd name="T7" fmla="*/ 0 h 16"/>
              <a:gd name="T8" fmla="*/ 5568 w 5568"/>
              <a:gd name="T9" fmla="*/ 16 h 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68" h="16">
                <a:moveTo>
                  <a:pt x="0" y="0"/>
                </a:moveTo>
                <a:lnTo>
                  <a:pt x="5568" y="16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20" name="Freeform 70"/>
          <p:cNvSpPr>
            <a:spLocks/>
          </p:cNvSpPr>
          <p:nvPr/>
        </p:nvSpPr>
        <p:spPr bwMode="auto">
          <a:xfrm>
            <a:off x="8821738" y="201613"/>
            <a:ext cx="25400" cy="6381750"/>
          </a:xfrm>
          <a:custGeom>
            <a:avLst/>
            <a:gdLst>
              <a:gd name="T0" fmla="*/ 0 w 16"/>
              <a:gd name="T1" fmla="*/ 0 h 4200"/>
              <a:gd name="T2" fmla="*/ 16 w 16"/>
              <a:gd name="T3" fmla="*/ 4200 h 4200"/>
              <a:gd name="T4" fmla="*/ 0 60000 65536"/>
              <a:gd name="T5" fmla="*/ 0 60000 65536"/>
              <a:gd name="T6" fmla="*/ 0 w 16"/>
              <a:gd name="T7" fmla="*/ 0 h 4200"/>
              <a:gd name="T8" fmla="*/ 16 w 16"/>
              <a:gd name="T9" fmla="*/ 4200 h 4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" h="4200">
                <a:moveTo>
                  <a:pt x="0" y="0"/>
                </a:moveTo>
                <a:lnTo>
                  <a:pt x="16" y="420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21" name="Freeform 71"/>
          <p:cNvSpPr>
            <a:spLocks/>
          </p:cNvSpPr>
          <p:nvPr/>
        </p:nvSpPr>
        <p:spPr bwMode="auto">
          <a:xfrm>
            <a:off x="200025" y="128588"/>
            <a:ext cx="1588" cy="6448425"/>
          </a:xfrm>
          <a:custGeom>
            <a:avLst/>
            <a:gdLst>
              <a:gd name="T0" fmla="*/ 1 w 1"/>
              <a:gd name="T1" fmla="*/ 0 h 4244"/>
              <a:gd name="T2" fmla="*/ 0 w 1"/>
              <a:gd name="T3" fmla="*/ 4244 h 4244"/>
              <a:gd name="T4" fmla="*/ 0 60000 65536"/>
              <a:gd name="T5" fmla="*/ 0 60000 65536"/>
              <a:gd name="T6" fmla="*/ 0 w 1"/>
              <a:gd name="T7" fmla="*/ 0 h 4244"/>
              <a:gd name="T8" fmla="*/ 1 w 1"/>
              <a:gd name="T9" fmla="*/ 4244 h 42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44">
                <a:moveTo>
                  <a:pt x="1" y="0"/>
                </a:moveTo>
                <a:lnTo>
                  <a:pt x="0" y="4244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22" name="Freeform 72"/>
          <p:cNvSpPr>
            <a:spLocks/>
          </p:cNvSpPr>
          <p:nvPr/>
        </p:nvSpPr>
        <p:spPr bwMode="auto">
          <a:xfrm>
            <a:off x="482600" y="128588"/>
            <a:ext cx="1588" cy="6448425"/>
          </a:xfrm>
          <a:custGeom>
            <a:avLst/>
            <a:gdLst>
              <a:gd name="T0" fmla="*/ 1 w 1"/>
              <a:gd name="T1" fmla="*/ 0 h 4244"/>
              <a:gd name="T2" fmla="*/ 0 w 1"/>
              <a:gd name="T3" fmla="*/ 4244 h 4244"/>
              <a:gd name="T4" fmla="*/ 0 60000 65536"/>
              <a:gd name="T5" fmla="*/ 0 60000 65536"/>
              <a:gd name="T6" fmla="*/ 0 w 1"/>
              <a:gd name="T7" fmla="*/ 0 h 4244"/>
              <a:gd name="T8" fmla="*/ 1 w 1"/>
              <a:gd name="T9" fmla="*/ 4244 h 42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44">
                <a:moveTo>
                  <a:pt x="1" y="0"/>
                </a:moveTo>
                <a:lnTo>
                  <a:pt x="0" y="4244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23" name="Freeform 76"/>
          <p:cNvSpPr>
            <a:spLocks/>
          </p:cNvSpPr>
          <p:nvPr/>
        </p:nvSpPr>
        <p:spPr bwMode="auto">
          <a:xfrm>
            <a:off x="5499100" y="2438400"/>
            <a:ext cx="609600" cy="330200"/>
          </a:xfrm>
          <a:custGeom>
            <a:avLst/>
            <a:gdLst>
              <a:gd name="T0" fmla="*/ 384 w 384"/>
              <a:gd name="T1" fmla="*/ 0 h 208"/>
              <a:gd name="T2" fmla="*/ 16 w 384"/>
              <a:gd name="T3" fmla="*/ 192 h 208"/>
              <a:gd name="T4" fmla="*/ 8 w 384"/>
              <a:gd name="T5" fmla="*/ 208 h 208"/>
              <a:gd name="T6" fmla="*/ 0 w 384"/>
              <a:gd name="T7" fmla="*/ 192 h 20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08"/>
              <a:gd name="T14" fmla="*/ 384 w 384"/>
              <a:gd name="T15" fmla="*/ 208 h 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08">
                <a:moveTo>
                  <a:pt x="384" y="0"/>
                </a:moveTo>
                <a:lnTo>
                  <a:pt x="16" y="192"/>
                </a:lnTo>
                <a:lnTo>
                  <a:pt x="8" y="208"/>
                </a:lnTo>
                <a:lnTo>
                  <a:pt x="0" y="192"/>
                </a:lnTo>
              </a:path>
            </a:pathLst>
          </a:custGeom>
          <a:solidFill>
            <a:schemeClr val="bg2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624" name="Freeform 80"/>
          <p:cNvSpPr>
            <a:spLocks/>
          </p:cNvSpPr>
          <p:nvPr/>
        </p:nvSpPr>
        <p:spPr bwMode="auto">
          <a:xfrm>
            <a:off x="4864100" y="2705100"/>
            <a:ext cx="647700" cy="12700"/>
          </a:xfrm>
          <a:custGeom>
            <a:avLst/>
            <a:gdLst>
              <a:gd name="T0" fmla="*/ 0 w 408"/>
              <a:gd name="T1" fmla="*/ 8 h 8"/>
              <a:gd name="T2" fmla="*/ 216 w 408"/>
              <a:gd name="T3" fmla="*/ 8 h 8"/>
              <a:gd name="T4" fmla="*/ 408 w 408"/>
              <a:gd name="T5" fmla="*/ 0 h 8"/>
              <a:gd name="T6" fmla="*/ 0 60000 65536"/>
              <a:gd name="T7" fmla="*/ 0 60000 65536"/>
              <a:gd name="T8" fmla="*/ 0 60000 65536"/>
              <a:gd name="T9" fmla="*/ 0 w 408"/>
              <a:gd name="T10" fmla="*/ 0 h 8"/>
              <a:gd name="T11" fmla="*/ 408 w 408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8">
                <a:moveTo>
                  <a:pt x="0" y="8"/>
                </a:moveTo>
                <a:cubicBezTo>
                  <a:pt x="72" y="8"/>
                  <a:pt x="144" y="8"/>
                  <a:pt x="216" y="8"/>
                </a:cubicBezTo>
                <a:lnTo>
                  <a:pt x="40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625" name="Freeform 74"/>
          <p:cNvSpPr>
            <a:spLocks/>
          </p:cNvSpPr>
          <p:nvPr/>
        </p:nvSpPr>
        <p:spPr bwMode="auto">
          <a:xfrm>
            <a:off x="4584700" y="177800"/>
            <a:ext cx="3378200" cy="4813300"/>
          </a:xfrm>
          <a:custGeom>
            <a:avLst/>
            <a:gdLst>
              <a:gd name="T0" fmla="*/ 0 w 2128"/>
              <a:gd name="T1" fmla="*/ 0 h 3032"/>
              <a:gd name="T2" fmla="*/ 208 w 2128"/>
              <a:gd name="T3" fmla="*/ 8 h 3032"/>
              <a:gd name="T4" fmla="*/ 784 w 2128"/>
              <a:gd name="T5" fmla="*/ 176 h 3032"/>
              <a:gd name="T6" fmla="*/ 968 w 2128"/>
              <a:gd name="T7" fmla="*/ 8 h 3032"/>
              <a:gd name="T8" fmla="*/ 960 w 2128"/>
              <a:gd name="T9" fmla="*/ 176 h 3032"/>
              <a:gd name="T10" fmla="*/ 1352 w 2128"/>
              <a:gd name="T11" fmla="*/ 8 h 3032"/>
              <a:gd name="T12" fmla="*/ 1160 w 2128"/>
              <a:gd name="T13" fmla="*/ 176 h 3032"/>
              <a:gd name="T14" fmla="*/ 1544 w 2128"/>
              <a:gd name="T15" fmla="*/ 176 h 3032"/>
              <a:gd name="T16" fmla="*/ 960 w 2128"/>
              <a:gd name="T17" fmla="*/ 360 h 3032"/>
              <a:gd name="T18" fmla="*/ 1160 w 2128"/>
              <a:gd name="T19" fmla="*/ 712 h 3032"/>
              <a:gd name="T20" fmla="*/ 1152 w 2128"/>
              <a:gd name="T21" fmla="*/ 1064 h 3032"/>
              <a:gd name="T22" fmla="*/ 968 w 2128"/>
              <a:gd name="T23" fmla="*/ 1432 h 3032"/>
              <a:gd name="T24" fmla="*/ 1744 w 2128"/>
              <a:gd name="T25" fmla="*/ 2128 h 3032"/>
              <a:gd name="T26" fmla="*/ 2128 w 2128"/>
              <a:gd name="T27" fmla="*/ 2848 h 3032"/>
              <a:gd name="T28" fmla="*/ 1744 w 2128"/>
              <a:gd name="T29" fmla="*/ 2672 h 3032"/>
              <a:gd name="T30" fmla="*/ 1736 w 2128"/>
              <a:gd name="T31" fmla="*/ 3032 h 3032"/>
              <a:gd name="T32" fmla="*/ 1536 w 2128"/>
              <a:gd name="T33" fmla="*/ 2832 h 3032"/>
              <a:gd name="T34" fmla="*/ 1360 w 2128"/>
              <a:gd name="T35" fmla="*/ 3032 h 3032"/>
              <a:gd name="T36" fmla="*/ 1168 w 2128"/>
              <a:gd name="T37" fmla="*/ 2832 h 3032"/>
              <a:gd name="T38" fmla="*/ 976 w 2128"/>
              <a:gd name="T39" fmla="*/ 3024 h 3032"/>
              <a:gd name="T40" fmla="*/ 760 w 2128"/>
              <a:gd name="T41" fmla="*/ 2824 h 3032"/>
              <a:gd name="T42" fmla="*/ 752 w 2128"/>
              <a:gd name="T43" fmla="*/ 2824 h 3032"/>
              <a:gd name="T44" fmla="*/ 752 w 2128"/>
              <a:gd name="T45" fmla="*/ 2816 h 303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128"/>
              <a:gd name="T70" fmla="*/ 0 h 3032"/>
              <a:gd name="T71" fmla="*/ 2128 w 2128"/>
              <a:gd name="T72" fmla="*/ 3032 h 303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128" h="3032">
                <a:moveTo>
                  <a:pt x="0" y="0"/>
                </a:moveTo>
                <a:lnTo>
                  <a:pt x="208" y="8"/>
                </a:lnTo>
                <a:lnTo>
                  <a:pt x="784" y="176"/>
                </a:lnTo>
                <a:lnTo>
                  <a:pt x="968" y="8"/>
                </a:lnTo>
                <a:lnTo>
                  <a:pt x="960" y="176"/>
                </a:lnTo>
                <a:lnTo>
                  <a:pt x="1352" y="8"/>
                </a:lnTo>
                <a:lnTo>
                  <a:pt x="1160" y="176"/>
                </a:lnTo>
                <a:lnTo>
                  <a:pt x="1544" y="176"/>
                </a:lnTo>
                <a:lnTo>
                  <a:pt x="960" y="360"/>
                </a:lnTo>
                <a:lnTo>
                  <a:pt x="1160" y="712"/>
                </a:lnTo>
                <a:lnTo>
                  <a:pt x="1152" y="1064"/>
                </a:lnTo>
                <a:lnTo>
                  <a:pt x="968" y="1432"/>
                </a:lnTo>
                <a:lnTo>
                  <a:pt x="1744" y="2128"/>
                </a:lnTo>
                <a:lnTo>
                  <a:pt x="2128" y="2848"/>
                </a:lnTo>
                <a:lnTo>
                  <a:pt x="1744" y="2672"/>
                </a:lnTo>
                <a:lnTo>
                  <a:pt x="1736" y="3032"/>
                </a:lnTo>
                <a:lnTo>
                  <a:pt x="1536" y="2832"/>
                </a:lnTo>
                <a:lnTo>
                  <a:pt x="1360" y="3032"/>
                </a:lnTo>
                <a:lnTo>
                  <a:pt x="1168" y="2832"/>
                </a:lnTo>
                <a:lnTo>
                  <a:pt x="976" y="3024"/>
                </a:lnTo>
                <a:lnTo>
                  <a:pt x="760" y="2824"/>
                </a:lnTo>
                <a:lnTo>
                  <a:pt x="752" y="2824"/>
                </a:lnTo>
                <a:lnTo>
                  <a:pt x="752" y="281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42020" name="Freeform 4"/>
          <p:cNvSpPr>
            <a:spLocks/>
          </p:cNvSpPr>
          <p:nvPr/>
        </p:nvSpPr>
        <p:spPr bwMode="auto">
          <a:xfrm>
            <a:off x="4602163" y="17463"/>
            <a:ext cx="42862" cy="6662737"/>
          </a:xfrm>
          <a:custGeom>
            <a:avLst/>
            <a:gdLst>
              <a:gd name="T0" fmla="*/ 8 w 8"/>
              <a:gd name="T1" fmla="*/ 4343 h 4343"/>
              <a:gd name="T2" fmla="*/ 0 w 8"/>
              <a:gd name="T3" fmla="*/ 0 h 4343"/>
              <a:gd name="T4" fmla="*/ 0 60000 65536"/>
              <a:gd name="T5" fmla="*/ 0 60000 65536"/>
              <a:gd name="T6" fmla="*/ 0 w 8"/>
              <a:gd name="T7" fmla="*/ 0 h 4343"/>
              <a:gd name="T8" fmla="*/ 8 w 8"/>
              <a:gd name="T9" fmla="*/ 4343 h 434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" h="4343">
                <a:moveTo>
                  <a:pt x="8" y="4343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627" name="Freeform 14"/>
          <p:cNvSpPr>
            <a:spLocks/>
          </p:cNvSpPr>
          <p:nvPr/>
        </p:nvSpPr>
        <p:spPr bwMode="auto">
          <a:xfrm>
            <a:off x="276225" y="1873250"/>
            <a:ext cx="8564563" cy="1588"/>
          </a:xfrm>
          <a:custGeom>
            <a:avLst/>
            <a:gdLst>
              <a:gd name="T0" fmla="*/ 0 w 5576"/>
              <a:gd name="T1" fmla="*/ 0 h 1"/>
              <a:gd name="T2" fmla="*/ 5576 w 5576"/>
              <a:gd name="T3" fmla="*/ 0 h 1"/>
              <a:gd name="T4" fmla="*/ 0 60000 65536"/>
              <a:gd name="T5" fmla="*/ 0 60000 65536"/>
              <a:gd name="T6" fmla="*/ 0 w 5576"/>
              <a:gd name="T7" fmla="*/ 0 h 1"/>
              <a:gd name="T8" fmla="*/ 5576 w 557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76" h="1">
                <a:moveTo>
                  <a:pt x="0" y="0"/>
                </a:moveTo>
                <a:lnTo>
                  <a:pt x="5576" y="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42132" name="Freeform 116"/>
          <p:cNvSpPr>
            <a:spLocks/>
          </p:cNvSpPr>
          <p:nvPr/>
        </p:nvSpPr>
        <p:spPr bwMode="auto">
          <a:xfrm flipH="1">
            <a:off x="3390900" y="1320800"/>
            <a:ext cx="304800" cy="838200"/>
          </a:xfrm>
          <a:custGeom>
            <a:avLst/>
            <a:gdLst>
              <a:gd name="T0" fmla="*/ 8 w 192"/>
              <a:gd name="T1" fmla="*/ 0 h 528"/>
              <a:gd name="T2" fmla="*/ 192 w 192"/>
              <a:gd name="T3" fmla="*/ 208 h 528"/>
              <a:gd name="T4" fmla="*/ 192 w 192"/>
              <a:gd name="T5" fmla="*/ 376 h 528"/>
              <a:gd name="T6" fmla="*/ 0 w 192"/>
              <a:gd name="T7" fmla="*/ 528 h 528"/>
              <a:gd name="T8" fmla="*/ 8 w 192"/>
              <a:gd name="T9" fmla="*/ 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528"/>
              <a:gd name="T17" fmla="*/ 192 w 192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528">
                <a:moveTo>
                  <a:pt x="8" y="0"/>
                </a:moveTo>
                <a:lnTo>
                  <a:pt x="192" y="208"/>
                </a:lnTo>
                <a:lnTo>
                  <a:pt x="192" y="376"/>
                </a:lnTo>
                <a:lnTo>
                  <a:pt x="0" y="528"/>
                </a:lnTo>
                <a:lnTo>
                  <a:pt x="8" y="0"/>
                </a:lnTo>
                <a:close/>
              </a:path>
            </a:pathLst>
          </a:custGeom>
          <a:gradFill rotWithShape="1">
            <a:gsLst>
              <a:gs pos="0">
                <a:srgbClr val="761847"/>
              </a:gs>
              <a:gs pos="100000">
                <a:srgbClr val="FF3399"/>
              </a:gs>
            </a:gsLst>
            <a:path path="rect">
              <a:fillToRect l="50000" t="50000" r="50000" b="50000"/>
            </a:path>
          </a:gra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342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42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42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4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2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137" grpId="0" animBg="1"/>
      <p:bldP spid="342137" grpId="1" animBg="1"/>
      <p:bldP spid="3421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r>
              <a:rPr lang="ro-MO" dirty="0" smtClean="0"/>
              <a:t>Completați posterul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o-RO" dirty="0" smtClean="0"/>
              <a:t>	Să se determine mulţimile </a:t>
            </a:r>
            <a:r>
              <a:rPr lang="ro-RO" dirty="0" smtClean="0">
                <a:solidFill>
                  <a:srgbClr val="0000FF"/>
                </a:solidFill>
              </a:rPr>
              <a:t>X</a:t>
            </a:r>
            <a:r>
              <a:rPr lang="ro-RO" dirty="0" smtClean="0"/>
              <a:t> şi </a:t>
            </a:r>
            <a:r>
              <a:rPr lang="ro-RO" dirty="0" smtClean="0">
                <a:solidFill>
                  <a:srgbClr val="0000FF"/>
                </a:solidFill>
              </a:rPr>
              <a:t>Y,</a:t>
            </a:r>
            <a:r>
              <a:rPr lang="ro-RO" dirty="0" smtClean="0"/>
              <a:t> </a:t>
            </a:r>
            <a:r>
              <a:rPr lang="ro-RO" dirty="0" smtClean="0"/>
              <a:t>ştiind că ele îndeplinesc simultan următoarele condiţii</a:t>
            </a:r>
            <a:r>
              <a:rPr lang="en-US" dirty="0" smtClean="0"/>
              <a:t>: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 smtClean="0"/>
              <a:t>              </a:t>
            </a:r>
            <a:r>
              <a:rPr lang="en-US" dirty="0" smtClean="0">
                <a:solidFill>
                  <a:srgbClr val="0000FF"/>
                </a:solidFill>
              </a:rPr>
              <a:t>a) XUY={1,2,3,4,5,6,7}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     b) X∩Y={3,5,7}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     c) X\Y={2,6}</a:t>
            </a:r>
          </a:p>
          <a:p>
            <a:pPr>
              <a:buNone/>
            </a:pPr>
            <a:r>
              <a:rPr lang="en-US" sz="8800" dirty="0" smtClean="0">
                <a:solidFill>
                  <a:srgbClr val="FF0000"/>
                </a:solidFill>
              </a:rPr>
              <a:t>1</a:t>
            </a:r>
            <a:endParaRPr lang="ru-RU" sz="8800" dirty="0"/>
          </a:p>
        </p:txBody>
      </p:sp>
      <p:sp>
        <p:nvSpPr>
          <p:cNvPr id="1026" name="AutoShape 2" descr="ÐÐ°ÑÑÐ¸Ð½ÐºÐ¸ Ð¿Ð¾ Ð·Ð°Ð¿ÑÐ¾ÑÑ frunze de toamnÄ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0" y="4725144"/>
            <a:ext cx="2347342" cy="1829818"/>
            <a:chOff x="2123728" y="4365104"/>
            <a:chExt cx="2347342" cy="1829818"/>
          </a:xfrm>
        </p:grpSpPr>
        <p:pic>
          <p:nvPicPr>
            <p:cNvPr id="1027" name="Picture 3" descr="C:\Users\Intel-pc\Pictures\Без названия (6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4365104"/>
              <a:ext cx="2347342" cy="1829818"/>
            </a:xfrm>
            <a:prstGeom prst="rect">
              <a:avLst/>
            </a:prstGeom>
            <a:noFill/>
          </p:spPr>
        </p:pic>
        <p:sp>
          <p:nvSpPr>
            <p:cNvPr id="7" name="Прямоугольник 6"/>
            <p:cNvSpPr/>
            <p:nvPr/>
          </p:nvSpPr>
          <p:spPr>
            <a:xfrm>
              <a:off x="3131840" y="4653136"/>
              <a:ext cx="79208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8000" dirty="0" smtClean="0">
                  <a:solidFill>
                    <a:srgbClr val="0000FF"/>
                  </a:solidFill>
                </a:rPr>
                <a:t>1</a:t>
              </a:r>
              <a:endParaRPr lang="ru-RU" sz="8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2267744" y="4725144"/>
            <a:ext cx="2347342" cy="1829818"/>
            <a:chOff x="2123728" y="4365104"/>
            <a:chExt cx="2347342" cy="1829818"/>
          </a:xfrm>
        </p:grpSpPr>
        <p:pic>
          <p:nvPicPr>
            <p:cNvPr id="10" name="Picture 3" descr="C:\Users\Intel-pc\Pictures\Без названия (6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4365104"/>
              <a:ext cx="2347342" cy="1829818"/>
            </a:xfrm>
            <a:prstGeom prst="rect">
              <a:avLst/>
            </a:prstGeom>
            <a:noFill/>
          </p:spPr>
        </p:pic>
        <p:sp>
          <p:nvSpPr>
            <p:cNvPr id="11" name="Прямоугольник 10"/>
            <p:cNvSpPr/>
            <p:nvPr/>
          </p:nvSpPr>
          <p:spPr>
            <a:xfrm>
              <a:off x="3131840" y="4653136"/>
              <a:ext cx="79208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ro-MO" sz="8000" dirty="0" smtClean="0">
                  <a:solidFill>
                    <a:srgbClr val="0000FF"/>
                  </a:solidFill>
                </a:rPr>
                <a:t>2</a:t>
              </a:r>
              <a:endParaRPr lang="ru-RU" sz="8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499992" y="4725144"/>
            <a:ext cx="2347342" cy="1829818"/>
            <a:chOff x="2123728" y="4365104"/>
            <a:chExt cx="2347342" cy="1829818"/>
          </a:xfrm>
        </p:grpSpPr>
        <p:pic>
          <p:nvPicPr>
            <p:cNvPr id="13" name="Picture 3" descr="C:\Users\Intel-pc\Pictures\Без названия (6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4365104"/>
              <a:ext cx="2347342" cy="1829818"/>
            </a:xfrm>
            <a:prstGeom prst="rect">
              <a:avLst/>
            </a:prstGeom>
            <a:noFill/>
          </p:spPr>
        </p:pic>
        <p:sp>
          <p:nvSpPr>
            <p:cNvPr id="14" name="Прямоугольник 13"/>
            <p:cNvSpPr/>
            <p:nvPr/>
          </p:nvSpPr>
          <p:spPr>
            <a:xfrm>
              <a:off x="3131840" y="4653136"/>
              <a:ext cx="79208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ro-MO" sz="8000" dirty="0" smtClean="0">
                  <a:solidFill>
                    <a:srgbClr val="0000FF"/>
                  </a:solidFill>
                </a:rPr>
                <a:t>3</a:t>
              </a:r>
              <a:endParaRPr lang="ru-RU" sz="8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660232" y="4725144"/>
            <a:ext cx="2347342" cy="1829818"/>
            <a:chOff x="2123728" y="4365104"/>
            <a:chExt cx="2347342" cy="1829818"/>
          </a:xfrm>
        </p:grpSpPr>
        <p:pic>
          <p:nvPicPr>
            <p:cNvPr id="16" name="Picture 3" descr="C:\Users\Intel-pc\Pictures\Без названия (6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4365104"/>
              <a:ext cx="2347342" cy="1829818"/>
            </a:xfrm>
            <a:prstGeom prst="rect">
              <a:avLst/>
            </a:prstGeom>
            <a:noFill/>
          </p:spPr>
        </p:pic>
        <p:sp>
          <p:nvSpPr>
            <p:cNvPr id="17" name="Прямоугольник 16"/>
            <p:cNvSpPr/>
            <p:nvPr/>
          </p:nvSpPr>
          <p:spPr>
            <a:xfrm>
              <a:off x="3131840" y="4653136"/>
              <a:ext cx="79208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ro-MO" sz="8000" dirty="0" smtClean="0">
                  <a:solidFill>
                    <a:srgbClr val="0000FF"/>
                  </a:solidFill>
                </a:rPr>
                <a:t>4</a:t>
              </a:r>
              <a:endParaRPr lang="ru-RU" sz="8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5076056" y="2996952"/>
            <a:ext cx="2347342" cy="1829818"/>
            <a:chOff x="2123728" y="4365104"/>
            <a:chExt cx="2347342" cy="1829818"/>
          </a:xfrm>
        </p:grpSpPr>
        <p:pic>
          <p:nvPicPr>
            <p:cNvPr id="19" name="Picture 3" descr="C:\Users\Intel-pc\Pictures\Без названия (6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4365104"/>
              <a:ext cx="2347342" cy="1829818"/>
            </a:xfrm>
            <a:prstGeom prst="rect">
              <a:avLst/>
            </a:prstGeom>
            <a:noFill/>
          </p:spPr>
        </p:pic>
        <p:sp>
          <p:nvSpPr>
            <p:cNvPr id="20" name="Прямоугольник 19"/>
            <p:cNvSpPr/>
            <p:nvPr/>
          </p:nvSpPr>
          <p:spPr>
            <a:xfrm>
              <a:off x="3131840" y="4653136"/>
              <a:ext cx="79208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ro-MO" sz="8000" dirty="0" smtClean="0">
                  <a:solidFill>
                    <a:srgbClr val="0000FF"/>
                  </a:solidFill>
                </a:rPr>
                <a:t>5</a:t>
              </a:r>
              <a:endParaRPr lang="ru-RU" sz="8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0" y="0"/>
            <a:ext cx="2347342" cy="1829818"/>
            <a:chOff x="2123728" y="4365104"/>
            <a:chExt cx="2347342" cy="1829818"/>
          </a:xfrm>
        </p:grpSpPr>
        <p:pic>
          <p:nvPicPr>
            <p:cNvPr id="22" name="Picture 3" descr="C:\Users\Intel-pc\Pictures\Без названия (6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4365104"/>
              <a:ext cx="2347342" cy="1829818"/>
            </a:xfrm>
            <a:prstGeom prst="rect">
              <a:avLst/>
            </a:prstGeom>
            <a:noFill/>
          </p:spPr>
        </p:pic>
        <p:sp>
          <p:nvSpPr>
            <p:cNvPr id="23" name="Прямоугольник 22"/>
            <p:cNvSpPr/>
            <p:nvPr/>
          </p:nvSpPr>
          <p:spPr>
            <a:xfrm>
              <a:off x="3131840" y="4653136"/>
              <a:ext cx="79208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ro-MO" sz="8000" dirty="0" smtClean="0">
                  <a:solidFill>
                    <a:srgbClr val="0000FF"/>
                  </a:solidFill>
                </a:rPr>
                <a:t>6</a:t>
              </a:r>
              <a:endParaRPr lang="ru-RU" sz="8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6761162" y="0"/>
            <a:ext cx="2347342" cy="1829818"/>
            <a:chOff x="1915294" y="4365104"/>
            <a:chExt cx="2347342" cy="1829818"/>
          </a:xfrm>
        </p:grpSpPr>
        <p:pic>
          <p:nvPicPr>
            <p:cNvPr id="25" name="Picture 3" descr="C:\Users\Intel-pc\Pictures\Без названия (6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15294" y="4365104"/>
              <a:ext cx="2347342" cy="1829818"/>
            </a:xfrm>
            <a:prstGeom prst="rect">
              <a:avLst/>
            </a:prstGeom>
            <a:noFill/>
          </p:spPr>
        </p:pic>
        <p:sp>
          <p:nvSpPr>
            <p:cNvPr id="26" name="Прямоугольник 25"/>
            <p:cNvSpPr/>
            <p:nvPr/>
          </p:nvSpPr>
          <p:spPr>
            <a:xfrm>
              <a:off x="2966492" y="4742473"/>
              <a:ext cx="79208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ro-MO" sz="8000" dirty="0" smtClean="0">
                  <a:solidFill>
                    <a:srgbClr val="0000FF"/>
                  </a:solidFill>
                </a:rPr>
                <a:t>7</a:t>
              </a:r>
              <a:endParaRPr lang="ru-RU" sz="80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/>
          <a:p>
            <a:r>
              <a:rPr lang="en-US" dirty="0" smtClean="0"/>
              <a:t>Completa</a:t>
            </a:r>
            <a:r>
              <a:rPr lang="ro-MO" dirty="0" smtClean="0"/>
              <a:t>ț</a:t>
            </a:r>
            <a:r>
              <a:rPr lang="en-US" dirty="0" smtClean="0"/>
              <a:t>i </a:t>
            </a:r>
            <a:r>
              <a:rPr lang="en-US" dirty="0" smtClean="0"/>
              <a:t>tabelul de mai jos.</a:t>
            </a:r>
            <a:endParaRPr lang="ru-RU" dirty="0" smtClean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331913" y="4221163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252647"/>
          <a:ext cx="8352928" cy="612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088232"/>
                <a:gridCol w="2880320"/>
                <a:gridCol w="2736304"/>
              </a:tblGrid>
              <a:tr h="1044491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MO" dirty="0" smtClean="0"/>
                    </a:p>
                    <a:p>
                      <a:pPr algn="ctr"/>
                      <a:r>
                        <a:rPr lang="en-US" sz="1600" dirty="0" smtClean="0"/>
                        <a:t>Not</a:t>
                      </a:r>
                      <a:r>
                        <a:rPr lang="ro-MO" sz="1600" dirty="0" smtClean="0"/>
                        <a:t>ăm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1800" dirty="0" smtClean="0"/>
                    </a:p>
                    <a:p>
                      <a:pPr algn="ctr"/>
                      <a:r>
                        <a:rPr lang="ro-RO" sz="1800" dirty="0" smtClean="0"/>
                        <a:t>Citim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1800" dirty="0" smtClean="0"/>
                    </a:p>
                    <a:p>
                      <a:pPr algn="ctr"/>
                      <a:r>
                        <a:rPr lang="ro-RO" sz="1800" dirty="0" smtClean="0"/>
                        <a:t>Reprezentăm</a:t>
                      </a:r>
                      <a:endParaRPr lang="ru-RU" sz="1800" dirty="0"/>
                    </a:p>
                  </a:txBody>
                  <a:tcPr/>
                </a:tc>
              </a:tr>
              <a:tr h="1070574">
                <a:tc rowSpan="2">
                  <a:txBody>
                    <a:bodyPr/>
                    <a:lstStyle/>
                    <a:p>
                      <a:pPr algn="ctr"/>
                      <a:endParaRPr lang="ro-RO" sz="1400" dirty="0" smtClean="0"/>
                    </a:p>
                    <a:p>
                      <a:pPr algn="ctr"/>
                      <a:endParaRPr lang="ro-RO" sz="1400" dirty="0" smtClean="0"/>
                    </a:p>
                    <a:p>
                      <a:pPr algn="ctr"/>
                      <a:endParaRPr lang="ro-RO" sz="1400" dirty="0" smtClean="0"/>
                    </a:p>
                    <a:p>
                      <a:pPr algn="ctr"/>
                      <a:r>
                        <a:rPr lang="ro-RO" sz="4800" dirty="0" smtClean="0"/>
                        <a:t>I</a:t>
                      </a:r>
                      <a:endParaRPr lang="ro-RO" sz="480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MO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MO" sz="1400" dirty="0" smtClean="0"/>
                        <a:t>P este mulțimea literelor </a:t>
                      </a:r>
                      <a:r>
                        <a:rPr lang="ro-MO" sz="1400" dirty="0" smtClean="0"/>
                        <a:t>cuvântului </a:t>
                      </a:r>
                      <a:r>
                        <a:rPr lang="ro-MO" sz="1400" dirty="0" smtClean="0"/>
                        <a:t>cafea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/>
                </a:tc>
              </a:tr>
              <a:tr h="1269039">
                <a:tc vMerge="1">
                  <a:txBody>
                    <a:bodyPr/>
                    <a:lstStyle/>
                    <a:p>
                      <a:pPr algn="ctr"/>
                      <a:endParaRPr lang="ro-RO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o-MO" sz="1400" dirty="0" smtClean="0"/>
                    </a:p>
                    <a:p>
                      <a:pPr algn="l"/>
                      <a:r>
                        <a:rPr lang="en-US" sz="1400" dirty="0" smtClean="0"/>
                        <a:t>P</a:t>
                      </a:r>
                      <a:r>
                        <a:rPr lang="ro-MO" sz="1400" dirty="0" smtClean="0"/>
                        <a:t>      </a:t>
                      </a:r>
                      <a:r>
                        <a:rPr lang="en-US" sz="1400" dirty="0" smtClean="0"/>
                        <a:t>c</a:t>
                      </a:r>
                      <a:r>
                        <a:rPr lang="ro-MO" sz="1400" dirty="0" smtClean="0"/>
                        <a:t>  </a:t>
                      </a:r>
                    </a:p>
                    <a:p>
                      <a:pPr algn="l"/>
                      <a:r>
                        <a:rPr lang="ro-MO" sz="1400" dirty="0" smtClean="0"/>
                        <a:t>       </a:t>
                      </a:r>
                      <a:r>
                        <a:rPr lang="en-US" sz="1400" dirty="0" smtClean="0"/>
                        <a:t>f</a:t>
                      </a:r>
                      <a:r>
                        <a:rPr lang="ro-MO" sz="1400" dirty="0" smtClean="0"/>
                        <a:t>         a</a:t>
                      </a:r>
                      <a:r>
                        <a:rPr lang="ro-MO" sz="1400" baseline="0" dirty="0" smtClean="0"/>
                        <a:t>   </a:t>
                      </a:r>
                      <a:r>
                        <a:rPr lang="en-US" sz="1400" baseline="0" dirty="0" smtClean="0"/>
                        <a:t>e</a:t>
                      </a:r>
                      <a:r>
                        <a:rPr lang="ro-MO" sz="1400" baseline="0" dirty="0" smtClean="0"/>
                        <a:t>           </a:t>
                      </a:r>
                      <a:r>
                        <a:rPr lang="en-US" sz="1400" baseline="0" dirty="0" smtClean="0"/>
                        <a:t>a</a:t>
                      </a:r>
                      <a:r>
                        <a:rPr lang="ro-MO" sz="1400" baseline="0" dirty="0" smtClean="0"/>
                        <a:t>   </a:t>
                      </a:r>
                      <a:r>
                        <a:rPr lang="en-US" sz="1400" baseline="0" dirty="0" smtClean="0"/>
                        <a:t>    </a:t>
                      </a:r>
                      <a:r>
                        <a:rPr lang="ro-MO" sz="1400" baseline="0" dirty="0" smtClean="0"/>
                        <a:t>  </a:t>
                      </a:r>
                      <a:r>
                        <a:rPr lang="en-US" sz="1400" baseline="0" dirty="0" smtClean="0"/>
                        <a:t>F</a:t>
                      </a:r>
                      <a:endParaRPr lang="ro-MO" sz="1400" dirty="0" smtClean="0"/>
                    </a:p>
                    <a:p>
                      <a:pPr algn="l"/>
                      <a:r>
                        <a:rPr lang="ro-MO" sz="1400" dirty="0" smtClean="0"/>
                        <a:t>                                </a:t>
                      </a:r>
                      <a:r>
                        <a:rPr lang="en-US" sz="1400" dirty="0" smtClean="0"/>
                        <a:t>v</a:t>
                      </a:r>
                      <a:r>
                        <a:rPr lang="ro-MO" sz="1400" dirty="0" smtClean="0"/>
                        <a:t>   </a:t>
                      </a:r>
                      <a:r>
                        <a:rPr lang="en-US" sz="1400" dirty="0" smtClean="0"/>
                        <a:t>u</a:t>
                      </a:r>
                      <a:endParaRPr lang="ru-RU" sz="1400" dirty="0" smtClean="0"/>
                    </a:p>
                    <a:p>
                      <a:pPr algn="l"/>
                      <a:endParaRPr lang="ru-RU" sz="1400" dirty="0"/>
                    </a:p>
                  </a:txBody>
                  <a:tcPr/>
                </a:tc>
              </a:tr>
              <a:tr h="1446423">
                <a:tc rowSpan="2">
                  <a:txBody>
                    <a:bodyPr/>
                    <a:lstStyle/>
                    <a:p>
                      <a:pPr algn="ctr"/>
                      <a:endParaRPr lang="ro-MO" sz="1400" dirty="0" smtClean="0"/>
                    </a:p>
                    <a:p>
                      <a:pPr algn="ctr"/>
                      <a:endParaRPr lang="ro-MO" sz="1400" dirty="0" smtClean="0"/>
                    </a:p>
                    <a:p>
                      <a:pPr algn="ctr"/>
                      <a:endParaRPr lang="ro-MO" sz="1400" dirty="0" smtClean="0"/>
                    </a:p>
                    <a:p>
                      <a:pPr algn="ctr"/>
                      <a:endParaRPr lang="ro-MO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6000" dirty="0" smtClean="0"/>
                        <a:t>II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MO" sz="1400" dirty="0" smtClean="0"/>
                        <a:t>Muțimea P,</a:t>
                      </a:r>
                      <a:r>
                        <a:rPr lang="ro-MO" sz="1400" baseline="0" dirty="0" smtClean="0"/>
                        <a:t> este egală cu T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/>
                </a:tc>
              </a:tr>
              <a:tr h="1298153">
                <a:tc v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MO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o-MO" sz="1400" dirty="0" smtClean="0"/>
                        <a:t>      </a:t>
                      </a:r>
                      <a:r>
                        <a:rPr lang="en-US" sz="1400" dirty="0" smtClean="0"/>
                        <a:t>P</a:t>
                      </a:r>
                      <a:endParaRPr lang="ro-MO" sz="1400" dirty="0" smtClean="0"/>
                    </a:p>
                    <a:p>
                      <a:pPr algn="l"/>
                      <a:r>
                        <a:rPr lang="ro-MO" sz="1400" dirty="0" smtClean="0"/>
                        <a:t>                </a:t>
                      </a:r>
                      <a:r>
                        <a:rPr lang="en-US" sz="1400" dirty="0" smtClean="0"/>
                        <a:t>c</a:t>
                      </a:r>
                      <a:r>
                        <a:rPr lang="ro-MO" sz="1400" dirty="0" smtClean="0"/>
                        <a:t>                               H</a:t>
                      </a:r>
                    </a:p>
                    <a:p>
                      <a:pPr algn="l"/>
                      <a:r>
                        <a:rPr lang="ro-MO" sz="1400" dirty="0" smtClean="0"/>
                        <a:t>            </a:t>
                      </a:r>
                      <a:r>
                        <a:rPr lang="en-US" sz="1400" dirty="0" smtClean="0"/>
                        <a:t>f</a:t>
                      </a:r>
                      <a:r>
                        <a:rPr lang="ro-MO" sz="1400" dirty="0" smtClean="0"/>
                        <a:t>            a        q</a:t>
                      </a:r>
                    </a:p>
                    <a:p>
                      <a:pPr algn="l"/>
                      <a:r>
                        <a:rPr lang="ro-MO" sz="1400" dirty="0" smtClean="0"/>
                        <a:t>                   e                       w</a:t>
                      </a:r>
                    </a:p>
                    <a:p>
                      <a:pPr algn="l"/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156176" y="2492896"/>
            <a:ext cx="9361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588224" y="2780928"/>
            <a:ext cx="1152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588224" y="2780928"/>
            <a:ext cx="504056" cy="36004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372200" y="5301208"/>
            <a:ext cx="172819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236296" y="551723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252647"/>
          <a:ext cx="8352927" cy="6231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/>
                <a:gridCol w="2784309"/>
                <a:gridCol w="2784309"/>
              </a:tblGrid>
              <a:tr h="1044491">
                <a:tc>
                  <a:txBody>
                    <a:bodyPr/>
                    <a:lstStyle/>
                    <a:p>
                      <a:pPr algn="ctr"/>
                      <a:endParaRPr lang="ro-MO" dirty="0" smtClean="0"/>
                    </a:p>
                    <a:p>
                      <a:pPr algn="ctr"/>
                      <a:r>
                        <a:rPr lang="en-US" sz="1600" dirty="0" smtClean="0"/>
                        <a:t>Not</a:t>
                      </a:r>
                      <a:r>
                        <a:rPr lang="ro-MO" sz="1600" dirty="0" smtClean="0"/>
                        <a:t>ăm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1800" dirty="0" smtClean="0"/>
                    </a:p>
                    <a:p>
                      <a:pPr algn="ctr"/>
                      <a:r>
                        <a:rPr lang="ro-RO" sz="1800" dirty="0" smtClean="0"/>
                        <a:t>Citim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sz="1800" dirty="0" smtClean="0"/>
                    </a:p>
                    <a:p>
                      <a:pPr algn="ctr"/>
                      <a:r>
                        <a:rPr lang="ro-RO" sz="1800" dirty="0" smtClean="0"/>
                        <a:t>Reprezentăm</a:t>
                      </a:r>
                      <a:endParaRPr lang="ru-RU" sz="1800" dirty="0"/>
                    </a:p>
                  </a:txBody>
                  <a:tcPr/>
                </a:tc>
              </a:tr>
              <a:tr h="1070574">
                <a:tc>
                  <a:txBody>
                    <a:bodyPr/>
                    <a:lstStyle/>
                    <a:p>
                      <a:pPr algn="ctr"/>
                      <a:endParaRPr lang="ro-RO" sz="1400" dirty="0" smtClean="0"/>
                    </a:p>
                    <a:p>
                      <a:pPr algn="ctr"/>
                      <a:r>
                        <a:rPr lang="ro-RO" sz="1400" dirty="0" smtClean="0"/>
                        <a:t>c, d, e, f </a:t>
                      </a:r>
                      <a:r>
                        <a:rPr lang="ru-RU" sz="1100" dirty="0" smtClean="0"/>
                        <a:t>Є</a:t>
                      </a:r>
                      <a:r>
                        <a:rPr lang="ro-MO" sz="1400" dirty="0" smtClean="0"/>
                        <a:t> P este mulțimea literelor cuvîntului cafea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Element</a:t>
                      </a:r>
                      <a:r>
                        <a:rPr lang="ro-MO" sz="1400" dirty="0" smtClean="0"/>
                        <a:t>ele</a:t>
                      </a:r>
                      <a:r>
                        <a:rPr lang="en-US" sz="1400" dirty="0" smtClean="0"/>
                        <a:t> </a:t>
                      </a:r>
                      <a:r>
                        <a:rPr lang="ro-RO" sz="1400" dirty="0" smtClean="0"/>
                        <a:t>c, d, e, f </a:t>
                      </a:r>
                      <a:r>
                        <a:rPr lang="en-US" sz="1400" dirty="0" smtClean="0"/>
                        <a:t> apar</a:t>
                      </a:r>
                      <a:r>
                        <a:rPr lang="ro-MO" sz="1400" dirty="0" smtClean="0"/>
                        <a:t>ț</a:t>
                      </a:r>
                      <a:r>
                        <a:rPr lang="en-US" sz="1400" dirty="0" smtClean="0"/>
                        <a:t>in mul</a:t>
                      </a:r>
                      <a:r>
                        <a:rPr lang="ro-MO" sz="1400" dirty="0" smtClean="0"/>
                        <a:t>ț</a:t>
                      </a:r>
                      <a:r>
                        <a:rPr lang="en-US" sz="1400" dirty="0" smtClean="0"/>
                        <a:t>imii</a:t>
                      </a:r>
                      <a:r>
                        <a:rPr lang="ro-MO" sz="1400" dirty="0" smtClean="0"/>
                        <a:t> P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o-MO" sz="1400" dirty="0" smtClean="0"/>
                        <a:t>        </a:t>
                      </a:r>
                      <a:r>
                        <a:rPr lang="en-US" sz="1400" baseline="0" dirty="0" smtClean="0"/>
                        <a:t>          </a:t>
                      </a:r>
                      <a:r>
                        <a:rPr lang="ro-MO" sz="1400" dirty="0" smtClean="0"/>
                        <a:t>  P</a:t>
                      </a:r>
                      <a:endParaRPr lang="ru-RU" sz="1400" dirty="0"/>
                    </a:p>
                  </a:txBody>
                  <a:tcPr/>
                </a:tc>
              </a:tr>
              <a:tr h="1269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P = </a:t>
                      </a:r>
                      <a:r>
                        <a:rPr lang="en-US" sz="1400" dirty="0" smtClean="0"/>
                        <a:t>{</a:t>
                      </a:r>
                      <a:r>
                        <a:rPr lang="ro-RO" sz="1400" dirty="0" smtClean="0"/>
                        <a:t>c, a, e, f </a:t>
                      </a:r>
                      <a:r>
                        <a:rPr lang="en-US" sz="1400" dirty="0" smtClean="0"/>
                        <a:t>}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F = </a:t>
                      </a:r>
                      <a:r>
                        <a:rPr lang="en-US" sz="1400" dirty="0" smtClean="0"/>
                        <a:t>{</a:t>
                      </a:r>
                      <a:r>
                        <a:rPr lang="ro-MO" sz="1400" dirty="0" smtClean="0"/>
                        <a:t>a, </a:t>
                      </a:r>
                      <a:r>
                        <a:rPr lang="ro-RO" sz="1400" dirty="0" smtClean="0"/>
                        <a:t>a, e, v, u </a:t>
                      </a:r>
                      <a:r>
                        <a:rPr lang="en-US" sz="1400" dirty="0" smtClean="0"/>
                        <a:t>} </a:t>
                      </a:r>
                      <a:endParaRPr lang="ro-MO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</a:t>
                      </a:r>
                      <a:r>
                        <a:rPr lang="ro-RO" sz="1400" dirty="0" smtClean="0"/>
                        <a:t> </a:t>
                      </a:r>
                      <a:r>
                        <a:rPr lang="ro-RO" sz="2800" dirty="0" smtClean="0"/>
                        <a:t>∩</a:t>
                      </a:r>
                      <a:r>
                        <a:rPr lang="ro-RO" sz="1400" dirty="0" smtClean="0"/>
                        <a:t> </a:t>
                      </a:r>
                      <a:r>
                        <a:rPr lang="ro-MO" sz="1400" dirty="0" smtClean="0"/>
                        <a:t>F</a:t>
                      </a:r>
                      <a:endParaRPr lang="ru-RU" sz="1400" dirty="0" smtClean="0"/>
                    </a:p>
                    <a:p>
                      <a:pPr algn="ctr"/>
                      <a:endParaRPr lang="ro-RO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MO" sz="1400" dirty="0" smtClean="0"/>
                        <a:t>Mulțimea </a:t>
                      </a:r>
                      <a:r>
                        <a:rPr lang="ro-MO" sz="1400" dirty="0" smtClean="0"/>
                        <a:t>P,</a:t>
                      </a:r>
                      <a:r>
                        <a:rPr lang="ro-MO" sz="1400" baseline="0" dirty="0" smtClean="0"/>
                        <a:t> î</a:t>
                      </a:r>
                      <a:r>
                        <a:rPr lang="en-US" sz="1400" baseline="0" dirty="0" smtClean="0"/>
                        <a:t>n intersec</a:t>
                      </a:r>
                      <a:r>
                        <a:rPr lang="ro-MO" sz="1400" baseline="0" dirty="0" smtClean="0"/>
                        <a:t>ț</a:t>
                      </a:r>
                      <a:r>
                        <a:rPr lang="en-US" sz="1400" baseline="0" dirty="0" smtClean="0"/>
                        <a:t>i</a:t>
                      </a:r>
                      <a:r>
                        <a:rPr lang="ro-MO" sz="1400" baseline="0" dirty="0" smtClean="0"/>
                        <a:t>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o-MO" sz="1400" baseline="0" dirty="0" smtClean="0"/>
                        <a:t>cu mulțimea T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 smtClean="0"/>
                    </a:p>
                    <a:p>
                      <a:pPr algn="ctr"/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         </a:t>
                      </a:r>
                      <a:endParaRPr lang="ro-MO" sz="1400" dirty="0" smtClean="0"/>
                    </a:p>
                    <a:p>
                      <a:pPr algn="l"/>
                      <a:r>
                        <a:rPr lang="en-US" sz="1400" dirty="0" smtClean="0"/>
                        <a:t>P</a:t>
                      </a:r>
                      <a:r>
                        <a:rPr lang="ro-MO" sz="1400" dirty="0" smtClean="0"/>
                        <a:t>      </a:t>
                      </a:r>
                      <a:r>
                        <a:rPr lang="en-US" sz="1400" dirty="0" smtClean="0"/>
                        <a:t>c</a:t>
                      </a:r>
                      <a:r>
                        <a:rPr lang="ro-MO" sz="1400" dirty="0" smtClean="0"/>
                        <a:t>  </a:t>
                      </a:r>
                    </a:p>
                    <a:p>
                      <a:pPr algn="l"/>
                      <a:r>
                        <a:rPr lang="ro-MO" sz="1400" dirty="0" smtClean="0"/>
                        <a:t>       </a:t>
                      </a:r>
                      <a:r>
                        <a:rPr lang="en-US" sz="1400" dirty="0" smtClean="0"/>
                        <a:t>f</a:t>
                      </a:r>
                      <a:r>
                        <a:rPr lang="ro-MO" sz="1400" dirty="0" smtClean="0"/>
                        <a:t>         a</a:t>
                      </a:r>
                      <a:r>
                        <a:rPr lang="ro-MO" sz="1400" baseline="0" dirty="0" smtClean="0"/>
                        <a:t>   </a:t>
                      </a:r>
                      <a:r>
                        <a:rPr lang="en-US" sz="1400" baseline="0" dirty="0" smtClean="0"/>
                        <a:t>e</a:t>
                      </a:r>
                      <a:r>
                        <a:rPr lang="ro-MO" sz="1400" baseline="0" dirty="0" smtClean="0"/>
                        <a:t>           </a:t>
                      </a:r>
                      <a:r>
                        <a:rPr lang="en-US" sz="1400" baseline="0" dirty="0" smtClean="0"/>
                        <a:t>a</a:t>
                      </a:r>
                      <a:r>
                        <a:rPr lang="ro-MO" sz="1400" baseline="0" dirty="0" smtClean="0"/>
                        <a:t>   </a:t>
                      </a:r>
                      <a:r>
                        <a:rPr lang="en-US" sz="1400" baseline="0" dirty="0" smtClean="0"/>
                        <a:t>    </a:t>
                      </a:r>
                      <a:r>
                        <a:rPr lang="ro-MO" sz="1400" baseline="0" dirty="0" smtClean="0"/>
                        <a:t>  </a:t>
                      </a:r>
                      <a:r>
                        <a:rPr lang="en-US" sz="1400" baseline="0" dirty="0" smtClean="0"/>
                        <a:t>F</a:t>
                      </a:r>
                      <a:endParaRPr lang="ro-MO" sz="1400" dirty="0" smtClean="0"/>
                    </a:p>
                    <a:p>
                      <a:pPr algn="l"/>
                      <a:r>
                        <a:rPr lang="ro-MO" sz="1400" dirty="0" smtClean="0"/>
                        <a:t>                                </a:t>
                      </a:r>
                      <a:r>
                        <a:rPr lang="en-US" sz="1400" dirty="0" smtClean="0"/>
                        <a:t>v</a:t>
                      </a:r>
                      <a:r>
                        <a:rPr lang="ro-MO" sz="1400" dirty="0" smtClean="0"/>
                        <a:t>   </a:t>
                      </a:r>
                      <a:r>
                        <a:rPr lang="en-US" sz="1400" dirty="0" smtClean="0"/>
                        <a:t>u</a:t>
                      </a:r>
                      <a:endParaRPr lang="ru-RU" sz="1400" dirty="0" smtClean="0"/>
                    </a:p>
                    <a:p>
                      <a:pPr algn="l"/>
                      <a:endParaRPr lang="ru-RU" sz="1400" dirty="0" smtClean="0"/>
                    </a:p>
                  </a:txBody>
                  <a:tcPr/>
                </a:tc>
              </a:tr>
              <a:tr h="1446423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P = </a:t>
                      </a:r>
                      <a:r>
                        <a:rPr lang="en-US" sz="1400" dirty="0" smtClean="0"/>
                        <a:t>{</a:t>
                      </a:r>
                      <a:r>
                        <a:rPr lang="ro-RO" sz="1400" dirty="0" smtClean="0"/>
                        <a:t>c, d, e, f </a:t>
                      </a:r>
                      <a:r>
                        <a:rPr lang="en-US" sz="1400" dirty="0" smtClean="0"/>
                        <a:t>}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</a:t>
                      </a:r>
                      <a:r>
                        <a:rPr lang="ro-RO" sz="1400" dirty="0" smtClean="0"/>
                        <a:t> = </a:t>
                      </a:r>
                      <a:r>
                        <a:rPr lang="en-US" sz="1400" dirty="0" smtClean="0"/>
                        <a:t>{</a:t>
                      </a:r>
                      <a:r>
                        <a:rPr lang="ro-RO" sz="1400" dirty="0" smtClean="0"/>
                        <a:t>c, d, e, f </a:t>
                      </a:r>
                      <a:r>
                        <a:rPr lang="en-US" sz="1400" dirty="0" smtClean="0"/>
                        <a:t>} </a:t>
                      </a:r>
                      <a:endParaRPr lang="ro-RO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MO" sz="1400" dirty="0" smtClean="0"/>
                        <a:t>Mulțimea P</a:t>
                      </a:r>
                      <a:r>
                        <a:rPr lang="ro-MO" sz="1400" baseline="0" dirty="0" smtClean="0"/>
                        <a:t> </a:t>
                      </a:r>
                      <a:r>
                        <a:rPr lang="ro-MO" sz="1400" baseline="0" dirty="0" smtClean="0"/>
                        <a:t>este egală cu T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            </a:t>
                      </a:r>
                      <a:r>
                        <a:rPr lang="en-US" sz="1400" dirty="0" smtClean="0"/>
                        <a:t>P                         T</a:t>
                      </a:r>
                      <a:endParaRPr lang="ru-RU" sz="1400" dirty="0"/>
                    </a:p>
                  </a:txBody>
                  <a:tcPr/>
                </a:tc>
              </a:tr>
              <a:tr h="1298153">
                <a:tc>
                  <a:txBody>
                    <a:bodyPr/>
                    <a:lstStyle/>
                    <a:p>
                      <a:pPr algn="ctr"/>
                      <a:endParaRPr lang="ro-MO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</a:t>
                      </a:r>
                      <a:r>
                        <a:rPr lang="ro-RO" sz="1400" dirty="0" smtClean="0"/>
                        <a:t> </a:t>
                      </a:r>
                      <a:r>
                        <a:rPr lang="ro-RO" sz="2400" dirty="0" smtClean="0"/>
                        <a:t>ᴝ</a:t>
                      </a:r>
                      <a:r>
                        <a:rPr lang="ro-RO" sz="1400" dirty="0" smtClean="0"/>
                        <a:t> </a:t>
                      </a:r>
                      <a:r>
                        <a:rPr lang="en-US" sz="1400" dirty="0" smtClean="0"/>
                        <a:t>H</a:t>
                      </a:r>
                      <a:endParaRPr lang="ro-RO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  <a:p>
                      <a:pPr algn="ctr"/>
                      <a:r>
                        <a:rPr lang="ro-MO" sz="1400" dirty="0" smtClean="0"/>
                        <a:t>Mulțimea H </a:t>
                      </a:r>
                      <a:r>
                        <a:rPr lang="ro-MO" sz="1400" dirty="0" smtClean="0"/>
                        <a:t>este </a:t>
                      </a:r>
                      <a:r>
                        <a:rPr lang="ro-MO" sz="1400" dirty="0" smtClean="0"/>
                        <a:t>submulțime a mulțimii 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o-MO" sz="1400" dirty="0" smtClean="0"/>
                        <a:t>      </a:t>
                      </a:r>
                      <a:r>
                        <a:rPr lang="en-US" sz="1400" dirty="0" smtClean="0"/>
                        <a:t>P</a:t>
                      </a:r>
                      <a:endParaRPr lang="ro-MO" sz="1400" dirty="0" smtClean="0"/>
                    </a:p>
                    <a:p>
                      <a:pPr algn="l"/>
                      <a:r>
                        <a:rPr lang="ro-MO" sz="1400" dirty="0" smtClean="0"/>
                        <a:t>                </a:t>
                      </a:r>
                      <a:r>
                        <a:rPr lang="en-US" sz="1400" dirty="0" smtClean="0"/>
                        <a:t>c</a:t>
                      </a:r>
                      <a:r>
                        <a:rPr lang="ro-MO" sz="1400" dirty="0" smtClean="0"/>
                        <a:t>                                H</a:t>
                      </a:r>
                    </a:p>
                    <a:p>
                      <a:pPr algn="l"/>
                      <a:r>
                        <a:rPr lang="ro-MO" sz="1400" dirty="0" smtClean="0"/>
                        <a:t>            </a:t>
                      </a:r>
                      <a:r>
                        <a:rPr lang="en-US" sz="1400" dirty="0" smtClean="0"/>
                        <a:t>f</a:t>
                      </a:r>
                      <a:r>
                        <a:rPr lang="ro-MO" sz="1400" dirty="0" smtClean="0"/>
                        <a:t>            a        q</a:t>
                      </a:r>
                    </a:p>
                    <a:p>
                      <a:pPr algn="l"/>
                      <a:r>
                        <a:rPr lang="ro-MO" sz="1400" dirty="0" smtClean="0"/>
                        <a:t>                   e                       w</a:t>
                      </a:r>
                    </a:p>
                    <a:p>
                      <a:pPr algn="l"/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156176" y="2564904"/>
            <a:ext cx="9361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588224" y="2852936"/>
            <a:ext cx="1152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588224" y="2852936"/>
            <a:ext cx="504056" cy="36004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588224" y="1484784"/>
            <a:ext cx="1584176" cy="720080"/>
          </a:xfrm>
          <a:prstGeom prst="ellipse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c  a  f  e 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372200" y="3933056"/>
            <a:ext cx="1584176" cy="720080"/>
          </a:xfrm>
          <a:prstGeom prst="ellipse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c  a  f  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372200" y="5301208"/>
            <a:ext cx="172819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236296" y="551723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864096"/>
          </a:xfrm>
        </p:spPr>
        <p:txBody>
          <a:bodyPr/>
          <a:lstStyle/>
          <a:p>
            <a:r>
              <a:rPr lang="ro-MO" dirty="0" smtClean="0"/>
              <a:t>Hai să-l îmbrăcăm pe </a:t>
            </a:r>
            <a:r>
              <a:rPr lang="ro-MO" dirty="0" smtClean="0"/>
              <a:t>Ionuț!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4869160"/>
            <a:ext cx="8208912" cy="1440160"/>
          </a:xfrm>
        </p:spPr>
        <p:txBody>
          <a:bodyPr>
            <a:normAutofit fontScale="77500" lnSpcReduction="20000"/>
          </a:bodyPr>
          <a:lstStyle/>
          <a:p>
            <a:r>
              <a:rPr lang="ro-MO" dirty="0" smtClean="0">
                <a:solidFill>
                  <a:schemeClr val="tx1"/>
                </a:solidFill>
              </a:rPr>
              <a:t>Ionuț în fiecare zi merge la școală. El </a:t>
            </a:r>
            <a:r>
              <a:rPr lang="ro-MO" dirty="0" smtClean="0">
                <a:solidFill>
                  <a:schemeClr val="tx1"/>
                </a:solidFill>
              </a:rPr>
              <a:t>îmbracă de </a:t>
            </a:r>
            <a:r>
              <a:rPr lang="ro-MO" dirty="0" smtClean="0">
                <a:solidFill>
                  <a:schemeClr val="tx1"/>
                </a:solidFill>
              </a:rPr>
              <a:t>obicei </a:t>
            </a:r>
            <a:r>
              <a:rPr lang="ro-MO" dirty="0" smtClean="0">
                <a:solidFill>
                  <a:schemeClr val="tx1"/>
                </a:solidFill>
              </a:rPr>
              <a:t> scurta, vesta  sau </a:t>
            </a:r>
            <a:r>
              <a:rPr lang="en-US" dirty="0" smtClean="0"/>
              <a:t> </a:t>
            </a:r>
            <a:r>
              <a:rPr lang="en-US" dirty="0" smtClean="0">
                <a:solidFill>
                  <a:schemeClr val="tx1"/>
                </a:solidFill>
              </a:rPr>
              <a:t>jacheta</a:t>
            </a:r>
            <a:r>
              <a:rPr lang="ro-MO" dirty="0" smtClean="0">
                <a:solidFill>
                  <a:schemeClr val="tx1"/>
                </a:solidFill>
              </a:rPr>
              <a:t>. Încalță pantofi, adidași </a:t>
            </a:r>
            <a:r>
              <a:rPr lang="ro-MO" dirty="0" smtClean="0">
                <a:solidFill>
                  <a:schemeClr val="tx1"/>
                </a:solidFill>
              </a:rPr>
              <a:t>sau</a:t>
            </a:r>
            <a:r>
              <a:rPr lang="ro-MO" dirty="0" smtClean="0">
                <a:solidFill>
                  <a:schemeClr val="tx1"/>
                </a:solidFill>
              </a:rPr>
              <a:t> </a:t>
            </a:r>
            <a:r>
              <a:rPr lang="ro-MO" dirty="0" smtClean="0">
                <a:solidFill>
                  <a:schemeClr val="tx1"/>
                </a:solidFill>
              </a:rPr>
              <a:t>cizme. </a:t>
            </a:r>
            <a:endParaRPr lang="ro-MO" dirty="0" smtClean="0">
              <a:solidFill>
                <a:schemeClr val="tx1"/>
              </a:solidFill>
            </a:endParaRPr>
          </a:p>
          <a:p>
            <a:r>
              <a:rPr lang="ro-MO" dirty="0" smtClean="0">
                <a:solidFill>
                  <a:schemeClr val="tx1"/>
                </a:solidFill>
              </a:rPr>
              <a:t>Scrieți </a:t>
            </a:r>
            <a:r>
              <a:rPr lang="ro-MO" dirty="0" smtClean="0">
                <a:solidFill>
                  <a:schemeClr val="tx1"/>
                </a:solidFill>
              </a:rPr>
              <a:t>toate variantele posibile de combinare a îmbrăcămintei și încălțămintei după timpul de afară.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Intel-pc\Pictures\Без названия (2).jpg"/>
          <p:cNvPicPr>
            <a:picLocks noChangeAspect="1" noChangeArrowheads="1"/>
          </p:cNvPicPr>
          <p:nvPr/>
        </p:nvPicPr>
        <p:blipFill>
          <a:blip r:embed="rId2" cstate="print"/>
          <a:srcRect l="63440"/>
          <a:stretch>
            <a:fillRect/>
          </a:stretch>
        </p:blipFill>
        <p:spPr bwMode="auto">
          <a:xfrm>
            <a:off x="395536" y="980728"/>
            <a:ext cx="2160240" cy="3636124"/>
          </a:xfrm>
          <a:prstGeom prst="rect">
            <a:avLst/>
          </a:prstGeom>
          <a:noFill/>
        </p:spPr>
      </p:pic>
      <p:pic>
        <p:nvPicPr>
          <p:cNvPr id="1034" name="Picture 10" descr="ÐÐ°ÑÑÐ¸Ð½ÐºÐ¸ Ð¿Ð¾ Ð·Ð°Ð¿ÑÐ¾ÑÑ jilet pentru copi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564904"/>
            <a:ext cx="2143125" cy="2143125"/>
          </a:xfrm>
          <a:prstGeom prst="rect">
            <a:avLst/>
          </a:prstGeom>
          <a:noFill/>
        </p:spPr>
      </p:pic>
      <p:pic>
        <p:nvPicPr>
          <p:cNvPr id="1036" name="Picture 12" descr="ÐÐ°ÑÑÐ¸Ð½ÐºÐ¸ Ð¿Ð¾ Ð·Ð°Ð¿ÑÐ¾ÑÑ jilet pentru copi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75" y="1052736"/>
            <a:ext cx="2143125" cy="2143125"/>
          </a:xfrm>
          <a:prstGeom prst="rect">
            <a:avLst/>
          </a:prstGeom>
          <a:noFill/>
        </p:spPr>
      </p:pic>
      <p:sp>
        <p:nvSpPr>
          <p:cNvPr id="1038" name="AutoShape 14" descr="ÐÐ°ÑÑÐ¸Ð½ÐºÐ¸ Ð¿Ð¾ Ð·Ð°Ð¿ÑÐ¾ÑÑ pantofi pentru cop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0" name="AutoShape 16" descr="ÐÐ°ÑÑÐ¸Ð½ÐºÐ¸ Ð¿Ð¾ Ð·Ð°Ð¿ÑÐ¾ÑÑ pantofi pentru cop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2" name="Picture 18" descr="ÐÐ°ÑÑÐ¸Ð½ÐºÐ¸ Ð¿Ð¾ Ð·Ð°Ð¿ÑÐ¾ÑÑ pantofi pentru copi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3573016"/>
            <a:ext cx="1152128" cy="1152128"/>
          </a:xfrm>
          <a:prstGeom prst="rect">
            <a:avLst/>
          </a:prstGeom>
          <a:noFill/>
        </p:spPr>
      </p:pic>
      <p:sp>
        <p:nvSpPr>
          <p:cNvPr id="1044" name="AutoShape 20" descr="ÐÐ°ÑÑÐ¸Ð½ÐºÐ¸ Ð¿Ð¾ Ð·Ð°Ð¿ÑÐ¾ÑÑ papuci pentru baieÈ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6" name="AutoShape 22" descr="ÐÐ°ÑÑÐ¸Ð½ÐºÐ¸ Ð¿Ð¾ Ð·Ð°Ð¿ÑÐ¾ÑÑ papuci pentru baieÈ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7" name="Picture 23" descr="C:\Users\Intel-pc\Pictures\Без названия (4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1196752"/>
            <a:ext cx="1008112" cy="1008112"/>
          </a:xfrm>
          <a:prstGeom prst="rect">
            <a:avLst/>
          </a:prstGeom>
          <a:noFill/>
        </p:spPr>
      </p:pic>
      <p:pic>
        <p:nvPicPr>
          <p:cNvPr id="1048" name="Picture 24" descr="C:\Users\Intel-pc\Pictures\images (4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3808" y="3284984"/>
            <a:ext cx="1279029" cy="1279029"/>
          </a:xfrm>
          <a:prstGeom prst="rect">
            <a:avLst/>
          </a:prstGeom>
          <a:noFill/>
        </p:spPr>
      </p:pic>
      <p:pic>
        <p:nvPicPr>
          <p:cNvPr id="3074" name="Picture 2" descr="ÐÐ°ÑÑÐ¸Ð½ÐºÐ¸ Ð¿Ð¾ Ð·Ð°Ð¿ÑÐ¾ÑÑ jacheta barbati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1124744"/>
            <a:ext cx="1496166" cy="2160240"/>
          </a:xfrm>
          <a:prstGeom prst="rect">
            <a:avLst/>
          </a:prstGeom>
          <a:noFill/>
        </p:spPr>
      </p:pic>
      <p:pic>
        <p:nvPicPr>
          <p:cNvPr id="15" name="Picture 94" descr="Карандаш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507039" flipH="1">
            <a:off x="222250" y="418630"/>
            <a:ext cx="10287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9 -0.00347 L 0.12275 0.0416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26 0.09328 L 0.11753 0.42639 L 0.21909 0.04282 L 0.40173 0.33889 L 0.50104 -0.03959 L 0.67864 0.24907 L 0.75989 -0.09607 L 0.97152 0.13148 " pathEditMode="relative" rAng="-481900" ptsTypes="AAAAAAAA">
                                      <p:cBhvr>
                                        <p:cTn id="1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Intel-pc\Pictures\moda-infantil-niño-invierno-1320x973.jpg"/>
          <p:cNvPicPr>
            <a:picLocks noChangeAspect="1" noChangeArrowheads="1"/>
          </p:cNvPicPr>
          <p:nvPr/>
        </p:nvPicPr>
        <p:blipFill>
          <a:blip r:embed="rId2" cstate="print">
            <a:lum bright="16000" contrast="-40000"/>
          </a:blip>
          <a:srcRect/>
          <a:stretch>
            <a:fillRect/>
          </a:stretch>
        </p:blipFill>
        <p:spPr bwMode="auto">
          <a:xfrm>
            <a:off x="4430944" y="3356992"/>
            <a:ext cx="4749568" cy="3501008"/>
          </a:xfrm>
          <a:prstGeom prst="rect">
            <a:avLst/>
          </a:prstGeom>
          <a:noFill/>
        </p:spPr>
      </p:pic>
      <p:pic>
        <p:nvPicPr>
          <p:cNvPr id="14341" name="Picture 5" descr="ÐÐ°ÑÑÐ¸Ð½ÐºÐ¸ Ð¿Ð¾ Ð·Ð°Ð¿ÑÐ¾ÑÑ toamna copii"/>
          <p:cNvPicPr>
            <a:picLocks noChangeAspect="1" noChangeArrowheads="1"/>
          </p:cNvPicPr>
          <p:nvPr/>
        </p:nvPicPr>
        <p:blipFill>
          <a:blip r:embed="rId3" cstate="print">
            <a:lum bright="26000" contrast="-33000"/>
          </a:blip>
          <a:srcRect/>
          <a:stretch>
            <a:fillRect/>
          </a:stretch>
        </p:blipFill>
        <p:spPr bwMode="auto">
          <a:xfrm>
            <a:off x="4499992" y="0"/>
            <a:ext cx="4644008" cy="3360373"/>
          </a:xfrm>
          <a:prstGeom prst="rect">
            <a:avLst/>
          </a:prstGeom>
          <a:noFill/>
        </p:spPr>
      </p:pic>
      <p:pic>
        <p:nvPicPr>
          <p:cNvPr id="14338" name="Picture 2" descr="C:\Users\Intel-pc\Pictures\images (5).jpg"/>
          <p:cNvPicPr>
            <a:picLocks noChangeAspect="1" noChangeArrowheads="1"/>
          </p:cNvPicPr>
          <p:nvPr/>
        </p:nvPicPr>
        <p:blipFill>
          <a:blip r:embed="rId4" cstate="print">
            <a:lum bright="42000" contrast="-48000"/>
          </a:blip>
          <a:srcRect/>
          <a:stretch>
            <a:fillRect/>
          </a:stretch>
        </p:blipFill>
        <p:spPr bwMode="auto">
          <a:xfrm>
            <a:off x="-1" y="-1"/>
            <a:ext cx="4547153" cy="68580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o-MO" sz="5400" dirty="0" smtClean="0">
                <a:solidFill>
                  <a:srgbClr val="FF0000"/>
                </a:solidFill>
              </a:rPr>
              <a:t>Răspuns: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31249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o-MO" dirty="0" smtClean="0">
                <a:solidFill>
                  <a:srgbClr val="0000FF"/>
                </a:solidFill>
              </a:rPr>
              <a:t>(scurtă și pantofi) </a:t>
            </a:r>
          </a:p>
          <a:p>
            <a:pPr>
              <a:buNone/>
            </a:pPr>
            <a:r>
              <a:rPr lang="ro-MO" dirty="0" smtClean="0">
                <a:solidFill>
                  <a:srgbClr val="0000FF"/>
                </a:solidFill>
              </a:rPr>
              <a:t>                             (scurtă și adidași)</a:t>
            </a:r>
          </a:p>
          <a:p>
            <a:pPr>
              <a:buNone/>
            </a:pPr>
            <a:r>
              <a:rPr lang="ro-MO" dirty="0" smtClean="0">
                <a:solidFill>
                  <a:srgbClr val="0000FF"/>
                </a:solidFill>
              </a:rPr>
              <a:t>                                                           (scurtă și cizme) </a:t>
            </a:r>
            <a:endParaRPr lang="ro-MO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ro-MO" dirty="0" smtClean="0">
                <a:solidFill>
                  <a:srgbClr val="0000FF"/>
                </a:solidFill>
              </a:rPr>
              <a:t>(vestă și pantofi) </a:t>
            </a:r>
          </a:p>
          <a:p>
            <a:pPr>
              <a:buNone/>
            </a:pPr>
            <a:r>
              <a:rPr lang="ro-MO" dirty="0" smtClean="0">
                <a:solidFill>
                  <a:srgbClr val="0000FF"/>
                </a:solidFill>
              </a:rPr>
              <a:t>                              (vestă și adidași) </a:t>
            </a:r>
          </a:p>
          <a:p>
            <a:pPr>
              <a:buNone/>
            </a:pPr>
            <a:r>
              <a:rPr lang="ro-MO" dirty="0" smtClean="0">
                <a:solidFill>
                  <a:srgbClr val="0000FF"/>
                </a:solidFill>
              </a:rPr>
              <a:t>                                                           (vestă și cizme) </a:t>
            </a:r>
            <a:endParaRPr lang="ro-MO" sz="2800" dirty="0" smtClean="0"/>
          </a:p>
          <a:p>
            <a:pPr>
              <a:buNone/>
            </a:pPr>
            <a:r>
              <a:rPr lang="ro-MO" dirty="0" smtClean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jacheta </a:t>
            </a:r>
            <a:r>
              <a:rPr lang="ro-MO" dirty="0" smtClean="0">
                <a:solidFill>
                  <a:srgbClr val="0000FF"/>
                </a:solidFill>
              </a:rPr>
              <a:t>și pantofi) </a:t>
            </a:r>
          </a:p>
          <a:p>
            <a:pPr>
              <a:buNone/>
            </a:pPr>
            <a:r>
              <a:rPr lang="ro-MO" dirty="0" smtClean="0">
                <a:solidFill>
                  <a:srgbClr val="0000FF"/>
                </a:solidFill>
              </a:rPr>
              <a:t>                               (</a:t>
            </a:r>
            <a:r>
              <a:rPr lang="en-US" dirty="0" smtClean="0">
                <a:solidFill>
                  <a:srgbClr val="0000FF"/>
                </a:solidFill>
              </a:rPr>
              <a:t>jacheta</a:t>
            </a:r>
            <a:r>
              <a:rPr lang="ro-MO" dirty="0" smtClean="0">
                <a:solidFill>
                  <a:srgbClr val="0000FF"/>
                </a:solidFill>
              </a:rPr>
              <a:t> și adidași) </a:t>
            </a:r>
          </a:p>
          <a:p>
            <a:pPr>
              <a:buNone/>
            </a:pPr>
            <a:r>
              <a:rPr lang="ro-MO" dirty="0" smtClean="0">
                <a:solidFill>
                  <a:srgbClr val="0000FF"/>
                </a:solidFill>
              </a:rPr>
              <a:t>                                                         (</a:t>
            </a:r>
            <a:r>
              <a:rPr lang="en-US" dirty="0" smtClean="0">
                <a:solidFill>
                  <a:srgbClr val="0000FF"/>
                </a:solidFill>
              </a:rPr>
              <a:t>jacheta</a:t>
            </a:r>
            <a:r>
              <a:rPr lang="ro-MO" dirty="0" smtClean="0">
                <a:solidFill>
                  <a:srgbClr val="0000FF"/>
                </a:solidFill>
              </a:rPr>
              <a:t> și cizme)</a:t>
            </a:r>
            <a:r>
              <a:rPr lang="ro-MO" sz="2400" dirty="0" smtClean="0">
                <a:solidFill>
                  <a:srgbClr val="0000FF"/>
                </a:solidFill>
              </a:rPr>
              <a:t> </a:t>
            </a:r>
            <a:endParaRPr lang="ro-MO" sz="1800" dirty="0" smtClean="0">
              <a:solidFill>
                <a:srgbClr val="0000FF"/>
              </a:solidFill>
            </a:endParaRPr>
          </a:p>
        </p:txBody>
      </p:sp>
      <p:pic>
        <p:nvPicPr>
          <p:cNvPr id="7" name="Picture 94" descr="Карандаш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507039" flipH="1">
            <a:off x="222251" y="562646"/>
            <a:ext cx="10287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9 -0.00347 L 0.12275 0.04167 " pathEditMode="relative" rAng="0" ptsTypes="AA">
                                      <p:cBhvr>
                                        <p:cTn id="6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2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74 0.04167 L 0.23507 0.60347 L 0.29583 -0.01505 L 0.48489 0.49861 L 0.54496 -0.10949 L 0.72916 0.39143 L 0.77534 -0.16505 L 0.98593 0.23935 " pathEditMode="relative" rAng="-481900" ptsTypes="AAAAAAAA">
                                      <p:cBhvr>
                                        <p:cTn id="7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 descr="ÐÐ°ÑÑÐ¸Ð½ÐºÐ¸ Ð¿Ð¾ Ð·Ð°Ð¿ÑÐ¾ÑÑ toamna copii"/>
          <p:cNvPicPr>
            <a:picLocks noChangeAspect="1" noChangeArrowheads="1"/>
          </p:cNvPicPr>
          <p:nvPr/>
        </p:nvPicPr>
        <p:blipFill>
          <a:blip r:embed="rId2" cstate="print">
            <a:lum bright="26000" contrast="-33000"/>
          </a:blip>
          <a:srcRect/>
          <a:stretch>
            <a:fillRect/>
          </a:stretch>
        </p:blipFill>
        <p:spPr bwMode="auto">
          <a:xfrm>
            <a:off x="4499992" y="0"/>
            <a:ext cx="4644008" cy="3360373"/>
          </a:xfrm>
          <a:prstGeom prst="rect">
            <a:avLst/>
          </a:prstGeom>
          <a:noFill/>
        </p:spPr>
      </p:pic>
      <p:pic>
        <p:nvPicPr>
          <p:cNvPr id="14339" name="Picture 3" descr="C:\Users\Intel-pc\Pictures\Без названия (5).jpg"/>
          <p:cNvPicPr>
            <a:picLocks noChangeAspect="1" noChangeArrowheads="1"/>
          </p:cNvPicPr>
          <p:nvPr/>
        </p:nvPicPr>
        <p:blipFill>
          <a:blip r:embed="rId3" cstate="print">
            <a:lum bright="29000" contrast="-67000"/>
          </a:blip>
          <a:srcRect/>
          <a:stretch>
            <a:fillRect/>
          </a:stretch>
        </p:blipFill>
        <p:spPr bwMode="auto">
          <a:xfrm>
            <a:off x="1403648" y="2348880"/>
            <a:ext cx="7740352" cy="4509120"/>
          </a:xfrm>
          <a:prstGeom prst="rect">
            <a:avLst/>
          </a:prstGeom>
          <a:noFill/>
        </p:spPr>
      </p:pic>
      <p:pic>
        <p:nvPicPr>
          <p:cNvPr id="14338" name="Picture 2" descr="C:\Users\Intel-pc\Pictures\images (5).jpg"/>
          <p:cNvPicPr>
            <a:picLocks noChangeAspect="1" noChangeArrowheads="1"/>
          </p:cNvPicPr>
          <p:nvPr/>
        </p:nvPicPr>
        <p:blipFill>
          <a:blip r:embed="rId4" cstate="print">
            <a:lum bright="42000" contrast="-48000"/>
          </a:blip>
          <a:srcRect/>
          <a:stretch>
            <a:fillRect/>
          </a:stretch>
        </p:blipFill>
        <p:spPr bwMode="auto">
          <a:xfrm>
            <a:off x="-1" y="-1"/>
            <a:ext cx="4547153" cy="68580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3808" y="1556792"/>
            <a:ext cx="3240360" cy="720080"/>
          </a:xfrm>
        </p:spPr>
        <p:txBody>
          <a:bodyPr>
            <a:normAutofit fontScale="90000"/>
          </a:bodyPr>
          <a:lstStyle/>
          <a:p>
            <a:r>
              <a:rPr lang="ro-MO" dirty="0" smtClean="0">
                <a:solidFill>
                  <a:srgbClr val="FF0000"/>
                </a:solidFill>
              </a:rPr>
              <a:t>Răspuns: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5229200"/>
            <a:ext cx="8784976" cy="720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x</a:t>
            </a:r>
            <a:r>
              <a:rPr lang="en-US" sz="2800" dirty="0" smtClean="0">
                <a:solidFill>
                  <a:srgbClr val="0000FF"/>
                </a:solidFill>
              </a:rPr>
              <a:t>B</a:t>
            </a:r>
            <a:r>
              <a:rPr lang="en-US" sz="2800" dirty="0" smtClean="0"/>
              <a:t>  {</a:t>
            </a:r>
            <a:r>
              <a:rPr lang="ro-MO" sz="2800" dirty="0" smtClean="0"/>
              <a:t>(</a:t>
            </a:r>
            <a:r>
              <a:rPr lang="ro-MO" sz="2800" dirty="0" smtClean="0">
                <a:solidFill>
                  <a:srgbClr val="FF0000"/>
                </a:solidFill>
              </a:rPr>
              <a:t>S</a:t>
            </a:r>
            <a:r>
              <a:rPr lang="ro-MO" sz="2800" dirty="0" smtClean="0">
                <a:solidFill>
                  <a:schemeClr val="tx1"/>
                </a:solidFill>
              </a:rPr>
              <a:t>; </a:t>
            </a:r>
            <a:r>
              <a:rPr lang="ro-MO" sz="2800" dirty="0" smtClean="0">
                <a:solidFill>
                  <a:srgbClr val="0000FF"/>
                </a:solidFill>
              </a:rPr>
              <a:t>P</a:t>
            </a:r>
            <a:r>
              <a:rPr lang="ro-MO" sz="2800" dirty="0" smtClean="0">
                <a:solidFill>
                  <a:schemeClr val="tx1"/>
                </a:solidFill>
              </a:rPr>
              <a:t>) </a:t>
            </a:r>
            <a:r>
              <a:rPr lang="ro-MO" sz="2800" dirty="0" smtClean="0"/>
              <a:t>(</a:t>
            </a:r>
            <a:r>
              <a:rPr lang="ro-MO" sz="2800" dirty="0" smtClean="0">
                <a:solidFill>
                  <a:srgbClr val="FF0000"/>
                </a:solidFill>
              </a:rPr>
              <a:t>S</a:t>
            </a:r>
            <a:r>
              <a:rPr lang="ro-MO" sz="2800" dirty="0" smtClean="0">
                <a:solidFill>
                  <a:schemeClr val="tx1"/>
                </a:solidFill>
              </a:rPr>
              <a:t>; </a:t>
            </a:r>
            <a:r>
              <a:rPr lang="ro-MO" sz="2800" dirty="0" smtClean="0">
                <a:solidFill>
                  <a:srgbClr val="0000FF"/>
                </a:solidFill>
              </a:rPr>
              <a:t>A</a:t>
            </a:r>
            <a:r>
              <a:rPr lang="ro-MO" sz="2800" dirty="0" smtClean="0">
                <a:solidFill>
                  <a:schemeClr val="tx1"/>
                </a:solidFill>
              </a:rPr>
              <a:t>) </a:t>
            </a:r>
            <a:r>
              <a:rPr lang="ro-MO" sz="2800" dirty="0" smtClean="0"/>
              <a:t>(</a:t>
            </a:r>
            <a:r>
              <a:rPr lang="ro-MO" sz="2800" dirty="0" smtClean="0">
                <a:solidFill>
                  <a:srgbClr val="FF0000"/>
                </a:solidFill>
              </a:rPr>
              <a:t>S</a:t>
            </a:r>
            <a:r>
              <a:rPr lang="ro-MO" sz="2800" dirty="0" smtClean="0">
                <a:solidFill>
                  <a:schemeClr val="tx1"/>
                </a:solidFill>
              </a:rPr>
              <a:t>; </a:t>
            </a:r>
            <a:r>
              <a:rPr lang="ro-MO" sz="2800" dirty="0" smtClean="0">
                <a:solidFill>
                  <a:srgbClr val="0000FF"/>
                </a:solidFill>
              </a:rPr>
              <a:t>C</a:t>
            </a:r>
            <a:r>
              <a:rPr lang="ro-MO" sz="2800" dirty="0" smtClean="0">
                <a:solidFill>
                  <a:schemeClr val="tx1"/>
                </a:solidFill>
              </a:rPr>
              <a:t>) </a:t>
            </a:r>
            <a:r>
              <a:rPr lang="ro-MO" sz="2800" dirty="0" smtClean="0"/>
              <a:t>(</a:t>
            </a:r>
            <a:r>
              <a:rPr lang="ro-MO" sz="2800" dirty="0" smtClean="0">
                <a:solidFill>
                  <a:srgbClr val="FF0000"/>
                </a:solidFill>
              </a:rPr>
              <a:t>V</a:t>
            </a:r>
            <a:r>
              <a:rPr lang="ro-MO" sz="2800" dirty="0" smtClean="0">
                <a:solidFill>
                  <a:schemeClr val="tx1"/>
                </a:solidFill>
              </a:rPr>
              <a:t>; </a:t>
            </a:r>
            <a:r>
              <a:rPr lang="ro-MO" sz="2800" dirty="0" smtClean="0">
                <a:solidFill>
                  <a:srgbClr val="0000FF"/>
                </a:solidFill>
              </a:rPr>
              <a:t>P</a:t>
            </a:r>
            <a:r>
              <a:rPr lang="ro-MO" sz="2800" dirty="0" smtClean="0">
                <a:solidFill>
                  <a:schemeClr val="tx1"/>
                </a:solidFill>
              </a:rPr>
              <a:t>) </a:t>
            </a:r>
            <a:r>
              <a:rPr lang="ro-MO" sz="2800" dirty="0" smtClean="0"/>
              <a:t>(</a:t>
            </a:r>
            <a:r>
              <a:rPr lang="ro-MO" sz="2800" dirty="0" smtClean="0">
                <a:solidFill>
                  <a:srgbClr val="FF0000"/>
                </a:solidFill>
              </a:rPr>
              <a:t>V</a:t>
            </a:r>
            <a:r>
              <a:rPr lang="ro-MO" sz="2800" dirty="0" smtClean="0">
                <a:solidFill>
                  <a:schemeClr val="tx1"/>
                </a:solidFill>
              </a:rPr>
              <a:t>; </a:t>
            </a:r>
            <a:r>
              <a:rPr lang="ro-MO" sz="2800" dirty="0" smtClean="0">
                <a:solidFill>
                  <a:srgbClr val="0000FF"/>
                </a:solidFill>
              </a:rPr>
              <a:t>A</a:t>
            </a:r>
            <a:r>
              <a:rPr lang="ro-MO" sz="2800" dirty="0" smtClean="0">
                <a:solidFill>
                  <a:schemeClr val="tx1"/>
                </a:solidFill>
              </a:rPr>
              <a:t>) </a:t>
            </a:r>
            <a:r>
              <a:rPr lang="ro-MO" sz="2800" dirty="0" smtClean="0"/>
              <a:t>(</a:t>
            </a:r>
            <a:r>
              <a:rPr lang="ro-MO" sz="2800" dirty="0" smtClean="0">
                <a:solidFill>
                  <a:srgbClr val="FF0000"/>
                </a:solidFill>
              </a:rPr>
              <a:t>V</a:t>
            </a:r>
            <a:r>
              <a:rPr lang="ro-MO" sz="2800" dirty="0" smtClean="0">
                <a:solidFill>
                  <a:schemeClr val="tx1"/>
                </a:solidFill>
              </a:rPr>
              <a:t>; </a:t>
            </a:r>
            <a:r>
              <a:rPr lang="ro-MO" sz="2800" dirty="0" smtClean="0">
                <a:solidFill>
                  <a:srgbClr val="0000FF"/>
                </a:solidFill>
              </a:rPr>
              <a:t>C</a:t>
            </a:r>
            <a:r>
              <a:rPr lang="ro-MO" sz="2800" dirty="0" smtClean="0">
                <a:solidFill>
                  <a:schemeClr val="tx1"/>
                </a:solidFill>
              </a:rPr>
              <a:t>) </a:t>
            </a:r>
            <a:r>
              <a:rPr lang="ro-MO" sz="2800" dirty="0" smtClean="0"/>
              <a:t>(</a:t>
            </a:r>
            <a:r>
              <a:rPr lang="ro-MO" sz="2800" dirty="0" smtClean="0">
                <a:solidFill>
                  <a:srgbClr val="FF0000"/>
                </a:solidFill>
              </a:rPr>
              <a:t>J</a:t>
            </a:r>
            <a:r>
              <a:rPr lang="ro-MO" sz="2800" dirty="0" smtClean="0"/>
              <a:t>; </a:t>
            </a:r>
            <a:r>
              <a:rPr lang="ro-MO" sz="2800" dirty="0" smtClean="0">
                <a:solidFill>
                  <a:srgbClr val="0000FF"/>
                </a:solidFill>
              </a:rPr>
              <a:t>P</a:t>
            </a:r>
            <a:r>
              <a:rPr lang="ro-MO" sz="2800" dirty="0" smtClean="0"/>
              <a:t>) (</a:t>
            </a:r>
            <a:r>
              <a:rPr lang="ro-MO" sz="2800" dirty="0" smtClean="0">
                <a:solidFill>
                  <a:srgbClr val="FF0000"/>
                </a:solidFill>
              </a:rPr>
              <a:t>J</a:t>
            </a:r>
            <a:r>
              <a:rPr lang="ro-MO" sz="2800" dirty="0" smtClean="0"/>
              <a:t>; </a:t>
            </a:r>
            <a:r>
              <a:rPr lang="ro-MO" sz="2800" dirty="0" smtClean="0">
                <a:solidFill>
                  <a:srgbClr val="0000FF"/>
                </a:solidFill>
              </a:rPr>
              <a:t>A</a:t>
            </a:r>
            <a:r>
              <a:rPr lang="ro-MO" sz="2800" dirty="0" smtClean="0"/>
              <a:t>) (</a:t>
            </a:r>
            <a:r>
              <a:rPr lang="ro-MO" sz="2800" dirty="0" smtClean="0">
                <a:solidFill>
                  <a:srgbClr val="FF0000"/>
                </a:solidFill>
              </a:rPr>
              <a:t>J</a:t>
            </a:r>
            <a:r>
              <a:rPr lang="ro-MO" sz="2800" dirty="0" smtClean="0"/>
              <a:t>; </a:t>
            </a:r>
            <a:r>
              <a:rPr lang="ro-MO" sz="2800" dirty="0" smtClean="0">
                <a:solidFill>
                  <a:srgbClr val="0000FF"/>
                </a:solidFill>
              </a:rPr>
              <a:t>C</a:t>
            </a:r>
            <a:r>
              <a:rPr lang="ro-MO" sz="2800" dirty="0" smtClean="0"/>
              <a:t>)</a:t>
            </a:r>
            <a:r>
              <a:rPr lang="en-US" sz="2800" dirty="0" smtClean="0"/>
              <a:t>}</a:t>
            </a:r>
            <a:endParaRPr lang="ro-MO" sz="2800" dirty="0" smtClean="0"/>
          </a:p>
          <a:p>
            <a:pPr>
              <a:buNone/>
            </a:pPr>
            <a:endParaRPr lang="ro-MO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188640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O" sz="2400" dirty="0" smtClean="0"/>
              <a:t>    Ionuț </a:t>
            </a:r>
            <a:r>
              <a:rPr lang="ro-MO" sz="2400" dirty="0" smtClean="0"/>
              <a:t>în fiecare zi merge la școală. El de obicei îmbracă </a:t>
            </a:r>
            <a:r>
              <a:rPr lang="ro-MO" sz="2400" dirty="0" smtClean="0"/>
              <a:t>scurta, vesta  sau </a:t>
            </a:r>
            <a:r>
              <a:rPr lang="en-US" sz="2400" dirty="0" smtClean="0"/>
              <a:t> jacheta</a:t>
            </a:r>
            <a:r>
              <a:rPr lang="ro-MO" sz="2400" dirty="0" smtClean="0"/>
              <a:t>. Încalță pantofi, adidași </a:t>
            </a:r>
            <a:r>
              <a:rPr lang="ro-MO" sz="2400" dirty="0" smtClean="0"/>
              <a:t>sau</a:t>
            </a:r>
            <a:r>
              <a:rPr lang="ro-MO" sz="2400" dirty="0" smtClean="0"/>
              <a:t> </a:t>
            </a:r>
            <a:r>
              <a:rPr lang="ro-MO" sz="2400" dirty="0" smtClean="0"/>
              <a:t>cizme. </a:t>
            </a:r>
            <a:endParaRPr lang="ro-MO" sz="2400" dirty="0" smtClean="0"/>
          </a:p>
          <a:p>
            <a:r>
              <a:rPr lang="ro-MO" sz="2400" dirty="0" smtClean="0"/>
              <a:t> </a:t>
            </a:r>
            <a:r>
              <a:rPr lang="ro-MO" sz="2400" dirty="0" smtClean="0"/>
              <a:t>   </a:t>
            </a:r>
            <a:r>
              <a:rPr lang="ro-MO" sz="2400" dirty="0" smtClean="0"/>
              <a:t>Scrieți </a:t>
            </a:r>
            <a:r>
              <a:rPr lang="ro-MO" sz="2400" dirty="0" smtClean="0"/>
              <a:t>toate variantele posibile de combinare a îmbrăcămintei și încălțămintei după timpul de afară. 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2276872"/>
            <a:ext cx="7178119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O" sz="3600" dirty="0" smtClean="0">
                <a:solidFill>
                  <a:srgbClr val="FF0000"/>
                </a:solidFill>
              </a:rPr>
              <a:t>Facem notația</a:t>
            </a:r>
          </a:p>
          <a:p>
            <a:r>
              <a:rPr lang="ro-MO" sz="3600" dirty="0" smtClean="0">
                <a:solidFill>
                  <a:srgbClr val="FF0000"/>
                </a:solidFill>
              </a:rPr>
              <a:t>scurtă - S, vestă - V și </a:t>
            </a:r>
            <a:r>
              <a:rPr lang="en-US" sz="3600" dirty="0" smtClean="0">
                <a:solidFill>
                  <a:srgbClr val="FF0000"/>
                </a:solidFill>
              </a:rPr>
              <a:t>jacheta</a:t>
            </a:r>
            <a:r>
              <a:rPr lang="ro-MO" sz="3600" dirty="0" smtClean="0">
                <a:solidFill>
                  <a:srgbClr val="FF0000"/>
                </a:solidFill>
              </a:rPr>
              <a:t> - J </a:t>
            </a:r>
          </a:p>
          <a:p>
            <a:r>
              <a:rPr lang="ro-MO" sz="3600" dirty="0" smtClean="0">
                <a:solidFill>
                  <a:srgbClr val="0000FF"/>
                </a:solidFill>
              </a:rPr>
              <a:t>pantofi - P,  adidași - A  și  cizme - C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A= {</a:t>
            </a:r>
            <a:r>
              <a:rPr lang="ro-MO" sz="3600" dirty="0" smtClean="0">
                <a:solidFill>
                  <a:srgbClr val="FF0000"/>
                </a:solidFill>
              </a:rPr>
              <a:t>S, V, J </a:t>
            </a:r>
            <a:r>
              <a:rPr lang="en-US" sz="3600" dirty="0" smtClean="0">
                <a:solidFill>
                  <a:srgbClr val="FF0000"/>
                </a:solidFill>
              </a:rPr>
              <a:t>}</a:t>
            </a:r>
            <a:r>
              <a:rPr lang="ro-MO" sz="3600" dirty="0" smtClean="0">
                <a:solidFill>
                  <a:srgbClr val="FF0000"/>
                </a:solidFill>
              </a:rPr>
              <a:t> – mulțimea hainelor </a:t>
            </a:r>
          </a:p>
          <a:p>
            <a:r>
              <a:rPr lang="en-US" sz="3600" dirty="0" smtClean="0">
                <a:solidFill>
                  <a:srgbClr val="0000FF"/>
                </a:solidFill>
              </a:rPr>
              <a:t>B= {</a:t>
            </a:r>
            <a:r>
              <a:rPr lang="ro-MO" sz="3600" dirty="0" smtClean="0">
                <a:solidFill>
                  <a:srgbClr val="0000FF"/>
                </a:solidFill>
              </a:rPr>
              <a:t>P, A, C</a:t>
            </a:r>
            <a:r>
              <a:rPr lang="en-US" sz="3600" dirty="0" smtClean="0">
                <a:solidFill>
                  <a:srgbClr val="0000FF"/>
                </a:solidFill>
              </a:rPr>
              <a:t> }</a:t>
            </a:r>
            <a:r>
              <a:rPr lang="ro-MO" sz="3600" dirty="0" smtClean="0">
                <a:solidFill>
                  <a:srgbClr val="0000FF"/>
                </a:solidFill>
              </a:rPr>
              <a:t> – mulțimea </a:t>
            </a:r>
            <a:r>
              <a:rPr lang="ro-MO" sz="3600" dirty="0" smtClean="0">
                <a:solidFill>
                  <a:srgbClr val="0000FF"/>
                </a:solidFill>
              </a:rPr>
              <a:t>încălțămintei </a:t>
            </a:r>
            <a:endParaRPr lang="ro-MO" sz="3600" dirty="0" smtClean="0">
              <a:solidFill>
                <a:srgbClr val="0000FF"/>
              </a:solidFill>
            </a:endParaRPr>
          </a:p>
          <a:p>
            <a:endParaRPr lang="ro-MO" sz="3600" dirty="0" smtClean="0">
              <a:solidFill>
                <a:srgbClr val="FF0000"/>
              </a:solidFill>
            </a:endParaRPr>
          </a:p>
          <a:p>
            <a:endParaRPr lang="ro-MO" sz="3600" dirty="0" smtClean="0">
              <a:solidFill>
                <a:srgbClr val="0000FF"/>
              </a:solidFill>
            </a:endParaRPr>
          </a:p>
          <a:p>
            <a:endParaRPr lang="ru-RU" sz="3600" dirty="0">
              <a:solidFill>
                <a:srgbClr val="0000FF"/>
              </a:solidFill>
            </a:endParaRPr>
          </a:p>
        </p:txBody>
      </p:sp>
      <p:pic>
        <p:nvPicPr>
          <p:cNvPr id="9" name="Picture 86" descr="a_dom_vor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948264" y="2564904"/>
            <a:ext cx="202406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2195736" y="5877272"/>
            <a:ext cx="4565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/>
              <a:t>x</a:t>
            </a:r>
            <a:r>
              <a:rPr lang="en-US" sz="3200" dirty="0" smtClean="0">
                <a:solidFill>
                  <a:srgbClr val="0000FF"/>
                </a:solidFill>
              </a:rPr>
              <a:t>B</a:t>
            </a:r>
            <a:r>
              <a:rPr lang="ro-MO" sz="3200" dirty="0" smtClean="0">
                <a:solidFill>
                  <a:srgbClr val="0000FF"/>
                </a:solidFill>
              </a:rPr>
              <a:t>  este produs cartezian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C 0.07726 -0.00949 0.15486 -0.01806 0.22882 0.01806 C 0.30312 0.05463 0.35486 0.10463 0.44514 0.21713 C 0.53542 0.3294 0.71684 0.61343 0.77135 0.69282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" y="3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1444</Words>
  <Application>Microsoft Office PowerPoint</Application>
  <PresentationFormat>Экран (4:3)</PresentationFormat>
  <Paragraphs>356</Paragraphs>
  <Slides>28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Тема Office</vt:lpstr>
      <vt:lpstr>Формула</vt:lpstr>
      <vt:lpstr>Слайд 1</vt:lpstr>
      <vt:lpstr>Tema pentru acasă</vt:lpstr>
      <vt:lpstr>Completați posterul</vt:lpstr>
      <vt:lpstr>Completați tabelul de mai jos.</vt:lpstr>
      <vt:lpstr>Слайд 5</vt:lpstr>
      <vt:lpstr>Слайд 6</vt:lpstr>
      <vt:lpstr>Hai să-l îmbrăcăm pe Ionuț!</vt:lpstr>
      <vt:lpstr>Răspuns:</vt:lpstr>
      <vt:lpstr>Răspuns:</vt:lpstr>
      <vt:lpstr>Subiectul lecției: Produsul cartezian</vt:lpstr>
      <vt:lpstr>Exercițiul 1</vt:lpstr>
      <vt:lpstr>Rezolvare:</vt:lpstr>
      <vt:lpstr>Rezolvare</vt:lpstr>
      <vt:lpstr>►Tema pentru acasă!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 să-l îmbrăcăm pe Ionuț</dc:title>
  <dc:creator>Microsoft Office</dc:creator>
  <cp:lastModifiedBy>Microsoft Office</cp:lastModifiedBy>
  <cp:revision>63</cp:revision>
  <dcterms:created xsi:type="dcterms:W3CDTF">2018-10-15T18:36:30Z</dcterms:created>
  <dcterms:modified xsi:type="dcterms:W3CDTF">2018-10-22T18:52:21Z</dcterms:modified>
</cp:coreProperties>
</file>