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60" r:id="rId6"/>
    <p:sldId id="258" r:id="rId7"/>
    <p:sldId id="262" r:id="rId8"/>
    <p:sldId id="259" r:id="rId9"/>
    <p:sldId id="263" r:id="rId10"/>
    <p:sldId id="264" r:id="rId11"/>
    <p:sldId id="261" r:id="rId12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4" d="100"/>
          <a:sy n="184" d="100"/>
        </p:scale>
        <p:origin x="59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myv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myv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myv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C9EF0C1-336E-44FB-8BC4-51C928ADA6D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myv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myv-RU" sz="22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F2AAB83-A8DE-4E19-96BE-92F4003E2F0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myv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77DF9F9-CE49-4797-8964-85C39CE3F8A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myv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FEC526D-1590-46D5-8730-1216C34C5C4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myv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7ABBD28-103D-4F2E-A943-EB06CFD9F0B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myv-RU" sz="22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F47AD3E-01D2-4F27-A0AC-B8DB32E1A0D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myv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9AAD7ED-7E43-4689-9878-79222CD572C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myv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myv-RU" sz="22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myv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6CBBE5E-4386-47AE-ADBE-80227E6E9F4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myv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648CE04-0569-4F3E-9178-CC6A8C10980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myv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051296-79A8-4933-99AC-7B760CB484A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myv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FD84E2A-36D3-456C-96FD-A3E74199C59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myv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459D751-8F53-4B64-B09A-B180A3D4EE6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120A8C7-36E9-4642-97D2-398CDB20B9C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myv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myv-RU" sz="22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6728A65-EA6F-4F82-B908-0C826DA5D8D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myv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34E9790A-DC66-4AEF-B714-D3C6CF60128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myv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7CEAA40-F3FA-4D73-A569-CCE6D83C069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myv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0D4A670-265C-4DB5-B5D3-B75AC2F2FB1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myv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myv-RU" sz="22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908DA13-9E3F-4808-836C-B8EB28E9F3C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myv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BBA6E73-B013-4640-B4FF-226FEE5900C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myv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9BDA6EA-0A43-4892-BF21-E5B7B48CA32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myv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75579F3-3CE8-4808-8E80-27E772107C8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myv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36382823-7168-45DC-B768-6443D212A5C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myv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8A60667-A65C-495A-8FBE-29ECAB34441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myv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3C3CEFCF-ADD7-4892-BC07-5A19C77F5B1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myv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myv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myv-RU" sz="22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myv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myv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endParaRPr lang="myv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myv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400000"/>
            <a:ext cx="10080000" cy="2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tangle 8"/>
          <p:cNvSpPr/>
          <p:nvPr/>
        </p:nvSpPr>
        <p:spPr>
          <a:xfrm>
            <a:off x="0" y="0"/>
            <a:ext cx="10080000" cy="1215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myv-RU" sz="2700" b="1" strike="noStrike" spc="-1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myv-RU" sz="2400" b="1" strike="noStrike" spc="-1">
                <a:solidFill>
                  <a:srgbClr val="2C3E50"/>
                </a:solidFill>
                <a:latin typeface="Source Sans Pro Semibold"/>
              </a:rPr>
              <a:t>Click to edit the outline text format</a:t>
            </a:r>
          </a:p>
          <a:p>
            <a:pPr marL="864000" lvl="1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myv-RU" sz="2100" b="0" strike="noStrike" spc="-1">
                <a:solidFill>
                  <a:srgbClr val="2C3E50"/>
                </a:solidFill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myv-RU" sz="1800" b="0" strike="noStrike" spc="-1">
                <a:solidFill>
                  <a:srgbClr val="2C3E50"/>
                </a:solidFill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425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myv-RU" sz="1500" b="0" strike="noStrike" spc="-1">
                <a:solidFill>
                  <a:srgbClr val="2C3E50"/>
                </a:solidFill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myv-RU" sz="1500" b="0" strike="noStrike" spc="-1">
                <a:solidFill>
                  <a:srgbClr val="2C3E50"/>
                </a:solidFill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myv-RU" sz="1500" b="0" strike="noStrike" spc="-1">
                <a:solidFill>
                  <a:srgbClr val="2C3E50"/>
                </a:solidFill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myv-RU" sz="1500" b="0" strike="noStrike" spc="-1">
                <a:solidFill>
                  <a:srgbClr val="2C3E50"/>
                </a:solidFill>
                <a:latin typeface="Source Sans Pro"/>
              </a:rPr>
              <a:t>Seventh Outline Level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t">
            <a:noAutofit/>
          </a:bodyPr>
          <a:lstStyle>
            <a:lvl1pPr>
              <a:defRPr lang="myv-RU" sz="1800" b="1" strike="noStrike" spc="-1">
                <a:solidFill>
                  <a:srgbClr val="FFFFFF"/>
                </a:solidFill>
                <a:latin typeface="Source Sans Pro Black"/>
              </a:defRPr>
            </a:lvl1pPr>
          </a:lstStyle>
          <a:p>
            <a:r>
              <a:rPr lang="myv-RU" sz="1800" b="1" strike="noStrike" spc="-1">
                <a:solidFill>
                  <a:srgbClr val="FFFFFF"/>
                </a:solidFill>
                <a:latin typeface="Source Sans Pro Black"/>
              </a:rPr>
              <a:t>&lt;date/time&gt;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myv-RU" sz="1800" b="1" strike="noStrike" spc="-1">
                <a:solidFill>
                  <a:srgbClr val="FFFFFF"/>
                </a:solidFill>
                <a:latin typeface="Source Sans Pro Black"/>
              </a:defRPr>
            </a:lvl1pPr>
          </a:lstStyle>
          <a:p>
            <a:pPr algn="ctr">
              <a:buNone/>
            </a:pPr>
            <a:r>
              <a:rPr lang="myv-RU" sz="1800" b="1" strike="noStrike" spc="-1">
                <a:solidFill>
                  <a:srgbClr val="FFFFFF"/>
                </a:solidFill>
                <a:latin typeface="Source Sans Pro Black"/>
              </a:rPr>
              <a:t>&lt;footer&gt;</a:t>
            </a:r>
          </a:p>
        </p:txBody>
      </p:sp>
      <p:sp>
        <p:nvSpPr>
          <p:cNvPr id="6" name="Oval 5"/>
          <p:cNvSpPr/>
          <p:nvPr/>
        </p:nvSpPr>
        <p:spPr>
          <a:xfrm>
            <a:off x="9315000" y="5175000"/>
            <a:ext cx="450000" cy="4500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TextBox 6"/>
          <p:cNvSpPr txBox="1"/>
          <p:nvPr/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fld id="{D3B3A47E-7A2E-456C-9861-3DDA4DAC9BF3}" type="slidenum">
              <a:rPr lang="myv-RU" sz="1800" b="1" strike="noStrike" spc="-1">
                <a:solidFill>
                  <a:srgbClr val="FFFFFF"/>
                </a:solidFill>
                <a:latin typeface="Source Sans Pro Black"/>
              </a:rPr>
              <a:t>‹#›</a:t>
            </a:fld>
            <a:endParaRPr lang="myv-RU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Rectangle 44"/>
          <p:cNvSpPr/>
          <p:nvPr/>
        </p:nvSpPr>
        <p:spPr>
          <a:xfrm>
            <a:off x="0" y="0"/>
            <a:ext cx="10080000" cy="37800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myv-RU" sz="2700" b="1" strike="noStrike" spc="-1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7000"/>
          </a:bodyPr>
          <a:lstStyle/>
          <a:p>
            <a:pPr marL="432000" indent="-324000">
              <a:spcAft>
                <a:spcPts val="655"/>
              </a:spcAft>
            </a:pPr>
            <a:r>
              <a:rPr lang="myv-RU" sz="1500" b="0" strike="noStrike" spc="-1">
                <a:solidFill>
                  <a:srgbClr val="FFFFFF"/>
                </a:solidFill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850"/>
              </a:spcAft>
            </a:pPr>
            <a:r>
              <a:rPr lang="myv-RU" sz="1500" b="0" strike="noStrike" spc="-1">
                <a:solidFill>
                  <a:srgbClr val="FFFFFF"/>
                </a:solidFill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635"/>
              </a:spcAft>
            </a:pPr>
            <a:r>
              <a:rPr lang="myv-RU" sz="1500" b="0" strike="noStrike" spc="-1">
                <a:solidFill>
                  <a:srgbClr val="FFFFFF"/>
                </a:solidFill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425"/>
              </a:spcAft>
            </a:pPr>
            <a:r>
              <a:rPr lang="myv-RU" sz="1500" b="0" strike="noStrike" spc="-1">
                <a:solidFill>
                  <a:srgbClr val="FFFFFF"/>
                </a:solidFill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13"/>
              </a:spcAft>
            </a:pPr>
            <a:r>
              <a:rPr lang="myv-RU" sz="1500" b="0" strike="noStrike" spc="-1">
                <a:solidFill>
                  <a:srgbClr val="FFFFFF"/>
                </a:solidFill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13"/>
              </a:spcAft>
            </a:pPr>
            <a:r>
              <a:rPr lang="myv-RU" sz="1500" b="0" strike="noStrike" spc="-1">
                <a:solidFill>
                  <a:srgbClr val="FFFFFF"/>
                </a:solidFill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13"/>
              </a:spcAft>
            </a:pPr>
            <a:r>
              <a:rPr lang="myv-RU" sz="1500" b="0" strike="noStrike" spc="-1">
                <a:solidFill>
                  <a:srgbClr val="FFFFFF"/>
                </a:solidFill>
                <a:latin typeface="Source Sans Pro"/>
              </a:rPr>
              <a:t>Seventh Outline Level</a:t>
            </a:r>
          </a:p>
        </p:txBody>
      </p:sp>
      <p:sp>
        <p:nvSpPr>
          <p:cNvPr id="48" name="PlaceHolder 3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t">
            <a:noAutofit/>
          </a:bodyPr>
          <a:lstStyle>
            <a:lvl1pPr>
              <a:defRPr lang="myv-RU" sz="1800" b="1" strike="noStrike" spc="-1">
                <a:solidFill>
                  <a:srgbClr val="FFFFFF"/>
                </a:solidFill>
                <a:latin typeface="Source Sans Pro Black"/>
              </a:defRPr>
            </a:lvl1pPr>
          </a:lstStyle>
          <a:p>
            <a:r>
              <a:rPr lang="myv-RU" sz="1800" b="1" strike="noStrike" spc="-1">
                <a:solidFill>
                  <a:srgbClr val="FFFFFF"/>
                </a:solidFill>
                <a:latin typeface="Source Sans Pro Black"/>
              </a:rPr>
              <a:t>&lt;date/time&gt;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myv-RU" sz="1800" b="1" strike="noStrike" spc="-1">
                <a:solidFill>
                  <a:srgbClr val="FFFFFF"/>
                </a:solidFill>
                <a:latin typeface="Source Sans Pro Black"/>
              </a:defRPr>
            </a:lvl1pPr>
          </a:lstStyle>
          <a:p>
            <a:pPr algn="ctr">
              <a:buNone/>
            </a:pPr>
            <a:r>
              <a:rPr lang="myv-RU" sz="1800" b="1" strike="noStrike" spc="-1">
                <a:solidFill>
                  <a:srgbClr val="FFFFFF"/>
                </a:solidFill>
                <a:latin typeface="Source Sans Pro Black"/>
              </a:rPr>
              <a:t>&lt;footer&gt;</a:t>
            </a:r>
          </a:p>
        </p:txBody>
      </p:sp>
      <p:sp>
        <p:nvSpPr>
          <p:cNvPr id="50" name="PlaceHolder 5"/>
          <p:cNvSpPr>
            <a:spLocks noGrp="1"/>
          </p:cNvSpPr>
          <p:nvPr>
            <p:ph type="sldNum" idx="5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ctr">
            <a:noAutofit/>
          </a:bodyPr>
          <a:lstStyle>
            <a:lvl1pPr algn="ctr">
              <a:buNone/>
              <a:defRPr lang="myv-RU" sz="1800" b="1" strike="noStrike" spc="-1">
                <a:solidFill>
                  <a:srgbClr val="FFFFFF"/>
                </a:solidFill>
                <a:latin typeface="Source Sans Pro Black"/>
              </a:defRPr>
            </a:lvl1pPr>
          </a:lstStyle>
          <a:p>
            <a:pPr algn="ctr">
              <a:buNone/>
            </a:pPr>
            <a:fld id="{B67D8A06-3240-4F15-B52D-70AC6A5BFF19}" type="slidenum">
              <a:rPr lang="myv-RU" sz="1800" b="1" strike="noStrike" spc="-1">
                <a:solidFill>
                  <a:srgbClr val="FFFFFF"/>
                </a:solidFill>
                <a:latin typeface="Source Sans Pro Black"/>
              </a:rPr>
              <a:t>‹#›</a:t>
            </a:fld>
            <a:endParaRPr lang="myv-RU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Speech Bubble: Rectangle 87"/>
          <p:cNvSpPr/>
          <p:nvPr/>
        </p:nvSpPr>
        <p:spPr>
          <a:xfrm>
            <a:off x="2520000" y="1350000"/>
            <a:ext cx="5040000" cy="189000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r>
              <a:rPr lang="myv-RU" sz="2700" b="1" strike="noStrike" spc="-1">
                <a:solidFill>
                  <a:srgbClr val="2C3E50"/>
                </a:solidFill>
                <a:latin typeface="Source Sans Pro Black"/>
              </a:rPr>
              <a:t>Click to edit the title text format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4000"/>
          </a:bodyPr>
          <a:lstStyle/>
          <a:p>
            <a:pPr marL="432000" indent="-324000">
              <a:spcAft>
                <a:spcPts val="655"/>
              </a:spcAft>
            </a:pPr>
            <a:r>
              <a:rPr lang="myv-RU" sz="1500" b="0" strike="noStrike" spc="-1">
                <a:solidFill>
                  <a:srgbClr val="FFFFFF"/>
                </a:solidFill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850"/>
              </a:spcAft>
            </a:pPr>
            <a:r>
              <a:rPr lang="myv-RU" sz="1500" b="0" strike="noStrike" spc="-1">
                <a:solidFill>
                  <a:srgbClr val="FFFFFF"/>
                </a:solidFill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635"/>
              </a:spcAft>
            </a:pPr>
            <a:r>
              <a:rPr lang="myv-RU" sz="1500" b="0" strike="noStrike" spc="-1">
                <a:solidFill>
                  <a:srgbClr val="FFFFFF"/>
                </a:solidFill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425"/>
              </a:spcAft>
            </a:pPr>
            <a:r>
              <a:rPr lang="myv-RU" sz="1500" b="0" strike="noStrike" spc="-1">
                <a:solidFill>
                  <a:srgbClr val="FFFFFF"/>
                </a:solidFill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13"/>
              </a:spcAft>
            </a:pPr>
            <a:r>
              <a:rPr lang="myv-RU" sz="1500" b="0" strike="noStrike" spc="-1">
                <a:solidFill>
                  <a:srgbClr val="FFFFFF"/>
                </a:solidFill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13"/>
              </a:spcAft>
            </a:pPr>
            <a:r>
              <a:rPr lang="myv-RU" sz="1500" b="0" strike="noStrike" spc="-1">
                <a:solidFill>
                  <a:srgbClr val="FFFFFF"/>
                </a:solidFill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13"/>
              </a:spcAft>
            </a:pPr>
            <a:r>
              <a:rPr lang="myv-RU" sz="1500" b="0" strike="noStrike" spc="-1">
                <a:solidFill>
                  <a:srgbClr val="FFFFFF"/>
                </a:solidFill>
                <a:latin typeface="Source Sans Pro"/>
              </a:rPr>
              <a:t>Seventh Outline Level</a:t>
            </a:r>
          </a:p>
        </p:txBody>
      </p:sp>
      <p:sp>
        <p:nvSpPr>
          <p:cNvPr id="91" name="PlaceHolder 3"/>
          <p:cNvSpPr>
            <a:spLocks noGrp="1"/>
          </p:cNvSpPr>
          <p:nvPr>
            <p:ph type="dt" idx="6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t">
            <a:noAutofit/>
          </a:bodyPr>
          <a:lstStyle>
            <a:lvl1pPr>
              <a:defRPr lang="myv-RU" sz="1800" b="1" strike="noStrike" spc="-1">
                <a:solidFill>
                  <a:srgbClr val="FFFFFF"/>
                </a:solidFill>
                <a:latin typeface="Source Sans Pro Black"/>
              </a:defRPr>
            </a:lvl1pPr>
          </a:lstStyle>
          <a:p>
            <a:r>
              <a:rPr lang="myv-RU" sz="1800" b="1" strike="noStrike" spc="-1">
                <a:solidFill>
                  <a:srgbClr val="FFFFFF"/>
                </a:solidFill>
                <a:latin typeface="Source Sans Pro Black"/>
              </a:rPr>
              <a:t>&lt;date/time&gt;</a:t>
            </a:r>
          </a:p>
        </p:txBody>
      </p:sp>
      <p:sp>
        <p:nvSpPr>
          <p:cNvPr id="92" name="PlaceHolder 4"/>
          <p:cNvSpPr>
            <a:spLocks noGrp="1"/>
          </p:cNvSpPr>
          <p:nvPr>
            <p:ph type="ftr" idx="7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myv-RU" sz="1800" b="1" strike="noStrike" spc="-1">
                <a:solidFill>
                  <a:srgbClr val="FFFFFF"/>
                </a:solidFill>
                <a:latin typeface="Source Sans Pro Black"/>
              </a:defRPr>
            </a:lvl1pPr>
          </a:lstStyle>
          <a:p>
            <a:pPr algn="ctr">
              <a:buNone/>
            </a:pPr>
            <a:r>
              <a:rPr lang="myv-RU" sz="1800" b="1" strike="noStrike" spc="-1">
                <a:solidFill>
                  <a:srgbClr val="FFFFFF"/>
                </a:solidFill>
                <a:latin typeface="Source Sans Pro Black"/>
              </a:rPr>
              <a:t>&lt;footer&gt;</a:t>
            </a:r>
          </a:p>
        </p:txBody>
      </p:sp>
      <p:sp>
        <p:nvSpPr>
          <p:cNvPr id="93" name="PlaceHolder 5"/>
          <p:cNvSpPr>
            <a:spLocks noGrp="1"/>
          </p:cNvSpPr>
          <p:nvPr>
            <p:ph type="sldNum" idx="8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ctr">
            <a:noAutofit/>
          </a:bodyPr>
          <a:lstStyle>
            <a:lvl1pPr algn="ctr">
              <a:buNone/>
              <a:defRPr lang="myv-RU" sz="1800" b="1" strike="noStrike" spc="-1">
                <a:solidFill>
                  <a:srgbClr val="FFFFFF"/>
                </a:solidFill>
                <a:latin typeface="Source Sans Pro Black"/>
              </a:defRPr>
            </a:lvl1pPr>
          </a:lstStyle>
          <a:p>
            <a:pPr algn="ctr">
              <a:buNone/>
            </a:pPr>
            <a:fld id="{07BDA470-2C28-46B7-86E6-A9085357A5D5}" type="slidenum">
              <a:rPr lang="myv-RU" sz="1800" b="1" strike="noStrike" spc="-1">
                <a:solidFill>
                  <a:srgbClr val="FFFFFF"/>
                </a:solidFill>
                <a:latin typeface="Source Sans Pro Black"/>
              </a:rPr>
              <a:t>‹#›</a:t>
            </a:fld>
            <a:endParaRPr lang="myv-RU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myv-RU" sz="2700" b="1" strike="noStrike" spc="-1">
                <a:solidFill>
                  <a:srgbClr val="FFFFFF"/>
                </a:solidFill>
                <a:latin typeface="Source Sans Pro Black"/>
              </a:rPr>
              <a:t>Проект «Бинарные часы»</a:t>
            </a: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myv-RU" sz="2200" b="0" strike="noStrike" spc="-1">
                <a:solidFill>
                  <a:srgbClr val="FFFFFF"/>
                </a:solidFill>
                <a:latin typeface="Source Sans Pro"/>
              </a:rPr>
              <a:t>Выполнила Седреева Анастасия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myv-RU" sz="2700" b="1" strike="noStrike" spc="-1">
                <a:solidFill>
                  <a:srgbClr val="FFFFFF"/>
                </a:solidFill>
                <a:latin typeface="Source Sans Pro Black"/>
              </a:rPr>
              <a:t>Введение</a:t>
            </a: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500"/>
          </a:bodyPr>
          <a:lstStyle/>
          <a:p>
            <a:pPr marL="108000">
              <a:spcAft>
                <a:spcPts val="1057"/>
              </a:spcAft>
              <a:buClr>
                <a:srgbClr val="2C3E50"/>
              </a:buClr>
              <a:buSzPct val="45000"/>
            </a:pPr>
            <a:r>
              <a:rPr lang="myv-RU" sz="1800" strike="noStrike" spc="-1" dirty="0">
                <a:solidFill>
                  <a:srgbClr val="2C3E50"/>
                </a:solidFill>
                <a:latin typeface="+mn-lt"/>
              </a:rPr>
              <a:t>На главной форме показывается время UNIX, которое является количеством секунд с 1970 года, в UTC (Universal Coordinated Time) или местном часовом поясе. </a:t>
            </a:r>
            <a:endParaRPr lang="ru-RU" sz="1800" strike="noStrike" spc="-1" dirty="0">
              <a:solidFill>
                <a:srgbClr val="2C3E50"/>
              </a:solidFill>
              <a:latin typeface="+mn-lt"/>
            </a:endParaRPr>
          </a:p>
          <a:p>
            <a:pPr marL="108000">
              <a:spcAft>
                <a:spcPts val="1057"/>
              </a:spcAft>
              <a:buClr>
                <a:srgbClr val="2C3E50"/>
              </a:buClr>
              <a:buSzPct val="45000"/>
            </a:pPr>
            <a:r>
              <a:rPr lang="myv-RU" sz="1800" strike="noStrike" spc="-1" dirty="0">
                <a:solidFill>
                  <a:srgbClr val="2C3E50"/>
                </a:solidFill>
                <a:latin typeface="+mn-lt"/>
              </a:rPr>
              <a:t>UNIX время представляет собой целое в 32 разряда, что представлено на форме в виде 4 рядов по 8 кнопок. Часовой пояс определяется Combobox'oм с названием часовых поясов. </a:t>
            </a:r>
            <a:endParaRPr lang="ru-RU" sz="1800" strike="noStrike" spc="-1" dirty="0">
              <a:solidFill>
                <a:srgbClr val="2C3E50"/>
              </a:solidFill>
              <a:latin typeface="+mn-lt"/>
            </a:endParaRPr>
          </a:p>
          <a:p>
            <a:pPr marL="108000">
              <a:spcAft>
                <a:spcPts val="1057"/>
              </a:spcAft>
              <a:buClr>
                <a:srgbClr val="2C3E50"/>
              </a:buClr>
              <a:buSzPct val="45000"/>
            </a:pPr>
            <a:r>
              <a:rPr lang="myv-RU" sz="1800" strike="noStrike" spc="-1" dirty="0">
                <a:solidFill>
                  <a:srgbClr val="2C3E50"/>
                </a:solidFill>
                <a:latin typeface="+mn-lt"/>
              </a:rPr>
              <a:t>Для понимания того, какое сейчас время в более привычных единицах в нижней части формы представлено время чч:мм:сс, как в бинарном, так и в десятичном виде. Так же представлена дата в формате </a:t>
            </a:r>
            <a:r>
              <a:rPr lang="ru-RU" sz="1800" strike="noStrike" spc="-1" dirty="0" err="1">
                <a:solidFill>
                  <a:srgbClr val="2C3E50"/>
                </a:solidFill>
                <a:latin typeface="+mn-lt"/>
              </a:rPr>
              <a:t>гг</a:t>
            </a:r>
            <a:r>
              <a:rPr lang="myv-RU" sz="1800" strike="noStrike" spc="-1" dirty="0">
                <a:solidFill>
                  <a:srgbClr val="2C3E50"/>
                </a:solidFill>
                <a:latin typeface="+mn-lt"/>
              </a:rPr>
              <a:t>гг:мм:дд.</a:t>
            </a:r>
            <a:endParaRPr lang="ru-RU" sz="1800" strike="noStrike" spc="-1" dirty="0">
              <a:solidFill>
                <a:srgbClr val="2C3E50"/>
              </a:solidFill>
              <a:latin typeface="+mn-lt"/>
            </a:endParaRPr>
          </a:p>
          <a:p>
            <a:pPr marL="108000">
              <a:spcAft>
                <a:spcPts val="1057"/>
              </a:spcAft>
              <a:buClr>
                <a:srgbClr val="2C3E50"/>
              </a:buClr>
              <a:buSzPct val="45000"/>
            </a:pPr>
            <a:r>
              <a:rPr lang="ru-RU" sz="1800" strike="noStrike" spc="-1" dirty="0">
                <a:solidFill>
                  <a:srgbClr val="2C3E50"/>
                </a:solidFill>
                <a:latin typeface="+mn-lt"/>
              </a:rPr>
              <a:t>К</a:t>
            </a:r>
            <a:r>
              <a:rPr lang="myv-RU" sz="1800" strike="noStrike" spc="-1" dirty="0">
                <a:solidFill>
                  <a:srgbClr val="2C3E50"/>
                </a:solidFill>
                <a:latin typeface="+mn-lt"/>
              </a:rPr>
              <a:t>нопка Alarm в нижнем правом углу, показывает форму редактирования будильников, которые хранятся в базе данных.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myv-RU" sz="2700" b="1" strike="noStrike" spc="-1">
                <a:solidFill>
                  <a:srgbClr val="FFFFFF"/>
                </a:solidFill>
                <a:latin typeface="Source Sans Pro Black"/>
              </a:rPr>
              <a:t>Структура программы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1438527" y="1798780"/>
            <a:ext cx="1879568" cy="641864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r>
              <a:rPr lang="en-US" dirty="0"/>
              <a:t>UNIX Time form</a:t>
            </a: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E35210-8A63-280A-1FD8-AFEA9BDC7A03}"/>
              </a:ext>
            </a:extLst>
          </p:cNvPr>
          <p:cNvSpPr/>
          <p:nvPr/>
        </p:nvSpPr>
        <p:spPr>
          <a:xfrm>
            <a:off x="1438527" y="3241580"/>
            <a:ext cx="1879568" cy="641864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r>
              <a:rPr lang="en-US" dirty="0"/>
              <a:t>Alarm Edit form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C81E01-B6C5-4D0A-4700-40036CC40C83}"/>
              </a:ext>
            </a:extLst>
          </p:cNvPr>
          <p:cNvSpPr/>
          <p:nvPr/>
        </p:nvSpPr>
        <p:spPr>
          <a:xfrm>
            <a:off x="3856623" y="2514343"/>
            <a:ext cx="1879568" cy="641864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r>
              <a:rPr lang="en-US" dirty="0" err="1"/>
              <a:t>AlarmDB</a:t>
            </a:r>
            <a:r>
              <a:rPr lang="en-US" dirty="0"/>
              <a:t> class</a:t>
            </a:r>
            <a:endParaRPr lang="ru-RU" dirty="0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F16D3572-80D1-3576-839E-D269B18DA94E}"/>
              </a:ext>
            </a:extLst>
          </p:cNvPr>
          <p:cNvSpPr/>
          <p:nvPr/>
        </p:nvSpPr>
        <p:spPr>
          <a:xfrm>
            <a:off x="6416385" y="2528951"/>
            <a:ext cx="914400" cy="612648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Alarms.sqlite</a:t>
            </a:r>
            <a:endParaRPr lang="ru-R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1901BB-127F-66D1-5BED-807F5DAB0261}"/>
              </a:ext>
            </a:extLst>
          </p:cNvPr>
          <p:cNvCxnSpPr>
            <a:stCxn id="144" idx="2"/>
            <a:endCxn id="2" idx="0"/>
          </p:cNvCxnSpPr>
          <p:nvPr/>
        </p:nvCxnSpPr>
        <p:spPr>
          <a:xfrm>
            <a:off x="2378311" y="2440644"/>
            <a:ext cx="0" cy="80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04746B-E339-350C-B763-AB3E5A36C9E5}"/>
              </a:ext>
            </a:extLst>
          </p:cNvPr>
          <p:cNvCxnSpPr>
            <a:stCxn id="144" idx="3"/>
            <a:endCxn id="3" idx="1"/>
          </p:cNvCxnSpPr>
          <p:nvPr/>
        </p:nvCxnSpPr>
        <p:spPr>
          <a:xfrm>
            <a:off x="3318095" y="2119712"/>
            <a:ext cx="538528" cy="71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125777-3148-BAF6-ED11-C99056373125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3318095" y="2835275"/>
            <a:ext cx="538528" cy="727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EAF84B-49D9-439C-777D-7FEEBDD3EB81}"/>
              </a:ext>
            </a:extLst>
          </p:cNvPr>
          <p:cNvCxnSpPr>
            <a:stCxn id="3" idx="3"/>
            <a:endCxn id="4" idx="2"/>
          </p:cNvCxnSpPr>
          <p:nvPr/>
        </p:nvCxnSpPr>
        <p:spPr>
          <a:xfrm>
            <a:off x="5736191" y="2835275"/>
            <a:ext cx="68019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4FD7ADE-C05E-D5D4-47A3-8F3F736872B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83357" y="1555091"/>
            <a:ext cx="1078536" cy="1129241"/>
          </a:xfrm>
          <a:prstGeom prst="rect">
            <a:avLst/>
          </a:prstGeom>
          <a:ln w="10800">
            <a:noFill/>
          </a:ln>
        </p:spPr>
      </p:pic>
      <p:pic>
        <p:nvPicPr>
          <p:cNvPr id="21" name="Форма редакторовния будильников">
            <a:extLst>
              <a:ext uri="{FF2B5EF4-FFF2-40B4-BE49-F238E27FC236}">
                <a16:creationId xmlns:a16="http://schemas.microsoft.com/office/drawing/2014/main" id="{7A2F9175-2D77-5477-3FA3-47E657B96F5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86903" y="3074139"/>
            <a:ext cx="1037107" cy="976745"/>
          </a:xfrm>
          <a:prstGeom prst="rect">
            <a:avLst/>
          </a:prstGeom>
          <a:ln w="10800">
            <a:noFill/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FDCFBB0-F6E0-DB56-FA33-49A76778C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854" y="3241580"/>
            <a:ext cx="1548823" cy="17696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E3AE357-3AB8-AD03-F8A5-8FA026838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0587" y="1722903"/>
            <a:ext cx="1698895" cy="22247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myv-RU" sz="2700" b="1" strike="noStrike" spc="-1">
                <a:solidFill>
                  <a:srgbClr val="FFFFFF"/>
                </a:solidFill>
                <a:latin typeface="Source Sans Pro Black"/>
              </a:rPr>
              <a:t>Графический интерфейс программы</a:t>
            </a:r>
          </a:p>
        </p:txBody>
      </p:sp>
      <p:pic>
        <p:nvPicPr>
          <p:cNvPr id="135" name="Picture 134"/>
          <p:cNvPicPr/>
          <p:nvPr/>
        </p:nvPicPr>
        <p:blipFill>
          <a:blip r:embed="rId2"/>
          <a:stretch/>
        </p:blipFill>
        <p:spPr>
          <a:xfrm>
            <a:off x="720000" y="1341000"/>
            <a:ext cx="4304520" cy="3924000"/>
          </a:xfrm>
          <a:prstGeom prst="rect">
            <a:avLst/>
          </a:prstGeom>
          <a:ln w="10800">
            <a:noFill/>
          </a:ln>
        </p:spPr>
      </p:pic>
      <p:pic>
        <p:nvPicPr>
          <p:cNvPr id="136" name="Форма редакторовния будильников"/>
          <p:cNvPicPr/>
          <p:nvPr/>
        </p:nvPicPr>
        <p:blipFill>
          <a:blip r:embed="rId3"/>
          <a:stretch/>
        </p:blipFill>
        <p:spPr>
          <a:xfrm>
            <a:off x="5760000" y="1643760"/>
            <a:ext cx="3780000" cy="3576240"/>
          </a:xfrm>
          <a:prstGeom prst="rect">
            <a:avLst/>
          </a:prstGeom>
          <a:ln w="1080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59999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2700" b="1" strike="noStrike" spc="-1" dirty="0">
                <a:solidFill>
                  <a:srgbClr val="FFFFFF"/>
                </a:solidFill>
                <a:latin typeface="Source Sans Pro Black"/>
              </a:rPr>
              <a:t>Структура базы данных</a:t>
            </a:r>
            <a:endParaRPr lang="myv-RU" sz="2700" b="1" strike="noStrike" spc="-1" dirty="0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EDFC45-FF01-605D-87E5-EC50CE439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87" y="1309255"/>
            <a:ext cx="6572250" cy="376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1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2700" b="1" spc="-1" dirty="0">
                <a:solidFill>
                  <a:srgbClr val="FFFFFF"/>
                </a:solidFill>
                <a:latin typeface="Source Sans Pro Black"/>
              </a:rPr>
              <a:t>Таблицы б</a:t>
            </a:r>
            <a:r>
              <a:rPr lang="myv-RU" sz="2700" b="1" strike="noStrike" spc="-1" dirty="0">
                <a:solidFill>
                  <a:srgbClr val="FFFFFF"/>
                </a:solidFill>
                <a:latin typeface="Source Sans Pro Black"/>
              </a:rPr>
              <a:t>аз</a:t>
            </a:r>
            <a:r>
              <a:rPr lang="ru-RU" sz="2700" b="1" strike="noStrike" spc="-1" dirty="0">
                <a:solidFill>
                  <a:srgbClr val="FFFFFF"/>
                </a:solidFill>
                <a:latin typeface="Source Sans Pro Black"/>
              </a:rPr>
              <a:t>ы</a:t>
            </a:r>
            <a:r>
              <a:rPr lang="myv-RU" sz="2700" b="1" strike="noStrike" spc="-1" dirty="0">
                <a:solidFill>
                  <a:srgbClr val="FFFFFF"/>
                </a:solidFill>
                <a:latin typeface="Source Sans Pro Black"/>
              </a:rPr>
              <a:t> данных</a:t>
            </a:r>
          </a:p>
        </p:txBody>
      </p:sp>
      <p:pic>
        <p:nvPicPr>
          <p:cNvPr id="138" name="Picture 137"/>
          <p:cNvPicPr/>
          <p:nvPr/>
        </p:nvPicPr>
        <p:blipFill>
          <a:blip r:embed="rId2"/>
          <a:stretch/>
        </p:blipFill>
        <p:spPr>
          <a:xfrm>
            <a:off x="138960" y="1309680"/>
            <a:ext cx="4721040" cy="1489320"/>
          </a:xfrm>
          <a:prstGeom prst="rect">
            <a:avLst/>
          </a:prstGeom>
          <a:ln w="10800">
            <a:noFill/>
          </a:ln>
        </p:spPr>
      </p:pic>
      <p:pic>
        <p:nvPicPr>
          <p:cNvPr id="139" name="Picture 138"/>
          <p:cNvPicPr/>
          <p:nvPr/>
        </p:nvPicPr>
        <p:blipFill>
          <a:blip r:embed="rId3"/>
          <a:stretch/>
        </p:blipFill>
        <p:spPr>
          <a:xfrm>
            <a:off x="180000" y="2799000"/>
            <a:ext cx="4680000" cy="1161000"/>
          </a:xfrm>
          <a:prstGeom prst="rect">
            <a:avLst/>
          </a:prstGeom>
          <a:ln w="10800">
            <a:noFill/>
          </a:ln>
        </p:spPr>
      </p:pic>
      <p:pic>
        <p:nvPicPr>
          <p:cNvPr id="140" name="Picture 139"/>
          <p:cNvPicPr/>
          <p:nvPr/>
        </p:nvPicPr>
        <p:blipFill>
          <a:blip r:embed="rId4"/>
          <a:stretch/>
        </p:blipFill>
        <p:spPr>
          <a:xfrm>
            <a:off x="5040000" y="1260000"/>
            <a:ext cx="4860000" cy="2034720"/>
          </a:xfrm>
          <a:prstGeom prst="rect">
            <a:avLst/>
          </a:prstGeom>
          <a:ln w="10800">
            <a:noFill/>
          </a:ln>
        </p:spPr>
      </p:pic>
      <p:pic>
        <p:nvPicPr>
          <p:cNvPr id="141" name="Picture 140"/>
          <p:cNvPicPr/>
          <p:nvPr/>
        </p:nvPicPr>
        <p:blipFill>
          <a:blip r:embed="rId5"/>
          <a:stretch/>
        </p:blipFill>
        <p:spPr>
          <a:xfrm>
            <a:off x="180000" y="4140000"/>
            <a:ext cx="4680000" cy="1025640"/>
          </a:xfrm>
          <a:prstGeom prst="rect">
            <a:avLst/>
          </a:prstGeom>
          <a:ln w="10800">
            <a:noFill/>
          </a:ln>
        </p:spPr>
      </p:pic>
      <p:pic>
        <p:nvPicPr>
          <p:cNvPr id="142" name="Picture 141"/>
          <p:cNvPicPr/>
          <p:nvPr/>
        </p:nvPicPr>
        <p:blipFill>
          <a:blip r:embed="rId5"/>
          <a:stretch/>
        </p:blipFill>
        <p:spPr>
          <a:xfrm>
            <a:off x="5040000" y="3420000"/>
            <a:ext cx="4860000" cy="1025640"/>
          </a:xfrm>
          <a:prstGeom prst="rect">
            <a:avLst/>
          </a:prstGeom>
          <a:ln w="1080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2700" b="1" strike="noStrike" spc="-1" dirty="0">
                <a:solidFill>
                  <a:srgbClr val="FFFFFF"/>
                </a:solidFill>
                <a:latin typeface="Source Sans Pro Black"/>
              </a:rPr>
              <a:t>Технологии</a:t>
            </a:r>
            <a:endParaRPr lang="myv-RU" sz="2700" b="1" strike="noStrike" spc="-1" dirty="0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408BA0-F9D1-A8FF-F99F-DFC585FFB91A}"/>
              </a:ext>
            </a:extLst>
          </p:cNvPr>
          <p:cNvSpPr txBox="1"/>
          <p:nvPr/>
        </p:nvSpPr>
        <p:spPr>
          <a:xfrm>
            <a:off x="1101436" y="1667741"/>
            <a:ext cx="37133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Использовано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PyQt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Core</a:t>
            </a:r>
            <a:r>
              <a:rPr lang="ru-RU" dirty="0"/>
              <a:t> (</a:t>
            </a:r>
            <a:r>
              <a:rPr lang="en-US" dirty="0" err="1"/>
              <a:t>QDateTime</a:t>
            </a:r>
            <a:r>
              <a:rPr lang="en-US" dirty="0"/>
              <a:t>, </a:t>
            </a:r>
            <a:r>
              <a:rPr lang="en-US" dirty="0" err="1"/>
              <a:t>QTimer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Widgets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Multimedia (</a:t>
            </a:r>
            <a:r>
              <a:rPr lang="en-US" dirty="0" err="1"/>
              <a:t>QSound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sqlite3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D83656-18A0-A019-5291-7BC661F28486}"/>
              </a:ext>
            </a:extLst>
          </p:cNvPr>
          <p:cNvSpPr txBox="1"/>
          <p:nvPr/>
        </p:nvSpPr>
        <p:spPr>
          <a:xfrm>
            <a:off x="5864235" y="1667741"/>
            <a:ext cx="41528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Сделано</a:t>
            </a:r>
            <a:r>
              <a:rPr lang="en-US" dirty="0"/>
              <a:t>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Класс доступа к БД, скрывающий </a:t>
            </a:r>
            <a:br>
              <a:rPr lang="ru-RU" dirty="0"/>
            </a:br>
            <a:r>
              <a:rPr lang="en-US" dirty="0"/>
              <a:t>SQL </a:t>
            </a:r>
            <a:r>
              <a:rPr lang="ru-RU" dirty="0"/>
              <a:t>операторы.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Сама БД может бы любой, не </a:t>
            </a:r>
            <a:br>
              <a:rPr lang="ru-RU" dirty="0"/>
            </a:br>
            <a:r>
              <a:rPr lang="ru-RU" dirty="0"/>
              <a:t>только </a:t>
            </a:r>
            <a:r>
              <a:rPr lang="en-US" dirty="0" err="1"/>
              <a:t>sqlite</a:t>
            </a:r>
            <a:r>
              <a:rPr lang="en-US" dirty="0"/>
              <a:t>, </a:t>
            </a:r>
            <a:r>
              <a:rPr lang="ru-RU" dirty="0"/>
              <a:t>если заменить класс</a:t>
            </a:r>
            <a:br>
              <a:rPr lang="ru-RU" dirty="0"/>
            </a:br>
            <a:r>
              <a:rPr lang="ru-RU" dirty="0"/>
              <a:t>доступа к БД</a:t>
            </a:r>
          </a:p>
        </p:txBody>
      </p:sp>
    </p:spTree>
    <p:extLst>
      <p:ext uri="{BB962C8B-B14F-4D97-AF65-F5344CB8AC3E}">
        <p14:creationId xmlns:p14="http://schemas.microsoft.com/office/powerpoint/2010/main" val="110235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2700" b="1" spc="-1" dirty="0">
                <a:solidFill>
                  <a:srgbClr val="FFFFFF"/>
                </a:solidFill>
                <a:latin typeface="Source Sans Pro Black"/>
              </a:rPr>
              <a:t>Доработка и развитие</a:t>
            </a:r>
            <a:endParaRPr lang="myv-RU" sz="2700" b="1" strike="noStrike" spc="-1" dirty="0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408BA0-F9D1-A8FF-F99F-DFC585FFB91A}"/>
              </a:ext>
            </a:extLst>
          </p:cNvPr>
          <p:cNvSpPr txBox="1"/>
          <p:nvPr/>
        </p:nvSpPr>
        <p:spPr>
          <a:xfrm>
            <a:off x="1116618" y="1371601"/>
            <a:ext cx="784676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Можно доработать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Повторение будильников по дням недели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Повторение будильников по месяцам/годам (дни рождения)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времени срабатывания ближайшего будильника: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Цветовое выделение на бинарных кнопках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Указание времени до срабатывания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Обрабатывать изменение размеров форм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/>
              <a:t>Дальнейшее развитие: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Показывать время в системе счисления с базой </a:t>
            </a:r>
            <a:r>
              <a:rPr lang="en-US" dirty="0"/>
              <a:t>N (</a:t>
            </a:r>
            <a:r>
              <a:rPr lang="ru-RU" dirty="0"/>
              <a:t>задается)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Командная строка (без показа форм) для управления будильниками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Светлая и темная цветовые палитры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Работа с другими БД или текстовыми файлами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Попробовать совместить главную форму с формой редактирования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359951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2700000" y="1440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None/>
            </a:pPr>
            <a:r>
              <a:rPr lang="ru-RU" sz="2700" b="1" strike="noStrike" spc="-1" dirty="0">
                <a:solidFill>
                  <a:srgbClr val="2C3E50"/>
                </a:solidFill>
                <a:latin typeface="Source Sans Pro Black"/>
              </a:rPr>
              <a:t>Вопросы ? Ответы !</a:t>
            </a:r>
            <a:endParaRPr lang="myv-RU" sz="2700" b="1" strike="noStrike" spc="-1" dirty="0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6850BA8-6F49-4DE5-B586-F11161E5A0AA}" type="slidenum"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</TotalTime>
  <Words>289</Words>
  <Application>Microsoft Office PowerPoint</Application>
  <PresentationFormat>Custom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Source Sans Pro</vt:lpstr>
      <vt:lpstr>Source Sans Pro Black</vt:lpstr>
      <vt:lpstr>Source Sans Pro Semibold</vt:lpstr>
      <vt:lpstr>Symbol</vt:lpstr>
      <vt:lpstr>Wingdings</vt:lpstr>
      <vt:lpstr>Office Theme</vt:lpstr>
      <vt:lpstr>Office Theme</vt:lpstr>
      <vt:lpstr>Office Theme</vt:lpstr>
      <vt:lpstr>Проект «Бинарные часы»</vt:lpstr>
      <vt:lpstr>Введение</vt:lpstr>
      <vt:lpstr>Структура программы</vt:lpstr>
      <vt:lpstr>Графический интерфейс программы</vt:lpstr>
      <vt:lpstr>Структура базы данных</vt:lpstr>
      <vt:lpstr>Таблицы базы данных</vt:lpstr>
      <vt:lpstr>Технологии</vt:lpstr>
      <vt:lpstr>Доработка и развитие</vt:lpstr>
      <vt:lpstr>Вопросы ? Ответы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Midnightblue</dc:title>
  <dc:subject/>
  <dc:creator/>
  <dc:description/>
  <cp:lastModifiedBy>Sergey Sedreev</cp:lastModifiedBy>
  <cp:revision>9</cp:revision>
  <dcterms:created xsi:type="dcterms:W3CDTF">2022-11-28T22:23:03Z</dcterms:created>
  <dcterms:modified xsi:type="dcterms:W3CDTF">2022-11-29T06:33:36Z</dcterms:modified>
  <dc:language>myv-RU</dc:language>
</cp:coreProperties>
</file>