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1" r:id="rId2"/>
    <p:sldId id="272" r:id="rId3"/>
    <p:sldId id="273" r:id="rId4"/>
    <p:sldId id="274" r:id="rId5"/>
    <p:sldId id="260" r:id="rId6"/>
    <p:sldId id="275" r:id="rId7"/>
    <p:sldId id="276" r:id="rId8"/>
    <p:sldId id="278" r:id="rId9"/>
    <p:sldId id="279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ヒラギノ角ゴ ProN W3"/>
      </a:defRPr>
    </a:lvl1pPr>
    <a:lvl2pPr indent="228600" algn="ctr" defTabSz="584200">
      <a:defRPr sz="3600">
        <a:latin typeface="+mn-lt"/>
        <a:ea typeface="+mn-ea"/>
        <a:cs typeface="+mn-cs"/>
        <a:sym typeface="ヒラギノ角ゴ ProN W3"/>
      </a:defRPr>
    </a:lvl2pPr>
    <a:lvl3pPr indent="457200" algn="ctr" defTabSz="584200">
      <a:defRPr sz="3600">
        <a:latin typeface="+mn-lt"/>
        <a:ea typeface="+mn-ea"/>
        <a:cs typeface="+mn-cs"/>
        <a:sym typeface="ヒラギノ角ゴ ProN W3"/>
      </a:defRPr>
    </a:lvl3pPr>
    <a:lvl4pPr indent="685800" algn="ctr" defTabSz="584200">
      <a:defRPr sz="3600">
        <a:latin typeface="+mn-lt"/>
        <a:ea typeface="+mn-ea"/>
        <a:cs typeface="+mn-cs"/>
        <a:sym typeface="ヒラギノ角ゴ ProN W3"/>
      </a:defRPr>
    </a:lvl4pPr>
    <a:lvl5pPr indent="914400" algn="ctr" defTabSz="584200">
      <a:defRPr sz="3600">
        <a:latin typeface="+mn-lt"/>
        <a:ea typeface="+mn-ea"/>
        <a:cs typeface="+mn-cs"/>
        <a:sym typeface="ヒラギノ角ゴ ProN W3"/>
      </a:defRPr>
    </a:lvl5pPr>
    <a:lvl6pPr indent="1143000" algn="ctr" defTabSz="584200">
      <a:defRPr sz="3600">
        <a:latin typeface="+mn-lt"/>
        <a:ea typeface="+mn-ea"/>
        <a:cs typeface="+mn-cs"/>
        <a:sym typeface="ヒラギノ角ゴ ProN W3"/>
      </a:defRPr>
    </a:lvl6pPr>
    <a:lvl7pPr indent="1371600" algn="ctr" defTabSz="584200">
      <a:defRPr sz="3600">
        <a:latin typeface="+mn-lt"/>
        <a:ea typeface="+mn-ea"/>
        <a:cs typeface="+mn-cs"/>
        <a:sym typeface="ヒラギノ角ゴ ProN W3"/>
      </a:defRPr>
    </a:lvl7pPr>
    <a:lvl8pPr indent="1600200" algn="ctr" defTabSz="584200">
      <a:defRPr sz="3600">
        <a:latin typeface="+mn-lt"/>
        <a:ea typeface="+mn-ea"/>
        <a:cs typeface="+mn-cs"/>
        <a:sym typeface="ヒラギノ角ゴ ProN W3"/>
      </a:defRPr>
    </a:lvl8pPr>
    <a:lvl9pPr indent="1828800" algn="ctr" defTabSz="584200">
      <a:defRPr sz="3600">
        <a:latin typeface="+mn-lt"/>
        <a:ea typeface="+mn-ea"/>
        <a:cs typeface="+mn-cs"/>
        <a:sym typeface="ヒラギノ角ゴ ProN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136" y="-8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278353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  <a:p>
            <a:r>
              <a:rPr kumimoji="1" lang="ja-JP" altLang="en-US" dirty="0"/>
              <a:t>----- 会議メモ (2017/02/20 14:25) -----</a:t>
            </a:r>
          </a:p>
          <a:p>
            <a:r>
              <a:rPr kumimoji="1" lang="ja-JP" altLang="en-US" dirty="0"/>
              <a:t>1.Cucumber(ユーザから見た動作)を使い外部の設計(=テスト)を書く</a:t>
            </a:r>
          </a:p>
          <a:p>
            <a:r>
              <a:rPr kumimoji="1" lang="ja-JP" altLang="en-US" dirty="0"/>
              <a:t>この段階では実装がないのでCucumberの実行結果はRedになる．</a:t>
            </a:r>
          </a:p>
          <a:p>
            <a:r>
              <a:rPr kumimoji="1" lang="ja-JP" altLang="en-US" dirty="0"/>
              <a:t>2.RSpec(コンポーネントレベル(単体)での動作)を使い内部の設計(=テスト)をする</a:t>
            </a:r>
          </a:p>
          <a:p>
            <a:r>
              <a:rPr kumimoji="1" lang="ja-JP" altLang="en-US" dirty="0"/>
              <a:t>この段階では実装がないのでRSpecを実行するとRedになる．</a:t>
            </a:r>
          </a:p>
          <a:p>
            <a:r>
              <a:rPr kumimoji="1" lang="ja-JP" altLang="en-US" dirty="0"/>
              <a:t>3.RSpecが通るように実装する．そしてGreenになる．</a:t>
            </a:r>
          </a:p>
          <a:p>
            <a:r>
              <a:rPr kumimoji="1" lang="ja-JP" altLang="en-US" dirty="0"/>
              <a:t>4.Cucumberの実装を書く．ここで2-3で作成した部分がうまく1の設計に合わない場合1か2に戻る．</a:t>
            </a:r>
          </a:p>
        </p:txBody>
      </p:sp>
    </p:spTree>
    <p:extLst>
      <p:ext uri="{BB962C8B-B14F-4D97-AF65-F5344CB8AC3E}">
        <p14:creationId xmlns:p14="http://schemas.microsoft.com/office/powerpoint/2010/main" val="339270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  <a:p>
            <a:r>
              <a:rPr kumimoji="1" lang="ja-JP" altLang="en-US" dirty="0"/>
              <a:t>----- 会議メモ (2017/02/20 14:26) -----</a:t>
            </a:r>
          </a:p>
          <a:p>
            <a:r>
              <a:rPr kumimoji="1" lang="ja-JP" altLang="en-US" dirty="0"/>
              <a:t>1.Cucumber(ユーザから見た動作)を使い外部の設計(=テスト)を書く</a:t>
            </a:r>
          </a:p>
          <a:p>
            <a:r>
              <a:rPr kumimoji="1" lang="ja-JP" altLang="en-US" dirty="0"/>
              <a:t>この段階では実装がないのでCucumberの実行結果はRedになる．</a:t>
            </a:r>
          </a:p>
          <a:p>
            <a:r>
              <a:rPr kumimoji="1" lang="ja-JP" altLang="en-US" dirty="0"/>
              <a:t>2.RSpec(コンポーネントレベル(単体)での動作)を使い内部の設計(=テスト)をする</a:t>
            </a:r>
          </a:p>
          <a:p>
            <a:r>
              <a:rPr kumimoji="1" lang="ja-JP" altLang="en-US" dirty="0"/>
              <a:t>この段階では実装がないのでRSpecを実行するとRedになる．</a:t>
            </a:r>
          </a:p>
          <a:p>
            <a:r>
              <a:rPr kumimoji="1" lang="ja-JP" altLang="en-US" dirty="0"/>
              <a:t>3.RSpecが通るように実装する．そしてGreenになる．</a:t>
            </a:r>
          </a:p>
          <a:p>
            <a:r>
              <a:rPr kumimoji="1" lang="ja-JP" altLang="en-US" dirty="0"/>
              <a:t>4.Cucumberの実装を書く．ここで2-3で作成した部分がうまく1の設計に合わない場合1か2に戻る．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73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59B787C7-51D0-C640-9615-8463878E88B4}" type="datetimeFigureOut">
              <a:rPr kumimoji="1" lang="ja-JP" altLang="en-US" smtClean="0"/>
              <a:t>2017/02/20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42310380-D7F5-2945-8BCE-BBCFF3C2C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62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59B787C7-51D0-C640-9615-8463878E88B4}" type="datetimeFigureOut">
              <a:rPr kumimoji="1" lang="ja-JP" altLang="en-US" smtClean="0"/>
              <a:t>2017/02/20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42310380-D7F5-2945-8BCE-BBCFF3C2C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5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タイトルテキスト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本文レベル1</a:t>
            </a:r>
          </a:p>
          <a:p>
            <a:pPr lvl="1">
              <a:defRPr sz="1800"/>
            </a:pPr>
            <a:r>
              <a:rPr sz="3200"/>
              <a:t>本文レベル2</a:t>
            </a:r>
          </a:p>
          <a:p>
            <a:pPr lvl="2">
              <a:defRPr sz="1800"/>
            </a:pPr>
            <a:r>
              <a:rPr sz="3200"/>
              <a:t>本文レベル3</a:t>
            </a:r>
          </a:p>
          <a:p>
            <a:pPr lvl="3">
              <a:defRPr sz="1800"/>
            </a:pPr>
            <a:r>
              <a:rPr sz="3200"/>
              <a:t>本文レベル4</a:t>
            </a:r>
          </a:p>
          <a:p>
            <a:pPr lvl="4">
              <a:defRPr sz="1800"/>
            </a:pPr>
            <a:r>
              <a:rPr sz="32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本文レベル1</a:t>
            </a:r>
          </a:p>
          <a:p>
            <a:pPr lvl="1">
              <a:defRPr sz="1800"/>
            </a:pPr>
            <a:r>
              <a:rPr sz="2800"/>
              <a:t>本文レベル2</a:t>
            </a:r>
          </a:p>
          <a:p>
            <a:pPr lvl="2">
              <a:defRPr sz="1800"/>
            </a:pPr>
            <a:r>
              <a:rPr sz="2800"/>
              <a:t>本文レベル3</a:t>
            </a:r>
          </a:p>
          <a:p>
            <a:pPr lvl="3">
              <a:defRPr sz="1800"/>
            </a:pPr>
            <a:r>
              <a:rPr sz="2800"/>
              <a:t>本文レベル4</a:t>
            </a:r>
          </a:p>
          <a:p>
            <a:pPr lvl="4">
              <a:defRPr sz="1800"/>
            </a:pPr>
            <a:r>
              <a:rPr sz="28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本文レベル1</a:t>
            </a:r>
          </a:p>
          <a:p>
            <a:pPr lvl="1">
              <a:defRPr sz="1800"/>
            </a:pPr>
            <a:r>
              <a:rPr sz="3600"/>
              <a:t>本文レベル2</a:t>
            </a:r>
          </a:p>
          <a:p>
            <a:pPr lvl="2">
              <a:defRPr sz="1800"/>
            </a:pPr>
            <a:r>
              <a:rPr sz="3600"/>
              <a:t>本文レベル3</a:t>
            </a:r>
          </a:p>
          <a:p>
            <a:pPr lvl="3">
              <a:defRPr sz="1800"/>
            </a:pPr>
            <a:r>
              <a:rPr sz="3600"/>
              <a:t>本文レベル4</a:t>
            </a:r>
          </a:p>
          <a:p>
            <a:pPr lvl="4">
              <a:defRPr sz="1800"/>
            </a:pPr>
            <a:r>
              <a:rPr sz="3600"/>
              <a:t>本文レベル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 sz="8000"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 sz="8000"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 sz="8000"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 sz="8000"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 sz="8000"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 sz="8000"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 sz="8000"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 sz="8000">
          <a:latin typeface="+mn-lt"/>
          <a:ea typeface="+mn-ea"/>
          <a:cs typeface="+mn-cs"/>
          <a:sym typeface="ヒラギノ角ゴ ProN W3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ヒラギノ角ゴ ProN W3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jpe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jpe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5360" y="818238"/>
            <a:ext cx="11054080" cy="3000535"/>
          </a:xfrm>
        </p:spPr>
        <p:txBody>
          <a:bodyPr>
            <a:normAutofit/>
          </a:bodyPr>
          <a:lstStyle/>
          <a:p>
            <a:r>
              <a:rPr lang="ja-JP" altLang="en-US" sz="6600" b="1" dirty="0">
                <a:latin typeface="+mj-lt"/>
              </a:rPr>
              <a:t>ユーザメモソフト</a:t>
            </a:r>
            <a:r>
              <a:rPr lang="en-US" altLang="ja-JP" sz="6600" b="1" dirty="0" err="1" smtClean="0">
                <a:latin typeface="+mj-lt"/>
              </a:rPr>
              <a:t>my_help</a:t>
            </a:r>
            <a:r>
              <a:rPr lang="en-US" altLang="ja-JP" sz="6600" b="1" dirty="0" smtClean="0">
                <a:latin typeface="+mj-lt"/>
              </a:rPr>
              <a:t/>
            </a:r>
            <a:br>
              <a:rPr lang="en-US" altLang="ja-JP" sz="6600" b="1" dirty="0" smtClean="0">
                <a:latin typeface="+mj-lt"/>
              </a:rPr>
            </a:br>
            <a:r>
              <a:rPr lang="ja-JP" altLang="en-US" sz="6600" b="1" dirty="0" smtClean="0">
                <a:latin typeface="+mj-lt"/>
              </a:rPr>
              <a:t>の</a:t>
            </a:r>
            <a:r>
              <a:rPr lang="ja-JP" altLang="en-US" sz="6600" b="1" dirty="0">
                <a:latin typeface="+mj-lt"/>
              </a:rPr>
              <a:t>ビヘイビアテスト開発</a:t>
            </a:r>
            <a:endParaRPr kumimoji="1" lang="ja-JP" altLang="en-US" sz="6600" b="1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981" y="6710825"/>
            <a:ext cx="9103360" cy="2492587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 smtClean="0">
                <a:solidFill>
                  <a:schemeClr val="tx1"/>
                </a:solidFill>
              </a:rPr>
              <a:t>理工学部　情報科学科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dirty="0" smtClean="0">
                <a:solidFill>
                  <a:schemeClr val="tx1"/>
                </a:solidFill>
              </a:rPr>
              <a:t>２５３５　那須　比呂貴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l"/>
            <a:r>
              <a:rPr kumimoji="1" lang="ja-JP" altLang="en-US" dirty="0" smtClean="0">
                <a:solidFill>
                  <a:schemeClr val="tx1"/>
                </a:solidFill>
              </a:rPr>
              <a:t>西谷研究室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240" y="0"/>
            <a:ext cx="11704320" cy="1625600"/>
          </a:xfrm>
        </p:spPr>
        <p:txBody>
          <a:bodyPr>
            <a:normAutofit/>
          </a:bodyPr>
          <a:lstStyle/>
          <a:p>
            <a:r>
              <a:rPr lang="en-US" altLang="ja-JP" sz="6600" dirty="0"/>
              <a:t>C</a:t>
            </a:r>
            <a:r>
              <a:rPr kumimoji="1" lang="en-US" altLang="ja-JP" sz="6600" dirty="0" smtClean="0"/>
              <a:t>ucumber</a:t>
            </a:r>
            <a:r>
              <a:rPr kumimoji="1" lang="ja-JP" altLang="en-US" sz="6600" dirty="0" smtClean="0"/>
              <a:t>の実行結果</a:t>
            </a:r>
            <a:endParaRPr kumimoji="1" lang="ja-JP" altLang="en-US" sz="6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52" b="14948"/>
          <a:stretch/>
        </p:blipFill>
        <p:spPr>
          <a:xfrm>
            <a:off x="-266475" y="1304604"/>
            <a:ext cx="13538697" cy="773740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93" y="2016196"/>
            <a:ext cx="4703892" cy="635790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7489593" y="2787429"/>
            <a:ext cx="1131900" cy="7224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0596"/>
            <a:ext cx="13004800" cy="1114695"/>
          </a:xfrm>
        </p:spPr>
        <p:txBody>
          <a:bodyPr>
            <a:normAutofit fontScale="90000"/>
          </a:bodyPr>
          <a:lstStyle/>
          <a:p>
            <a:r>
              <a:rPr lang="en-US" altLang="ja-JP" sz="4000" dirty="0"/>
              <a:t>/Users/</a:t>
            </a:r>
            <a:r>
              <a:rPr lang="en-US" altLang="ja-JP" sz="4000" dirty="0" err="1"/>
              <a:t>nasubi</a:t>
            </a:r>
            <a:r>
              <a:rPr lang="en-US" altLang="ja-JP" sz="4000" dirty="0"/>
              <a:t>/</a:t>
            </a:r>
            <a:r>
              <a:rPr lang="en-US" altLang="ja-JP" sz="4000" dirty="0" err="1"/>
              <a:t>my_help</a:t>
            </a:r>
            <a:r>
              <a:rPr lang="en-US" altLang="ja-JP" sz="4000" dirty="0"/>
              <a:t>/spec/</a:t>
            </a:r>
            <a:r>
              <a:rPr lang="en-US" altLang="ja-JP" sz="4000" dirty="0" err="1"/>
              <a:t>my_todo</a:t>
            </a:r>
            <a:r>
              <a:rPr lang="en-US" altLang="ja-JP" sz="4000" dirty="0"/>
              <a:t>/</a:t>
            </a:r>
            <a:r>
              <a:rPr lang="en-US" altLang="ja-JP" sz="4000" dirty="0" err="1"/>
              <a:t>todo_spec.rb</a:t>
            </a:r>
            <a:endParaRPr kumimoji="1" lang="ja-JP" altLang="en-US" sz="4000" dirty="0"/>
          </a:p>
        </p:txBody>
      </p:sp>
      <p:pic>
        <p:nvPicPr>
          <p:cNvPr id="4" name="コンテンツ プレースホルダー 3" descr="スクリーンショット 2017-02-17 12.08.5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b="7722"/>
          <a:stretch/>
        </p:blipFill>
        <p:spPr>
          <a:xfrm>
            <a:off x="431327" y="2016197"/>
            <a:ext cx="11704320" cy="763593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57" y="2022970"/>
            <a:ext cx="4703892" cy="635790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7056309" y="4672095"/>
            <a:ext cx="1131900" cy="7224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0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RSpec</a:t>
            </a:r>
            <a:r>
              <a:rPr lang="ja-JP" altLang="en-US" dirty="0" smtClean="0"/>
              <a:t>の実行結果</a:t>
            </a:r>
            <a:endParaRPr kumimoji="1" lang="ja-JP" altLang="en-US" dirty="0"/>
          </a:p>
        </p:txBody>
      </p:sp>
      <p:pic>
        <p:nvPicPr>
          <p:cNvPr id="4" name="コンテンツ プレースホルダー 3" descr="my_help_nasu.008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57" y="2022970"/>
            <a:ext cx="4703892" cy="635790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7056309" y="5226004"/>
            <a:ext cx="1131900" cy="7224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35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ucumber</a:t>
            </a:r>
            <a:r>
              <a:rPr lang="ja-JP" altLang="en-US" dirty="0" smtClean="0"/>
              <a:t>の実行結果</a:t>
            </a:r>
            <a:endParaRPr kumimoji="1" lang="ja-JP" altLang="en-US" dirty="0"/>
          </a:p>
        </p:txBody>
      </p:sp>
      <p:pic>
        <p:nvPicPr>
          <p:cNvPr id="4" name="コンテンツ プレースホルダー 3" descr="my_help_nasu.007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57" y="2022970"/>
            <a:ext cx="4703892" cy="635790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7872958" y="6881920"/>
            <a:ext cx="1131900" cy="7224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4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2500" y="-25836"/>
            <a:ext cx="9982820" cy="1789597"/>
          </a:xfrm>
        </p:spPr>
        <p:txBody>
          <a:bodyPr>
            <a:normAutofit/>
          </a:bodyPr>
          <a:lstStyle/>
          <a:p>
            <a:pPr lvl="1" defTabSz="650230" rtl="0">
              <a:spcBef>
                <a:spcPct val="0"/>
              </a:spcBef>
            </a:pPr>
            <a:r>
              <a:rPr kumimoji="1" lang="ja-JP" altLang="en-US" sz="7200" dirty="0"/>
              <a:t>反省点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2500" y="2101757"/>
            <a:ext cx="11099800" cy="715010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l"/>
            </a:pPr>
            <a:r>
              <a:rPr lang="en-US" altLang="ja-JP" b="1" dirty="0" smtClean="0"/>
              <a:t>Cucumber</a:t>
            </a:r>
            <a:r>
              <a:rPr lang="ja-JP" altLang="en-US" b="1" dirty="0" smtClean="0"/>
              <a:t>は日本語が使える</a:t>
            </a:r>
            <a:endParaRPr lang="en-US" altLang="ja-JP" b="1" dirty="0" smtClean="0"/>
          </a:p>
          <a:p>
            <a:pPr marL="650230" lvl="1" indent="0">
              <a:buNone/>
            </a:pPr>
            <a:r>
              <a:rPr lang="en-US" altLang="ja-JP" b="1" dirty="0" smtClean="0"/>
              <a:t>→</a:t>
            </a:r>
            <a:r>
              <a:rPr lang="ja-JP" altLang="en-US" b="1" dirty="0" smtClean="0"/>
              <a:t>容易に記述できると考えてた</a:t>
            </a:r>
            <a:endParaRPr lang="en-US" altLang="ja-JP" b="1" dirty="0" smtClean="0"/>
          </a:p>
          <a:p>
            <a:pPr>
              <a:buFont typeface="Wingdings" charset="2"/>
              <a:buChar char="l"/>
            </a:pPr>
            <a:endParaRPr lang="en-US" altLang="ja-JP" b="1" dirty="0"/>
          </a:p>
          <a:p>
            <a:pPr>
              <a:buFont typeface="Wingdings" charset="2"/>
              <a:buChar char="l"/>
            </a:pPr>
            <a:r>
              <a:rPr lang="ja-JP" altLang="en-US" b="1" dirty="0" smtClean="0"/>
              <a:t>記述</a:t>
            </a:r>
            <a:r>
              <a:rPr lang="ja-JP" altLang="en-US" b="1" dirty="0"/>
              <a:t>できるようになるまで時間が</a:t>
            </a:r>
            <a:r>
              <a:rPr lang="ja-JP" altLang="en-US" b="1" dirty="0" smtClean="0"/>
              <a:t>かかる</a:t>
            </a:r>
            <a:endParaRPr lang="en-US" altLang="ja-JP" b="1" dirty="0"/>
          </a:p>
          <a:p>
            <a:pPr marL="444500" lvl="1" indent="0">
              <a:buNone/>
            </a:pPr>
            <a:r>
              <a:rPr lang="ja-JP" altLang="en-US" b="1" dirty="0" smtClean="0"/>
              <a:t>ー日本語のサンプルがほとんどない</a:t>
            </a:r>
            <a:endParaRPr lang="en-US" altLang="ja-JP" b="1" dirty="0" smtClean="0"/>
          </a:p>
          <a:p>
            <a:pPr>
              <a:buFont typeface="Wingdings" charset="2"/>
              <a:buChar char="l"/>
            </a:pPr>
            <a:r>
              <a:rPr lang="en-US" altLang="ja-JP" b="1" dirty="0" err="1" smtClean="0"/>
              <a:t>RSpec</a:t>
            </a:r>
            <a:r>
              <a:rPr lang="ja-JP" altLang="en-US" b="1" dirty="0" smtClean="0"/>
              <a:t>を使用するときに</a:t>
            </a:r>
            <a:r>
              <a:rPr lang="en-US" altLang="ja-JP" b="1" dirty="0" smtClean="0"/>
              <a:t>ruby</a:t>
            </a:r>
            <a:r>
              <a:rPr lang="ja-JP" altLang="en-US" b="1" dirty="0"/>
              <a:t>の知識が必要</a:t>
            </a:r>
            <a:endParaRPr lang="en-US" altLang="ja-JP" b="1" dirty="0"/>
          </a:p>
          <a:p>
            <a:pPr>
              <a:buFont typeface="Arial"/>
              <a:buChar char="•"/>
            </a:pPr>
            <a:endParaRPr kumimoji="1" lang="ja-JP" altLang="en-US" sz="32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66987" y="4051207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68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0" y="3875114"/>
            <a:ext cx="10622242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defTabSz="650230" rtl="0">
              <a:spcBef>
                <a:spcPct val="0"/>
              </a:spcBef>
            </a:pPr>
            <a:r>
              <a:rPr lang="ja-JP" altLang="en-US" sz="85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しかし</a:t>
            </a:r>
            <a:endParaRPr kumimoji="1" lang="ja-JP" altLang="en-US" sz="85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750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800" dirty="0"/>
              <a:t>まとめ</a:t>
            </a:r>
            <a:endParaRPr kumimoji="1" lang="ja-JP" altLang="en-US" sz="6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altLang="ja-JP" sz="5700" dirty="0" err="1"/>
              <a:t>m</a:t>
            </a:r>
            <a:r>
              <a:rPr kumimoji="1" lang="en-US" altLang="ja-JP" sz="5700" dirty="0" err="1"/>
              <a:t>y_help</a:t>
            </a:r>
            <a:r>
              <a:rPr lang="ja-JP" altLang="en-US" sz="5700" dirty="0"/>
              <a:t>の</a:t>
            </a:r>
            <a:endParaRPr lang="en-US" altLang="ja-JP" sz="5700" dirty="0"/>
          </a:p>
          <a:p>
            <a:pPr marL="444500" lvl="1" indent="0">
              <a:buNone/>
            </a:pPr>
            <a:r>
              <a:rPr lang="en-US" altLang="ja-JP" sz="5100" dirty="0" smtClean="0"/>
              <a:t>-</a:t>
            </a:r>
            <a:r>
              <a:rPr lang="ja-JP" altLang="en-US" sz="5100" dirty="0" smtClean="0"/>
              <a:t>テスト</a:t>
            </a:r>
            <a:r>
              <a:rPr lang="ja-JP" altLang="en-US" sz="5100" dirty="0"/>
              <a:t>記述で，</a:t>
            </a:r>
            <a:r>
              <a:rPr lang="en-US" altLang="ja-JP" sz="5100" dirty="0"/>
              <a:t/>
            </a:r>
            <a:br>
              <a:rPr lang="en-US" altLang="ja-JP" sz="5100" dirty="0"/>
            </a:br>
            <a:r>
              <a:rPr lang="en-US" altLang="ja-JP" sz="5100" dirty="0" smtClean="0"/>
              <a:t> </a:t>
            </a:r>
            <a:r>
              <a:rPr lang="ja-JP" altLang="en-US" sz="5100" dirty="0" smtClean="0"/>
              <a:t>仕様</a:t>
            </a:r>
            <a:r>
              <a:rPr lang="ja-JP" altLang="en-US" sz="5100" dirty="0"/>
              <a:t>や動作の標準が確定</a:t>
            </a:r>
            <a:endParaRPr lang="en-US" altLang="ja-JP" sz="5100" dirty="0"/>
          </a:p>
          <a:p>
            <a:pPr marL="444500" lvl="1" indent="0">
              <a:buNone/>
            </a:pPr>
            <a:r>
              <a:rPr lang="en-US" altLang="ja-JP" sz="5100" dirty="0" smtClean="0"/>
              <a:t>-</a:t>
            </a:r>
            <a:r>
              <a:rPr lang="ja-JP" altLang="en-US" sz="5100" dirty="0" smtClean="0"/>
              <a:t>ビヘイビア</a:t>
            </a:r>
            <a:r>
              <a:rPr lang="ja-JP" altLang="en-US" sz="5100" dirty="0"/>
              <a:t>記述で，</a:t>
            </a:r>
            <a:r>
              <a:rPr lang="en-US" altLang="ja-JP" sz="5100" dirty="0"/>
              <a:t/>
            </a:r>
            <a:br>
              <a:rPr lang="en-US" altLang="ja-JP" sz="5100" dirty="0"/>
            </a:br>
            <a:r>
              <a:rPr lang="en-US" altLang="ja-JP" sz="5100" dirty="0" smtClean="0"/>
              <a:t> </a:t>
            </a:r>
            <a:r>
              <a:rPr lang="ja-JP" altLang="en-US" sz="5100" dirty="0" smtClean="0"/>
              <a:t>共同</a:t>
            </a:r>
            <a:r>
              <a:rPr lang="ja-JP" altLang="en-US" sz="5100" dirty="0"/>
              <a:t>開発の足がかり</a:t>
            </a:r>
            <a:endParaRPr lang="en-US" altLang="ja-JP" sz="5100" dirty="0"/>
          </a:p>
          <a:p>
            <a:pPr marL="444500" lvl="1" indent="0">
              <a:buNone/>
            </a:pPr>
            <a:r>
              <a:rPr lang="en-US" altLang="ja-JP" sz="5100" dirty="0" smtClean="0"/>
              <a:t>-features</a:t>
            </a:r>
            <a:r>
              <a:rPr lang="ja-JP" altLang="en-US" sz="5100" dirty="0"/>
              <a:t>を読めば，</a:t>
            </a:r>
            <a:r>
              <a:rPr lang="en-US" altLang="ja-JP" sz="5100" dirty="0"/>
              <a:t/>
            </a:r>
            <a:br>
              <a:rPr lang="en-US" altLang="ja-JP" sz="5100" dirty="0"/>
            </a:br>
            <a:r>
              <a:rPr lang="en-US" altLang="ja-JP" sz="5100" dirty="0" smtClean="0"/>
              <a:t> </a:t>
            </a:r>
            <a:r>
              <a:rPr lang="ja-JP" altLang="en-US" sz="5100" dirty="0" smtClean="0"/>
              <a:t>初心者</a:t>
            </a:r>
            <a:r>
              <a:rPr lang="ja-JP" altLang="en-US" sz="5100" dirty="0"/>
              <a:t>が振る舞いを容易に理解可能</a:t>
            </a:r>
            <a:endParaRPr lang="en-US" altLang="ja-JP" sz="5100" dirty="0"/>
          </a:p>
        </p:txBody>
      </p:sp>
    </p:spTree>
    <p:extLst>
      <p:ext uri="{BB962C8B-B14F-4D97-AF65-F5344CB8AC3E}">
        <p14:creationId xmlns:p14="http://schemas.microsoft.com/office/powerpoint/2010/main" val="127484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 descr="スクリーンショット 2017-02-20 13.1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9" y="710331"/>
            <a:ext cx="12294477" cy="71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8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スクリーンショット 2017-02-20 14.1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8" y="1311611"/>
            <a:ext cx="12304262" cy="67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0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スクリーンショット 2017-02-20 14.1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1" y="581179"/>
            <a:ext cx="13018326" cy="73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23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0794" y="185815"/>
            <a:ext cx="9371383" cy="1648497"/>
          </a:xfrm>
        </p:spPr>
        <p:txBody>
          <a:bodyPr/>
          <a:lstStyle/>
          <a:p>
            <a:r>
              <a:rPr kumimoji="1" lang="ja-JP" altLang="en-US" b="1" dirty="0" smtClean="0"/>
              <a:t>研究背景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2500" y="2697912"/>
            <a:ext cx="11099800" cy="705568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kumimoji="1" lang="en-US" altLang="ja-JP" sz="4000" dirty="0" smtClean="0"/>
          </a:p>
          <a:p>
            <a:pPr>
              <a:buFont typeface="Arial"/>
              <a:buChar char="•"/>
            </a:pPr>
            <a:endParaRPr kumimoji="1" lang="en-US" altLang="ja-JP" sz="4000" dirty="0"/>
          </a:p>
          <a:p>
            <a:pPr>
              <a:buFont typeface="Wingdings" charset="2"/>
              <a:buChar char="l"/>
            </a:pPr>
            <a:r>
              <a:rPr kumimoji="1" lang="ja-JP" altLang="en-US" sz="4000" b="1" dirty="0" smtClean="0"/>
              <a:t>目的：</a:t>
            </a:r>
            <a:r>
              <a:rPr kumimoji="1" lang="en-US" altLang="ja-JP" sz="4000" b="1" dirty="0" smtClean="0"/>
              <a:t>BDD</a:t>
            </a:r>
            <a:r>
              <a:rPr kumimoji="1" lang="ja-JP" altLang="en-US" sz="4000" b="1" dirty="0" smtClean="0"/>
              <a:t>を用いてユーザメモソフト</a:t>
            </a:r>
            <a:r>
              <a:rPr kumimoji="1" lang="en-US" altLang="ja-JP" sz="4000" b="1" dirty="0" err="1" smtClean="0"/>
              <a:t>my_help</a:t>
            </a:r>
            <a:r>
              <a:rPr kumimoji="1" lang="ja-JP" altLang="en-US" sz="4000" b="1" dirty="0" smtClean="0"/>
              <a:t>のテスト開発を行う</a:t>
            </a:r>
            <a:endParaRPr kumimoji="1" lang="en-US" altLang="ja-JP" sz="4000" b="1" dirty="0"/>
          </a:p>
          <a:p>
            <a:pPr>
              <a:buFont typeface="Wingdings" charset="2"/>
              <a:buChar char="l"/>
            </a:pPr>
            <a:endParaRPr lang="en-US" altLang="ja-JP" sz="4000" b="1" dirty="0"/>
          </a:p>
          <a:p>
            <a:pPr>
              <a:buFont typeface="Wingdings" charset="2"/>
              <a:buChar char="l"/>
            </a:pPr>
            <a:r>
              <a:rPr kumimoji="1" lang="ja-JP" altLang="en-US" sz="4000" b="1" dirty="0" smtClean="0"/>
              <a:t>理由</a:t>
            </a:r>
            <a:r>
              <a:rPr lang="en-US" altLang="ja-JP" sz="4000" b="1" dirty="0"/>
              <a:t>:</a:t>
            </a:r>
            <a:r>
              <a:rPr kumimoji="1" lang="ja-JP" altLang="en-US" sz="4000" b="1" dirty="0" smtClean="0"/>
              <a:t>テスト開発がされていないと，仕様や動作の標準が確定していないため，今後の新しい開発に支障をきたす</a:t>
            </a:r>
            <a:endParaRPr kumimoji="1" lang="en-US" altLang="ja-JP" sz="4000" b="1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718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240" y="0"/>
            <a:ext cx="11704320" cy="1625600"/>
          </a:xfrm>
        </p:spPr>
        <p:txBody>
          <a:bodyPr>
            <a:normAutofit/>
          </a:bodyPr>
          <a:lstStyle/>
          <a:p>
            <a:r>
              <a:rPr lang="ja-JP" altLang="en-US" sz="6800" b="1" dirty="0"/>
              <a:t>既存システムの評価</a:t>
            </a:r>
            <a:endParaRPr kumimoji="1" lang="ja-JP" altLang="en-US" sz="68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0240" y="3786208"/>
            <a:ext cx="12056038" cy="4845719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lang="en-US" altLang="ja-JP" b="1" dirty="0" err="1" smtClean="0">
                <a:latin typeface="+mj-ea"/>
                <a:ea typeface="+mj-ea"/>
              </a:rPr>
              <a:t>my_help</a:t>
            </a:r>
            <a:r>
              <a:rPr lang="ja-JP" altLang="en-US" b="1" dirty="0" smtClean="0">
                <a:latin typeface="+mj-ea"/>
                <a:ea typeface="+mj-ea"/>
              </a:rPr>
              <a:t>はユーザメモソフトであり，ユーザ独自の</a:t>
            </a:r>
            <a:r>
              <a:rPr lang="en-US" altLang="ja-JP" b="1" dirty="0" smtClean="0">
                <a:latin typeface="+mj-ea"/>
                <a:ea typeface="+mj-ea"/>
              </a:rPr>
              <a:t>help</a:t>
            </a:r>
            <a:r>
              <a:rPr lang="ja-JP" altLang="en-US" b="1" dirty="0" smtClean="0">
                <a:latin typeface="+mj-ea"/>
                <a:ea typeface="+mj-ea"/>
              </a:rPr>
              <a:t>を作成可能</a:t>
            </a:r>
            <a:endParaRPr lang="en-US" altLang="ja-JP" b="1" dirty="0" smtClean="0">
              <a:latin typeface="+mj-ea"/>
              <a:ea typeface="+mj-ea"/>
            </a:endParaRPr>
          </a:p>
          <a:p>
            <a:pPr>
              <a:buFont typeface="Wingdings" charset="2"/>
              <a:buChar char="l"/>
            </a:pPr>
            <a:endParaRPr lang="en-US" altLang="ja-JP" b="1" dirty="0" smtClean="0">
              <a:latin typeface="+mj-ea"/>
              <a:ea typeface="+mj-ea"/>
            </a:endParaRPr>
          </a:p>
          <a:p>
            <a:pPr>
              <a:buFont typeface="Wingdings" charset="2"/>
              <a:buChar char="l"/>
            </a:pPr>
            <a:r>
              <a:rPr lang="en-US" altLang="ja-JP" b="1" dirty="0" smtClean="0">
                <a:latin typeface="+mj-ea"/>
                <a:ea typeface="+mj-ea"/>
              </a:rPr>
              <a:t>command line interface(CLI)</a:t>
            </a:r>
            <a:r>
              <a:rPr lang="ja-JP" altLang="en-US" b="1" dirty="0" smtClean="0">
                <a:latin typeface="+mj-ea"/>
                <a:ea typeface="+mj-ea"/>
              </a:rPr>
              <a:t>で動作するので</a:t>
            </a:r>
            <a:r>
              <a:rPr lang="en-US" altLang="ja-JP" b="1" dirty="0" smtClean="0">
                <a:latin typeface="+mj-ea"/>
                <a:ea typeface="+mj-ea"/>
              </a:rPr>
              <a:t>terminal</a:t>
            </a:r>
            <a:r>
              <a:rPr lang="ja-JP" altLang="en-US" b="1" dirty="0" smtClean="0">
                <a:latin typeface="+mj-ea"/>
                <a:ea typeface="+mj-ea"/>
              </a:rPr>
              <a:t>上で調べることが可能</a:t>
            </a:r>
            <a:endParaRPr lang="en-US" altLang="ja-JP" b="1" dirty="0" smtClean="0">
              <a:latin typeface="+mj-ea"/>
              <a:ea typeface="+mj-ea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001958" y="1463040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700" b="1" dirty="0" err="1"/>
              <a:t>my_help</a:t>
            </a:r>
            <a:r>
              <a:rPr lang="ja-JP" altLang="en-US" sz="5700" b="1" dirty="0"/>
              <a:t>とは．．．</a:t>
            </a:r>
          </a:p>
        </p:txBody>
      </p:sp>
    </p:spTree>
    <p:extLst>
      <p:ext uri="{BB962C8B-B14F-4D97-AF65-F5344CB8AC3E}">
        <p14:creationId xmlns:p14="http://schemas.microsoft.com/office/powerpoint/2010/main" val="345367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91748"/>
            <a:ext cx="12722597" cy="2159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BDD</a:t>
            </a:r>
            <a:r>
              <a:rPr kumimoji="1" lang="ja-JP" altLang="en-US" dirty="0" smtClean="0"/>
              <a:t>（ビヘイビア駆動開発）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lang="ja-JP" altLang="en-US" b="1" dirty="0" smtClean="0"/>
              <a:t>テスト駆動開発</a:t>
            </a:r>
            <a:r>
              <a:rPr lang="en-US" altLang="ja-JP" b="1" dirty="0" smtClean="0"/>
              <a:t>(Test-Driven Development)</a:t>
            </a:r>
            <a:r>
              <a:rPr lang="ja-JP" altLang="en-US" b="1" dirty="0" smtClean="0"/>
              <a:t>の工程への理解を深め，うまく説明しようとして始まった</a:t>
            </a:r>
            <a:endParaRPr lang="en-US" altLang="ja-JP" b="1" dirty="0" smtClean="0"/>
          </a:p>
          <a:p>
            <a:pPr>
              <a:buFont typeface="Wingdings" charset="2"/>
              <a:buChar char="l"/>
            </a:pPr>
            <a:r>
              <a:rPr kumimoji="1" lang="ja-JP" altLang="en-US" b="1" dirty="0" smtClean="0"/>
              <a:t>ソフトの振る舞いに中心をおく</a:t>
            </a:r>
            <a:endParaRPr kumimoji="1" lang="en-US" altLang="ja-JP" b="1" dirty="0" smtClean="0"/>
          </a:p>
          <a:p>
            <a:pPr>
              <a:buFont typeface="Wingdings" charset="2"/>
              <a:buChar char="l"/>
            </a:pPr>
            <a:r>
              <a:rPr lang="en-US" altLang="ja-JP" b="1" dirty="0" smtClean="0"/>
              <a:t>BDD</a:t>
            </a:r>
            <a:r>
              <a:rPr lang="ja-JP" altLang="en-US" b="1" dirty="0" smtClean="0"/>
              <a:t>のフレームワークである</a:t>
            </a:r>
            <a:r>
              <a:rPr lang="en-US" altLang="ja-JP" b="1" dirty="0" smtClean="0"/>
              <a:t>Cucumber</a:t>
            </a:r>
            <a:r>
              <a:rPr lang="ja-JP" altLang="en-US" b="1" dirty="0" smtClean="0"/>
              <a:t>と</a:t>
            </a:r>
            <a:r>
              <a:rPr lang="en-US" altLang="ja-JP" b="1" dirty="0" err="1" smtClean="0"/>
              <a:t>RSpec</a:t>
            </a:r>
            <a:r>
              <a:rPr lang="ja-JP" altLang="en-US" b="1" dirty="0" smtClean="0"/>
              <a:t>が開発チームやテストチーム間のコミュニケーションの取り方をシステムで提供</a:t>
            </a:r>
            <a:endParaRPr lang="en-US" altLang="ja-JP" b="1" dirty="0" smtClean="0"/>
          </a:p>
          <a:p>
            <a:pPr>
              <a:buFont typeface="Wingdings" charset="2"/>
              <a:buChar char="l"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02337" y="4836622"/>
            <a:ext cx="262632" cy="685314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26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709643" y="1819983"/>
            <a:ext cx="31425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2400" dirty="0"/>
              <a:t>(Cucumberで始める)</a:t>
            </a:r>
          </a:p>
        </p:txBody>
      </p:sp>
      <p:sp>
        <p:nvSpPr>
          <p:cNvPr id="49" name="Shape 49"/>
          <p:cNvSpPr/>
          <p:nvPr/>
        </p:nvSpPr>
        <p:spPr>
          <a:xfrm>
            <a:off x="1749637" y="2618581"/>
            <a:ext cx="3527997" cy="937063"/>
          </a:xfrm>
          <a:prstGeom prst="rect">
            <a:avLst/>
          </a:prstGeom>
          <a:solidFill>
            <a:srgbClr val="51A7F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/>
            </a:pPr>
            <a:endParaRPr sz="1400"/>
          </a:p>
        </p:txBody>
      </p:sp>
      <p:sp>
        <p:nvSpPr>
          <p:cNvPr id="50" name="Shape 50"/>
          <p:cNvSpPr/>
          <p:nvPr/>
        </p:nvSpPr>
        <p:spPr>
          <a:xfrm>
            <a:off x="2081250" y="3571874"/>
            <a:ext cx="239928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 dirty="0"/>
              <a:t>(RSpecに進む)</a:t>
            </a:r>
          </a:p>
        </p:txBody>
      </p:sp>
      <p:sp>
        <p:nvSpPr>
          <p:cNvPr id="51" name="Shape 51"/>
          <p:cNvSpPr/>
          <p:nvPr/>
        </p:nvSpPr>
        <p:spPr>
          <a:xfrm rot="5400000">
            <a:off x="2653241" y="4292770"/>
            <a:ext cx="944497" cy="476714"/>
          </a:xfrm>
          <a:prstGeom prst="rightArrow">
            <a:avLst>
              <a:gd name="adj1" fmla="val 32000"/>
              <a:gd name="adj2" fmla="val 115668"/>
            </a:avLst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>
            <a:spLocks/>
          </p:cNvSpPr>
          <p:nvPr/>
        </p:nvSpPr>
        <p:spPr>
          <a:xfrm>
            <a:off x="1749637" y="5110067"/>
            <a:ext cx="3311999" cy="1367992"/>
          </a:xfrm>
          <a:prstGeom prst="rect">
            <a:avLst/>
          </a:prstGeom>
          <a:solidFill>
            <a:srgbClr val="51A7F9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/>
            </a:pPr>
            <a:endParaRPr sz="1900"/>
          </a:p>
          <a:p>
            <a:pPr lvl="0" algn="l">
              <a:defRPr sz="1800"/>
            </a:pPr>
            <a:endParaRPr sz="1900"/>
          </a:p>
        </p:txBody>
      </p:sp>
      <p:sp>
        <p:nvSpPr>
          <p:cNvPr id="53" name="Shape 53"/>
          <p:cNvSpPr/>
          <p:nvPr/>
        </p:nvSpPr>
        <p:spPr>
          <a:xfrm>
            <a:off x="1668018" y="6555267"/>
            <a:ext cx="3225750" cy="4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 dirty="0"/>
              <a:t>(ステップが成功したら)</a:t>
            </a:r>
          </a:p>
        </p:txBody>
      </p:sp>
      <p:sp>
        <p:nvSpPr>
          <p:cNvPr id="54" name="Shape 54"/>
          <p:cNvSpPr/>
          <p:nvPr/>
        </p:nvSpPr>
        <p:spPr>
          <a:xfrm rot="5400000">
            <a:off x="2471439" y="7413313"/>
            <a:ext cx="1295401" cy="571501"/>
          </a:xfrm>
          <a:prstGeom prst="rightArrow">
            <a:avLst>
              <a:gd name="adj1" fmla="val 32000"/>
              <a:gd name="adj2" fmla="val 96484"/>
            </a:avLst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902593" y="8330322"/>
            <a:ext cx="2975173" cy="47192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 smtClean="0">
                <a:solidFill>
                  <a:srgbClr val="008000"/>
                </a:solidFill>
              </a:rPr>
              <a:t>7️⃣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sz="2400" dirty="0" smtClean="0">
                <a:solidFill>
                  <a:srgbClr val="008000"/>
                </a:solidFill>
              </a:rPr>
              <a:t>リ</a:t>
            </a:r>
            <a:r>
              <a:rPr sz="2400" dirty="0">
                <a:solidFill>
                  <a:srgbClr val="008000"/>
                </a:solidFill>
              </a:rPr>
              <a:t>ファクタリング</a:t>
            </a:r>
          </a:p>
        </p:txBody>
      </p:sp>
      <p:sp>
        <p:nvSpPr>
          <p:cNvPr id="56" name="Shape 56"/>
          <p:cNvSpPr/>
          <p:nvPr/>
        </p:nvSpPr>
        <p:spPr>
          <a:xfrm>
            <a:off x="449094" y="2795512"/>
            <a:ext cx="1513245" cy="5843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147" y="0"/>
                </a:ln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3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322652" y="2676786"/>
            <a:ext cx="387615" cy="296069"/>
          </a:xfrm>
          <a:prstGeom prst="rightArrow">
            <a:avLst>
              <a:gd name="adj1" fmla="val 32000"/>
              <a:gd name="adj2" fmla="val 130921"/>
            </a:avLst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26065" y="4003675"/>
            <a:ext cx="225217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800" dirty="0"/>
              <a:t>シナリオが</a:t>
            </a:r>
          </a:p>
          <a:p>
            <a:pPr lvl="0">
              <a:defRPr sz="1800"/>
            </a:pPr>
            <a:r>
              <a:rPr sz="1800" dirty="0"/>
              <a:t>成功したら</a:t>
            </a:r>
          </a:p>
          <a:p>
            <a:pPr lvl="0">
              <a:defRPr sz="1800"/>
            </a:pPr>
            <a:r>
              <a:rPr sz="1800" dirty="0" smtClean="0">
                <a:solidFill>
                  <a:srgbClr val="008000"/>
                </a:solidFill>
              </a:rPr>
              <a:t>1️⃣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sz="1800" dirty="0" smtClean="0"/>
              <a:t>〜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sz="1800" dirty="0" smtClean="0">
                <a:solidFill>
                  <a:srgbClr val="008000"/>
                </a:solidFill>
              </a:rPr>
              <a:t>7️⃣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sz="1800" dirty="0" smtClean="0"/>
              <a:t>を</a:t>
            </a:r>
            <a:r>
              <a:rPr sz="1800" dirty="0"/>
              <a:t>繰り返す</a:t>
            </a:r>
          </a:p>
        </p:txBody>
      </p:sp>
      <p:sp>
        <p:nvSpPr>
          <p:cNvPr id="59" name="Shape 59"/>
          <p:cNvSpPr/>
          <p:nvPr/>
        </p:nvSpPr>
        <p:spPr>
          <a:xfrm>
            <a:off x="18311203" y="-2147930"/>
            <a:ext cx="2382270" cy="5311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359" y="0"/>
                </a:ln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300"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322652" y="3141583"/>
            <a:ext cx="387615" cy="296069"/>
          </a:xfrm>
          <a:prstGeom prst="rightArrow">
            <a:avLst>
              <a:gd name="adj1" fmla="val 32000"/>
              <a:gd name="adj2" fmla="val 130921"/>
            </a:avLst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4666" y="7529690"/>
            <a:ext cx="225217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800" dirty="0"/>
              <a:t>シナリオが</a:t>
            </a:r>
          </a:p>
          <a:p>
            <a:pPr lvl="0">
              <a:defRPr sz="1800"/>
            </a:pPr>
            <a:r>
              <a:rPr sz="1800" dirty="0"/>
              <a:t>成功するまで</a:t>
            </a:r>
          </a:p>
          <a:p>
            <a:pPr lvl="0">
              <a:defRPr sz="1800"/>
            </a:pPr>
            <a:r>
              <a:rPr sz="1800" dirty="0" smtClean="0">
                <a:solidFill>
                  <a:srgbClr val="008000"/>
                </a:solidFill>
              </a:rPr>
              <a:t>2️⃣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sz="1800" dirty="0" smtClean="0">
                <a:solidFill>
                  <a:schemeClr val="tx1"/>
                </a:solidFill>
              </a:rPr>
              <a:t>〜</a:t>
            </a:r>
            <a:r>
              <a:rPr lang="en-US" sz="1800" dirty="0" smtClean="0">
                <a:solidFill>
                  <a:srgbClr val="FFFF00"/>
                </a:solidFill>
              </a:rPr>
              <a:t>  </a:t>
            </a:r>
            <a:r>
              <a:rPr sz="1800" dirty="0" smtClean="0">
                <a:solidFill>
                  <a:srgbClr val="008000"/>
                </a:solidFill>
              </a:rPr>
              <a:t>7️⃣</a:t>
            </a:r>
            <a:r>
              <a:rPr lang="en-US" sz="1800" dirty="0" smtClean="0"/>
              <a:t> </a:t>
            </a:r>
            <a:r>
              <a:rPr sz="1800" dirty="0" smtClean="0"/>
              <a:t>を</a:t>
            </a:r>
            <a:r>
              <a:rPr sz="1800" dirty="0"/>
              <a:t>繰り返す</a:t>
            </a:r>
          </a:p>
        </p:txBody>
      </p:sp>
      <p:sp>
        <p:nvSpPr>
          <p:cNvPr id="62" name="Shape 62"/>
          <p:cNvSpPr/>
          <p:nvPr/>
        </p:nvSpPr>
        <p:spPr>
          <a:xfrm>
            <a:off x="2050780" y="7218739"/>
            <a:ext cx="6027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 lvl="0">
              <a:defRPr sz="1800"/>
            </a:pPr>
            <a:r>
              <a:rPr sz="3100" dirty="0">
                <a:solidFill>
                  <a:srgbClr val="008000"/>
                </a:solidFill>
              </a:rPr>
              <a:t>6️⃣</a:t>
            </a:r>
          </a:p>
        </p:txBody>
      </p:sp>
      <p:sp>
        <p:nvSpPr>
          <p:cNvPr id="108" name="Shape 108"/>
          <p:cNvSpPr/>
          <p:nvPr/>
        </p:nvSpPr>
        <p:spPr>
          <a:xfrm>
            <a:off x="859789" y="3258318"/>
            <a:ext cx="1106171" cy="5204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8556" y="0"/>
                </a:ln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919188" y="3258319"/>
            <a:ext cx="5751166" cy="575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7524501" y="4748433"/>
            <a:ext cx="2400798" cy="2404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947122" y="5415743"/>
            <a:ext cx="16952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RSpec</a:t>
            </a:r>
          </a:p>
        </p:txBody>
      </p:sp>
      <p:sp>
        <p:nvSpPr>
          <p:cNvPr id="67" name="Shape 67"/>
          <p:cNvSpPr/>
          <p:nvPr/>
        </p:nvSpPr>
        <p:spPr>
          <a:xfrm>
            <a:off x="7803427" y="8066238"/>
            <a:ext cx="247573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Cucumber</a:t>
            </a:r>
          </a:p>
        </p:txBody>
      </p:sp>
      <p:sp>
        <p:nvSpPr>
          <p:cNvPr id="68" name="Shape 68"/>
          <p:cNvSpPr/>
          <p:nvPr/>
        </p:nvSpPr>
        <p:spPr>
          <a:xfrm>
            <a:off x="8372933" y="2628900"/>
            <a:ext cx="7205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red</a:t>
            </a:r>
          </a:p>
        </p:txBody>
      </p:sp>
      <p:sp>
        <p:nvSpPr>
          <p:cNvPr id="69" name="Shape 69"/>
          <p:cNvSpPr/>
          <p:nvPr/>
        </p:nvSpPr>
        <p:spPr>
          <a:xfrm>
            <a:off x="8438319" y="4768242"/>
            <a:ext cx="600356" cy="4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red</a:t>
            </a:r>
          </a:p>
        </p:txBody>
      </p:sp>
      <p:sp>
        <p:nvSpPr>
          <p:cNvPr id="70" name="Shape 70"/>
          <p:cNvSpPr/>
          <p:nvPr/>
        </p:nvSpPr>
        <p:spPr>
          <a:xfrm>
            <a:off x="9457297" y="6165504"/>
            <a:ext cx="878396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0091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009193"/>
                </a:solidFill>
              </a:rPr>
              <a:t>green</a:t>
            </a:r>
          </a:p>
        </p:txBody>
      </p:sp>
      <p:sp>
        <p:nvSpPr>
          <p:cNvPr id="71" name="Shape 71"/>
          <p:cNvSpPr/>
          <p:nvPr/>
        </p:nvSpPr>
        <p:spPr>
          <a:xfrm>
            <a:off x="7209398" y="6214629"/>
            <a:ext cx="1087946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refactor</a:t>
            </a:r>
          </a:p>
        </p:txBody>
      </p:sp>
      <p:sp>
        <p:nvSpPr>
          <p:cNvPr id="72" name="Shape 72"/>
          <p:cNvSpPr/>
          <p:nvPr/>
        </p:nvSpPr>
        <p:spPr>
          <a:xfrm>
            <a:off x="7587639" y="5110068"/>
            <a:ext cx="678666" cy="1092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0" h="21600" extrusionOk="0">
                <a:moveTo>
                  <a:pt x="0" y="21600"/>
                </a:moveTo>
                <a:cubicBezTo>
                  <a:pt x="-50" y="11061"/>
                  <a:pt x="7133" y="3861"/>
                  <a:pt x="21550" y="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3780000">
            <a:off x="8149020" y="4937195"/>
            <a:ext cx="263330" cy="321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107385" y="5018525"/>
            <a:ext cx="704446" cy="1061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231" y="10832"/>
                  <a:pt x="14031" y="3632"/>
                  <a:pt x="0" y="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9660497" y="5943517"/>
            <a:ext cx="263330" cy="32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571098" y="6710412"/>
            <a:ext cx="1417359" cy="4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refactor</a:t>
            </a:r>
          </a:p>
        </p:txBody>
      </p:sp>
      <p:sp>
        <p:nvSpPr>
          <p:cNvPr id="77" name="Shape 77"/>
          <p:cNvSpPr/>
          <p:nvPr/>
        </p:nvSpPr>
        <p:spPr>
          <a:xfrm>
            <a:off x="11258955" y="6687715"/>
            <a:ext cx="1028866" cy="4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91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9193"/>
                </a:solidFill>
              </a:rPr>
              <a:t>green</a:t>
            </a:r>
          </a:p>
        </p:txBody>
      </p:sp>
      <p:sp>
        <p:nvSpPr>
          <p:cNvPr id="78" name="Shape 78"/>
          <p:cNvSpPr/>
          <p:nvPr/>
        </p:nvSpPr>
        <p:spPr>
          <a:xfrm>
            <a:off x="5673298" y="3025599"/>
            <a:ext cx="2409931" cy="370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35" h="21600" extrusionOk="0">
                <a:moveTo>
                  <a:pt x="1195" y="21600"/>
                </a:moveTo>
                <a:cubicBezTo>
                  <a:pt x="-2765" y="10595"/>
                  <a:pt x="3115" y="3395"/>
                  <a:pt x="18835" y="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808496" y="7080153"/>
            <a:ext cx="6104878" cy="223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7" extrusionOk="0">
                <a:moveTo>
                  <a:pt x="21600" y="0"/>
                </a:moveTo>
                <a:cubicBezTo>
                  <a:pt x="15100" y="20750"/>
                  <a:pt x="7900" y="21600"/>
                  <a:pt x="0" y="2549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20640000">
            <a:off x="5641192" y="7069061"/>
            <a:ext cx="263330" cy="38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4080000" flipH="1">
            <a:off x="8105796" y="2816977"/>
            <a:ext cx="263330" cy="32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 flipV="1">
            <a:off x="8687045" y="1970199"/>
            <a:ext cx="1" cy="558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8555380" y="2397078"/>
            <a:ext cx="263330" cy="32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V="1">
            <a:off x="8687045" y="3079254"/>
            <a:ext cx="1" cy="145187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555380" y="4284119"/>
            <a:ext cx="263330" cy="32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385751" y="6405743"/>
            <a:ext cx="108794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16200000">
            <a:off x="8368913" y="6228374"/>
            <a:ext cx="263330" cy="32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8982117" y="2478864"/>
            <a:ext cx="705321" cy="6565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rgbClr val="008000"/>
                </a:solidFill>
              </a:rPr>
              <a:t>2️⃣</a:t>
            </a:r>
          </a:p>
        </p:txBody>
      </p:sp>
      <p:sp>
        <p:nvSpPr>
          <p:cNvPr id="89" name="Shape 89"/>
          <p:cNvSpPr/>
          <p:nvPr/>
        </p:nvSpPr>
        <p:spPr>
          <a:xfrm>
            <a:off x="8992469" y="4455152"/>
            <a:ext cx="705321" cy="6565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rgbClr val="008000"/>
                </a:solidFill>
              </a:rPr>
              <a:t>3️⃣</a:t>
            </a:r>
          </a:p>
        </p:txBody>
      </p:sp>
      <p:sp>
        <p:nvSpPr>
          <p:cNvPr id="90" name="Shape 90"/>
          <p:cNvSpPr/>
          <p:nvPr/>
        </p:nvSpPr>
        <p:spPr>
          <a:xfrm>
            <a:off x="10425147" y="6024534"/>
            <a:ext cx="705321" cy="6565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rgbClr val="008000"/>
                </a:solidFill>
              </a:rPr>
              <a:t>4️⃣</a:t>
            </a:r>
          </a:p>
        </p:txBody>
      </p:sp>
      <p:sp>
        <p:nvSpPr>
          <p:cNvPr id="91" name="Shape 91"/>
          <p:cNvSpPr/>
          <p:nvPr/>
        </p:nvSpPr>
        <p:spPr>
          <a:xfrm>
            <a:off x="7570470" y="6553775"/>
            <a:ext cx="705321" cy="6565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008000"/>
                </a:solidFill>
              </a:rPr>
              <a:t>5️⃣</a:t>
            </a:r>
          </a:p>
        </p:txBody>
      </p:sp>
      <p:sp>
        <p:nvSpPr>
          <p:cNvPr id="92" name="Shape 92"/>
          <p:cNvSpPr/>
          <p:nvPr/>
        </p:nvSpPr>
        <p:spPr>
          <a:xfrm>
            <a:off x="11714502" y="6024534"/>
            <a:ext cx="705321" cy="6565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rgbClr val="008000"/>
                </a:solidFill>
              </a:rPr>
              <a:t>6️⃣</a:t>
            </a:r>
          </a:p>
        </p:txBody>
      </p:sp>
      <p:sp>
        <p:nvSpPr>
          <p:cNvPr id="93" name="Shape 93"/>
          <p:cNvSpPr/>
          <p:nvPr/>
        </p:nvSpPr>
        <p:spPr>
          <a:xfrm>
            <a:off x="6583689" y="6960190"/>
            <a:ext cx="705321" cy="6565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rgbClr val="008000"/>
                </a:solidFill>
              </a:rPr>
              <a:t>7️⃣</a:t>
            </a:r>
          </a:p>
        </p:txBody>
      </p:sp>
      <p:sp>
        <p:nvSpPr>
          <p:cNvPr id="94" name="Shape 94"/>
          <p:cNvSpPr/>
          <p:nvPr/>
        </p:nvSpPr>
        <p:spPr>
          <a:xfrm>
            <a:off x="8296129" y="6903327"/>
            <a:ext cx="239928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10639020" y="6709520"/>
            <a:ext cx="296069" cy="387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632151" y="452419"/>
            <a:ext cx="481304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 lvl="0">
              <a:defRPr sz="1800"/>
            </a:pPr>
            <a:r>
              <a:rPr sz="5200"/>
              <a:t>BDDサイクル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84666" y="465469"/>
            <a:ext cx="4626396" cy="11303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 sz="7500"/>
            </a:lvl1pPr>
          </a:lstStyle>
          <a:p>
            <a:pPr lvl="0">
              <a:defRPr sz="1800"/>
            </a:pPr>
            <a:r>
              <a:rPr sz="7500" dirty="0"/>
              <a:t>手順</a:t>
            </a:r>
          </a:p>
        </p:txBody>
      </p:sp>
      <p:sp>
        <p:nvSpPr>
          <p:cNvPr id="98" name="Shape 98"/>
          <p:cNvSpPr/>
          <p:nvPr/>
        </p:nvSpPr>
        <p:spPr>
          <a:xfrm>
            <a:off x="1902593" y="2676786"/>
            <a:ext cx="3362107" cy="34881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600" dirty="0" smtClean="0">
                <a:solidFill>
                  <a:srgbClr val="008000"/>
                </a:solidFill>
              </a:rPr>
              <a:t>1️⃣1</a:t>
            </a:r>
            <a:r>
              <a:rPr lang="en-US" sz="1600" dirty="0" smtClean="0">
                <a:solidFill>
                  <a:schemeClr val="tx1"/>
                </a:solidFill>
              </a:rPr>
              <a:t>1</a:t>
            </a:r>
            <a:r>
              <a:rPr sz="1600" dirty="0" smtClean="0"/>
              <a:t>つ</a:t>
            </a:r>
            <a:r>
              <a:rPr sz="1600" dirty="0"/>
              <a:t>のシナリオに焦点を合わせる</a:t>
            </a:r>
          </a:p>
        </p:txBody>
      </p:sp>
      <p:sp>
        <p:nvSpPr>
          <p:cNvPr id="99" name="Shape 99"/>
          <p:cNvSpPr/>
          <p:nvPr/>
        </p:nvSpPr>
        <p:spPr>
          <a:xfrm>
            <a:off x="1920014" y="3099588"/>
            <a:ext cx="2945542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 lvl="0">
              <a:defRPr sz="1800"/>
            </a:pPr>
            <a:r>
              <a:rPr sz="1600" dirty="0" smtClean="0">
                <a:solidFill>
                  <a:srgbClr val="008000"/>
                </a:solidFill>
              </a:rPr>
              <a:t>2️⃣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sz="1600" dirty="0" smtClean="0"/>
              <a:t>失敗</a:t>
            </a:r>
            <a:r>
              <a:rPr sz="1600" dirty="0"/>
              <a:t>するステップ定義を書く</a:t>
            </a:r>
          </a:p>
        </p:txBody>
      </p:sp>
      <p:sp>
        <p:nvSpPr>
          <p:cNvPr id="100" name="Shape 100"/>
          <p:cNvSpPr/>
          <p:nvPr/>
        </p:nvSpPr>
        <p:spPr>
          <a:xfrm>
            <a:off x="1803260" y="6041531"/>
            <a:ext cx="312117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pPr lvl="0">
              <a:defRPr sz="1800"/>
            </a:pPr>
            <a:r>
              <a:rPr sz="1800" dirty="0" smtClean="0">
                <a:solidFill>
                  <a:srgbClr val="008000"/>
                </a:solidFill>
              </a:rPr>
              <a:t>5️⃣</a:t>
            </a:r>
            <a:r>
              <a:rPr lang="en-US" sz="1800" dirty="0" smtClean="0">
                <a:solidFill>
                  <a:srgbClr val="DCBD23"/>
                </a:solidFill>
              </a:rPr>
              <a:t> </a:t>
            </a:r>
            <a:r>
              <a:rPr sz="1800" dirty="0" smtClean="0"/>
              <a:t>リ</a:t>
            </a:r>
            <a:r>
              <a:rPr sz="1800" dirty="0"/>
              <a:t>ファクタリング</a:t>
            </a:r>
          </a:p>
        </p:txBody>
      </p:sp>
      <p:sp>
        <p:nvSpPr>
          <p:cNvPr id="101" name="Shape 101"/>
          <p:cNvSpPr/>
          <p:nvPr/>
        </p:nvSpPr>
        <p:spPr>
          <a:xfrm>
            <a:off x="1810047" y="5579564"/>
            <a:ext cx="3121174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pPr lvl="0">
              <a:defRPr sz="1800"/>
            </a:pPr>
            <a:r>
              <a:rPr sz="1900" dirty="0" smtClean="0">
                <a:solidFill>
                  <a:srgbClr val="008000"/>
                </a:solidFill>
              </a:rPr>
              <a:t>4️⃣</a:t>
            </a:r>
            <a:r>
              <a:rPr lang="en-US" sz="1900" dirty="0" smtClean="0">
                <a:solidFill>
                  <a:srgbClr val="008000"/>
                </a:solidFill>
              </a:rPr>
              <a:t> </a:t>
            </a:r>
            <a:r>
              <a:rPr sz="1900" dirty="0" smtClean="0"/>
              <a:t>サンプル</a:t>
            </a:r>
            <a:r>
              <a:rPr sz="1900" dirty="0"/>
              <a:t>を成功させる</a:t>
            </a:r>
          </a:p>
        </p:txBody>
      </p:sp>
      <p:sp>
        <p:nvSpPr>
          <p:cNvPr id="102" name="Shape 102"/>
          <p:cNvSpPr/>
          <p:nvPr/>
        </p:nvSpPr>
        <p:spPr>
          <a:xfrm>
            <a:off x="1810047" y="5168293"/>
            <a:ext cx="3121174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900"/>
            </a:lvl1pPr>
          </a:lstStyle>
          <a:p>
            <a:pPr lvl="0">
              <a:defRPr sz="1800"/>
            </a:pPr>
            <a:r>
              <a:rPr sz="1900" dirty="0" smtClean="0">
                <a:solidFill>
                  <a:srgbClr val="008000"/>
                </a:solidFill>
              </a:rPr>
              <a:t>3️⃣</a:t>
            </a:r>
            <a:r>
              <a:rPr lang="en-US" sz="1900" dirty="0" smtClean="0">
                <a:solidFill>
                  <a:srgbClr val="008000"/>
                </a:solidFill>
              </a:rPr>
              <a:t> </a:t>
            </a:r>
            <a:r>
              <a:rPr sz="1900" dirty="0" smtClean="0"/>
              <a:t>失敗</a:t>
            </a:r>
            <a:r>
              <a:rPr sz="1900" dirty="0"/>
              <a:t>するサンプルを書く</a:t>
            </a:r>
          </a:p>
        </p:txBody>
      </p:sp>
      <p:sp>
        <p:nvSpPr>
          <p:cNvPr id="103" name="Shape 103"/>
          <p:cNvSpPr/>
          <p:nvPr/>
        </p:nvSpPr>
        <p:spPr>
          <a:xfrm>
            <a:off x="8452094" y="1423922"/>
            <a:ext cx="469902" cy="5539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rgbClr val="008000"/>
                </a:solidFill>
              </a:rPr>
              <a:t>1️⃣</a:t>
            </a:r>
          </a:p>
        </p:txBody>
      </p:sp>
      <p:sp>
        <p:nvSpPr>
          <p:cNvPr id="104" name="Shape 104"/>
          <p:cNvSpPr/>
          <p:nvPr/>
        </p:nvSpPr>
        <p:spPr>
          <a:xfrm>
            <a:off x="8381430" y="2628900"/>
            <a:ext cx="72054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2600"/>
                </a:solidFill>
              </a:rPr>
              <a:t>red</a:t>
            </a:r>
          </a:p>
        </p:txBody>
      </p:sp>
      <p:sp>
        <p:nvSpPr>
          <p:cNvPr id="105" name="Shape 105"/>
          <p:cNvSpPr/>
          <p:nvPr/>
        </p:nvSpPr>
        <p:spPr>
          <a:xfrm>
            <a:off x="8441940" y="4760855"/>
            <a:ext cx="600356" cy="40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2600"/>
                </a:solidFill>
              </a:rPr>
              <a:t>red</a:t>
            </a:r>
          </a:p>
        </p:txBody>
      </p:sp>
      <p:sp>
        <p:nvSpPr>
          <p:cNvPr id="106" name="Shape 106"/>
          <p:cNvSpPr/>
          <p:nvPr/>
        </p:nvSpPr>
        <p:spPr>
          <a:xfrm>
            <a:off x="9457297" y="6169581"/>
            <a:ext cx="878396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2100"/>
              <a:t>green</a:t>
            </a:r>
          </a:p>
        </p:txBody>
      </p:sp>
      <p:sp>
        <p:nvSpPr>
          <p:cNvPr id="107" name="Shape 107"/>
          <p:cNvSpPr/>
          <p:nvPr/>
        </p:nvSpPr>
        <p:spPr>
          <a:xfrm>
            <a:off x="11255334" y="6687659"/>
            <a:ext cx="1028866" cy="4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 dirty="0"/>
              <a:t>green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3" presetClass="exit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32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2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23" presetClass="exit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ntr" presetSubtype="32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32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"/>
                            </p:stCondLst>
                            <p:childTnLst>
                              <p:par>
                                <p:cTn id="62" presetID="23" presetClass="entr" presetSubtype="3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xit" presetSubtype="16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32" fill="hold" grpId="1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"/>
                            </p:stCondLst>
                            <p:childTnLst>
                              <p:par>
                                <p:cTn id="87" presetID="23" presetClass="entr" presetSubtype="3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600"/>
                            </p:stCondLst>
                            <p:childTnLst>
                              <p:par>
                                <p:cTn id="92" presetID="23" presetClass="exit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3" presetClass="entr" presetSubtype="32" fill="hold" grpId="2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32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32" fill="hold" grpId="2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22" animBg="1" advAuto="0"/>
      <p:bldP spid="62" grpId="18" animBg="1" advAuto="0"/>
      <p:bldP spid="68" grpId="5" animBg="1" advAuto="0"/>
      <p:bldP spid="69" grpId="9" animBg="1" advAuto="0"/>
      <p:bldP spid="70" grpId="13" animBg="1" advAuto="0"/>
      <p:bldP spid="77" grpId="20" animBg="1" advAuto="0"/>
      <p:bldP spid="88" grpId="3" animBg="1" advAuto="0"/>
      <p:bldP spid="89" grpId="7" animBg="1" advAuto="0"/>
      <p:bldP spid="90" grpId="12" animBg="1" advAuto="0"/>
      <p:bldP spid="91" grpId="16" animBg="1" advAuto="0"/>
      <p:bldP spid="92" grpId="17" animBg="1" advAuto="0"/>
      <p:bldP spid="93" grpId="21" animBg="1" advAuto="0"/>
      <p:bldP spid="98" grpId="1" animBg="1" advAuto="0"/>
      <p:bldP spid="99" grpId="4" animBg="1" advAuto="0"/>
      <p:bldP spid="100" grpId="15" animBg="1" advAuto="0"/>
      <p:bldP spid="101" grpId="11" animBg="1" advAuto="0"/>
      <p:bldP spid="102" grpId="8" animBg="1" advAuto="0"/>
      <p:bldP spid="103" grpId="2" animBg="1" advAuto="0"/>
      <p:bldP spid="104" grpId="6" animBg="1" advAuto="0"/>
      <p:bldP spid="105" grpId="10" animBg="1" advAuto="0"/>
      <p:bldP spid="106" grpId="14" animBg="1" advAuto="0"/>
      <p:bldP spid="107" grpId="19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f</a:t>
            </a:r>
            <a:r>
              <a:rPr kumimoji="1" lang="en-US" altLang="ja-JP" b="1" dirty="0" smtClean="0"/>
              <a:t>eatures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endParaRPr kumimoji="1" lang="en-US" altLang="ja-JP" b="1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4300" b="1" dirty="0" smtClean="0">
                <a:latin typeface="+mn-ea"/>
                <a:cs typeface="HGP創英角ｺﾞｼｯｸUB"/>
              </a:rPr>
              <a:t>自然言語で記述可能</a:t>
            </a:r>
            <a:endParaRPr kumimoji="1" lang="en-US" altLang="ja-JP" sz="4300" b="1" dirty="0" smtClean="0">
              <a:latin typeface="+mn-ea"/>
              <a:cs typeface="HGP創英角ｺﾞｼｯｸUB"/>
            </a:endParaRPr>
          </a:p>
          <a:p>
            <a:pPr>
              <a:buFont typeface="Wingdings" charset="2"/>
              <a:buChar char="l"/>
            </a:pPr>
            <a:endParaRPr kumimoji="1" lang="en-US" altLang="ja-JP" sz="4300" b="1" dirty="0" smtClean="0">
              <a:latin typeface="+mn-ea"/>
              <a:cs typeface="HGP創英角ｺﾞｼｯｸUB"/>
            </a:endParaRPr>
          </a:p>
          <a:p>
            <a:pPr>
              <a:buFont typeface="Wingdings" charset="2"/>
              <a:buChar char="l"/>
            </a:pPr>
            <a:r>
              <a:rPr lang="en-US" altLang="ja-JP" sz="4300" b="1" dirty="0" smtClean="0">
                <a:latin typeface="+mn-ea"/>
                <a:cs typeface="HGP創英角ｺﾞｼｯｸUB"/>
              </a:rPr>
              <a:t>Cucumber</a:t>
            </a:r>
            <a:r>
              <a:rPr lang="ja-JP" altLang="en-US" sz="4300" b="1" dirty="0">
                <a:latin typeface="+mn-ea"/>
                <a:cs typeface="HGP創英角ｺﾞｼｯｸUB"/>
              </a:rPr>
              <a:t>でシナリオを記述するときに</a:t>
            </a:r>
            <a:r>
              <a:rPr lang="ja-JP" altLang="en-US" sz="4300" b="1" dirty="0" smtClean="0">
                <a:latin typeface="+mn-ea"/>
                <a:cs typeface="HGP創英角ｺﾞｼｯｸUB"/>
              </a:rPr>
              <a:t>使用</a:t>
            </a:r>
            <a:endParaRPr lang="en-US" altLang="ja-JP" sz="4300" b="1" dirty="0">
              <a:latin typeface="+mn-ea"/>
              <a:cs typeface="HGP創英角ｺﾞｼｯｸUB"/>
            </a:endParaRPr>
          </a:p>
          <a:p>
            <a:pPr>
              <a:buFont typeface="Wingdings" charset="2"/>
              <a:buChar char="l"/>
            </a:pPr>
            <a:endParaRPr kumimoji="1" lang="en-US" altLang="ja-JP" sz="4300" b="1" dirty="0" smtClean="0">
              <a:latin typeface="+mn-ea"/>
              <a:cs typeface="HGP創英角ｺﾞｼｯｸUB"/>
            </a:endParaRPr>
          </a:p>
          <a:p>
            <a:pPr>
              <a:buFont typeface="Wingdings" charset="2"/>
              <a:buChar char="l"/>
            </a:pPr>
            <a:r>
              <a:rPr lang="ja-JP" altLang="en-US" sz="4300" b="1" dirty="0" smtClean="0">
                <a:latin typeface="+mn-ea"/>
                <a:cs typeface="HGP創英角ｺﾞｼｯｸUB"/>
              </a:rPr>
              <a:t>シナリオ</a:t>
            </a:r>
            <a:r>
              <a:rPr lang="ja-JP" altLang="en-US" sz="4300" b="1" dirty="0">
                <a:latin typeface="+mn-ea"/>
                <a:cs typeface="HGP創英角ｺﾞｼｯｸUB"/>
              </a:rPr>
              <a:t>とは，一つひとつの振る舞いを，主に</a:t>
            </a:r>
            <a:r>
              <a:rPr lang="en-US" altLang="ja-JP" sz="4300" b="1" dirty="0">
                <a:latin typeface="+mn-ea"/>
                <a:cs typeface="HGP創英角ｺﾞｼｯｸUB"/>
              </a:rPr>
              <a:t>Given(</a:t>
            </a:r>
            <a:r>
              <a:rPr lang="ja-JP" altLang="en-US" sz="4300" b="1" dirty="0">
                <a:latin typeface="+mn-ea"/>
                <a:cs typeface="HGP創英角ｺﾞｼｯｸUB"/>
              </a:rPr>
              <a:t>前提</a:t>
            </a:r>
            <a:r>
              <a:rPr lang="en-US" altLang="ja-JP" sz="4300" b="1" dirty="0">
                <a:latin typeface="+mn-ea"/>
                <a:cs typeface="HGP創英角ｺﾞｼｯｸUB"/>
              </a:rPr>
              <a:t>), Then(</a:t>
            </a:r>
            <a:r>
              <a:rPr lang="ja-JP" altLang="en-US" sz="4300" b="1" dirty="0">
                <a:latin typeface="+mn-ea"/>
                <a:cs typeface="HGP創英角ｺﾞｼｯｸUB"/>
              </a:rPr>
              <a:t>もし</a:t>
            </a:r>
            <a:r>
              <a:rPr lang="en-US" altLang="ja-JP" sz="4300" b="1" dirty="0">
                <a:latin typeface="+mn-ea"/>
                <a:cs typeface="HGP創英角ｺﾞｼｯｸUB"/>
              </a:rPr>
              <a:t>), When(</a:t>
            </a:r>
            <a:r>
              <a:rPr lang="ja-JP" altLang="en-US" sz="4300" b="1" dirty="0">
                <a:latin typeface="+mn-ea"/>
                <a:cs typeface="HGP創英角ｺﾞｼｯｸUB"/>
              </a:rPr>
              <a:t>ならば</a:t>
            </a:r>
            <a:r>
              <a:rPr lang="en-US" altLang="ja-JP" sz="4300" b="1" dirty="0">
                <a:latin typeface="+mn-ea"/>
                <a:cs typeface="HGP創英角ｺﾞｼｯｸUB"/>
              </a:rPr>
              <a:t>)</a:t>
            </a:r>
            <a:r>
              <a:rPr lang="ja-JP" altLang="en-US" sz="4300" b="1" dirty="0">
                <a:latin typeface="+mn-ea"/>
                <a:cs typeface="HGP創英角ｺﾞｼｯｸUB"/>
              </a:rPr>
              <a:t>に分けて</a:t>
            </a:r>
            <a:r>
              <a:rPr lang="en-US" altLang="ja-JP" sz="4300" b="1" dirty="0">
                <a:latin typeface="+mn-ea"/>
                <a:cs typeface="HGP創英角ｺﾞｼｯｸUB"/>
              </a:rPr>
              <a:t>features</a:t>
            </a:r>
            <a:r>
              <a:rPr lang="ja-JP" altLang="en-US" sz="4300" b="1" dirty="0">
                <a:latin typeface="+mn-ea"/>
                <a:cs typeface="HGP創英角ｺﾞｼｯｸUB"/>
              </a:rPr>
              <a:t>を記述します．</a:t>
            </a:r>
          </a:p>
          <a:p>
            <a:pPr>
              <a:buFont typeface="Arial"/>
              <a:buChar char="•"/>
            </a:pPr>
            <a:endParaRPr kumimoji="1" lang="ja-JP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180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0240" y="826511"/>
            <a:ext cx="11704320" cy="871276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ja-JP" altLang="en-US" sz="4600" dirty="0"/>
              <a:t>次に，英語の</a:t>
            </a:r>
            <a:r>
              <a:rPr lang="en-US" altLang="ja-JP" sz="4600" dirty="0"/>
              <a:t>features</a:t>
            </a:r>
            <a:r>
              <a:rPr lang="ja-JP" altLang="en-US" sz="4600" dirty="0"/>
              <a:t>のひな形を示します．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5200" dirty="0" smtClean="0"/>
              <a:t>ファイル</a:t>
            </a:r>
            <a:r>
              <a:rPr lang="ja-JP" altLang="en-US" sz="5200" dirty="0"/>
              <a:t>の先頭で</a:t>
            </a:r>
            <a:r>
              <a:rPr lang="ja-JP" altLang="en-US" sz="5200" dirty="0" smtClean="0"/>
              <a:t>， </a:t>
            </a:r>
            <a:r>
              <a:rPr lang="en-US" altLang="ja-JP" sz="5200" dirty="0"/>
              <a:t># language: </a:t>
            </a:r>
            <a:r>
              <a:rPr lang="en-US" altLang="ja-JP" sz="5200" dirty="0" err="1"/>
              <a:t>ja</a:t>
            </a:r>
            <a:endParaRPr lang="en-US" altLang="ja-JP" sz="5200" dirty="0"/>
          </a:p>
          <a:p>
            <a:pPr marL="0" indent="0">
              <a:buNone/>
            </a:pPr>
            <a:r>
              <a:rPr lang="ja-JP" altLang="en-US" sz="5200" dirty="0"/>
              <a:t>と記すと日本語での</a:t>
            </a:r>
            <a:r>
              <a:rPr lang="en-US" altLang="ja-JP" sz="5200" dirty="0" smtClean="0"/>
              <a:t>keyword</a:t>
            </a:r>
            <a:r>
              <a:rPr lang="ja-JP" altLang="en-US" sz="5200" dirty="0"/>
              <a:t>が認識されます．</a:t>
            </a:r>
            <a:endParaRPr kumimoji="1" lang="ja-JP" altLang="en-US" sz="5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1953"/>
            <a:ext cx="13004800" cy="52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0597"/>
            <a:ext cx="13004800" cy="136101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~/</a:t>
            </a:r>
            <a:r>
              <a:rPr lang="en-US" altLang="ja-JP" sz="4000" dirty="0" err="1"/>
              <a:t>my_help</a:t>
            </a:r>
            <a:r>
              <a:rPr lang="en-US" altLang="ja-JP" sz="4000" dirty="0"/>
              <a:t>/features/</a:t>
            </a:r>
            <a:r>
              <a:rPr lang="en-US" altLang="ja-JP" sz="4000" dirty="0" err="1"/>
              <a:t>my_todo.feature</a:t>
            </a:r>
            <a:endParaRPr kumimoji="1" lang="ja-JP" altLang="en-US" sz="4000" dirty="0"/>
          </a:p>
        </p:txBody>
      </p:sp>
      <p:pic>
        <p:nvPicPr>
          <p:cNvPr id="6" name="コンテンツ プレースホルダー 5" descr="スクリーンショット 2017-02-17 11.32.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4" r="-672"/>
          <a:stretch/>
        </p:blipFill>
        <p:spPr>
          <a:xfrm>
            <a:off x="301004" y="2275841"/>
            <a:ext cx="12478042" cy="6436925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456" y="1751613"/>
            <a:ext cx="4316393" cy="6629260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7128556" y="2073964"/>
            <a:ext cx="1131900" cy="7224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3"/>
          <p:cNvPicPr>
            <a:picLocks noChangeAspect="1"/>
          </p:cNvPicPr>
          <p:nvPr/>
        </p:nvPicPr>
        <p:blipFill>
          <a:blip r:embed="rId2"/>
          <a:srcRect t="13336" b="13336"/>
          <a:stretch>
            <a:fillRect/>
          </a:stretch>
        </p:blipFill>
        <p:spPr>
          <a:xfrm>
            <a:off x="7877515" y="2813909"/>
            <a:ext cx="4928620" cy="60678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059957"/>
          </a:xfrm>
        </p:spPr>
        <p:txBody>
          <a:bodyPr>
            <a:normAutofit/>
          </a:bodyPr>
          <a:lstStyle/>
          <a:p>
            <a:r>
              <a:rPr kumimoji="1" lang="en-US" altLang="ja-JP" sz="6000" b="1" dirty="0"/>
              <a:t>Cucumber</a:t>
            </a:r>
            <a:r>
              <a:rPr kumimoji="1" lang="ja-JP" altLang="en-US" sz="6000" b="1" dirty="0"/>
              <a:t>の実行結果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4" t="5111" r="-1694"/>
          <a:stretch/>
        </p:blipFill>
        <p:spPr>
          <a:xfrm>
            <a:off x="-451577" y="2721375"/>
            <a:ext cx="5469104" cy="6695064"/>
          </a:xfr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601" y="2280757"/>
            <a:ext cx="4703892" cy="6357902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2785702" y="3027792"/>
            <a:ext cx="1131900" cy="7224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23392" y="1715703"/>
            <a:ext cx="4652291" cy="1059957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100" dirty="0"/>
              <a:t>ステップ作成前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8058108" y="1753953"/>
            <a:ext cx="4652291" cy="1059957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100" dirty="0"/>
              <a:t>ステップ作成後</a:t>
            </a:r>
          </a:p>
        </p:txBody>
      </p:sp>
    </p:spTree>
    <p:extLst>
      <p:ext uri="{BB962C8B-B14F-4D97-AF65-F5344CB8AC3E}">
        <p14:creationId xmlns:p14="http://schemas.microsoft.com/office/powerpoint/2010/main" val="116056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684</Words>
  <Application>Microsoft Macintosh PowerPoint</Application>
  <PresentationFormat>ユーザー設定</PresentationFormat>
  <Paragraphs>111</Paragraphs>
  <Slides>18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White</vt:lpstr>
      <vt:lpstr>ユーザメモソフトmy_help のビヘイビアテスト開発</vt:lpstr>
      <vt:lpstr>研究背景</vt:lpstr>
      <vt:lpstr>既存システムの評価</vt:lpstr>
      <vt:lpstr>BDD（ビヘイビア駆動開発）</vt:lpstr>
      <vt:lpstr>PowerPoint プレゼンテーション</vt:lpstr>
      <vt:lpstr>features</vt:lpstr>
      <vt:lpstr>PowerPoint プレゼンテーション</vt:lpstr>
      <vt:lpstr>~/my_help/features/my_todo.feature</vt:lpstr>
      <vt:lpstr>Cucumberの実行結果</vt:lpstr>
      <vt:lpstr>Cucumberの実行結果</vt:lpstr>
      <vt:lpstr>/Users/nasubi/my_help/spec/my_todo/todo_spec.rb</vt:lpstr>
      <vt:lpstr>RSpecの実行結果</vt:lpstr>
      <vt:lpstr>Cucumberの実行結果</vt:lpstr>
      <vt:lpstr>反省点</vt:lpstr>
      <vt:lpstr>まとめ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那須 比呂貴</cp:lastModifiedBy>
  <cp:revision>18</cp:revision>
  <dcterms:modified xsi:type="dcterms:W3CDTF">2017-02-20T07:57:05Z</dcterms:modified>
</cp:coreProperties>
</file>