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2"/>
  </p:notesMasterIdLst>
  <p:sldIdLst>
    <p:sldId id="256" r:id="rId2"/>
    <p:sldId id="265" r:id="rId3"/>
    <p:sldId id="271" r:id="rId4"/>
    <p:sldId id="487" r:id="rId5"/>
    <p:sldId id="472" r:id="rId6"/>
    <p:sldId id="540" r:id="rId7"/>
    <p:sldId id="500" r:id="rId8"/>
    <p:sldId id="524" r:id="rId9"/>
    <p:sldId id="525" r:id="rId10"/>
    <p:sldId id="526" r:id="rId11"/>
    <p:sldId id="527" r:id="rId12"/>
    <p:sldId id="528" r:id="rId13"/>
    <p:sldId id="529" r:id="rId14"/>
    <p:sldId id="539" r:id="rId15"/>
    <p:sldId id="531" r:id="rId16"/>
    <p:sldId id="546" r:id="rId17"/>
    <p:sldId id="547" r:id="rId18"/>
    <p:sldId id="520" r:id="rId19"/>
    <p:sldId id="516" r:id="rId20"/>
    <p:sldId id="517" r:id="rId21"/>
    <p:sldId id="521" r:id="rId22"/>
    <p:sldId id="541" r:id="rId23"/>
    <p:sldId id="542" r:id="rId24"/>
    <p:sldId id="543" r:id="rId25"/>
    <p:sldId id="544" r:id="rId26"/>
    <p:sldId id="545" r:id="rId27"/>
    <p:sldId id="548" r:id="rId28"/>
    <p:sldId id="550" r:id="rId29"/>
    <p:sldId id="551" r:id="rId30"/>
    <p:sldId id="552" r:id="rId31"/>
    <p:sldId id="553" r:id="rId32"/>
    <p:sldId id="554" r:id="rId33"/>
    <p:sldId id="549" r:id="rId34"/>
    <p:sldId id="496" r:id="rId35"/>
    <p:sldId id="492" r:id="rId36"/>
    <p:sldId id="491" r:id="rId37"/>
    <p:sldId id="264" r:id="rId38"/>
    <p:sldId id="522" r:id="rId39"/>
    <p:sldId id="488" r:id="rId40"/>
    <p:sldId id="499"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6" autoAdjust="0"/>
    <p:restoredTop sz="87554" autoAdjust="0"/>
  </p:normalViewPr>
  <p:slideViewPr>
    <p:cSldViewPr snapToGrid="0">
      <p:cViewPr varScale="1">
        <p:scale>
          <a:sx n="62" d="100"/>
          <a:sy n="62" d="100"/>
        </p:scale>
        <p:origin x="1324" y="40"/>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12/10/2018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06BEEFA-7843-A04D-A8BF-9BB2C5548E6A}" type="slidenum">
              <a:rPr lang="en-GB">
                <a:latin typeface="Arial" charset="0"/>
              </a:rPr>
              <a:pPr/>
              <a:t>4</a:t>
            </a:fld>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There are loads of great free tools to work with SVN and GIT. Here are just a few examples...</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2A96F446-F6C8-4040-A681-A8A77053A628}" type="slidenum">
              <a:rPr lang="en-GB">
                <a:latin typeface="Arial" charset="0"/>
              </a:rPr>
              <a:pPr/>
              <a:t>34</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 Git gui provides a user interface to look at your local repository, files, changes, conflicts etc.</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C6B2C87-1959-0143-99BF-DBC1E8071287}" type="slidenum">
              <a:rPr lang="en-GB">
                <a:latin typeface="Arial" charset="0"/>
              </a:rPr>
              <a:pPr/>
              <a:t>35</a:t>
            </a:fld>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TortoiseGIT is a free GUI that works on linux and Windows. Here it is showing a diff between two different versions of a file.</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D2B32AB-96AC-8745-9671-21FBE1008474}" type="slidenum">
              <a:rPr lang="en-GB">
                <a:latin typeface="Arial" charset="0"/>
              </a:rPr>
              <a:pPr/>
              <a:t>36</a:t>
            </a:fld>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sz="2800">
                <a:latin typeface="Courier New" charset="0"/>
                <a:cs typeface="Courier New" charset="0"/>
              </a:rPr>
              <a:t>This slide is intentionally evangelical! Talk through it.</a:t>
            </a: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C8727551-0106-E849-9D6A-B36E83D5BAF8}" type="slidenum">
              <a:rPr lang="en-GB">
                <a:latin typeface="Arial" charset="0"/>
              </a:rPr>
              <a:pPr/>
              <a:t>37</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7B4D252-E599-9E47-A0EE-D51048F9DEB2}" type="slidenum">
              <a:rPr lang="en-GB">
                <a:latin typeface="Arial" charset="0"/>
              </a:rPr>
              <a:pPr/>
              <a:t>5</a:t>
            </a:fld>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GitHub is a web site and eco-system of web tools that make code development easier.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87446E84-7705-0E4B-BB1B-B62B89B86525}" type="slidenum">
              <a:rPr lang="en-GB">
                <a:latin typeface="Arial" charset="0"/>
              </a:rPr>
              <a:pPr/>
              <a:t>7</a:t>
            </a:fld>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8</a:t>
            </a:fld>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9</a:t>
            </a:fld>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10</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11</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12</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13</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pic>
        <p:nvPicPr>
          <p:cNvPr id="9" name="Picture 8">
            <a:extLst>
              <a:ext uri="{FF2B5EF4-FFF2-40B4-BE49-F238E27FC236}">
                <a16:creationId xmlns:a16="http://schemas.microsoft.com/office/drawing/2014/main" id="{6551A18B-3ACE-F548-BD60-B1AF159313B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3068790" cy="872231"/>
          </a:xfrm>
          <a:prstGeom prst="rect">
            <a:avLst/>
          </a:prstGeom>
        </p:spPr>
      </p:pic>
      <p:pic>
        <p:nvPicPr>
          <p:cNvPr id="10" name="Picture 9">
            <a:extLst>
              <a:ext uri="{FF2B5EF4-FFF2-40B4-BE49-F238E27FC236}">
                <a16:creationId xmlns:a16="http://schemas.microsoft.com/office/drawing/2014/main" id="{6A55C428-BF0C-B342-93E1-807E559CDC0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8166" r="54884"/>
          <a:stretch/>
        </p:blipFill>
        <p:spPr>
          <a:xfrm>
            <a:off x="2998066" y="-33453"/>
            <a:ext cx="1230489" cy="946502"/>
          </a:xfrm>
          <a:prstGeom prst="rect">
            <a:avLst/>
          </a:prstGeom>
        </p:spPr>
      </p:pic>
      <p:pic>
        <p:nvPicPr>
          <p:cNvPr id="11" name="Picture 10">
            <a:extLst>
              <a:ext uri="{FF2B5EF4-FFF2-40B4-BE49-F238E27FC236}">
                <a16:creationId xmlns:a16="http://schemas.microsoft.com/office/drawing/2014/main" id="{91A711F9-9139-AE45-A511-AD9F844B87D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47145" r="47696"/>
          <a:stretch/>
        </p:blipFill>
        <p:spPr>
          <a:xfrm>
            <a:off x="2853100" y="0"/>
            <a:ext cx="158323" cy="872231"/>
          </a:xfrm>
          <a:prstGeom prst="rect">
            <a:avLst/>
          </a:prstGeom>
        </p:spPr>
      </p:pic>
    </p:spTree>
    <p:extLst>
      <p:ext uri="{BB962C8B-B14F-4D97-AF65-F5344CB8AC3E}">
        <p14:creationId xmlns:p14="http://schemas.microsoft.com/office/powerpoint/2010/main" val="2378481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55055" y="3326682"/>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8" name="Subtitle 2"/>
          <p:cNvSpPr>
            <a:spLocks noGrp="1"/>
          </p:cNvSpPr>
          <p:nvPr>
            <p:ph type="subTitle" idx="1" hasCustomPrompt="1"/>
          </p:nvPr>
        </p:nvSpPr>
        <p:spPr>
          <a:xfrm>
            <a:off x="355055" y="4202927"/>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9" name="Date Placeholder 3"/>
          <p:cNvSpPr>
            <a:spLocks noGrp="1"/>
          </p:cNvSpPr>
          <p:nvPr>
            <p:ph type="dt" sz="half" idx="10"/>
          </p:nvPr>
        </p:nvSpPr>
        <p:spPr>
          <a:xfrm>
            <a:off x="355418" y="4772052"/>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646265C4-D3EB-4033-9F2F-7AE1FCA20C43}" type="datetimeFigureOut">
              <a:rPr lang="en-GB" smtClean="0"/>
              <a:pPr/>
              <a:t>12/10/2018</a:t>
            </a:fld>
            <a:endParaRPr lang="en-GB" dirty="0"/>
          </a:p>
        </p:txBody>
      </p:sp>
      <p:sp>
        <p:nvSpPr>
          <p:cNvPr id="12" name="Picture Placeholder 11"/>
          <p:cNvSpPr>
            <a:spLocks noGrp="1"/>
          </p:cNvSpPr>
          <p:nvPr>
            <p:ph type="pic" sz="quarter" idx="11"/>
          </p:nvPr>
        </p:nvSpPr>
        <p:spPr>
          <a:xfrm>
            <a:off x="5220000" y="396000"/>
            <a:ext cx="3600000" cy="57600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77354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29655" y="1693825"/>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10" name="Subtitle 2"/>
          <p:cNvSpPr>
            <a:spLocks noGrp="1"/>
          </p:cNvSpPr>
          <p:nvPr>
            <p:ph type="subTitle" idx="1" hasCustomPrompt="1"/>
          </p:nvPr>
        </p:nvSpPr>
        <p:spPr>
          <a:xfrm>
            <a:off x="329655" y="2570070"/>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11" name="Date Placeholder 3"/>
          <p:cNvSpPr>
            <a:spLocks noGrp="1"/>
          </p:cNvSpPr>
          <p:nvPr>
            <p:ph type="dt" sz="half" idx="10"/>
          </p:nvPr>
        </p:nvSpPr>
        <p:spPr>
          <a:xfrm>
            <a:off x="330018" y="3139195"/>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646265C4-D3EB-4033-9F2F-7AE1FCA20C43}" type="datetimeFigureOut">
              <a:rPr lang="en-GB" smtClean="0"/>
              <a:pPr/>
              <a:t>12/10/2018</a:t>
            </a:fld>
            <a:endParaRPr lang="en-GB" dirty="0"/>
          </a:p>
        </p:txBody>
      </p:sp>
      <p:sp>
        <p:nvSpPr>
          <p:cNvPr id="12" name="Picture Placeholder 11"/>
          <p:cNvSpPr>
            <a:spLocks noGrp="1"/>
          </p:cNvSpPr>
          <p:nvPr>
            <p:ph type="pic" sz="quarter" idx="11"/>
          </p:nvPr>
        </p:nvSpPr>
        <p:spPr>
          <a:xfrm>
            <a:off x="329655" y="3521494"/>
            <a:ext cx="8426482" cy="2444408"/>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19828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68300" y="262840"/>
            <a:ext cx="46228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
        <p:nvSpPr>
          <p:cNvPr id="3" name="Text Placeholder 2"/>
          <p:cNvSpPr>
            <a:spLocks noGrp="1"/>
          </p:cNvSpPr>
          <p:nvPr>
            <p:ph type="body" sz="quarter" idx="12" hasCustomPrompt="1"/>
          </p:nvPr>
        </p:nvSpPr>
        <p:spPr>
          <a:xfrm>
            <a:off x="368300" y="1308100"/>
            <a:ext cx="4622800" cy="4251320"/>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2740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84621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234254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8855" y="2057036"/>
            <a:ext cx="4256859" cy="863191"/>
          </a:xfrm>
          <a:prstGeom prst="rect">
            <a:avLst/>
          </a:prstGeom>
        </p:spPr>
        <p:txBody>
          <a:bodyPr anchor="b"/>
          <a:lstStyle>
            <a:lvl1pPr algn="l">
              <a:defRPr sz="4000" baseline="0">
                <a:solidFill>
                  <a:srgbClr val="63666A"/>
                </a:solidFill>
              </a:defRPr>
            </a:lvl1pPr>
          </a:lstStyle>
          <a:p>
            <a:r>
              <a:rPr lang="en-US" dirty="0"/>
              <a:t>Divider slide title</a:t>
            </a:r>
          </a:p>
        </p:txBody>
      </p:sp>
      <p:sp>
        <p:nvSpPr>
          <p:cNvPr id="6" name="Subtitle 2"/>
          <p:cNvSpPr>
            <a:spLocks noGrp="1"/>
          </p:cNvSpPr>
          <p:nvPr>
            <p:ph type="subTitle" idx="1" hasCustomPrompt="1"/>
          </p:nvPr>
        </p:nvSpPr>
        <p:spPr>
          <a:xfrm>
            <a:off x="278854" y="2963405"/>
            <a:ext cx="4256859" cy="551951"/>
          </a:xfrm>
          <a:prstGeom prst="rect">
            <a:avLst/>
          </a:prstGeom>
        </p:spPr>
        <p:txBody>
          <a:bodyPr/>
          <a:lstStyle>
            <a:lvl1pPr marL="0" indent="0" algn="l">
              <a:buNone/>
              <a:defRPr sz="2000" baseline="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Tree>
    <p:extLst>
      <p:ext uri="{BB962C8B-B14F-4D97-AF65-F5344CB8AC3E}">
        <p14:creationId xmlns:p14="http://schemas.microsoft.com/office/powerpoint/2010/main" val="11812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A908017-0343-2E4A-A971-A34E43823FE2}" type="datetimeFigureOut">
              <a:rPr lang="en-GB" smtClean="0"/>
              <a:pPr/>
              <a:t>12/10/2018</a:t>
            </a:fld>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56BD845-0D19-EE4E-AF80-474D85811BBC}" type="slidenum">
              <a:rPr lang="en-GB" smtClean="0"/>
              <a:pPr/>
              <a:t>‹#›</a:t>
            </a:fld>
            <a:endParaRPr lang="en-GB"/>
          </a:p>
        </p:txBody>
      </p:sp>
    </p:spTree>
    <p:extLst>
      <p:ext uri="{BB962C8B-B14F-4D97-AF65-F5344CB8AC3E}">
        <p14:creationId xmlns:p14="http://schemas.microsoft.com/office/powerpoint/2010/main" val="156668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39D0A-8AB1-EE42-AC82-688E2EE077FE}"/>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1261" y="6060170"/>
            <a:ext cx="1524000" cy="406978"/>
          </a:xfrm>
          <a:prstGeom prst="rect">
            <a:avLst/>
          </a:prstGeom>
        </p:spPr>
      </p:pic>
      <p:pic>
        <p:nvPicPr>
          <p:cNvPr id="3" name="Picture 2">
            <a:extLst>
              <a:ext uri="{FF2B5EF4-FFF2-40B4-BE49-F238E27FC236}">
                <a16:creationId xmlns:a16="http://schemas.microsoft.com/office/drawing/2014/main" id="{ECE97BB7-AE21-A342-80EA-18B079CE785F}"/>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7731287" y="6129665"/>
            <a:ext cx="1310231" cy="337483"/>
          </a:xfrm>
          <a:prstGeom prst="rect">
            <a:avLst/>
          </a:prstGeom>
        </p:spPr>
      </p:pic>
      <p:pic>
        <p:nvPicPr>
          <p:cNvPr id="4" name="Picture 3">
            <a:extLst>
              <a:ext uri="{FF2B5EF4-FFF2-40B4-BE49-F238E27FC236}">
                <a16:creationId xmlns:a16="http://schemas.microsoft.com/office/drawing/2014/main" id="{5F879F7C-9F4C-5641-89C9-995031571E5D}"/>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6212264" y="6116687"/>
            <a:ext cx="1476610" cy="350461"/>
          </a:xfrm>
          <a:prstGeom prst="rect">
            <a:avLst/>
          </a:prstGeom>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376516" y="1374631"/>
            <a:ext cx="841786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14D9D617-BB45-CC49-8DA4-51BF2DB69056}"/>
              </a:ext>
            </a:extLst>
          </p:cNvPr>
          <p:cNvSpPr txBox="1"/>
          <p:nvPr/>
        </p:nvSpPr>
        <p:spPr>
          <a:xfrm>
            <a:off x="-156308" y="5869354"/>
            <a:ext cx="184731" cy="369332"/>
          </a:xfrm>
          <a:prstGeom prst="rect">
            <a:avLst/>
          </a:prstGeom>
          <a:noFill/>
        </p:spPr>
        <p:txBody>
          <a:bodyPr wrap="none" rtlCol="0">
            <a:spAutoFit/>
          </a:bodyPr>
          <a:lstStyle/>
          <a:p>
            <a:endParaRPr lang="en-US" dirty="0"/>
          </a:p>
        </p:txBody>
      </p:sp>
      <p:sp>
        <p:nvSpPr>
          <p:cNvPr id="6" name="Title Placeholder 5"/>
          <p:cNvSpPr>
            <a:spLocks noGrp="1"/>
          </p:cNvSpPr>
          <p:nvPr>
            <p:ph type="title"/>
          </p:nvPr>
        </p:nvSpPr>
        <p:spPr>
          <a:xfrm>
            <a:off x="376518" y="380325"/>
            <a:ext cx="8417858" cy="880969"/>
          </a:xfrm>
          <a:prstGeom prst="rect">
            <a:avLst/>
          </a:prstGeom>
        </p:spPr>
        <p:txBody>
          <a:bodyPr vert="horz" lIns="91440" tIns="45720" rIns="91440" bIns="45720" rtlCol="0" anchor="ctr">
            <a:normAutofit/>
          </a:bodyPr>
          <a:lstStyle/>
          <a:p>
            <a:r>
              <a:rPr lang="en-US" smtClean="0"/>
              <a:t>Click to edit Master title style</a:t>
            </a:r>
            <a:endParaRPr lang="en-GB" dirty="0"/>
          </a:p>
        </p:txBody>
      </p:sp>
    </p:spTree>
    <p:extLst>
      <p:ext uri="{BB962C8B-B14F-4D97-AF65-F5344CB8AC3E}">
        <p14:creationId xmlns:p14="http://schemas.microsoft.com/office/powerpoint/2010/main" val="33909867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txStyles>
    <p:titleStyle>
      <a:lvl1pPr algn="ctr" defTabSz="914400" rtl="0" eaLnBrk="1" latinLnBrk="0" hangingPunct="1">
        <a:lnSpc>
          <a:spcPct val="90000"/>
        </a:lnSpc>
        <a:spcBef>
          <a:spcPct val="0"/>
        </a:spcBef>
        <a:buNone/>
        <a:defRPr sz="3200" kern="1200" baseline="0">
          <a:solidFill>
            <a:schemeClr val="tx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gitref.org/" TargetMode="External"/><Relationship Id="rId2" Type="http://schemas.openxmlformats.org/officeDocument/2006/relationships/hyperlink" Target="http://git-scm.com/documentation" TargetMode="External"/><Relationship Id="rId1" Type="http://schemas.openxmlformats.org/officeDocument/2006/relationships/slideLayout" Target="../slideLayouts/slideLayout7.xml"/><Relationship Id="rId5" Type="http://schemas.openxmlformats.org/officeDocument/2006/relationships/hyperlink" Target="http://git.or.cz/course/svn.html" TargetMode="External"/><Relationship Id="rId4" Type="http://schemas.openxmlformats.org/officeDocument/2006/relationships/hyperlink" Target="http://github.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fittl.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Autofit/>
          </a:bodyPr>
          <a:lstStyle/>
          <a:p>
            <a:pPr eaLnBrk="1" hangingPunct="1"/>
            <a:r>
              <a:rPr lang="en-GB" dirty="0" smtClean="0">
                <a:latin typeface="Calibri" charset="0"/>
              </a:rPr>
              <a:t>The Unix Shell</a:t>
            </a:r>
            <a:endParaRPr lang="en-GB" dirty="0">
              <a:latin typeface="Calibri" charset="0"/>
            </a:endParaRPr>
          </a:p>
        </p:txBody>
      </p:sp>
      <p:sp>
        <p:nvSpPr>
          <p:cNvPr id="4" name="Subtitle 2"/>
          <p:cNvSpPr txBox="1">
            <a:spLocks/>
          </p:cNvSpPr>
          <p:nvPr/>
        </p:nvSpPr>
        <p:spPr>
          <a:xfrm>
            <a:off x="342900" y="4754563"/>
            <a:ext cx="8621713" cy="1266825"/>
          </a:xfrm>
          <a:prstGeom prst="rect">
            <a:avLst/>
          </a:prstGeom>
        </p:spPr>
        <p:txBody>
          <a:bodyPr>
            <a:normAutofit/>
          </a:bodyPr>
          <a:lstStyle/>
          <a:p>
            <a:pPr marL="342900" indent="-342900" eaLnBrk="1" fontAlgn="auto" hangingPunct="1">
              <a:spcBef>
                <a:spcPct val="20000"/>
              </a:spcBef>
              <a:spcAft>
                <a:spcPts val="0"/>
              </a:spcAft>
              <a:defRPr/>
            </a:pPr>
            <a:r>
              <a:rPr lang="en-GB" sz="1400" dirty="0">
                <a:solidFill>
                  <a:srgbClr val="002060"/>
                </a:solidFill>
                <a:latin typeface="+mn-lt"/>
                <a:cs typeface="+mn-cs"/>
              </a:rPr>
              <a:t>Thanks to all contributors:</a:t>
            </a:r>
          </a:p>
          <a:p>
            <a:pPr eaLnBrk="1" fontAlgn="auto" hangingPunct="1">
              <a:spcAft>
                <a:spcPts val="0"/>
              </a:spcAft>
              <a:buFont typeface="Arial" pitchFamily="34" charset="0"/>
              <a:buNone/>
              <a:defRPr/>
            </a:pPr>
            <a:endParaRPr lang="en-GB" sz="1400" dirty="0">
              <a:solidFill>
                <a:srgbClr val="002060"/>
              </a:solidFill>
              <a:latin typeface="+mn-lt"/>
            </a:endParaRPr>
          </a:p>
          <a:p>
            <a:pPr eaLnBrk="1" fontAlgn="auto" hangingPunct="1">
              <a:spcAft>
                <a:spcPts val="0"/>
              </a:spcAft>
              <a:buFont typeface="Arial" pitchFamily="34" charset="0"/>
              <a:buNone/>
              <a:defRPr/>
            </a:pPr>
            <a:r>
              <a:rPr lang="en-GB" sz="1400" dirty="0">
                <a:latin typeface="+mn-lt"/>
              </a:rPr>
              <a:t>Alison </a:t>
            </a:r>
            <a:r>
              <a:rPr lang="en-GB" sz="1400" dirty="0" err="1">
                <a:latin typeface="+mn-lt"/>
              </a:rPr>
              <a:t>Pamment</a:t>
            </a:r>
            <a:r>
              <a:rPr lang="en-GB" sz="1400" dirty="0">
                <a:latin typeface="+mn-lt"/>
              </a:rPr>
              <a:t>, Sam </a:t>
            </a:r>
            <a:r>
              <a:rPr lang="en-GB" sz="1400" dirty="0" err="1">
                <a:latin typeface="+mn-lt"/>
              </a:rPr>
              <a:t>Pepler</a:t>
            </a:r>
            <a:r>
              <a:rPr lang="en-GB" sz="1400" dirty="0">
                <a:latin typeface="+mn-lt"/>
              </a:rPr>
              <a:t>, Ag Stephens, Stephen Pascoe, Kevin Marsh,  Anabelle Guillory, Graham Parton, Esther Conway, Eduardo </a:t>
            </a:r>
            <a:r>
              <a:rPr lang="en-GB" sz="1400" dirty="0" err="1">
                <a:latin typeface="+mn-lt"/>
              </a:rPr>
              <a:t>Damasio</a:t>
            </a:r>
            <a:r>
              <a:rPr lang="en-GB" sz="1400" dirty="0">
                <a:latin typeface="+mn-lt"/>
              </a:rPr>
              <a:t> Da Costa, Wendy Garland, Alan </a:t>
            </a:r>
            <a:r>
              <a:rPr lang="en-GB" sz="1400" dirty="0" smtClean="0">
                <a:latin typeface="+mn-lt"/>
              </a:rPr>
              <a:t>Iwi, Matt Pritchard and Tommy Godfrey.</a:t>
            </a:r>
            <a:endParaRPr lang="en-GB" sz="1400" dirty="0">
              <a:latin typeface="+mn-lt"/>
            </a:endParaRPr>
          </a:p>
        </p:txBody>
      </p:sp>
      <p:sp>
        <p:nvSpPr>
          <p:cNvPr id="2" name="Subtitle 1"/>
          <p:cNvSpPr>
            <a:spLocks noGrp="1"/>
          </p:cNvSpPr>
          <p:nvPr>
            <p:ph type="subTitle" idx="1"/>
          </p:nvPr>
        </p:nvSpPr>
        <p:spPr>
          <a:xfrm>
            <a:off x="342354" y="4202927"/>
            <a:ext cx="8801645" cy="551951"/>
          </a:xfrm>
        </p:spPr>
        <p:txBody>
          <a:bodyPr>
            <a:noAutofit/>
          </a:bodyPr>
          <a:lstStyle/>
          <a:p>
            <a:r>
              <a:rPr lang="en-GB" dirty="0">
                <a:latin typeface="Calibri" charset="0"/>
              </a:rPr>
              <a:t>Managing your code: quietly introducing </a:t>
            </a:r>
            <a:r>
              <a:rPr lang="en-GB" i="1" dirty="0">
                <a:latin typeface="Calibri" charset="0"/>
              </a:rPr>
              <a:t>Git</a:t>
            </a:r>
            <a:r>
              <a:rPr lang="en-GB" dirty="0">
                <a:latin typeface="Calibri" charset="0"/>
              </a:rPr>
              <a:t> - a friend for </a:t>
            </a:r>
            <a:r>
              <a:rPr lang="en-GB" dirty="0" smtClean="0">
                <a:latin typeface="Calibri" charset="0"/>
              </a:rPr>
              <a:t>life - Part 2</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a:latin typeface="Calibri" charset="0"/>
              </a:rPr>
              <a:t>GitHub: collaboration </a:t>
            </a:r>
            <a:r>
              <a:rPr lang="en-GB" sz="3200" dirty="0">
                <a:latin typeface="Calibri" charset="0"/>
              </a:rPr>
              <a:t>(branch/fork)</a:t>
            </a:r>
            <a:endParaRPr lang="en-GB" dirty="0">
              <a:latin typeface="Calibri" charset="0"/>
            </a:endParaRPr>
          </a:p>
        </p:txBody>
      </p:sp>
      <p:pic>
        <p:nvPicPr>
          <p:cNvPr id="13315" name="Picture 4"/>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4526580" y="2837142"/>
            <a:ext cx="4267796" cy="3029373"/>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376518" y="1175285"/>
            <a:ext cx="4756511" cy="2749443"/>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latin typeface="Calibri" charset="0"/>
              </a:rPr>
              <a:t>GitHub: Issue tracking</a:t>
            </a:r>
          </a:p>
        </p:txBody>
      </p:sp>
      <p:pic>
        <p:nvPicPr>
          <p:cNvPr id="14339"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891"/>
          <a:stretch>
            <a:fillRect/>
          </a:stretch>
        </p:blipFill>
        <p:spPr>
          <a:xfrm>
            <a:off x="912391" y="1261294"/>
            <a:ext cx="7346112" cy="4545464"/>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latin typeface="Calibri" charset="0"/>
              </a:rPr>
              <a:t>GitHub: history and change</a:t>
            </a:r>
          </a:p>
        </p:txBody>
      </p:sp>
      <p:pic>
        <p:nvPicPr>
          <p:cNvPr id="15363"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r="30595" b="30263"/>
          <a:stretch>
            <a:fillRect/>
          </a:stretch>
        </p:blipFill>
        <p:spPr>
          <a:xfrm>
            <a:off x="679251" y="1261294"/>
            <a:ext cx="7812391" cy="4567760"/>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dirty="0">
                <a:latin typeface="Calibri" charset="0"/>
              </a:rPr>
              <a:t>GitHub: wikis</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t="12288"/>
          <a:stretch>
            <a:fillRect/>
          </a:stretch>
        </p:blipFill>
        <p:spPr bwMode="auto">
          <a:xfrm>
            <a:off x="856337" y="1080352"/>
            <a:ext cx="7458218" cy="4645617"/>
          </a:xfrm>
          <a:prstGeom prst="rect">
            <a:avLst/>
          </a:prstGeom>
          <a:noFill/>
          <a:ln>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latin typeface="Calibri" charset="0"/>
              </a:rPr>
              <a:t>GitHub</a:t>
            </a:r>
            <a:r>
              <a:rPr lang="en-GB" sz="4000" dirty="0" smtClean="0"/>
              <a:t> </a:t>
            </a:r>
            <a:r>
              <a:rPr lang="en-GB" sz="4000" dirty="0" smtClean="0"/>
              <a:t>does lots of funky things, but</a:t>
            </a:r>
            <a:r>
              <a:rPr lang="mr-IN" sz="4000" dirty="0" smtClean="0"/>
              <a:t>…</a:t>
            </a:r>
            <a:endParaRPr lang="en-US" sz="4000" dirty="0"/>
          </a:p>
        </p:txBody>
      </p:sp>
      <p:sp>
        <p:nvSpPr>
          <p:cNvPr id="3" name="Content Placeholder 2"/>
          <p:cNvSpPr>
            <a:spLocks noGrp="1"/>
          </p:cNvSpPr>
          <p:nvPr>
            <p:ph idx="1"/>
          </p:nvPr>
        </p:nvSpPr>
        <p:spPr/>
        <p:txBody>
          <a:bodyPr/>
          <a:lstStyle/>
          <a:p>
            <a:r>
              <a:rPr lang="en-US" dirty="0" smtClean="0"/>
              <a:t>On this course we are going only using it as a remote repository.</a:t>
            </a:r>
          </a:p>
          <a:p>
            <a:r>
              <a:rPr lang="en-US" dirty="0" smtClean="0"/>
              <a:t>We are going to concentrate on simply using </a:t>
            </a:r>
            <a:r>
              <a:rPr lang="en-US" dirty="0" err="1" smtClean="0"/>
              <a:t>git</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52293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smtClean="0">
                <a:latin typeface="Calibri" charset="0"/>
              </a:rPr>
              <a:t>Where to start 1: </a:t>
            </a:r>
            <a:r>
              <a:rPr lang="en-GB" dirty="0" smtClean="0">
                <a:latin typeface="Courier New" panose="02070309020205020404" pitchFamily="49" charset="0"/>
                <a:cs typeface="Courier New" panose="02070309020205020404" pitchFamily="49" charset="0"/>
              </a:rPr>
              <a:t>git </a:t>
            </a:r>
            <a:r>
              <a:rPr lang="en-GB" dirty="0" smtClean="0">
                <a:latin typeface="Courier New" panose="02070309020205020404" pitchFamily="49" charset="0"/>
                <a:cs typeface="Courier New" panose="02070309020205020404" pitchFamily="49" charset="0"/>
              </a:rPr>
              <a:t>clone</a:t>
            </a:r>
            <a:endParaRPr lang="en-GB" dirty="0">
              <a:latin typeface="Courier New" panose="02070309020205020404" pitchFamily="49" charset="0"/>
              <a:cs typeface="Courier New" panose="02070309020205020404" pitchFamily="49"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t>
            </a:r>
            <a:r>
              <a:rPr lang="en-GB" sz="2000" dirty="0" smtClean="0">
                <a:solidFill>
                  <a:schemeClr val="lt1"/>
                </a:solidFill>
                <a:latin typeface="Courier New" panose="02070309020205020404" pitchFamily="49" charset="0"/>
                <a:ea typeface="+mn-ea"/>
                <a:cs typeface="Courier New" panose="02070309020205020404" pitchFamily="49" charset="0"/>
              </a:rPr>
              <a:t>://github.com/agstephens/keep-safe</a:t>
            </a: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200329"/>
          </a:xfrm>
          <a:prstGeom prst="rect">
            <a:avLst/>
          </a:prstGeom>
          <a:noFill/>
        </p:spPr>
        <p:txBody>
          <a:bodyPr wrap="square" rtlCol="0">
            <a:spAutoFit/>
          </a:bodyPr>
          <a:lstStyle/>
          <a:p>
            <a:r>
              <a:rPr lang="en-US" dirty="0" smtClean="0">
                <a:latin typeface="+mn-lt"/>
              </a:rPr>
              <a:t>This makes a copy of a repository locally. We did this at the start of the course. </a:t>
            </a:r>
            <a:endParaRPr lang="en-US" dirty="0">
              <a:latin typeface="+mn-lt"/>
            </a:endParaRP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latin typeface="Calibri" charset="0"/>
              </a:rPr>
              <a:t>Where to start 2: Create </a:t>
            </a:r>
            <a:r>
              <a:rPr lang="en-GB" dirty="0">
                <a:latin typeface="Calibri" charset="0"/>
              </a:rPr>
              <a:t>a </a:t>
            </a:r>
            <a:r>
              <a:rPr lang="en-GB" dirty="0" smtClean="0">
                <a:latin typeface="Calibri" charset="0"/>
              </a:rPr>
              <a:t>repository on </a:t>
            </a:r>
            <a:r>
              <a:rPr lang="en-GB" dirty="0">
                <a:latin typeface="Calibri" charset="0"/>
              </a:rPr>
              <a:t>GitHub</a:t>
            </a:r>
            <a:endParaRPr lang="en-GB" dirty="0">
              <a:latin typeface="Calibri" charset="0"/>
            </a:endParaRPr>
          </a:p>
        </p:txBody>
      </p:sp>
      <p:sp>
        <p:nvSpPr>
          <p:cNvPr id="21507" name="Content Placeholder 2"/>
          <p:cNvSpPr>
            <a:spLocks noGrp="1"/>
          </p:cNvSpPr>
          <p:nvPr>
            <p:ph idx="1"/>
          </p:nvPr>
        </p:nvSpPr>
        <p:spPr/>
        <p:txBody>
          <a:bodyPr/>
          <a:lstStyle/>
          <a:p>
            <a:pPr marL="0" indent="0">
              <a:buFont typeface="Arial" charset="0"/>
              <a:buNone/>
            </a:pPr>
            <a:r>
              <a:rPr lang="en-GB" dirty="0">
                <a:latin typeface="Calibri" charset="0"/>
              </a:rPr>
              <a:t>Navigate to </a:t>
            </a:r>
            <a:r>
              <a:rPr lang="en-GB" dirty="0" smtClean="0">
                <a:latin typeface="Calibri" charset="0"/>
              </a:rPr>
              <a:t>"Repositories" </a:t>
            </a:r>
            <a:r>
              <a:rPr lang="en-GB" dirty="0">
                <a:latin typeface="Calibri" charset="0"/>
              </a:rPr>
              <a:t>and click </a:t>
            </a:r>
            <a:r>
              <a:rPr lang="en-GB" dirty="0" smtClean="0">
                <a:latin typeface="Calibri" charset="0"/>
              </a:rPr>
              <a:t>"New".</a:t>
            </a:r>
            <a:endParaRPr lang="en-GB" dirty="0">
              <a:latin typeface="Calibri" charset="0"/>
            </a:endParaRPr>
          </a:p>
        </p:txBody>
      </p:sp>
      <p:pic>
        <p:nvPicPr>
          <p:cNvPr id="83970" name="Picture 2"/>
          <p:cNvPicPr>
            <a:picLocks noChangeAspect="1" noChangeArrowheads="1"/>
          </p:cNvPicPr>
          <p:nvPr/>
        </p:nvPicPr>
        <p:blipFill rotWithShape="1">
          <a:blip r:embed="rId2"/>
          <a:srcRect l="29836" t="22394" r="10492" b="20941"/>
          <a:stretch/>
        </p:blipFill>
        <p:spPr bwMode="auto">
          <a:xfrm>
            <a:off x="1294544" y="2007765"/>
            <a:ext cx="6636918" cy="3831541"/>
          </a:xfrm>
          <a:prstGeom prst="rect">
            <a:avLst/>
          </a:prstGeom>
          <a:ln/>
        </p:spPr>
        <p:style>
          <a:lnRef idx="2">
            <a:schemeClr val="dk1"/>
          </a:lnRef>
          <a:fillRef idx="1">
            <a:schemeClr val="lt1"/>
          </a:fillRef>
          <a:effectRef idx="0">
            <a:schemeClr val="dk1"/>
          </a:effectRef>
          <a:fontRef idx="minor">
            <a:schemeClr val="dk1"/>
          </a:fontRef>
        </p:style>
      </p:pic>
      <p:sp>
        <p:nvSpPr>
          <p:cNvPr id="5" name="Down Arrow 4"/>
          <p:cNvSpPr>
            <a:spLocks noChangeArrowheads="1"/>
          </p:cNvSpPr>
          <p:nvPr/>
        </p:nvSpPr>
        <p:spPr bwMode="auto">
          <a:xfrm rot="10800000">
            <a:off x="2482618" y="2461447"/>
            <a:ext cx="584200" cy="1462088"/>
          </a:xfrm>
          <a:prstGeom prst="downArrow">
            <a:avLst>
              <a:gd name="adj1" fmla="val 50000"/>
              <a:gd name="adj2" fmla="val 49938"/>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6" name="Down Arrow 5"/>
          <p:cNvSpPr>
            <a:spLocks noChangeArrowheads="1"/>
          </p:cNvSpPr>
          <p:nvPr/>
        </p:nvSpPr>
        <p:spPr bwMode="auto">
          <a:xfrm rot="10800000">
            <a:off x="7146997" y="2979560"/>
            <a:ext cx="582613" cy="1462087"/>
          </a:xfrm>
          <a:prstGeom prst="downArrow">
            <a:avLst>
              <a:gd name="adj1" fmla="val 50000"/>
              <a:gd name="adj2" fmla="val 50074"/>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184388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to start 3: start a new repository from existing files</a:t>
            </a:r>
            <a:endParaRPr lang="en-US" dirty="0"/>
          </a:p>
        </p:txBody>
      </p:sp>
      <p:sp>
        <p:nvSpPr>
          <p:cNvPr id="3" name="Content Placeholder 2"/>
          <p:cNvSpPr>
            <a:spLocks noGrp="1"/>
          </p:cNvSpPr>
          <p:nvPr>
            <p:ph idx="1"/>
          </p:nvPr>
        </p:nvSpPr>
        <p:spPr>
          <a:xfrm>
            <a:off x="457200" y="1600200"/>
            <a:ext cx="8229600" cy="4394199"/>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y	z</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init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Initialized empty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repository in /Users/sjp23/play/</a:t>
            </a:r>
            <a:r>
              <a:rPr lang="en-US" sz="1800" dirty="0" err="1">
                <a:latin typeface="Courier New" panose="02070309020205020404" pitchFamily="49" charset="0"/>
                <a:cs typeface="Courier New" panose="02070309020205020404" pitchFamily="49" charset="0"/>
              </a:rPr>
              <a:t>york_workshop_shell</a:t>
            </a:r>
            <a:r>
              <a:rPr lang="en-US" sz="1800" dirty="0">
                <a:latin typeface="Courier New" panose="02070309020205020404" pitchFamily="49" charset="0"/>
                <a:cs typeface="Courier New" panose="02070309020205020404" pitchFamily="49" charset="0"/>
              </a:rPr>
              <a:t>/test-</a:t>
            </a:r>
            <a:r>
              <a:rPr lang="en-US" sz="1800" dirty="0" err="1">
                <a:latin typeface="Courier New" panose="02070309020205020404" pitchFamily="49" charset="0"/>
                <a:cs typeface="Courier New" panose="02070309020205020404" pitchFamily="49" charset="0"/>
              </a:rPr>
              <a:t>pakage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a:t>
            </a:r>
            <a:r>
              <a:rPr lang="mr-IN" sz="1800" b="1" dirty="0" smtClean="0">
                <a:solidFill>
                  <a:srgbClr val="FFFF00"/>
                </a:solidFill>
                <a:latin typeface="Courier New" panose="02070309020205020404" pitchFamily="49" charset="0"/>
                <a:cs typeface="Courier"/>
              </a:rPr>
              <a:t>–</a:t>
            </a:r>
            <a:r>
              <a:rPr lang="en-US" sz="1800" b="1" dirty="0" err="1" smtClean="0">
                <a:solidFill>
                  <a:srgbClr val="FFFF00"/>
                </a:solidFill>
                <a:latin typeface="Courier New" panose="02070309020205020404" pitchFamily="49" charset="0"/>
                <a:cs typeface="Courier New" panose="02070309020205020404" pitchFamily="49" charset="0"/>
              </a:rPr>
              <a:t>m'Initial</a:t>
            </a:r>
            <a:r>
              <a:rPr lang="en-US" sz="1800" b="1" dirty="0" smtClean="0">
                <a:solidFill>
                  <a:srgbClr val="FFFF00"/>
                </a:solidFill>
                <a:latin typeface="Courier New" panose="02070309020205020404" pitchFamily="49" charset="0"/>
                <a:cs typeface="Courier New" panose="02070309020205020404" pitchFamily="49" charset="0"/>
              </a:rPr>
              <a:t> commit from existing files'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(root-commit) 71ecfcf] </a:t>
            </a:r>
            <a:r>
              <a:rPr lang="en-US" sz="1800" dirty="0" smtClean="0">
                <a:latin typeface="Courier New" panose="02070309020205020404" pitchFamily="49" charset="0"/>
                <a:cs typeface="Courier New" panose="02070309020205020404" pitchFamily="49" charset="0"/>
              </a:rPr>
              <a:t>Initial </a:t>
            </a:r>
            <a:r>
              <a:rPr lang="en-US" sz="1800" dirty="0">
                <a:latin typeface="Courier New" panose="02070309020205020404" pitchFamily="49" charset="0"/>
                <a:cs typeface="Courier New" panose="02070309020205020404" pitchFamily="49" charset="0"/>
              </a:rPr>
              <a:t>commit from existing files</a:t>
            </a:r>
          </a:p>
          <a:p>
            <a:pPr marL="0" indent="0">
              <a:buNone/>
            </a:pPr>
            <a:r>
              <a:rPr lang="en-US" sz="1800" dirty="0">
                <a:latin typeface="Courier New" panose="02070309020205020404" pitchFamily="49" charset="0"/>
                <a:cs typeface="Courier New" panose="02070309020205020404" pitchFamily="49" charset="0"/>
              </a:rPr>
              <a:t> 3 files changed, 0 insertions(+), 0 deletions(-)</a:t>
            </a:r>
          </a:p>
          <a:p>
            <a:pPr marL="0" indent="0">
              <a:buNone/>
            </a:pPr>
            <a:r>
              <a:rPr lang="en-US" sz="1800" dirty="0">
                <a:latin typeface="Courier New" panose="02070309020205020404" pitchFamily="49" charset="0"/>
                <a:cs typeface="Courier New" panose="02070309020205020404" pitchFamily="49" charset="0"/>
              </a:rPr>
              <a:t> create mode 100644 x</a:t>
            </a:r>
          </a:p>
          <a:p>
            <a:pPr marL="0" indent="0">
              <a:buNone/>
            </a:pPr>
            <a:r>
              <a:rPr lang="en-US" sz="1800" dirty="0">
                <a:latin typeface="Courier New" panose="02070309020205020404" pitchFamily="49" charset="0"/>
                <a:cs typeface="Courier New" panose="02070309020205020404" pitchFamily="49" charset="0"/>
              </a:rPr>
              <a:t> create mode 100644 y</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smtClean="0">
                <a:latin typeface="Courier New" panose="02070309020205020404" pitchFamily="49" charset="0"/>
                <a:cs typeface="Courier New" panose="02070309020205020404" pitchFamily="49" charset="0"/>
              </a:rPr>
              <a:t>z</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322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027562"/>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346826"/>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23393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09525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434318"/>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dirty="0">
                <a:latin typeface="Calibri" charset="0"/>
              </a:rPr>
              <a:t>Add a file to your local repo</a:t>
            </a:r>
          </a:p>
        </p:txBody>
      </p:sp>
      <p:sp>
        <p:nvSpPr>
          <p:cNvPr id="25608" name="Content Placeholder 2"/>
          <p:cNvSpPr>
            <a:spLocks noGrp="1"/>
          </p:cNvSpPr>
          <p:nvPr>
            <p:ph idx="1"/>
          </p:nvPr>
        </p:nvSpPr>
        <p:spPr>
          <a:xfrm>
            <a:off x="457200" y="1089025"/>
            <a:ext cx="8229600" cy="5391150"/>
          </a:xfrm>
        </p:spPr>
        <p:txBody>
          <a:bodyPr>
            <a:normAutofit lnSpcReduction="10000"/>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smtClean="0">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a:t>
            </a:r>
            <a:r>
              <a:rPr lang="en-GB" sz="2400" dirty="0" smtClean="0">
                <a:solidFill>
                  <a:schemeClr val="bg1"/>
                </a:solidFill>
                <a:latin typeface="Courier New" charset="0"/>
                <a:cs typeface="Courier New" charset="0"/>
              </a:rPr>
              <a:t>"hello world" </a:t>
            </a:r>
            <a:r>
              <a:rPr lang="en-GB" sz="2400" dirty="0">
                <a:solidFill>
                  <a:schemeClr val="bg1"/>
                </a:solidFill>
                <a:latin typeface="Courier New" charset="0"/>
                <a:cs typeface="Courier New" charset="0"/>
              </a:rPr>
              <a:t>&gt; hello.txt</a:t>
            </a: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t>
            </a:r>
            <a:r>
              <a:rPr lang="en-GB" sz="2400" dirty="0" smtClean="0">
                <a:solidFill>
                  <a:schemeClr val="bg1"/>
                </a:solidFill>
                <a:latin typeface="Courier New" charset="0"/>
                <a:cs typeface="Courier New" charset="0"/>
              </a:rPr>
              <a:t>"added hello"</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r>
              <a:rPr lang="en-GB" dirty="0">
                <a:latin typeface="Calibri" charset="0"/>
              </a:rPr>
              <a:t/>
            </a:r>
            <a:br>
              <a:rPr lang="en-GB" dirty="0">
                <a:latin typeface="Calibri" charset="0"/>
              </a:rPr>
            </a:br>
            <a:endParaRPr lang="en-GB" dirty="0">
              <a:latin typeface="Calibr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dirty="0">
                <a:latin typeface="Calibri" charset="0"/>
              </a:rPr>
              <a:t>So, what just happened?</a:t>
            </a:r>
          </a:p>
        </p:txBody>
      </p:sp>
      <p:sp>
        <p:nvSpPr>
          <p:cNvPr id="26627" name="Content Placeholder 2"/>
          <p:cNvSpPr>
            <a:spLocks noGrp="1"/>
          </p:cNvSpPr>
          <p:nvPr>
            <p:ph idx="1"/>
          </p:nvPr>
        </p:nvSpPr>
        <p:spPr>
          <a:xfrm>
            <a:off x="225425" y="1081088"/>
            <a:ext cx="6092825" cy="4525962"/>
          </a:xfrm>
        </p:spPr>
        <p:txBody>
          <a:bodyPr/>
          <a:lstStyle/>
          <a:p>
            <a:r>
              <a:rPr lang="en-GB" dirty="0">
                <a:latin typeface="Calibri" charset="0"/>
              </a:rPr>
              <a:t>We </a:t>
            </a:r>
            <a:r>
              <a:rPr lang="en-GB" i="1" dirty="0">
                <a:latin typeface="Calibri" charset="0"/>
              </a:rPr>
              <a:t>cloned</a:t>
            </a:r>
            <a:r>
              <a:rPr lang="en-GB" dirty="0">
                <a:latin typeface="Calibri" charset="0"/>
              </a:rPr>
              <a:t> the remote repository to our file system. </a:t>
            </a:r>
          </a:p>
          <a:p>
            <a:pPr lvl="1"/>
            <a:r>
              <a:rPr lang="en-GB" dirty="0">
                <a:latin typeface="Calibri" charset="0"/>
              </a:rPr>
              <a:t>Now there are two identical copies of one repo.</a:t>
            </a:r>
          </a:p>
          <a:p>
            <a:r>
              <a:rPr lang="en-GB" dirty="0">
                <a:latin typeface="Calibri" charset="0"/>
              </a:rPr>
              <a:t>We </a:t>
            </a:r>
            <a:r>
              <a:rPr lang="en-GB" i="1" dirty="0">
                <a:latin typeface="Calibri" charset="0"/>
              </a:rPr>
              <a:t>created</a:t>
            </a:r>
            <a:r>
              <a:rPr lang="en-GB" dirty="0">
                <a:latin typeface="Calibri" charset="0"/>
              </a:rPr>
              <a:t> a new text file.</a:t>
            </a:r>
          </a:p>
          <a:p>
            <a:r>
              <a:rPr lang="en-GB" dirty="0">
                <a:latin typeface="Calibri" charset="0"/>
              </a:rPr>
              <a:t>We </a:t>
            </a:r>
            <a:r>
              <a:rPr lang="en-GB" i="1" dirty="0">
                <a:latin typeface="Calibri" charset="0"/>
              </a:rPr>
              <a:t>added</a:t>
            </a:r>
            <a:r>
              <a:rPr lang="en-GB" dirty="0">
                <a:latin typeface="Calibri" charset="0"/>
              </a:rPr>
              <a:t> and </a:t>
            </a:r>
            <a:r>
              <a:rPr lang="en-GB" i="1" dirty="0">
                <a:latin typeface="Calibri" charset="0"/>
              </a:rPr>
              <a:t>committed</a:t>
            </a:r>
            <a:r>
              <a:rPr lang="en-GB" dirty="0">
                <a:latin typeface="Calibri" charset="0"/>
              </a:rPr>
              <a:t> that new file to the local version of the repo.</a:t>
            </a:r>
          </a:p>
          <a:p>
            <a:r>
              <a:rPr lang="en-GB" dirty="0">
                <a:latin typeface="Calibri" charset="0"/>
              </a:rPr>
              <a:t>We used </a:t>
            </a:r>
            <a:r>
              <a:rPr lang="en-GB" i="1" dirty="0">
                <a:latin typeface="Calibri" charset="0"/>
              </a:rPr>
              <a:t>push</a:t>
            </a:r>
            <a:r>
              <a:rPr lang="en-GB" dirty="0">
                <a:latin typeface="Calibri" charset="0"/>
              </a:rPr>
              <a:t> to update the remote repo.</a:t>
            </a:r>
          </a:p>
        </p:txBody>
      </p:sp>
      <p:sp>
        <p:nvSpPr>
          <p:cNvPr id="5" name="TextBox 4"/>
          <p:cNvSpPr txBox="1">
            <a:spLocks noChangeArrowheads="1"/>
          </p:cNvSpPr>
          <p:nvPr/>
        </p:nvSpPr>
        <p:spPr bwMode="auto">
          <a:xfrm>
            <a:off x="6502490" y="818637"/>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18515" y="818637"/>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38798" y="921377"/>
            <a:ext cx="31130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dirty="0">
                <a:latin typeface="Arial" charset="0"/>
              </a:rPr>
              <a:t>     GitHub         Local</a:t>
            </a:r>
          </a:p>
        </p:txBody>
      </p:sp>
      <p:sp>
        <p:nvSpPr>
          <p:cNvPr id="8" name="Flowchart: Magnetic Disk 7"/>
          <p:cNvSpPr/>
          <p:nvPr/>
        </p:nvSpPr>
        <p:spPr>
          <a:xfrm>
            <a:off x="6762840" y="1363149"/>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Flowchart: Magnetic Disk 8"/>
          <p:cNvSpPr/>
          <p:nvPr/>
        </p:nvSpPr>
        <p:spPr>
          <a:xfrm>
            <a:off x="7989977" y="1945762"/>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31177" y="1698112"/>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26390" y="1363149"/>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sp>
        <p:nvSpPr>
          <p:cNvPr id="13" name="Flowchart: Magnetic Disk 12"/>
          <p:cNvSpPr/>
          <p:nvPr/>
        </p:nvSpPr>
        <p:spPr>
          <a:xfrm>
            <a:off x="7983627" y="3060187"/>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14" name="TextBox 13"/>
          <p:cNvSpPr txBox="1"/>
          <p:nvPr/>
        </p:nvSpPr>
        <p:spPr>
          <a:xfrm>
            <a:off x="7853452" y="2702999"/>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cxnSp>
        <p:nvCxnSpPr>
          <p:cNvPr id="20" name="Straight Arrow Connector 19"/>
          <p:cNvCxnSpPr>
            <a:stCxn id="9" idx="3"/>
            <a:endCxn id="13" idx="1"/>
          </p:cNvCxnSpPr>
          <p:nvPr/>
        </p:nvCxnSpPr>
        <p:spPr>
          <a:xfrm flipH="1">
            <a:off x="8318590" y="2615687"/>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Flowchart: Magnetic Disk 20"/>
          <p:cNvSpPr/>
          <p:nvPr/>
        </p:nvSpPr>
        <p:spPr>
          <a:xfrm>
            <a:off x="7993152" y="4161912"/>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2" name="Straight Arrow Connector 21"/>
          <p:cNvCxnSpPr>
            <a:endCxn id="21" idx="1"/>
          </p:cNvCxnSpPr>
          <p:nvPr/>
        </p:nvCxnSpPr>
        <p:spPr>
          <a:xfrm flipH="1">
            <a:off x="8328115" y="3715824"/>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70915" y="3725349"/>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sp>
        <p:nvSpPr>
          <p:cNvPr id="24" name="Flowchart: Magnetic Disk 23"/>
          <p:cNvSpPr/>
          <p:nvPr/>
        </p:nvSpPr>
        <p:spPr>
          <a:xfrm>
            <a:off x="6775540" y="4941374"/>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10504" y="4496080"/>
            <a:ext cx="882649" cy="445293"/>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69177" y="4204774"/>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dirty="0">
                <a:latin typeface="Calibri" charset="0"/>
              </a:rPr>
              <a:t>Managing code in the olden days</a:t>
            </a:r>
          </a:p>
        </p:txBody>
      </p:sp>
      <p:sp>
        <p:nvSpPr>
          <p:cNvPr id="4099" name="Content Placeholder 2"/>
          <p:cNvSpPr>
            <a:spLocks noGrp="1"/>
          </p:cNvSpPr>
          <p:nvPr>
            <p:ph idx="1"/>
          </p:nvPr>
        </p:nvSpPr>
        <p:spPr>
          <a:xfrm>
            <a:off x="395288" y="1495425"/>
            <a:ext cx="8229600" cy="5029200"/>
          </a:xfrm>
        </p:spPr>
        <p:txBody>
          <a:bodyPr/>
          <a:lstStyle/>
          <a:p>
            <a:r>
              <a:rPr lang="en-GB" sz="2800" dirty="0">
                <a:latin typeface="Calibri" charset="0"/>
              </a:rPr>
              <a:t>Create </a:t>
            </a:r>
            <a:r>
              <a:rPr lang="en-GB" sz="2800" dirty="0" smtClean="0">
                <a:latin typeface="Calibri" charset="0"/>
              </a:rPr>
              <a:t>"</a:t>
            </a:r>
            <a:r>
              <a:rPr lang="en-GB" sz="2800" i="1" dirty="0" err="1" smtClean="0">
                <a:solidFill>
                  <a:srgbClr val="376092"/>
                </a:solidFill>
                <a:latin typeface="Calibri" charset="0"/>
              </a:rPr>
              <a:t>working_dir</a:t>
            </a:r>
            <a:r>
              <a:rPr lang="en-GB" sz="2800" dirty="0" smtClean="0">
                <a:latin typeface="Calibri" charset="0"/>
              </a:rPr>
              <a:t>"...</a:t>
            </a:r>
            <a:r>
              <a:rPr lang="en-GB" sz="2800" dirty="0">
                <a:latin typeface="Calibri" charset="0"/>
              </a:rPr>
              <a:t>add some code</a:t>
            </a:r>
          </a:p>
          <a:p>
            <a:r>
              <a:rPr lang="en-GB" sz="2800" dirty="0">
                <a:latin typeface="Calibri" charset="0"/>
              </a:rPr>
              <a:t>Write some outputs...change the code</a:t>
            </a:r>
          </a:p>
          <a:p>
            <a:r>
              <a:rPr lang="en-GB" sz="2800" dirty="0">
                <a:latin typeface="Calibri" charset="0"/>
              </a:rPr>
              <a:t>Publish a paper...change the code</a:t>
            </a:r>
          </a:p>
          <a:p>
            <a:r>
              <a:rPr lang="en-GB" sz="2800" dirty="0">
                <a:latin typeface="Calibri" charset="0"/>
              </a:rPr>
              <a:t>Copy </a:t>
            </a:r>
            <a:r>
              <a:rPr lang="en-GB" sz="2800" dirty="0" smtClean="0">
                <a:latin typeface="Calibri" charset="0"/>
              </a:rPr>
              <a:t>"</a:t>
            </a:r>
            <a:r>
              <a:rPr lang="en-GB" sz="2800" i="1" dirty="0" err="1" smtClean="0">
                <a:solidFill>
                  <a:srgbClr val="376092"/>
                </a:solidFill>
                <a:latin typeface="Calibri" charset="0"/>
              </a:rPr>
              <a:t>working_dir</a:t>
            </a:r>
            <a:r>
              <a:rPr lang="en-GB" sz="2800" dirty="0" smtClean="0">
                <a:latin typeface="Calibri" charset="0"/>
              </a:rPr>
              <a:t>" </a:t>
            </a:r>
            <a:r>
              <a:rPr lang="en-GB" sz="2800" dirty="0">
                <a:latin typeface="Calibri" charset="0"/>
              </a:rPr>
              <a:t>to </a:t>
            </a:r>
            <a:r>
              <a:rPr lang="en-GB" sz="2800" dirty="0" smtClean="0">
                <a:latin typeface="Calibri" charset="0"/>
              </a:rPr>
              <a:t>"</a:t>
            </a:r>
            <a:r>
              <a:rPr lang="en-GB" sz="2800" i="1" dirty="0" smtClean="0">
                <a:solidFill>
                  <a:srgbClr val="376092"/>
                </a:solidFill>
                <a:latin typeface="Calibri" charset="0"/>
              </a:rPr>
              <a:t>working_dir2</a:t>
            </a:r>
            <a:r>
              <a:rPr lang="en-GB" sz="2800" dirty="0" smtClean="0">
                <a:latin typeface="Calibri" charset="0"/>
              </a:rPr>
              <a:t>"</a:t>
            </a:r>
            <a:endParaRPr lang="en-GB" sz="2800" dirty="0">
              <a:latin typeface="Calibri" charset="0"/>
            </a:endParaRPr>
          </a:p>
          <a:p>
            <a:r>
              <a:rPr lang="en-GB" sz="2800" dirty="0">
                <a:latin typeface="Calibri" charset="0"/>
              </a:rPr>
              <a:t>Change the code</a:t>
            </a:r>
          </a:p>
          <a:p>
            <a:r>
              <a:rPr lang="en-GB" sz="2800" dirty="0">
                <a:latin typeface="Calibri" charset="0"/>
              </a:rPr>
              <a:t>Copy a version to a CD</a:t>
            </a:r>
          </a:p>
          <a:p>
            <a:pPr>
              <a:buFont typeface="Arial" charset="0"/>
              <a:buNone/>
            </a:pPr>
            <a:endParaRPr lang="en-GB" sz="1000" i="1" dirty="0">
              <a:latin typeface="Calibri" charset="0"/>
            </a:endParaRPr>
          </a:p>
          <a:p>
            <a:pPr>
              <a:buFont typeface="Arial" charset="0"/>
              <a:buNone/>
            </a:pPr>
            <a:r>
              <a:rPr lang="en-GB" sz="2800" i="1" dirty="0">
                <a:solidFill>
                  <a:srgbClr val="404040"/>
                </a:solidFill>
                <a:latin typeface="Calibri" charset="0"/>
              </a:rPr>
              <a:t>...now which version is current? Is it </a:t>
            </a:r>
            <a:r>
              <a:rPr lang="en-GB" sz="2800" i="1" dirty="0" smtClean="0">
                <a:solidFill>
                  <a:srgbClr val="002060"/>
                </a:solidFill>
                <a:latin typeface="Calibri" charset="0"/>
              </a:rPr>
              <a:t>"</a:t>
            </a:r>
            <a:r>
              <a:rPr lang="en-GB" sz="2800" i="1" dirty="0" err="1" smtClean="0">
                <a:solidFill>
                  <a:srgbClr val="002060"/>
                </a:solidFill>
                <a:latin typeface="Calibri" charset="0"/>
              </a:rPr>
              <a:t>working_dir</a:t>
            </a:r>
            <a:r>
              <a:rPr lang="en-GB" sz="2800" i="1" dirty="0" smtClean="0">
                <a:solidFill>
                  <a:srgbClr val="002060"/>
                </a:solidFill>
                <a:latin typeface="Calibri" charset="0"/>
              </a:rPr>
              <a:t>" </a:t>
            </a:r>
            <a:r>
              <a:rPr lang="en-GB" sz="2800" i="1" dirty="0">
                <a:solidFill>
                  <a:srgbClr val="002060"/>
                </a:solidFill>
                <a:latin typeface="Calibri" charset="0"/>
              </a:rPr>
              <a:t>or </a:t>
            </a:r>
            <a:r>
              <a:rPr lang="en-GB" sz="2800" i="1" dirty="0" smtClean="0">
                <a:solidFill>
                  <a:srgbClr val="002060"/>
                </a:solidFill>
                <a:latin typeface="Calibri" charset="0"/>
              </a:rPr>
              <a:t>"working_dir2"? </a:t>
            </a:r>
            <a:r>
              <a:rPr lang="en-GB" sz="2800" i="1" dirty="0">
                <a:solidFill>
                  <a:srgbClr val="404040"/>
                </a:solidFill>
                <a:latin typeface="Calibri" charset="0"/>
              </a:rPr>
              <a:t>And which one relates to that paper? </a:t>
            </a:r>
          </a:p>
          <a:p>
            <a:endParaRPr lang="en-GB" sz="2800" dirty="0">
              <a:latin typeface="Calibri" charset="0"/>
            </a:endParaRPr>
          </a:p>
          <a:p>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dirty="0" smtClean="0">
                <a:latin typeface="Calibri" charset="0"/>
              </a:rPr>
              <a:t>Let's </a:t>
            </a:r>
            <a:r>
              <a:rPr lang="en-GB" dirty="0">
                <a:latin typeface="Calibri" charset="0"/>
              </a:rPr>
              <a:t>look on GitHub</a:t>
            </a:r>
          </a:p>
        </p:txBody>
      </p:sp>
      <p:sp>
        <p:nvSpPr>
          <p:cNvPr id="27651" name="Content Placeholder 2"/>
          <p:cNvSpPr>
            <a:spLocks noGrp="1"/>
          </p:cNvSpPr>
          <p:nvPr>
            <p:ph idx="1"/>
          </p:nvPr>
        </p:nvSpPr>
        <p:spPr>
          <a:xfrm>
            <a:off x="376518" y="1255997"/>
            <a:ext cx="7899400" cy="850900"/>
          </a:xfrm>
        </p:spPr>
        <p:txBody>
          <a:bodyPr/>
          <a:lstStyle/>
          <a:p>
            <a:pPr marL="0" indent="0">
              <a:buFont typeface="Arial" charset="0"/>
              <a:buNone/>
            </a:pPr>
            <a:r>
              <a:rPr lang="en-GB" dirty="0" smtClean="0">
                <a:latin typeface="Calibri" charset="0"/>
              </a:rPr>
              <a:t>Before</a:t>
            </a:r>
            <a:r>
              <a:rPr lang="mr-IN" dirty="0" smtClean="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894" y="1739901"/>
            <a:ext cx="9117106" cy="1796474"/>
          </a:xfrm>
          <a:prstGeom prst="rect">
            <a:avLst/>
          </a:prstGeom>
        </p:spPr>
      </p:pic>
      <p:sp>
        <p:nvSpPr>
          <p:cNvPr id="5" name="Content Placeholder 2"/>
          <p:cNvSpPr txBox="1">
            <a:spLocks/>
          </p:cNvSpPr>
          <p:nvPr/>
        </p:nvSpPr>
        <p:spPr bwMode="auto">
          <a:xfrm>
            <a:off x="376518" y="3536375"/>
            <a:ext cx="7899400" cy="8509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sz="2800" dirty="0" smtClean="0">
                <a:latin typeface="Calibri" charset="0"/>
              </a:rPr>
              <a:t>After</a:t>
            </a:r>
            <a:r>
              <a:rPr lang="mr-IN" sz="2800" dirty="0" smtClean="0">
                <a:latin typeface="Calibri" charset="0"/>
              </a:rPr>
              <a:t>…</a:t>
            </a:r>
            <a:endParaRPr lang="en-GB" sz="2800" dirty="0">
              <a:latin typeface="Calibri" charset="0"/>
            </a:endParaRPr>
          </a:p>
        </p:txBody>
      </p:sp>
      <p:pic>
        <p:nvPicPr>
          <p:cNvPr id="3" name="Picture 2" descr="Screen Shot 2017-02-23 at 11.13.40.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894" y="4020279"/>
            <a:ext cx="8767482" cy="19281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smtClean="0">
                <a:latin typeface="Calibri" charset="0"/>
              </a:rPr>
              <a:t>The Plan: Use </a:t>
            </a:r>
            <a:r>
              <a:rPr lang="en-GB" dirty="0" smtClean="0">
                <a:latin typeface="Calibri" charset="0"/>
              </a:rPr>
              <a:t>git / </a:t>
            </a:r>
            <a:r>
              <a:rPr lang="en-GB" dirty="0">
                <a:latin typeface="Calibri" charset="0"/>
              </a:rPr>
              <a:t>GitHub </a:t>
            </a:r>
            <a:r>
              <a:rPr lang="en-GB" dirty="0">
                <a:latin typeface="Calibri" charset="0"/>
              </a:rPr>
              <a:t>all week</a:t>
            </a:r>
          </a:p>
        </p:txBody>
      </p:sp>
      <p:sp>
        <p:nvSpPr>
          <p:cNvPr id="3" name="Content Placeholder 2"/>
          <p:cNvSpPr>
            <a:spLocks noGrp="1"/>
          </p:cNvSpPr>
          <p:nvPr>
            <p:ph idx="1"/>
          </p:nvPr>
        </p:nvSpPr>
        <p:spPr/>
        <p:txBody>
          <a:bodyPr/>
          <a:lstStyle/>
          <a:p>
            <a:pPr>
              <a:buFont typeface="Arial" pitchFamily="34" charset="0"/>
              <a:buChar char="•"/>
              <a:defRPr/>
            </a:pPr>
            <a:r>
              <a:rPr lang="en-GB" dirty="0" smtClean="0">
                <a:ea typeface="+mn-ea"/>
              </a:rPr>
              <a:t>This stuff is hard to learn - we know that from experience.</a:t>
            </a:r>
          </a:p>
          <a:p>
            <a:pPr>
              <a:buFont typeface="Arial" pitchFamily="34" charset="0"/>
              <a:buChar char="•"/>
              <a:defRPr/>
            </a:pPr>
            <a:r>
              <a:rPr lang="en-GB" dirty="0" smtClean="0">
                <a:ea typeface="+mn-ea"/>
              </a:rPr>
              <a:t>A presentation is quickly forgotten.</a:t>
            </a:r>
          </a:p>
          <a:p>
            <a:pPr>
              <a:buFont typeface="Arial" pitchFamily="34" charset="0"/>
              <a:buChar char="•"/>
              <a:defRPr/>
            </a:pPr>
            <a:r>
              <a:rPr lang="en-GB" dirty="0" smtClean="0">
                <a:ea typeface="+mn-ea"/>
              </a:rPr>
              <a:t>So, we propose that you use Git/GitHub for every exercise.</a:t>
            </a:r>
          </a:p>
          <a:p>
            <a:pPr>
              <a:buFont typeface="Arial" pitchFamily="34" charset="0"/>
              <a:buChar char="•"/>
              <a:defRPr/>
            </a:pPr>
            <a:r>
              <a:rPr lang="en-GB" dirty="0" smtClean="0">
                <a:ea typeface="+mn-ea"/>
              </a:rPr>
              <a:t>You are going to create and update your own </a:t>
            </a:r>
            <a:r>
              <a:rPr lang="en-GB" dirty="0" err="1">
                <a:ea typeface="+mn-ea"/>
              </a:rPr>
              <a:t>G</a:t>
            </a:r>
            <a:r>
              <a:rPr lang="en-GB" dirty="0" err="1" smtClean="0">
                <a:ea typeface="+mn-ea"/>
              </a:rPr>
              <a:t>ithub</a:t>
            </a:r>
            <a:r>
              <a:rPr lang="en-GB" dirty="0" smtClean="0">
                <a:ea typeface="+mn-ea"/>
              </a:rPr>
              <a:t> repository with files from exercises throughout the course.</a:t>
            </a:r>
          </a:p>
          <a:p>
            <a:pPr marL="0" indent="0">
              <a:buFont typeface="Arial" pitchFamily="34" charset="0"/>
              <a:buNone/>
              <a:defRPr/>
            </a:pPr>
            <a:endParaRPr lang="en-GB" dirty="0">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test files</a:t>
            </a:r>
            <a:endParaRPr lang="en-US" dirty="0"/>
          </a:p>
        </p:txBody>
      </p:sp>
      <p:sp>
        <p:nvSpPr>
          <p:cNvPr id="3" name="Content Placeholder 2"/>
          <p:cNvSpPr>
            <a:spLocks noGrp="1"/>
          </p:cNvSpPr>
          <p:nvPr>
            <p:ph idx="1"/>
          </p:nvPr>
        </p:nvSpPr>
        <p:spPr>
          <a:xfrm>
            <a:off x="457200" y="1600200"/>
            <a:ext cx="8229600" cy="32257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2400" dirty="0" smtClean="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mkdir</a:t>
            </a:r>
            <a:r>
              <a:rPr lang="en-US" sz="2400" b="1" dirty="0">
                <a:solidFill>
                  <a:srgbClr val="FFFF00"/>
                </a:solidFill>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mydir</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a:t>
            </a:r>
            <a:r>
              <a:rPr lang="en-US" sz="2400" b="1" dirty="0" smtClean="0">
                <a:solidFill>
                  <a:srgbClr val="FFFF00"/>
                </a:solidFill>
                <a:latin typeface="Courier New" panose="02070309020205020404" pitchFamily="49" charset="0"/>
                <a:cs typeface="Courier New" panose="02070309020205020404" pitchFamily="49" charset="0"/>
              </a:rPr>
              <a:t>"hi" </a:t>
            </a:r>
            <a:r>
              <a:rPr lang="en-US" sz="2400" b="1" dirty="0">
                <a:solidFill>
                  <a:srgbClr val="FFFF00"/>
                </a:solidFill>
                <a:latin typeface="Courier New" panose="02070309020205020404" pitchFamily="49" charset="0"/>
                <a:cs typeface="Courier New" panose="02070309020205020404" pitchFamily="49" charset="0"/>
              </a:rPr>
              <a:t>&gt; hi.txt</a:t>
            </a: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a:t>
            </a:r>
            <a:r>
              <a:rPr lang="en-US" sz="2400" b="1" dirty="0" smtClean="0">
                <a:solidFill>
                  <a:srgbClr val="FFFF00"/>
                </a:solidFill>
                <a:latin typeface="Courier New" panose="02070309020205020404" pitchFamily="49" charset="0"/>
                <a:cs typeface="Courier New" panose="02070309020205020404" pitchFamily="49" charset="0"/>
              </a:rPr>
              <a:t>"testing..." </a:t>
            </a:r>
            <a:r>
              <a:rPr lang="en-US" sz="2400" b="1" dirty="0">
                <a:solidFill>
                  <a:srgbClr val="FFFF00"/>
                </a:solidFill>
                <a:latin typeface="Courier New" panose="02070309020205020404" pitchFamily="49" charset="0"/>
                <a:cs typeface="Courier New" panose="02070309020205020404" pitchFamily="49" charset="0"/>
              </a:rPr>
              <a:t>&gt; </a:t>
            </a:r>
            <a:r>
              <a:rPr lang="en-US" sz="2400" b="1" dirty="0" err="1">
                <a:solidFill>
                  <a:srgbClr val="FFFF00"/>
                </a:solidFill>
                <a:latin typeface="Courier New" panose="02070309020205020404" pitchFamily="49" charset="0"/>
                <a:cs typeface="Courier New" panose="02070309020205020404" pitchFamily="49" charset="0"/>
              </a:rPr>
              <a:t>mydir</a:t>
            </a:r>
            <a:r>
              <a:rPr lang="en-US" sz="2400" b="1" dirty="0">
                <a:solidFill>
                  <a:srgbClr val="FFFF00"/>
                </a:solidFill>
                <a:latin typeface="Courier New" panose="02070309020205020404" pitchFamily="49" charset="0"/>
                <a:cs typeface="Courier New" panose="02070309020205020404" pitchFamily="49" charset="0"/>
              </a:rPr>
              <a:t>/t1.</a:t>
            </a:r>
            <a:r>
              <a:rPr lang="en-US" sz="2400" b="1" dirty="0" smtClean="0">
                <a:solidFill>
                  <a:srgbClr val="FFFF00"/>
                </a:solidFill>
                <a:latin typeface="Courier New" panose="02070309020205020404" pitchFamily="49" charset="0"/>
                <a:cs typeface="Courier New" panose="02070309020205020404" pitchFamily="49" charset="0"/>
              </a:rPr>
              <a:t>txt</a:t>
            </a:r>
          </a:p>
          <a:p>
            <a:pPr marL="0" indent="0">
              <a:buNone/>
            </a:pPr>
            <a:r>
              <a:rPr lang="en-US" sz="2400" dirty="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ls</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err="1" smtClean="0">
                <a:latin typeface="Courier New" panose="02070309020205020404" pitchFamily="49" charset="0"/>
                <a:cs typeface="Courier New" panose="02070309020205020404" pitchFamily="49" charset="0"/>
              </a:rPr>
              <a:t>hi.txt</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hello.txt</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mydir</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329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g</a:t>
            </a:r>
            <a:r>
              <a:rPr lang="en-US" dirty="0" err="1" smtClean="0">
                <a:latin typeface="Courier New" panose="02070309020205020404" pitchFamily="49" charset="0"/>
                <a:cs typeface="Courier New" panose="02070309020205020404" pitchFamily="49" charset="0"/>
              </a:rPr>
              <a:t>it</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Status</a:t>
            </a: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609600" y="2222500"/>
            <a:ext cx="8051800"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FFFF"/>
                </a:solidFill>
                <a:latin typeface="Courier New" panose="02070309020205020404" pitchFamily="49" charset="0"/>
                <a:cs typeface="Courier New" panose="02070309020205020404" pitchFamily="49" charset="0"/>
              </a:rPr>
              <a:t>$ </a:t>
            </a:r>
            <a:r>
              <a:rPr lang="en-US" b="1" dirty="0" err="1">
                <a:solidFill>
                  <a:srgbClr val="FFFF00"/>
                </a:solidFill>
                <a:latin typeface="Courier New" panose="02070309020205020404" pitchFamily="49" charset="0"/>
                <a:cs typeface="Courier New" panose="02070309020205020404" pitchFamily="49" charset="0"/>
              </a:rPr>
              <a:t>git</a:t>
            </a:r>
            <a:r>
              <a:rPr lang="en-US" b="1" dirty="0">
                <a:solidFill>
                  <a:srgbClr val="FFFF00"/>
                </a:solidFill>
                <a:latin typeface="Courier New" panose="02070309020205020404" pitchFamily="49" charset="0"/>
                <a:cs typeface="Courier New" panose="02070309020205020404" pitchFamily="49" charset="0"/>
              </a:rPr>
              <a:t> status</a:t>
            </a:r>
          </a:p>
          <a:p>
            <a:r>
              <a:rPr lang="en-US" dirty="0">
                <a:solidFill>
                  <a:srgbClr val="FFFFFF"/>
                </a:solidFill>
                <a:latin typeface="Courier New" panose="02070309020205020404" pitchFamily="49" charset="0"/>
                <a:cs typeface="Courier New" panose="02070309020205020404" pitchFamily="49" charset="0"/>
              </a:rPr>
              <a:t>On branch master</a:t>
            </a:r>
          </a:p>
          <a:p>
            <a:r>
              <a:rPr lang="en-US" dirty="0">
                <a:solidFill>
                  <a:srgbClr val="FFFFFF"/>
                </a:solidFill>
                <a:latin typeface="Courier New" panose="02070309020205020404" pitchFamily="49" charset="0"/>
                <a:cs typeface="Courier New" panose="02070309020205020404" pitchFamily="49" charset="0"/>
              </a:rPr>
              <a:t>Your branch is up-to-date with </a:t>
            </a:r>
            <a:r>
              <a:rPr lang="en-US" dirty="0" smtClean="0">
                <a:solidFill>
                  <a:srgbClr val="FFFFFF"/>
                </a:solidFill>
                <a:latin typeface="Courier New" panose="02070309020205020404" pitchFamily="49" charset="0"/>
                <a:cs typeface="Courier New" panose="02070309020205020404" pitchFamily="49" charset="0"/>
              </a:rPr>
              <a:t>'origin/master'.</a:t>
            </a:r>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Untracked files:</a:t>
            </a:r>
          </a:p>
          <a:p>
            <a:r>
              <a:rPr lang="en-US" dirty="0">
                <a:solidFill>
                  <a:srgbClr val="FFFFFF"/>
                </a:solidFill>
                <a:latin typeface="Courier New" panose="02070309020205020404" pitchFamily="49" charset="0"/>
                <a:cs typeface="Courier New" panose="02070309020205020404" pitchFamily="49" charset="0"/>
              </a:rPr>
              <a:t>  (use </a:t>
            </a:r>
            <a:r>
              <a:rPr lang="en-US" dirty="0" smtClean="0">
                <a:solidFill>
                  <a:srgbClr val="FFFFFF"/>
                </a:solidFill>
                <a:latin typeface="Courier New" panose="02070309020205020404" pitchFamily="49" charset="0"/>
                <a:cs typeface="Courier New" panose="02070309020205020404" pitchFamily="49" charset="0"/>
              </a:rPr>
              <a:t>"</a:t>
            </a:r>
            <a:r>
              <a:rPr lang="en-US" dirty="0" err="1" smtClean="0">
                <a:solidFill>
                  <a:srgbClr val="FFFFFF"/>
                </a:solidFill>
                <a:latin typeface="Courier New" panose="02070309020205020404" pitchFamily="49" charset="0"/>
                <a:cs typeface="Courier New" panose="02070309020205020404" pitchFamily="49" charset="0"/>
              </a:rPr>
              <a:t>git</a:t>
            </a:r>
            <a:r>
              <a:rPr lang="en-US" dirty="0" smtClean="0">
                <a:solidFill>
                  <a:srgbClr val="FFFFFF"/>
                </a:solidFill>
                <a:latin typeface="Courier New" panose="02070309020205020404" pitchFamily="49" charset="0"/>
                <a:cs typeface="Courier New" panose="02070309020205020404" pitchFamily="49" charset="0"/>
              </a:rPr>
              <a:t> </a:t>
            </a:r>
            <a:r>
              <a:rPr lang="en-US" dirty="0">
                <a:solidFill>
                  <a:srgbClr val="FFFFFF"/>
                </a:solidFill>
                <a:latin typeface="Courier New" panose="02070309020205020404" pitchFamily="49" charset="0"/>
                <a:cs typeface="Courier New" panose="02070309020205020404" pitchFamily="49" charset="0"/>
              </a:rPr>
              <a:t>add &lt;file</a:t>
            </a:r>
            <a:r>
              <a:rPr lang="en-US" dirty="0" smtClean="0">
                <a:solidFill>
                  <a:srgbClr val="FFFFFF"/>
                </a:solidFill>
                <a:latin typeface="Courier New" panose="02070309020205020404" pitchFamily="49" charset="0"/>
                <a:cs typeface="Courier New" panose="02070309020205020404" pitchFamily="49" charset="0"/>
              </a:rPr>
              <a:t>&gt;..." </a:t>
            </a:r>
            <a:r>
              <a:rPr lang="en-US" dirty="0">
                <a:solidFill>
                  <a:srgbClr val="FFFFFF"/>
                </a:solidFill>
                <a:latin typeface="Courier New" panose="02070309020205020404" pitchFamily="49" charset="0"/>
                <a:cs typeface="Courier New" panose="02070309020205020404" pitchFamily="49" charset="0"/>
              </a:rPr>
              <a:t>to include in what will be committed)</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hi.txt</a:t>
            </a:r>
            <a:endParaRPr lang="en-US" dirty="0">
              <a:solidFill>
                <a:srgbClr val="FF0000"/>
              </a:solidFill>
              <a:latin typeface="Courier New" panose="02070309020205020404" pitchFamily="49" charset="0"/>
              <a:cs typeface="Courier New" panose="02070309020205020404" pitchFamily="49" charset="0"/>
            </a:endParaRPr>
          </a:p>
          <a:p>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mydir</a:t>
            </a:r>
            <a:r>
              <a:rPr lang="en-US" dirty="0">
                <a:solidFill>
                  <a:srgbClr val="FF0000"/>
                </a:solidFill>
                <a:latin typeface="Courier New" panose="02070309020205020404" pitchFamily="49" charset="0"/>
                <a:cs typeface="Courier New" panose="02070309020205020404" pitchFamily="49" charset="0"/>
              </a:rPr>
              <a:t>/</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nothing added to commit but untracked files present (use </a:t>
            </a:r>
            <a:r>
              <a:rPr lang="en-US" dirty="0" smtClean="0">
                <a:solidFill>
                  <a:srgbClr val="FFFFFF"/>
                </a:solidFill>
                <a:latin typeface="Courier New" panose="02070309020205020404" pitchFamily="49" charset="0"/>
                <a:cs typeface="Courier New" panose="02070309020205020404" pitchFamily="49" charset="0"/>
              </a:rPr>
              <a:t>"</a:t>
            </a:r>
            <a:r>
              <a:rPr lang="en-US" dirty="0" err="1" smtClean="0">
                <a:solidFill>
                  <a:srgbClr val="FFFFFF"/>
                </a:solidFill>
                <a:latin typeface="Courier New" panose="02070309020205020404" pitchFamily="49" charset="0"/>
                <a:cs typeface="Courier New" panose="02070309020205020404" pitchFamily="49" charset="0"/>
              </a:rPr>
              <a:t>git</a:t>
            </a:r>
            <a:r>
              <a:rPr lang="en-US" dirty="0" smtClean="0">
                <a:solidFill>
                  <a:srgbClr val="FFFFFF"/>
                </a:solidFill>
                <a:latin typeface="Courier New" panose="02070309020205020404" pitchFamily="49" charset="0"/>
                <a:cs typeface="Courier New" panose="02070309020205020404" pitchFamily="49" charset="0"/>
              </a:rPr>
              <a:t> add" </a:t>
            </a:r>
            <a:r>
              <a:rPr lang="en-US" dirty="0">
                <a:solidFill>
                  <a:srgbClr val="FFFFFF"/>
                </a:solidFill>
                <a:latin typeface="Courier New" panose="02070309020205020404" pitchFamily="49" charset="0"/>
                <a:cs typeface="Courier New" panose="02070309020205020404" pitchFamily="49" charset="0"/>
              </a:rPr>
              <a:t>to track)</a:t>
            </a:r>
          </a:p>
        </p:txBody>
      </p:sp>
      <p:sp>
        <p:nvSpPr>
          <p:cNvPr id="6" name="TextBox 5"/>
          <p:cNvSpPr txBox="1"/>
          <p:nvPr/>
        </p:nvSpPr>
        <p:spPr>
          <a:xfrm>
            <a:off x="609600" y="1516152"/>
            <a:ext cx="4343400" cy="400110"/>
          </a:xfrm>
          <a:prstGeom prst="rect">
            <a:avLst/>
          </a:prstGeom>
          <a:noFill/>
        </p:spPr>
        <p:txBody>
          <a:bodyPr wrap="square" rtlCol="0">
            <a:spAutoFit/>
          </a:bodyPr>
          <a:lstStyle/>
          <a:p>
            <a:r>
              <a:rPr lang="en-US" sz="2000" dirty="0" smtClean="0">
                <a:latin typeface="+mn-lt"/>
              </a:rPr>
              <a:t>Use to see what stage files are at</a:t>
            </a:r>
            <a:endParaRPr lang="en-US" sz="2000" dirty="0">
              <a:latin typeface="+mn-lt"/>
            </a:endParaRPr>
          </a:p>
        </p:txBody>
      </p:sp>
    </p:spTree>
    <p:extLst>
      <p:ext uri="{BB962C8B-B14F-4D97-AF65-F5344CB8AC3E}">
        <p14:creationId xmlns:p14="http://schemas.microsoft.com/office/powerpoint/2010/main" val="2920327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g</a:t>
            </a:r>
            <a:r>
              <a:rPr lang="en-US" dirty="0" err="1" smtClean="0">
                <a:latin typeface="Courier New" panose="02070309020205020404" pitchFamily="49" charset="0"/>
                <a:cs typeface="Courier New" panose="02070309020205020404" pitchFamily="49" charset="0"/>
              </a:rPr>
              <a:t>it</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add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2171701"/>
            <a:ext cx="8229600" cy="33400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a:t>
            </a:r>
            <a:r>
              <a:rPr lang="en-US" sz="1800" dirty="0" smtClean="0">
                <a:latin typeface="Courier New" panose="02070309020205020404" pitchFamily="49" charset="0"/>
                <a:cs typeface="Courier New" panose="02070309020205020404" pitchFamily="49" charset="0"/>
              </a:rPr>
              <a:t>'origin/master'.</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reset HEAD &lt;file</a:t>
            </a:r>
            <a:r>
              <a:rPr lang="en-US" sz="1800" dirty="0" smtClean="0">
                <a:latin typeface="Courier New" panose="02070309020205020404" pitchFamily="49" charset="0"/>
                <a:cs typeface="Courier New" panose="02070309020205020404" pitchFamily="49" charset="0"/>
              </a:rPr>
              <a:t>&gt;..." </a:t>
            </a: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331074"/>
            <a:ext cx="6045200" cy="707886"/>
          </a:xfrm>
          <a:prstGeom prst="rect">
            <a:avLst/>
          </a:prstGeom>
          <a:noFill/>
        </p:spPr>
        <p:txBody>
          <a:bodyPr wrap="square" rtlCol="0">
            <a:spAutoFit/>
          </a:bodyPr>
          <a:lstStyle/>
          <a:p>
            <a:r>
              <a:rPr lang="en-US" sz="2000" dirty="0" smtClean="0">
                <a:latin typeface="+mn-lt"/>
              </a:rPr>
              <a:t>Adding files tells </a:t>
            </a:r>
            <a:r>
              <a:rPr lang="en-US" sz="2000" dirty="0" err="1" smtClean="0">
                <a:latin typeface="+mn-lt"/>
              </a:rPr>
              <a:t>git</a:t>
            </a:r>
            <a:r>
              <a:rPr lang="en-US" sz="2000" dirty="0" smtClean="0">
                <a:latin typeface="+mn-lt"/>
              </a:rPr>
              <a:t> to start looking after them or add a new version if it already knows about it.</a:t>
            </a:r>
            <a:endParaRPr lang="en-US" sz="2000" dirty="0">
              <a:latin typeface="+mn-lt"/>
            </a:endParaRPr>
          </a:p>
        </p:txBody>
      </p:sp>
    </p:spTree>
    <p:extLst>
      <p:ext uri="{BB962C8B-B14F-4D97-AF65-F5344CB8AC3E}">
        <p14:creationId xmlns:p14="http://schemas.microsoft.com/office/powerpoint/2010/main" val="298327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another file</a:t>
            </a:r>
            <a:endParaRPr lang="en-US" dirty="0"/>
          </a:p>
        </p:txBody>
      </p:sp>
      <p:sp>
        <p:nvSpPr>
          <p:cNvPr id="3" name="Content Placeholder 2"/>
          <p:cNvSpPr>
            <a:spLocks noGrp="1"/>
          </p:cNvSpPr>
          <p:nvPr>
            <p:ph idx="1"/>
          </p:nvPr>
        </p:nvSpPr>
        <p:spPr>
          <a:xfrm>
            <a:off x="457200" y="1955801"/>
            <a:ext cx="8229600" cy="4064000"/>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echo </a:t>
            </a:r>
            <a:r>
              <a:rPr lang="en-US" sz="1800" b="1" dirty="0" smtClean="0">
                <a:solidFill>
                  <a:srgbClr val="FFFF00"/>
                </a:solidFill>
                <a:latin typeface="Courier New" panose="02070309020205020404" pitchFamily="49" charset="0"/>
                <a:cs typeface="Courier New" panose="02070309020205020404" pitchFamily="49" charset="0"/>
              </a:rPr>
              <a:t>"testing..." </a:t>
            </a:r>
            <a:r>
              <a:rPr lang="en-US" sz="1800" b="1" dirty="0">
                <a:solidFill>
                  <a:srgbClr val="FFFF00"/>
                </a:solidFill>
                <a:latin typeface="Courier New" panose="02070309020205020404" pitchFamily="49" charset="0"/>
                <a:cs typeface="Courier New" panose="02070309020205020404" pitchFamily="49" charset="0"/>
              </a:rPr>
              <a:t>&gt;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a:t>
            </a:r>
            <a:r>
              <a:rPr lang="en-US" sz="1800" dirty="0" smtClean="0">
                <a:latin typeface="Courier New" panose="02070309020205020404" pitchFamily="49" charset="0"/>
                <a:cs typeface="Courier New" panose="02070309020205020404" pitchFamily="49" charset="0"/>
              </a:rPr>
              <a:t>'origin/master'.</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reset HEAD &lt;file</a:t>
            </a:r>
            <a:r>
              <a:rPr lang="en-US" sz="1800" dirty="0" smtClean="0">
                <a:latin typeface="Courier New" panose="02070309020205020404" pitchFamily="49" charset="0"/>
                <a:cs typeface="Courier New" panose="02070309020205020404" pitchFamily="49" charset="0"/>
              </a:rPr>
              <a:t>&gt;..." </a:t>
            </a: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/t2.txt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286609"/>
            <a:ext cx="8293100" cy="400110"/>
          </a:xfrm>
          <a:prstGeom prst="rect">
            <a:avLst/>
          </a:prstGeom>
          <a:noFill/>
        </p:spPr>
        <p:txBody>
          <a:bodyPr wrap="square" rtlCol="0">
            <a:spAutoFit/>
          </a:bodyPr>
          <a:lstStyle/>
          <a:p>
            <a:r>
              <a:rPr lang="en-US" sz="2000" dirty="0" smtClean="0">
                <a:latin typeface="+mn-lt"/>
              </a:rPr>
              <a:t>These files are all staged to go into the repository, but are not committed yet.</a:t>
            </a:r>
            <a:endParaRPr lang="en-US" sz="2000" dirty="0">
              <a:latin typeface="+mn-lt"/>
            </a:endParaRPr>
          </a:p>
        </p:txBody>
      </p:sp>
    </p:spTree>
    <p:extLst>
      <p:ext uri="{BB962C8B-B14F-4D97-AF65-F5344CB8AC3E}">
        <p14:creationId xmlns:p14="http://schemas.microsoft.com/office/powerpoint/2010/main" val="2616453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commit </a:t>
            </a:r>
            <a:endParaRPr lang="en-US" dirty="0"/>
          </a:p>
        </p:txBody>
      </p:sp>
      <p:sp>
        <p:nvSpPr>
          <p:cNvPr id="3" name="Content Placeholder 2"/>
          <p:cNvSpPr>
            <a:spLocks noGrp="1"/>
          </p:cNvSpPr>
          <p:nvPr>
            <p:ph idx="1"/>
          </p:nvPr>
        </p:nvSpPr>
        <p:spPr>
          <a:xfrm>
            <a:off x="469900" y="1930547"/>
            <a:ext cx="8229600" cy="4038600"/>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t>
            </a:r>
            <a:r>
              <a:rPr lang="en-US" sz="1800" b="1" dirty="0" smtClean="0">
                <a:solidFill>
                  <a:srgbClr val="FFFF00"/>
                </a:solidFill>
                <a:latin typeface="Courier New" panose="02070309020205020404" pitchFamily="49" charset="0"/>
                <a:cs typeface="Courier New" panose="02070309020205020404" pitchFamily="49" charset="0"/>
              </a:rPr>
              <a:t>'Adding </a:t>
            </a:r>
            <a:r>
              <a:rPr lang="en-US" sz="1800" b="1" dirty="0">
                <a:solidFill>
                  <a:srgbClr val="FFFF00"/>
                </a:solidFill>
                <a:latin typeface="Courier New" panose="02070309020205020404" pitchFamily="49" charset="0"/>
                <a:cs typeface="Courier New" panose="02070309020205020404" pitchFamily="49" charset="0"/>
              </a:rPr>
              <a:t>my new greetings </a:t>
            </a:r>
            <a:r>
              <a:rPr lang="en-US" sz="1800" b="1" dirty="0" smtClean="0">
                <a:solidFill>
                  <a:srgbClr val="FFFF00"/>
                </a:solidFill>
                <a:latin typeface="Courier New" panose="02070309020205020404" pitchFamily="49" charset="0"/>
                <a:cs typeface="Courier New" panose="02070309020205020404" pitchFamily="49" charset="0"/>
              </a:rPr>
              <a:t>files'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fe70026] Adding my new greetings files</a:t>
            </a:r>
          </a:p>
          <a:p>
            <a:pPr marL="0" indent="0">
              <a:buNone/>
            </a:pPr>
            <a:r>
              <a:rPr lang="en-US" sz="1800" dirty="0">
                <a:latin typeface="Courier New" panose="02070309020205020404" pitchFamily="49" charset="0"/>
                <a:cs typeface="Courier New" panose="02070309020205020404" pitchFamily="49" charset="0"/>
              </a:rPr>
              <a:t> 3 files changed, 3 insertions(+)</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hi.txt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/t1.txt</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/t2.txt</a:t>
            </a: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ahead of </a:t>
            </a:r>
            <a:r>
              <a:rPr lang="en-US" sz="1800" dirty="0" smtClean="0">
                <a:latin typeface="Courier New" panose="02070309020205020404" pitchFamily="49" charset="0"/>
                <a:cs typeface="Courier New" panose="02070309020205020404" pitchFamily="49" charset="0"/>
              </a:rPr>
              <a:t>'origin/master' </a:t>
            </a:r>
            <a:r>
              <a:rPr lang="en-US" sz="1800" dirty="0">
                <a:latin typeface="Courier New" panose="02070309020205020404" pitchFamily="49" charset="0"/>
                <a:cs typeface="Courier New" panose="02070309020205020404" pitchFamily="49" charset="0"/>
              </a:rPr>
              <a:t>by 1 commit.</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push" </a:t>
            </a:r>
            <a:r>
              <a:rPr lang="en-US" sz="1800" dirty="0">
                <a:latin typeface="Courier New" panose="02070309020205020404" pitchFamily="49" charset="0"/>
                <a:cs typeface="Courier New" panose="02070309020205020404" pitchFamily="49" charset="0"/>
              </a:rPr>
              <a:t>to publish your local commits)</a:t>
            </a:r>
          </a:p>
          <a:p>
            <a:pPr marL="0" indent="0">
              <a:buNone/>
            </a:pPr>
            <a:r>
              <a:rPr lang="en-US" sz="1800" dirty="0">
                <a:latin typeface="Courier New" panose="02070309020205020404" pitchFamily="49" charset="0"/>
                <a:cs typeface="Courier New" panose="02070309020205020404" pitchFamily="49" charset="0"/>
              </a:rPr>
              <a:t>nothing to commit, working tree clean</a:t>
            </a:r>
          </a:p>
        </p:txBody>
      </p:sp>
      <p:sp>
        <p:nvSpPr>
          <p:cNvPr id="4" name="TextBox 3"/>
          <p:cNvSpPr txBox="1"/>
          <p:nvPr/>
        </p:nvSpPr>
        <p:spPr>
          <a:xfrm>
            <a:off x="457200" y="1239749"/>
            <a:ext cx="8293100" cy="707886"/>
          </a:xfrm>
          <a:prstGeom prst="rect">
            <a:avLst/>
          </a:prstGeom>
          <a:noFill/>
        </p:spPr>
        <p:txBody>
          <a:bodyPr wrap="square" rtlCol="0">
            <a:spAutoFit/>
          </a:bodyPr>
          <a:lstStyle/>
          <a:p>
            <a:r>
              <a:rPr lang="en-US" sz="2000" dirty="0" smtClean="0">
                <a:latin typeface="+mn-lt"/>
              </a:rPr>
              <a:t>Now the files are in the local repository. The working tree is the same as repository. </a:t>
            </a:r>
            <a:endParaRPr lang="en-US" sz="2000" dirty="0">
              <a:latin typeface="+mn-lt"/>
            </a:endParaRPr>
          </a:p>
        </p:txBody>
      </p:sp>
    </p:spTree>
    <p:extLst>
      <p:ext uri="{BB962C8B-B14F-4D97-AF65-F5344CB8AC3E}">
        <p14:creationId xmlns:p14="http://schemas.microsoft.com/office/powerpoint/2010/main" val="2525722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new version back to </a:t>
            </a:r>
            <a:r>
              <a:rPr lang="en-GB" dirty="0">
                <a:latin typeface="Calibri" charset="0"/>
              </a:rPr>
              <a:t>GitHub</a:t>
            </a:r>
            <a:endParaRPr lang="en-US" dirty="0"/>
          </a:p>
        </p:txBody>
      </p:sp>
      <p:sp>
        <p:nvSpPr>
          <p:cNvPr id="3" name="Content Placeholder 2"/>
          <p:cNvSpPr>
            <a:spLocks noGrp="1"/>
          </p:cNvSpPr>
          <p:nvPr>
            <p:ph idx="1"/>
          </p:nvPr>
        </p:nvSpPr>
        <p:spPr>
          <a:xfrm>
            <a:off x="355599" y="1594353"/>
            <a:ext cx="8624013" cy="2653160"/>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5,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(3/3), done.</a:t>
            </a:r>
          </a:p>
          <a:p>
            <a:pPr marL="0" indent="0">
              <a:buNone/>
            </a:pPr>
            <a:r>
              <a:rPr lang="en-US" sz="1800" dirty="0">
                <a:latin typeface="Courier New" panose="02070309020205020404" pitchFamily="49" charset="0"/>
                <a:cs typeface="Courier New" panose="02070309020205020404" pitchFamily="49" charset="0"/>
              </a:rPr>
              <a:t>Writing objects: 100% (5/5), 465 bytes | 0 bytes/s, done.</a:t>
            </a:r>
          </a:p>
          <a:p>
            <a:pPr marL="0" indent="0">
              <a:buNone/>
            </a:pPr>
            <a:r>
              <a:rPr lang="en-US" sz="1800" dirty="0">
                <a:latin typeface="Courier New" panose="02070309020205020404" pitchFamily="49" charset="0"/>
                <a:cs typeface="Courier New" panose="02070309020205020404" pitchFamily="49" charset="0"/>
              </a:rPr>
              <a:t>Total 5 (delta 0), reused 0 (delta 0)</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fdd3c9e..fe70026  master -&gt; </a:t>
            </a:r>
            <a:r>
              <a:rPr lang="mr-IN" sz="1800" dirty="0" smtClean="0">
                <a:latin typeface="Courier New" panose="02070309020205020404" pitchFamily="49" charset="0"/>
                <a:cs typeface="Courier"/>
              </a:rPr>
              <a:t>master</a:t>
            </a:r>
            <a:endParaRPr lang="mr-IN" sz="1800" dirty="0">
              <a:latin typeface="Courier New" panose="02070309020205020404" pitchFamily="49" charset="0"/>
              <a:cs typeface="Courier"/>
            </a:endParaRPr>
          </a:p>
        </p:txBody>
      </p:sp>
      <p:sp>
        <p:nvSpPr>
          <p:cNvPr id="4" name="TextBox 3"/>
          <p:cNvSpPr txBox="1"/>
          <p:nvPr/>
        </p:nvSpPr>
        <p:spPr>
          <a:xfrm>
            <a:off x="292100" y="1225065"/>
            <a:ext cx="8293100" cy="400110"/>
          </a:xfrm>
          <a:prstGeom prst="rect">
            <a:avLst/>
          </a:prstGeom>
          <a:noFill/>
        </p:spPr>
        <p:txBody>
          <a:bodyPr wrap="square" rtlCol="0">
            <a:spAutoFit/>
          </a:bodyPr>
          <a:lstStyle/>
          <a:p>
            <a:r>
              <a:rPr lang="en-US" sz="2000" dirty="0" smtClean="0">
                <a:latin typeface="+mn-lt"/>
              </a:rPr>
              <a:t>Make the repo on </a:t>
            </a:r>
            <a:r>
              <a:rPr lang="en-GB" sz="2000" dirty="0">
                <a:latin typeface="Calibri" charset="0"/>
              </a:rPr>
              <a:t>GitHub</a:t>
            </a:r>
            <a:r>
              <a:rPr lang="en-US" sz="2000" dirty="0" smtClean="0">
                <a:latin typeface="+mn-lt"/>
              </a:rPr>
              <a:t> </a:t>
            </a:r>
            <a:r>
              <a:rPr lang="en-US" sz="2000" dirty="0" smtClean="0">
                <a:latin typeface="+mn-lt"/>
              </a:rPr>
              <a:t>match the local repo.  </a:t>
            </a:r>
            <a:endParaRPr lang="en-US" sz="2000" dirty="0">
              <a:latin typeface="+mn-lt"/>
            </a:endParaRPr>
          </a:p>
        </p:txBody>
      </p:sp>
      <p:pic>
        <p:nvPicPr>
          <p:cNvPr id="5" name="Picture 4" descr="Screen Shot 2017-02-24 at 12.07.08.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76476" y="4318787"/>
            <a:ext cx="7417942" cy="1796142"/>
          </a:xfrm>
          <a:prstGeom prst="rect">
            <a:avLst/>
          </a:prstGeom>
        </p:spPr>
      </p:pic>
    </p:spTree>
    <p:extLst>
      <p:ext uri="{BB962C8B-B14F-4D97-AF65-F5344CB8AC3E}">
        <p14:creationId xmlns:p14="http://schemas.microsoft.com/office/powerpoint/2010/main" val="9799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a:t>
            </a:r>
            <a:endParaRPr lang="en-US" dirty="0"/>
          </a:p>
        </p:txBody>
      </p:sp>
      <p:sp>
        <p:nvSpPr>
          <p:cNvPr id="3" name="Content Placeholder 2"/>
          <p:cNvSpPr>
            <a:spLocks noGrp="1"/>
          </p:cNvSpPr>
          <p:nvPr>
            <p:ph idx="1"/>
          </p:nvPr>
        </p:nvSpPr>
        <p:spPr/>
        <p:txBody>
          <a:bodyPr/>
          <a:lstStyle/>
          <a:p>
            <a:r>
              <a:rPr lang="en-US" dirty="0" smtClean="0"/>
              <a:t>If you are working on your own then that is all you need to know.</a:t>
            </a:r>
          </a:p>
          <a:p>
            <a:r>
              <a:rPr lang="en-US" dirty="0" smtClean="0"/>
              <a:t>You can keep track of changes in your code, you know its safe and you can share it with people.</a:t>
            </a:r>
          </a:p>
          <a:p>
            <a:endParaRPr lang="en-US" dirty="0" smtClean="0"/>
          </a:p>
          <a:p>
            <a:endParaRPr lang="en-US" dirty="0"/>
          </a:p>
        </p:txBody>
      </p:sp>
    </p:spTree>
    <p:extLst>
      <p:ext uri="{BB962C8B-B14F-4D97-AF65-F5344CB8AC3E}">
        <p14:creationId xmlns:p14="http://schemas.microsoft.com/office/powerpoint/2010/main" val="331333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other people</a:t>
            </a:r>
            <a:endParaRPr lang="en-US" dirty="0"/>
          </a:p>
        </p:txBody>
      </p:sp>
      <p:sp>
        <p:nvSpPr>
          <p:cNvPr id="3" name="Content Placeholder 2"/>
          <p:cNvSpPr>
            <a:spLocks noGrp="1"/>
          </p:cNvSpPr>
          <p:nvPr>
            <p:ph idx="1"/>
          </p:nvPr>
        </p:nvSpPr>
        <p:spPr>
          <a:xfrm>
            <a:off x="495300" y="1081502"/>
            <a:ext cx="8229600" cy="4927600"/>
          </a:xfrm>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clone </a:t>
            </a:r>
            <a:r>
              <a:rPr lang="en-US" sz="1800" b="1" dirty="0" err="1">
                <a:solidFill>
                  <a:srgbClr val="FFFF00"/>
                </a:solidFill>
                <a:latin typeface="Courier New" panose="02070309020205020404" pitchFamily="49" charset="0"/>
                <a:cs typeface="Courier New" panose="02070309020205020404" pitchFamily="49" charset="0"/>
              </a:rPr>
              <a:t>git@github.com:spepler</a:t>
            </a:r>
            <a:r>
              <a:rPr lang="en-US" sz="1800" b="1" dirty="0">
                <a:solidFill>
                  <a:srgbClr val="FFFF00"/>
                </a:solidFill>
                <a:latin typeface="Courier New" panose="02070309020205020404" pitchFamily="49" charset="0"/>
                <a:cs typeface="Courier New" panose="02070309020205020404" pitchFamily="49" charset="0"/>
              </a:rPr>
              <a:t>/</a:t>
            </a:r>
            <a:r>
              <a:rPr lang="en-US" sz="1800" b="1" dirty="0" err="1">
                <a:solidFill>
                  <a:srgbClr val="FFFF00"/>
                </a:solidFill>
                <a:latin typeface="Courier New" panose="02070309020205020404" pitchFamily="49" charset="0"/>
                <a:cs typeface="Courier New" panose="02070309020205020404" pitchFamily="49" charset="0"/>
              </a:rPr>
              <a:t>ncas-isc.git</a:t>
            </a:r>
            <a:r>
              <a:rPr lang="en-US" sz="1800" b="1" dirty="0">
                <a:solidFill>
                  <a:srgbClr val="FFFF00"/>
                </a:solidFill>
                <a:latin typeface="Courier New" panose="02070309020205020404" pitchFamily="49" charset="0"/>
                <a:cs typeface="Courier New" panose="02070309020205020404" pitchFamily="49" charset="0"/>
              </a:rPr>
              <a:t> ncas-isc2</a:t>
            </a:r>
          </a:p>
          <a:p>
            <a:pPr marL="0" indent="0">
              <a:buNone/>
            </a:pPr>
            <a:r>
              <a:rPr lang="en-US" sz="1800" dirty="0">
                <a:latin typeface="Courier New" panose="02070309020205020404" pitchFamily="49" charset="0"/>
                <a:cs typeface="Courier New" panose="02070309020205020404" pitchFamily="49" charset="0"/>
              </a:rPr>
              <a:t>Cloning into </a:t>
            </a:r>
            <a:r>
              <a:rPr lang="en-US" sz="1800" dirty="0" smtClean="0">
                <a:latin typeface="Courier New" panose="02070309020205020404" pitchFamily="49" charset="0"/>
                <a:cs typeface="Courier New" panose="02070309020205020404" pitchFamily="49" charset="0"/>
              </a:rPr>
              <a:t>'ncas-isc2'...</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remote: Counting objects: 17, done.</a:t>
            </a:r>
          </a:p>
          <a:p>
            <a:pPr marL="0" indent="0">
              <a:buNone/>
            </a:pPr>
            <a:r>
              <a:rPr lang="en-US" sz="1800" dirty="0">
                <a:latin typeface="Courier New" panose="02070309020205020404" pitchFamily="49" charset="0"/>
                <a:cs typeface="Courier New" panose="02070309020205020404" pitchFamily="49" charset="0"/>
              </a:rPr>
              <a:t>remote: Compressing objects: 100% (11/11), done.</a:t>
            </a:r>
          </a:p>
          <a:p>
            <a:pPr marL="0" indent="0">
              <a:buNone/>
            </a:pPr>
            <a:r>
              <a:rPr lang="en-US" sz="1800" dirty="0">
                <a:latin typeface="Courier New" panose="02070309020205020404" pitchFamily="49" charset="0"/>
                <a:cs typeface="Courier New" panose="02070309020205020404" pitchFamily="49" charset="0"/>
              </a:rPr>
              <a:t>remote: Total 17 (delta 1), reused 16 (delta 0), pack-reused 0</a:t>
            </a:r>
          </a:p>
          <a:p>
            <a:pPr marL="0" indent="0">
              <a:buNone/>
            </a:pPr>
            <a:r>
              <a:rPr lang="en-US" sz="1800" dirty="0">
                <a:latin typeface="Courier New" panose="02070309020205020404" pitchFamily="49" charset="0"/>
                <a:cs typeface="Courier New" panose="02070309020205020404" pitchFamily="49" charset="0"/>
              </a:rPr>
              <a:t>Receiving objects: 100% (17/17), done.</a:t>
            </a:r>
          </a:p>
          <a:p>
            <a:pPr marL="0" indent="0">
              <a:buNone/>
            </a:pPr>
            <a:r>
              <a:rPr lang="en-US" sz="1800" dirty="0">
                <a:latin typeface="Courier New" panose="02070309020205020404" pitchFamily="49" charset="0"/>
                <a:cs typeface="Courier New" panose="02070309020205020404" pitchFamily="49" charset="0"/>
              </a:rPr>
              <a:t>Resolving deltas: 100% (1/1), done.</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cd ncas-isc2</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hi.txt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emacs</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b="1" dirty="0">
                <a:solidFill>
                  <a:srgbClr val="FFFF00"/>
                </a:solidFill>
                <a:latin typeface="Courier New" panose="02070309020205020404" pitchFamily="49" charset="0"/>
                <a:cs typeface="Courier New" panose="02070309020205020404" pitchFamily="49" charset="0"/>
              </a:rPr>
              <a:t> </a:t>
            </a:r>
            <a:endParaRPr lang="en-US" sz="1800" b="1" dirty="0" smtClean="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b="1" dirty="0" smtClean="0">
                <a:solidFill>
                  <a:srgbClr val="FFFF00"/>
                </a:solidFill>
                <a:latin typeface="Courier New" panose="02070309020205020404" pitchFamily="49" charset="0"/>
                <a:cs typeface="Courier New" panose="02070309020205020404" pitchFamily="49" charset="0"/>
              </a:rPr>
              <a:t>cat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hello world</a:t>
            </a:r>
          </a:p>
          <a:p>
            <a:pPr marL="0" indent="0">
              <a:buNone/>
            </a:pPr>
            <a:r>
              <a:rPr lang="en-US" sz="1800" dirty="0">
                <a:latin typeface="Courier New" panose="02070309020205020404" pitchFamily="49" charset="0"/>
                <a:cs typeface="Courier New" panose="02070309020205020404" pitchFamily="49" charset="0"/>
              </a:rPr>
              <a:t>New line</a:t>
            </a:r>
          </a:p>
          <a:p>
            <a:pPr marL="0" indent="0">
              <a:buNone/>
            </a:pPr>
            <a:endParaRPr lang="en-US" sz="1800" b="1" dirty="0">
              <a:solidFill>
                <a:srgbClr val="FFFF00"/>
              </a:solidFill>
              <a:latin typeface="Courier New" panose="02070309020205020404" pitchFamily="49" charset="0"/>
              <a:cs typeface="Courier New" panose="02070309020205020404" pitchFamily="49" charset="0"/>
            </a:endParaRPr>
          </a:p>
        </p:txBody>
      </p:sp>
      <p:sp>
        <p:nvSpPr>
          <p:cNvPr id="4" name="TextBox 3"/>
          <p:cNvSpPr txBox="1"/>
          <p:nvPr/>
        </p:nvSpPr>
        <p:spPr>
          <a:xfrm>
            <a:off x="4660900" y="4968842"/>
            <a:ext cx="3962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Red Fred clones a copy of the repository and changes a file</a:t>
            </a:r>
            <a:endParaRPr lang="en-US" dirty="0"/>
          </a:p>
        </p:txBody>
      </p:sp>
    </p:spTree>
    <p:extLst>
      <p:ext uri="{BB962C8B-B14F-4D97-AF65-F5344CB8AC3E}">
        <p14:creationId xmlns:p14="http://schemas.microsoft.com/office/powerpoint/2010/main" val="196597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25413"/>
            <a:ext cx="8229600" cy="1143000"/>
          </a:xfrm>
        </p:spPr>
        <p:txBody>
          <a:bodyPr/>
          <a:lstStyle/>
          <a:p>
            <a:r>
              <a:rPr lang="en-GB" dirty="0">
                <a:latin typeface="Calibri" charset="0"/>
              </a:rPr>
              <a:t>But those days are gone!</a:t>
            </a:r>
          </a:p>
        </p:txBody>
      </p:sp>
      <p:sp>
        <p:nvSpPr>
          <p:cNvPr id="5123" name="Content Placeholder 2"/>
          <p:cNvSpPr>
            <a:spLocks noGrp="1"/>
          </p:cNvSpPr>
          <p:nvPr>
            <p:ph idx="1"/>
          </p:nvPr>
        </p:nvSpPr>
        <p:spPr>
          <a:xfrm>
            <a:off x="206375" y="1268413"/>
            <a:ext cx="8686800" cy="5257800"/>
          </a:xfrm>
        </p:spPr>
        <p:txBody>
          <a:bodyPr/>
          <a:lstStyle/>
          <a:p>
            <a:r>
              <a:rPr lang="en-GB" dirty="0">
                <a:latin typeface="Calibri" charset="0"/>
              </a:rPr>
              <a:t>Scientists are typically </a:t>
            </a:r>
            <a:r>
              <a:rPr lang="en-GB" b="1" dirty="0">
                <a:latin typeface="Calibri" charset="0"/>
              </a:rPr>
              <a:t>required to publish data and code</a:t>
            </a:r>
            <a:r>
              <a:rPr lang="en-GB" dirty="0">
                <a:latin typeface="Calibri" charset="0"/>
              </a:rPr>
              <a:t> (by their funders/institutions).</a:t>
            </a:r>
          </a:p>
          <a:p>
            <a:endParaRPr lang="en-GB" sz="1200" dirty="0">
              <a:latin typeface="Calibri" charset="0"/>
            </a:endParaRPr>
          </a:p>
          <a:p>
            <a:r>
              <a:rPr lang="en-GB" dirty="0">
                <a:latin typeface="Calibri" charset="0"/>
              </a:rPr>
              <a:t>Collaboration between scientists requires data-sharing; this implicitly relies on </a:t>
            </a:r>
            <a:r>
              <a:rPr lang="en-GB" b="1" dirty="0">
                <a:latin typeface="Calibri" charset="0"/>
              </a:rPr>
              <a:t>code-sharing</a:t>
            </a:r>
            <a:r>
              <a:rPr lang="en-GB" dirty="0">
                <a:latin typeface="Calibri" charset="0"/>
              </a:rPr>
              <a:t>.</a:t>
            </a:r>
          </a:p>
          <a:p>
            <a:endParaRPr lang="en-GB" sz="1200" dirty="0">
              <a:latin typeface="Calibri" charset="0"/>
            </a:endParaRPr>
          </a:p>
          <a:p>
            <a:r>
              <a:rPr lang="en-GB" dirty="0">
                <a:latin typeface="Calibri" charset="0"/>
              </a:rPr>
              <a:t>There are </a:t>
            </a:r>
            <a:r>
              <a:rPr lang="en-GB" b="1" dirty="0">
                <a:latin typeface="Calibri" charset="0"/>
              </a:rPr>
              <a:t>tools that make it easy </a:t>
            </a:r>
            <a:r>
              <a:rPr lang="en-GB" dirty="0">
                <a:latin typeface="Calibri" charset="0"/>
              </a:rPr>
              <a:t>to record our changes, document our workflow and </a:t>
            </a:r>
            <a:r>
              <a:rPr lang="en-GB" dirty="0" smtClean="0">
                <a:latin typeface="Calibri" charset="0"/>
              </a:rPr>
              <a:t>"fix" </a:t>
            </a:r>
            <a:r>
              <a:rPr lang="en-GB" dirty="0">
                <a:latin typeface="Calibri" charset="0"/>
              </a:rPr>
              <a:t>releases of our code at important steps along the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They commit their changes and push back to </a:t>
            </a:r>
            <a:r>
              <a:rPr lang="en-GB" dirty="0">
                <a:latin typeface="Calibri" charset="0"/>
              </a:rPr>
              <a:t>GitHub</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2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t>
            </a:r>
            <a:r>
              <a:rPr lang="en-US" sz="1800" b="1" dirty="0" smtClean="0">
                <a:solidFill>
                  <a:srgbClr val="FFFF00"/>
                </a:solidFill>
                <a:latin typeface="Courier New" panose="02070309020205020404" pitchFamily="49" charset="0"/>
                <a:cs typeface="Courier New" panose="02070309020205020404" pitchFamily="49" charset="0"/>
              </a:rPr>
              <a:t>'added </a:t>
            </a:r>
            <a:r>
              <a:rPr lang="en-US" sz="1800" b="1" dirty="0">
                <a:solidFill>
                  <a:srgbClr val="FFFF00"/>
                </a:solidFill>
                <a:latin typeface="Courier New" panose="02070309020205020404" pitchFamily="49" charset="0"/>
                <a:cs typeface="Courier New" panose="02070309020205020404" pitchFamily="49" charset="0"/>
              </a:rPr>
              <a:t>new </a:t>
            </a:r>
            <a:r>
              <a:rPr lang="en-US" sz="1800" b="1" dirty="0" smtClean="0">
                <a:solidFill>
                  <a:srgbClr val="FFFF00"/>
                </a:solidFill>
                <a:latin typeface="Courier New" panose="02070309020205020404" pitchFamily="49" charset="0"/>
                <a:cs typeface="Courier New" panose="02070309020205020404" pitchFamily="49" charset="0"/>
              </a:rPr>
              <a:t>line'</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d274491] added new line</a:t>
            </a:r>
          </a:p>
          <a:p>
            <a:pPr marL="0" indent="0">
              <a:buNone/>
            </a:pPr>
            <a:r>
              <a:rPr lang="en-US" sz="1800" dirty="0">
                <a:latin typeface="Courier New" panose="02070309020205020404" pitchFamily="49" charset="0"/>
                <a:cs typeface="Courier New" panose="02070309020205020404" pitchFamily="49" charset="0"/>
              </a:rPr>
              <a:t> 1 file changed, 1 insertion(+)</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3,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(2/2), done.</a:t>
            </a:r>
          </a:p>
          <a:p>
            <a:pPr marL="0" indent="0">
              <a:buNone/>
            </a:pPr>
            <a:r>
              <a:rPr lang="en-US" sz="1800" dirty="0">
                <a:latin typeface="Courier New" panose="02070309020205020404" pitchFamily="49" charset="0"/>
                <a:cs typeface="Courier New" panose="02070309020205020404" pitchFamily="49" charset="0"/>
              </a:rPr>
              <a:t>Writing objects: 100% (3/3), 283 bytes | 0 bytes/s, done.</a:t>
            </a:r>
          </a:p>
          <a:p>
            <a:pPr marL="0" indent="0">
              <a:buNone/>
            </a:pPr>
            <a:r>
              <a:rPr lang="en-US" sz="1800" dirty="0">
                <a:latin typeface="Courier New" panose="02070309020205020404" pitchFamily="49" charset="0"/>
                <a:cs typeface="Courier New" panose="02070309020205020404" pitchFamily="49" charset="0"/>
              </a:rPr>
              <a:t>Total 3 (delta 1), reused 0 (delta 0)</a:t>
            </a:r>
          </a:p>
          <a:p>
            <a:pPr marL="0" indent="0">
              <a:buNone/>
            </a:pPr>
            <a:r>
              <a:rPr lang="en-US" sz="1800" dirty="0">
                <a:latin typeface="Courier New" panose="02070309020205020404" pitchFamily="49" charset="0"/>
                <a:cs typeface="Courier New" panose="02070309020205020404" pitchFamily="49" charset="0"/>
              </a:rPr>
              <a:t>remote: Resolving deltas: 100% (1/1), completed with 1 local objects.</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master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0198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downloads changes using </a:t>
            </a:r>
            <a:r>
              <a:rPr lang="en-US" dirty="0" err="1" smtClean="0"/>
              <a:t>git</a:t>
            </a:r>
            <a:r>
              <a:rPr lang="en-US" dirty="0" smtClean="0"/>
              <a:t> pull </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pull</a:t>
            </a:r>
          </a:p>
          <a:p>
            <a:pPr marL="0" indent="0">
              <a:buNone/>
            </a:pPr>
            <a:r>
              <a:rPr lang="en-US" sz="1800" dirty="0">
                <a:latin typeface="Courier New" panose="02070309020205020404" pitchFamily="49" charset="0"/>
                <a:cs typeface="Courier New" panose="02070309020205020404" pitchFamily="49" charset="0"/>
              </a:rPr>
              <a:t>remote: Counting objects: 3, done.</a:t>
            </a:r>
          </a:p>
          <a:p>
            <a:pPr marL="0" indent="0">
              <a:buNone/>
            </a:pPr>
            <a:r>
              <a:rPr lang="en-US" sz="1800" dirty="0">
                <a:latin typeface="Courier New" panose="02070309020205020404" pitchFamily="49" charset="0"/>
                <a:cs typeface="Courier New" panose="02070309020205020404" pitchFamily="49" charset="0"/>
              </a:rPr>
              <a:t>remote: Compressing objects: 100% (1/1), done.</a:t>
            </a:r>
          </a:p>
          <a:p>
            <a:pPr marL="0" indent="0">
              <a:buNone/>
            </a:pPr>
            <a:r>
              <a:rPr lang="en-US" sz="1800" dirty="0">
                <a:latin typeface="Courier New" panose="02070309020205020404" pitchFamily="49" charset="0"/>
                <a:cs typeface="Courier New" panose="02070309020205020404" pitchFamily="49" charset="0"/>
              </a:rPr>
              <a:t>remote: Total 3 (delta 1), reused 3 (delta 1), pack-reused 0</a:t>
            </a:r>
          </a:p>
          <a:p>
            <a:pPr marL="0" indent="0">
              <a:buNone/>
            </a:pPr>
            <a:r>
              <a:rPr lang="en-US" sz="1800" dirty="0">
                <a:latin typeface="Courier New" panose="02070309020205020404" pitchFamily="49" charset="0"/>
                <a:cs typeface="Courier New" panose="02070309020205020404" pitchFamily="49" charset="0"/>
              </a:rPr>
              <a:t>Unpacking objects: 100% (3/3), done.</a:t>
            </a:r>
          </a:p>
          <a:p>
            <a:pPr marL="0"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origin/master</a:t>
            </a:r>
          </a:p>
          <a:p>
            <a:pPr marL="0" indent="0">
              <a:buNone/>
            </a:pPr>
            <a:r>
              <a:rPr lang="en-US" sz="1800" dirty="0">
                <a:latin typeface="Courier New" panose="02070309020205020404" pitchFamily="49" charset="0"/>
                <a:cs typeface="Courier New" panose="02070309020205020404" pitchFamily="49" charset="0"/>
              </a:rPr>
              <a:t>Updating fe70026..d274491</a:t>
            </a:r>
          </a:p>
          <a:p>
            <a:pPr marL="0" indent="0">
              <a:buNone/>
            </a:pPr>
            <a:r>
              <a:rPr lang="en-US" sz="1800" dirty="0">
                <a:latin typeface="Courier New" panose="02070309020205020404" pitchFamily="49" charset="0"/>
                <a:cs typeface="Courier New" panose="02070309020205020404" pitchFamily="49" charset="0"/>
              </a:rPr>
              <a:t>Fast-forward</a:t>
            </a:r>
          </a:p>
          <a:p>
            <a:pPr marL="0" indent="0">
              <a:buNone/>
            </a:pPr>
            <a:r>
              <a:rPr lang="hr-HR" sz="1800" dirty="0">
                <a:latin typeface="Courier New" panose="02070309020205020404" pitchFamily="49" charset="0"/>
                <a:cs typeface="Courier New" panose="02070309020205020404" pitchFamily="49" charset="0"/>
              </a:rPr>
              <a:t> hello.txt | 1 +</a:t>
            </a:r>
          </a:p>
          <a:p>
            <a:pPr marL="0" indent="0">
              <a:buNone/>
            </a:pPr>
            <a:r>
              <a:rPr lang="en-US" sz="1800" dirty="0">
                <a:latin typeface="Courier New" panose="02070309020205020404" pitchFamily="49" charset="0"/>
                <a:cs typeface="Courier New" panose="02070309020205020404" pitchFamily="49" charset="0"/>
              </a:rPr>
              <a:t> 1 file changed, 1 insertion(</a:t>
            </a:r>
            <a:r>
              <a:rPr lang="en-US" sz="18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5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looks at change log</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log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d274491d34d96aa92eb110e472006070e537dda0</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a:t>
            </a:r>
            <a:r>
              <a:rPr lang="de-DE" sz="1800" dirty="0" err="1">
                <a:latin typeface="Courier New" panose="02070309020205020404" pitchFamily="49" charset="0"/>
                <a:cs typeface="Courier New" panose="02070309020205020404" pitchFamily="49" charset="0"/>
              </a:rPr>
              <a:t>Fri</a:t>
            </a:r>
            <a:r>
              <a:rPr lang="de-DE" sz="1800" dirty="0">
                <a:latin typeface="Courier New" panose="02070309020205020404" pitchFamily="49" charset="0"/>
                <a:cs typeface="Courier New" panose="02070309020205020404" pitchFamily="49" charset="0"/>
              </a:rPr>
              <a:t> Feb 24 12:26:47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new</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line</a:t>
            </a:r>
            <a:endParaRPr lang="de-DE" sz="1800" dirty="0">
              <a:latin typeface="Courier New" panose="02070309020205020404" pitchFamily="49" charset="0"/>
              <a:cs typeface="Courier New" panose="02070309020205020404" pitchFamily="49" charset="0"/>
            </a:endParaRP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fdd3c9eb7cbea69cce46ea22326ed5c801bb75f8</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Thu Feb 23 11:13:13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hello</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3817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2700"/>
            <a:ext cx="8229600" cy="1143000"/>
          </a:xfrm>
        </p:spPr>
        <p:txBody>
          <a:bodyPr/>
          <a:lstStyle/>
          <a:p>
            <a:r>
              <a:rPr lang="en-US" dirty="0" smtClean="0"/>
              <a:t>Exercise</a:t>
            </a:r>
            <a:endParaRPr lang="en-US" dirty="0"/>
          </a:p>
        </p:txBody>
      </p:sp>
      <p:sp>
        <p:nvSpPr>
          <p:cNvPr id="3" name="Content Placeholder 2"/>
          <p:cNvSpPr>
            <a:spLocks noGrp="1"/>
          </p:cNvSpPr>
          <p:nvPr>
            <p:ph idx="1"/>
          </p:nvPr>
        </p:nvSpPr>
        <p:spPr>
          <a:xfrm>
            <a:off x="241300" y="3091046"/>
            <a:ext cx="8350250" cy="2950158"/>
          </a:xfrm>
        </p:spPr>
        <p:style>
          <a:lnRef idx="0">
            <a:schemeClr val="accent1"/>
          </a:lnRef>
          <a:fillRef idx="3">
            <a:schemeClr val="accent1"/>
          </a:fillRef>
          <a:effectRef idx="3">
            <a:schemeClr val="accent1"/>
          </a:effectRef>
          <a:fontRef idx="minor">
            <a:schemeClr val="lt1"/>
          </a:fontRef>
        </p:style>
        <p:txBody>
          <a:bodyPr>
            <a:normAutofit/>
          </a:bodyPr>
          <a:lstStyle/>
          <a:p>
            <a:r>
              <a:rPr lang="en-US" sz="2800" dirty="0" smtClean="0"/>
              <a:t>Make a new directory in your cloned repo and a new file containing a few lines of text. </a:t>
            </a:r>
          </a:p>
          <a:p>
            <a:r>
              <a:rPr lang="en-US" sz="2800" dirty="0" smtClean="0"/>
              <a:t>Add the file and directory to your local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add &lt;</a:t>
            </a:r>
            <a:r>
              <a:rPr lang="en-US" sz="2000" b="1" dirty="0" err="1">
                <a:solidFill>
                  <a:srgbClr val="FFFF00"/>
                </a:solidFill>
                <a:latin typeface="Courier New" panose="02070309020205020404" pitchFamily="49" charset="0"/>
                <a:cs typeface="Courier New" panose="02070309020205020404" pitchFamily="49" charset="0"/>
              </a:rPr>
              <a:t>newfile</a:t>
            </a:r>
            <a:r>
              <a:rPr lang="en-US" sz="2000" b="1" dirty="0">
                <a:solidFill>
                  <a:srgbClr val="FFFF00"/>
                </a:solidFill>
                <a:latin typeface="Courier New" panose="02070309020205020404" pitchFamily="49" charset="0"/>
                <a:cs typeface="Courier New" panose="02070309020205020404" pitchFamily="49" charset="0"/>
              </a:rPr>
              <a:t>&gt; &lt;</a:t>
            </a:r>
            <a:r>
              <a:rPr lang="en-US" sz="2000" b="1" dirty="0" err="1">
                <a:solidFill>
                  <a:srgbClr val="FFFF00"/>
                </a:solidFill>
                <a:latin typeface="Courier New" panose="02070309020205020404" pitchFamily="49" charset="0"/>
                <a:cs typeface="Courier New" panose="02070309020205020404" pitchFamily="49" charset="0"/>
              </a:rPr>
              <a:t>newdir</a:t>
            </a:r>
            <a:r>
              <a:rPr lang="en-US" sz="2000" b="1" dirty="0">
                <a:solidFill>
                  <a:srgbClr val="FFFF00"/>
                </a:solidFill>
                <a:latin typeface="Courier New" panose="02070309020205020404" pitchFamily="49" charset="0"/>
                <a:cs typeface="Courier New" panose="02070309020205020404" pitchFamily="49" charset="0"/>
              </a:rPr>
              <a:t>&gt;</a:t>
            </a:r>
          </a:p>
          <a:p>
            <a:r>
              <a:rPr lang="en-US" sz="2800" dirty="0" smtClean="0"/>
              <a:t>Commit the changes: </a:t>
            </a:r>
            <a:r>
              <a:rPr lang="en-GB" sz="2000" b="1" dirty="0">
                <a:solidFill>
                  <a:srgbClr val="FFFF00"/>
                </a:solidFill>
                <a:latin typeface="Courier New" panose="02070309020205020404" pitchFamily="49" charset="0"/>
                <a:cs typeface="Courier New" panose="02070309020205020404" pitchFamily="49" charset="0"/>
              </a:rPr>
              <a:t>$ git commit -m </a:t>
            </a:r>
            <a:r>
              <a:rPr lang="en-GB" sz="2000" b="1" dirty="0" smtClean="0">
                <a:solidFill>
                  <a:srgbClr val="FFFF00"/>
                </a:solidFill>
                <a:latin typeface="Courier New" panose="02070309020205020404" pitchFamily="49" charset="0"/>
                <a:cs typeface="Courier New" panose="02070309020205020404" pitchFamily="49" charset="0"/>
              </a:rPr>
              <a:t>'Add </a:t>
            </a:r>
            <a:r>
              <a:rPr lang="en-GB" sz="2000" b="1" dirty="0">
                <a:solidFill>
                  <a:srgbClr val="FFFF00"/>
                </a:solidFill>
                <a:latin typeface="Courier New" panose="02070309020205020404" pitchFamily="49" charset="0"/>
                <a:cs typeface="Courier New" panose="02070309020205020404" pitchFamily="49" charset="0"/>
              </a:rPr>
              <a:t>some test </a:t>
            </a:r>
            <a:r>
              <a:rPr lang="en-GB" sz="2000" b="1" dirty="0" smtClean="0">
                <a:solidFill>
                  <a:srgbClr val="FFFF00"/>
                </a:solidFill>
                <a:latin typeface="Courier New" panose="02070309020205020404" pitchFamily="49" charset="0"/>
                <a:cs typeface="Courier New" panose="02070309020205020404" pitchFamily="49" charset="0"/>
              </a:rPr>
              <a:t>files'</a:t>
            </a:r>
            <a:endParaRPr lang="en-US" sz="2000" b="1" dirty="0">
              <a:solidFill>
                <a:srgbClr val="FFFF00"/>
              </a:solidFill>
              <a:latin typeface="Courier New" panose="02070309020205020404" pitchFamily="49" charset="0"/>
              <a:cs typeface="Courier New" panose="02070309020205020404" pitchFamily="49" charset="0"/>
            </a:endParaRPr>
          </a:p>
          <a:p>
            <a:r>
              <a:rPr lang="en-US" sz="2800" dirty="0"/>
              <a:t>U</a:t>
            </a:r>
            <a:r>
              <a:rPr lang="en-US" sz="2800" dirty="0" smtClean="0"/>
              <a:t>pdate </a:t>
            </a:r>
            <a:r>
              <a:rPr lang="en-US" sz="2800" dirty="0" err="1" smtClean="0"/>
              <a:t>Github</a:t>
            </a:r>
            <a:r>
              <a:rPr lang="en-US" sz="2800" dirty="0" smtClean="0"/>
              <a:t>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push </a:t>
            </a:r>
          </a:p>
        </p:txBody>
      </p:sp>
      <p:sp>
        <p:nvSpPr>
          <p:cNvPr id="4" name="TextBox 3"/>
          <p:cNvSpPr txBox="1">
            <a:spLocks noChangeArrowheads="1"/>
          </p:cNvSpPr>
          <p:nvPr/>
        </p:nvSpPr>
        <p:spPr bwMode="auto">
          <a:xfrm>
            <a:off x="241300" y="1407560"/>
            <a:ext cx="8470900" cy="1642390"/>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wrap="square">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cd </a:t>
            </a:r>
            <a:endParaRPr lang="en-GB" sz="2000" dirty="0" smtClean="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t>
            </a:r>
            <a:r>
              <a:rPr lang="en-GB" sz="2000" dirty="0" smtClean="0">
                <a:solidFill>
                  <a:schemeClr val="lt1"/>
                </a:solidFill>
                <a:latin typeface="Courier New" panose="02070309020205020404" pitchFamily="49" charset="0"/>
                <a:ea typeface="+mn-ea"/>
                <a:cs typeface="Courier New" panose="02070309020205020404" pitchFamily="49" charset="0"/>
              </a:rPr>
              <a:t>://github.com</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lt1"/>
                </a:solidFill>
                <a:latin typeface="Courier New" panose="02070309020205020404" pitchFamily="49" charset="0"/>
                <a:ea typeface="+mn-ea"/>
                <a:cs typeface="Courier New" panose="02070309020205020404" pitchFamily="49" charset="0"/>
              </a:rPr>
              <a:t>my-isc-work</a:t>
            </a: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5" name="Content Placeholder 2"/>
          <p:cNvSpPr txBox="1">
            <a:spLocks/>
          </p:cNvSpPr>
          <p:nvPr/>
        </p:nvSpPr>
        <p:spPr bwMode="auto">
          <a:xfrm>
            <a:off x="241300" y="766946"/>
            <a:ext cx="8470900" cy="571500"/>
          </a:xfrm>
          <a:prstGeom prst="rect">
            <a:avLst/>
          </a:prstGeom>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lt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lt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lt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r>
              <a:rPr lang="en-US" sz="2800" dirty="0" smtClean="0"/>
              <a:t>Clone the repository we made yesterday:  </a:t>
            </a:r>
          </a:p>
        </p:txBody>
      </p:sp>
    </p:spTree>
    <p:extLst>
      <p:ext uri="{BB962C8B-B14F-4D97-AF65-F5344CB8AC3E}">
        <p14:creationId xmlns:p14="http://schemas.microsoft.com/office/powerpoint/2010/main" val="1951579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8313" y="2492375"/>
            <a:ext cx="8229600" cy="1143000"/>
          </a:xfrm>
        </p:spPr>
        <p:txBody>
          <a:bodyPr/>
          <a:lstStyle/>
          <a:p>
            <a:r>
              <a:rPr lang="en-GB" b="1" dirty="0">
                <a:latin typeface="Calibri" charset="0"/>
              </a:rPr>
              <a:t>Other tools in the Git ecosystem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txBox="1">
            <a:spLocks noChangeArrowheads="1"/>
          </p:cNvSpPr>
          <p:nvPr/>
        </p:nvSpPr>
        <p:spPr bwMode="auto">
          <a:xfrm>
            <a:off x="401638" y="918023"/>
            <a:ext cx="8353425" cy="471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sz="2500" dirty="0">
                <a:sym typeface="Courier New" charset="0"/>
              </a:rPr>
              <a:t>Full set of GUIs for interacting with local and remote repos.</a:t>
            </a:r>
          </a:p>
        </p:txBody>
      </p:sp>
      <p:sp>
        <p:nvSpPr>
          <p:cNvPr id="44034" name="Title 1"/>
          <p:cNvSpPr>
            <a:spLocks noGrp="1"/>
          </p:cNvSpPr>
          <p:nvPr>
            <p:ph type="title"/>
          </p:nvPr>
        </p:nvSpPr>
        <p:spPr>
          <a:xfrm>
            <a:off x="457200" y="-26988"/>
            <a:ext cx="8229600" cy="1143001"/>
          </a:xfrm>
        </p:spPr>
        <p:txBody>
          <a:bodyPr/>
          <a:lstStyle/>
          <a:p>
            <a:r>
              <a:rPr lang="en-GB" b="1" dirty="0">
                <a:latin typeface="Calibri" charset="0"/>
              </a:rPr>
              <a:t>git </a:t>
            </a:r>
            <a:r>
              <a:rPr lang="en-GB" b="1" dirty="0" err="1">
                <a:latin typeface="Calibri" charset="0"/>
              </a:rPr>
              <a:t>gui</a:t>
            </a:r>
            <a:endParaRPr lang="en-GB" b="1" dirty="0">
              <a:latin typeface="Calibri" charset="0"/>
            </a:endParaRPr>
          </a:p>
        </p:txBody>
      </p:sp>
      <p:pic>
        <p:nvPicPr>
          <p:cNvPr id="4" name="Picture 2"/>
          <p:cNvPicPr>
            <a:picLocks noChangeAspect="1" noChangeArrowheads="1"/>
          </p:cNvPicPr>
          <p:nvPr/>
        </p:nvPicPr>
        <p:blipFill>
          <a:blip r:embed="rId3"/>
          <a:srcRect l="6361" t="6516" r="25302" b="16758"/>
          <a:stretch>
            <a:fillRect/>
          </a:stretch>
        </p:blipFill>
        <p:spPr bwMode="auto">
          <a:xfrm>
            <a:off x="1083130" y="1609663"/>
            <a:ext cx="6990440" cy="4452089"/>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dirty="0" err="1">
                <a:latin typeface="Calibri" charset="0"/>
              </a:rPr>
              <a:t>TortoiseGIT</a:t>
            </a:r>
            <a:r>
              <a:rPr lang="en-GB" b="1" dirty="0">
                <a:latin typeface="Calibri" charset="0"/>
              </a:rPr>
              <a:t> (for Windows)</a:t>
            </a:r>
          </a:p>
        </p:txBody>
      </p:sp>
      <p:pic>
        <p:nvPicPr>
          <p:cNvPr id="358402" name="Picture 2"/>
          <p:cNvPicPr>
            <a:picLocks noChangeAspect="1" noChangeArrowheads="1"/>
          </p:cNvPicPr>
          <p:nvPr/>
        </p:nvPicPr>
        <p:blipFill>
          <a:blip r:embed="rId3"/>
          <a:srcRect l="1660" t="3937" r="2042" b="22236"/>
          <a:stretch>
            <a:fillRect/>
          </a:stretch>
        </p:blipFill>
        <p:spPr bwMode="auto">
          <a:xfrm>
            <a:off x="134938" y="2189150"/>
            <a:ext cx="8850312" cy="381476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5060" name="Rectangle 2"/>
          <p:cNvSpPr txBox="1">
            <a:spLocks noChangeArrowheads="1"/>
          </p:cNvSpPr>
          <p:nvPr/>
        </p:nvSpPr>
        <p:spPr bwMode="auto">
          <a:xfrm>
            <a:off x="250825" y="1124723"/>
            <a:ext cx="8353425" cy="471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dirty="0">
                <a:sym typeface="Courier New" charset="0"/>
              </a:rPr>
              <a:t>Provides GUIs for adding/committing/changing - including a side-by-side diff…</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6988"/>
            <a:ext cx="8229600" cy="1143001"/>
          </a:xfrm>
        </p:spPr>
        <p:txBody>
          <a:bodyPr/>
          <a:lstStyle/>
          <a:p>
            <a:r>
              <a:rPr lang="en-GB" b="1" dirty="0">
                <a:latin typeface="Calibri" charset="0"/>
              </a:rPr>
              <a:t>The </a:t>
            </a:r>
            <a:r>
              <a:rPr lang="en-GB" b="1" i="1" dirty="0">
                <a:latin typeface="Calibri" charset="0"/>
              </a:rPr>
              <a:t>why</a:t>
            </a:r>
            <a:r>
              <a:rPr lang="en-GB" b="1" dirty="0">
                <a:latin typeface="Calibri" charset="0"/>
              </a:rPr>
              <a:t> - one more time</a:t>
            </a:r>
          </a:p>
        </p:txBody>
      </p:sp>
      <p:sp>
        <p:nvSpPr>
          <p:cNvPr id="187395" name="Content Placeholder 2"/>
          <p:cNvSpPr>
            <a:spLocks noGrp="1"/>
          </p:cNvSpPr>
          <p:nvPr>
            <p:ph idx="1"/>
          </p:nvPr>
        </p:nvSpPr>
        <p:spPr>
          <a:xfrm>
            <a:off x="457200" y="908050"/>
            <a:ext cx="8435975" cy="5256213"/>
          </a:xfrm>
        </p:spPr>
        <p:txBody>
          <a:bodyPr/>
          <a:lstStyle/>
          <a:p>
            <a:r>
              <a:rPr lang="en-GB" sz="2800" dirty="0">
                <a:latin typeface="Calibri" charset="0"/>
              </a:rPr>
              <a:t>Using version control will </a:t>
            </a:r>
            <a:r>
              <a:rPr lang="en-GB" sz="2800" b="1" dirty="0">
                <a:latin typeface="Calibri" charset="0"/>
              </a:rPr>
              <a:t>save you time </a:t>
            </a:r>
            <a:r>
              <a:rPr lang="en-GB" sz="2800" dirty="0">
                <a:latin typeface="Calibri" charset="0"/>
              </a:rPr>
              <a:t>– </a:t>
            </a:r>
            <a:r>
              <a:rPr lang="en-GB" sz="2800" i="1" dirty="0">
                <a:latin typeface="Calibri" charset="0"/>
              </a:rPr>
              <a:t>No more accidentally deleting your workspace, or working on the wrong version of a file.</a:t>
            </a:r>
            <a:endParaRPr lang="en-GB" sz="2800" dirty="0">
              <a:latin typeface="Calibri" charset="0"/>
            </a:endParaRPr>
          </a:p>
          <a:p>
            <a:r>
              <a:rPr lang="en-GB" sz="2800" dirty="0">
                <a:latin typeface="Calibri" charset="0"/>
              </a:rPr>
              <a:t>It will </a:t>
            </a:r>
            <a:r>
              <a:rPr lang="en-GB" sz="2800" b="1" dirty="0">
                <a:latin typeface="Calibri" charset="0"/>
              </a:rPr>
              <a:t>make you a better programmer </a:t>
            </a:r>
            <a:r>
              <a:rPr lang="en-GB" sz="2800" dirty="0">
                <a:latin typeface="Calibri" charset="0"/>
              </a:rPr>
              <a:t>– </a:t>
            </a:r>
            <a:r>
              <a:rPr lang="en-GB" sz="2800" i="1" dirty="0">
                <a:latin typeface="Calibri" charset="0"/>
              </a:rPr>
              <a:t>It encourages good working practices: such as documenting change.</a:t>
            </a:r>
            <a:endParaRPr lang="en-GB" sz="2800" dirty="0">
              <a:latin typeface="Calibri" charset="0"/>
            </a:endParaRPr>
          </a:p>
          <a:p>
            <a:r>
              <a:rPr lang="en-GB" sz="2800" dirty="0">
                <a:latin typeface="Calibri" charset="0"/>
              </a:rPr>
              <a:t>It will help you </a:t>
            </a:r>
            <a:r>
              <a:rPr lang="en-GB" sz="2800" b="1" dirty="0">
                <a:latin typeface="Calibri" charset="0"/>
              </a:rPr>
              <a:t>collaborate more effectively </a:t>
            </a:r>
            <a:r>
              <a:rPr lang="en-GB" sz="2800" dirty="0">
                <a:latin typeface="Calibri" charset="0"/>
              </a:rPr>
              <a:t>– </a:t>
            </a:r>
            <a:r>
              <a:rPr lang="en-GB" sz="2800" i="1" dirty="0">
                <a:latin typeface="Calibri" charset="0"/>
              </a:rPr>
              <a:t>Others can access tagged releases of your code.</a:t>
            </a:r>
            <a:endParaRPr lang="en-GB" sz="2800" dirty="0">
              <a:latin typeface="Calibri" charset="0"/>
            </a:endParaRPr>
          </a:p>
          <a:p>
            <a:r>
              <a:rPr lang="en-GB" sz="2800" dirty="0">
                <a:latin typeface="Calibri" charset="0"/>
              </a:rPr>
              <a:t>It will </a:t>
            </a:r>
            <a:r>
              <a:rPr lang="en-GB" sz="2800" b="1" dirty="0">
                <a:latin typeface="Calibri" charset="0"/>
              </a:rPr>
              <a:t>boost your scientific integrity </a:t>
            </a:r>
            <a:r>
              <a:rPr lang="en-GB" sz="2800" dirty="0">
                <a:latin typeface="Calibri" charset="0"/>
              </a:rPr>
              <a:t>– </a:t>
            </a:r>
            <a:r>
              <a:rPr lang="en-GB" sz="2800" i="1" dirty="0">
                <a:latin typeface="Calibri" charset="0"/>
              </a:rPr>
              <a:t>Helping you document your work; aiding reproducibility. </a:t>
            </a:r>
            <a:endParaRPr lang="en-GB" sz="2800" dirty="0">
              <a:latin typeface="Calibri" charset="0"/>
            </a:endParaRPr>
          </a:p>
          <a:p>
            <a:r>
              <a:rPr lang="en-GB" sz="2800" dirty="0">
                <a:latin typeface="Calibri" charset="0"/>
              </a:rPr>
              <a:t>It will </a:t>
            </a:r>
            <a:r>
              <a:rPr lang="en-GB" sz="2800" b="1" dirty="0">
                <a:latin typeface="Calibri" charset="0"/>
              </a:rPr>
              <a:t>make you feel safe </a:t>
            </a:r>
            <a:r>
              <a:rPr lang="en-GB" sz="2800" dirty="0">
                <a:latin typeface="Calibri" charset="0"/>
              </a:rPr>
              <a:t>– </a:t>
            </a:r>
            <a:r>
              <a:rPr lang="en-GB" sz="2800" i="1" dirty="0">
                <a:latin typeface="Calibri" charset="0"/>
              </a:rPr>
              <a:t>No more waking up at 3 a.m. wondering if you backed up your work!</a:t>
            </a:r>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dirty="0">
                <a:latin typeface="Calibri" charset="0"/>
              </a:rPr>
              <a:t>The NCAS GitHub organisation</a:t>
            </a:r>
          </a:p>
        </p:txBody>
      </p:sp>
      <p:sp>
        <p:nvSpPr>
          <p:cNvPr id="46083" name="Content Placeholder 2"/>
          <p:cNvSpPr>
            <a:spLocks noGrp="1"/>
          </p:cNvSpPr>
          <p:nvPr>
            <p:ph idx="1"/>
          </p:nvPr>
        </p:nvSpPr>
        <p:spPr/>
        <p:txBody>
          <a:bodyPr/>
          <a:lstStyle/>
          <a:p>
            <a:pPr marL="0" indent="0">
              <a:buFont typeface="Arial" charset="0"/>
              <a:buNone/>
            </a:pPr>
            <a:r>
              <a:rPr lang="en-GB" dirty="0">
                <a:latin typeface="Calibri" charset="0"/>
              </a:rPr>
              <a:t>An NCAS GitHub organisation has been set up.</a:t>
            </a:r>
          </a:p>
          <a:p>
            <a:pPr marL="0" indent="0">
              <a:buFont typeface="Arial" charset="0"/>
              <a:buNone/>
            </a:pPr>
            <a:r>
              <a:rPr lang="en-GB" dirty="0">
                <a:latin typeface="Calibri" charset="0"/>
              </a:rPr>
              <a:t>This allows repositories to be set up that where users could share code when it has become a more formal collaboration.</a:t>
            </a:r>
          </a:p>
          <a:p>
            <a:pPr marL="0" indent="0">
              <a:buFont typeface="Arial" charset="0"/>
              <a:buNone/>
            </a:pPr>
            <a:endParaRPr lang="en-GB" dirty="0">
              <a:latin typeface="Calibri" charset="0"/>
            </a:endParaRPr>
          </a:p>
          <a:p>
            <a:pPr marL="0" indent="0">
              <a:buFont typeface="Arial" charset="0"/>
              <a:buNone/>
            </a:pPr>
            <a:r>
              <a:rPr lang="en-GB" dirty="0">
                <a:latin typeface="Calibri" charset="0"/>
              </a:rPr>
              <a:t>If you want to become part of the NCAS GitHub please contact Ag, James or Dan and send them your GitHub account ID.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z="4000" b="1" dirty="0">
                <a:latin typeface="Calibri" charset="0"/>
              </a:rPr>
              <a:t>Further information</a:t>
            </a:r>
          </a:p>
        </p:txBody>
      </p:sp>
      <p:sp>
        <p:nvSpPr>
          <p:cNvPr id="48131" name="Content Placeholder 2"/>
          <p:cNvSpPr>
            <a:spLocks noGrp="1"/>
          </p:cNvSpPr>
          <p:nvPr>
            <p:ph idx="1"/>
          </p:nvPr>
        </p:nvSpPr>
        <p:spPr>
          <a:xfrm>
            <a:off x="457200" y="1412875"/>
            <a:ext cx="8229600" cy="4525963"/>
          </a:xfrm>
        </p:spPr>
        <p:txBody>
          <a:bodyPr/>
          <a:lstStyle/>
          <a:p>
            <a:pPr>
              <a:buFont typeface="Arial" charset="0"/>
              <a:buNone/>
            </a:pPr>
            <a:r>
              <a:rPr lang="en-GB" dirty="0">
                <a:latin typeface="Calibri" charset="0"/>
              </a:rPr>
              <a:t>Git documentation:</a:t>
            </a:r>
          </a:p>
          <a:p>
            <a:pPr>
              <a:buFont typeface="Arial" charset="0"/>
              <a:buNone/>
            </a:pPr>
            <a:r>
              <a:rPr lang="en-GB" dirty="0">
                <a:latin typeface="Calibri" charset="0"/>
              </a:rPr>
              <a:t>	</a:t>
            </a:r>
            <a:r>
              <a:rPr lang="en-GB" dirty="0">
                <a:latin typeface="Calibri" charset="0"/>
                <a:hlinkClick r:id="rId2"/>
              </a:rPr>
              <a:t>http://git-scm.com/documentation</a:t>
            </a:r>
            <a:endParaRPr lang="en-GB" dirty="0">
              <a:latin typeface="Calibri" charset="0"/>
            </a:endParaRPr>
          </a:p>
          <a:p>
            <a:pPr>
              <a:buFont typeface="Arial" charset="0"/>
              <a:buNone/>
            </a:pPr>
            <a:r>
              <a:rPr lang="en-GB" dirty="0">
                <a:latin typeface="Calibri" charset="0"/>
              </a:rPr>
              <a:t>Nice Git reference:</a:t>
            </a:r>
          </a:p>
          <a:p>
            <a:pPr>
              <a:buFont typeface="Arial" charset="0"/>
              <a:buNone/>
            </a:pPr>
            <a:r>
              <a:rPr lang="en-GB" dirty="0">
                <a:latin typeface="Calibri" charset="0"/>
              </a:rPr>
              <a:t>	</a:t>
            </a:r>
            <a:r>
              <a:rPr lang="en-GB" dirty="0">
                <a:latin typeface="Calibri" charset="0"/>
                <a:hlinkClick r:id="rId3"/>
              </a:rPr>
              <a:t>http://gitref.org/</a:t>
            </a:r>
            <a:endParaRPr lang="en-GB" dirty="0">
              <a:latin typeface="Calibri" charset="0"/>
            </a:endParaRPr>
          </a:p>
          <a:p>
            <a:pPr>
              <a:buFont typeface="Arial" charset="0"/>
              <a:buNone/>
            </a:pPr>
            <a:r>
              <a:rPr lang="en-US" dirty="0">
                <a:latin typeface="Calibri" charset="0"/>
              </a:rPr>
              <a:t>GitHub: </a:t>
            </a:r>
          </a:p>
          <a:p>
            <a:pPr>
              <a:buFont typeface="Arial" charset="0"/>
              <a:buNone/>
            </a:pPr>
            <a:r>
              <a:rPr lang="en-US" dirty="0">
                <a:latin typeface="Calibri" charset="0"/>
              </a:rPr>
              <a:t>	</a:t>
            </a:r>
            <a:r>
              <a:rPr lang="en-US" dirty="0">
                <a:latin typeface="Calibri" charset="0"/>
                <a:hlinkClick r:id="rId4"/>
              </a:rPr>
              <a:t>http://github.com</a:t>
            </a:r>
            <a:r>
              <a:rPr lang="en-US" dirty="0">
                <a:latin typeface="Calibri" charset="0"/>
                <a:hlinkClick r:id="rId5"/>
              </a:rPr>
              <a:t>/</a:t>
            </a:r>
            <a:endParaRPr lang="en-GB" dirty="0">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4450"/>
            <a:ext cx="8229600" cy="1143000"/>
          </a:xfrm>
        </p:spPr>
        <p:txBody>
          <a:bodyPr/>
          <a:lstStyle/>
          <a:p>
            <a:r>
              <a:rPr lang="en-GB" b="1" dirty="0">
                <a:latin typeface="Calibri" charset="0"/>
              </a:rPr>
              <a:t>Introducing Git</a:t>
            </a:r>
          </a:p>
        </p:txBody>
      </p:sp>
      <p:sp>
        <p:nvSpPr>
          <p:cNvPr id="8195" name="Content Placeholder 2"/>
          <p:cNvSpPr>
            <a:spLocks noGrp="1"/>
          </p:cNvSpPr>
          <p:nvPr>
            <p:ph idx="1"/>
          </p:nvPr>
        </p:nvSpPr>
        <p:spPr>
          <a:xfrm>
            <a:off x="457200" y="1341438"/>
            <a:ext cx="8229600" cy="4924425"/>
          </a:xfrm>
        </p:spPr>
        <p:txBody>
          <a:bodyPr/>
          <a:lstStyle/>
          <a:p>
            <a:pPr>
              <a:buFont typeface="Arial" charset="0"/>
              <a:buNone/>
            </a:pPr>
            <a:r>
              <a:rPr lang="en-GB" dirty="0">
                <a:latin typeface="Calibri" charset="0"/>
              </a:rPr>
              <a:t>There are many different Version Control tools:</a:t>
            </a:r>
          </a:p>
          <a:p>
            <a:r>
              <a:rPr lang="en-GB" b="1" dirty="0">
                <a:latin typeface="Calibri" charset="0"/>
              </a:rPr>
              <a:t>SVN</a:t>
            </a:r>
            <a:r>
              <a:rPr lang="en-GB" dirty="0">
                <a:latin typeface="Calibri" charset="0"/>
              </a:rPr>
              <a:t> (Subversion) is very popular and (relatively) easy to grasp; eclipsed by…</a:t>
            </a:r>
          </a:p>
          <a:p>
            <a:r>
              <a:rPr lang="en-GB" b="1" dirty="0">
                <a:latin typeface="Calibri" charset="0"/>
              </a:rPr>
              <a:t>Git, </a:t>
            </a:r>
            <a:r>
              <a:rPr lang="en-GB" dirty="0">
                <a:latin typeface="Calibri" charset="0"/>
              </a:rPr>
              <a:t>which is also:</a:t>
            </a:r>
          </a:p>
          <a:p>
            <a:pPr lvl="1"/>
            <a:r>
              <a:rPr lang="en-GB" dirty="0">
                <a:latin typeface="Calibri" charset="0"/>
              </a:rPr>
              <a:t>More useful for collaboration</a:t>
            </a:r>
          </a:p>
          <a:p>
            <a:pPr lvl="1"/>
            <a:r>
              <a:rPr lang="en-GB" dirty="0">
                <a:latin typeface="Calibri" charset="0"/>
              </a:rPr>
              <a:t>Distributed and </a:t>
            </a:r>
            <a:r>
              <a:rPr lang="en-GB" i="1" dirty="0">
                <a:latin typeface="Calibri" charset="0"/>
              </a:rPr>
              <a:t>fast</a:t>
            </a:r>
          </a:p>
          <a:p>
            <a:pPr lvl="1"/>
            <a:r>
              <a:rPr lang="en-GB" dirty="0">
                <a:latin typeface="Calibri" charset="0"/>
              </a:rPr>
              <a:t>Very well supported in terms of tooling</a:t>
            </a:r>
          </a:p>
          <a:p>
            <a:pPr lvl="1"/>
            <a:r>
              <a:rPr lang="en-GB" dirty="0">
                <a:latin typeface="Calibri" charset="0"/>
              </a:rPr>
              <a:t>Has free repository hosts  on the web (GitHub, </a:t>
            </a:r>
            <a:r>
              <a:rPr lang="en-GB" dirty="0" err="1">
                <a:latin typeface="Calibri" charset="0"/>
              </a:rPr>
              <a:t>BitBucket</a:t>
            </a:r>
            <a:r>
              <a:rPr lang="en-GB" dirty="0">
                <a:latin typeface="Calibri" charset="0"/>
              </a:rPr>
              <a:t> etc.,).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sz="4000" b="1" dirty="0">
                <a:latin typeface="Calibri" charset="0"/>
              </a:rPr>
              <a:t>Acknowledgements</a:t>
            </a:r>
          </a:p>
        </p:txBody>
      </p:sp>
      <p:sp>
        <p:nvSpPr>
          <p:cNvPr id="49155" name="Content Placeholder 2"/>
          <p:cNvSpPr>
            <a:spLocks noGrp="1"/>
          </p:cNvSpPr>
          <p:nvPr>
            <p:ph idx="1"/>
          </p:nvPr>
        </p:nvSpPr>
        <p:spPr/>
        <p:txBody>
          <a:bodyPr/>
          <a:lstStyle/>
          <a:p>
            <a:pPr>
              <a:buFont typeface="Arial" charset="0"/>
              <a:buNone/>
            </a:pPr>
            <a:r>
              <a:rPr lang="en-GB" sz="2400" dirty="0">
                <a:latin typeface="Calibri" charset="0"/>
              </a:rPr>
              <a:t>We would like to Acknowledge the following authors for some of the content presented here:</a:t>
            </a:r>
          </a:p>
          <a:p>
            <a:pPr>
              <a:buFont typeface="Arial" charset="0"/>
              <a:buNone/>
            </a:pPr>
            <a:endParaRPr lang="en-GB" sz="2400" dirty="0">
              <a:latin typeface="Calibri" charset="0"/>
            </a:endParaRPr>
          </a:p>
          <a:p>
            <a:pPr>
              <a:buFont typeface="Arial" charset="0"/>
              <a:buNone/>
            </a:pPr>
            <a:endParaRPr lang="en-GB" dirty="0">
              <a:latin typeface="Calibri" charset="0"/>
            </a:endParaRPr>
          </a:p>
          <a:p>
            <a:pPr>
              <a:buFont typeface="Arial" charset="0"/>
              <a:buNone/>
            </a:pPr>
            <a:r>
              <a:rPr lang="en-GB" sz="2400" i="1" dirty="0" smtClean="0">
                <a:latin typeface="Calibri" charset="0"/>
              </a:rPr>
              <a:t>"Introduction </a:t>
            </a:r>
            <a:r>
              <a:rPr lang="en-GB" sz="2400" i="1" dirty="0">
                <a:latin typeface="Calibri" charset="0"/>
              </a:rPr>
              <a:t>to </a:t>
            </a:r>
            <a:r>
              <a:rPr lang="en-GB" sz="2400" i="1" dirty="0" smtClean="0">
                <a:latin typeface="Calibri" charset="0"/>
              </a:rPr>
              <a:t>GIT".</a:t>
            </a:r>
            <a:r>
              <a:rPr lang="en-GB" sz="2400" dirty="0" smtClean="0">
                <a:latin typeface="Calibri" charset="0"/>
              </a:rPr>
              <a:t> </a:t>
            </a:r>
            <a:r>
              <a:rPr lang="en-GB" sz="2400" dirty="0">
                <a:latin typeface="Calibri" charset="0"/>
              </a:rPr>
              <a:t>Lukas </a:t>
            </a:r>
            <a:r>
              <a:rPr lang="en-GB" sz="2400" dirty="0" err="1">
                <a:latin typeface="Calibri" charset="0"/>
              </a:rPr>
              <a:t>Fittl</a:t>
            </a:r>
            <a:r>
              <a:rPr lang="en-GB" sz="2400" dirty="0">
                <a:latin typeface="Calibri" charset="0"/>
              </a:rPr>
              <a:t> (</a:t>
            </a:r>
            <a:r>
              <a:rPr lang="en-GB" sz="2400" dirty="0">
                <a:latin typeface="Calibri" charset="0"/>
                <a:hlinkClick r:id="rId2"/>
              </a:rPr>
              <a:t>http://fittl.com</a:t>
            </a:r>
            <a:r>
              <a:rPr lang="en-GB" sz="2400" dirty="0">
                <a:latin typeface="Calibri" charset="0"/>
              </a:rPr>
              <a:t>).</a:t>
            </a:r>
          </a:p>
          <a:p>
            <a:pPr>
              <a:buFont typeface="Arial" charset="0"/>
              <a:buNone/>
            </a:pPr>
            <a:r>
              <a:rPr lang="en-GB" sz="2400" dirty="0" smtClean="0">
                <a:latin typeface="Calibri" charset="0"/>
              </a:rPr>
              <a:t>"</a:t>
            </a:r>
            <a:r>
              <a:rPr lang="en-GB" sz="2400" i="1" dirty="0" smtClean="0">
                <a:latin typeface="Calibri" charset="0"/>
              </a:rPr>
              <a:t>Git </a:t>
            </a:r>
            <a:r>
              <a:rPr lang="en-GB" sz="2400" i="1" dirty="0">
                <a:latin typeface="Calibri" charset="0"/>
              </a:rPr>
              <a:t>and </a:t>
            </a:r>
            <a:r>
              <a:rPr lang="en-GB" sz="2400" i="1" dirty="0" smtClean="0">
                <a:latin typeface="Calibri" charset="0"/>
              </a:rPr>
              <a:t>GitHub</a:t>
            </a:r>
            <a:r>
              <a:rPr lang="en-GB" sz="2400" dirty="0" smtClean="0">
                <a:latin typeface="Calibri" charset="0"/>
              </a:rPr>
              <a:t>". </a:t>
            </a:r>
            <a:r>
              <a:rPr lang="en-GB" sz="2400" dirty="0">
                <a:latin typeface="Calibri" charset="0"/>
              </a:rPr>
              <a:t>Darren Oakley.</a:t>
            </a:r>
            <a:endParaRPr lang="en-GB" sz="3600" dirty="0">
              <a:latin typeface="Calibri" charset="0"/>
            </a:endParaRPr>
          </a:p>
          <a:p>
            <a:pPr>
              <a:buFont typeface="Arial" charset="0"/>
              <a:buNone/>
            </a:pPr>
            <a:endParaRPr lang="en-GB" dirty="0">
              <a:latin typeface="Calibri"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b="1" dirty="0">
                <a:latin typeface="Calibri" charset="0"/>
              </a:rPr>
              <a:t>More about Git</a:t>
            </a:r>
          </a:p>
        </p:txBody>
      </p:sp>
      <p:sp>
        <p:nvSpPr>
          <p:cNvPr id="9219" name="Content Placeholder 2"/>
          <p:cNvSpPr>
            <a:spLocks noGrp="1"/>
          </p:cNvSpPr>
          <p:nvPr>
            <p:ph idx="1"/>
          </p:nvPr>
        </p:nvSpPr>
        <p:spPr/>
        <p:txBody>
          <a:bodyPr/>
          <a:lstStyle/>
          <a:p>
            <a:pPr>
              <a:buFont typeface="Arial" charset="0"/>
              <a:buNone/>
            </a:pPr>
            <a:r>
              <a:rPr lang="en-GB" dirty="0">
                <a:latin typeface="Calibri" charset="0"/>
              </a:rPr>
              <a:t>Git is a </a:t>
            </a:r>
            <a:r>
              <a:rPr lang="en-GB" i="1" dirty="0">
                <a:latin typeface="Calibri" charset="0"/>
              </a:rPr>
              <a:t>distributed</a:t>
            </a:r>
            <a:r>
              <a:rPr lang="en-GB" dirty="0">
                <a:latin typeface="Calibri" charset="0"/>
              </a:rPr>
              <a:t> Version Control System (VCS):</a:t>
            </a:r>
          </a:p>
          <a:p>
            <a:r>
              <a:rPr lang="en-GB" dirty="0">
                <a:latin typeface="Calibri" charset="0"/>
              </a:rPr>
              <a:t>you store a complete copy of a repository within your working copy.</a:t>
            </a:r>
          </a:p>
          <a:p>
            <a:r>
              <a:rPr lang="en-GB" dirty="0">
                <a:latin typeface="Calibri" charset="0"/>
              </a:rPr>
              <a:t>this means you can work offline:</a:t>
            </a:r>
          </a:p>
          <a:p>
            <a:pPr lvl="1"/>
            <a:r>
              <a:rPr lang="en-GB" dirty="0">
                <a:latin typeface="Calibri" charset="0"/>
              </a:rPr>
              <a:t>there is no default </a:t>
            </a:r>
            <a:r>
              <a:rPr lang="en-GB" dirty="0" smtClean="0">
                <a:latin typeface="Calibri" charset="0"/>
              </a:rPr>
              <a:t>'central' </a:t>
            </a:r>
            <a:r>
              <a:rPr lang="en-GB" dirty="0">
                <a:latin typeface="Calibri" charset="0"/>
              </a:rPr>
              <a:t>server - if you want one, you (and your team) just nominate where it is - typically GitHub!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a:t>G</a:t>
            </a:r>
            <a:r>
              <a:rPr lang="en-US" dirty="0" err="1" smtClean="0"/>
              <a:t>it</a:t>
            </a:r>
            <a:r>
              <a:rPr lang="en-US" dirty="0" smtClean="0"/>
              <a:t> repository?</a:t>
            </a:r>
            <a:endParaRPr lang="en-US" dirty="0"/>
          </a:p>
        </p:txBody>
      </p:sp>
      <p:sp>
        <p:nvSpPr>
          <p:cNvPr id="3" name="Content Placeholder 2"/>
          <p:cNvSpPr>
            <a:spLocks noGrp="1"/>
          </p:cNvSpPr>
          <p:nvPr>
            <p:ph idx="1"/>
          </p:nvPr>
        </p:nvSpPr>
        <p:spPr/>
        <p:txBody>
          <a:bodyPr/>
          <a:lstStyle/>
          <a:p>
            <a:r>
              <a:rPr lang="en-US" dirty="0" smtClean="0"/>
              <a:t>A directory tree containing files and subdirectories.</a:t>
            </a:r>
          </a:p>
          <a:p>
            <a:r>
              <a:rPr lang="en-US" dirty="0" smtClean="0"/>
              <a:t>Old and different versions of those files and subdirectories.</a:t>
            </a:r>
          </a:p>
          <a:p>
            <a:r>
              <a:rPr lang="en-US" dirty="0" smtClean="0"/>
              <a:t>A set of information to enable you to navigate across versions.</a:t>
            </a:r>
            <a:endParaRPr lang="en-US" dirty="0"/>
          </a:p>
        </p:txBody>
      </p:sp>
    </p:spTree>
    <p:extLst>
      <p:ext uri="{BB962C8B-B14F-4D97-AF65-F5344CB8AC3E}">
        <p14:creationId xmlns:p14="http://schemas.microsoft.com/office/powerpoint/2010/main" val="14838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88913"/>
            <a:ext cx="8229600" cy="1143000"/>
          </a:xfrm>
        </p:spPr>
        <p:txBody>
          <a:bodyPr/>
          <a:lstStyle/>
          <a:p>
            <a:r>
              <a:rPr lang="en-GB" u="sng" dirty="0" smtClean="0">
                <a:latin typeface="Calibri" charset="0"/>
              </a:rPr>
              <a:t>Not</a:t>
            </a:r>
            <a:r>
              <a:rPr lang="en-GB" dirty="0" smtClean="0">
                <a:latin typeface="Calibri" charset="0"/>
              </a:rPr>
              <a:t> Introducing </a:t>
            </a:r>
            <a:r>
              <a:rPr lang="en-GB" dirty="0">
                <a:latin typeface="Calibri" charset="0"/>
              </a:rPr>
              <a:t>GitHub</a:t>
            </a:r>
          </a:p>
        </p:txBody>
      </p:sp>
      <p:pic>
        <p:nvPicPr>
          <p:cNvPr id="5" name="Picture 2"/>
          <p:cNvPicPr>
            <a:picLocks noChangeAspect="1" noChangeArrowheads="1"/>
          </p:cNvPicPr>
          <p:nvPr/>
        </p:nvPicPr>
        <p:blipFill rotWithShape="1">
          <a:blip r:embed="rId3"/>
          <a:srcRect l="2249" t="12829" r="1204" b="13030"/>
          <a:stretch/>
        </p:blipFill>
        <p:spPr bwMode="auto">
          <a:xfrm>
            <a:off x="1403350" y="2349500"/>
            <a:ext cx="6677025" cy="3640138"/>
          </a:xfrm>
          <a:prstGeom prst="rect">
            <a:avLst/>
          </a:prstGeom>
          <a:ln/>
        </p:spPr>
        <p:style>
          <a:lnRef idx="2">
            <a:schemeClr val="dk1"/>
          </a:lnRef>
          <a:fillRef idx="1">
            <a:schemeClr val="lt1"/>
          </a:fillRef>
          <a:effectRef idx="0">
            <a:schemeClr val="dk1"/>
          </a:effectRef>
          <a:fontRef idx="minor">
            <a:schemeClr val="dk1"/>
          </a:fontRef>
        </p:style>
      </p:pic>
      <p:sp>
        <p:nvSpPr>
          <p:cNvPr id="10244" name="TextBox 5"/>
          <p:cNvSpPr txBox="1">
            <a:spLocks noChangeArrowheads="1"/>
          </p:cNvSpPr>
          <p:nvPr/>
        </p:nvSpPr>
        <p:spPr bwMode="auto">
          <a:xfrm>
            <a:off x="725488" y="1331913"/>
            <a:ext cx="7993062"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dirty="0">
                <a:latin typeface="+mn-lt"/>
                <a:hlinkClick r:id="rId4"/>
              </a:rPr>
              <a:t>https://github.com</a:t>
            </a:r>
            <a:r>
              <a:rPr lang="en-GB" dirty="0">
                <a:latin typeface="+mn-lt"/>
              </a:rPr>
              <a:t> </a:t>
            </a:r>
          </a:p>
          <a:p>
            <a:pPr algn="ctr"/>
            <a:r>
              <a:rPr lang="en-GB" dirty="0" smtClean="0">
                <a:latin typeface="+mn-lt"/>
              </a:rPr>
              <a:t>A service for hosting git repositories.</a:t>
            </a:r>
            <a:endParaRPr lang="en-GB"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dirty="0">
                <a:latin typeface="Calibri" charset="0"/>
              </a:rPr>
              <a:t>GitHub: repositories</a:t>
            </a:r>
            <a:r>
              <a:rPr lang="en-GB" sz="3200" dirty="0">
                <a:latin typeface="Calibri" charset="0"/>
              </a:rPr>
              <a:t> (public </a:t>
            </a:r>
            <a:r>
              <a:rPr lang="en-GB" sz="3200" i="1" dirty="0">
                <a:latin typeface="Calibri" charset="0"/>
              </a:rPr>
              <a:t>or </a:t>
            </a:r>
            <a:r>
              <a:rPr lang="en-GB" sz="3200" b="1" dirty="0">
                <a:latin typeface="Calibri" charset="0"/>
              </a:rPr>
              <a:t>private</a:t>
            </a:r>
            <a:r>
              <a:rPr lang="en-GB" sz="3200" dirty="0">
                <a:latin typeface="Calibri" charset="0"/>
              </a:rPr>
              <a:t>)</a:t>
            </a:r>
            <a:endParaRPr lang="en-GB" dirty="0">
              <a:latin typeface="Calibri" charset="0"/>
            </a:endParaRPr>
          </a:p>
        </p:txBody>
      </p:sp>
      <p:pic>
        <p:nvPicPr>
          <p:cNvPr id="11267"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a:latin typeface="Calibri" charset="0"/>
              </a:rPr>
              <a:t>GitHub: organisations</a:t>
            </a:r>
          </a:p>
        </p:txBody>
      </p:sp>
      <p:pic>
        <p:nvPicPr>
          <p:cNvPr id="12291"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1537068" y="1383204"/>
            <a:ext cx="6096851" cy="4334480"/>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3736A5D0-76B6-4662-A043-28C0DDEBD04C}" vid="{B185B2AC-9719-4A75-B66D-4B9C9812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28118</TotalTime>
  <Words>2009</Words>
  <Application>Microsoft Office PowerPoint</Application>
  <PresentationFormat>On-screen Show (4:3)</PresentationFormat>
  <Paragraphs>287</Paragraphs>
  <Slides>40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ＭＳ Ｐゴシック</vt:lpstr>
      <vt:lpstr>Arial</vt:lpstr>
      <vt:lpstr>Calibri</vt:lpstr>
      <vt:lpstr>Courier</vt:lpstr>
      <vt:lpstr>Courier New</vt:lpstr>
      <vt:lpstr>Mangal</vt:lpstr>
      <vt:lpstr>UKRI-stfc-nerc-ceda-ncas-nceo-Presentation-Template</vt:lpstr>
      <vt:lpstr>The Unix Shell</vt:lpstr>
      <vt:lpstr>Managing code in the olden days</vt:lpstr>
      <vt:lpstr>But those days are gone!</vt:lpstr>
      <vt:lpstr>Introducing Git</vt:lpstr>
      <vt:lpstr>More about Git</vt:lpstr>
      <vt:lpstr>What is a Git repository?</vt:lpstr>
      <vt:lpstr>Not Introducing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 1: git clone</vt:lpstr>
      <vt:lpstr>Where to start 2: Create a repository on GitHub</vt:lpstr>
      <vt:lpstr>Where to start 3: start a new repository from existing files</vt:lpstr>
      <vt:lpstr>Add a file to your local repo</vt:lpstr>
      <vt:lpstr>So, what just happened?</vt:lpstr>
      <vt:lpstr>Let's look on GitHub</vt:lpstr>
      <vt:lpstr>The Plan: Use git / GitHub all week</vt:lpstr>
      <vt:lpstr>Lets make some test files</vt:lpstr>
      <vt:lpstr>git Status</vt:lpstr>
      <vt:lpstr>git add</vt:lpstr>
      <vt:lpstr>Add another file</vt:lpstr>
      <vt:lpstr>Lets commit </vt:lpstr>
      <vt:lpstr>Push the new version back to GitHub</vt:lpstr>
      <vt:lpstr>Enough?</vt:lpstr>
      <vt:lpstr>Working with other people</vt:lpstr>
      <vt:lpstr>They commit their changes and push back to GitHub</vt:lpstr>
      <vt:lpstr>Black Bob downloads changes using git pull </vt:lpstr>
      <vt:lpstr>Black Bob looks at change log</vt:lpstr>
      <vt:lpstr>Exercise</vt:lpstr>
      <vt:lpstr>Other tools in the Git ecosystem</vt:lpstr>
      <vt:lpstr>git gui</vt:lpstr>
      <vt:lpstr>TortoiseGIT (for Windows)</vt:lpstr>
      <vt:lpstr>The why - one more time</vt:lpstr>
      <vt:lpstr>The NCAS GitHub organisation</vt:lpstr>
      <vt:lpstr>Further information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Godfrey, Tommy (STFC,RAL,RALSP)</cp:lastModifiedBy>
  <cp:revision>253</cp:revision>
  <dcterms:created xsi:type="dcterms:W3CDTF">2013-12-09T16:22:30Z</dcterms:created>
  <dcterms:modified xsi:type="dcterms:W3CDTF">2018-10-12T11:29:51Z</dcterms:modified>
</cp:coreProperties>
</file>