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18" r:id="rId1"/>
  </p:sldMasterIdLst>
  <p:notesMasterIdLst>
    <p:notesMasterId r:id="rId194"/>
  </p:notesMasterIdLst>
  <p:sldIdLst>
    <p:sldId id="614" r:id="rId2"/>
    <p:sldId id="303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21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38" r:id="rId28"/>
    <p:sldId id="447" r:id="rId29"/>
    <p:sldId id="453" r:id="rId30"/>
    <p:sldId id="448" r:id="rId31"/>
    <p:sldId id="449" r:id="rId32"/>
    <p:sldId id="450" r:id="rId33"/>
    <p:sldId id="451" r:id="rId34"/>
    <p:sldId id="452" r:id="rId35"/>
    <p:sldId id="282" r:id="rId36"/>
    <p:sldId id="615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65" r:id="rId47"/>
    <p:sldId id="466" r:id="rId48"/>
    <p:sldId id="467" r:id="rId49"/>
    <p:sldId id="468" r:id="rId50"/>
    <p:sldId id="469" r:id="rId51"/>
    <p:sldId id="470" r:id="rId52"/>
    <p:sldId id="471" r:id="rId53"/>
    <p:sldId id="472" r:id="rId54"/>
    <p:sldId id="473" r:id="rId55"/>
    <p:sldId id="474" r:id="rId56"/>
    <p:sldId id="475" r:id="rId57"/>
    <p:sldId id="476" r:id="rId58"/>
    <p:sldId id="477" r:id="rId59"/>
    <p:sldId id="478" r:id="rId60"/>
    <p:sldId id="479" r:id="rId61"/>
    <p:sldId id="480" r:id="rId62"/>
    <p:sldId id="481" r:id="rId63"/>
    <p:sldId id="482" r:id="rId64"/>
    <p:sldId id="483" r:id="rId65"/>
    <p:sldId id="484" r:id="rId66"/>
    <p:sldId id="485" r:id="rId67"/>
    <p:sldId id="486" r:id="rId68"/>
    <p:sldId id="487" r:id="rId69"/>
    <p:sldId id="488" r:id="rId70"/>
    <p:sldId id="489" r:id="rId71"/>
    <p:sldId id="490" r:id="rId72"/>
    <p:sldId id="491" r:id="rId73"/>
    <p:sldId id="492" r:id="rId74"/>
    <p:sldId id="493" r:id="rId75"/>
    <p:sldId id="494" r:id="rId76"/>
    <p:sldId id="495" r:id="rId77"/>
    <p:sldId id="496" r:id="rId78"/>
    <p:sldId id="497" r:id="rId79"/>
    <p:sldId id="498" r:id="rId80"/>
    <p:sldId id="499" r:id="rId81"/>
    <p:sldId id="500" r:id="rId82"/>
    <p:sldId id="501" r:id="rId83"/>
    <p:sldId id="502" r:id="rId84"/>
    <p:sldId id="503" r:id="rId85"/>
    <p:sldId id="504" r:id="rId86"/>
    <p:sldId id="505" r:id="rId87"/>
    <p:sldId id="506" r:id="rId88"/>
    <p:sldId id="507" r:id="rId89"/>
    <p:sldId id="508" r:id="rId90"/>
    <p:sldId id="509" r:id="rId91"/>
    <p:sldId id="510" r:id="rId92"/>
    <p:sldId id="511" r:id="rId93"/>
    <p:sldId id="512" r:id="rId94"/>
    <p:sldId id="513" r:id="rId95"/>
    <p:sldId id="514" r:id="rId96"/>
    <p:sldId id="515" r:id="rId97"/>
    <p:sldId id="516" r:id="rId98"/>
    <p:sldId id="517" r:id="rId99"/>
    <p:sldId id="518" r:id="rId100"/>
    <p:sldId id="519" r:id="rId101"/>
    <p:sldId id="520" r:id="rId102"/>
    <p:sldId id="521" r:id="rId103"/>
    <p:sldId id="522" r:id="rId104"/>
    <p:sldId id="523" r:id="rId105"/>
    <p:sldId id="524" r:id="rId106"/>
    <p:sldId id="525" r:id="rId107"/>
    <p:sldId id="526" r:id="rId108"/>
    <p:sldId id="527" r:id="rId109"/>
    <p:sldId id="528" r:id="rId110"/>
    <p:sldId id="529" r:id="rId111"/>
    <p:sldId id="530" r:id="rId112"/>
    <p:sldId id="531" r:id="rId113"/>
    <p:sldId id="532" r:id="rId114"/>
    <p:sldId id="533" r:id="rId115"/>
    <p:sldId id="534" r:id="rId116"/>
    <p:sldId id="535" r:id="rId117"/>
    <p:sldId id="536" r:id="rId118"/>
    <p:sldId id="537" r:id="rId119"/>
    <p:sldId id="538" r:id="rId120"/>
    <p:sldId id="539" r:id="rId121"/>
    <p:sldId id="540" r:id="rId122"/>
    <p:sldId id="541" r:id="rId123"/>
    <p:sldId id="616" r:id="rId124"/>
    <p:sldId id="543" r:id="rId125"/>
    <p:sldId id="544" r:id="rId126"/>
    <p:sldId id="545" r:id="rId127"/>
    <p:sldId id="546" r:id="rId128"/>
    <p:sldId id="547" r:id="rId129"/>
    <p:sldId id="548" r:id="rId130"/>
    <p:sldId id="549" r:id="rId131"/>
    <p:sldId id="550" r:id="rId132"/>
    <p:sldId id="551" r:id="rId133"/>
    <p:sldId id="552" r:id="rId134"/>
    <p:sldId id="553" r:id="rId135"/>
    <p:sldId id="554" r:id="rId136"/>
    <p:sldId id="555" r:id="rId137"/>
    <p:sldId id="556" r:id="rId138"/>
    <p:sldId id="557" r:id="rId139"/>
    <p:sldId id="558" r:id="rId140"/>
    <p:sldId id="559" r:id="rId141"/>
    <p:sldId id="560" r:id="rId142"/>
    <p:sldId id="561" r:id="rId143"/>
    <p:sldId id="562" r:id="rId144"/>
    <p:sldId id="563" r:id="rId145"/>
    <p:sldId id="564" r:id="rId146"/>
    <p:sldId id="565" r:id="rId147"/>
    <p:sldId id="566" r:id="rId148"/>
    <p:sldId id="567" r:id="rId149"/>
    <p:sldId id="568" r:id="rId150"/>
    <p:sldId id="569" r:id="rId151"/>
    <p:sldId id="570" r:id="rId152"/>
    <p:sldId id="571" r:id="rId153"/>
    <p:sldId id="572" r:id="rId154"/>
    <p:sldId id="573" r:id="rId155"/>
    <p:sldId id="574" r:id="rId156"/>
    <p:sldId id="575" r:id="rId157"/>
    <p:sldId id="576" r:id="rId158"/>
    <p:sldId id="577" r:id="rId159"/>
    <p:sldId id="578" r:id="rId160"/>
    <p:sldId id="579" r:id="rId161"/>
    <p:sldId id="580" r:id="rId162"/>
    <p:sldId id="581" r:id="rId163"/>
    <p:sldId id="582" r:id="rId164"/>
    <p:sldId id="583" r:id="rId165"/>
    <p:sldId id="584" r:id="rId166"/>
    <p:sldId id="585" r:id="rId167"/>
    <p:sldId id="586" r:id="rId168"/>
    <p:sldId id="587" r:id="rId169"/>
    <p:sldId id="588" r:id="rId170"/>
    <p:sldId id="589" r:id="rId171"/>
    <p:sldId id="590" r:id="rId172"/>
    <p:sldId id="591" r:id="rId173"/>
    <p:sldId id="592" r:id="rId174"/>
    <p:sldId id="593" r:id="rId175"/>
    <p:sldId id="594" r:id="rId176"/>
    <p:sldId id="595" r:id="rId177"/>
    <p:sldId id="596" r:id="rId178"/>
    <p:sldId id="597" r:id="rId179"/>
    <p:sldId id="598" r:id="rId180"/>
    <p:sldId id="599" r:id="rId181"/>
    <p:sldId id="600" r:id="rId182"/>
    <p:sldId id="601" r:id="rId183"/>
    <p:sldId id="602" r:id="rId184"/>
    <p:sldId id="603" r:id="rId185"/>
    <p:sldId id="604" r:id="rId186"/>
    <p:sldId id="605" r:id="rId187"/>
    <p:sldId id="606" r:id="rId188"/>
    <p:sldId id="607" r:id="rId189"/>
    <p:sldId id="608" r:id="rId190"/>
    <p:sldId id="609" r:id="rId191"/>
    <p:sldId id="610" r:id="rId192"/>
    <p:sldId id="611" r:id="rId193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284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presProps" Target="pres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75F9A50-E1BD-44C2-870F-6C757DFB7C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292C57B-48EA-4778-B118-62BE20A1778B}" type="slidenum">
              <a:rPr lang="en-US" altLang="en-US" sz="1400" smtClean="0"/>
              <a:pPr>
                <a:spcBef>
                  <a:spcPct val="0"/>
                </a:spcBef>
              </a:pPr>
              <a:t>2</a:t>
            </a:fld>
            <a:endParaRPr lang="en-US" altLang="en-US" sz="1400" smtClean="0"/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832AD4D-B81B-499A-89F2-A037C1AA2B4D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/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48CE266-C3AA-40DB-87E3-BD6551E8C8F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/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E76243C-2E1F-4782-AF1D-5E5F5FC760F2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/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A305A7B-E83B-4A61-9F0D-5533E1A5298C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/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017EBE1-898C-44A1-93B8-5FFAE882F1B3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/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9112208-B617-47D0-9F63-E9E80719F034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/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7510C64-EA8D-4185-9DCF-C16F9450B191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/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73AE2A6-BD77-41BA-BD6A-74FD5EA35A73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/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74A611E-D019-486A-A47E-917F229E97AA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/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6EA8110-0D49-4475-BC43-3A7418F88BE9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/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C0CD2CD-F309-44A0-AF4C-0B20D697672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/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AA9C7B9-7603-4B8B-9F55-6FC251CEB5A0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/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915A3EE-54CF-46FA-9F02-BB03AD2BB645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/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473AFB9-D70F-4260-8AAF-EB971CB79423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/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4EEC357-F59F-4F63-8343-AD3B6DDD224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/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FBB7DE8-9D71-48BC-BF23-25219DC2F657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/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0A6C3DA-16EB-4A24-BC74-D8088914CEC9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/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AAEFD99-E0A9-4831-8932-8EBD6B49C5AE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/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BC41C04-1B88-407C-AF43-E05F8A79B1DE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/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4E3606A-6DDE-43C1-99C2-E634F7F86E50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/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B714F4E-2A31-45FC-81CD-A03056224866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/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A646AE9-103B-4790-A8ED-167FB029177A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/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57E4E0D-3C2C-46F9-B1DC-16DC5B6B378A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/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1CCB681-AE4F-495A-9220-D73846CA06CE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/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14DD04E-5491-49C7-BBBC-D21883B8905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/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BFC6FED-FE4C-4584-83B9-61420BFAF676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/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8425862-95DE-4FFE-A7EC-C9B283011177}" type="slidenum">
              <a:rPr lang="en-US" altLang="en-US" sz="1400" smtClean="0"/>
              <a:pPr>
                <a:spcBef>
                  <a:spcPct val="0"/>
                </a:spcBef>
              </a:pPr>
              <a:t>35</a:t>
            </a:fld>
            <a:endParaRPr lang="en-US" altLang="en-US" sz="1400" smtClean="0"/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1261735-3420-4671-9932-9D3B0ABC0EE3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/>
          </a:p>
        </p:txBody>
      </p:sp>
      <p:sp>
        <p:nvSpPr>
          <p:cNvPr id="819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BD016A-5B7B-4131-9F00-2CDD86B6F99A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/>
          </a:p>
        </p:txBody>
      </p:sp>
      <p:sp>
        <p:nvSpPr>
          <p:cNvPr id="839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4B1BDE8-8C2C-448B-A0BB-61EA22E2D65D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/>
          </a:p>
        </p:txBody>
      </p:sp>
      <p:sp>
        <p:nvSpPr>
          <p:cNvPr id="860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4CAEAAC-2ABD-4B43-A79B-177F2C101E59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/>
          </a:p>
        </p:txBody>
      </p:sp>
      <p:sp>
        <p:nvSpPr>
          <p:cNvPr id="880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D5E61FB-7C21-440E-BD76-94CB8DD37DA4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/>
          </a:p>
        </p:txBody>
      </p:sp>
      <p:sp>
        <p:nvSpPr>
          <p:cNvPr id="901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1E6EF55-F473-42EC-85D8-D8D09850B91C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/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BDB0B65-3C51-48D3-9712-B054D028805A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/>
          </a:p>
        </p:txBody>
      </p:sp>
      <p:sp>
        <p:nvSpPr>
          <p:cNvPr id="921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AD12EA0-14FF-477E-A77A-EB23C178D6B1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/>
          </a:p>
        </p:txBody>
      </p:sp>
      <p:sp>
        <p:nvSpPr>
          <p:cNvPr id="942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89A2973-3B7E-4753-8623-FEF14D07E1B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/>
          </a:p>
        </p:txBody>
      </p:sp>
      <p:sp>
        <p:nvSpPr>
          <p:cNvPr id="962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63E82FB-382A-4677-B701-FF0B63228A09}" type="slidenum">
              <a:rPr lang="en-US" altLang="en-US" sz="1400" smtClean="0"/>
              <a:pPr>
                <a:spcBef>
                  <a:spcPct val="0"/>
                </a:spcBef>
              </a:pPr>
              <a:t>122</a:t>
            </a:fld>
            <a:endParaRPr lang="en-US" altLang="en-US" sz="1400" smtClean="0"/>
          </a:p>
        </p:txBody>
      </p:sp>
      <p:sp>
        <p:nvSpPr>
          <p:cNvPr id="1771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3C87D72-780A-4E19-9AA2-C569D2B6E82C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124</a:t>
            </a:fld>
            <a:endParaRPr lang="en-US" altLang="en-US" sz="1400"/>
          </a:p>
        </p:txBody>
      </p:sp>
      <p:sp>
        <p:nvSpPr>
          <p:cNvPr id="180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53113B8-4AB0-4AD3-8AA0-6F0D718E0BDC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125</a:t>
            </a:fld>
            <a:endParaRPr lang="en-US" altLang="en-US" sz="1400"/>
          </a:p>
        </p:txBody>
      </p:sp>
      <p:sp>
        <p:nvSpPr>
          <p:cNvPr id="182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21C9B14-71CB-4E42-A7D4-5DB6B312B8AD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126</a:t>
            </a:fld>
            <a:endParaRPr lang="en-US" altLang="en-US" sz="1400"/>
          </a:p>
        </p:txBody>
      </p:sp>
      <p:sp>
        <p:nvSpPr>
          <p:cNvPr id="184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3B1D116-5716-4A95-8955-661539ECDE42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127</a:t>
            </a:fld>
            <a:endParaRPr lang="en-US" altLang="en-US" sz="1400"/>
          </a:p>
        </p:txBody>
      </p:sp>
      <p:sp>
        <p:nvSpPr>
          <p:cNvPr id="186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EB8A4EE-94DB-4CB0-84AD-E5C0109ADB54}" type="slidenum">
              <a:rPr lang="en-US" altLang="en-US" sz="1400" smtClean="0"/>
              <a:pPr>
                <a:spcBef>
                  <a:spcPct val="0"/>
                </a:spcBef>
              </a:pPr>
              <a:t>192</a:t>
            </a:fld>
            <a:endParaRPr lang="en-US" altLang="en-US" sz="1400" smtClean="0"/>
          </a:p>
        </p:txBody>
      </p:sp>
      <p:sp>
        <p:nvSpPr>
          <p:cNvPr id="2539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5D0175A-B56F-4DCB-A375-99DA0A89FBFF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/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B8008DF-E8B2-4CD2-9B54-4944A1D9D737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/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EDB0262-E17D-4785-99E0-324FA9CB6E44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/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045715D-EDB7-437F-803A-47EA0B429B5F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/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99F862-9316-4311-917D-66E092EDE822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/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3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A2843F6-05B4-4B49-91B0-6D647D377A7A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48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240F4-62DB-4C6C-A299-E70017144784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1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1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6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6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46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/>
        </p:nvSpPr>
        <p:spPr>
          <a:xfrm>
            <a:off x="-173038" y="6470650"/>
            <a:ext cx="185738" cy="498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646" dirty="0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45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US" altLang="en-US" sz="6000" smtClean="0">
                <a:solidFill>
                  <a:srgbClr val="000000"/>
                </a:solidFill>
              </a:rPr>
              <a:t>The Unix Shell</a:t>
            </a:r>
            <a:endParaRPr lang="en-GB" altLang="en-US" sz="6000" smtClean="0"/>
          </a:p>
        </p:txBody>
      </p:sp>
      <p:sp>
        <p:nvSpPr>
          <p:cNvPr id="9219" name="Subtitle 3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>
              <a:lnSpc>
                <a:spcPct val="102000"/>
              </a:lnSpc>
              <a:buClr>
                <a:srgbClr val="000000"/>
              </a:buClr>
            </a:pPr>
            <a:r>
              <a:rPr lang="en-US" altLang="en-US" sz="2400" smtClean="0">
                <a:solidFill>
                  <a:srgbClr val="000000"/>
                </a:solidFill>
              </a:rPr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727075"/>
            <a:ext cx="2246313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949700" y="1187450"/>
            <a:ext cx="1317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Interact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with us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019925" y="3836988"/>
            <a:ext cx="158591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Telepathy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5386388" y="2627313"/>
            <a:ext cx="1785937" cy="1325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6100763" y="4989513"/>
            <a:ext cx="1236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Speech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867275" y="2627313"/>
            <a:ext cx="1555750" cy="2362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2" name="Line 15"/>
          <p:cNvSpPr>
            <a:spLocks noChangeShapeType="1"/>
          </p:cNvSpPr>
          <p:nvPr/>
        </p:nvSpPr>
        <p:spPr bwMode="auto">
          <a:xfrm flipH="1">
            <a:off x="4579938" y="2627313"/>
            <a:ext cx="0" cy="2995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3" name="Text Box 4"/>
          <p:cNvSpPr txBox="1">
            <a:spLocks noChangeArrowheads="1"/>
          </p:cNvSpPr>
          <p:nvPr/>
        </p:nvSpPr>
        <p:spPr bwMode="auto">
          <a:xfrm>
            <a:off x="2135188" y="5508625"/>
            <a:ext cx="48641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WIMP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(windows, icons, mice, pointers)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53603" name="Text Box 2"/>
          <p:cNvSpPr txBox="1">
            <a:spLocks noChangeArrowheads="1"/>
          </p:cNvSpPr>
          <p:nvPr/>
        </p:nvSpPr>
        <p:spPr bwMode="auto">
          <a:xfrm>
            <a:off x="3830638" y="1763713"/>
            <a:ext cx="5068887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the directory above the current one</a:t>
            </a:r>
          </a:p>
        </p:txBody>
      </p:sp>
      <p:sp>
        <p:nvSpPr>
          <p:cNvPr id="153604" name="Line 5"/>
          <p:cNvSpPr>
            <a:spLocks noChangeShapeType="1"/>
          </p:cNvSpPr>
          <p:nvPr/>
        </p:nvSpPr>
        <p:spPr bwMode="auto">
          <a:xfrm flipH="1">
            <a:off x="1928813" y="2051050"/>
            <a:ext cx="172878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05" name="AutoShape 6"/>
          <p:cNvSpPr>
            <a:spLocks noChangeArrowheads="1"/>
          </p:cNvSpPr>
          <p:nvPr/>
        </p:nvSpPr>
        <p:spPr bwMode="auto">
          <a:xfrm>
            <a:off x="1525588" y="1878013"/>
            <a:ext cx="403225" cy="40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54627" name="Text Box 2"/>
          <p:cNvSpPr txBox="1">
            <a:spLocks noChangeArrowheads="1"/>
          </p:cNvSpPr>
          <p:nvPr/>
        </p:nvSpPr>
        <p:spPr bwMode="auto">
          <a:xfrm>
            <a:off x="3830638" y="1763713"/>
            <a:ext cx="5068887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the directory above the current one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its </a:t>
            </a:r>
            <a:r>
              <a:rPr lang="en-US" altLang="en-US" i="1">
                <a:solidFill>
                  <a:schemeClr val="accent2"/>
                </a:solidFill>
                <a:latin typeface="Calibri" panose="020F0502020204030204" pitchFamily="34" charset="0"/>
              </a:rPr>
              <a:t>parent directory</a:t>
            </a:r>
          </a:p>
        </p:txBody>
      </p:sp>
      <p:sp>
        <p:nvSpPr>
          <p:cNvPr id="154628" name="Line 4"/>
          <p:cNvSpPr>
            <a:spLocks noChangeShapeType="1"/>
          </p:cNvSpPr>
          <p:nvPr/>
        </p:nvSpPr>
        <p:spPr bwMode="auto">
          <a:xfrm flipH="1">
            <a:off x="1871663" y="2051050"/>
            <a:ext cx="17859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 -a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./           ../       bin/       data/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mail/        music/    notes.txt  papers/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pizza.cfg    solar/    solar.pdf    swc/</a:t>
            </a: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 -a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./           ../       bin/       data/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mail/        music/    notes.txt  papers/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pizza.cfg    solar/    solar.pdf    swc/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58723" name="AutoShape 3"/>
          <p:cNvSpPr>
            <a:spLocks noChangeArrowheads="1"/>
          </p:cNvSpPr>
          <p:nvPr/>
        </p:nvSpPr>
        <p:spPr bwMode="auto">
          <a:xfrm>
            <a:off x="2103438" y="4989513"/>
            <a:ext cx="460375" cy="4619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58724" name="Text Box 2"/>
          <p:cNvSpPr txBox="1">
            <a:spLocks noChangeArrowheads="1"/>
          </p:cNvSpPr>
          <p:nvPr/>
        </p:nvSpPr>
        <p:spPr bwMode="auto">
          <a:xfrm>
            <a:off x="7113588" y="4470400"/>
            <a:ext cx="16129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"show all"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8725" name="Line 5"/>
          <p:cNvSpPr>
            <a:spLocks noChangeShapeType="1"/>
          </p:cNvSpPr>
          <p:nvPr/>
        </p:nvSpPr>
        <p:spPr bwMode="auto">
          <a:xfrm flipH="1">
            <a:off x="2563813" y="4816475"/>
            <a:ext cx="4435475" cy="3460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 -a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./           ../       bin/       data/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mail/        music/    notes.txt  papers/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pizza.cfg    solar/    solar.pdf    swc/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59747" name="AutoShape 3"/>
          <p:cNvSpPr>
            <a:spLocks noChangeArrowheads="1"/>
          </p:cNvSpPr>
          <p:nvPr/>
        </p:nvSpPr>
        <p:spPr bwMode="auto">
          <a:xfrm>
            <a:off x="2794000" y="5449888"/>
            <a:ext cx="979488" cy="4619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59748" name="Text Box 2"/>
          <p:cNvSpPr txBox="1">
            <a:spLocks noChangeArrowheads="1"/>
          </p:cNvSpPr>
          <p:nvPr/>
        </p:nvSpPr>
        <p:spPr bwMode="auto">
          <a:xfrm>
            <a:off x="7113588" y="4470400"/>
            <a:ext cx="2360612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parent directory</a:t>
            </a:r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 flipH="1">
            <a:off x="3773488" y="4816475"/>
            <a:ext cx="3225800" cy="6334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 -a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./           ../       bin/       data/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mail/        music/    notes.txt  papers/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pizza.cfg    solar/    solar.pdf    swc/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60771" name="Text Box 2"/>
          <p:cNvSpPr txBox="1">
            <a:spLocks noChangeArrowheads="1"/>
          </p:cNvSpPr>
          <p:nvPr/>
        </p:nvSpPr>
        <p:spPr bwMode="auto">
          <a:xfrm>
            <a:off x="7113588" y="4470400"/>
            <a:ext cx="2360612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parent directory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/users</a:t>
            </a:r>
          </a:p>
        </p:txBody>
      </p:sp>
      <p:sp>
        <p:nvSpPr>
          <p:cNvPr id="160772" name="AutoShape 3"/>
          <p:cNvSpPr>
            <a:spLocks noChangeArrowheads="1"/>
          </p:cNvSpPr>
          <p:nvPr/>
        </p:nvSpPr>
        <p:spPr bwMode="auto">
          <a:xfrm>
            <a:off x="2794000" y="5449888"/>
            <a:ext cx="979488" cy="4619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 flipH="1">
            <a:off x="3773488" y="4816475"/>
            <a:ext cx="3225800" cy="6334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 -a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./           ../       bin/       data/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mail/        music/    notes.txt  papers/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pizza.cfg    solar/    solar.pdf    swc/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61795" name="AutoShape 3"/>
          <p:cNvSpPr>
            <a:spLocks noChangeArrowheads="1"/>
          </p:cNvSpPr>
          <p:nvPr/>
        </p:nvSpPr>
        <p:spPr bwMode="auto">
          <a:xfrm>
            <a:off x="604838" y="5449888"/>
            <a:ext cx="460375" cy="4619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61796" name="Text Box 2"/>
          <p:cNvSpPr txBox="1">
            <a:spLocks noChangeArrowheads="1"/>
          </p:cNvSpPr>
          <p:nvPr/>
        </p:nvSpPr>
        <p:spPr bwMode="auto">
          <a:xfrm>
            <a:off x="7113588" y="4470400"/>
            <a:ext cx="2360612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this directory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itself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 flipH="1">
            <a:off x="1295400" y="4816475"/>
            <a:ext cx="5703888" cy="7493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924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Things are different on 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727075"/>
            <a:ext cx="2246313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3949700" y="1187450"/>
            <a:ext cx="1317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Interact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with us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019925" y="3836988"/>
            <a:ext cx="158591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Telepathy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5386388" y="2627313"/>
            <a:ext cx="1785937" cy="1325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6100763" y="4989513"/>
            <a:ext cx="1236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Speech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4867275" y="2627313"/>
            <a:ext cx="1555750" cy="2362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0" name="Line 10"/>
          <p:cNvSpPr>
            <a:spLocks noChangeShapeType="1"/>
          </p:cNvSpPr>
          <p:nvPr/>
        </p:nvSpPr>
        <p:spPr bwMode="auto">
          <a:xfrm flipH="1">
            <a:off x="2101850" y="2627313"/>
            <a:ext cx="1785938" cy="1325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1" name="Text Box 4"/>
          <p:cNvSpPr txBox="1">
            <a:spLocks noChangeArrowheads="1"/>
          </p:cNvSpPr>
          <p:nvPr/>
        </p:nvSpPr>
        <p:spPr bwMode="auto">
          <a:xfrm>
            <a:off x="776288" y="3836988"/>
            <a:ext cx="14541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Rewiring</a:t>
            </a:r>
          </a:p>
        </p:txBody>
      </p:sp>
      <p:sp>
        <p:nvSpPr>
          <p:cNvPr id="28682" name="Line 12"/>
          <p:cNvSpPr>
            <a:spLocks noChangeShapeType="1"/>
          </p:cNvSpPr>
          <p:nvPr/>
        </p:nvSpPr>
        <p:spPr bwMode="auto">
          <a:xfrm flipH="1">
            <a:off x="4579938" y="2627313"/>
            <a:ext cx="0" cy="29956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3" name="Text Box 4"/>
          <p:cNvSpPr txBox="1">
            <a:spLocks noChangeArrowheads="1"/>
          </p:cNvSpPr>
          <p:nvPr/>
        </p:nvSpPr>
        <p:spPr bwMode="auto">
          <a:xfrm>
            <a:off x="4024313" y="5508625"/>
            <a:ext cx="10858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WIMP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924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Things are different on Windows</a:t>
            </a:r>
          </a:p>
        </p:txBody>
      </p:sp>
      <p:sp>
        <p:nvSpPr>
          <p:cNvPr id="163843" name="Text Box 4"/>
          <p:cNvSpPr txBox="1">
            <a:spLocks noChangeArrowheads="1"/>
          </p:cNvSpPr>
          <p:nvPr/>
        </p:nvSpPr>
        <p:spPr bwMode="auto">
          <a:xfrm>
            <a:off x="3484563" y="1706563"/>
            <a:ext cx="297656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C:\Users\vlad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924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Things are different on Windows</a:t>
            </a:r>
          </a:p>
        </p:txBody>
      </p:sp>
      <p:sp>
        <p:nvSpPr>
          <p:cNvPr id="164867" name="Text Box 4"/>
          <p:cNvSpPr txBox="1">
            <a:spLocks noChangeArrowheads="1"/>
          </p:cNvSpPr>
          <p:nvPr/>
        </p:nvSpPr>
        <p:spPr bwMode="auto">
          <a:xfrm>
            <a:off x="3484563" y="1706563"/>
            <a:ext cx="297656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C:\Users\vlad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1065213" y="2816225"/>
            <a:ext cx="18224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Drive letter</a:t>
            </a:r>
          </a:p>
        </p:txBody>
      </p:sp>
      <p:sp>
        <p:nvSpPr>
          <p:cNvPr id="164869" name="Line 5"/>
          <p:cNvSpPr>
            <a:spLocks noChangeShapeType="1"/>
          </p:cNvSpPr>
          <p:nvPr/>
        </p:nvSpPr>
        <p:spPr bwMode="auto">
          <a:xfrm flipV="1">
            <a:off x="2967038" y="2513013"/>
            <a:ext cx="4032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870" name="AutoShape 6"/>
          <p:cNvSpPr>
            <a:spLocks noChangeArrowheads="1"/>
          </p:cNvSpPr>
          <p:nvPr/>
        </p:nvSpPr>
        <p:spPr bwMode="auto">
          <a:xfrm>
            <a:off x="3484563" y="1936750"/>
            <a:ext cx="460375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924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Things are different on Windows</a:t>
            </a:r>
          </a:p>
        </p:txBody>
      </p:sp>
      <p:sp>
        <p:nvSpPr>
          <p:cNvPr id="165891" name="Text Box 4"/>
          <p:cNvSpPr txBox="1">
            <a:spLocks noChangeArrowheads="1"/>
          </p:cNvSpPr>
          <p:nvPr/>
        </p:nvSpPr>
        <p:spPr bwMode="auto">
          <a:xfrm>
            <a:off x="3484563" y="1706563"/>
            <a:ext cx="297656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C:\Users\vlad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1065213" y="2816225"/>
            <a:ext cx="52054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Drive letter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drive is a separate file system</a:t>
            </a:r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 flipV="1">
            <a:off x="2967038" y="2513013"/>
            <a:ext cx="4032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5894" name="AutoShape 6"/>
          <p:cNvSpPr>
            <a:spLocks noChangeArrowheads="1"/>
          </p:cNvSpPr>
          <p:nvPr/>
        </p:nvSpPr>
        <p:spPr bwMode="auto">
          <a:xfrm>
            <a:off x="3484563" y="1936750"/>
            <a:ext cx="460375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924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Things are different on Windows</a:t>
            </a:r>
          </a:p>
        </p:txBody>
      </p:sp>
      <p:sp>
        <p:nvSpPr>
          <p:cNvPr id="166915" name="Text Box 4"/>
          <p:cNvSpPr txBox="1">
            <a:spLocks noChangeArrowheads="1"/>
          </p:cNvSpPr>
          <p:nvPr/>
        </p:nvSpPr>
        <p:spPr bwMode="auto">
          <a:xfrm>
            <a:off x="3484563" y="1706563"/>
            <a:ext cx="297815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C:\Users\vlad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2776538" y="2816225"/>
            <a:ext cx="37576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Backslash </a:t>
            </a:r>
            <a:r>
              <a:rPr lang="en-US" altLang="en-US" sz="2800">
                <a:latin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as separator</a:t>
            </a:r>
          </a:p>
        </p:txBody>
      </p:sp>
      <p:sp>
        <p:nvSpPr>
          <p:cNvPr id="166917" name="Line 5"/>
          <p:cNvSpPr>
            <a:spLocks noChangeShapeType="1"/>
          </p:cNvSpPr>
          <p:nvPr/>
        </p:nvSpPr>
        <p:spPr bwMode="auto">
          <a:xfrm flipV="1">
            <a:off x="4637088" y="2513013"/>
            <a:ext cx="4032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6918" name="AutoShape 6"/>
          <p:cNvSpPr>
            <a:spLocks noChangeArrowheads="1"/>
          </p:cNvSpPr>
          <p:nvPr/>
        </p:nvSpPr>
        <p:spPr bwMode="auto">
          <a:xfrm>
            <a:off x="3946525" y="1936750"/>
            <a:ext cx="287338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66919" name="AutoShape 7"/>
          <p:cNvSpPr>
            <a:spLocks noChangeArrowheads="1"/>
          </p:cNvSpPr>
          <p:nvPr/>
        </p:nvSpPr>
        <p:spPr bwMode="auto">
          <a:xfrm>
            <a:off x="5270500" y="1936750"/>
            <a:ext cx="288925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66920" name="Line 8"/>
          <p:cNvSpPr>
            <a:spLocks noChangeShapeType="1"/>
          </p:cNvSpPr>
          <p:nvPr/>
        </p:nvSpPr>
        <p:spPr bwMode="auto">
          <a:xfrm flipH="1" flipV="1">
            <a:off x="4060825" y="2513013"/>
            <a:ext cx="4032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924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Things are different on Windows</a:t>
            </a:r>
          </a:p>
        </p:txBody>
      </p:sp>
      <p:sp>
        <p:nvSpPr>
          <p:cNvPr id="167939" name="Text Box 4"/>
          <p:cNvSpPr txBox="1">
            <a:spLocks noChangeArrowheads="1"/>
          </p:cNvSpPr>
          <p:nvPr/>
        </p:nvSpPr>
        <p:spPr bwMode="auto">
          <a:xfrm>
            <a:off x="3484563" y="1706563"/>
            <a:ext cx="297656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C:\Users\vlad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2776538" y="2816225"/>
            <a:ext cx="60134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Backslash </a:t>
            </a: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\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as separator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Unix uses </a:t>
            </a:r>
            <a:r>
              <a:rPr lang="en-US" altLang="en-US" sz="2800">
                <a:latin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to escape special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 names like </a:t>
            </a:r>
            <a:r>
              <a:rPr lang="en-US" altLang="en-US" sz="2800">
                <a:latin typeface="Courier New" panose="02070309020205020404" pitchFamily="49" charset="0"/>
              </a:rPr>
              <a:t>my\ files.txt</a:t>
            </a:r>
          </a:p>
        </p:txBody>
      </p:sp>
      <p:sp>
        <p:nvSpPr>
          <p:cNvPr id="167941" name="Line 5"/>
          <p:cNvSpPr>
            <a:spLocks noChangeShapeType="1"/>
          </p:cNvSpPr>
          <p:nvPr/>
        </p:nvSpPr>
        <p:spPr bwMode="auto">
          <a:xfrm flipV="1">
            <a:off x="4637088" y="2513013"/>
            <a:ext cx="4032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7942" name="Line 8"/>
          <p:cNvSpPr>
            <a:spLocks noChangeShapeType="1"/>
          </p:cNvSpPr>
          <p:nvPr/>
        </p:nvSpPr>
        <p:spPr bwMode="auto">
          <a:xfrm flipH="1" flipV="1">
            <a:off x="4060825" y="2513013"/>
            <a:ext cx="4032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7943" name="AutoShape 6"/>
          <p:cNvSpPr>
            <a:spLocks noChangeArrowheads="1"/>
          </p:cNvSpPr>
          <p:nvPr/>
        </p:nvSpPr>
        <p:spPr bwMode="auto">
          <a:xfrm>
            <a:off x="3946525" y="1936750"/>
            <a:ext cx="287338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67944" name="AutoShape 7"/>
          <p:cNvSpPr>
            <a:spLocks noChangeArrowheads="1"/>
          </p:cNvSpPr>
          <p:nvPr/>
        </p:nvSpPr>
        <p:spPr bwMode="auto">
          <a:xfrm>
            <a:off x="5270500" y="1936750"/>
            <a:ext cx="288925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924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Things are different on Windows</a:t>
            </a:r>
          </a:p>
        </p:txBody>
      </p:sp>
      <p:sp>
        <p:nvSpPr>
          <p:cNvPr id="168963" name="Text Box 4"/>
          <p:cNvSpPr txBox="1">
            <a:spLocks noChangeArrowheads="1"/>
          </p:cNvSpPr>
          <p:nvPr/>
        </p:nvSpPr>
        <p:spPr bwMode="auto">
          <a:xfrm>
            <a:off x="3484563" y="1706563"/>
            <a:ext cx="297656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C:\Users\vlad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359150" y="2816225"/>
            <a:ext cx="248761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Case insensitive</a:t>
            </a:r>
          </a:p>
        </p:txBody>
      </p:sp>
      <p:sp>
        <p:nvSpPr>
          <p:cNvPr id="168965" name="AutoShape 9"/>
          <p:cNvSpPr>
            <a:spLocks/>
          </p:cNvSpPr>
          <p:nvPr/>
        </p:nvSpPr>
        <p:spPr bwMode="auto">
          <a:xfrm rot="-5400000">
            <a:off x="4549775" y="1503363"/>
            <a:ext cx="403225" cy="2305050"/>
          </a:xfrm>
          <a:prstGeom prst="leftBrace">
            <a:avLst>
              <a:gd name="adj1" fmla="val 476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924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Things are different on Windows</a:t>
            </a:r>
          </a:p>
        </p:txBody>
      </p:sp>
      <p:sp>
        <p:nvSpPr>
          <p:cNvPr id="169987" name="Text Box 4"/>
          <p:cNvSpPr txBox="1">
            <a:spLocks noChangeArrowheads="1"/>
          </p:cNvSpPr>
          <p:nvPr/>
        </p:nvSpPr>
        <p:spPr bwMode="auto">
          <a:xfrm>
            <a:off x="3484563" y="1706563"/>
            <a:ext cx="297656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C:\Users\vlad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3359150" y="2816225"/>
            <a:ext cx="248761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Case insensitive</a:t>
            </a:r>
          </a:p>
        </p:txBody>
      </p:sp>
      <p:sp>
        <p:nvSpPr>
          <p:cNvPr id="169989" name="AutoShape 5"/>
          <p:cNvSpPr>
            <a:spLocks/>
          </p:cNvSpPr>
          <p:nvPr/>
        </p:nvSpPr>
        <p:spPr bwMode="auto">
          <a:xfrm rot="-5400000">
            <a:off x="4549775" y="1503363"/>
            <a:ext cx="403225" cy="2305050"/>
          </a:xfrm>
          <a:prstGeom prst="leftBrace">
            <a:avLst>
              <a:gd name="adj1" fmla="val 476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69990" name="Text Box 4"/>
          <p:cNvSpPr txBox="1">
            <a:spLocks noChangeArrowheads="1"/>
          </p:cNvSpPr>
          <p:nvPr/>
        </p:nvSpPr>
        <p:spPr bwMode="auto">
          <a:xfrm>
            <a:off x="488950" y="4313238"/>
            <a:ext cx="88487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c:\users\vlad    C:\USERS\VLAD    C:\uSeRs\VlAd</a:t>
            </a:r>
          </a:p>
        </p:txBody>
      </p:sp>
      <p:sp>
        <p:nvSpPr>
          <p:cNvPr id="169991" name="Line 7"/>
          <p:cNvSpPr>
            <a:spLocks noChangeShapeType="1"/>
          </p:cNvSpPr>
          <p:nvPr/>
        </p:nvSpPr>
        <p:spPr bwMode="auto">
          <a:xfrm flipH="1">
            <a:off x="3081338" y="3549650"/>
            <a:ext cx="1671637" cy="920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9992" name="Line 9"/>
          <p:cNvSpPr>
            <a:spLocks noChangeShapeType="1"/>
          </p:cNvSpPr>
          <p:nvPr/>
        </p:nvSpPr>
        <p:spPr bwMode="auto">
          <a:xfrm>
            <a:off x="4752975" y="3549650"/>
            <a:ext cx="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9993" name="Line 10"/>
          <p:cNvSpPr>
            <a:spLocks noChangeShapeType="1"/>
          </p:cNvSpPr>
          <p:nvPr/>
        </p:nvSpPr>
        <p:spPr bwMode="auto">
          <a:xfrm>
            <a:off x="4751388" y="3549650"/>
            <a:ext cx="1671637" cy="920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924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Things are different on Windows</a:t>
            </a:r>
          </a:p>
        </p:txBody>
      </p:sp>
      <p:sp>
        <p:nvSpPr>
          <p:cNvPr id="171011" name="Text Box 4"/>
          <p:cNvSpPr txBox="1">
            <a:spLocks noChangeArrowheads="1"/>
          </p:cNvSpPr>
          <p:nvPr/>
        </p:nvSpPr>
        <p:spPr bwMode="auto">
          <a:xfrm>
            <a:off x="3484563" y="1706563"/>
            <a:ext cx="297656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C:\Users\vlad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925513" y="2700338"/>
            <a:ext cx="613251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Cygwin: </a:t>
            </a:r>
            <a:r>
              <a:rPr lang="en-US" altLang="en-US" sz="2800">
                <a:latin typeface="Courier New" panose="02070309020205020404" pitchFamily="49" charset="0"/>
              </a:rPr>
              <a:t>/cygdrive/c/Users/vlad</a:t>
            </a:r>
          </a:p>
        </p:txBody>
      </p:sp>
      <p:sp>
        <p:nvSpPr>
          <p:cNvPr id="171013" name="AutoShape 11"/>
          <p:cNvSpPr>
            <a:spLocks/>
          </p:cNvSpPr>
          <p:nvPr/>
        </p:nvSpPr>
        <p:spPr bwMode="auto">
          <a:xfrm rot="-5400000">
            <a:off x="3167856" y="2597945"/>
            <a:ext cx="403225" cy="2074862"/>
          </a:xfrm>
          <a:prstGeom prst="leftBrace">
            <a:avLst>
              <a:gd name="adj1" fmla="val 428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71014" name="Text Box 4"/>
          <p:cNvSpPr txBox="1">
            <a:spLocks noChangeArrowheads="1"/>
          </p:cNvSpPr>
          <p:nvPr/>
        </p:nvSpPr>
        <p:spPr bwMode="auto">
          <a:xfrm>
            <a:off x="661988" y="3779838"/>
            <a:ext cx="49863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Map drive letters to "directories"</a:t>
            </a:r>
          </a:p>
        </p:txBody>
      </p:sp>
      <p:pic>
        <p:nvPicPr>
          <p:cNvPr id="17101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2570163"/>
            <a:ext cx="1187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924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Things are different on Windows</a:t>
            </a:r>
          </a:p>
        </p:txBody>
      </p:sp>
      <p:sp>
        <p:nvSpPr>
          <p:cNvPr id="172035" name="Text Box 4"/>
          <p:cNvSpPr txBox="1">
            <a:spLocks noChangeArrowheads="1"/>
          </p:cNvSpPr>
          <p:nvPr/>
        </p:nvSpPr>
        <p:spPr bwMode="auto">
          <a:xfrm>
            <a:off x="3484563" y="1706563"/>
            <a:ext cx="297656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C:\Users\vlad</a:t>
            </a: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925513" y="2700338"/>
            <a:ext cx="613251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Cygwin: </a:t>
            </a:r>
            <a:r>
              <a:rPr lang="en-US" altLang="en-US" sz="2800">
                <a:latin typeface="Courier New" panose="02070309020205020404" pitchFamily="49" charset="0"/>
              </a:rPr>
              <a:t>/cygdrive/c/Users/vlad</a:t>
            </a:r>
          </a:p>
        </p:txBody>
      </p:sp>
      <p:sp>
        <p:nvSpPr>
          <p:cNvPr id="172037" name="AutoShape 5"/>
          <p:cNvSpPr>
            <a:spLocks/>
          </p:cNvSpPr>
          <p:nvPr/>
        </p:nvSpPr>
        <p:spPr bwMode="auto">
          <a:xfrm rot="-5400000">
            <a:off x="3167856" y="2597945"/>
            <a:ext cx="403225" cy="2074862"/>
          </a:xfrm>
          <a:prstGeom prst="leftBrace">
            <a:avLst>
              <a:gd name="adj1" fmla="val 428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72038" name="Text Box 4"/>
          <p:cNvSpPr txBox="1">
            <a:spLocks noChangeArrowheads="1"/>
          </p:cNvSpPr>
          <p:nvPr/>
        </p:nvSpPr>
        <p:spPr bwMode="auto">
          <a:xfrm>
            <a:off x="661988" y="3779838"/>
            <a:ext cx="49863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Map drive letters to "directories"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use / instead of \</a:t>
            </a:r>
          </a:p>
        </p:txBody>
      </p:sp>
      <p:pic>
        <p:nvPicPr>
          <p:cNvPr id="17203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2570163"/>
            <a:ext cx="1187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924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Things are different on Windows</a:t>
            </a:r>
          </a:p>
        </p:txBody>
      </p:sp>
      <p:sp>
        <p:nvSpPr>
          <p:cNvPr id="173059" name="Text Box 4"/>
          <p:cNvSpPr txBox="1">
            <a:spLocks noChangeArrowheads="1"/>
          </p:cNvSpPr>
          <p:nvPr/>
        </p:nvSpPr>
        <p:spPr bwMode="auto">
          <a:xfrm>
            <a:off x="3484563" y="1706563"/>
            <a:ext cx="297656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C:\Users\vlad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925513" y="2700338"/>
            <a:ext cx="613251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Cygwin: </a:t>
            </a:r>
            <a:r>
              <a:rPr lang="en-US" altLang="en-US" sz="2800">
                <a:latin typeface="Courier New" panose="02070309020205020404" pitchFamily="49" charset="0"/>
              </a:rPr>
              <a:t>/cygdrive/c/Users/vlad</a:t>
            </a:r>
          </a:p>
        </p:txBody>
      </p:sp>
      <p:sp>
        <p:nvSpPr>
          <p:cNvPr id="173061" name="AutoShape 5"/>
          <p:cNvSpPr>
            <a:spLocks/>
          </p:cNvSpPr>
          <p:nvPr/>
        </p:nvSpPr>
        <p:spPr bwMode="auto">
          <a:xfrm rot="-5400000">
            <a:off x="3167856" y="2597945"/>
            <a:ext cx="403225" cy="2074862"/>
          </a:xfrm>
          <a:prstGeom prst="leftBrace">
            <a:avLst>
              <a:gd name="adj1" fmla="val 428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73062" name="Text Box 4"/>
          <p:cNvSpPr txBox="1">
            <a:spLocks noChangeArrowheads="1"/>
          </p:cNvSpPr>
          <p:nvPr/>
        </p:nvSpPr>
        <p:spPr bwMode="auto">
          <a:xfrm>
            <a:off x="661988" y="3779838"/>
            <a:ext cx="49863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Map drive letters to "directories"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And use / instead of \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still case insensitive</a:t>
            </a:r>
          </a:p>
        </p:txBody>
      </p:sp>
      <p:pic>
        <p:nvPicPr>
          <p:cNvPr id="1730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2570163"/>
            <a:ext cx="1187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727075"/>
            <a:ext cx="2246313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3949700" y="1187450"/>
            <a:ext cx="1317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Interact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with us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019925" y="3836988"/>
            <a:ext cx="158591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Telepathy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5386388" y="2627313"/>
            <a:ext cx="1785937" cy="1325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6100763" y="4989513"/>
            <a:ext cx="1236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Speech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4867275" y="2627313"/>
            <a:ext cx="1555750" cy="2362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8" name="Text Box 4"/>
          <p:cNvSpPr txBox="1">
            <a:spLocks noChangeArrowheads="1"/>
          </p:cNvSpPr>
          <p:nvPr/>
        </p:nvSpPr>
        <p:spPr bwMode="auto">
          <a:xfrm>
            <a:off x="1852613" y="4989513"/>
            <a:ext cx="17541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Typewriter</a:t>
            </a: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H="1">
            <a:off x="2735263" y="2627313"/>
            <a:ext cx="155575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H="1">
            <a:off x="2101850" y="2627313"/>
            <a:ext cx="1785938" cy="1325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1" name="Text Box 4"/>
          <p:cNvSpPr txBox="1">
            <a:spLocks noChangeArrowheads="1"/>
          </p:cNvSpPr>
          <p:nvPr/>
        </p:nvSpPr>
        <p:spPr bwMode="auto">
          <a:xfrm>
            <a:off x="776288" y="3836988"/>
            <a:ext cx="14541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Rewiring</a:t>
            </a: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 flipH="1">
            <a:off x="4579938" y="2627313"/>
            <a:ext cx="0" cy="29956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3" name="Text Box 4"/>
          <p:cNvSpPr txBox="1">
            <a:spLocks noChangeArrowheads="1"/>
          </p:cNvSpPr>
          <p:nvPr/>
        </p:nvSpPr>
        <p:spPr bwMode="auto">
          <a:xfrm>
            <a:off x="4024313" y="5508625"/>
            <a:ext cx="10858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WIMP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924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Things are different on Windows</a:t>
            </a:r>
          </a:p>
        </p:txBody>
      </p:sp>
      <p:sp>
        <p:nvSpPr>
          <p:cNvPr id="174083" name="Text Box 4"/>
          <p:cNvSpPr txBox="1">
            <a:spLocks noChangeArrowheads="1"/>
          </p:cNvSpPr>
          <p:nvPr/>
        </p:nvSpPr>
        <p:spPr bwMode="auto">
          <a:xfrm>
            <a:off x="3484563" y="1706563"/>
            <a:ext cx="297656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C:\Users\vlad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925513" y="2700338"/>
            <a:ext cx="613251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Cygwin: </a:t>
            </a:r>
            <a:r>
              <a:rPr lang="en-US" altLang="en-US" sz="2800">
                <a:latin typeface="Courier New" panose="02070309020205020404" pitchFamily="49" charset="0"/>
              </a:rPr>
              <a:t>/cygdrive/c/Users/vlad</a:t>
            </a:r>
          </a:p>
        </p:txBody>
      </p:sp>
      <p:sp>
        <p:nvSpPr>
          <p:cNvPr id="174085" name="AutoShape 5"/>
          <p:cNvSpPr>
            <a:spLocks/>
          </p:cNvSpPr>
          <p:nvPr/>
        </p:nvSpPr>
        <p:spPr bwMode="auto">
          <a:xfrm rot="-5400000">
            <a:off x="3167856" y="2597945"/>
            <a:ext cx="403225" cy="2074862"/>
          </a:xfrm>
          <a:prstGeom prst="leftBrace">
            <a:avLst>
              <a:gd name="adj1" fmla="val 428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74086" name="Text Box 4"/>
          <p:cNvSpPr txBox="1">
            <a:spLocks noChangeArrowheads="1"/>
          </p:cNvSpPr>
          <p:nvPr/>
        </p:nvSpPr>
        <p:spPr bwMode="auto">
          <a:xfrm>
            <a:off x="661988" y="3779838"/>
            <a:ext cx="86106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Map drive letters to "directories"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And use / instead of \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But still case insensitive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Can't put </a:t>
            </a:r>
            <a:r>
              <a:rPr lang="en-US" altLang="en-US" sz="2800">
                <a:latin typeface="Courier New" panose="02070309020205020404" pitchFamily="49" charset="0"/>
              </a:rPr>
              <a:t>backup.txt</a:t>
            </a:r>
            <a:r>
              <a:rPr lang="en-US" altLang="en-US" sz="2800">
                <a:latin typeface="Calibri" panose="020F0502020204030204" pitchFamily="34" charset="0"/>
              </a:rPr>
              <a:t> and </a:t>
            </a:r>
            <a:r>
              <a:rPr lang="en-US" altLang="en-US" sz="2800">
                <a:latin typeface="Courier New" panose="02070309020205020404" pitchFamily="49" charset="0"/>
              </a:rPr>
              <a:t>Backup.txt</a:t>
            </a:r>
            <a:r>
              <a:rPr lang="en-US" altLang="en-US" sz="2800">
                <a:latin typeface="Calibri" panose="020F0502020204030204" pitchFamily="34" charset="0"/>
              </a:rPr>
              <a:t> in a directory</a:t>
            </a:r>
          </a:p>
        </p:txBody>
      </p:sp>
      <p:pic>
        <p:nvPicPr>
          <p:cNvPr id="17408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2570163"/>
            <a:ext cx="1187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44" name="Group 4"/>
          <p:cNvGraphicFramePr>
            <a:graphicFrameLocks noGrp="1"/>
          </p:cNvGraphicFramePr>
          <p:nvPr>
            <p:ph idx="4294967295"/>
          </p:nvPr>
        </p:nvGraphicFramePr>
        <p:xfrm>
          <a:off x="1008063" y="957263"/>
          <a:ext cx="9072562" cy="2995612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4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pwd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print working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change working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ls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listing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current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parent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6131" name="Text Box 4"/>
          <p:cNvSpPr txBox="1">
            <a:spLocks noChangeArrowheads="1"/>
          </p:cNvSpPr>
          <p:nvPr/>
        </p:nvSpPr>
        <p:spPr bwMode="auto">
          <a:xfrm>
            <a:off x="4219575" y="4883150"/>
            <a:ext cx="17208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August 2010</a:t>
            </a:r>
          </a:p>
        </p:txBody>
      </p:sp>
      <p:sp>
        <p:nvSpPr>
          <p:cNvPr id="176132" name="Text Box 5"/>
          <p:cNvSpPr txBox="1">
            <a:spLocks noChangeArrowheads="1"/>
          </p:cNvSpPr>
          <p:nvPr/>
        </p:nvSpPr>
        <p:spPr bwMode="auto">
          <a:xfrm>
            <a:off x="4284663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76133" name="Text Box 6"/>
          <p:cNvSpPr txBox="1">
            <a:spLocks noChangeArrowheads="1"/>
          </p:cNvSpPr>
          <p:nvPr/>
        </p:nvSpPr>
        <p:spPr bwMode="auto">
          <a:xfrm>
            <a:off x="3983038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761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5803900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6135" name="Text Box 5"/>
          <p:cNvSpPr txBox="1">
            <a:spLocks noChangeArrowheads="1"/>
          </p:cNvSpPr>
          <p:nvPr/>
        </p:nvSpPr>
        <p:spPr bwMode="auto">
          <a:xfrm>
            <a:off x="3116263" y="5795963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itle 2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US" altLang="en-US" sz="6000" smtClean="0">
                <a:solidFill>
                  <a:srgbClr val="000000"/>
                </a:solidFill>
              </a:rPr>
              <a:t>The Unix Shell</a:t>
            </a:r>
            <a:endParaRPr lang="en-GB" altLang="en-US" sz="6000" smtClean="0"/>
          </a:p>
        </p:txBody>
      </p:sp>
      <p:sp>
        <p:nvSpPr>
          <p:cNvPr id="178179" name="Subtitle 3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000000"/>
                </a:solidFill>
              </a:rPr>
              <a:t>Creating and Deleting</a:t>
            </a:r>
          </a:p>
          <a:p>
            <a:pPr eaLnBrk="1" hangingPunct="1"/>
            <a:endParaRPr lang="en-GB" altLang="en-US" sz="2400" smtClean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Picture 61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4"/>
          <p:cNvSpPr txBox="1">
            <a:spLocks noChangeArrowheads="1"/>
          </p:cNvSpPr>
          <p:nvPr/>
        </p:nvSpPr>
        <p:spPr bwMode="auto">
          <a:xfrm>
            <a:off x="2220913" y="1376363"/>
            <a:ext cx="855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81251" name="Picture 4" descr="MC9001043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2" name="Picture 35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3126" name="Group 38"/>
          <p:cNvGraphicFramePr>
            <a:graphicFrameLocks noGrp="1"/>
          </p:cNvGraphicFramePr>
          <p:nvPr/>
        </p:nvGraphicFramePr>
        <p:xfrm>
          <a:off x="3773488" y="1476375"/>
          <a:ext cx="5645150" cy="2441575"/>
        </p:xfrm>
        <a:graphic>
          <a:graphicData uri="http://schemas.openxmlformats.org/drawingml/2006/table">
            <a:tbl>
              <a:tblPr/>
              <a:tblGrid>
                <a:gridCol w="1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31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pwd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print working directory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cd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change working directory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ls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listing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current directory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..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parent directory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314" name="Text Box 4"/>
          <p:cNvSpPr txBox="1">
            <a:spLocks noChangeArrowheads="1"/>
          </p:cNvSpPr>
          <p:nvPr/>
        </p:nvSpPr>
        <p:spPr bwMode="auto">
          <a:xfrm>
            <a:off x="2220913" y="1376363"/>
            <a:ext cx="855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83315" name="Picture 40" descr="MC9001043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316" name="Picture 41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5794" name="Group 2"/>
          <p:cNvGraphicFramePr>
            <a:graphicFrameLocks noGrp="1"/>
          </p:cNvGraphicFramePr>
          <p:nvPr/>
        </p:nvGraphicFramePr>
        <p:xfrm>
          <a:off x="3773488" y="1476375"/>
          <a:ext cx="5645150" cy="2441575"/>
        </p:xfrm>
        <a:graphic>
          <a:graphicData uri="http://schemas.openxmlformats.org/drawingml/2006/table">
            <a:tbl>
              <a:tblPr/>
              <a:tblGrid>
                <a:gridCol w="1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31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pwd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print working directory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cd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change working directory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ls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listing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current directory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..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parent directory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5362" name="Text Box 4"/>
          <p:cNvSpPr txBox="1">
            <a:spLocks noChangeArrowheads="1"/>
          </p:cNvSpPr>
          <p:nvPr/>
        </p:nvSpPr>
        <p:spPr bwMode="auto">
          <a:xfrm>
            <a:off x="2220913" y="1376363"/>
            <a:ext cx="855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85363" name="Picture 33" descr="MC9001043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64" name="Picture 34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76613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65" name="Text Box 4"/>
          <p:cNvSpPr txBox="1">
            <a:spLocks noChangeArrowheads="1"/>
          </p:cNvSpPr>
          <p:nvPr/>
        </p:nvSpPr>
        <p:spPr bwMode="auto">
          <a:xfrm>
            <a:off x="4775200" y="4643438"/>
            <a:ext cx="43259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But how do we create things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in the first place?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4521200" y="957263"/>
            <a:ext cx="1752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Typewriter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</p:txBody>
      </p:sp>
      <p:sp>
        <p:nvSpPr>
          <p:cNvPr id="190467" name="Text Box 2"/>
          <p:cNvSpPr txBox="1">
            <a:spLocks noChangeArrowheads="1"/>
          </p:cNvSpPr>
          <p:nvPr/>
        </p:nvSpPr>
        <p:spPr bwMode="auto">
          <a:xfrm>
            <a:off x="3370263" y="3549650"/>
            <a:ext cx="37449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make directory</a:t>
            </a:r>
          </a:p>
        </p:txBody>
      </p:sp>
      <p:sp>
        <p:nvSpPr>
          <p:cNvPr id="190468" name="Line 4"/>
          <p:cNvSpPr>
            <a:spLocks noChangeShapeType="1"/>
          </p:cNvSpPr>
          <p:nvPr/>
        </p:nvSpPr>
        <p:spPr bwMode="auto">
          <a:xfrm flipH="1">
            <a:off x="2678113" y="3836988"/>
            <a:ext cx="635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</p:txBody>
      </p:sp>
      <p:sp>
        <p:nvSpPr>
          <p:cNvPr id="191491" name="Text Box 2"/>
          <p:cNvSpPr txBox="1">
            <a:spLocks noChangeArrowheads="1"/>
          </p:cNvSpPr>
          <p:nvPr/>
        </p:nvSpPr>
        <p:spPr bwMode="auto">
          <a:xfrm>
            <a:off x="3370263" y="3549650"/>
            <a:ext cx="5184775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make directory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 relative path, so the new directory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is made below the current one</a:t>
            </a:r>
          </a:p>
        </p:txBody>
      </p:sp>
      <p:sp>
        <p:nvSpPr>
          <p:cNvPr id="191492" name="Line 4"/>
          <p:cNvSpPr>
            <a:spLocks noChangeShapeType="1"/>
          </p:cNvSpPr>
          <p:nvPr/>
        </p:nvSpPr>
        <p:spPr bwMode="auto">
          <a:xfrm flipH="1">
            <a:off x="2713038" y="3836988"/>
            <a:ext cx="600075" cy="15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–F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      tmp/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–F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      tmp/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93539" name="AutoShape 3"/>
          <p:cNvSpPr>
            <a:spLocks noChangeArrowheads="1"/>
          </p:cNvSpPr>
          <p:nvPr/>
        </p:nvSpPr>
        <p:spPr bwMode="auto">
          <a:xfrm>
            <a:off x="4810125" y="5392738"/>
            <a:ext cx="806450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3"/>
          <p:cNvSpPr txBox="1">
            <a:spLocks noChangeArrowheads="1"/>
          </p:cNvSpPr>
          <p:nvPr/>
        </p:nvSpPr>
        <p:spPr bwMode="auto">
          <a:xfrm>
            <a:off x="4724400" y="1073150"/>
            <a:ext cx="6032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vlad</a:t>
            </a:r>
          </a:p>
        </p:txBody>
      </p:sp>
      <p:grpSp>
        <p:nvGrpSpPr>
          <p:cNvPr id="194563" name="Group 4"/>
          <p:cNvGrpSpPr>
            <a:grpSpLocks/>
          </p:cNvGrpSpPr>
          <p:nvPr/>
        </p:nvGrpSpPr>
        <p:grpSpPr bwMode="auto">
          <a:xfrm>
            <a:off x="1250950" y="2109788"/>
            <a:ext cx="700088" cy="1098550"/>
            <a:chOff x="453" y="2525"/>
            <a:chExt cx="441" cy="692"/>
          </a:xfrm>
        </p:grpSpPr>
        <p:sp>
          <p:nvSpPr>
            <p:cNvPr id="194605" name="Text Box 5"/>
            <p:cNvSpPr txBox="1">
              <a:spLocks noChangeArrowheads="1"/>
            </p:cNvSpPr>
            <p:nvPr/>
          </p:nvSpPr>
          <p:spPr bwMode="auto">
            <a:xfrm>
              <a:off x="519" y="2998"/>
              <a:ext cx="30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bin</a:t>
              </a:r>
            </a:p>
          </p:txBody>
        </p:sp>
        <p:pic>
          <p:nvPicPr>
            <p:cNvPr id="194606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564" name="Group 7"/>
          <p:cNvGrpSpPr>
            <a:grpSpLocks/>
          </p:cNvGrpSpPr>
          <p:nvPr/>
        </p:nvGrpSpPr>
        <p:grpSpPr bwMode="auto">
          <a:xfrm>
            <a:off x="4430713" y="2109788"/>
            <a:ext cx="781050" cy="1098550"/>
            <a:chOff x="2456" y="2525"/>
            <a:chExt cx="492" cy="692"/>
          </a:xfrm>
        </p:grpSpPr>
        <p:sp>
          <p:nvSpPr>
            <p:cNvPr id="194603" name="Text Box 8"/>
            <p:cNvSpPr txBox="1">
              <a:spLocks noChangeArrowheads="1"/>
            </p:cNvSpPr>
            <p:nvPr/>
          </p:nvSpPr>
          <p:spPr bwMode="auto">
            <a:xfrm>
              <a:off x="2456" y="2998"/>
              <a:ext cx="49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music</a:t>
              </a:r>
            </a:p>
          </p:txBody>
        </p:sp>
        <p:pic>
          <p:nvPicPr>
            <p:cNvPr id="194604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565" name="Group 10"/>
          <p:cNvGrpSpPr>
            <a:grpSpLocks/>
          </p:cNvGrpSpPr>
          <p:nvPr/>
        </p:nvGrpSpPr>
        <p:grpSpPr bwMode="auto">
          <a:xfrm>
            <a:off x="3400425" y="2109788"/>
            <a:ext cx="700088" cy="1098550"/>
            <a:chOff x="1807" y="2525"/>
            <a:chExt cx="441" cy="692"/>
          </a:xfrm>
        </p:grpSpPr>
        <p:sp>
          <p:nvSpPr>
            <p:cNvPr id="194601" name="Text Box 11"/>
            <p:cNvSpPr txBox="1">
              <a:spLocks noChangeArrowheads="1"/>
            </p:cNvSpPr>
            <p:nvPr/>
          </p:nvSpPr>
          <p:spPr bwMode="auto">
            <a:xfrm>
              <a:off x="1837" y="2998"/>
              <a:ext cx="38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mail</a:t>
              </a:r>
            </a:p>
          </p:txBody>
        </p:sp>
        <p:pic>
          <p:nvPicPr>
            <p:cNvPr id="194602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566" name="Group 13"/>
          <p:cNvGrpSpPr>
            <a:grpSpLocks/>
          </p:cNvGrpSpPr>
          <p:nvPr/>
        </p:nvGrpSpPr>
        <p:grpSpPr bwMode="auto">
          <a:xfrm>
            <a:off x="6577013" y="2111375"/>
            <a:ext cx="882650" cy="1096963"/>
            <a:chOff x="3808" y="2526"/>
            <a:chExt cx="556" cy="691"/>
          </a:xfrm>
        </p:grpSpPr>
        <p:sp>
          <p:nvSpPr>
            <p:cNvPr id="194599" name="Text Box 14"/>
            <p:cNvSpPr txBox="1">
              <a:spLocks noChangeArrowheads="1"/>
            </p:cNvSpPr>
            <p:nvPr/>
          </p:nvSpPr>
          <p:spPr bwMode="auto">
            <a:xfrm>
              <a:off x="3808" y="2998"/>
              <a:ext cx="55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papers</a:t>
              </a:r>
            </a:p>
          </p:txBody>
        </p:sp>
        <p:pic>
          <p:nvPicPr>
            <p:cNvPr id="194600" name="Picture 15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567" name="Group 16"/>
          <p:cNvGrpSpPr>
            <a:grpSpLocks/>
          </p:cNvGrpSpPr>
          <p:nvPr/>
        </p:nvGrpSpPr>
        <p:grpSpPr bwMode="auto">
          <a:xfrm>
            <a:off x="2346325" y="2109788"/>
            <a:ext cx="700088" cy="1098550"/>
            <a:chOff x="1143" y="2525"/>
            <a:chExt cx="441" cy="692"/>
          </a:xfrm>
        </p:grpSpPr>
        <p:sp>
          <p:nvSpPr>
            <p:cNvPr id="194597" name="Text Box 17"/>
            <p:cNvSpPr txBox="1">
              <a:spLocks noChangeArrowheads="1"/>
            </p:cNvSpPr>
            <p:nvPr/>
          </p:nvSpPr>
          <p:spPr bwMode="auto">
            <a:xfrm>
              <a:off x="1177" y="2998"/>
              <a:ext cx="39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data</a:t>
              </a:r>
            </a:p>
          </p:txBody>
        </p:sp>
        <p:pic>
          <p:nvPicPr>
            <p:cNvPr id="194598" name="Picture 18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568" name="Picture 19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900113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569" name="Group 20"/>
          <p:cNvGrpSpPr>
            <a:grpSpLocks/>
          </p:cNvGrpSpPr>
          <p:nvPr/>
        </p:nvGrpSpPr>
        <p:grpSpPr bwMode="auto">
          <a:xfrm>
            <a:off x="3395663" y="3775075"/>
            <a:ext cx="700087" cy="1100138"/>
            <a:chOff x="5350" y="2524"/>
            <a:chExt cx="441" cy="693"/>
          </a:xfrm>
        </p:grpSpPr>
        <p:sp>
          <p:nvSpPr>
            <p:cNvPr id="194595" name="Text Box 21"/>
            <p:cNvSpPr txBox="1">
              <a:spLocks noChangeArrowheads="1"/>
            </p:cNvSpPr>
            <p:nvPr/>
          </p:nvSpPr>
          <p:spPr bwMode="auto">
            <a:xfrm>
              <a:off x="5357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solar</a:t>
              </a:r>
            </a:p>
          </p:txBody>
        </p:sp>
        <p:pic>
          <p:nvPicPr>
            <p:cNvPr id="194596" name="Picture 2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570" name="Group 23"/>
          <p:cNvGrpSpPr>
            <a:grpSpLocks/>
          </p:cNvGrpSpPr>
          <p:nvPr/>
        </p:nvGrpSpPr>
        <p:grpSpPr bwMode="auto">
          <a:xfrm>
            <a:off x="5316538" y="2116138"/>
            <a:ext cx="1047750" cy="1092200"/>
            <a:chOff x="3014" y="2529"/>
            <a:chExt cx="660" cy="688"/>
          </a:xfrm>
        </p:grpSpPr>
        <p:pic>
          <p:nvPicPr>
            <p:cNvPr id="194593" name="Picture 24" descr="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594" name="Text Box 25"/>
            <p:cNvSpPr txBox="1">
              <a:spLocks noChangeArrowheads="1"/>
            </p:cNvSpPr>
            <p:nvPr/>
          </p:nvSpPr>
          <p:spPr bwMode="auto">
            <a:xfrm>
              <a:off x="3014" y="2998"/>
              <a:ext cx="66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notes.txt</a:t>
              </a:r>
            </a:p>
          </p:txBody>
        </p:sp>
      </p:grpSp>
      <p:grpSp>
        <p:nvGrpSpPr>
          <p:cNvPr id="194571" name="Group 26"/>
          <p:cNvGrpSpPr>
            <a:grpSpLocks/>
          </p:cNvGrpSpPr>
          <p:nvPr/>
        </p:nvGrpSpPr>
        <p:grpSpPr bwMode="auto">
          <a:xfrm>
            <a:off x="2074863" y="3778250"/>
            <a:ext cx="1085850" cy="1096963"/>
            <a:chOff x="4518" y="2526"/>
            <a:chExt cx="684" cy="691"/>
          </a:xfrm>
        </p:grpSpPr>
        <p:pic>
          <p:nvPicPr>
            <p:cNvPr id="194591" name="Picture 27" descr="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" y="2526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592" name="Text Box 28"/>
            <p:cNvSpPr txBox="1">
              <a:spLocks noChangeArrowheads="1"/>
            </p:cNvSpPr>
            <p:nvPr/>
          </p:nvSpPr>
          <p:spPr bwMode="auto">
            <a:xfrm>
              <a:off x="4518" y="2998"/>
              <a:ext cx="68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pizza.cfg</a:t>
              </a:r>
            </a:p>
          </p:txBody>
        </p:sp>
      </p:grpSp>
      <p:grpSp>
        <p:nvGrpSpPr>
          <p:cNvPr id="194572" name="Group 29"/>
          <p:cNvGrpSpPr>
            <a:grpSpLocks/>
          </p:cNvGrpSpPr>
          <p:nvPr/>
        </p:nvGrpSpPr>
        <p:grpSpPr bwMode="auto">
          <a:xfrm>
            <a:off x="4333875" y="3779838"/>
            <a:ext cx="1060450" cy="1095375"/>
            <a:chOff x="5941" y="2527"/>
            <a:chExt cx="668" cy="690"/>
          </a:xfrm>
        </p:grpSpPr>
        <p:pic>
          <p:nvPicPr>
            <p:cNvPr id="194589" name="Picture 30" descr="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" y="2527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590" name="Text Box 31"/>
            <p:cNvSpPr txBox="1">
              <a:spLocks noChangeArrowheads="1"/>
            </p:cNvSpPr>
            <p:nvPr/>
          </p:nvSpPr>
          <p:spPr bwMode="auto">
            <a:xfrm>
              <a:off x="5941" y="2998"/>
              <a:ext cx="66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solar.pdf</a:t>
              </a:r>
            </a:p>
          </p:txBody>
        </p:sp>
      </p:grpSp>
      <p:grpSp>
        <p:nvGrpSpPr>
          <p:cNvPr id="194573" name="Group 32"/>
          <p:cNvGrpSpPr>
            <a:grpSpLocks/>
          </p:cNvGrpSpPr>
          <p:nvPr/>
        </p:nvGrpSpPr>
        <p:grpSpPr bwMode="auto">
          <a:xfrm>
            <a:off x="5549900" y="3775075"/>
            <a:ext cx="700088" cy="1100138"/>
            <a:chOff x="6707" y="2524"/>
            <a:chExt cx="441" cy="693"/>
          </a:xfrm>
        </p:grpSpPr>
        <p:sp>
          <p:nvSpPr>
            <p:cNvPr id="194587" name="Text Box 33"/>
            <p:cNvSpPr txBox="1">
              <a:spLocks noChangeArrowheads="1"/>
            </p:cNvSpPr>
            <p:nvPr/>
          </p:nvSpPr>
          <p:spPr bwMode="auto">
            <a:xfrm>
              <a:off x="6746" y="2998"/>
              <a:ext cx="36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swc</a:t>
              </a:r>
            </a:p>
          </p:txBody>
        </p:sp>
        <p:pic>
          <p:nvPicPr>
            <p:cNvPr id="194588" name="Picture 34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7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574" name="Line 35"/>
          <p:cNvSpPr>
            <a:spLocks noChangeShapeType="1"/>
          </p:cNvSpPr>
          <p:nvPr/>
        </p:nvSpPr>
        <p:spPr bwMode="auto">
          <a:xfrm>
            <a:off x="1641475" y="1879600"/>
            <a:ext cx="5357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75" name="Line 36"/>
          <p:cNvSpPr>
            <a:spLocks noChangeShapeType="1"/>
          </p:cNvSpPr>
          <p:nvPr/>
        </p:nvSpPr>
        <p:spPr bwMode="auto">
          <a:xfrm>
            <a:off x="2620963" y="3490913"/>
            <a:ext cx="328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76" name="Line 37"/>
          <p:cNvSpPr>
            <a:spLocks noChangeShapeType="1"/>
          </p:cNvSpPr>
          <p:nvPr/>
        </p:nvSpPr>
        <p:spPr bwMode="auto">
          <a:xfrm>
            <a:off x="4291013" y="1590675"/>
            <a:ext cx="0" cy="190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77" name="Line 38"/>
          <p:cNvSpPr>
            <a:spLocks noChangeShapeType="1"/>
          </p:cNvSpPr>
          <p:nvPr/>
        </p:nvSpPr>
        <p:spPr bwMode="auto">
          <a:xfrm>
            <a:off x="2678113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78" name="Line 39"/>
          <p:cNvSpPr>
            <a:spLocks noChangeShapeType="1"/>
          </p:cNvSpPr>
          <p:nvPr/>
        </p:nvSpPr>
        <p:spPr bwMode="auto">
          <a:xfrm>
            <a:off x="3714750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79" name="Line 40"/>
          <p:cNvSpPr>
            <a:spLocks noChangeShapeType="1"/>
          </p:cNvSpPr>
          <p:nvPr/>
        </p:nvSpPr>
        <p:spPr bwMode="auto">
          <a:xfrm>
            <a:off x="1641475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80" name="Line 41"/>
          <p:cNvSpPr>
            <a:spLocks noChangeShapeType="1"/>
          </p:cNvSpPr>
          <p:nvPr/>
        </p:nvSpPr>
        <p:spPr bwMode="auto">
          <a:xfrm>
            <a:off x="4752975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81" name="Line 42"/>
          <p:cNvSpPr>
            <a:spLocks noChangeShapeType="1"/>
          </p:cNvSpPr>
          <p:nvPr/>
        </p:nvSpPr>
        <p:spPr bwMode="auto">
          <a:xfrm>
            <a:off x="5846763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82" name="Line 43"/>
          <p:cNvSpPr>
            <a:spLocks noChangeShapeType="1"/>
          </p:cNvSpPr>
          <p:nvPr/>
        </p:nvSpPr>
        <p:spPr bwMode="auto">
          <a:xfrm>
            <a:off x="6999288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83" name="Line 44"/>
          <p:cNvSpPr>
            <a:spLocks noChangeShapeType="1"/>
          </p:cNvSpPr>
          <p:nvPr/>
        </p:nvSpPr>
        <p:spPr bwMode="auto">
          <a:xfrm>
            <a:off x="5903913" y="34925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84" name="Line 45"/>
          <p:cNvSpPr>
            <a:spLocks noChangeShapeType="1"/>
          </p:cNvSpPr>
          <p:nvPr/>
        </p:nvSpPr>
        <p:spPr bwMode="auto">
          <a:xfrm>
            <a:off x="4867275" y="34925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85" name="Line 46"/>
          <p:cNvSpPr>
            <a:spLocks noChangeShapeType="1"/>
          </p:cNvSpPr>
          <p:nvPr/>
        </p:nvSpPr>
        <p:spPr bwMode="auto">
          <a:xfrm>
            <a:off x="3714750" y="34925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86" name="Line 47"/>
          <p:cNvSpPr>
            <a:spLocks noChangeShapeType="1"/>
          </p:cNvSpPr>
          <p:nvPr/>
        </p:nvSpPr>
        <p:spPr bwMode="auto">
          <a:xfrm>
            <a:off x="2620963" y="34925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4724400" y="1073150"/>
            <a:ext cx="6032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vlad</a:t>
            </a:r>
          </a:p>
        </p:txBody>
      </p:sp>
      <p:grpSp>
        <p:nvGrpSpPr>
          <p:cNvPr id="195587" name="Group 3"/>
          <p:cNvGrpSpPr>
            <a:grpSpLocks/>
          </p:cNvGrpSpPr>
          <p:nvPr/>
        </p:nvGrpSpPr>
        <p:grpSpPr bwMode="auto">
          <a:xfrm>
            <a:off x="1250950" y="2109788"/>
            <a:ext cx="700088" cy="1098550"/>
            <a:chOff x="453" y="2525"/>
            <a:chExt cx="441" cy="692"/>
          </a:xfrm>
        </p:grpSpPr>
        <p:sp>
          <p:nvSpPr>
            <p:cNvPr id="195633" name="Text Box 4"/>
            <p:cNvSpPr txBox="1">
              <a:spLocks noChangeArrowheads="1"/>
            </p:cNvSpPr>
            <p:nvPr/>
          </p:nvSpPr>
          <p:spPr bwMode="auto">
            <a:xfrm>
              <a:off x="519" y="2998"/>
              <a:ext cx="30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bin</a:t>
              </a:r>
            </a:p>
          </p:txBody>
        </p:sp>
        <p:pic>
          <p:nvPicPr>
            <p:cNvPr id="195634" name="Picture 5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588" name="Group 6"/>
          <p:cNvGrpSpPr>
            <a:grpSpLocks/>
          </p:cNvGrpSpPr>
          <p:nvPr/>
        </p:nvGrpSpPr>
        <p:grpSpPr bwMode="auto">
          <a:xfrm>
            <a:off x="4430713" y="2109788"/>
            <a:ext cx="781050" cy="1098550"/>
            <a:chOff x="2456" y="2525"/>
            <a:chExt cx="492" cy="692"/>
          </a:xfrm>
        </p:grpSpPr>
        <p:sp>
          <p:nvSpPr>
            <p:cNvPr id="195631" name="Text Box 7"/>
            <p:cNvSpPr txBox="1">
              <a:spLocks noChangeArrowheads="1"/>
            </p:cNvSpPr>
            <p:nvPr/>
          </p:nvSpPr>
          <p:spPr bwMode="auto">
            <a:xfrm>
              <a:off x="2456" y="2998"/>
              <a:ext cx="49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music</a:t>
              </a:r>
            </a:p>
          </p:txBody>
        </p:sp>
        <p:pic>
          <p:nvPicPr>
            <p:cNvPr id="195632" name="Picture 8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589" name="Group 9"/>
          <p:cNvGrpSpPr>
            <a:grpSpLocks/>
          </p:cNvGrpSpPr>
          <p:nvPr/>
        </p:nvGrpSpPr>
        <p:grpSpPr bwMode="auto">
          <a:xfrm>
            <a:off x="3400425" y="2109788"/>
            <a:ext cx="700088" cy="1098550"/>
            <a:chOff x="1807" y="2525"/>
            <a:chExt cx="441" cy="692"/>
          </a:xfrm>
        </p:grpSpPr>
        <p:sp>
          <p:nvSpPr>
            <p:cNvPr id="195629" name="Text Box 10"/>
            <p:cNvSpPr txBox="1">
              <a:spLocks noChangeArrowheads="1"/>
            </p:cNvSpPr>
            <p:nvPr/>
          </p:nvSpPr>
          <p:spPr bwMode="auto">
            <a:xfrm>
              <a:off x="1837" y="2998"/>
              <a:ext cx="38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mail</a:t>
              </a:r>
            </a:p>
          </p:txBody>
        </p:sp>
        <p:pic>
          <p:nvPicPr>
            <p:cNvPr id="195630" name="Picture 11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590" name="Group 12"/>
          <p:cNvGrpSpPr>
            <a:grpSpLocks/>
          </p:cNvGrpSpPr>
          <p:nvPr/>
        </p:nvGrpSpPr>
        <p:grpSpPr bwMode="auto">
          <a:xfrm>
            <a:off x="6577013" y="2111375"/>
            <a:ext cx="882650" cy="1096963"/>
            <a:chOff x="3808" y="2526"/>
            <a:chExt cx="556" cy="691"/>
          </a:xfrm>
        </p:grpSpPr>
        <p:sp>
          <p:nvSpPr>
            <p:cNvPr id="195627" name="Text Box 13"/>
            <p:cNvSpPr txBox="1">
              <a:spLocks noChangeArrowheads="1"/>
            </p:cNvSpPr>
            <p:nvPr/>
          </p:nvSpPr>
          <p:spPr bwMode="auto">
            <a:xfrm>
              <a:off x="3808" y="2998"/>
              <a:ext cx="55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papers</a:t>
              </a:r>
            </a:p>
          </p:txBody>
        </p:sp>
        <p:pic>
          <p:nvPicPr>
            <p:cNvPr id="195628" name="Picture 14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591" name="Group 15"/>
          <p:cNvGrpSpPr>
            <a:grpSpLocks/>
          </p:cNvGrpSpPr>
          <p:nvPr/>
        </p:nvGrpSpPr>
        <p:grpSpPr bwMode="auto">
          <a:xfrm>
            <a:off x="2346325" y="2109788"/>
            <a:ext cx="700088" cy="1098550"/>
            <a:chOff x="1143" y="2525"/>
            <a:chExt cx="441" cy="692"/>
          </a:xfrm>
        </p:grpSpPr>
        <p:sp>
          <p:nvSpPr>
            <p:cNvPr id="195625" name="Text Box 16"/>
            <p:cNvSpPr txBox="1">
              <a:spLocks noChangeArrowheads="1"/>
            </p:cNvSpPr>
            <p:nvPr/>
          </p:nvSpPr>
          <p:spPr bwMode="auto">
            <a:xfrm>
              <a:off x="1177" y="2998"/>
              <a:ext cx="39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data</a:t>
              </a:r>
            </a:p>
          </p:txBody>
        </p:sp>
        <p:pic>
          <p:nvPicPr>
            <p:cNvPr id="195626" name="Picture 17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5592" name="Picture 18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900113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5593" name="Group 19"/>
          <p:cNvGrpSpPr>
            <a:grpSpLocks/>
          </p:cNvGrpSpPr>
          <p:nvPr/>
        </p:nvGrpSpPr>
        <p:grpSpPr bwMode="auto">
          <a:xfrm>
            <a:off x="2670175" y="3775075"/>
            <a:ext cx="700088" cy="1100138"/>
            <a:chOff x="5350" y="2524"/>
            <a:chExt cx="441" cy="693"/>
          </a:xfrm>
        </p:grpSpPr>
        <p:sp>
          <p:nvSpPr>
            <p:cNvPr id="195623" name="Text Box 20"/>
            <p:cNvSpPr txBox="1">
              <a:spLocks noChangeArrowheads="1"/>
            </p:cNvSpPr>
            <p:nvPr/>
          </p:nvSpPr>
          <p:spPr bwMode="auto">
            <a:xfrm>
              <a:off x="5357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solar</a:t>
              </a:r>
            </a:p>
          </p:txBody>
        </p:sp>
        <p:pic>
          <p:nvPicPr>
            <p:cNvPr id="195624" name="Picture 21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594" name="Group 22"/>
          <p:cNvGrpSpPr>
            <a:grpSpLocks/>
          </p:cNvGrpSpPr>
          <p:nvPr/>
        </p:nvGrpSpPr>
        <p:grpSpPr bwMode="auto">
          <a:xfrm>
            <a:off x="5316538" y="2116138"/>
            <a:ext cx="1047750" cy="1092200"/>
            <a:chOff x="3014" y="2529"/>
            <a:chExt cx="660" cy="688"/>
          </a:xfrm>
        </p:grpSpPr>
        <p:pic>
          <p:nvPicPr>
            <p:cNvPr id="195621" name="Picture 23" descr="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622" name="Text Box 24"/>
            <p:cNvSpPr txBox="1">
              <a:spLocks noChangeArrowheads="1"/>
            </p:cNvSpPr>
            <p:nvPr/>
          </p:nvSpPr>
          <p:spPr bwMode="auto">
            <a:xfrm>
              <a:off x="3014" y="2998"/>
              <a:ext cx="66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notes.txt</a:t>
              </a:r>
            </a:p>
          </p:txBody>
        </p:sp>
      </p:grpSp>
      <p:grpSp>
        <p:nvGrpSpPr>
          <p:cNvPr id="195595" name="Group 25"/>
          <p:cNvGrpSpPr>
            <a:grpSpLocks/>
          </p:cNvGrpSpPr>
          <p:nvPr/>
        </p:nvGrpSpPr>
        <p:grpSpPr bwMode="auto">
          <a:xfrm>
            <a:off x="1362075" y="3778250"/>
            <a:ext cx="1085850" cy="1096963"/>
            <a:chOff x="4518" y="2526"/>
            <a:chExt cx="684" cy="691"/>
          </a:xfrm>
        </p:grpSpPr>
        <p:pic>
          <p:nvPicPr>
            <p:cNvPr id="195619" name="Picture 26" descr="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" y="2526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620" name="Text Box 27"/>
            <p:cNvSpPr txBox="1">
              <a:spLocks noChangeArrowheads="1"/>
            </p:cNvSpPr>
            <p:nvPr/>
          </p:nvSpPr>
          <p:spPr bwMode="auto">
            <a:xfrm>
              <a:off x="4518" y="2998"/>
              <a:ext cx="68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pizza.cfg</a:t>
              </a:r>
            </a:p>
          </p:txBody>
        </p:sp>
      </p:grpSp>
      <p:grpSp>
        <p:nvGrpSpPr>
          <p:cNvPr id="195596" name="Group 28"/>
          <p:cNvGrpSpPr>
            <a:grpSpLocks/>
          </p:cNvGrpSpPr>
          <p:nvPr/>
        </p:nvGrpSpPr>
        <p:grpSpPr bwMode="auto">
          <a:xfrm>
            <a:off x="3727450" y="3779838"/>
            <a:ext cx="1060450" cy="1095375"/>
            <a:chOff x="5941" y="2527"/>
            <a:chExt cx="668" cy="690"/>
          </a:xfrm>
        </p:grpSpPr>
        <p:pic>
          <p:nvPicPr>
            <p:cNvPr id="195617" name="Picture 29" descr="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" y="2527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618" name="Text Box 30"/>
            <p:cNvSpPr txBox="1">
              <a:spLocks noChangeArrowheads="1"/>
            </p:cNvSpPr>
            <p:nvPr/>
          </p:nvSpPr>
          <p:spPr bwMode="auto">
            <a:xfrm>
              <a:off x="5941" y="2998"/>
              <a:ext cx="66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solar.pdf</a:t>
              </a:r>
            </a:p>
          </p:txBody>
        </p:sp>
      </p:grpSp>
      <p:grpSp>
        <p:nvGrpSpPr>
          <p:cNvPr id="195597" name="Group 31"/>
          <p:cNvGrpSpPr>
            <a:grpSpLocks/>
          </p:cNvGrpSpPr>
          <p:nvPr/>
        </p:nvGrpSpPr>
        <p:grpSpPr bwMode="auto">
          <a:xfrm>
            <a:off x="5097463" y="3775075"/>
            <a:ext cx="700087" cy="1100138"/>
            <a:chOff x="6707" y="2524"/>
            <a:chExt cx="441" cy="693"/>
          </a:xfrm>
        </p:grpSpPr>
        <p:sp>
          <p:nvSpPr>
            <p:cNvPr id="195615" name="Text Box 32"/>
            <p:cNvSpPr txBox="1">
              <a:spLocks noChangeArrowheads="1"/>
            </p:cNvSpPr>
            <p:nvPr/>
          </p:nvSpPr>
          <p:spPr bwMode="auto">
            <a:xfrm>
              <a:off x="6746" y="2998"/>
              <a:ext cx="36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swc</a:t>
              </a:r>
            </a:p>
          </p:txBody>
        </p:sp>
        <p:pic>
          <p:nvPicPr>
            <p:cNvPr id="195616" name="Picture 33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7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5598" name="Line 34"/>
          <p:cNvSpPr>
            <a:spLocks noChangeShapeType="1"/>
          </p:cNvSpPr>
          <p:nvPr/>
        </p:nvSpPr>
        <p:spPr bwMode="auto">
          <a:xfrm>
            <a:off x="1641475" y="1879600"/>
            <a:ext cx="5357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599" name="Line 35"/>
          <p:cNvSpPr>
            <a:spLocks noChangeShapeType="1"/>
          </p:cNvSpPr>
          <p:nvPr/>
        </p:nvSpPr>
        <p:spPr bwMode="auto">
          <a:xfrm>
            <a:off x="1928813" y="3490913"/>
            <a:ext cx="4494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600" name="Line 36"/>
          <p:cNvSpPr>
            <a:spLocks noChangeShapeType="1"/>
          </p:cNvSpPr>
          <p:nvPr/>
        </p:nvSpPr>
        <p:spPr bwMode="auto">
          <a:xfrm>
            <a:off x="4291013" y="1590675"/>
            <a:ext cx="0" cy="213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601" name="Line 37"/>
          <p:cNvSpPr>
            <a:spLocks noChangeShapeType="1"/>
          </p:cNvSpPr>
          <p:nvPr/>
        </p:nvSpPr>
        <p:spPr bwMode="auto">
          <a:xfrm>
            <a:off x="2678113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602" name="Line 38"/>
          <p:cNvSpPr>
            <a:spLocks noChangeShapeType="1"/>
          </p:cNvSpPr>
          <p:nvPr/>
        </p:nvSpPr>
        <p:spPr bwMode="auto">
          <a:xfrm>
            <a:off x="3714750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603" name="Line 39"/>
          <p:cNvSpPr>
            <a:spLocks noChangeShapeType="1"/>
          </p:cNvSpPr>
          <p:nvPr/>
        </p:nvSpPr>
        <p:spPr bwMode="auto">
          <a:xfrm>
            <a:off x="1641475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604" name="Line 40"/>
          <p:cNvSpPr>
            <a:spLocks noChangeShapeType="1"/>
          </p:cNvSpPr>
          <p:nvPr/>
        </p:nvSpPr>
        <p:spPr bwMode="auto">
          <a:xfrm>
            <a:off x="4752975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605" name="Line 41"/>
          <p:cNvSpPr>
            <a:spLocks noChangeShapeType="1"/>
          </p:cNvSpPr>
          <p:nvPr/>
        </p:nvSpPr>
        <p:spPr bwMode="auto">
          <a:xfrm>
            <a:off x="5846763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606" name="Line 42"/>
          <p:cNvSpPr>
            <a:spLocks noChangeShapeType="1"/>
          </p:cNvSpPr>
          <p:nvPr/>
        </p:nvSpPr>
        <p:spPr bwMode="auto">
          <a:xfrm>
            <a:off x="6999288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607" name="Line 43"/>
          <p:cNvSpPr>
            <a:spLocks noChangeShapeType="1"/>
          </p:cNvSpPr>
          <p:nvPr/>
        </p:nvSpPr>
        <p:spPr bwMode="auto">
          <a:xfrm>
            <a:off x="6423025" y="34925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608" name="Line 44"/>
          <p:cNvSpPr>
            <a:spLocks noChangeShapeType="1"/>
          </p:cNvSpPr>
          <p:nvPr/>
        </p:nvSpPr>
        <p:spPr bwMode="auto">
          <a:xfrm>
            <a:off x="5386388" y="34925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609" name="Line 45"/>
          <p:cNvSpPr>
            <a:spLocks noChangeShapeType="1"/>
          </p:cNvSpPr>
          <p:nvPr/>
        </p:nvSpPr>
        <p:spPr bwMode="auto">
          <a:xfrm>
            <a:off x="2989263" y="34925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610" name="Line 46"/>
          <p:cNvSpPr>
            <a:spLocks noChangeShapeType="1"/>
          </p:cNvSpPr>
          <p:nvPr/>
        </p:nvSpPr>
        <p:spPr bwMode="auto">
          <a:xfrm>
            <a:off x="1930400" y="34925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95611" name="Group 50"/>
          <p:cNvGrpSpPr>
            <a:grpSpLocks/>
          </p:cNvGrpSpPr>
          <p:nvPr/>
        </p:nvGrpSpPr>
        <p:grpSpPr bwMode="auto">
          <a:xfrm>
            <a:off x="6126163" y="3779838"/>
            <a:ext cx="700087" cy="1100137"/>
            <a:chOff x="3859" y="2381"/>
            <a:chExt cx="441" cy="693"/>
          </a:xfrm>
        </p:grpSpPr>
        <p:sp>
          <p:nvSpPr>
            <p:cNvPr id="195613" name="Text Box 48"/>
            <p:cNvSpPr txBox="1">
              <a:spLocks noChangeArrowheads="1"/>
            </p:cNvSpPr>
            <p:nvPr/>
          </p:nvSpPr>
          <p:spPr bwMode="auto">
            <a:xfrm>
              <a:off x="3902" y="2855"/>
              <a:ext cx="35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tmp</a:t>
              </a:r>
            </a:p>
          </p:txBody>
        </p:sp>
        <p:pic>
          <p:nvPicPr>
            <p:cNvPr id="195614" name="Picture 4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" y="2381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5612" name="AutoShape 51"/>
          <p:cNvSpPr>
            <a:spLocks noChangeArrowheads="1"/>
          </p:cNvSpPr>
          <p:nvPr/>
        </p:nvSpPr>
        <p:spPr bwMode="auto">
          <a:xfrm>
            <a:off x="5962650" y="3722688"/>
            <a:ext cx="1036638" cy="12080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4724400" y="1073150"/>
            <a:ext cx="6032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vlad</a:t>
            </a:r>
          </a:p>
        </p:txBody>
      </p:sp>
      <p:grpSp>
        <p:nvGrpSpPr>
          <p:cNvPr id="196611" name="Group 3"/>
          <p:cNvGrpSpPr>
            <a:grpSpLocks/>
          </p:cNvGrpSpPr>
          <p:nvPr/>
        </p:nvGrpSpPr>
        <p:grpSpPr bwMode="auto">
          <a:xfrm>
            <a:off x="1250950" y="2109788"/>
            <a:ext cx="700088" cy="1098550"/>
            <a:chOff x="453" y="2525"/>
            <a:chExt cx="441" cy="692"/>
          </a:xfrm>
        </p:grpSpPr>
        <p:sp>
          <p:nvSpPr>
            <p:cNvPr id="196658" name="Text Box 4"/>
            <p:cNvSpPr txBox="1">
              <a:spLocks noChangeArrowheads="1"/>
            </p:cNvSpPr>
            <p:nvPr/>
          </p:nvSpPr>
          <p:spPr bwMode="auto">
            <a:xfrm>
              <a:off x="519" y="2998"/>
              <a:ext cx="30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bin</a:t>
              </a:r>
            </a:p>
          </p:txBody>
        </p:sp>
        <p:pic>
          <p:nvPicPr>
            <p:cNvPr id="196659" name="Picture 5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6612" name="Group 6"/>
          <p:cNvGrpSpPr>
            <a:grpSpLocks/>
          </p:cNvGrpSpPr>
          <p:nvPr/>
        </p:nvGrpSpPr>
        <p:grpSpPr bwMode="auto">
          <a:xfrm>
            <a:off x="4430713" y="2109788"/>
            <a:ext cx="781050" cy="1098550"/>
            <a:chOff x="2456" y="2525"/>
            <a:chExt cx="492" cy="692"/>
          </a:xfrm>
        </p:grpSpPr>
        <p:sp>
          <p:nvSpPr>
            <p:cNvPr id="196656" name="Text Box 7"/>
            <p:cNvSpPr txBox="1">
              <a:spLocks noChangeArrowheads="1"/>
            </p:cNvSpPr>
            <p:nvPr/>
          </p:nvSpPr>
          <p:spPr bwMode="auto">
            <a:xfrm>
              <a:off x="2456" y="2998"/>
              <a:ext cx="49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music</a:t>
              </a:r>
            </a:p>
          </p:txBody>
        </p:sp>
        <p:pic>
          <p:nvPicPr>
            <p:cNvPr id="196657" name="Picture 8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6613" name="Group 9"/>
          <p:cNvGrpSpPr>
            <a:grpSpLocks/>
          </p:cNvGrpSpPr>
          <p:nvPr/>
        </p:nvGrpSpPr>
        <p:grpSpPr bwMode="auto">
          <a:xfrm>
            <a:off x="3400425" y="2109788"/>
            <a:ext cx="700088" cy="1098550"/>
            <a:chOff x="1807" y="2525"/>
            <a:chExt cx="441" cy="692"/>
          </a:xfrm>
        </p:grpSpPr>
        <p:sp>
          <p:nvSpPr>
            <p:cNvPr id="196654" name="Text Box 10"/>
            <p:cNvSpPr txBox="1">
              <a:spLocks noChangeArrowheads="1"/>
            </p:cNvSpPr>
            <p:nvPr/>
          </p:nvSpPr>
          <p:spPr bwMode="auto">
            <a:xfrm>
              <a:off x="1837" y="2998"/>
              <a:ext cx="38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mail</a:t>
              </a:r>
            </a:p>
          </p:txBody>
        </p:sp>
        <p:pic>
          <p:nvPicPr>
            <p:cNvPr id="196655" name="Picture 11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6614" name="Group 12"/>
          <p:cNvGrpSpPr>
            <a:grpSpLocks/>
          </p:cNvGrpSpPr>
          <p:nvPr/>
        </p:nvGrpSpPr>
        <p:grpSpPr bwMode="auto">
          <a:xfrm>
            <a:off x="6577013" y="2111375"/>
            <a:ext cx="882650" cy="1096963"/>
            <a:chOff x="3808" y="2526"/>
            <a:chExt cx="556" cy="691"/>
          </a:xfrm>
        </p:grpSpPr>
        <p:sp>
          <p:nvSpPr>
            <p:cNvPr id="196652" name="Text Box 13"/>
            <p:cNvSpPr txBox="1">
              <a:spLocks noChangeArrowheads="1"/>
            </p:cNvSpPr>
            <p:nvPr/>
          </p:nvSpPr>
          <p:spPr bwMode="auto">
            <a:xfrm>
              <a:off x="3808" y="2998"/>
              <a:ext cx="55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papers</a:t>
              </a:r>
            </a:p>
          </p:txBody>
        </p:sp>
        <p:pic>
          <p:nvPicPr>
            <p:cNvPr id="196653" name="Picture 14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6615" name="Group 15"/>
          <p:cNvGrpSpPr>
            <a:grpSpLocks/>
          </p:cNvGrpSpPr>
          <p:nvPr/>
        </p:nvGrpSpPr>
        <p:grpSpPr bwMode="auto">
          <a:xfrm>
            <a:off x="2346325" y="2109788"/>
            <a:ext cx="700088" cy="1098550"/>
            <a:chOff x="1143" y="2525"/>
            <a:chExt cx="441" cy="692"/>
          </a:xfrm>
        </p:grpSpPr>
        <p:sp>
          <p:nvSpPr>
            <p:cNvPr id="196650" name="Text Box 16"/>
            <p:cNvSpPr txBox="1">
              <a:spLocks noChangeArrowheads="1"/>
            </p:cNvSpPr>
            <p:nvPr/>
          </p:nvSpPr>
          <p:spPr bwMode="auto">
            <a:xfrm>
              <a:off x="1177" y="2998"/>
              <a:ext cx="39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data</a:t>
              </a:r>
            </a:p>
          </p:txBody>
        </p:sp>
        <p:pic>
          <p:nvPicPr>
            <p:cNvPr id="196651" name="Picture 17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6616" name="Picture 18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900113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6617" name="Group 19"/>
          <p:cNvGrpSpPr>
            <a:grpSpLocks/>
          </p:cNvGrpSpPr>
          <p:nvPr/>
        </p:nvGrpSpPr>
        <p:grpSpPr bwMode="auto">
          <a:xfrm>
            <a:off x="2670175" y="3775075"/>
            <a:ext cx="700088" cy="1100138"/>
            <a:chOff x="5350" y="2524"/>
            <a:chExt cx="441" cy="693"/>
          </a:xfrm>
        </p:grpSpPr>
        <p:sp>
          <p:nvSpPr>
            <p:cNvPr id="196648" name="Text Box 20"/>
            <p:cNvSpPr txBox="1">
              <a:spLocks noChangeArrowheads="1"/>
            </p:cNvSpPr>
            <p:nvPr/>
          </p:nvSpPr>
          <p:spPr bwMode="auto">
            <a:xfrm>
              <a:off x="5357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solar</a:t>
              </a:r>
            </a:p>
          </p:txBody>
        </p:sp>
        <p:pic>
          <p:nvPicPr>
            <p:cNvPr id="196649" name="Picture 21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6618" name="Group 22"/>
          <p:cNvGrpSpPr>
            <a:grpSpLocks/>
          </p:cNvGrpSpPr>
          <p:nvPr/>
        </p:nvGrpSpPr>
        <p:grpSpPr bwMode="auto">
          <a:xfrm>
            <a:off x="5316538" y="2116138"/>
            <a:ext cx="1047750" cy="1092200"/>
            <a:chOff x="3014" y="2529"/>
            <a:chExt cx="660" cy="688"/>
          </a:xfrm>
        </p:grpSpPr>
        <p:pic>
          <p:nvPicPr>
            <p:cNvPr id="196646" name="Picture 23" descr="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647" name="Text Box 24"/>
            <p:cNvSpPr txBox="1">
              <a:spLocks noChangeArrowheads="1"/>
            </p:cNvSpPr>
            <p:nvPr/>
          </p:nvSpPr>
          <p:spPr bwMode="auto">
            <a:xfrm>
              <a:off x="3014" y="2998"/>
              <a:ext cx="66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notes.txt</a:t>
              </a:r>
            </a:p>
          </p:txBody>
        </p:sp>
      </p:grpSp>
      <p:grpSp>
        <p:nvGrpSpPr>
          <p:cNvPr id="196619" name="Group 25"/>
          <p:cNvGrpSpPr>
            <a:grpSpLocks/>
          </p:cNvGrpSpPr>
          <p:nvPr/>
        </p:nvGrpSpPr>
        <p:grpSpPr bwMode="auto">
          <a:xfrm>
            <a:off x="1362075" y="3778250"/>
            <a:ext cx="1085850" cy="1096963"/>
            <a:chOff x="4518" y="2526"/>
            <a:chExt cx="684" cy="691"/>
          </a:xfrm>
        </p:grpSpPr>
        <p:pic>
          <p:nvPicPr>
            <p:cNvPr id="196644" name="Picture 26" descr="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" y="2526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645" name="Text Box 27"/>
            <p:cNvSpPr txBox="1">
              <a:spLocks noChangeArrowheads="1"/>
            </p:cNvSpPr>
            <p:nvPr/>
          </p:nvSpPr>
          <p:spPr bwMode="auto">
            <a:xfrm>
              <a:off x="4518" y="2998"/>
              <a:ext cx="68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pizza.cfg</a:t>
              </a:r>
            </a:p>
          </p:txBody>
        </p:sp>
      </p:grpSp>
      <p:grpSp>
        <p:nvGrpSpPr>
          <p:cNvPr id="196620" name="Group 28"/>
          <p:cNvGrpSpPr>
            <a:grpSpLocks/>
          </p:cNvGrpSpPr>
          <p:nvPr/>
        </p:nvGrpSpPr>
        <p:grpSpPr bwMode="auto">
          <a:xfrm>
            <a:off x="3727450" y="3779838"/>
            <a:ext cx="1060450" cy="1095375"/>
            <a:chOff x="5941" y="2527"/>
            <a:chExt cx="668" cy="690"/>
          </a:xfrm>
        </p:grpSpPr>
        <p:pic>
          <p:nvPicPr>
            <p:cNvPr id="196642" name="Picture 29" descr="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" y="2527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643" name="Text Box 30"/>
            <p:cNvSpPr txBox="1">
              <a:spLocks noChangeArrowheads="1"/>
            </p:cNvSpPr>
            <p:nvPr/>
          </p:nvSpPr>
          <p:spPr bwMode="auto">
            <a:xfrm>
              <a:off x="5941" y="2998"/>
              <a:ext cx="66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solar.pdf</a:t>
              </a:r>
            </a:p>
          </p:txBody>
        </p:sp>
      </p:grpSp>
      <p:grpSp>
        <p:nvGrpSpPr>
          <p:cNvPr id="196621" name="Group 31"/>
          <p:cNvGrpSpPr>
            <a:grpSpLocks/>
          </p:cNvGrpSpPr>
          <p:nvPr/>
        </p:nvGrpSpPr>
        <p:grpSpPr bwMode="auto">
          <a:xfrm>
            <a:off x="5097463" y="3775075"/>
            <a:ext cx="700087" cy="1100138"/>
            <a:chOff x="6707" y="2524"/>
            <a:chExt cx="441" cy="693"/>
          </a:xfrm>
        </p:grpSpPr>
        <p:sp>
          <p:nvSpPr>
            <p:cNvPr id="196640" name="Text Box 32"/>
            <p:cNvSpPr txBox="1">
              <a:spLocks noChangeArrowheads="1"/>
            </p:cNvSpPr>
            <p:nvPr/>
          </p:nvSpPr>
          <p:spPr bwMode="auto">
            <a:xfrm>
              <a:off x="6746" y="2998"/>
              <a:ext cx="36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swc</a:t>
              </a:r>
            </a:p>
          </p:txBody>
        </p:sp>
        <p:pic>
          <p:nvPicPr>
            <p:cNvPr id="196641" name="Picture 33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7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6622" name="Line 34"/>
          <p:cNvSpPr>
            <a:spLocks noChangeShapeType="1"/>
          </p:cNvSpPr>
          <p:nvPr/>
        </p:nvSpPr>
        <p:spPr bwMode="auto">
          <a:xfrm>
            <a:off x="1641475" y="1879600"/>
            <a:ext cx="5357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623" name="Line 35"/>
          <p:cNvSpPr>
            <a:spLocks noChangeShapeType="1"/>
          </p:cNvSpPr>
          <p:nvPr/>
        </p:nvSpPr>
        <p:spPr bwMode="auto">
          <a:xfrm>
            <a:off x="1928813" y="3490913"/>
            <a:ext cx="4494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624" name="Line 36"/>
          <p:cNvSpPr>
            <a:spLocks noChangeShapeType="1"/>
          </p:cNvSpPr>
          <p:nvPr/>
        </p:nvSpPr>
        <p:spPr bwMode="auto">
          <a:xfrm>
            <a:off x="4291013" y="1590675"/>
            <a:ext cx="0" cy="213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625" name="Line 37"/>
          <p:cNvSpPr>
            <a:spLocks noChangeShapeType="1"/>
          </p:cNvSpPr>
          <p:nvPr/>
        </p:nvSpPr>
        <p:spPr bwMode="auto">
          <a:xfrm>
            <a:off x="2678113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626" name="Line 38"/>
          <p:cNvSpPr>
            <a:spLocks noChangeShapeType="1"/>
          </p:cNvSpPr>
          <p:nvPr/>
        </p:nvSpPr>
        <p:spPr bwMode="auto">
          <a:xfrm>
            <a:off x="3714750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627" name="Line 39"/>
          <p:cNvSpPr>
            <a:spLocks noChangeShapeType="1"/>
          </p:cNvSpPr>
          <p:nvPr/>
        </p:nvSpPr>
        <p:spPr bwMode="auto">
          <a:xfrm>
            <a:off x="1641475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628" name="Line 40"/>
          <p:cNvSpPr>
            <a:spLocks noChangeShapeType="1"/>
          </p:cNvSpPr>
          <p:nvPr/>
        </p:nvSpPr>
        <p:spPr bwMode="auto">
          <a:xfrm>
            <a:off x="4752975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629" name="Line 41"/>
          <p:cNvSpPr>
            <a:spLocks noChangeShapeType="1"/>
          </p:cNvSpPr>
          <p:nvPr/>
        </p:nvSpPr>
        <p:spPr bwMode="auto">
          <a:xfrm>
            <a:off x="5846763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630" name="Line 42"/>
          <p:cNvSpPr>
            <a:spLocks noChangeShapeType="1"/>
          </p:cNvSpPr>
          <p:nvPr/>
        </p:nvSpPr>
        <p:spPr bwMode="auto">
          <a:xfrm>
            <a:off x="6999288" y="18796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631" name="Line 43"/>
          <p:cNvSpPr>
            <a:spLocks noChangeShapeType="1"/>
          </p:cNvSpPr>
          <p:nvPr/>
        </p:nvSpPr>
        <p:spPr bwMode="auto">
          <a:xfrm>
            <a:off x="6423025" y="34925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632" name="Line 44"/>
          <p:cNvSpPr>
            <a:spLocks noChangeShapeType="1"/>
          </p:cNvSpPr>
          <p:nvPr/>
        </p:nvSpPr>
        <p:spPr bwMode="auto">
          <a:xfrm>
            <a:off x="5386388" y="34925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633" name="Line 45"/>
          <p:cNvSpPr>
            <a:spLocks noChangeShapeType="1"/>
          </p:cNvSpPr>
          <p:nvPr/>
        </p:nvSpPr>
        <p:spPr bwMode="auto">
          <a:xfrm>
            <a:off x="2989263" y="34925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634" name="Line 46"/>
          <p:cNvSpPr>
            <a:spLocks noChangeShapeType="1"/>
          </p:cNvSpPr>
          <p:nvPr/>
        </p:nvSpPr>
        <p:spPr bwMode="auto">
          <a:xfrm>
            <a:off x="1930400" y="349250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96635" name="Group 47"/>
          <p:cNvGrpSpPr>
            <a:grpSpLocks/>
          </p:cNvGrpSpPr>
          <p:nvPr/>
        </p:nvGrpSpPr>
        <p:grpSpPr bwMode="auto">
          <a:xfrm>
            <a:off x="6126163" y="3779838"/>
            <a:ext cx="700087" cy="1100137"/>
            <a:chOff x="3859" y="2381"/>
            <a:chExt cx="441" cy="693"/>
          </a:xfrm>
        </p:grpSpPr>
        <p:sp>
          <p:nvSpPr>
            <p:cNvPr id="196638" name="Text Box 48"/>
            <p:cNvSpPr txBox="1">
              <a:spLocks noChangeArrowheads="1"/>
            </p:cNvSpPr>
            <p:nvPr/>
          </p:nvSpPr>
          <p:spPr bwMode="auto">
            <a:xfrm>
              <a:off x="3902" y="2855"/>
              <a:ext cx="35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tmp</a:t>
              </a:r>
            </a:p>
          </p:txBody>
        </p:sp>
        <p:pic>
          <p:nvPicPr>
            <p:cNvPr id="196639" name="Picture 4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" y="2381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6636" name="AutoShape 50"/>
          <p:cNvSpPr>
            <a:spLocks noChangeArrowheads="1"/>
          </p:cNvSpPr>
          <p:nvPr/>
        </p:nvSpPr>
        <p:spPr bwMode="auto">
          <a:xfrm>
            <a:off x="5962650" y="3722688"/>
            <a:ext cx="1036638" cy="12080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96637" name="Text Box 2"/>
          <p:cNvSpPr txBox="1">
            <a:spLocks noChangeArrowheads="1"/>
          </p:cNvSpPr>
          <p:nvPr/>
        </p:nvSpPr>
        <p:spPr bwMode="auto">
          <a:xfrm>
            <a:off x="5097463" y="5105400"/>
            <a:ext cx="2938462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nothing below it yet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4521200" y="957263"/>
            <a:ext cx="35591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Typewriter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Line printer + keyboard</a:t>
            </a:r>
          </a:p>
        </p:txBody>
      </p:sp>
      <p:pic>
        <p:nvPicPr>
          <p:cNvPr id="34819" name="Picture 3" descr="decwriter-la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952500"/>
            <a:ext cx="28479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0" name="Group 5"/>
          <p:cNvGrpSpPr>
            <a:grpSpLocks/>
          </p:cNvGrpSpPr>
          <p:nvPr/>
        </p:nvGrpSpPr>
        <p:grpSpPr bwMode="auto">
          <a:xfrm>
            <a:off x="4694238" y="1187450"/>
            <a:ext cx="1612900" cy="403225"/>
            <a:chOff x="926" y="1075"/>
            <a:chExt cx="435" cy="254"/>
          </a:xfrm>
        </p:grpSpPr>
        <p:sp>
          <p:nvSpPr>
            <p:cNvPr id="34821" name="Line 3"/>
            <p:cNvSpPr>
              <a:spLocks noChangeShapeType="1"/>
            </p:cNvSpPr>
            <p:nvPr/>
          </p:nvSpPr>
          <p:spPr bwMode="auto">
            <a:xfrm>
              <a:off x="926" y="1075"/>
              <a:ext cx="435" cy="254"/>
            </a:xfrm>
            <a:prstGeom prst="line">
              <a:avLst/>
            </a:prstGeom>
            <a:noFill/>
            <a:ln w="762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22" name="Line 4"/>
            <p:cNvSpPr>
              <a:spLocks noChangeShapeType="1"/>
            </p:cNvSpPr>
            <p:nvPr/>
          </p:nvSpPr>
          <p:spPr bwMode="auto">
            <a:xfrm flipH="1">
              <a:off x="926" y="1075"/>
              <a:ext cx="435" cy="254"/>
            </a:xfrm>
            <a:prstGeom prst="line">
              <a:avLst/>
            </a:prstGeom>
            <a:noFill/>
            <a:ln w="762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99683" name="Text Box 2"/>
          <p:cNvSpPr txBox="1">
            <a:spLocks noChangeArrowheads="1"/>
          </p:cNvSpPr>
          <p:nvPr/>
        </p:nvSpPr>
        <p:spPr bwMode="auto">
          <a:xfrm>
            <a:off x="3254375" y="2166938"/>
            <a:ext cx="29384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no output</a:t>
            </a:r>
          </a:p>
        </p:txBody>
      </p:sp>
      <p:sp>
        <p:nvSpPr>
          <p:cNvPr id="199684" name="Line 4"/>
          <p:cNvSpPr>
            <a:spLocks noChangeShapeType="1"/>
          </p:cNvSpPr>
          <p:nvPr/>
        </p:nvSpPr>
        <p:spPr bwMode="auto">
          <a:xfrm flipH="1">
            <a:off x="1122363" y="2513013"/>
            <a:ext cx="19589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-a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.           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-a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.            ..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201731" name="Text Box 2"/>
          <p:cNvSpPr txBox="1">
            <a:spLocks noChangeArrowheads="1"/>
          </p:cNvSpPr>
          <p:nvPr/>
        </p:nvSpPr>
        <p:spPr bwMode="auto">
          <a:xfrm>
            <a:off x="547688" y="3895725"/>
            <a:ext cx="2938462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/users/vlad/tmp</a:t>
            </a:r>
          </a:p>
        </p:txBody>
      </p:sp>
      <p:sp>
        <p:nvSpPr>
          <p:cNvPr id="201732" name="Line 4"/>
          <p:cNvSpPr>
            <a:spLocks noChangeShapeType="1"/>
          </p:cNvSpPr>
          <p:nvPr/>
        </p:nvSpPr>
        <p:spPr bwMode="auto">
          <a:xfrm flipH="1" flipV="1">
            <a:off x="719138" y="3260725"/>
            <a:ext cx="173037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-a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.            ..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202755" name="Text Box 2"/>
          <p:cNvSpPr txBox="1">
            <a:spLocks noChangeArrowheads="1"/>
          </p:cNvSpPr>
          <p:nvPr/>
        </p:nvSpPr>
        <p:spPr bwMode="auto">
          <a:xfrm>
            <a:off x="1584325" y="3895725"/>
            <a:ext cx="19018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/users/vlad</a:t>
            </a:r>
          </a:p>
        </p:txBody>
      </p:sp>
      <p:sp>
        <p:nvSpPr>
          <p:cNvPr id="202756" name="Line 4"/>
          <p:cNvSpPr>
            <a:spLocks noChangeShapeType="1"/>
          </p:cNvSpPr>
          <p:nvPr/>
        </p:nvSpPr>
        <p:spPr bwMode="auto">
          <a:xfrm flipV="1">
            <a:off x="2562225" y="3089275"/>
            <a:ext cx="519113" cy="7477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04803" name="AutoShape 3"/>
          <p:cNvSpPr>
            <a:spLocks noChangeArrowheads="1"/>
          </p:cNvSpPr>
          <p:nvPr/>
        </p:nvSpPr>
        <p:spPr bwMode="auto">
          <a:xfrm>
            <a:off x="950913" y="1360488"/>
            <a:ext cx="806450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204804" name="Text Box 2"/>
          <p:cNvSpPr txBox="1">
            <a:spLocks noChangeArrowheads="1"/>
          </p:cNvSpPr>
          <p:nvPr/>
        </p:nvSpPr>
        <p:spPr bwMode="auto">
          <a:xfrm>
            <a:off x="1814513" y="2454275"/>
            <a:ext cx="6164262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 text editor only a programmer could love</a:t>
            </a:r>
          </a:p>
        </p:txBody>
      </p:sp>
      <p:sp>
        <p:nvSpPr>
          <p:cNvPr id="204805" name="Line 5"/>
          <p:cNvSpPr>
            <a:spLocks noChangeShapeType="1"/>
          </p:cNvSpPr>
          <p:nvPr/>
        </p:nvSpPr>
        <p:spPr bwMode="auto">
          <a:xfrm flipH="1" flipV="1">
            <a:off x="1238250" y="1878013"/>
            <a:ext cx="460375" cy="5762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05827" name="AutoShape 3"/>
          <p:cNvSpPr>
            <a:spLocks noChangeArrowheads="1"/>
          </p:cNvSpPr>
          <p:nvPr/>
        </p:nvSpPr>
        <p:spPr bwMode="auto">
          <a:xfrm>
            <a:off x="950913" y="1360488"/>
            <a:ext cx="806450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205828" name="Text Box 2"/>
          <p:cNvSpPr txBox="1">
            <a:spLocks noChangeArrowheads="1"/>
          </p:cNvSpPr>
          <p:nvPr/>
        </p:nvSpPr>
        <p:spPr bwMode="auto">
          <a:xfrm>
            <a:off x="1814513" y="2454275"/>
            <a:ext cx="6164262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 text editor only a programmer could love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really do mean "text"…</a:t>
            </a:r>
          </a:p>
        </p:txBody>
      </p:sp>
      <p:sp>
        <p:nvSpPr>
          <p:cNvPr id="205829" name="Line 5"/>
          <p:cNvSpPr>
            <a:spLocks noChangeShapeType="1"/>
          </p:cNvSpPr>
          <p:nvPr/>
        </p:nvSpPr>
        <p:spPr bwMode="auto">
          <a:xfrm flipH="1" flipV="1">
            <a:off x="1238250" y="1878013"/>
            <a:ext cx="460375" cy="5762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pic>
        <p:nvPicPr>
          <p:cNvPr id="20685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878013"/>
            <a:ext cx="7443787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7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878013"/>
            <a:ext cx="7443787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87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878013"/>
            <a:ext cx="7443787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87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07877" name="Text Box 2"/>
          <p:cNvSpPr txBox="1">
            <a:spLocks noChangeArrowheads="1"/>
          </p:cNvSpPr>
          <p:nvPr/>
        </p:nvSpPr>
        <p:spPr bwMode="auto">
          <a:xfrm>
            <a:off x="3543300" y="1130300"/>
            <a:ext cx="27066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That's your cursor</a:t>
            </a:r>
          </a:p>
        </p:txBody>
      </p:sp>
      <p:sp>
        <p:nvSpPr>
          <p:cNvPr id="207878" name="Line 5"/>
          <p:cNvSpPr>
            <a:spLocks noChangeShapeType="1"/>
          </p:cNvSpPr>
          <p:nvPr/>
        </p:nvSpPr>
        <p:spPr bwMode="auto">
          <a:xfrm flipH="1">
            <a:off x="1525588" y="1533525"/>
            <a:ext cx="2017712" cy="8636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pic>
        <p:nvPicPr>
          <p:cNvPr id="20889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879600"/>
            <a:ext cx="7329488" cy="472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4521200" y="957263"/>
            <a:ext cx="35591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Typewriter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Line printer + keyboard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Text only</a:t>
            </a:r>
          </a:p>
        </p:txBody>
      </p:sp>
      <p:pic>
        <p:nvPicPr>
          <p:cNvPr id="36867" name="Picture 3" descr="decwriter-la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952500"/>
            <a:ext cx="28479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68" name="Group 5"/>
          <p:cNvGrpSpPr>
            <a:grpSpLocks/>
          </p:cNvGrpSpPr>
          <p:nvPr/>
        </p:nvGrpSpPr>
        <p:grpSpPr bwMode="auto">
          <a:xfrm>
            <a:off x="4694238" y="1187450"/>
            <a:ext cx="1612900" cy="403225"/>
            <a:chOff x="926" y="1075"/>
            <a:chExt cx="435" cy="254"/>
          </a:xfrm>
        </p:grpSpPr>
        <p:sp>
          <p:nvSpPr>
            <p:cNvPr id="36869" name="Line 3"/>
            <p:cNvSpPr>
              <a:spLocks noChangeShapeType="1"/>
            </p:cNvSpPr>
            <p:nvPr/>
          </p:nvSpPr>
          <p:spPr bwMode="auto">
            <a:xfrm>
              <a:off x="926" y="1075"/>
              <a:ext cx="435" cy="254"/>
            </a:xfrm>
            <a:prstGeom prst="line">
              <a:avLst/>
            </a:prstGeom>
            <a:noFill/>
            <a:ln w="762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70" name="Line 4"/>
            <p:cNvSpPr>
              <a:spLocks noChangeShapeType="1"/>
            </p:cNvSpPr>
            <p:nvPr/>
          </p:nvSpPr>
          <p:spPr bwMode="auto">
            <a:xfrm flipH="1">
              <a:off x="926" y="1075"/>
              <a:ext cx="435" cy="254"/>
            </a:xfrm>
            <a:prstGeom prst="line">
              <a:avLst/>
            </a:prstGeom>
            <a:noFill/>
            <a:ln w="762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pic>
        <p:nvPicPr>
          <p:cNvPr id="20992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879600"/>
            <a:ext cx="7329488" cy="472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24" name="Text Box 2"/>
          <p:cNvSpPr txBox="1">
            <a:spLocks noChangeArrowheads="1"/>
          </p:cNvSpPr>
          <p:nvPr/>
        </p:nvSpPr>
        <p:spPr bwMode="auto">
          <a:xfrm>
            <a:off x="2603500" y="4987925"/>
            <a:ext cx="6164263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</a:rPr>
              <a:t>^O</a:t>
            </a:r>
            <a:r>
              <a:rPr lang="en-US" altLang="en-US">
                <a:solidFill>
                  <a:schemeClr val="bg1"/>
                </a:solidFill>
                <a:latin typeface="Calibri" panose="020F0502020204030204" pitchFamily="34" charset="0"/>
              </a:rPr>
              <a:t> means "Control + O" (to save changes)</a:t>
            </a:r>
          </a:p>
        </p:txBody>
      </p:sp>
      <p:sp>
        <p:nvSpPr>
          <p:cNvPr id="501765" name="Line 5"/>
          <p:cNvSpPr>
            <a:spLocks noChangeShapeType="1"/>
          </p:cNvSpPr>
          <p:nvPr/>
        </p:nvSpPr>
        <p:spPr bwMode="auto">
          <a:xfrm flipH="1">
            <a:off x="2794000" y="5449888"/>
            <a:ext cx="460375" cy="63500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/>
            <a:ext uri="{AF507438-7753-43e0-B8FC-AC1667EBCBE1}"/>
          </a:ex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4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879600"/>
            <a:ext cx="7329488" cy="472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47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10948" name="Text Box 2"/>
          <p:cNvSpPr txBox="1">
            <a:spLocks noChangeArrowheads="1"/>
          </p:cNvSpPr>
          <p:nvPr/>
        </p:nvSpPr>
        <p:spPr bwMode="auto">
          <a:xfrm>
            <a:off x="2101850" y="5276850"/>
            <a:ext cx="6164263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</a:rPr>
              <a:t>^X</a:t>
            </a:r>
            <a:r>
              <a:rPr lang="en-US" altLang="en-US">
                <a:solidFill>
                  <a:schemeClr val="bg1"/>
                </a:solidFill>
                <a:latin typeface="Calibri" panose="020F0502020204030204" pitchFamily="34" charset="0"/>
              </a:rPr>
              <a:t> to exit back to the shell</a:t>
            </a:r>
          </a:p>
        </p:txBody>
      </p:sp>
      <p:sp>
        <p:nvSpPr>
          <p:cNvPr id="503812" name="Line 4"/>
          <p:cNvSpPr>
            <a:spLocks noChangeShapeType="1"/>
          </p:cNvSpPr>
          <p:nvPr/>
        </p:nvSpPr>
        <p:spPr bwMode="auto">
          <a:xfrm flipH="1">
            <a:off x="1928813" y="5708650"/>
            <a:ext cx="260350" cy="720725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/>
            <a:ext uri="{AF507438-7753-43e0-B8FC-AC1667EBCBE1}"/>
          </a:ex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 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11971" name="Text Box 2"/>
          <p:cNvSpPr txBox="1">
            <a:spLocks noChangeArrowheads="1"/>
          </p:cNvSpPr>
          <p:nvPr/>
        </p:nvSpPr>
        <p:spPr bwMode="auto">
          <a:xfrm>
            <a:off x="3486150" y="1706563"/>
            <a:ext cx="4262438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nano doesn't leave any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on the screen after it exits</a:t>
            </a:r>
          </a:p>
        </p:txBody>
      </p:sp>
      <p:sp>
        <p:nvSpPr>
          <p:cNvPr id="211972" name="Line 4"/>
          <p:cNvSpPr>
            <a:spLocks noChangeShapeType="1"/>
          </p:cNvSpPr>
          <p:nvPr/>
        </p:nvSpPr>
        <p:spPr bwMode="auto">
          <a:xfrm flipH="1">
            <a:off x="1122363" y="1993900"/>
            <a:ext cx="2189162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12995" name="Text Box 2"/>
          <p:cNvSpPr txBox="1">
            <a:spLocks noChangeArrowheads="1"/>
          </p:cNvSpPr>
          <p:nvPr/>
        </p:nvSpPr>
        <p:spPr bwMode="auto">
          <a:xfrm>
            <a:off x="3486150" y="2225675"/>
            <a:ext cx="4262438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but it has created the file</a:t>
            </a:r>
          </a:p>
        </p:txBody>
      </p:sp>
      <p:sp>
        <p:nvSpPr>
          <p:cNvPr id="212996" name="Line 4"/>
          <p:cNvSpPr>
            <a:spLocks noChangeShapeType="1"/>
          </p:cNvSpPr>
          <p:nvPr/>
        </p:nvSpPr>
        <p:spPr bwMode="auto">
          <a:xfrm flipH="1">
            <a:off x="1525588" y="2513013"/>
            <a:ext cx="1785937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  1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14019" name="Text Box 2"/>
          <p:cNvSpPr txBox="1">
            <a:spLocks noChangeArrowheads="1"/>
          </p:cNvSpPr>
          <p:nvPr/>
        </p:nvSpPr>
        <p:spPr bwMode="auto">
          <a:xfrm>
            <a:off x="3486150" y="2627313"/>
            <a:ext cx="4262438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-s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to show sizes</a:t>
            </a:r>
          </a:p>
        </p:txBody>
      </p:sp>
      <p:sp>
        <p:nvSpPr>
          <p:cNvPr id="214020" name="Line 4"/>
          <p:cNvSpPr>
            <a:spLocks noChangeShapeType="1"/>
          </p:cNvSpPr>
          <p:nvPr/>
        </p:nvSpPr>
        <p:spPr bwMode="auto">
          <a:xfrm flipH="1">
            <a:off x="1928813" y="2914650"/>
            <a:ext cx="1382712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  1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15043" name="Text Box 2"/>
          <p:cNvSpPr txBox="1">
            <a:spLocks noChangeArrowheads="1"/>
          </p:cNvSpPr>
          <p:nvPr/>
        </p:nvSpPr>
        <p:spPr bwMode="auto">
          <a:xfrm>
            <a:off x="3486150" y="2627313"/>
            <a:ext cx="4262438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-s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to show sizes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reported in disk blocks</a:t>
            </a:r>
          </a:p>
        </p:txBody>
      </p:sp>
      <p:sp>
        <p:nvSpPr>
          <p:cNvPr id="215044" name="Line 4"/>
          <p:cNvSpPr>
            <a:spLocks noChangeShapeType="1"/>
          </p:cNvSpPr>
          <p:nvPr/>
        </p:nvSpPr>
        <p:spPr bwMode="auto">
          <a:xfrm flipH="1">
            <a:off x="1928813" y="2914650"/>
            <a:ext cx="1382712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  1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16067" name="Text Box 2"/>
          <p:cNvSpPr txBox="1">
            <a:spLocks noChangeArrowheads="1"/>
          </p:cNvSpPr>
          <p:nvPr/>
        </p:nvSpPr>
        <p:spPr bwMode="auto">
          <a:xfrm>
            <a:off x="3486150" y="2627313"/>
            <a:ext cx="3916363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-s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to show sizes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reported in disk blocks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 less helpful default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may have been possible…</a:t>
            </a:r>
          </a:p>
        </p:txBody>
      </p:sp>
      <p:sp>
        <p:nvSpPr>
          <p:cNvPr id="216068" name="Line 4"/>
          <p:cNvSpPr>
            <a:spLocks noChangeShapeType="1"/>
          </p:cNvSpPr>
          <p:nvPr/>
        </p:nvSpPr>
        <p:spPr bwMode="auto">
          <a:xfrm flipH="1">
            <a:off x="1928813" y="2914650"/>
            <a:ext cx="1382712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  1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 -h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512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17091" name="Text Box 2"/>
          <p:cNvSpPr txBox="1">
            <a:spLocks noChangeArrowheads="1"/>
          </p:cNvSpPr>
          <p:nvPr/>
        </p:nvSpPr>
        <p:spPr bwMode="auto">
          <a:xfrm>
            <a:off x="3486150" y="3549650"/>
            <a:ext cx="489585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-h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for human-friendly output</a:t>
            </a:r>
          </a:p>
        </p:txBody>
      </p:sp>
      <p:sp>
        <p:nvSpPr>
          <p:cNvPr id="217092" name="Line 4"/>
          <p:cNvSpPr>
            <a:spLocks noChangeShapeType="1"/>
          </p:cNvSpPr>
          <p:nvPr/>
        </p:nvSpPr>
        <p:spPr bwMode="auto">
          <a:xfrm flipH="1">
            <a:off x="2505075" y="3836988"/>
            <a:ext cx="80645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  1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 -h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512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18115" name="Text Box 2"/>
          <p:cNvSpPr txBox="1">
            <a:spLocks noChangeArrowheads="1"/>
          </p:cNvSpPr>
          <p:nvPr/>
        </p:nvSpPr>
        <p:spPr bwMode="auto">
          <a:xfrm>
            <a:off x="3486150" y="3549650"/>
            <a:ext cx="489585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-h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for human-friendly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number of bytes</a:t>
            </a:r>
          </a:p>
        </p:txBody>
      </p:sp>
      <p:sp>
        <p:nvSpPr>
          <p:cNvPr id="218116" name="Line 4"/>
          <p:cNvSpPr>
            <a:spLocks noChangeShapeType="1"/>
          </p:cNvSpPr>
          <p:nvPr/>
        </p:nvSpPr>
        <p:spPr bwMode="auto">
          <a:xfrm flipH="1">
            <a:off x="2505075" y="3836988"/>
            <a:ext cx="80645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  1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 -h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512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19139" name="Text Box 2"/>
          <p:cNvSpPr txBox="1">
            <a:spLocks noChangeArrowheads="1"/>
          </p:cNvSpPr>
          <p:nvPr/>
        </p:nvSpPr>
        <p:spPr bwMode="auto">
          <a:xfrm>
            <a:off x="3486150" y="3549650"/>
            <a:ext cx="5932488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-h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for human-friendly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number of bytes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rounded up because computer stores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things on disk using blocks of 512 bytes</a:t>
            </a:r>
          </a:p>
        </p:txBody>
      </p:sp>
      <p:sp>
        <p:nvSpPr>
          <p:cNvPr id="219140" name="Line 4"/>
          <p:cNvSpPr>
            <a:spLocks noChangeShapeType="1"/>
          </p:cNvSpPr>
          <p:nvPr/>
        </p:nvSpPr>
        <p:spPr bwMode="auto">
          <a:xfrm flipH="1">
            <a:off x="2505075" y="3836988"/>
            <a:ext cx="80645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4521200" y="957263"/>
            <a:ext cx="35591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Typewriter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Line printer + keyboard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Text only</a:t>
            </a:r>
          </a:p>
        </p:txBody>
      </p:sp>
      <p:pic>
        <p:nvPicPr>
          <p:cNvPr id="38915" name="Picture 3" descr="decwriter-la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952500"/>
            <a:ext cx="28479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6" name="Group 5"/>
          <p:cNvGrpSpPr>
            <a:grpSpLocks/>
          </p:cNvGrpSpPr>
          <p:nvPr/>
        </p:nvGrpSpPr>
        <p:grpSpPr bwMode="auto">
          <a:xfrm>
            <a:off x="4694238" y="1187450"/>
            <a:ext cx="1612900" cy="403225"/>
            <a:chOff x="926" y="1075"/>
            <a:chExt cx="435" cy="254"/>
          </a:xfrm>
        </p:grpSpPr>
        <p:sp>
          <p:nvSpPr>
            <p:cNvPr id="38918" name="Line 3"/>
            <p:cNvSpPr>
              <a:spLocks noChangeShapeType="1"/>
            </p:cNvSpPr>
            <p:nvPr/>
          </p:nvSpPr>
          <p:spPr bwMode="auto">
            <a:xfrm>
              <a:off x="926" y="1075"/>
              <a:ext cx="435" cy="254"/>
            </a:xfrm>
            <a:prstGeom prst="line">
              <a:avLst/>
            </a:prstGeom>
            <a:noFill/>
            <a:ln w="762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19" name="Line 4"/>
            <p:cNvSpPr>
              <a:spLocks noChangeShapeType="1"/>
            </p:cNvSpPr>
            <p:nvPr/>
          </p:nvSpPr>
          <p:spPr bwMode="auto">
            <a:xfrm flipH="1">
              <a:off x="926" y="1075"/>
              <a:ext cx="435" cy="254"/>
            </a:xfrm>
            <a:prstGeom prst="line">
              <a:avLst/>
            </a:prstGeom>
            <a:noFill/>
            <a:ln w="762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3891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3260725"/>
            <a:ext cx="35909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  1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 -h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512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20163" name="Text Box 2"/>
          <p:cNvSpPr txBox="1">
            <a:spLocks noChangeArrowheads="1"/>
          </p:cNvSpPr>
          <p:nvPr/>
        </p:nvSpPr>
        <p:spPr bwMode="auto">
          <a:xfrm>
            <a:off x="3486150" y="4527550"/>
            <a:ext cx="5932488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remove (delete) file</a:t>
            </a:r>
          </a:p>
        </p:txBody>
      </p:sp>
      <p:sp>
        <p:nvSpPr>
          <p:cNvPr id="220164" name="Line 4"/>
          <p:cNvSpPr>
            <a:spLocks noChangeShapeType="1"/>
          </p:cNvSpPr>
          <p:nvPr/>
        </p:nvSpPr>
        <p:spPr bwMode="auto">
          <a:xfrm flipH="1">
            <a:off x="2505075" y="4814888"/>
            <a:ext cx="80645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  1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 -h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512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21187" name="Text Box 2"/>
          <p:cNvSpPr txBox="1">
            <a:spLocks noChangeArrowheads="1"/>
          </p:cNvSpPr>
          <p:nvPr/>
        </p:nvSpPr>
        <p:spPr bwMode="auto">
          <a:xfrm>
            <a:off x="3486150" y="4527550"/>
            <a:ext cx="5932488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remove (delete) file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there is no (easy) un-delete!</a:t>
            </a:r>
          </a:p>
        </p:txBody>
      </p:sp>
      <p:sp>
        <p:nvSpPr>
          <p:cNvPr id="221188" name="Line 4"/>
          <p:cNvSpPr>
            <a:spLocks noChangeShapeType="1"/>
          </p:cNvSpPr>
          <p:nvPr/>
        </p:nvSpPr>
        <p:spPr bwMode="auto">
          <a:xfrm flipH="1">
            <a:off x="2505075" y="4814888"/>
            <a:ext cx="80645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  1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-s -h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512 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222211" name="Text Box 2"/>
          <p:cNvSpPr txBox="1">
            <a:spLocks noChangeArrowheads="1"/>
          </p:cNvSpPr>
          <p:nvPr/>
        </p:nvSpPr>
        <p:spPr bwMode="auto">
          <a:xfrm>
            <a:off x="3486150" y="4989513"/>
            <a:ext cx="29368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check that it's gone</a:t>
            </a:r>
          </a:p>
        </p:txBody>
      </p:sp>
      <p:sp>
        <p:nvSpPr>
          <p:cNvPr id="222212" name="Line 4"/>
          <p:cNvSpPr>
            <a:spLocks noChangeShapeType="1"/>
          </p:cNvSpPr>
          <p:nvPr/>
        </p:nvSpPr>
        <p:spPr bwMode="auto">
          <a:xfrm flipH="1">
            <a:off x="2505075" y="5276850"/>
            <a:ext cx="80645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24259" name="Text Box 2"/>
          <p:cNvSpPr txBox="1">
            <a:spLocks noChangeArrowheads="1"/>
          </p:cNvSpPr>
          <p:nvPr/>
        </p:nvSpPr>
        <p:spPr bwMode="auto">
          <a:xfrm>
            <a:off x="3486150" y="3146425"/>
            <a:ext cx="58753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change working directory to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/users/vlad</a:t>
            </a:r>
          </a:p>
        </p:txBody>
      </p:sp>
      <p:sp>
        <p:nvSpPr>
          <p:cNvPr id="224260" name="Line 4"/>
          <p:cNvSpPr>
            <a:spLocks noChangeShapeType="1"/>
          </p:cNvSpPr>
          <p:nvPr/>
        </p:nvSpPr>
        <p:spPr bwMode="auto">
          <a:xfrm flipH="1">
            <a:off x="1928813" y="3433763"/>
            <a:ext cx="1382712" cy="1587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rm: cannot remove `tmp': Is a directory</a:t>
            </a:r>
            <a:endParaRPr lang="en-US" altLang="en-US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25283" name="Text Box 2"/>
          <p:cNvSpPr txBox="1">
            <a:spLocks noChangeArrowheads="1"/>
          </p:cNvSpPr>
          <p:nvPr/>
        </p:nvSpPr>
        <p:spPr bwMode="auto">
          <a:xfrm>
            <a:off x="3486150" y="3146425"/>
            <a:ext cx="58753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rm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only works on files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25284" name="Line 4"/>
          <p:cNvSpPr>
            <a:spLocks noChangeShapeType="1"/>
          </p:cNvSpPr>
          <p:nvPr/>
        </p:nvSpPr>
        <p:spPr bwMode="auto">
          <a:xfrm flipH="1">
            <a:off x="2101850" y="3549650"/>
            <a:ext cx="1209675" cy="34607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rm: cannot remove `tmp': Is a directory</a:t>
            </a:r>
            <a:endParaRPr lang="en-US" altLang="en-US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rmdir tmp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226307" name="Text Box 2"/>
          <p:cNvSpPr txBox="1">
            <a:spLocks noChangeArrowheads="1"/>
          </p:cNvSpPr>
          <p:nvPr/>
        </p:nvSpPr>
        <p:spPr bwMode="auto">
          <a:xfrm>
            <a:off x="3486150" y="5046663"/>
            <a:ext cx="58753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rmdir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to remove directories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15078" name="Freeform 6"/>
          <p:cNvSpPr>
            <a:spLocks/>
          </p:cNvSpPr>
          <p:nvPr/>
        </p:nvSpPr>
        <p:spPr bwMode="auto">
          <a:xfrm>
            <a:off x="1354138" y="4989513"/>
            <a:ext cx="1957387" cy="346075"/>
          </a:xfrm>
          <a:custGeom>
            <a:avLst/>
            <a:gdLst>
              <a:gd name="T0" fmla="*/ 1957387 w 1233"/>
              <a:gd name="T1" fmla="*/ 346075 h 218"/>
              <a:gd name="T2" fmla="*/ 403225 w 1233"/>
              <a:gd name="T3" fmla="*/ 287338 h 218"/>
              <a:gd name="T4" fmla="*/ 0 w 1233"/>
              <a:gd name="T5" fmla="*/ 0 h 2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33" h="218">
                <a:moveTo>
                  <a:pt x="1233" y="218"/>
                </a:moveTo>
                <a:cubicBezTo>
                  <a:pt x="846" y="217"/>
                  <a:pt x="459" y="217"/>
                  <a:pt x="254" y="181"/>
                </a:cubicBezTo>
                <a:cubicBezTo>
                  <a:pt x="49" y="145"/>
                  <a:pt x="24" y="72"/>
                  <a:pt x="0" y="0"/>
                </a:cubicBezTo>
              </a:path>
            </a:pathLst>
          </a:custGeom>
          <a:noFill/>
          <a:ln w="9525">
            <a:solidFill>
              <a:srgbClr val="0000CC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rm: cannot remove `tmp': Is a directory</a:t>
            </a:r>
            <a:endParaRPr lang="en-US" altLang="en-US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rmdir tmp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rmdir: failed to remove `tmp': Directory not empty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27331" name="Text Box 2"/>
          <p:cNvSpPr txBox="1">
            <a:spLocks noChangeArrowheads="1"/>
          </p:cNvSpPr>
          <p:nvPr/>
        </p:nvSpPr>
        <p:spPr bwMode="auto">
          <a:xfrm>
            <a:off x="2505075" y="5681663"/>
            <a:ext cx="6624638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but it only works when the directory is empty</a:t>
            </a:r>
          </a:p>
        </p:txBody>
      </p:sp>
      <p:sp>
        <p:nvSpPr>
          <p:cNvPr id="227332" name="Line 4"/>
          <p:cNvSpPr>
            <a:spLocks noChangeShapeType="1"/>
          </p:cNvSpPr>
          <p:nvPr/>
        </p:nvSpPr>
        <p:spPr bwMode="auto">
          <a:xfrm flipH="1" flipV="1">
            <a:off x="1987550" y="5449888"/>
            <a:ext cx="460375" cy="34607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rm: cannot remove `tmp': Is a directory</a:t>
            </a:r>
            <a:endParaRPr lang="en-US" altLang="en-US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rmdir tmp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rmdir: failed to remove `tmp': Directory not empty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28355" name="Text Box 2"/>
          <p:cNvSpPr txBox="1">
            <a:spLocks noChangeArrowheads="1"/>
          </p:cNvSpPr>
          <p:nvPr/>
        </p:nvSpPr>
        <p:spPr bwMode="auto">
          <a:xfrm>
            <a:off x="2505075" y="5681663"/>
            <a:ext cx="6624638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but it only works when the directory is empty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(safety feature)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 flipH="1" flipV="1">
            <a:off x="1987550" y="5449888"/>
            <a:ext cx="460375" cy="34607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rm: cannot remove `tmp': Is a directory</a:t>
            </a:r>
            <a:endParaRPr lang="en-US" altLang="en-US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rmdir tmp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rmdir: failed to remove `tmp': Directory not empty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tmp/junk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29379" name="Text Box 2"/>
          <p:cNvSpPr txBox="1">
            <a:spLocks noChangeArrowheads="1"/>
          </p:cNvSpPr>
          <p:nvPr/>
        </p:nvSpPr>
        <p:spPr bwMode="auto">
          <a:xfrm>
            <a:off x="3887788" y="5853113"/>
            <a:ext cx="52419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so get rid of the directory's contents…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29380" name="Line 4"/>
          <p:cNvSpPr>
            <a:spLocks noChangeShapeType="1"/>
          </p:cNvSpPr>
          <p:nvPr/>
        </p:nvSpPr>
        <p:spPr bwMode="auto">
          <a:xfrm flipH="1" flipV="1">
            <a:off x="3197225" y="5911850"/>
            <a:ext cx="690563" cy="230188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4521200" y="957263"/>
            <a:ext cx="35591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Typewriter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Line printer + keyboard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Text only</a:t>
            </a:r>
          </a:p>
        </p:txBody>
      </p:sp>
      <p:pic>
        <p:nvPicPr>
          <p:cNvPr id="40963" name="Picture 3" descr="decwriter-la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952500"/>
            <a:ext cx="28479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4" name="Group 5"/>
          <p:cNvGrpSpPr>
            <a:grpSpLocks/>
          </p:cNvGrpSpPr>
          <p:nvPr/>
        </p:nvGrpSpPr>
        <p:grpSpPr bwMode="auto">
          <a:xfrm>
            <a:off x="4694238" y="1187450"/>
            <a:ext cx="1612900" cy="403225"/>
            <a:chOff x="926" y="1075"/>
            <a:chExt cx="435" cy="254"/>
          </a:xfrm>
        </p:grpSpPr>
        <p:sp>
          <p:nvSpPr>
            <p:cNvPr id="40967" name="Line 3"/>
            <p:cNvSpPr>
              <a:spLocks noChangeShapeType="1"/>
            </p:cNvSpPr>
            <p:nvPr/>
          </p:nvSpPr>
          <p:spPr bwMode="auto">
            <a:xfrm>
              <a:off x="926" y="1075"/>
              <a:ext cx="435" cy="254"/>
            </a:xfrm>
            <a:prstGeom prst="line">
              <a:avLst/>
            </a:prstGeom>
            <a:noFill/>
            <a:ln w="762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968" name="Line 4"/>
            <p:cNvSpPr>
              <a:spLocks noChangeShapeType="1"/>
            </p:cNvSpPr>
            <p:nvPr/>
          </p:nvSpPr>
          <p:spPr bwMode="auto">
            <a:xfrm flipH="1">
              <a:off x="926" y="1075"/>
              <a:ext cx="435" cy="254"/>
            </a:xfrm>
            <a:prstGeom prst="line">
              <a:avLst/>
            </a:prstGeom>
            <a:noFill/>
            <a:ln w="762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3260725"/>
            <a:ext cx="35909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835025" y="5581650"/>
            <a:ext cx="52070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CLUI: command-line user interface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rm: cannot remove `tmp': Is a directory</a:t>
            </a:r>
            <a:endParaRPr lang="en-US" altLang="en-US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rmdir tmp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rmdir: failed to remove `tmp': Directory not empty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tmp/junk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rmdir tmp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30403" name="Text Box 2"/>
          <p:cNvSpPr txBox="1">
            <a:spLocks noChangeArrowheads="1"/>
          </p:cNvSpPr>
          <p:nvPr/>
        </p:nvSpPr>
        <p:spPr bwMode="auto">
          <a:xfrm>
            <a:off x="3887788" y="5853113"/>
            <a:ext cx="52419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…then get rid of the directory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30404" name="Line 4"/>
          <p:cNvSpPr>
            <a:spLocks noChangeShapeType="1"/>
          </p:cNvSpPr>
          <p:nvPr/>
        </p:nvSpPr>
        <p:spPr bwMode="auto">
          <a:xfrm flipH="1" flipV="1">
            <a:off x="2620963" y="6140450"/>
            <a:ext cx="1150937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33475" name="AutoShape 3"/>
          <p:cNvSpPr>
            <a:spLocks noChangeArrowheads="1"/>
          </p:cNvSpPr>
          <p:nvPr/>
        </p:nvSpPr>
        <p:spPr bwMode="auto">
          <a:xfrm>
            <a:off x="892175" y="3606800"/>
            <a:ext cx="519113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233476" name="Text Box 2"/>
          <p:cNvSpPr txBox="1">
            <a:spLocks noChangeArrowheads="1"/>
          </p:cNvSpPr>
          <p:nvPr/>
        </p:nvSpPr>
        <p:spPr bwMode="auto">
          <a:xfrm>
            <a:off x="2274888" y="4356100"/>
            <a:ext cx="52419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move a file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33477" name="Line 5"/>
          <p:cNvSpPr>
            <a:spLocks noChangeShapeType="1"/>
          </p:cNvSpPr>
          <p:nvPr/>
        </p:nvSpPr>
        <p:spPr bwMode="auto">
          <a:xfrm flipH="1" flipV="1">
            <a:off x="1411288" y="4240213"/>
            <a:ext cx="806450" cy="40322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34499" name="AutoShape 3"/>
          <p:cNvSpPr>
            <a:spLocks noChangeArrowheads="1"/>
          </p:cNvSpPr>
          <p:nvPr/>
        </p:nvSpPr>
        <p:spPr bwMode="auto">
          <a:xfrm>
            <a:off x="892175" y="3606800"/>
            <a:ext cx="519113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234500" name="Line 5"/>
          <p:cNvSpPr>
            <a:spLocks noChangeShapeType="1"/>
          </p:cNvSpPr>
          <p:nvPr/>
        </p:nvSpPr>
        <p:spPr bwMode="auto">
          <a:xfrm flipH="1" flipV="1">
            <a:off x="1411288" y="4240213"/>
            <a:ext cx="806450" cy="40322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4501" name="Text Box 2"/>
          <p:cNvSpPr txBox="1">
            <a:spLocks noChangeArrowheads="1"/>
          </p:cNvSpPr>
          <p:nvPr/>
        </p:nvSpPr>
        <p:spPr bwMode="auto">
          <a:xfrm>
            <a:off x="2274888" y="4356100"/>
            <a:ext cx="52419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move a file (or directory)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35523" name="AutoShape 3"/>
          <p:cNvSpPr>
            <a:spLocks noChangeArrowheads="1"/>
          </p:cNvSpPr>
          <p:nvPr/>
        </p:nvSpPr>
        <p:spPr bwMode="auto">
          <a:xfrm>
            <a:off x="1525588" y="3606800"/>
            <a:ext cx="1498600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235524" name="Text Box 2"/>
          <p:cNvSpPr txBox="1">
            <a:spLocks noChangeArrowheads="1"/>
          </p:cNvSpPr>
          <p:nvPr/>
        </p:nvSpPr>
        <p:spPr bwMode="auto">
          <a:xfrm>
            <a:off x="2274888" y="4356100"/>
            <a:ext cx="5241925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move a file (or directory)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from here…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29415" name="Freeform 7"/>
          <p:cNvSpPr>
            <a:spLocks/>
          </p:cNvSpPr>
          <p:nvPr/>
        </p:nvSpPr>
        <p:spPr bwMode="auto">
          <a:xfrm>
            <a:off x="1814513" y="4183063"/>
            <a:ext cx="460375" cy="922337"/>
          </a:xfrm>
          <a:custGeom>
            <a:avLst/>
            <a:gdLst>
              <a:gd name="T0" fmla="*/ 460375 w 290"/>
              <a:gd name="T1" fmla="*/ 922337 h 581"/>
              <a:gd name="T2" fmla="*/ 173038 w 290"/>
              <a:gd name="T3" fmla="*/ 749300 h 581"/>
              <a:gd name="T4" fmla="*/ 0 w 290"/>
              <a:gd name="T5" fmla="*/ 0 h 5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0" h="581">
                <a:moveTo>
                  <a:pt x="290" y="581"/>
                </a:moveTo>
                <a:cubicBezTo>
                  <a:pt x="223" y="575"/>
                  <a:pt x="157" y="569"/>
                  <a:pt x="109" y="472"/>
                </a:cubicBezTo>
                <a:cubicBezTo>
                  <a:pt x="61" y="375"/>
                  <a:pt x="30" y="187"/>
                  <a:pt x="0" y="0"/>
                </a:cubicBezTo>
              </a:path>
            </a:pathLst>
          </a:custGeom>
          <a:noFill/>
          <a:ln w="9525">
            <a:solidFill>
              <a:srgbClr val="0000CC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36547" name="AutoShape 3"/>
          <p:cNvSpPr>
            <a:spLocks noChangeArrowheads="1"/>
          </p:cNvSpPr>
          <p:nvPr/>
        </p:nvSpPr>
        <p:spPr bwMode="auto">
          <a:xfrm>
            <a:off x="3138488" y="3606800"/>
            <a:ext cx="2651125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236548" name="Text Box 2"/>
          <p:cNvSpPr txBox="1">
            <a:spLocks noChangeArrowheads="1"/>
          </p:cNvSpPr>
          <p:nvPr/>
        </p:nvSpPr>
        <p:spPr bwMode="auto">
          <a:xfrm>
            <a:off x="2274888" y="4356100"/>
            <a:ext cx="524192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move a file (or directory)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from here…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…to here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30438" name="Freeform 6"/>
          <p:cNvSpPr>
            <a:spLocks/>
          </p:cNvSpPr>
          <p:nvPr/>
        </p:nvSpPr>
        <p:spPr bwMode="auto">
          <a:xfrm>
            <a:off x="1700213" y="4125913"/>
            <a:ext cx="804862" cy="1439862"/>
          </a:xfrm>
          <a:custGeom>
            <a:avLst/>
            <a:gdLst>
              <a:gd name="T0" fmla="*/ 460375 w 507"/>
              <a:gd name="T1" fmla="*/ 1439862 h 907"/>
              <a:gd name="T2" fmla="*/ 57150 w 507"/>
              <a:gd name="T3" fmla="*/ 747712 h 907"/>
              <a:gd name="T4" fmla="*/ 804862 w 507"/>
              <a:gd name="T5" fmla="*/ 0 h 9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07" h="907">
                <a:moveTo>
                  <a:pt x="290" y="907"/>
                </a:moveTo>
                <a:cubicBezTo>
                  <a:pt x="145" y="764"/>
                  <a:pt x="0" y="622"/>
                  <a:pt x="36" y="471"/>
                </a:cubicBezTo>
                <a:cubicBezTo>
                  <a:pt x="72" y="320"/>
                  <a:pt x="289" y="160"/>
                  <a:pt x="507" y="0"/>
                </a:cubicBezTo>
              </a:path>
            </a:pathLst>
          </a:custGeom>
          <a:noFill/>
          <a:ln w="9525">
            <a:solidFill>
              <a:srgbClr val="0000CC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37571" name="Text Box 2"/>
          <p:cNvSpPr txBox="1">
            <a:spLocks noChangeArrowheads="1"/>
          </p:cNvSpPr>
          <p:nvPr/>
        </p:nvSpPr>
        <p:spPr bwMode="auto">
          <a:xfrm>
            <a:off x="2274888" y="4356100"/>
            <a:ext cx="52419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move a file (or directory)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from here…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…to here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renames the file!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tmp/quotes.txt .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46100" y="773113"/>
            <a:ext cx="4206875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user logs in</a:t>
            </a:r>
          </a:p>
        </p:txBody>
      </p:sp>
      <p:pic>
        <p:nvPicPr>
          <p:cNvPr id="43011" name="Picture 7" descr="wolfman_306x2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957263"/>
            <a:ext cx="155257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tmp/quotes.txt .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40643" name="AutoShape 3"/>
          <p:cNvSpPr>
            <a:spLocks noChangeArrowheads="1"/>
          </p:cNvSpPr>
          <p:nvPr/>
        </p:nvSpPr>
        <p:spPr bwMode="auto">
          <a:xfrm>
            <a:off x="4176713" y="4989513"/>
            <a:ext cx="346075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240644" name="Text Box 2"/>
          <p:cNvSpPr txBox="1">
            <a:spLocks noChangeArrowheads="1"/>
          </p:cNvSpPr>
          <p:nvPr/>
        </p:nvSpPr>
        <p:spPr bwMode="auto">
          <a:xfrm>
            <a:off x="5386388" y="4932363"/>
            <a:ext cx="3571875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current working directory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40645" name="Line 5"/>
          <p:cNvSpPr>
            <a:spLocks noChangeShapeType="1"/>
          </p:cNvSpPr>
          <p:nvPr/>
        </p:nvSpPr>
        <p:spPr bwMode="auto">
          <a:xfrm flipH="1">
            <a:off x="4868863" y="5219700"/>
            <a:ext cx="460375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tmp/quotes.txt .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41667" name="Text Box 2"/>
          <p:cNvSpPr txBox="1">
            <a:spLocks noChangeArrowheads="1"/>
          </p:cNvSpPr>
          <p:nvPr/>
        </p:nvSpPr>
        <p:spPr bwMode="auto">
          <a:xfrm>
            <a:off x="4164013" y="5507038"/>
            <a:ext cx="524192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move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/users/vlad/tmp/quotes.txt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to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/users/vlad/quotes.txt</a:t>
            </a:r>
          </a:p>
        </p:txBody>
      </p:sp>
      <p:sp>
        <p:nvSpPr>
          <p:cNvPr id="241668" name="Line 5"/>
          <p:cNvSpPr>
            <a:spLocks noChangeShapeType="1"/>
          </p:cNvSpPr>
          <p:nvPr/>
        </p:nvSpPr>
        <p:spPr bwMode="auto">
          <a:xfrm flipH="1" flipV="1">
            <a:off x="3830638" y="5507038"/>
            <a:ext cx="276225" cy="287337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tmp/quotes.txt .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242691" name="Text Box 2"/>
          <p:cNvSpPr txBox="1">
            <a:spLocks noChangeArrowheads="1"/>
          </p:cNvSpPr>
          <p:nvPr/>
        </p:nvSpPr>
        <p:spPr bwMode="auto">
          <a:xfrm>
            <a:off x="4521200" y="5392738"/>
            <a:ext cx="368776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nothing left in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tmp</a:t>
            </a:r>
          </a:p>
        </p:txBody>
      </p:sp>
      <p:sp>
        <p:nvSpPr>
          <p:cNvPr id="242692" name="Line 4"/>
          <p:cNvSpPr>
            <a:spLocks noChangeShapeType="1"/>
          </p:cNvSpPr>
          <p:nvPr/>
        </p:nvSpPr>
        <p:spPr bwMode="auto">
          <a:xfrm flipH="1">
            <a:off x="2160588" y="5680075"/>
            <a:ext cx="2303462" cy="1588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tmp/quotes.txt .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quotes.txt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</a:t>
            </a:r>
          </a:p>
        </p:txBody>
      </p:sp>
      <p:sp>
        <p:nvSpPr>
          <p:cNvPr id="243715" name="Text Box 2"/>
          <p:cNvSpPr txBox="1">
            <a:spLocks noChangeArrowheads="1"/>
          </p:cNvSpPr>
          <p:nvPr/>
        </p:nvSpPr>
        <p:spPr bwMode="auto">
          <a:xfrm>
            <a:off x="4521200" y="5853113"/>
            <a:ext cx="46085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quotes.txt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now in this directory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43716" name="Line 4"/>
          <p:cNvSpPr>
            <a:spLocks noChangeShapeType="1"/>
          </p:cNvSpPr>
          <p:nvPr/>
        </p:nvSpPr>
        <p:spPr bwMode="auto">
          <a:xfrm flipH="1">
            <a:off x="3484563" y="6140450"/>
            <a:ext cx="979487" cy="1588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mkdir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nano tmp/junk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junk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tmp/junk tmp/quotes.txt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mv tmp/quotes.txt .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tmp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quotes.txt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</a:t>
            </a:r>
          </a:p>
        </p:txBody>
      </p:sp>
      <p:sp>
        <p:nvSpPr>
          <p:cNvPr id="244739" name="Text Box 2"/>
          <p:cNvSpPr txBox="1">
            <a:spLocks noChangeArrowheads="1"/>
          </p:cNvSpPr>
          <p:nvPr/>
        </p:nvSpPr>
        <p:spPr bwMode="auto">
          <a:xfrm>
            <a:off x="4521200" y="5795963"/>
            <a:ext cx="50704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ls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with a file or directory argument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lists that file or directory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44740" name="Line 4"/>
          <p:cNvSpPr>
            <a:spLocks noChangeShapeType="1"/>
          </p:cNvSpPr>
          <p:nvPr/>
        </p:nvSpPr>
        <p:spPr bwMode="auto">
          <a:xfrm flipH="1">
            <a:off x="3484563" y="6140450"/>
            <a:ext cx="979487" cy="1588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cp quotes.txt tmp/quotations.txt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45763" name="Text Box 2"/>
          <p:cNvSpPr txBox="1">
            <a:spLocks noChangeArrowheads="1"/>
          </p:cNvSpPr>
          <p:nvPr/>
        </p:nvSpPr>
        <p:spPr bwMode="auto">
          <a:xfrm>
            <a:off x="1295400" y="2224088"/>
            <a:ext cx="50704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copy a file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45764" name="Line 4"/>
          <p:cNvSpPr>
            <a:spLocks noChangeShapeType="1"/>
          </p:cNvSpPr>
          <p:nvPr/>
        </p:nvSpPr>
        <p:spPr bwMode="auto">
          <a:xfrm flipH="1" flipV="1">
            <a:off x="1181100" y="1417638"/>
            <a:ext cx="287338" cy="865187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765" name="AutoShape 5"/>
          <p:cNvSpPr>
            <a:spLocks noChangeArrowheads="1"/>
          </p:cNvSpPr>
          <p:nvPr/>
        </p:nvSpPr>
        <p:spPr bwMode="auto">
          <a:xfrm>
            <a:off x="892175" y="900113"/>
            <a:ext cx="576263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cp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  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cp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  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cp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  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ls: cannot access quotes.txt: No such file or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directory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tmp/quotations.txt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cp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  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ls: cannot access quotes.txt: No such file or 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directory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tmp/quotations.txt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cp tmp/quotations.txt 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quotations.txt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46100" y="773113"/>
            <a:ext cx="4206875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logs in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user types command</a:t>
            </a:r>
          </a:p>
        </p:txBody>
      </p:sp>
      <p:pic>
        <p:nvPicPr>
          <p:cNvPr id="45059" name="Picture 5" descr="wolfman_306x2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957263"/>
            <a:ext cx="155257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cp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quotes.txt  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rm quotes.txt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quotes.txt tmp/quotations.txt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ls: cannot access quotes.txt: No such file or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directory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tmp/quotations.txt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cp tmp/quotations.txt 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quotations.txt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quotations.txt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250883" name="Text Box 2"/>
          <p:cNvSpPr txBox="1">
            <a:spLocks noChangeArrowheads="1"/>
          </p:cNvSpPr>
          <p:nvPr/>
        </p:nvSpPr>
        <p:spPr bwMode="auto">
          <a:xfrm>
            <a:off x="5672138" y="5392738"/>
            <a:ext cx="391953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this is a directory, so the copy 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has the same name as the 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original file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50884" name="Line 4"/>
          <p:cNvSpPr>
            <a:spLocks noChangeShapeType="1"/>
          </p:cNvSpPr>
          <p:nvPr/>
        </p:nvSpPr>
        <p:spPr bwMode="auto">
          <a:xfrm flipH="1" flipV="1">
            <a:off x="5557838" y="5105400"/>
            <a:ext cx="403225" cy="34607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0885" name="AutoShape 5"/>
          <p:cNvSpPr>
            <a:spLocks noChangeArrowheads="1"/>
          </p:cNvSpPr>
          <p:nvPr/>
        </p:nvSpPr>
        <p:spPr bwMode="auto">
          <a:xfrm>
            <a:off x="4924425" y="4587875"/>
            <a:ext cx="346075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3876" name="Group 132"/>
          <p:cNvGraphicFramePr>
            <a:graphicFrameLocks noGrp="1"/>
          </p:cNvGraphicFramePr>
          <p:nvPr>
            <p:ph idx="4294967295"/>
          </p:nvPr>
        </p:nvGraphicFramePr>
        <p:xfrm>
          <a:off x="1008063" y="438150"/>
          <a:ext cx="9072562" cy="6280150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pwd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print working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change working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ls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listing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current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parent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mkdir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make a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nano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text editor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rm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remove (delete) a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rmdir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remove (delete) a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mv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move (rename) a file or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cp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copy a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93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52931" name="Text Box 4"/>
          <p:cNvSpPr txBox="1">
            <a:spLocks noChangeArrowheads="1"/>
          </p:cNvSpPr>
          <p:nvPr/>
        </p:nvSpPr>
        <p:spPr bwMode="auto">
          <a:xfrm>
            <a:off x="4219575" y="4883150"/>
            <a:ext cx="17208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August 2010</a:t>
            </a:r>
          </a:p>
        </p:txBody>
      </p:sp>
      <p:sp>
        <p:nvSpPr>
          <p:cNvPr id="252932" name="Text Box 5"/>
          <p:cNvSpPr txBox="1">
            <a:spLocks noChangeArrowheads="1"/>
          </p:cNvSpPr>
          <p:nvPr/>
        </p:nvSpPr>
        <p:spPr bwMode="auto">
          <a:xfrm>
            <a:off x="4284663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252933" name="Text Box 6"/>
          <p:cNvSpPr txBox="1">
            <a:spLocks noChangeArrowheads="1"/>
          </p:cNvSpPr>
          <p:nvPr/>
        </p:nvSpPr>
        <p:spPr bwMode="auto">
          <a:xfrm>
            <a:off x="3983038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2529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5746750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52935" name="Text Box 5"/>
          <p:cNvSpPr txBox="1">
            <a:spLocks noChangeArrowheads="1"/>
          </p:cNvSpPr>
          <p:nvPr/>
        </p:nvSpPr>
        <p:spPr bwMode="auto">
          <a:xfrm>
            <a:off x="3116263" y="5738813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46100" y="773113"/>
            <a:ext cx="4206875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logs in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types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computer executes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  and prints output</a:t>
            </a:r>
          </a:p>
        </p:txBody>
      </p:sp>
      <p:pic>
        <p:nvPicPr>
          <p:cNvPr id="47107" name="Picture 5" descr="wolfman_306x2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957263"/>
            <a:ext cx="155257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46100" y="773113"/>
            <a:ext cx="4206875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logs in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types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computer executes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  and prints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user types another command</a:t>
            </a:r>
          </a:p>
        </p:txBody>
      </p:sp>
      <p:pic>
        <p:nvPicPr>
          <p:cNvPr id="49155" name="Picture 5" descr="wolfman_306x2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957263"/>
            <a:ext cx="155257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46100" y="773113"/>
            <a:ext cx="4206875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logs in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types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computer executes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  and prints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types another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computer executes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  and prints output</a:t>
            </a:r>
          </a:p>
        </p:txBody>
      </p:sp>
      <p:pic>
        <p:nvPicPr>
          <p:cNvPr id="51203" name="Picture 5" descr="wolfman_306x2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957263"/>
            <a:ext cx="155257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46100" y="773113"/>
            <a:ext cx="4206875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logs in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types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computer executes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  and prints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types another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computer executes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  and prints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>
                <a:latin typeface="Courier New" panose="02070309020205020404" pitchFamily="49" charset="0"/>
              </a:rPr>
              <a:t>⋮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>
                <a:latin typeface="Courier New" panose="02070309020205020404" pitchFamily="49" charset="0"/>
              </a:rPr>
              <a:t>user logs off</a:t>
            </a:r>
            <a:endParaRPr lang="en-US" altLang="en-US">
              <a:latin typeface="Courier New" panose="02070309020205020404" pitchFamily="49" charset="0"/>
            </a:endParaRPr>
          </a:p>
        </p:txBody>
      </p:sp>
      <p:pic>
        <p:nvPicPr>
          <p:cNvPr id="53251" name="Picture 5" descr="wolfman_306x2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957263"/>
            <a:ext cx="155257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546100" y="773113"/>
            <a:ext cx="4206875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logs in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types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computer executes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  and prints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types another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computer executes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  and prints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>
                <a:solidFill>
                  <a:schemeClr val="bg2"/>
                </a:solidFill>
                <a:latin typeface="Courier New" panose="02070309020205020404" pitchFamily="49" charset="0"/>
              </a:rPr>
              <a:t>⋮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>
                <a:solidFill>
                  <a:schemeClr val="bg2"/>
                </a:solidFill>
                <a:latin typeface="Courier New" panose="02070309020205020404" pitchFamily="49" charset="0"/>
              </a:rPr>
              <a:t>user logs off</a:t>
            </a:r>
            <a:endParaRPr lang="en-US" altLang="en-US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pic>
        <p:nvPicPr>
          <p:cNvPr id="55299" name="Picture 5" descr="wolfman_306x2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957263"/>
            <a:ext cx="155257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6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5095875"/>
            <a:ext cx="1755775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46100" y="773113"/>
            <a:ext cx="4206875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logs in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types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computer executes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  and prints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types another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computer executes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  and prints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>
                <a:solidFill>
                  <a:schemeClr val="bg2"/>
                </a:solidFill>
                <a:latin typeface="Courier New" panose="02070309020205020404" pitchFamily="49" charset="0"/>
              </a:rPr>
              <a:t>⋮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>
                <a:solidFill>
                  <a:schemeClr val="bg2"/>
                </a:solidFill>
                <a:latin typeface="Courier New" panose="02070309020205020404" pitchFamily="49" charset="0"/>
              </a:rPr>
              <a:t>user logs off</a:t>
            </a:r>
            <a:endParaRPr lang="en-US" altLang="en-US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pic>
        <p:nvPicPr>
          <p:cNvPr id="57347" name="Picture 3" descr="wolfman_306x2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957263"/>
            <a:ext cx="155257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4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5095875"/>
            <a:ext cx="1755775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21" descr="MC900104318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88" y="3319463"/>
            <a:ext cx="90646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Text Box 2"/>
          <p:cNvSpPr txBox="1">
            <a:spLocks noChangeArrowheads="1"/>
          </p:cNvSpPr>
          <p:nvPr/>
        </p:nvSpPr>
        <p:spPr bwMode="auto">
          <a:xfrm>
            <a:off x="6308725" y="3433763"/>
            <a:ext cx="9207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46100" y="773113"/>
            <a:ext cx="4206875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logs in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types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computer executes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  and prints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user types another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computer executes command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ourier New" panose="02070309020205020404" pitchFamily="49" charset="0"/>
              </a:rPr>
              <a:t>  and prints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>
                <a:solidFill>
                  <a:schemeClr val="bg2"/>
                </a:solidFill>
                <a:latin typeface="Courier New" panose="02070309020205020404" pitchFamily="49" charset="0"/>
              </a:rPr>
              <a:t>⋮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>
                <a:solidFill>
                  <a:schemeClr val="bg2"/>
                </a:solidFill>
                <a:latin typeface="Courier New" panose="02070309020205020404" pitchFamily="49" charset="0"/>
              </a:rPr>
              <a:t>user logs off</a:t>
            </a:r>
            <a:endParaRPr lang="en-US" altLang="en-US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pic>
        <p:nvPicPr>
          <p:cNvPr id="59395" name="Picture 3" descr="wolfman_306x2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957263"/>
            <a:ext cx="155257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4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5095875"/>
            <a:ext cx="1755775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5" descr="MC900104318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88" y="3319463"/>
            <a:ext cx="90646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AutoShape 8"/>
          <p:cNvSpPr>
            <a:spLocks noChangeArrowheads="1"/>
          </p:cNvSpPr>
          <p:nvPr/>
        </p:nvSpPr>
        <p:spPr bwMode="auto">
          <a:xfrm>
            <a:off x="8208963" y="2513013"/>
            <a:ext cx="287337" cy="633412"/>
          </a:xfrm>
          <a:prstGeom prst="upDownArrow">
            <a:avLst>
              <a:gd name="adj1" fmla="val 50000"/>
              <a:gd name="adj2" fmla="val 440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59399" name="AutoShape 9"/>
          <p:cNvSpPr>
            <a:spLocks noChangeArrowheads="1"/>
          </p:cNvSpPr>
          <p:nvPr/>
        </p:nvSpPr>
        <p:spPr bwMode="auto">
          <a:xfrm>
            <a:off x="8208963" y="4414838"/>
            <a:ext cx="287337" cy="633412"/>
          </a:xfrm>
          <a:prstGeom prst="upDownArrow">
            <a:avLst>
              <a:gd name="adj1" fmla="val 50000"/>
              <a:gd name="adj2" fmla="val 440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59400" name="Text Box 2"/>
          <p:cNvSpPr txBox="1">
            <a:spLocks noChangeArrowheads="1"/>
          </p:cNvSpPr>
          <p:nvPr/>
        </p:nvSpPr>
        <p:spPr bwMode="auto">
          <a:xfrm>
            <a:off x="6308725" y="3433763"/>
            <a:ext cx="9207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961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shell is just a program that runs other programs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247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 shell is just a program that runs other programs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popular is bash (the </a:t>
            </a:r>
            <a:r>
              <a:rPr lang="en-US" altLang="en-US" sz="2800" u="sng">
                <a:latin typeface="Calibri" panose="020F0502020204030204" pitchFamily="34" charset="0"/>
              </a:rPr>
              <a:t>B</a:t>
            </a:r>
            <a:r>
              <a:rPr lang="en-US" altLang="en-US" sz="2800">
                <a:latin typeface="Calibri" panose="020F0502020204030204" pitchFamily="34" charset="0"/>
              </a:rPr>
              <a:t>ourne </a:t>
            </a:r>
            <a:r>
              <a:rPr lang="en-US" altLang="en-US" sz="2800" u="sng">
                <a:latin typeface="Calibri" panose="020F0502020204030204" pitchFamily="34" charset="0"/>
              </a:rPr>
              <a:t>a</a:t>
            </a:r>
            <a:r>
              <a:rPr lang="en-US" altLang="en-US" sz="2800">
                <a:latin typeface="Calibri" panose="020F0502020204030204" pitchFamily="34" charset="0"/>
              </a:rPr>
              <a:t>gain </a:t>
            </a:r>
            <a:r>
              <a:rPr lang="en-US" altLang="en-US" sz="2800" u="sng">
                <a:latin typeface="Calibri" panose="020F0502020204030204" pitchFamily="34" charset="0"/>
              </a:rPr>
              <a:t>sh</a:t>
            </a:r>
            <a:r>
              <a:rPr lang="en-US" altLang="en-US" sz="2800">
                <a:latin typeface="Calibri" panose="020F0502020204030204" pitchFamily="34" charset="0"/>
              </a:rPr>
              <a:t>ell)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247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 shell is just a program that runs other programs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popular is bash (the </a:t>
            </a:r>
            <a:r>
              <a:rPr lang="en-US" altLang="en-US" sz="2800" u="sng">
                <a:latin typeface="Calibri" panose="020F0502020204030204" pitchFamily="34" charset="0"/>
              </a:rPr>
              <a:t>B</a:t>
            </a:r>
            <a:r>
              <a:rPr lang="en-US" altLang="en-US" sz="2800">
                <a:latin typeface="Calibri" panose="020F0502020204030204" pitchFamily="34" charset="0"/>
              </a:rPr>
              <a:t>ourne </a:t>
            </a:r>
            <a:r>
              <a:rPr lang="en-US" altLang="en-US" sz="2800" u="sng">
                <a:latin typeface="Calibri" panose="020F0502020204030204" pitchFamily="34" charset="0"/>
              </a:rPr>
              <a:t>a</a:t>
            </a:r>
            <a:r>
              <a:rPr lang="en-US" altLang="en-US" sz="2800">
                <a:latin typeface="Calibri" panose="020F0502020204030204" pitchFamily="34" charset="0"/>
              </a:rPr>
              <a:t>gain </a:t>
            </a:r>
            <a:r>
              <a:rPr lang="en-US" altLang="en-US" sz="2800" u="sng">
                <a:latin typeface="Calibri" panose="020F0502020204030204" pitchFamily="34" charset="0"/>
              </a:rPr>
              <a:t>sh</a:t>
            </a:r>
            <a:r>
              <a:rPr lang="en-US" altLang="en-US" sz="2800">
                <a:latin typeface="Calibri" panose="020F0502020204030204" pitchFamily="34" charset="0"/>
              </a:rPr>
              <a:t>ell)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038" y="1533525"/>
            <a:ext cx="7842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798513" y="3376613"/>
            <a:ext cx="15636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Run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Programs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24737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 shell is just a program that runs other programs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Most popular is bash (the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B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ourne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gain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sh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ell)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Using it feels a lot more like programming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than using windows, a mouse, etc.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038" y="1533525"/>
            <a:ext cx="7842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2473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 shell is just a program that runs other programs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Most popular is bash (the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B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ourne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gain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sh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ell)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Using it feels a lot more like programming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than using windows, a mouse, etc.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Commands are terse and often cryptic</a:t>
            </a: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038" y="1533525"/>
            <a:ext cx="7842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24737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 shell is just a program that runs other programs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Most popular is bash (the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B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ourne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gain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sh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ell)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Using it feels a lot more like programming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than using windows, a mouse, etc.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Commands are terse and often cryptic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it because: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038" y="1533525"/>
            <a:ext cx="7842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96162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 shell is just a program that runs other programs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Most popular is bash (the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B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ourne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gain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sh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ell)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Using it feels a lot more like programming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than using windows, a mouse, etc.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Commands are terse and often cryptic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Use it because: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</a:rPr>
              <a:t>– many tools only have command-line interfaces</a:t>
            </a: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038" y="1533525"/>
            <a:ext cx="7842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6287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 shell is just a program that runs other programs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Most popular is bash (the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B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ourne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gain </a:t>
            </a:r>
            <a:r>
              <a:rPr lang="en-US" altLang="en-US" sz="2800" u="sng">
                <a:solidFill>
                  <a:schemeClr val="bg2"/>
                </a:solidFill>
                <a:latin typeface="Calibri" panose="020F0502020204030204" pitchFamily="34" charset="0"/>
              </a:rPr>
              <a:t>sh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ell)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Using it feels a lot more like programming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than using windows, a mouse, etc.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Commands are terse and often cryptic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Use it because: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many tools only have command-line interfaces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 allows you to combine tools in powerful new ways</a:t>
            </a:r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038" y="1533525"/>
            <a:ext cx="7842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4219575" y="4883150"/>
            <a:ext cx="17208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August 2010</a:t>
            </a:r>
          </a:p>
        </p:txBody>
      </p:sp>
      <p:sp>
        <p:nvSpPr>
          <p:cNvPr id="77828" name="Text Box 5"/>
          <p:cNvSpPr txBox="1">
            <a:spLocks noChangeArrowheads="1"/>
          </p:cNvSpPr>
          <p:nvPr/>
        </p:nvSpPr>
        <p:spPr bwMode="auto">
          <a:xfrm>
            <a:off x="4284663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77829" name="Text Box 6"/>
          <p:cNvSpPr txBox="1">
            <a:spLocks noChangeArrowheads="1"/>
          </p:cNvSpPr>
          <p:nvPr/>
        </p:nvSpPr>
        <p:spPr bwMode="auto">
          <a:xfrm>
            <a:off x="3983038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778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7831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2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US" altLang="en-US" sz="6000" smtClean="0">
                <a:solidFill>
                  <a:srgbClr val="000000"/>
                </a:solidFill>
              </a:rPr>
              <a:t>The Unix Shell</a:t>
            </a:r>
            <a:endParaRPr lang="en-GB" altLang="en-US" sz="6000" smtClean="0"/>
          </a:p>
        </p:txBody>
      </p:sp>
      <p:sp>
        <p:nvSpPr>
          <p:cNvPr id="79875" name="Subtitle 3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000000"/>
                </a:solidFill>
              </a:rPr>
              <a:t>Files and Directories</a:t>
            </a:r>
          </a:p>
          <a:p>
            <a:pPr eaLnBrk="1" hangingPunct="1"/>
            <a:endParaRPr lang="en-GB" altLang="en-US" sz="240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Text Box 4"/>
          <p:cNvSpPr txBox="1">
            <a:spLocks noChangeArrowheads="1"/>
          </p:cNvSpPr>
          <p:nvPr/>
        </p:nvSpPr>
        <p:spPr bwMode="auto">
          <a:xfrm>
            <a:off x="2224088" y="5178425"/>
            <a:ext cx="248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Communicate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with each other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5576888" y="5178425"/>
            <a:ext cx="1317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Interact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with us</a:t>
            </a:r>
          </a:p>
        </p:txBody>
      </p:sp>
      <p:sp>
        <p:nvSpPr>
          <p:cNvPr id="80901" name="Text Box 4"/>
          <p:cNvSpPr txBox="1">
            <a:spLocks noChangeArrowheads="1"/>
          </p:cNvSpPr>
          <p:nvPr/>
        </p:nvSpPr>
        <p:spPr bwMode="auto">
          <a:xfrm>
            <a:off x="798513" y="3376613"/>
            <a:ext cx="15636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Run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Programs</a:t>
            </a:r>
          </a:p>
        </p:txBody>
      </p:sp>
      <p:sp>
        <p:nvSpPr>
          <p:cNvPr id="80902" name="Text Box 4"/>
          <p:cNvSpPr txBox="1">
            <a:spLocks noChangeArrowheads="1"/>
          </p:cNvSpPr>
          <p:nvPr/>
        </p:nvSpPr>
        <p:spPr bwMode="auto">
          <a:xfrm>
            <a:off x="7916863" y="3376613"/>
            <a:ext cx="9540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Store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2224088" y="5178425"/>
            <a:ext cx="248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Communicate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with each other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5576888" y="5178425"/>
            <a:ext cx="1317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Interact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with us</a:t>
            </a: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798513" y="3376613"/>
            <a:ext cx="15636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Run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Programs</a:t>
            </a:r>
          </a:p>
        </p:txBody>
      </p:sp>
      <p:sp>
        <p:nvSpPr>
          <p:cNvPr id="82950" name="Text Box 4"/>
          <p:cNvSpPr txBox="1">
            <a:spLocks noChangeArrowheads="1"/>
          </p:cNvSpPr>
          <p:nvPr/>
        </p:nvSpPr>
        <p:spPr bwMode="auto">
          <a:xfrm>
            <a:off x="7916863" y="3376613"/>
            <a:ext cx="9540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Store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82951" name="Text Box 4"/>
          <p:cNvSpPr txBox="1">
            <a:spLocks noChangeArrowheads="1"/>
          </p:cNvSpPr>
          <p:nvPr/>
        </p:nvSpPr>
        <p:spPr bwMode="auto">
          <a:xfrm>
            <a:off x="4986338" y="4083050"/>
            <a:ext cx="8556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82952" name="Picture 8" descr="MC900104318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4010025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Text Box 4"/>
          <p:cNvSpPr txBox="1">
            <a:spLocks noChangeArrowheads="1"/>
          </p:cNvSpPr>
          <p:nvPr/>
        </p:nvSpPr>
        <p:spPr bwMode="auto">
          <a:xfrm>
            <a:off x="7916863" y="3376613"/>
            <a:ext cx="9540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Store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4986338" y="4083050"/>
            <a:ext cx="8556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84997" name="Picture 8" descr="MC900104318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4010025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800100" y="3376613"/>
            <a:ext cx="15636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Run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Programs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918450" y="3376613"/>
            <a:ext cx="952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Store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7916863" y="3376613"/>
            <a:ext cx="9540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Store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4986338" y="4083050"/>
            <a:ext cx="8556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87045" name="Picture 5" descr="MC900104318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4010025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Text Box 4"/>
          <p:cNvSpPr txBox="1">
            <a:spLocks noChangeArrowheads="1"/>
          </p:cNvSpPr>
          <p:nvPr/>
        </p:nvSpPr>
        <p:spPr bwMode="auto">
          <a:xfrm>
            <a:off x="6159500" y="5105400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file system</a:t>
            </a:r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 flipH="1">
            <a:off x="7459663" y="4702175"/>
            <a:ext cx="519112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7916863" y="3376613"/>
            <a:ext cx="9540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Store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4986338" y="4083050"/>
            <a:ext cx="8556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89093" name="Picture 5" descr="MC900104318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4010025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4" name="Text Box 4"/>
          <p:cNvSpPr txBox="1">
            <a:spLocks noChangeArrowheads="1"/>
          </p:cNvSpPr>
          <p:nvPr/>
        </p:nvSpPr>
        <p:spPr bwMode="auto">
          <a:xfrm>
            <a:off x="6159500" y="5105400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file system</a:t>
            </a:r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 flipH="1">
            <a:off x="7459663" y="4702175"/>
            <a:ext cx="519112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5368925" y="5911850"/>
            <a:ext cx="77628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files</a:t>
            </a:r>
          </a:p>
        </p:txBody>
      </p:sp>
      <p:sp>
        <p:nvSpPr>
          <p:cNvPr id="89097" name="Line 10"/>
          <p:cNvSpPr>
            <a:spLocks noChangeShapeType="1"/>
          </p:cNvSpPr>
          <p:nvPr/>
        </p:nvSpPr>
        <p:spPr bwMode="auto">
          <a:xfrm flipH="1">
            <a:off x="5962650" y="5853113"/>
            <a:ext cx="2301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9" name="Text Box 4"/>
          <p:cNvSpPr txBox="1">
            <a:spLocks noChangeArrowheads="1"/>
          </p:cNvSpPr>
          <p:nvPr/>
        </p:nvSpPr>
        <p:spPr bwMode="auto">
          <a:xfrm>
            <a:off x="7916863" y="3376613"/>
            <a:ext cx="9540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Store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4986338" y="4083050"/>
            <a:ext cx="8556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91141" name="Picture 5" descr="MC900104318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4010025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2" name="Text Box 4"/>
          <p:cNvSpPr txBox="1">
            <a:spLocks noChangeArrowheads="1"/>
          </p:cNvSpPr>
          <p:nvPr/>
        </p:nvSpPr>
        <p:spPr bwMode="auto">
          <a:xfrm>
            <a:off x="6159500" y="5105400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file system</a:t>
            </a:r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 flipH="1">
            <a:off x="7459663" y="4702175"/>
            <a:ext cx="519112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1144" name="Text Box 4"/>
          <p:cNvSpPr txBox="1">
            <a:spLocks noChangeArrowheads="1"/>
          </p:cNvSpPr>
          <p:nvPr/>
        </p:nvSpPr>
        <p:spPr bwMode="auto">
          <a:xfrm>
            <a:off x="5368925" y="5911850"/>
            <a:ext cx="77628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files</a:t>
            </a:r>
          </a:p>
        </p:txBody>
      </p:sp>
      <p:sp>
        <p:nvSpPr>
          <p:cNvPr id="91145" name="Text Box 4"/>
          <p:cNvSpPr txBox="1">
            <a:spLocks noChangeArrowheads="1"/>
          </p:cNvSpPr>
          <p:nvPr/>
        </p:nvSpPr>
        <p:spPr bwMode="auto">
          <a:xfrm>
            <a:off x="7385050" y="5911850"/>
            <a:ext cx="173831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directories</a:t>
            </a:r>
          </a:p>
        </p:txBody>
      </p:sp>
      <p:sp>
        <p:nvSpPr>
          <p:cNvPr id="91146" name="Line 10"/>
          <p:cNvSpPr>
            <a:spLocks noChangeShapeType="1"/>
          </p:cNvSpPr>
          <p:nvPr/>
        </p:nvSpPr>
        <p:spPr bwMode="auto">
          <a:xfrm flipH="1">
            <a:off x="5962650" y="5853113"/>
            <a:ext cx="230188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1147" name="Line 11"/>
          <p:cNvSpPr>
            <a:spLocks noChangeShapeType="1"/>
          </p:cNvSpPr>
          <p:nvPr/>
        </p:nvSpPr>
        <p:spPr bwMode="auto">
          <a:xfrm>
            <a:off x="7921625" y="5853113"/>
            <a:ext cx="2301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7" name="Text Box 4"/>
          <p:cNvSpPr txBox="1">
            <a:spLocks noChangeArrowheads="1"/>
          </p:cNvSpPr>
          <p:nvPr/>
        </p:nvSpPr>
        <p:spPr bwMode="auto">
          <a:xfrm>
            <a:off x="7916863" y="3376613"/>
            <a:ext cx="9540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Store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4986338" y="4083050"/>
            <a:ext cx="8556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93189" name="Picture 5" descr="MC900104318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4010025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0" name="Text Box 4"/>
          <p:cNvSpPr txBox="1">
            <a:spLocks noChangeArrowheads="1"/>
          </p:cNvSpPr>
          <p:nvPr/>
        </p:nvSpPr>
        <p:spPr bwMode="auto">
          <a:xfrm>
            <a:off x="6159500" y="5105400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file system</a:t>
            </a:r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 flipH="1">
            <a:off x="7459663" y="4702175"/>
            <a:ext cx="519112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3192" name="Text Box 4"/>
          <p:cNvSpPr txBox="1">
            <a:spLocks noChangeArrowheads="1"/>
          </p:cNvSpPr>
          <p:nvPr/>
        </p:nvSpPr>
        <p:spPr bwMode="auto">
          <a:xfrm>
            <a:off x="5368925" y="5911850"/>
            <a:ext cx="77628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files</a:t>
            </a:r>
          </a:p>
        </p:txBody>
      </p:sp>
      <p:sp>
        <p:nvSpPr>
          <p:cNvPr id="93193" name="Text Box 4"/>
          <p:cNvSpPr txBox="1">
            <a:spLocks noChangeArrowheads="1"/>
          </p:cNvSpPr>
          <p:nvPr/>
        </p:nvSpPr>
        <p:spPr bwMode="auto">
          <a:xfrm>
            <a:off x="7385050" y="5911850"/>
            <a:ext cx="173831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directories</a:t>
            </a:r>
          </a:p>
        </p:txBody>
      </p:sp>
      <p:sp>
        <p:nvSpPr>
          <p:cNvPr id="93194" name="Line 10"/>
          <p:cNvSpPr>
            <a:spLocks noChangeShapeType="1"/>
          </p:cNvSpPr>
          <p:nvPr/>
        </p:nvSpPr>
        <p:spPr bwMode="auto">
          <a:xfrm flipH="1">
            <a:off x="5962650" y="5853113"/>
            <a:ext cx="2301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>
            <a:off x="7921625" y="5853113"/>
            <a:ext cx="2301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3196" name="Text Box 4"/>
          <p:cNvSpPr txBox="1">
            <a:spLocks noChangeArrowheads="1"/>
          </p:cNvSpPr>
          <p:nvPr/>
        </p:nvSpPr>
        <p:spPr bwMode="auto">
          <a:xfrm>
            <a:off x="777875" y="4702175"/>
            <a:ext cx="30067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the shell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view and change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file system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5" name="Text Box 4"/>
          <p:cNvSpPr txBox="1">
            <a:spLocks noChangeArrowheads="1"/>
          </p:cNvSpPr>
          <p:nvPr/>
        </p:nvSpPr>
        <p:spPr bwMode="auto">
          <a:xfrm>
            <a:off x="7916863" y="3376613"/>
            <a:ext cx="9540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Store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4986338" y="4083050"/>
            <a:ext cx="8556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95237" name="Picture 5" descr="MC900104318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4010025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8" name="Text Box 4"/>
          <p:cNvSpPr txBox="1">
            <a:spLocks noChangeArrowheads="1"/>
          </p:cNvSpPr>
          <p:nvPr/>
        </p:nvSpPr>
        <p:spPr bwMode="auto">
          <a:xfrm>
            <a:off x="6159500" y="5105400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file system</a:t>
            </a:r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 flipH="1">
            <a:off x="7459663" y="4702175"/>
            <a:ext cx="519112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240" name="Text Box 4"/>
          <p:cNvSpPr txBox="1">
            <a:spLocks noChangeArrowheads="1"/>
          </p:cNvSpPr>
          <p:nvPr/>
        </p:nvSpPr>
        <p:spPr bwMode="auto">
          <a:xfrm>
            <a:off x="5368925" y="5911850"/>
            <a:ext cx="77628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files</a:t>
            </a:r>
          </a:p>
        </p:txBody>
      </p:sp>
      <p:sp>
        <p:nvSpPr>
          <p:cNvPr id="95241" name="Text Box 4"/>
          <p:cNvSpPr txBox="1">
            <a:spLocks noChangeArrowheads="1"/>
          </p:cNvSpPr>
          <p:nvPr/>
        </p:nvSpPr>
        <p:spPr bwMode="auto">
          <a:xfrm>
            <a:off x="7385050" y="5911850"/>
            <a:ext cx="173831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directories</a:t>
            </a:r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 flipH="1">
            <a:off x="5962650" y="5853113"/>
            <a:ext cx="2301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243" name="Line 11"/>
          <p:cNvSpPr>
            <a:spLocks noChangeShapeType="1"/>
          </p:cNvSpPr>
          <p:nvPr/>
        </p:nvSpPr>
        <p:spPr bwMode="auto">
          <a:xfrm>
            <a:off x="7921625" y="5853113"/>
            <a:ext cx="2301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244" name="Text Box 4"/>
          <p:cNvSpPr txBox="1">
            <a:spLocks noChangeArrowheads="1"/>
          </p:cNvSpPr>
          <p:nvPr/>
        </p:nvSpPr>
        <p:spPr bwMode="auto">
          <a:xfrm>
            <a:off x="777875" y="4067175"/>
            <a:ext cx="27908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the shell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solidFill>
                  <a:srgbClr val="000066"/>
                </a:solidFill>
                <a:latin typeface="Calibri" panose="020F0502020204030204" pitchFamily="34" charset="0"/>
              </a:rPr>
              <a:t>to run commands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view what's in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file system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3714750" y="784225"/>
            <a:ext cx="3744913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computer prompt in </a:t>
            </a:r>
            <a:r>
              <a:rPr lang="en-US" altLang="en-US" b="1">
                <a:solidFill>
                  <a:schemeClr val="accent2"/>
                </a:solidFill>
                <a:latin typeface="Calibri" panose="020F0502020204030204" pitchFamily="34" charset="0"/>
              </a:rPr>
              <a:t>bold</a:t>
            </a:r>
          </a:p>
        </p:txBody>
      </p:sp>
      <p:sp>
        <p:nvSpPr>
          <p:cNvPr id="98308" name="Line 4"/>
          <p:cNvSpPr>
            <a:spLocks noChangeShapeType="1"/>
          </p:cNvSpPr>
          <p:nvPr/>
        </p:nvSpPr>
        <p:spPr bwMode="auto">
          <a:xfrm flipH="1">
            <a:off x="2101850" y="1130300"/>
            <a:ext cx="13255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3714750" y="784225"/>
            <a:ext cx="3744913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computer prompt in </a:t>
            </a:r>
            <a:r>
              <a:rPr lang="en-US" altLang="en-US" b="1">
                <a:solidFill>
                  <a:schemeClr val="accent2"/>
                </a:solidFill>
                <a:latin typeface="Calibri" panose="020F0502020204030204" pitchFamily="34" charset="0"/>
              </a:rPr>
              <a:t>bold</a:t>
            </a:r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auto">
          <a:xfrm flipH="1">
            <a:off x="2101850" y="1130300"/>
            <a:ext cx="13255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9333" name="Text Box 2"/>
          <p:cNvSpPr txBox="1">
            <a:spLocks noChangeArrowheads="1"/>
          </p:cNvSpPr>
          <p:nvPr/>
        </p:nvSpPr>
        <p:spPr bwMode="auto">
          <a:xfrm>
            <a:off x="3830638" y="2166938"/>
            <a:ext cx="3744912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explanatory text in blue</a:t>
            </a:r>
            <a:endParaRPr lang="en-US" alt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9334" name="Line 6"/>
          <p:cNvSpPr>
            <a:spLocks noChangeShapeType="1"/>
          </p:cNvSpPr>
          <p:nvPr/>
        </p:nvSpPr>
        <p:spPr bwMode="auto">
          <a:xfrm flipH="1" flipV="1">
            <a:off x="5500688" y="1417638"/>
            <a:ext cx="1587" cy="633412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99335" name="Group 11"/>
          <p:cNvGrpSpPr>
            <a:grpSpLocks/>
          </p:cNvGrpSpPr>
          <p:nvPr/>
        </p:nvGrpSpPr>
        <p:grpSpPr bwMode="auto">
          <a:xfrm>
            <a:off x="6942138" y="1706563"/>
            <a:ext cx="863600" cy="806450"/>
            <a:chOff x="4373" y="1075"/>
            <a:chExt cx="544" cy="508"/>
          </a:xfrm>
        </p:grpSpPr>
        <p:sp>
          <p:nvSpPr>
            <p:cNvPr id="405512" name="Arc 8"/>
            <p:cNvSpPr>
              <a:spLocks/>
            </p:cNvSpPr>
            <p:nvPr/>
          </p:nvSpPr>
          <p:spPr bwMode="auto">
            <a:xfrm flipV="1">
              <a:off x="4627" y="1329"/>
              <a:ext cx="290" cy="254"/>
            </a:xfrm>
            <a:custGeom>
              <a:avLst/>
              <a:gdLst>
                <a:gd name="T0" fmla="*/ 0 w 21600"/>
                <a:gd name="T1" fmla="*/ 0 h 21600"/>
                <a:gd name="T2" fmla="*/ 290 w 21600"/>
                <a:gd name="T3" fmla="*/ 254 h 21600"/>
                <a:gd name="T4" fmla="*/ 0 w 21600"/>
                <a:gd name="T5" fmla="*/ 25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/>
            </a:p>
          </p:txBody>
        </p:sp>
        <p:sp>
          <p:nvSpPr>
            <p:cNvPr id="405513" name="Arc 9"/>
            <p:cNvSpPr>
              <a:spLocks/>
            </p:cNvSpPr>
            <p:nvPr/>
          </p:nvSpPr>
          <p:spPr bwMode="auto">
            <a:xfrm>
              <a:off x="4627" y="1075"/>
              <a:ext cx="290" cy="254"/>
            </a:xfrm>
            <a:custGeom>
              <a:avLst/>
              <a:gdLst>
                <a:gd name="T0" fmla="*/ 0 w 21600"/>
                <a:gd name="T1" fmla="*/ 0 h 21600"/>
                <a:gd name="T2" fmla="*/ 290 w 21600"/>
                <a:gd name="T3" fmla="*/ 254 h 21600"/>
                <a:gd name="T4" fmla="*/ 0 w 21600"/>
                <a:gd name="T5" fmla="*/ 25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/>
            </a:p>
          </p:txBody>
        </p:sp>
        <p:sp>
          <p:nvSpPr>
            <p:cNvPr id="405514" name="Arc 10"/>
            <p:cNvSpPr>
              <a:spLocks/>
            </p:cNvSpPr>
            <p:nvPr/>
          </p:nvSpPr>
          <p:spPr bwMode="auto">
            <a:xfrm rot="-5400000">
              <a:off x="4355" y="1093"/>
              <a:ext cx="290" cy="254"/>
            </a:xfrm>
            <a:custGeom>
              <a:avLst/>
              <a:gdLst>
                <a:gd name="T0" fmla="*/ 0 w 21600"/>
                <a:gd name="T1" fmla="*/ 0 h 21600"/>
                <a:gd name="T2" fmla="*/ 290 w 21600"/>
                <a:gd name="T3" fmla="*/ 254 h 21600"/>
                <a:gd name="T4" fmla="*/ 0 w 21600"/>
                <a:gd name="T5" fmla="*/ 25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4348163" y="784225"/>
            <a:ext cx="374491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user input in </a:t>
            </a:r>
            <a:r>
              <a:rPr lang="en-US" altLang="en-US">
                <a:solidFill>
                  <a:srgbClr val="006600"/>
                </a:solidFill>
                <a:latin typeface="Calibri" panose="020F0502020204030204" pitchFamily="34" charset="0"/>
              </a:rPr>
              <a:t>green</a:t>
            </a:r>
            <a:endParaRPr lang="en-US" altLang="en-US" b="1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00356" name="Line 4"/>
          <p:cNvSpPr>
            <a:spLocks noChangeShapeType="1"/>
          </p:cNvSpPr>
          <p:nvPr/>
        </p:nvSpPr>
        <p:spPr bwMode="auto">
          <a:xfrm flipH="1">
            <a:off x="2735263" y="1130300"/>
            <a:ext cx="1325562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01379" name="Text Box 2"/>
          <p:cNvSpPr txBox="1">
            <a:spLocks noChangeArrowheads="1"/>
          </p:cNvSpPr>
          <p:nvPr/>
        </p:nvSpPr>
        <p:spPr bwMode="auto">
          <a:xfrm>
            <a:off x="5384800" y="1246188"/>
            <a:ext cx="3744913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password</a:t>
            </a:r>
            <a:endParaRPr lang="en-US" altLang="en-US" b="1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01380" name="Line 4"/>
          <p:cNvSpPr>
            <a:spLocks noChangeShapeType="1"/>
          </p:cNvSpPr>
          <p:nvPr/>
        </p:nvSpPr>
        <p:spPr bwMode="auto">
          <a:xfrm flipH="1">
            <a:off x="3771900" y="1592263"/>
            <a:ext cx="13255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224088" y="5178425"/>
            <a:ext cx="248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Communicate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with each other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800100" y="3376613"/>
            <a:ext cx="15636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Run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Programs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7918450" y="3376613"/>
            <a:ext cx="952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Store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3543300" y="1763713"/>
            <a:ext cx="3398838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shell prompt</a:t>
            </a:r>
          </a:p>
        </p:txBody>
      </p:sp>
      <p:sp>
        <p:nvSpPr>
          <p:cNvPr id="102404" name="Line 4"/>
          <p:cNvSpPr>
            <a:spLocks noChangeShapeType="1"/>
          </p:cNvSpPr>
          <p:nvPr/>
        </p:nvSpPr>
        <p:spPr bwMode="auto">
          <a:xfrm flipH="1">
            <a:off x="1181100" y="2052638"/>
            <a:ext cx="21891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03427" name="Text Box 2"/>
          <p:cNvSpPr txBox="1">
            <a:spLocks noChangeArrowheads="1"/>
          </p:cNvSpPr>
          <p:nvPr/>
        </p:nvSpPr>
        <p:spPr bwMode="auto">
          <a:xfrm>
            <a:off x="3543300" y="1763713"/>
            <a:ext cx="3398838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shell prompt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like Python's &gt;&gt;&gt; and …</a:t>
            </a:r>
            <a:endParaRPr lang="en-US" altLang="en-US" b="1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03428" name="Line 4"/>
          <p:cNvSpPr>
            <a:spLocks noChangeShapeType="1"/>
          </p:cNvSpPr>
          <p:nvPr/>
        </p:nvSpPr>
        <p:spPr bwMode="auto">
          <a:xfrm flipH="1">
            <a:off x="1181100" y="2052638"/>
            <a:ext cx="21891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4464050" y="1763713"/>
            <a:ext cx="3398838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check user ID</a:t>
            </a:r>
            <a:endParaRPr lang="en-US" altLang="en-US" b="1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04452" name="Line 4"/>
          <p:cNvSpPr>
            <a:spLocks noChangeShapeType="1"/>
          </p:cNvSpPr>
          <p:nvPr/>
        </p:nvSpPr>
        <p:spPr bwMode="auto">
          <a:xfrm flipH="1">
            <a:off x="2101850" y="2052638"/>
            <a:ext cx="21891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</p:txBody>
      </p:sp>
      <p:sp>
        <p:nvSpPr>
          <p:cNvPr id="105475" name="Text Box 2"/>
          <p:cNvSpPr txBox="1">
            <a:spLocks noChangeArrowheads="1"/>
          </p:cNvSpPr>
          <p:nvPr/>
        </p:nvSpPr>
        <p:spPr bwMode="auto">
          <a:xfrm>
            <a:off x="4464050" y="1763713"/>
            <a:ext cx="4665663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check user ID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shell finds the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whoami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program</a:t>
            </a:r>
          </a:p>
        </p:txBody>
      </p:sp>
      <p:sp>
        <p:nvSpPr>
          <p:cNvPr id="105476" name="Line 4"/>
          <p:cNvSpPr>
            <a:spLocks noChangeShapeType="1"/>
          </p:cNvSpPr>
          <p:nvPr/>
        </p:nvSpPr>
        <p:spPr bwMode="auto">
          <a:xfrm flipH="1">
            <a:off x="2101850" y="2052638"/>
            <a:ext cx="21891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4464050" y="1763713"/>
            <a:ext cx="4665663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check user ID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shell finds the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whoami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program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runs it</a:t>
            </a:r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 flipH="1">
            <a:off x="2101850" y="2052638"/>
            <a:ext cx="21891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4464050" y="1763713"/>
            <a:ext cx="4665663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check user ID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shell finds the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whoami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program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runs it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prints its output</a:t>
            </a:r>
            <a:endParaRPr lang="en-US" altLang="en-US" b="1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07524" name="Line 4"/>
          <p:cNvSpPr>
            <a:spLocks noChangeShapeType="1"/>
          </p:cNvSpPr>
          <p:nvPr/>
        </p:nvSpPr>
        <p:spPr bwMode="auto">
          <a:xfrm flipH="1" flipV="1">
            <a:off x="1584325" y="2570163"/>
            <a:ext cx="2765425" cy="8636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4464050" y="1763713"/>
            <a:ext cx="4665663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check user ID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shell finds the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whoami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program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runs it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prints its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displays a new prompt</a:t>
            </a:r>
            <a:endParaRPr lang="en-US" altLang="en-US" b="1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08548" name="Line 4"/>
          <p:cNvSpPr>
            <a:spLocks noChangeShapeType="1"/>
          </p:cNvSpPr>
          <p:nvPr/>
        </p:nvSpPr>
        <p:spPr bwMode="auto">
          <a:xfrm flipH="1" flipV="1">
            <a:off x="1122363" y="2973388"/>
            <a:ext cx="3227387" cy="922337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4464050" y="2684463"/>
            <a:ext cx="4665663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what is the </a:t>
            </a:r>
            <a:r>
              <a:rPr lang="en-US" altLang="en-US" i="1">
                <a:solidFill>
                  <a:schemeClr val="accent2"/>
                </a:solidFill>
                <a:latin typeface="Calibri" panose="020F0502020204030204" pitchFamily="34" charset="0"/>
              </a:rPr>
              <a:t>working directory</a:t>
            </a:r>
            <a:endParaRPr lang="en-US" alt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 flipH="1">
            <a:off x="2101850" y="2973388"/>
            <a:ext cx="21891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4464050" y="2684463"/>
            <a:ext cx="4665663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what is the </a:t>
            </a:r>
            <a:r>
              <a:rPr lang="en-US" altLang="en-US" i="1">
                <a:solidFill>
                  <a:schemeClr val="accent2"/>
                </a:solidFill>
                <a:latin typeface="Calibri" panose="020F0502020204030204" pitchFamily="34" charset="0"/>
              </a:rPr>
              <a:t>working directory</a:t>
            </a:r>
            <a:endParaRPr lang="en-US" altLang="en-US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the directory used when no other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directory is explicitly specified</a:t>
            </a:r>
          </a:p>
        </p:txBody>
      </p:sp>
      <p:sp>
        <p:nvSpPr>
          <p:cNvPr id="110596" name="Line 4"/>
          <p:cNvSpPr>
            <a:spLocks noChangeShapeType="1"/>
          </p:cNvSpPr>
          <p:nvPr/>
        </p:nvSpPr>
        <p:spPr bwMode="auto">
          <a:xfrm flipH="1">
            <a:off x="2101850" y="2973388"/>
            <a:ext cx="21891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668338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224088" y="5178425"/>
            <a:ext cx="248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Communicate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with each other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576888" y="5178425"/>
            <a:ext cx="1317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Interact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with us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798513" y="3376613"/>
            <a:ext cx="15636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Run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Programs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7916863" y="3376613"/>
            <a:ext cx="9540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Store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12643" name="Text Box 13"/>
          <p:cNvSpPr txBox="1">
            <a:spLocks noChangeArrowheads="1"/>
          </p:cNvSpPr>
          <p:nvPr/>
        </p:nvSpPr>
        <p:spPr bwMode="auto">
          <a:xfrm>
            <a:off x="7458075" y="1042988"/>
            <a:ext cx="577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root</a:t>
            </a:r>
          </a:p>
        </p:txBody>
      </p:sp>
      <p:pic>
        <p:nvPicPr>
          <p:cNvPr id="112644" name="Picture 2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90011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13667" name="Text Box 4"/>
          <p:cNvSpPr txBox="1">
            <a:spLocks noChangeArrowheads="1"/>
          </p:cNvSpPr>
          <p:nvPr/>
        </p:nvSpPr>
        <p:spPr bwMode="auto">
          <a:xfrm>
            <a:off x="6842125" y="1533525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/</a:t>
            </a:r>
          </a:p>
        </p:txBody>
      </p:sp>
      <p:sp>
        <p:nvSpPr>
          <p:cNvPr id="113668" name="Text Box 5"/>
          <p:cNvSpPr txBox="1">
            <a:spLocks noChangeArrowheads="1"/>
          </p:cNvSpPr>
          <p:nvPr/>
        </p:nvSpPr>
        <p:spPr bwMode="auto">
          <a:xfrm>
            <a:off x="7458075" y="1042988"/>
            <a:ext cx="577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root</a:t>
            </a:r>
          </a:p>
        </p:txBody>
      </p:sp>
      <p:pic>
        <p:nvPicPr>
          <p:cNvPr id="113669" name="Picture 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90011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i="1">
                <a:latin typeface="Courier New" panose="02070309020205020404" pitchFamily="49" charset="0"/>
              </a:rPr>
              <a:t>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14691" name="Text Box 4"/>
          <p:cNvSpPr txBox="1">
            <a:spLocks noChangeArrowheads="1"/>
          </p:cNvSpPr>
          <p:nvPr/>
        </p:nvSpPr>
        <p:spPr bwMode="auto">
          <a:xfrm>
            <a:off x="6842125" y="1533525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/</a:t>
            </a:r>
          </a:p>
        </p:txBody>
      </p:sp>
      <p:sp>
        <p:nvSpPr>
          <p:cNvPr id="114692" name="Text Box 5"/>
          <p:cNvSpPr txBox="1">
            <a:spLocks noChangeArrowheads="1"/>
          </p:cNvSpPr>
          <p:nvPr/>
        </p:nvSpPr>
        <p:spPr bwMode="auto">
          <a:xfrm>
            <a:off x="7458075" y="1042988"/>
            <a:ext cx="577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root</a:t>
            </a:r>
          </a:p>
        </p:txBody>
      </p:sp>
      <p:sp>
        <p:nvSpPr>
          <p:cNvPr id="114693" name="AutoShape 6"/>
          <p:cNvSpPr>
            <a:spLocks noChangeArrowheads="1"/>
          </p:cNvSpPr>
          <p:nvPr/>
        </p:nvSpPr>
        <p:spPr bwMode="auto">
          <a:xfrm>
            <a:off x="547688" y="3146425"/>
            <a:ext cx="344487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pic>
        <p:nvPicPr>
          <p:cNvPr id="114694" name="Picture 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90011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15715" name="Text Box 8"/>
          <p:cNvSpPr txBox="1">
            <a:spLocks noChangeArrowheads="1"/>
          </p:cNvSpPr>
          <p:nvPr/>
        </p:nvSpPr>
        <p:spPr bwMode="auto">
          <a:xfrm>
            <a:off x="4886325" y="2971800"/>
            <a:ext cx="488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bin</a:t>
            </a:r>
          </a:p>
        </p:txBody>
      </p:sp>
      <p:sp>
        <p:nvSpPr>
          <p:cNvPr id="115716" name="Text Box 12"/>
          <p:cNvSpPr txBox="1">
            <a:spLocks noChangeArrowheads="1"/>
          </p:cNvSpPr>
          <p:nvPr/>
        </p:nvSpPr>
        <p:spPr bwMode="auto">
          <a:xfrm>
            <a:off x="6842125" y="1533525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/</a:t>
            </a:r>
          </a:p>
        </p:txBody>
      </p:sp>
      <p:sp>
        <p:nvSpPr>
          <p:cNvPr id="115717" name="Text Box 13"/>
          <p:cNvSpPr txBox="1">
            <a:spLocks noChangeArrowheads="1"/>
          </p:cNvSpPr>
          <p:nvPr/>
        </p:nvSpPr>
        <p:spPr bwMode="auto">
          <a:xfrm>
            <a:off x="7458075" y="1042988"/>
            <a:ext cx="577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root</a:t>
            </a:r>
          </a:p>
        </p:txBody>
      </p:sp>
      <p:sp>
        <p:nvSpPr>
          <p:cNvPr id="115718" name="Line 20"/>
          <p:cNvSpPr>
            <a:spLocks noChangeShapeType="1"/>
          </p:cNvSpPr>
          <p:nvPr/>
        </p:nvSpPr>
        <p:spPr bwMode="auto">
          <a:xfrm flipH="1">
            <a:off x="5443538" y="1878013"/>
            <a:ext cx="10937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15719" name="Picture 2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90011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20" name="Picture 28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2733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16739" name="Text Box 8"/>
          <p:cNvSpPr txBox="1">
            <a:spLocks noChangeArrowheads="1"/>
          </p:cNvSpPr>
          <p:nvPr/>
        </p:nvSpPr>
        <p:spPr bwMode="auto">
          <a:xfrm>
            <a:off x="4886325" y="2971800"/>
            <a:ext cx="488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bin</a:t>
            </a:r>
          </a:p>
        </p:txBody>
      </p:sp>
      <p:sp>
        <p:nvSpPr>
          <p:cNvPr id="116740" name="Text Box 9"/>
          <p:cNvSpPr txBox="1">
            <a:spLocks noChangeArrowheads="1"/>
          </p:cNvSpPr>
          <p:nvPr/>
        </p:nvSpPr>
        <p:spPr bwMode="auto">
          <a:xfrm>
            <a:off x="6018213" y="2971800"/>
            <a:ext cx="628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data</a:t>
            </a:r>
          </a:p>
        </p:txBody>
      </p:sp>
      <p:sp>
        <p:nvSpPr>
          <p:cNvPr id="116741" name="Text Box 12"/>
          <p:cNvSpPr txBox="1">
            <a:spLocks noChangeArrowheads="1"/>
          </p:cNvSpPr>
          <p:nvPr/>
        </p:nvSpPr>
        <p:spPr bwMode="auto">
          <a:xfrm>
            <a:off x="6842125" y="1533525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/</a:t>
            </a:r>
          </a:p>
        </p:txBody>
      </p:sp>
      <p:sp>
        <p:nvSpPr>
          <p:cNvPr id="116742" name="Text Box 13"/>
          <p:cNvSpPr txBox="1">
            <a:spLocks noChangeArrowheads="1"/>
          </p:cNvSpPr>
          <p:nvPr/>
        </p:nvSpPr>
        <p:spPr bwMode="auto">
          <a:xfrm>
            <a:off x="7458075" y="1042988"/>
            <a:ext cx="577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root</a:t>
            </a:r>
          </a:p>
        </p:txBody>
      </p:sp>
      <p:sp>
        <p:nvSpPr>
          <p:cNvPr id="116743" name="Line 20"/>
          <p:cNvSpPr>
            <a:spLocks noChangeShapeType="1"/>
          </p:cNvSpPr>
          <p:nvPr/>
        </p:nvSpPr>
        <p:spPr bwMode="auto">
          <a:xfrm flipH="1">
            <a:off x="5443538" y="1878013"/>
            <a:ext cx="10937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744" name="Line 23"/>
          <p:cNvSpPr>
            <a:spLocks noChangeShapeType="1"/>
          </p:cNvSpPr>
          <p:nvPr/>
        </p:nvSpPr>
        <p:spPr bwMode="auto">
          <a:xfrm flipH="1">
            <a:off x="6537325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16745" name="Picture 2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90011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6" name="Picture 28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2733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7" name="Picture 29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228282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17763" name="Text Box 8"/>
          <p:cNvSpPr txBox="1">
            <a:spLocks noChangeArrowheads="1"/>
          </p:cNvSpPr>
          <p:nvPr/>
        </p:nvSpPr>
        <p:spPr bwMode="auto">
          <a:xfrm>
            <a:off x="4886325" y="2971800"/>
            <a:ext cx="488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bin</a:t>
            </a:r>
          </a:p>
        </p:txBody>
      </p:sp>
      <p:sp>
        <p:nvSpPr>
          <p:cNvPr id="117764" name="Text Box 9"/>
          <p:cNvSpPr txBox="1">
            <a:spLocks noChangeArrowheads="1"/>
          </p:cNvSpPr>
          <p:nvPr/>
        </p:nvSpPr>
        <p:spPr bwMode="auto">
          <a:xfrm>
            <a:off x="6018213" y="2971800"/>
            <a:ext cx="628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data</a:t>
            </a:r>
          </a:p>
        </p:txBody>
      </p:sp>
      <p:sp>
        <p:nvSpPr>
          <p:cNvPr id="117765" name="Text Box 10"/>
          <p:cNvSpPr txBox="1">
            <a:spLocks noChangeArrowheads="1"/>
          </p:cNvSpPr>
          <p:nvPr/>
        </p:nvSpPr>
        <p:spPr bwMode="auto">
          <a:xfrm>
            <a:off x="7112000" y="2971800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users</a:t>
            </a:r>
          </a:p>
        </p:txBody>
      </p:sp>
      <p:sp>
        <p:nvSpPr>
          <p:cNvPr id="117766" name="Text Box 12"/>
          <p:cNvSpPr txBox="1">
            <a:spLocks noChangeArrowheads="1"/>
          </p:cNvSpPr>
          <p:nvPr/>
        </p:nvSpPr>
        <p:spPr bwMode="auto">
          <a:xfrm>
            <a:off x="6842125" y="1533525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/</a:t>
            </a:r>
          </a:p>
        </p:txBody>
      </p:sp>
      <p:sp>
        <p:nvSpPr>
          <p:cNvPr id="117767" name="Text Box 13"/>
          <p:cNvSpPr txBox="1">
            <a:spLocks noChangeArrowheads="1"/>
          </p:cNvSpPr>
          <p:nvPr/>
        </p:nvSpPr>
        <p:spPr bwMode="auto">
          <a:xfrm>
            <a:off x="7458075" y="1042988"/>
            <a:ext cx="577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root</a:t>
            </a:r>
          </a:p>
        </p:txBody>
      </p:sp>
      <p:sp>
        <p:nvSpPr>
          <p:cNvPr id="117768" name="Line 20"/>
          <p:cNvSpPr>
            <a:spLocks noChangeShapeType="1"/>
          </p:cNvSpPr>
          <p:nvPr/>
        </p:nvSpPr>
        <p:spPr bwMode="auto">
          <a:xfrm flipH="1">
            <a:off x="5443538" y="1878013"/>
            <a:ext cx="10937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769" name="Line 22"/>
          <p:cNvSpPr>
            <a:spLocks noChangeShapeType="1"/>
          </p:cNvSpPr>
          <p:nvPr/>
        </p:nvSpPr>
        <p:spPr bwMode="auto">
          <a:xfrm>
            <a:off x="7288213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770" name="Line 23"/>
          <p:cNvSpPr>
            <a:spLocks noChangeShapeType="1"/>
          </p:cNvSpPr>
          <p:nvPr/>
        </p:nvSpPr>
        <p:spPr bwMode="auto">
          <a:xfrm flipH="1">
            <a:off x="6537325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17771" name="Picture 2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90011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72" name="Picture 28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2733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73" name="Picture 29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228282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74" name="Picture 30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18787" name="Text Box 8"/>
          <p:cNvSpPr txBox="1">
            <a:spLocks noChangeArrowheads="1"/>
          </p:cNvSpPr>
          <p:nvPr/>
        </p:nvSpPr>
        <p:spPr bwMode="auto">
          <a:xfrm>
            <a:off x="4886325" y="2971800"/>
            <a:ext cx="488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bin</a:t>
            </a:r>
          </a:p>
        </p:txBody>
      </p:sp>
      <p:sp>
        <p:nvSpPr>
          <p:cNvPr id="118788" name="Text Box 9"/>
          <p:cNvSpPr txBox="1">
            <a:spLocks noChangeArrowheads="1"/>
          </p:cNvSpPr>
          <p:nvPr/>
        </p:nvSpPr>
        <p:spPr bwMode="auto">
          <a:xfrm>
            <a:off x="6018213" y="2971800"/>
            <a:ext cx="628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data</a:t>
            </a:r>
          </a:p>
        </p:txBody>
      </p:sp>
      <p:sp>
        <p:nvSpPr>
          <p:cNvPr id="118789" name="Text Box 10"/>
          <p:cNvSpPr txBox="1">
            <a:spLocks noChangeArrowheads="1"/>
          </p:cNvSpPr>
          <p:nvPr/>
        </p:nvSpPr>
        <p:spPr bwMode="auto">
          <a:xfrm>
            <a:off x="7112000" y="2971800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users</a:t>
            </a:r>
          </a:p>
        </p:txBody>
      </p:sp>
      <p:sp>
        <p:nvSpPr>
          <p:cNvPr id="118790" name="Text Box 11"/>
          <p:cNvSpPr txBox="1">
            <a:spLocks noChangeArrowheads="1"/>
          </p:cNvSpPr>
          <p:nvPr/>
        </p:nvSpPr>
        <p:spPr bwMode="auto">
          <a:xfrm>
            <a:off x="8253413" y="2971800"/>
            <a:ext cx="5651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tmp</a:t>
            </a:r>
          </a:p>
        </p:txBody>
      </p:sp>
      <p:sp>
        <p:nvSpPr>
          <p:cNvPr id="118791" name="Text Box 12"/>
          <p:cNvSpPr txBox="1">
            <a:spLocks noChangeArrowheads="1"/>
          </p:cNvSpPr>
          <p:nvPr/>
        </p:nvSpPr>
        <p:spPr bwMode="auto">
          <a:xfrm>
            <a:off x="6842125" y="1533525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/</a:t>
            </a:r>
          </a:p>
        </p:txBody>
      </p:sp>
      <p:sp>
        <p:nvSpPr>
          <p:cNvPr id="118792" name="Text Box 13"/>
          <p:cNvSpPr txBox="1">
            <a:spLocks noChangeArrowheads="1"/>
          </p:cNvSpPr>
          <p:nvPr/>
        </p:nvSpPr>
        <p:spPr bwMode="auto">
          <a:xfrm>
            <a:off x="7458075" y="1042988"/>
            <a:ext cx="577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root</a:t>
            </a:r>
          </a:p>
        </p:txBody>
      </p:sp>
      <p:sp>
        <p:nvSpPr>
          <p:cNvPr id="118793" name="Line 20"/>
          <p:cNvSpPr>
            <a:spLocks noChangeShapeType="1"/>
          </p:cNvSpPr>
          <p:nvPr/>
        </p:nvSpPr>
        <p:spPr bwMode="auto">
          <a:xfrm flipH="1">
            <a:off x="5443538" y="1878013"/>
            <a:ext cx="10937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794" name="Line 21"/>
          <p:cNvSpPr>
            <a:spLocks noChangeShapeType="1"/>
          </p:cNvSpPr>
          <p:nvPr/>
        </p:nvSpPr>
        <p:spPr bwMode="auto">
          <a:xfrm>
            <a:off x="7518400" y="1878013"/>
            <a:ext cx="1093788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795" name="Line 22"/>
          <p:cNvSpPr>
            <a:spLocks noChangeShapeType="1"/>
          </p:cNvSpPr>
          <p:nvPr/>
        </p:nvSpPr>
        <p:spPr bwMode="auto">
          <a:xfrm>
            <a:off x="7288213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796" name="Line 23"/>
          <p:cNvSpPr>
            <a:spLocks noChangeShapeType="1"/>
          </p:cNvSpPr>
          <p:nvPr/>
        </p:nvSpPr>
        <p:spPr bwMode="auto">
          <a:xfrm flipH="1">
            <a:off x="6537325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18797" name="Picture 2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90011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8" name="Picture 28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2733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9" name="Picture 29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228282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800" name="Picture 30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801" name="Picture 31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users</a:t>
            </a:r>
            <a:r>
              <a:rPr lang="en-US" altLang="en-US" i="1">
                <a:latin typeface="Courier New" panose="02070309020205020404" pitchFamily="49" charset="0"/>
              </a:rPr>
              <a:t>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19811" name="Text Box 8"/>
          <p:cNvSpPr txBox="1">
            <a:spLocks noChangeArrowheads="1"/>
          </p:cNvSpPr>
          <p:nvPr/>
        </p:nvSpPr>
        <p:spPr bwMode="auto">
          <a:xfrm>
            <a:off x="4886325" y="2971800"/>
            <a:ext cx="488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bin</a:t>
            </a:r>
          </a:p>
        </p:txBody>
      </p:sp>
      <p:sp>
        <p:nvSpPr>
          <p:cNvPr id="119812" name="Text Box 9"/>
          <p:cNvSpPr txBox="1">
            <a:spLocks noChangeArrowheads="1"/>
          </p:cNvSpPr>
          <p:nvPr/>
        </p:nvSpPr>
        <p:spPr bwMode="auto">
          <a:xfrm>
            <a:off x="6018213" y="2971800"/>
            <a:ext cx="628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data</a:t>
            </a:r>
          </a:p>
        </p:txBody>
      </p:sp>
      <p:sp>
        <p:nvSpPr>
          <p:cNvPr id="119813" name="Text Box 10"/>
          <p:cNvSpPr txBox="1">
            <a:spLocks noChangeArrowheads="1"/>
          </p:cNvSpPr>
          <p:nvPr/>
        </p:nvSpPr>
        <p:spPr bwMode="auto">
          <a:xfrm>
            <a:off x="7112000" y="2971800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users</a:t>
            </a:r>
          </a:p>
        </p:txBody>
      </p:sp>
      <p:sp>
        <p:nvSpPr>
          <p:cNvPr id="119814" name="Text Box 11"/>
          <p:cNvSpPr txBox="1">
            <a:spLocks noChangeArrowheads="1"/>
          </p:cNvSpPr>
          <p:nvPr/>
        </p:nvSpPr>
        <p:spPr bwMode="auto">
          <a:xfrm>
            <a:off x="8253413" y="2971800"/>
            <a:ext cx="5651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tmp</a:t>
            </a:r>
          </a:p>
        </p:txBody>
      </p:sp>
      <p:sp>
        <p:nvSpPr>
          <p:cNvPr id="119815" name="Text Box 12"/>
          <p:cNvSpPr txBox="1">
            <a:spLocks noChangeArrowheads="1"/>
          </p:cNvSpPr>
          <p:nvPr/>
        </p:nvSpPr>
        <p:spPr bwMode="auto">
          <a:xfrm>
            <a:off x="6842125" y="1533525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/</a:t>
            </a:r>
          </a:p>
        </p:txBody>
      </p:sp>
      <p:sp>
        <p:nvSpPr>
          <p:cNvPr id="119816" name="Text Box 13"/>
          <p:cNvSpPr txBox="1">
            <a:spLocks noChangeArrowheads="1"/>
          </p:cNvSpPr>
          <p:nvPr/>
        </p:nvSpPr>
        <p:spPr bwMode="auto">
          <a:xfrm>
            <a:off x="7458075" y="1042988"/>
            <a:ext cx="577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root</a:t>
            </a:r>
          </a:p>
        </p:txBody>
      </p:sp>
      <p:sp>
        <p:nvSpPr>
          <p:cNvPr id="119817" name="Line 14"/>
          <p:cNvSpPr>
            <a:spLocks noChangeShapeType="1"/>
          </p:cNvSpPr>
          <p:nvPr/>
        </p:nvSpPr>
        <p:spPr bwMode="auto">
          <a:xfrm flipH="1">
            <a:off x="5443538" y="1878013"/>
            <a:ext cx="10937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818" name="Line 15"/>
          <p:cNvSpPr>
            <a:spLocks noChangeShapeType="1"/>
          </p:cNvSpPr>
          <p:nvPr/>
        </p:nvSpPr>
        <p:spPr bwMode="auto">
          <a:xfrm>
            <a:off x="7518400" y="1878013"/>
            <a:ext cx="1093788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819" name="Line 16"/>
          <p:cNvSpPr>
            <a:spLocks noChangeShapeType="1"/>
          </p:cNvSpPr>
          <p:nvPr/>
        </p:nvSpPr>
        <p:spPr bwMode="auto">
          <a:xfrm>
            <a:off x="7288213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820" name="Line 17"/>
          <p:cNvSpPr>
            <a:spLocks noChangeShapeType="1"/>
          </p:cNvSpPr>
          <p:nvPr/>
        </p:nvSpPr>
        <p:spPr bwMode="auto">
          <a:xfrm flipH="1">
            <a:off x="6537325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821" name="AutoShape 18"/>
          <p:cNvSpPr>
            <a:spLocks noChangeArrowheads="1"/>
          </p:cNvSpPr>
          <p:nvPr/>
        </p:nvSpPr>
        <p:spPr bwMode="auto">
          <a:xfrm>
            <a:off x="6883400" y="2282825"/>
            <a:ext cx="1266825" cy="12096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19822" name="AutoShape 20"/>
          <p:cNvSpPr>
            <a:spLocks noChangeArrowheads="1"/>
          </p:cNvSpPr>
          <p:nvPr/>
        </p:nvSpPr>
        <p:spPr bwMode="auto">
          <a:xfrm>
            <a:off x="835025" y="3146425"/>
            <a:ext cx="922338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pic>
        <p:nvPicPr>
          <p:cNvPr id="119823" name="Picture 21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90011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4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2733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5" name="Picture 2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228282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6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7" name="Picture 25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20835" name="Text Box 8"/>
          <p:cNvSpPr txBox="1">
            <a:spLocks noChangeArrowheads="1"/>
          </p:cNvSpPr>
          <p:nvPr/>
        </p:nvSpPr>
        <p:spPr bwMode="auto">
          <a:xfrm>
            <a:off x="4886325" y="2971800"/>
            <a:ext cx="488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bin</a:t>
            </a:r>
          </a:p>
        </p:txBody>
      </p:sp>
      <p:sp>
        <p:nvSpPr>
          <p:cNvPr id="120836" name="Text Box 9"/>
          <p:cNvSpPr txBox="1">
            <a:spLocks noChangeArrowheads="1"/>
          </p:cNvSpPr>
          <p:nvPr/>
        </p:nvSpPr>
        <p:spPr bwMode="auto">
          <a:xfrm>
            <a:off x="6018213" y="2971800"/>
            <a:ext cx="628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data</a:t>
            </a:r>
          </a:p>
        </p:txBody>
      </p:sp>
      <p:sp>
        <p:nvSpPr>
          <p:cNvPr id="120837" name="Text Box 10"/>
          <p:cNvSpPr txBox="1">
            <a:spLocks noChangeArrowheads="1"/>
          </p:cNvSpPr>
          <p:nvPr/>
        </p:nvSpPr>
        <p:spPr bwMode="auto">
          <a:xfrm>
            <a:off x="7112000" y="2971800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users</a:t>
            </a:r>
          </a:p>
        </p:txBody>
      </p:sp>
      <p:sp>
        <p:nvSpPr>
          <p:cNvPr id="120838" name="Text Box 11"/>
          <p:cNvSpPr txBox="1">
            <a:spLocks noChangeArrowheads="1"/>
          </p:cNvSpPr>
          <p:nvPr/>
        </p:nvSpPr>
        <p:spPr bwMode="auto">
          <a:xfrm>
            <a:off x="8253413" y="2971800"/>
            <a:ext cx="5651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tmp</a:t>
            </a:r>
          </a:p>
        </p:txBody>
      </p:sp>
      <p:sp>
        <p:nvSpPr>
          <p:cNvPr id="120839" name="Text Box 12"/>
          <p:cNvSpPr txBox="1">
            <a:spLocks noChangeArrowheads="1"/>
          </p:cNvSpPr>
          <p:nvPr/>
        </p:nvSpPr>
        <p:spPr bwMode="auto">
          <a:xfrm>
            <a:off x="6842125" y="1533525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/</a:t>
            </a:r>
          </a:p>
        </p:txBody>
      </p:sp>
      <p:sp>
        <p:nvSpPr>
          <p:cNvPr id="120840" name="Text Box 13"/>
          <p:cNvSpPr txBox="1">
            <a:spLocks noChangeArrowheads="1"/>
          </p:cNvSpPr>
          <p:nvPr/>
        </p:nvSpPr>
        <p:spPr bwMode="auto">
          <a:xfrm>
            <a:off x="7458075" y="1042988"/>
            <a:ext cx="577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root</a:t>
            </a:r>
          </a:p>
        </p:txBody>
      </p:sp>
      <p:sp>
        <p:nvSpPr>
          <p:cNvPr id="120841" name="Text Box 15"/>
          <p:cNvSpPr txBox="1">
            <a:spLocks noChangeArrowheads="1"/>
          </p:cNvSpPr>
          <p:nvPr/>
        </p:nvSpPr>
        <p:spPr bwMode="auto">
          <a:xfrm>
            <a:off x="5899150" y="4584700"/>
            <a:ext cx="996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imhotep</a:t>
            </a:r>
          </a:p>
        </p:txBody>
      </p:sp>
      <p:sp>
        <p:nvSpPr>
          <p:cNvPr id="120842" name="Text Box 17"/>
          <p:cNvSpPr txBox="1">
            <a:spLocks noChangeArrowheads="1"/>
          </p:cNvSpPr>
          <p:nvPr/>
        </p:nvSpPr>
        <p:spPr bwMode="auto">
          <a:xfrm>
            <a:off x="7177088" y="4584700"/>
            <a:ext cx="628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larry</a:t>
            </a:r>
          </a:p>
        </p:txBody>
      </p:sp>
      <p:sp>
        <p:nvSpPr>
          <p:cNvPr id="120843" name="Text Box 19"/>
          <p:cNvSpPr txBox="1">
            <a:spLocks noChangeArrowheads="1"/>
          </p:cNvSpPr>
          <p:nvPr/>
        </p:nvSpPr>
        <p:spPr bwMode="auto">
          <a:xfrm>
            <a:off x="8285163" y="4584700"/>
            <a:ext cx="6032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vlad</a:t>
            </a:r>
          </a:p>
        </p:txBody>
      </p:sp>
      <p:sp>
        <p:nvSpPr>
          <p:cNvPr id="120844" name="Line 20"/>
          <p:cNvSpPr>
            <a:spLocks noChangeShapeType="1"/>
          </p:cNvSpPr>
          <p:nvPr/>
        </p:nvSpPr>
        <p:spPr bwMode="auto">
          <a:xfrm flipH="1">
            <a:off x="5443538" y="1878013"/>
            <a:ext cx="10937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845" name="Line 21"/>
          <p:cNvSpPr>
            <a:spLocks noChangeShapeType="1"/>
          </p:cNvSpPr>
          <p:nvPr/>
        </p:nvSpPr>
        <p:spPr bwMode="auto">
          <a:xfrm>
            <a:off x="7518400" y="1878013"/>
            <a:ext cx="1093788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846" name="Line 22"/>
          <p:cNvSpPr>
            <a:spLocks noChangeShapeType="1"/>
          </p:cNvSpPr>
          <p:nvPr/>
        </p:nvSpPr>
        <p:spPr bwMode="auto">
          <a:xfrm>
            <a:off x="7288213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847" name="Line 23"/>
          <p:cNvSpPr>
            <a:spLocks noChangeShapeType="1"/>
          </p:cNvSpPr>
          <p:nvPr/>
        </p:nvSpPr>
        <p:spPr bwMode="auto">
          <a:xfrm flipH="1">
            <a:off x="6537325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848" name="Line 24"/>
          <p:cNvSpPr>
            <a:spLocks noChangeShapeType="1"/>
          </p:cNvSpPr>
          <p:nvPr/>
        </p:nvSpPr>
        <p:spPr bwMode="auto">
          <a:xfrm flipH="1">
            <a:off x="6710363" y="3319463"/>
            <a:ext cx="461962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849" name="Line 25"/>
          <p:cNvSpPr>
            <a:spLocks noChangeShapeType="1"/>
          </p:cNvSpPr>
          <p:nvPr/>
        </p:nvSpPr>
        <p:spPr bwMode="auto">
          <a:xfrm>
            <a:off x="7804150" y="3319463"/>
            <a:ext cx="461963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850" name="Line 26"/>
          <p:cNvSpPr>
            <a:spLocks noChangeShapeType="1"/>
          </p:cNvSpPr>
          <p:nvPr/>
        </p:nvSpPr>
        <p:spPr bwMode="auto">
          <a:xfrm>
            <a:off x="7516813" y="3376613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20851" name="Picture 2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90011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52" name="Picture 28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2733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53" name="Picture 29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228282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54" name="Picture 30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55" name="Picture 31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56" name="Picture 3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862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57" name="Picture 3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38862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58" name="Picture 3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38862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21859" name="Text Box 8"/>
          <p:cNvSpPr txBox="1">
            <a:spLocks noChangeArrowheads="1"/>
          </p:cNvSpPr>
          <p:nvPr/>
        </p:nvSpPr>
        <p:spPr bwMode="auto">
          <a:xfrm>
            <a:off x="4886325" y="2971800"/>
            <a:ext cx="488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bin</a:t>
            </a:r>
          </a:p>
        </p:txBody>
      </p:sp>
      <p:sp>
        <p:nvSpPr>
          <p:cNvPr id="121860" name="Text Box 9"/>
          <p:cNvSpPr txBox="1">
            <a:spLocks noChangeArrowheads="1"/>
          </p:cNvSpPr>
          <p:nvPr/>
        </p:nvSpPr>
        <p:spPr bwMode="auto">
          <a:xfrm>
            <a:off x="6018213" y="2971800"/>
            <a:ext cx="628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data</a:t>
            </a:r>
          </a:p>
        </p:txBody>
      </p:sp>
      <p:sp>
        <p:nvSpPr>
          <p:cNvPr id="121861" name="Text Box 10"/>
          <p:cNvSpPr txBox="1">
            <a:spLocks noChangeArrowheads="1"/>
          </p:cNvSpPr>
          <p:nvPr/>
        </p:nvSpPr>
        <p:spPr bwMode="auto">
          <a:xfrm>
            <a:off x="7112000" y="2971800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users</a:t>
            </a:r>
          </a:p>
        </p:txBody>
      </p:sp>
      <p:sp>
        <p:nvSpPr>
          <p:cNvPr id="121862" name="Text Box 11"/>
          <p:cNvSpPr txBox="1">
            <a:spLocks noChangeArrowheads="1"/>
          </p:cNvSpPr>
          <p:nvPr/>
        </p:nvSpPr>
        <p:spPr bwMode="auto">
          <a:xfrm>
            <a:off x="8253413" y="2971800"/>
            <a:ext cx="5651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tmp</a:t>
            </a:r>
          </a:p>
        </p:txBody>
      </p:sp>
      <p:sp>
        <p:nvSpPr>
          <p:cNvPr id="121863" name="Text Box 12"/>
          <p:cNvSpPr txBox="1">
            <a:spLocks noChangeArrowheads="1"/>
          </p:cNvSpPr>
          <p:nvPr/>
        </p:nvSpPr>
        <p:spPr bwMode="auto">
          <a:xfrm>
            <a:off x="6842125" y="1533525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/</a:t>
            </a:r>
          </a:p>
        </p:txBody>
      </p:sp>
      <p:sp>
        <p:nvSpPr>
          <p:cNvPr id="121864" name="Text Box 13"/>
          <p:cNvSpPr txBox="1">
            <a:spLocks noChangeArrowheads="1"/>
          </p:cNvSpPr>
          <p:nvPr/>
        </p:nvSpPr>
        <p:spPr bwMode="auto">
          <a:xfrm>
            <a:off x="7458075" y="1042988"/>
            <a:ext cx="577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root</a:t>
            </a:r>
          </a:p>
        </p:txBody>
      </p:sp>
      <p:sp>
        <p:nvSpPr>
          <p:cNvPr id="121865" name="Text Box 15"/>
          <p:cNvSpPr txBox="1">
            <a:spLocks noChangeArrowheads="1"/>
          </p:cNvSpPr>
          <p:nvPr/>
        </p:nvSpPr>
        <p:spPr bwMode="auto">
          <a:xfrm>
            <a:off x="5899150" y="4584700"/>
            <a:ext cx="996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imhotep</a:t>
            </a:r>
          </a:p>
        </p:txBody>
      </p:sp>
      <p:sp>
        <p:nvSpPr>
          <p:cNvPr id="121866" name="Text Box 17"/>
          <p:cNvSpPr txBox="1">
            <a:spLocks noChangeArrowheads="1"/>
          </p:cNvSpPr>
          <p:nvPr/>
        </p:nvSpPr>
        <p:spPr bwMode="auto">
          <a:xfrm>
            <a:off x="7177088" y="4584700"/>
            <a:ext cx="628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larry</a:t>
            </a:r>
          </a:p>
        </p:txBody>
      </p:sp>
      <p:sp>
        <p:nvSpPr>
          <p:cNvPr id="121867" name="Text Box 19"/>
          <p:cNvSpPr txBox="1">
            <a:spLocks noChangeArrowheads="1"/>
          </p:cNvSpPr>
          <p:nvPr/>
        </p:nvSpPr>
        <p:spPr bwMode="auto">
          <a:xfrm>
            <a:off x="8285163" y="4584700"/>
            <a:ext cx="6032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vlad</a:t>
            </a:r>
          </a:p>
        </p:txBody>
      </p:sp>
      <p:sp>
        <p:nvSpPr>
          <p:cNvPr id="121868" name="Line 20"/>
          <p:cNvSpPr>
            <a:spLocks noChangeShapeType="1"/>
          </p:cNvSpPr>
          <p:nvPr/>
        </p:nvSpPr>
        <p:spPr bwMode="auto">
          <a:xfrm flipH="1">
            <a:off x="5443538" y="1878013"/>
            <a:ext cx="10937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69" name="Line 21"/>
          <p:cNvSpPr>
            <a:spLocks noChangeShapeType="1"/>
          </p:cNvSpPr>
          <p:nvPr/>
        </p:nvSpPr>
        <p:spPr bwMode="auto">
          <a:xfrm>
            <a:off x="7518400" y="1878013"/>
            <a:ext cx="1093788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70" name="Line 22"/>
          <p:cNvSpPr>
            <a:spLocks noChangeShapeType="1"/>
          </p:cNvSpPr>
          <p:nvPr/>
        </p:nvSpPr>
        <p:spPr bwMode="auto">
          <a:xfrm>
            <a:off x="7288213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71" name="Line 23"/>
          <p:cNvSpPr>
            <a:spLocks noChangeShapeType="1"/>
          </p:cNvSpPr>
          <p:nvPr/>
        </p:nvSpPr>
        <p:spPr bwMode="auto">
          <a:xfrm flipH="1">
            <a:off x="6537325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72" name="Line 24"/>
          <p:cNvSpPr>
            <a:spLocks noChangeShapeType="1"/>
          </p:cNvSpPr>
          <p:nvPr/>
        </p:nvSpPr>
        <p:spPr bwMode="auto">
          <a:xfrm flipH="1">
            <a:off x="6710363" y="3319463"/>
            <a:ext cx="461962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73" name="Line 25"/>
          <p:cNvSpPr>
            <a:spLocks noChangeShapeType="1"/>
          </p:cNvSpPr>
          <p:nvPr/>
        </p:nvSpPr>
        <p:spPr bwMode="auto">
          <a:xfrm>
            <a:off x="7804150" y="3319463"/>
            <a:ext cx="461963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74" name="Line 26"/>
          <p:cNvSpPr>
            <a:spLocks noChangeShapeType="1"/>
          </p:cNvSpPr>
          <p:nvPr/>
        </p:nvSpPr>
        <p:spPr bwMode="auto">
          <a:xfrm>
            <a:off x="7516813" y="3376613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75" name="AutoShape 27"/>
          <p:cNvSpPr>
            <a:spLocks noChangeArrowheads="1"/>
          </p:cNvSpPr>
          <p:nvPr/>
        </p:nvSpPr>
        <p:spPr bwMode="auto">
          <a:xfrm>
            <a:off x="7978775" y="3836988"/>
            <a:ext cx="1266825" cy="12096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pic>
        <p:nvPicPr>
          <p:cNvPr id="121876" name="Picture 28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90011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77" name="Picture 29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2733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78" name="Picture 30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228282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79" name="Picture 31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80" name="Picture 3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81" name="Picture 3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862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82" name="Picture 3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38862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83" name="Picture 35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38862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727075"/>
            <a:ext cx="2246313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3949700" y="1187450"/>
            <a:ext cx="1317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Interact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with 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22883" name="Text Box 8"/>
          <p:cNvSpPr txBox="1">
            <a:spLocks noChangeArrowheads="1"/>
          </p:cNvSpPr>
          <p:nvPr/>
        </p:nvSpPr>
        <p:spPr bwMode="auto">
          <a:xfrm>
            <a:off x="4886325" y="2971800"/>
            <a:ext cx="488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bin</a:t>
            </a:r>
          </a:p>
        </p:txBody>
      </p:sp>
      <p:sp>
        <p:nvSpPr>
          <p:cNvPr id="122884" name="Text Box 9"/>
          <p:cNvSpPr txBox="1">
            <a:spLocks noChangeArrowheads="1"/>
          </p:cNvSpPr>
          <p:nvPr/>
        </p:nvSpPr>
        <p:spPr bwMode="auto">
          <a:xfrm>
            <a:off x="6018213" y="2971800"/>
            <a:ext cx="628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data</a:t>
            </a:r>
          </a:p>
        </p:txBody>
      </p:sp>
      <p:sp>
        <p:nvSpPr>
          <p:cNvPr id="122885" name="Text Box 10"/>
          <p:cNvSpPr txBox="1">
            <a:spLocks noChangeArrowheads="1"/>
          </p:cNvSpPr>
          <p:nvPr/>
        </p:nvSpPr>
        <p:spPr bwMode="auto">
          <a:xfrm>
            <a:off x="7112000" y="2971800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users</a:t>
            </a:r>
          </a:p>
        </p:txBody>
      </p:sp>
      <p:sp>
        <p:nvSpPr>
          <p:cNvPr id="122886" name="Text Box 11"/>
          <p:cNvSpPr txBox="1">
            <a:spLocks noChangeArrowheads="1"/>
          </p:cNvSpPr>
          <p:nvPr/>
        </p:nvSpPr>
        <p:spPr bwMode="auto">
          <a:xfrm>
            <a:off x="8253413" y="2971800"/>
            <a:ext cx="5651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tmp</a:t>
            </a:r>
          </a:p>
        </p:txBody>
      </p:sp>
      <p:sp>
        <p:nvSpPr>
          <p:cNvPr id="122887" name="Text Box 12"/>
          <p:cNvSpPr txBox="1">
            <a:spLocks noChangeArrowheads="1"/>
          </p:cNvSpPr>
          <p:nvPr/>
        </p:nvSpPr>
        <p:spPr bwMode="auto">
          <a:xfrm>
            <a:off x="6842125" y="1533525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/</a:t>
            </a:r>
          </a:p>
        </p:txBody>
      </p:sp>
      <p:sp>
        <p:nvSpPr>
          <p:cNvPr id="122888" name="Text Box 13"/>
          <p:cNvSpPr txBox="1">
            <a:spLocks noChangeArrowheads="1"/>
          </p:cNvSpPr>
          <p:nvPr/>
        </p:nvSpPr>
        <p:spPr bwMode="auto">
          <a:xfrm>
            <a:off x="7458075" y="1042988"/>
            <a:ext cx="577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root</a:t>
            </a:r>
          </a:p>
        </p:txBody>
      </p:sp>
      <p:sp>
        <p:nvSpPr>
          <p:cNvPr id="122889" name="Text Box 15"/>
          <p:cNvSpPr txBox="1">
            <a:spLocks noChangeArrowheads="1"/>
          </p:cNvSpPr>
          <p:nvPr/>
        </p:nvSpPr>
        <p:spPr bwMode="auto">
          <a:xfrm>
            <a:off x="5899150" y="4584700"/>
            <a:ext cx="996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imhotep</a:t>
            </a:r>
          </a:p>
        </p:txBody>
      </p:sp>
      <p:sp>
        <p:nvSpPr>
          <p:cNvPr id="122890" name="Text Box 17"/>
          <p:cNvSpPr txBox="1">
            <a:spLocks noChangeArrowheads="1"/>
          </p:cNvSpPr>
          <p:nvPr/>
        </p:nvSpPr>
        <p:spPr bwMode="auto">
          <a:xfrm>
            <a:off x="7177088" y="4584700"/>
            <a:ext cx="628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larry</a:t>
            </a:r>
          </a:p>
        </p:txBody>
      </p:sp>
      <p:sp>
        <p:nvSpPr>
          <p:cNvPr id="122891" name="Text Box 19"/>
          <p:cNvSpPr txBox="1">
            <a:spLocks noChangeArrowheads="1"/>
          </p:cNvSpPr>
          <p:nvPr/>
        </p:nvSpPr>
        <p:spPr bwMode="auto">
          <a:xfrm>
            <a:off x="8285163" y="4584700"/>
            <a:ext cx="6032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vlad</a:t>
            </a:r>
          </a:p>
        </p:txBody>
      </p:sp>
      <p:sp>
        <p:nvSpPr>
          <p:cNvPr id="122892" name="Line 20"/>
          <p:cNvSpPr>
            <a:spLocks noChangeShapeType="1"/>
          </p:cNvSpPr>
          <p:nvPr/>
        </p:nvSpPr>
        <p:spPr bwMode="auto">
          <a:xfrm flipH="1">
            <a:off x="5443538" y="1878013"/>
            <a:ext cx="10937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93" name="Line 21"/>
          <p:cNvSpPr>
            <a:spLocks noChangeShapeType="1"/>
          </p:cNvSpPr>
          <p:nvPr/>
        </p:nvSpPr>
        <p:spPr bwMode="auto">
          <a:xfrm>
            <a:off x="7518400" y="1878013"/>
            <a:ext cx="1093788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94" name="Line 22"/>
          <p:cNvSpPr>
            <a:spLocks noChangeShapeType="1"/>
          </p:cNvSpPr>
          <p:nvPr/>
        </p:nvSpPr>
        <p:spPr bwMode="auto">
          <a:xfrm>
            <a:off x="7288213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95" name="Line 23"/>
          <p:cNvSpPr>
            <a:spLocks noChangeShapeType="1"/>
          </p:cNvSpPr>
          <p:nvPr/>
        </p:nvSpPr>
        <p:spPr bwMode="auto">
          <a:xfrm flipH="1">
            <a:off x="6537325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96" name="Line 24"/>
          <p:cNvSpPr>
            <a:spLocks noChangeShapeType="1"/>
          </p:cNvSpPr>
          <p:nvPr/>
        </p:nvSpPr>
        <p:spPr bwMode="auto">
          <a:xfrm flipH="1">
            <a:off x="6710363" y="3319463"/>
            <a:ext cx="461962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97" name="Line 25"/>
          <p:cNvSpPr>
            <a:spLocks noChangeShapeType="1"/>
          </p:cNvSpPr>
          <p:nvPr/>
        </p:nvSpPr>
        <p:spPr bwMode="auto">
          <a:xfrm>
            <a:off x="7804150" y="3319463"/>
            <a:ext cx="461963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98" name="Line 26"/>
          <p:cNvSpPr>
            <a:spLocks noChangeShapeType="1"/>
          </p:cNvSpPr>
          <p:nvPr/>
        </p:nvSpPr>
        <p:spPr bwMode="auto">
          <a:xfrm>
            <a:off x="7516813" y="3376613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99" name="AutoShape 27"/>
          <p:cNvSpPr>
            <a:spLocks noChangeArrowheads="1"/>
          </p:cNvSpPr>
          <p:nvPr/>
        </p:nvSpPr>
        <p:spPr bwMode="auto">
          <a:xfrm>
            <a:off x="7978775" y="3836988"/>
            <a:ext cx="1266825" cy="12096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22900" name="AutoShape 28"/>
          <p:cNvSpPr>
            <a:spLocks noChangeArrowheads="1"/>
          </p:cNvSpPr>
          <p:nvPr/>
        </p:nvSpPr>
        <p:spPr bwMode="auto">
          <a:xfrm>
            <a:off x="1928813" y="3146425"/>
            <a:ext cx="749300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pic>
        <p:nvPicPr>
          <p:cNvPr id="122901" name="Picture 29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90011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2" name="Picture 30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2733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3" name="Picture 31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228282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4" name="Picture 3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5" name="Picture 3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6" name="Picture 3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862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7" name="Picture 35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38862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8" name="Picture 3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38862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4886325" y="2971800"/>
            <a:ext cx="488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bin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6018213" y="2971800"/>
            <a:ext cx="628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data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7112000" y="2971800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users</a:t>
            </a: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8253413" y="2971800"/>
            <a:ext cx="5651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tmp</a:t>
            </a: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6842125" y="1533525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/</a:t>
            </a: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7458075" y="1042988"/>
            <a:ext cx="5778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root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5899150" y="4584700"/>
            <a:ext cx="996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imhotep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7177088" y="4584700"/>
            <a:ext cx="628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larry</a:t>
            </a:r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8285163" y="4584700"/>
            <a:ext cx="6032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vlad</a:t>
            </a:r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 flipH="1">
            <a:off x="5443538" y="1878013"/>
            <a:ext cx="10937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>
            <a:off x="7518400" y="1878013"/>
            <a:ext cx="1093788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18" name="Line 14"/>
          <p:cNvSpPr>
            <a:spLocks noChangeShapeType="1"/>
          </p:cNvSpPr>
          <p:nvPr/>
        </p:nvSpPr>
        <p:spPr bwMode="auto">
          <a:xfrm>
            <a:off x="7288213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19" name="Line 15"/>
          <p:cNvSpPr>
            <a:spLocks noChangeShapeType="1"/>
          </p:cNvSpPr>
          <p:nvPr/>
        </p:nvSpPr>
        <p:spPr bwMode="auto">
          <a:xfrm flipH="1">
            <a:off x="6537325" y="1878013"/>
            <a:ext cx="1714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20" name="Line 16"/>
          <p:cNvSpPr>
            <a:spLocks noChangeShapeType="1"/>
          </p:cNvSpPr>
          <p:nvPr/>
        </p:nvSpPr>
        <p:spPr bwMode="auto">
          <a:xfrm flipH="1">
            <a:off x="6710363" y="3319463"/>
            <a:ext cx="461962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21" name="Line 17"/>
          <p:cNvSpPr>
            <a:spLocks noChangeShapeType="1"/>
          </p:cNvSpPr>
          <p:nvPr/>
        </p:nvSpPr>
        <p:spPr bwMode="auto">
          <a:xfrm>
            <a:off x="7804150" y="3319463"/>
            <a:ext cx="461963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22" name="Line 18"/>
          <p:cNvSpPr>
            <a:spLocks noChangeShapeType="1"/>
          </p:cNvSpPr>
          <p:nvPr/>
        </p:nvSpPr>
        <p:spPr bwMode="auto">
          <a:xfrm>
            <a:off x="7516813" y="3376613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23" name="AutoShape 20"/>
          <p:cNvSpPr>
            <a:spLocks noChangeArrowheads="1"/>
          </p:cNvSpPr>
          <p:nvPr/>
        </p:nvSpPr>
        <p:spPr bwMode="auto">
          <a:xfrm>
            <a:off x="1698625" y="3146425"/>
            <a:ext cx="231775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pic>
        <p:nvPicPr>
          <p:cNvPr id="123924" name="Picture 21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90011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25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2733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26" name="Picture 2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228282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27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28" name="Picture 25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2282825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29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862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30" name="Picture 2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38862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31" name="Picture 28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38862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32" name="AutoShape 29"/>
          <p:cNvSpPr>
            <a:spLocks noChangeArrowheads="1"/>
          </p:cNvSpPr>
          <p:nvPr/>
        </p:nvSpPr>
        <p:spPr bwMode="auto">
          <a:xfrm>
            <a:off x="604838" y="3146425"/>
            <a:ext cx="231775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3887788" y="3606800"/>
            <a:ext cx="4665662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stands for "listing"</a:t>
            </a:r>
          </a:p>
        </p:txBody>
      </p:sp>
      <p:sp>
        <p:nvSpPr>
          <p:cNvPr id="124932" name="Line 4"/>
          <p:cNvSpPr>
            <a:spLocks noChangeShapeType="1"/>
          </p:cNvSpPr>
          <p:nvPr/>
        </p:nvSpPr>
        <p:spPr bwMode="auto">
          <a:xfrm flipH="1">
            <a:off x="1525588" y="3895725"/>
            <a:ext cx="2189162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</p:txBody>
      </p:sp>
      <p:sp>
        <p:nvSpPr>
          <p:cNvPr id="125955" name="Text Box 2"/>
          <p:cNvSpPr txBox="1">
            <a:spLocks noChangeArrowheads="1"/>
          </p:cNvSpPr>
          <p:nvPr/>
        </p:nvSpPr>
        <p:spPr bwMode="auto">
          <a:xfrm>
            <a:off x="3887788" y="3606800"/>
            <a:ext cx="4665662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stands for "listing"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sadly more memorable than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most command names</a:t>
            </a:r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 flipH="1">
            <a:off x="1525588" y="3895725"/>
            <a:ext cx="2189162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          data      mail       music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    pizza.cfg  solar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28003" name="Text Box 2"/>
          <p:cNvSpPr txBox="1">
            <a:spLocks noChangeArrowheads="1"/>
          </p:cNvSpPr>
          <p:nvPr/>
        </p:nvSpPr>
        <p:spPr bwMode="auto">
          <a:xfrm>
            <a:off x="4003675" y="2339975"/>
            <a:ext cx="466566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an </a:t>
            </a:r>
            <a:r>
              <a:rPr lang="en-US" altLang="en-US" i="1">
                <a:solidFill>
                  <a:schemeClr val="accent2"/>
                </a:solidFill>
                <a:latin typeface="Calibri" panose="020F0502020204030204" pitchFamily="34" charset="0"/>
              </a:rPr>
              <a:t>argument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or </a:t>
            </a:r>
            <a:r>
              <a:rPr lang="en-US" altLang="en-US" i="1">
                <a:solidFill>
                  <a:schemeClr val="accent2"/>
                </a:solidFill>
                <a:latin typeface="Calibri" panose="020F0502020204030204" pitchFamily="34" charset="0"/>
              </a:rPr>
              <a:t>flag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modifying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the command's behavior</a:t>
            </a:r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 flipH="1">
            <a:off x="1987550" y="3146425"/>
            <a:ext cx="1958975" cy="690563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1527175" y="3549650"/>
            <a:ext cx="460375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login: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password: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********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whoami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i="1">
                <a:latin typeface="Courier New" panose="02070309020205020404" pitchFamily="49" charset="0"/>
              </a:rPr>
              <a:t>         data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i="1">
                <a:latin typeface="Courier New" panose="02070309020205020404" pitchFamily="49" charset="0"/>
              </a:rPr>
              <a:t>     mail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i="1">
                <a:latin typeface="Courier New" panose="02070309020205020404" pitchFamily="49" charset="0"/>
              </a:rPr>
              <a:t>      music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i="1">
                <a:latin typeface="Courier New" panose="02070309020205020404" pitchFamily="49" charset="0"/>
              </a:rPr>
              <a:t>   pizza.cfg  solar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29027" name="Text Box 2"/>
          <p:cNvSpPr txBox="1">
            <a:spLocks noChangeArrowheads="1"/>
          </p:cNvSpPr>
          <p:nvPr/>
        </p:nvSpPr>
        <p:spPr bwMode="auto">
          <a:xfrm>
            <a:off x="4003675" y="2339975"/>
            <a:ext cx="466566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adds a trailing '/' to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directory names</a:t>
            </a: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H="1">
            <a:off x="3657600" y="3319463"/>
            <a:ext cx="403225" cy="690562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29" name="AutoShape 5"/>
          <p:cNvSpPr>
            <a:spLocks noChangeArrowheads="1"/>
          </p:cNvSpPr>
          <p:nvPr/>
        </p:nvSpPr>
        <p:spPr bwMode="auto">
          <a:xfrm>
            <a:off x="2908300" y="4010025"/>
            <a:ext cx="1152525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</a:p>
        </p:txBody>
      </p:sp>
      <p:sp>
        <p:nvSpPr>
          <p:cNvPr id="130051" name="Text Box 11"/>
          <p:cNvSpPr txBox="1">
            <a:spLocks noChangeArrowheads="1"/>
          </p:cNvSpPr>
          <p:nvPr/>
        </p:nvSpPr>
        <p:spPr bwMode="auto">
          <a:xfrm>
            <a:off x="4724400" y="2916238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vlad</a:t>
            </a:r>
          </a:p>
        </p:txBody>
      </p:sp>
      <p:grpSp>
        <p:nvGrpSpPr>
          <p:cNvPr id="130052" name="Group 39"/>
          <p:cNvGrpSpPr>
            <a:grpSpLocks/>
          </p:cNvGrpSpPr>
          <p:nvPr/>
        </p:nvGrpSpPr>
        <p:grpSpPr bwMode="auto">
          <a:xfrm>
            <a:off x="1250950" y="3952875"/>
            <a:ext cx="700088" cy="1098550"/>
            <a:chOff x="453" y="2525"/>
            <a:chExt cx="441" cy="692"/>
          </a:xfrm>
        </p:grpSpPr>
        <p:sp>
          <p:nvSpPr>
            <p:cNvPr id="130094" name="Text Box 3"/>
            <p:cNvSpPr txBox="1">
              <a:spLocks noChangeArrowheads="1"/>
            </p:cNvSpPr>
            <p:nvPr/>
          </p:nvSpPr>
          <p:spPr bwMode="auto">
            <a:xfrm>
              <a:off x="519" y="2998"/>
              <a:ext cx="30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bin</a:t>
              </a:r>
            </a:p>
          </p:txBody>
        </p:sp>
        <p:pic>
          <p:nvPicPr>
            <p:cNvPr id="130095" name="Picture 20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0053" name="Group 42"/>
          <p:cNvGrpSpPr>
            <a:grpSpLocks/>
          </p:cNvGrpSpPr>
          <p:nvPr/>
        </p:nvGrpSpPr>
        <p:grpSpPr bwMode="auto">
          <a:xfrm>
            <a:off x="4430713" y="3952875"/>
            <a:ext cx="781050" cy="1098550"/>
            <a:chOff x="2456" y="2525"/>
            <a:chExt cx="492" cy="692"/>
          </a:xfrm>
        </p:grpSpPr>
        <p:sp>
          <p:nvSpPr>
            <p:cNvPr id="130092" name="Text Box 4"/>
            <p:cNvSpPr txBox="1">
              <a:spLocks noChangeArrowheads="1"/>
            </p:cNvSpPr>
            <p:nvPr/>
          </p:nvSpPr>
          <p:spPr bwMode="auto">
            <a:xfrm>
              <a:off x="2456" y="2998"/>
              <a:ext cx="49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music</a:t>
              </a:r>
            </a:p>
          </p:txBody>
        </p:sp>
        <p:pic>
          <p:nvPicPr>
            <p:cNvPr id="130093" name="Picture 21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0054" name="Group 41"/>
          <p:cNvGrpSpPr>
            <a:grpSpLocks/>
          </p:cNvGrpSpPr>
          <p:nvPr/>
        </p:nvGrpSpPr>
        <p:grpSpPr bwMode="auto">
          <a:xfrm>
            <a:off x="3400425" y="3952875"/>
            <a:ext cx="700088" cy="1098550"/>
            <a:chOff x="1807" y="2525"/>
            <a:chExt cx="441" cy="692"/>
          </a:xfrm>
        </p:grpSpPr>
        <p:sp>
          <p:nvSpPr>
            <p:cNvPr id="130090" name="Text Box 6"/>
            <p:cNvSpPr txBox="1">
              <a:spLocks noChangeArrowheads="1"/>
            </p:cNvSpPr>
            <p:nvPr/>
          </p:nvSpPr>
          <p:spPr bwMode="auto">
            <a:xfrm>
              <a:off x="1837" y="2998"/>
              <a:ext cx="38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mail</a:t>
              </a:r>
            </a:p>
          </p:txBody>
        </p:sp>
        <p:pic>
          <p:nvPicPr>
            <p:cNvPr id="130091" name="Picture 23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0055" name="Group 44"/>
          <p:cNvGrpSpPr>
            <a:grpSpLocks/>
          </p:cNvGrpSpPr>
          <p:nvPr/>
        </p:nvGrpSpPr>
        <p:grpSpPr bwMode="auto">
          <a:xfrm>
            <a:off x="6577013" y="3954463"/>
            <a:ext cx="882650" cy="1096962"/>
            <a:chOff x="3808" y="2526"/>
            <a:chExt cx="556" cy="691"/>
          </a:xfrm>
        </p:grpSpPr>
        <p:sp>
          <p:nvSpPr>
            <p:cNvPr id="130088" name="Text Box 9"/>
            <p:cNvSpPr txBox="1">
              <a:spLocks noChangeArrowheads="1"/>
            </p:cNvSpPr>
            <p:nvPr/>
          </p:nvSpPr>
          <p:spPr bwMode="auto">
            <a:xfrm>
              <a:off x="3808" y="2998"/>
              <a:ext cx="55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papers</a:t>
              </a:r>
            </a:p>
          </p:txBody>
        </p:sp>
        <p:pic>
          <p:nvPicPr>
            <p:cNvPr id="130089" name="Picture 24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0056" name="Group 40"/>
          <p:cNvGrpSpPr>
            <a:grpSpLocks/>
          </p:cNvGrpSpPr>
          <p:nvPr/>
        </p:nvGrpSpPr>
        <p:grpSpPr bwMode="auto">
          <a:xfrm>
            <a:off x="2346325" y="3952875"/>
            <a:ext cx="700088" cy="1098550"/>
            <a:chOff x="1143" y="2525"/>
            <a:chExt cx="441" cy="692"/>
          </a:xfrm>
        </p:grpSpPr>
        <p:sp>
          <p:nvSpPr>
            <p:cNvPr id="130086" name="Text Box 10"/>
            <p:cNvSpPr txBox="1">
              <a:spLocks noChangeArrowheads="1"/>
            </p:cNvSpPr>
            <p:nvPr/>
          </p:nvSpPr>
          <p:spPr bwMode="auto">
            <a:xfrm>
              <a:off x="1177" y="2998"/>
              <a:ext cx="39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data</a:t>
              </a:r>
            </a:p>
          </p:txBody>
        </p:sp>
        <p:pic>
          <p:nvPicPr>
            <p:cNvPr id="130087" name="Picture 25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0057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27432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0058" name="Group 50"/>
          <p:cNvGrpSpPr>
            <a:grpSpLocks/>
          </p:cNvGrpSpPr>
          <p:nvPr/>
        </p:nvGrpSpPr>
        <p:grpSpPr bwMode="auto">
          <a:xfrm>
            <a:off x="3395663" y="5618163"/>
            <a:ext cx="700087" cy="1100137"/>
            <a:chOff x="5350" y="2524"/>
            <a:chExt cx="441" cy="693"/>
          </a:xfrm>
        </p:grpSpPr>
        <p:sp>
          <p:nvSpPr>
            <p:cNvPr id="130084" name="Text Box 27"/>
            <p:cNvSpPr txBox="1">
              <a:spLocks noChangeArrowheads="1"/>
            </p:cNvSpPr>
            <p:nvPr/>
          </p:nvSpPr>
          <p:spPr bwMode="auto">
            <a:xfrm>
              <a:off x="5357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solar</a:t>
              </a:r>
            </a:p>
          </p:txBody>
        </p:sp>
        <p:pic>
          <p:nvPicPr>
            <p:cNvPr id="130085" name="Picture 28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0059" name="Group 43"/>
          <p:cNvGrpSpPr>
            <a:grpSpLocks/>
          </p:cNvGrpSpPr>
          <p:nvPr/>
        </p:nvGrpSpPr>
        <p:grpSpPr bwMode="auto">
          <a:xfrm>
            <a:off x="5316538" y="3959225"/>
            <a:ext cx="1047750" cy="1092200"/>
            <a:chOff x="3014" y="2529"/>
            <a:chExt cx="660" cy="688"/>
          </a:xfrm>
        </p:grpSpPr>
        <p:pic>
          <p:nvPicPr>
            <p:cNvPr id="130082" name="Picture 29" descr="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2529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0083" name="Text Box 30"/>
            <p:cNvSpPr txBox="1">
              <a:spLocks noChangeArrowheads="1"/>
            </p:cNvSpPr>
            <p:nvPr/>
          </p:nvSpPr>
          <p:spPr bwMode="auto">
            <a:xfrm>
              <a:off x="3014" y="2998"/>
              <a:ext cx="66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notes.txt</a:t>
              </a:r>
            </a:p>
          </p:txBody>
        </p:sp>
      </p:grpSp>
      <p:grpSp>
        <p:nvGrpSpPr>
          <p:cNvPr id="130060" name="Group 49"/>
          <p:cNvGrpSpPr>
            <a:grpSpLocks/>
          </p:cNvGrpSpPr>
          <p:nvPr/>
        </p:nvGrpSpPr>
        <p:grpSpPr bwMode="auto">
          <a:xfrm>
            <a:off x="2074863" y="5621338"/>
            <a:ext cx="1085850" cy="1096962"/>
            <a:chOff x="4518" y="2526"/>
            <a:chExt cx="684" cy="691"/>
          </a:xfrm>
        </p:grpSpPr>
        <p:pic>
          <p:nvPicPr>
            <p:cNvPr id="130080" name="Picture 31" descr="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" y="2526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0081" name="Text Box 32"/>
            <p:cNvSpPr txBox="1">
              <a:spLocks noChangeArrowheads="1"/>
            </p:cNvSpPr>
            <p:nvPr/>
          </p:nvSpPr>
          <p:spPr bwMode="auto">
            <a:xfrm>
              <a:off x="4518" y="2998"/>
              <a:ext cx="68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pizza.cfg</a:t>
              </a:r>
            </a:p>
          </p:txBody>
        </p:sp>
      </p:grpSp>
      <p:grpSp>
        <p:nvGrpSpPr>
          <p:cNvPr id="130061" name="Group 51"/>
          <p:cNvGrpSpPr>
            <a:grpSpLocks/>
          </p:cNvGrpSpPr>
          <p:nvPr/>
        </p:nvGrpSpPr>
        <p:grpSpPr bwMode="auto">
          <a:xfrm>
            <a:off x="4333875" y="5622925"/>
            <a:ext cx="1060450" cy="1095375"/>
            <a:chOff x="5941" y="2527"/>
            <a:chExt cx="668" cy="690"/>
          </a:xfrm>
        </p:grpSpPr>
        <p:pic>
          <p:nvPicPr>
            <p:cNvPr id="130078" name="Picture 33" descr="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" y="2527"/>
              <a:ext cx="435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0079" name="Text Box 34"/>
            <p:cNvSpPr txBox="1">
              <a:spLocks noChangeArrowheads="1"/>
            </p:cNvSpPr>
            <p:nvPr/>
          </p:nvSpPr>
          <p:spPr bwMode="auto">
            <a:xfrm>
              <a:off x="5941" y="2998"/>
              <a:ext cx="66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solar.pdf</a:t>
              </a:r>
            </a:p>
          </p:txBody>
        </p:sp>
      </p:grpSp>
      <p:grpSp>
        <p:nvGrpSpPr>
          <p:cNvPr id="130062" name="Group 52"/>
          <p:cNvGrpSpPr>
            <a:grpSpLocks/>
          </p:cNvGrpSpPr>
          <p:nvPr/>
        </p:nvGrpSpPr>
        <p:grpSpPr bwMode="auto">
          <a:xfrm>
            <a:off x="5549900" y="5618163"/>
            <a:ext cx="700088" cy="1100137"/>
            <a:chOff x="6707" y="2524"/>
            <a:chExt cx="441" cy="693"/>
          </a:xfrm>
        </p:grpSpPr>
        <p:sp>
          <p:nvSpPr>
            <p:cNvPr id="130076" name="Text Box 35"/>
            <p:cNvSpPr txBox="1">
              <a:spLocks noChangeArrowheads="1"/>
            </p:cNvSpPr>
            <p:nvPr/>
          </p:nvSpPr>
          <p:spPr bwMode="auto">
            <a:xfrm>
              <a:off x="6746" y="2998"/>
              <a:ext cx="36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swc</a:t>
              </a:r>
            </a:p>
          </p:txBody>
        </p:sp>
        <p:pic>
          <p:nvPicPr>
            <p:cNvPr id="130077" name="Picture 3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7" y="2524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0063" name="Line 53"/>
          <p:cNvSpPr>
            <a:spLocks noChangeShapeType="1"/>
          </p:cNvSpPr>
          <p:nvPr/>
        </p:nvSpPr>
        <p:spPr bwMode="auto">
          <a:xfrm>
            <a:off x="1641475" y="3722688"/>
            <a:ext cx="5357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64" name="Line 54"/>
          <p:cNvSpPr>
            <a:spLocks noChangeShapeType="1"/>
          </p:cNvSpPr>
          <p:nvPr/>
        </p:nvSpPr>
        <p:spPr bwMode="auto">
          <a:xfrm>
            <a:off x="2620963" y="5334000"/>
            <a:ext cx="328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65" name="Line 55"/>
          <p:cNvSpPr>
            <a:spLocks noChangeShapeType="1"/>
          </p:cNvSpPr>
          <p:nvPr/>
        </p:nvSpPr>
        <p:spPr bwMode="auto">
          <a:xfrm>
            <a:off x="4291013" y="3433763"/>
            <a:ext cx="0" cy="190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66" name="Line 56"/>
          <p:cNvSpPr>
            <a:spLocks noChangeShapeType="1"/>
          </p:cNvSpPr>
          <p:nvPr/>
        </p:nvSpPr>
        <p:spPr bwMode="auto">
          <a:xfrm>
            <a:off x="2678113" y="37226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67" name="Line 57"/>
          <p:cNvSpPr>
            <a:spLocks noChangeShapeType="1"/>
          </p:cNvSpPr>
          <p:nvPr/>
        </p:nvSpPr>
        <p:spPr bwMode="auto">
          <a:xfrm>
            <a:off x="3714750" y="37226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68" name="Line 58"/>
          <p:cNvSpPr>
            <a:spLocks noChangeShapeType="1"/>
          </p:cNvSpPr>
          <p:nvPr/>
        </p:nvSpPr>
        <p:spPr bwMode="auto">
          <a:xfrm>
            <a:off x="1641475" y="37226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69" name="Line 59"/>
          <p:cNvSpPr>
            <a:spLocks noChangeShapeType="1"/>
          </p:cNvSpPr>
          <p:nvPr/>
        </p:nvSpPr>
        <p:spPr bwMode="auto">
          <a:xfrm>
            <a:off x="4752975" y="37226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70" name="Line 60"/>
          <p:cNvSpPr>
            <a:spLocks noChangeShapeType="1"/>
          </p:cNvSpPr>
          <p:nvPr/>
        </p:nvSpPr>
        <p:spPr bwMode="auto">
          <a:xfrm>
            <a:off x="5846763" y="37226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71" name="Line 61"/>
          <p:cNvSpPr>
            <a:spLocks noChangeShapeType="1"/>
          </p:cNvSpPr>
          <p:nvPr/>
        </p:nvSpPr>
        <p:spPr bwMode="auto">
          <a:xfrm>
            <a:off x="6999288" y="37226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72" name="Line 62"/>
          <p:cNvSpPr>
            <a:spLocks noChangeShapeType="1"/>
          </p:cNvSpPr>
          <p:nvPr/>
        </p:nvSpPr>
        <p:spPr bwMode="auto">
          <a:xfrm>
            <a:off x="5903913" y="53355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73" name="Line 63"/>
          <p:cNvSpPr>
            <a:spLocks noChangeShapeType="1"/>
          </p:cNvSpPr>
          <p:nvPr/>
        </p:nvSpPr>
        <p:spPr bwMode="auto">
          <a:xfrm>
            <a:off x="4867275" y="53355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74" name="Line 64"/>
          <p:cNvSpPr>
            <a:spLocks noChangeShapeType="1"/>
          </p:cNvSpPr>
          <p:nvPr/>
        </p:nvSpPr>
        <p:spPr bwMode="auto">
          <a:xfrm>
            <a:off x="3714750" y="53355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75" name="Line 65"/>
          <p:cNvSpPr>
            <a:spLocks noChangeShapeType="1"/>
          </p:cNvSpPr>
          <p:nvPr/>
        </p:nvSpPr>
        <p:spPr bwMode="auto">
          <a:xfrm>
            <a:off x="2620963" y="53355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.txt</a:t>
            </a:r>
            <a:r>
              <a:rPr lang="en-US" altLang="en-US" i="1">
                <a:latin typeface="Courier New" panose="02070309020205020404" pitchFamily="49" charset="0"/>
              </a:rPr>
              <a:t>    papers/   pizza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.cfg</a:t>
            </a:r>
            <a:r>
              <a:rPr lang="en-US" altLang="en-US" i="1">
                <a:latin typeface="Courier New" panose="02070309020205020404" pitchFamily="49" charset="0"/>
              </a:rPr>
              <a:t>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.pdf</a:t>
            </a:r>
            <a:r>
              <a:rPr lang="en-US" altLang="en-US" i="1">
                <a:latin typeface="Courier New" panose="02070309020205020404" pitchFamily="49" charset="0"/>
              </a:rPr>
              <a:t>    swc/</a:t>
            </a:r>
          </a:p>
        </p:txBody>
      </p:sp>
      <p:sp>
        <p:nvSpPr>
          <p:cNvPr id="131075" name="AutoShape 48"/>
          <p:cNvSpPr>
            <a:spLocks noChangeArrowheads="1"/>
          </p:cNvSpPr>
          <p:nvPr/>
        </p:nvSpPr>
        <p:spPr bwMode="auto">
          <a:xfrm>
            <a:off x="1584325" y="2224088"/>
            <a:ext cx="749300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31076" name="AutoShape 49"/>
          <p:cNvSpPr>
            <a:spLocks noChangeArrowheads="1"/>
          </p:cNvSpPr>
          <p:nvPr/>
        </p:nvSpPr>
        <p:spPr bwMode="auto">
          <a:xfrm>
            <a:off x="1584325" y="1706563"/>
            <a:ext cx="749300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31077" name="AutoShape 50"/>
          <p:cNvSpPr>
            <a:spLocks noChangeArrowheads="1"/>
          </p:cNvSpPr>
          <p:nvPr/>
        </p:nvSpPr>
        <p:spPr bwMode="auto">
          <a:xfrm>
            <a:off x="5789613" y="1706563"/>
            <a:ext cx="749300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31078" name="Text Box 2"/>
          <p:cNvSpPr txBox="1">
            <a:spLocks noChangeArrowheads="1"/>
          </p:cNvSpPr>
          <p:nvPr/>
        </p:nvSpPr>
        <p:spPr bwMode="auto">
          <a:xfrm>
            <a:off x="719138" y="3260725"/>
            <a:ext cx="8526462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alibri" panose="020F0502020204030204" pitchFamily="34" charset="0"/>
              </a:rPr>
              <a:t>By convention, use </a:t>
            </a:r>
            <a:r>
              <a:rPr lang="en-US" altLang="en-US" i="1">
                <a:latin typeface="Calibri" panose="020F0502020204030204" pitchFamily="34" charset="0"/>
              </a:rPr>
              <a:t>filename extension</a:t>
            </a:r>
            <a:r>
              <a:rPr lang="en-US" altLang="en-US">
                <a:latin typeface="Calibri" panose="020F0502020204030204" pitchFamily="34" charset="0"/>
              </a:rPr>
              <a:t>  to indicate file type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.txt</a:t>
            </a:r>
            <a:r>
              <a:rPr lang="en-US" altLang="en-US" i="1">
                <a:latin typeface="Courier New" panose="02070309020205020404" pitchFamily="49" charset="0"/>
              </a:rPr>
              <a:t>    papers/   pizza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.cfg</a:t>
            </a:r>
            <a:r>
              <a:rPr lang="en-US" altLang="en-US" i="1">
                <a:latin typeface="Courier New" panose="02070309020205020404" pitchFamily="49" charset="0"/>
              </a:rPr>
              <a:t>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.pdf</a:t>
            </a:r>
            <a:r>
              <a:rPr lang="en-US" altLang="en-US" i="1">
                <a:latin typeface="Courier New" panose="02070309020205020404" pitchFamily="49" charset="0"/>
              </a:rPr>
              <a:t>    swc/</a:t>
            </a:r>
          </a:p>
        </p:txBody>
      </p:sp>
      <p:sp>
        <p:nvSpPr>
          <p:cNvPr id="132099" name="Text Box 2"/>
          <p:cNvSpPr txBox="1">
            <a:spLocks noChangeArrowheads="1"/>
          </p:cNvSpPr>
          <p:nvPr/>
        </p:nvSpPr>
        <p:spPr bwMode="auto">
          <a:xfrm>
            <a:off x="719138" y="3260725"/>
            <a:ext cx="8526462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alibri" panose="020F0502020204030204" pitchFamily="34" charset="0"/>
              </a:rPr>
              <a:t>By convention, use </a:t>
            </a:r>
            <a:r>
              <a:rPr lang="en-US" altLang="en-US" i="1">
                <a:solidFill>
                  <a:schemeClr val="bg2"/>
                </a:solidFill>
                <a:latin typeface="Calibri" panose="020F0502020204030204" pitchFamily="34" charset="0"/>
              </a:rPr>
              <a:t>filename extension</a:t>
            </a:r>
            <a:r>
              <a:rPr lang="en-US" altLang="en-US">
                <a:solidFill>
                  <a:schemeClr val="bg2"/>
                </a:solidFill>
                <a:latin typeface="Calibri" panose="020F0502020204030204" pitchFamily="34" charset="0"/>
              </a:rPr>
              <a:t>  to indicate file type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alibri" panose="020F0502020204030204" pitchFamily="34" charset="0"/>
              </a:rPr>
              <a:t>.txt for text, .pdf for PDF, .cfg for configuration file, etc.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2100" name="AutoShape 48"/>
          <p:cNvSpPr>
            <a:spLocks noChangeArrowheads="1"/>
          </p:cNvSpPr>
          <p:nvPr/>
        </p:nvSpPr>
        <p:spPr bwMode="auto">
          <a:xfrm>
            <a:off x="1584325" y="2224088"/>
            <a:ext cx="749300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32101" name="AutoShape 49"/>
          <p:cNvSpPr>
            <a:spLocks noChangeArrowheads="1"/>
          </p:cNvSpPr>
          <p:nvPr/>
        </p:nvSpPr>
        <p:spPr bwMode="auto">
          <a:xfrm>
            <a:off x="1584325" y="1706563"/>
            <a:ext cx="749300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32102" name="AutoShape 50"/>
          <p:cNvSpPr>
            <a:spLocks noChangeArrowheads="1"/>
          </p:cNvSpPr>
          <p:nvPr/>
        </p:nvSpPr>
        <p:spPr bwMode="auto">
          <a:xfrm>
            <a:off x="5789613" y="1706563"/>
            <a:ext cx="749300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727075"/>
            <a:ext cx="2246313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3949700" y="1187450"/>
            <a:ext cx="1317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Interact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with us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019925" y="3836988"/>
            <a:ext cx="158591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Telepathy</a:t>
            </a:r>
          </a:p>
        </p:txBody>
      </p:sp>
      <p:sp>
        <p:nvSpPr>
          <p:cNvPr id="22533" name="Line 7"/>
          <p:cNvSpPr>
            <a:spLocks noChangeShapeType="1"/>
          </p:cNvSpPr>
          <p:nvPr/>
        </p:nvSpPr>
        <p:spPr bwMode="auto">
          <a:xfrm>
            <a:off x="5386388" y="2627313"/>
            <a:ext cx="1785937" cy="1325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.txt</a:t>
            </a:r>
            <a:r>
              <a:rPr lang="en-US" altLang="en-US" i="1">
                <a:latin typeface="Courier New" panose="02070309020205020404" pitchFamily="49" charset="0"/>
              </a:rPr>
              <a:t>    papers/   pizza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.cfg</a:t>
            </a:r>
            <a:r>
              <a:rPr lang="en-US" altLang="en-US" i="1">
                <a:latin typeface="Courier New" panose="02070309020205020404" pitchFamily="49" charset="0"/>
              </a:rPr>
              <a:t>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</a:t>
            </a:r>
            <a:r>
              <a:rPr lang="en-US" altLang="en-US" i="1">
                <a:solidFill>
                  <a:srgbClr val="A50021"/>
                </a:solidFill>
                <a:latin typeface="Courier New" panose="02070309020205020404" pitchFamily="49" charset="0"/>
              </a:rPr>
              <a:t>.pdf</a:t>
            </a:r>
            <a:r>
              <a:rPr lang="en-US" altLang="en-US" i="1">
                <a:latin typeface="Courier New" panose="02070309020205020404" pitchFamily="49" charset="0"/>
              </a:rPr>
              <a:t>    swc/</a:t>
            </a:r>
          </a:p>
        </p:txBody>
      </p:sp>
      <p:sp>
        <p:nvSpPr>
          <p:cNvPr id="133123" name="Text Box 2"/>
          <p:cNvSpPr txBox="1">
            <a:spLocks noChangeArrowheads="1"/>
          </p:cNvSpPr>
          <p:nvPr/>
        </p:nvSpPr>
        <p:spPr bwMode="auto">
          <a:xfrm>
            <a:off x="719138" y="3260725"/>
            <a:ext cx="8526462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alibri" panose="020F0502020204030204" pitchFamily="34" charset="0"/>
              </a:rPr>
              <a:t>By convention, use </a:t>
            </a:r>
            <a:r>
              <a:rPr lang="en-US" altLang="en-US" i="1">
                <a:solidFill>
                  <a:schemeClr val="bg2"/>
                </a:solidFill>
                <a:latin typeface="Calibri" panose="020F0502020204030204" pitchFamily="34" charset="0"/>
              </a:rPr>
              <a:t>filename extension</a:t>
            </a:r>
            <a:r>
              <a:rPr lang="en-US" altLang="en-US">
                <a:solidFill>
                  <a:schemeClr val="bg2"/>
                </a:solidFill>
                <a:latin typeface="Calibri" panose="020F0502020204030204" pitchFamily="34" charset="0"/>
              </a:rPr>
              <a:t>  to indicate file type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bg2"/>
                </a:solidFill>
                <a:latin typeface="Calibri" panose="020F0502020204030204" pitchFamily="34" charset="0"/>
              </a:rPr>
              <a:t>.txt for text, .pdf for PDF, .cfg for configuration file, etc.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alibri" panose="020F0502020204030204" pitchFamily="34" charset="0"/>
              </a:rPr>
              <a:t>But this is only a convention, not a guarantee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3124" name="AutoShape 48"/>
          <p:cNvSpPr>
            <a:spLocks noChangeArrowheads="1"/>
          </p:cNvSpPr>
          <p:nvPr/>
        </p:nvSpPr>
        <p:spPr bwMode="auto">
          <a:xfrm>
            <a:off x="1584325" y="2224088"/>
            <a:ext cx="749300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33125" name="AutoShape 49"/>
          <p:cNvSpPr>
            <a:spLocks noChangeArrowheads="1"/>
          </p:cNvSpPr>
          <p:nvPr/>
        </p:nvSpPr>
        <p:spPr bwMode="auto">
          <a:xfrm>
            <a:off x="1584325" y="1706563"/>
            <a:ext cx="749300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33126" name="AutoShape 50"/>
          <p:cNvSpPr>
            <a:spLocks noChangeArrowheads="1"/>
          </p:cNvSpPr>
          <p:nvPr/>
        </p:nvSpPr>
        <p:spPr bwMode="auto">
          <a:xfrm>
            <a:off x="5789613" y="1706563"/>
            <a:ext cx="749300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–F 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–F 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amino_acids.txt   elements/     morse.txt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pdb/              planets.txt   sunspot.txt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3"/>
          <p:cNvSpPr txBox="1">
            <a:spLocks noChangeArrowheads="1"/>
          </p:cNvSpPr>
          <p:nvPr/>
        </p:nvSpPr>
        <p:spPr bwMode="auto">
          <a:xfrm>
            <a:off x="7835900" y="2916238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vlad</a:t>
            </a:r>
          </a:p>
        </p:txBody>
      </p:sp>
      <p:grpSp>
        <p:nvGrpSpPr>
          <p:cNvPr id="136195" name="Group 4"/>
          <p:cNvGrpSpPr>
            <a:grpSpLocks/>
          </p:cNvGrpSpPr>
          <p:nvPr/>
        </p:nvGrpSpPr>
        <p:grpSpPr bwMode="auto">
          <a:xfrm>
            <a:off x="5457825" y="3952875"/>
            <a:ext cx="700088" cy="1098550"/>
            <a:chOff x="1143" y="2525"/>
            <a:chExt cx="441" cy="692"/>
          </a:xfrm>
        </p:grpSpPr>
        <p:sp>
          <p:nvSpPr>
            <p:cNvPr id="136208" name="Text Box 5"/>
            <p:cNvSpPr txBox="1">
              <a:spLocks noChangeArrowheads="1"/>
            </p:cNvSpPr>
            <p:nvPr/>
          </p:nvSpPr>
          <p:spPr bwMode="auto">
            <a:xfrm>
              <a:off x="1177" y="2998"/>
              <a:ext cx="39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data</a:t>
              </a:r>
            </a:p>
          </p:txBody>
        </p:sp>
        <p:pic>
          <p:nvPicPr>
            <p:cNvPr id="136209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6196" name="Picture 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27432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7" name="Line 8"/>
          <p:cNvSpPr>
            <a:spLocks noChangeShapeType="1"/>
          </p:cNvSpPr>
          <p:nvPr/>
        </p:nvSpPr>
        <p:spPr bwMode="auto">
          <a:xfrm>
            <a:off x="5675313" y="3722688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198" name="Line 9"/>
          <p:cNvSpPr>
            <a:spLocks noChangeShapeType="1"/>
          </p:cNvSpPr>
          <p:nvPr/>
        </p:nvSpPr>
        <p:spPr bwMode="auto">
          <a:xfrm>
            <a:off x="7402513" y="3433763"/>
            <a:ext cx="0" cy="1268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199" name="Line 10"/>
          <p:cNvSpPr>
            <a:spLocks noChangeShapeType="1"/>
          </p:cNvSpPr>
          <p:nvPr/>
        </p:nvSpPr>
        <p:spPr bwMode="auto">
          <a:xfrm>
            <a:off x="5789613" y="37226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200" name="Line 11"/>
          <p:cNvSpPr>
            <a:spLocks noChangeShapeType="1"/>
          </p:cNvSpPr>
          <p:nvPr/>
        </p:nvSpPr>
        <p:spPr bwMode="auto">
          <a:xfrm>
            <a:off x="7402513" y="4759325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201" name="Line 12"/>
          <p:cNvSpPr>
            <a:spLocks noChangeShapeType="1"/>
          </p:cNvSpPr>
          <p:nvPr/>
        </p:nvSpPr>
        <p:spPr bwMode="auto">
          <a:xfrm>
            <a:off x="7748588" y="3722688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202" name="Line 13"/>
          <p:cNvSpPr>
            <a:spLocks noChangeShapeType="1"/>
          </p:cNvSpPr>
          <p:nvPr/>
        </p:nvSpPr>
        <p:spPr bwMode="auto">
          <a:xfrm>
            <a:off x="5270500" y="3722688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203" name="Line 14"/>
          <p:cNvSpPr>
            <a:spLocks noChangeShapeType="1"/>
          </p:cNvSpPr>
          <p:nvPr/>
        </p:nvSpPr>
        <p:spPr bwMode="auto">
          <a:xfrm>
            <a:off x="6769100" y="3722688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204" name="Text Box 2"/>
          <p:cNvSpPr txBox="1">
            <a:spLocks noChangeArrowheads="1"/>
          </p:cNvSpPr>
          <p:nvPr/>
        </p:nvSpPr>
        <p:spPr bwMode="auto">
          <a:xfrm>
            <a:off x="1008063" y="2800350"/>
            <a:ext cx="37449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 </a:t>
            </a:r>
            <a:r>
              <a:rPr lang="en-US" altLang="en-US" i="1">
                <a:solidFill>
                  <a:schemeClr val="accent2"/>
                </a:solidFill>
                <a:latin typeface="Calibri" panose="020F0502020204030204" pitchFamily="34" charset="0"/>
              </a:rPr>
              <a:t>relative path</a:t>
            </a:r>
            <a:endParaRPr lang="en-US" alt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6205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–F 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amino_acids.txt   elements/     morse.txt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pdb/              planets.txt   sunspot.txt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36206" name="AutoShape 17"/>
          <p:cNvSpPr>
            <a:spLocks noChangeArrowheads="1"/>
          </p:cNvSpPr>
          <p:nvPr/>
        </p:nvSpPr>
        <p:spPr bwMode="auto">
          <a:xfrm>
            <a:off x="2044700" y="841375"/>
            <a:ext cx="806450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439314" name="Freeform 18"/>
          <p:cNvSpPr>
            <a:spLocks/>
          </p:cNvSpPr>
          <p:nvPr/>
        </p:nvSpPr>
        <p:spPr bwMode="auto">
          <a:xfrm>
            <a:off x="1814513" y="1358900"/>
            <a:ext cx="517525" cy="1498600"/>
          </a:xfrm>
          <a:custGeom>
            <a:avLst/>
            <a:gdLst>
              <a:gd name="T0" fmla="*/ 108248 w 745"/>
              <a:gd name="T1" fmla="*/ 1497012 h 1959"/>
              <a:gd name="T2" fmla="*/ 49253 w 745"/>
              <a:gd name="T3" fmla="*/ 914713 h 1959"/>
              <a:gd name="T4" fmla="*/ 403225 w 745"/>
              <a:gd name="T5" fmla="*/ 0 h 19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5" h="1959">
                <a:moveTo>
                  <a:pt x="200" y="1959"/>
                </a:moveTo>
                <a:cubicBezTo>
                  <a:pt x="100" y="1741"/>
                  <a:pt x="0" y="1523"/>
                  <a:pt x="91" y="1197"/>
                </a:cubicBezTo>
                <a:cubicBezTo>
                  <a:pt x="182" y="871"/>
                  <a:pt x="463" y="435"/>
                  <a:pt x="745" y="0"/>
                </a:cubicBezTo>
              </a:path>
            </a:pathLst>
          </a:custGeom>
          <a:noFill/>
          <a:ln w="9525">
            <a:solidFill>
              <a:srgbClr val="A5002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3"/>
          <p:cNvSpPr txBox="1">
            <a:spLocks noChangeArrowheads="1"/>
          </p:cNvSpPr>
          <p:nvPr/>
        </p:nvSpPr>
        <p:spPr bwMode="auto">
          <a:xfrm>
            <a:off x="7835900" y="2916238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vlad</a:t>
            </a:r>
          </a:p>
        </p:txBody>
      </p:sp>
      <p:grpSp>
        <p:nvGrpSpPr>
          <p:cNvPr id="137219" name="Group 4"/>
          <p:cNvGrpSpPr>
            <a:grpSpLocks/>
          </p:cNvGrpSpPr>
          <p:nvPr/>
        </p:nvGrpSpPr>
        <p:grpSpPr bwMode="auto">
          <a:xfrm>
            <a:off x="5457825" y="3952875"/>
            <a:ext cx="700088" cy="1098550"/>
            <a:chOff x="1143" y="2525"/>
            <a:chExt cx="441" cy="692"/>
          </a:xfrm>
        </p:grpSpPr>
        <p:sp>
          <p:nvSpPr>
            <p:cNvPr id="137231" name="Text Box 5"/>
            <p:cNvSpPr txBox="1">
              <a:spLocks noChangeArrowheads="1"/>
            </p:cNvSpPr>
            <p:nvPr/>
          </p:nvSpPr>
          <p:spPr bwMode="auto">
            <a:xfrm>
              <a:off x="1177" y="2998"/>
              <a:ext cx="39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/>
                <a:t>data</a:t>
              </a:r>
            </a:p>
          </p:txBody>
        </p:sp>
        <p:pic>
          <p:nvPicPr>
            <p:cNvPr id="137232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7220" name="Picture 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2743200"/>
            <a:ext cx="7000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21" name="Line 8"/>
          <p:cNvSpPr>
            <a:spLocks noChangeShapeType="1"/>
          </p:cNvSpPr>
          <p:nvPr/>
        </p:nvSpPr>
        <p:spPr bwMode="auto">
          <a:xfrm>
            <a:off x="5675313" y="3722688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7222" name="Line 9"/>
          <p:cNvSpPr>
            <a:spLocks noChangeShapeType="1"/>
          </p:cNvSpPr>
          <p:nvPr/>
        </p:nvSpPr>
        <p:spPr bwMode="auto">
          <a:xfrm>
            <a:off x="7402513" y="3433763"/>
            <a:ext cx="0" cy="1268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7223" name="Line 10"/>
          <p:cNvSpPr>
            <a:spLocks noChangeShapeType="1"/>
          </p:cNvSpPr>
          <p:nvPr/>
        </p:nvSpPr>
        <p:spPr bwMode="auto">
          <a:xfrm>
            <a:off x="5789613" y="37226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7224" name="Line 11"/>
          <p:cNvSpPr>
            <a:spLocks noChangeShapeType="1"/>
          </p:cNvSpPr>
          <p:nvPr/>
        </p:nvSpPr>
        <p:spPr bwMode="auto">
          <a:xfrm>
            <a:off x="7402513" y="4759325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7225" name="Line 12"/>
          <p:cNvSpPr>
            <a:spLocks noChangeShapeType="1"/>
          </p:cNvSpPr>
          <p:nvPr/>
        </p:nvSpPr>
        <p:spPr bwMode="auto">
          <a:xfrm>
            <a:off x="7748588" y="3722688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7226" name="Line 13"/>
          <p:cNvSpPr>
            <a:spLocks noChangeShapeType="1"/>
          </p:cNvSpPr>
          <p:nvPr/>
        </p:nvSpPr>
        <p:spPr bwMode="auto">
          <a:xfrm>
            <a:off x="5270500" y="3722688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7227" name="Line 14"/>
          <p:cNvSpPr>
            <a:spLocks noChangeShapeType="1"/>
          </p:cNvSpPr>
          <p:nvPr/>
        </p:nvSpPr>
        <p:spPr bwMode="auto">
          <a:xfrm>
            <a:off x="6769100" y="3722688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7228" name="Text Box 2"/>
          <p:cNvSpPr txBox="1">
            <a:spLocks noChangeArrowheads="1"/>
          </p:cNvSpPr>
          <p:nvPr/>
        </p:nvSpPr>
        <p:spPr bwMode="auto">
          <a:xfrm>
            <a:off x="1008063" y="2800350"/>
            <a:ext cx="374491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 </a:t>
            </a:r>
            <a:r>
              <a:rPr lang="en-US" altLang="en-US" i="1">
                <a:solidFill>
                  <a:schemeClr val="accent2"/>
                </a:solidFill>
                <a:latin typeface="Calibri" panose="020F0502020204030204" pitchFamily="34" charset="0"/>
              </a:rPr>
              <a:t>relative path</a:t>
            </a:r>
            <a:endParaRPr lang="en-US" altLang="en-US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relative to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current working directory</a:t>
            </a:r>
          </a:p>
        </p:txBody>
      </p:sp>
      <p:sp>
        <p:nvSpPr>
          <p:cNvPr id="444435" name="Freeform 19"/>
          <p:cNvSpPr>
            <a:spLocks/>
          </p:cNvSpPr>
          <p:nvPr/>
        </p:nvSpPr>
        <p:spPr bwMode="auto">
          <a:xfrm>
            <a:off x="3197225" y="3089275"/>
            <a:ext cx="3513138" cy="690563"/>
          </a:xfrm>
          <a:custGeom>
            <a:avLst/>
            <a:gdLst>
              <a:gd name="T0" fmla="*/ 0 w 2213"/>
              <a:gd name="T1" fmla="*/ 690563 h 435"/>
              <a:gd name="T2" fmla="*/ 806450 w 2213"/>
              <a:gd name="T3" fmla="*/ 171450 h 435"/>
              <a:gd name="T4" fmla="*/ 3513138 w 2213"/>
              <a:gd name="T5" fmla="*/ 0 h 4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13" h="435">
                <a:moveTo>
                  <a:pt x="0" y="435"/>
                </a:moveTo>
                <a:cubicBezTo>
                  <a:pt x="69" y="307"/>
                  <a:pt x="139" y="180"/>
                  <a:pt x="508" y="108"/>
                </a:cubicBezTo>
                <a:cubicBezTo>
                  <a:pt x="877" y="36"/>
                  <a:pt x="1545" y="18"/>
                  <a:pt x="2213" y="0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/>
          </a:p>
        </p:txBody>
      </p:sp>
      <p:sp>
        <p:nvSpPr>
          <p:cNvPr id="13723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–F 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amino_acids.txt   elements/     morse.txt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pdb/              planets.txt   sunspot.txt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–F /data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access.log    backup/    hardware.cfg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network.cfg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719138" y="2800350"/>
            <a:ext cx="37449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an </a:t>
            </a:r>
            <a:r>
              <a:rPr lang="en-US" altLang="en-US" i="1">
                <a:solidFill>
                  <a:schemeClr val="accent2"/>
                </a:solidFill>
                <a:latin typeface="Calibri" panose="020F0502020204030204" pitchFamily="34" charset="0"/>
              </a:rPr>
              <a:t>absolute path</a:t>
            </a:r>
            <a:endParaRPr lang="en-US" alt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9267" name="AutoShape 4"/>
          <p:cNvSpPr>
            <a:spLocks noChangeArrowheads="1"/>
          </p:cNvSpPr>
          <p:nvPr/>
        </p:nvSpPr>
        <p:spPr bwMode="auto">
          <a:xfrm>
            <a:off x="2044700" y="841375"/>
            <a:ext cx="979488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447493" name="Freeform 5"/>
          <p:cNvSpPr>
            <a:spLocks/>
          </p:cNvSpPr>
          <p:nvPr/>
        </p:nvSpPr>
        <p:spPr bwMode="auto">
          <a:xfrm flipH="1">
            <a:off x="2563813" y="1533525"/>
            <a:ext cx="747712" cy="1323975"/>
          </a:xfrm>
          <a:custGeom>
            <a:avLst/>
            <a:gdLst>
              <a:gd name="T0" fmla="*/ 200728 w 745"/>
              <a:gd name="T1" fmla="*/ 1323975 h 1959"/>
              <a:gd name="T2" fmla="*/ 91331 w 745"/>
              <a:gd name="T3" fmla="*/ 808983 h 1959"/>
              <a:gd name="T4" fmla="*/ 747712 w 745"/>
              <a:gd name="T5" fmla="*/ 0 h 19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5" h="1959">
                <a:moveTo>
                  <a:pt x="200" y="1959"/>
                </a:moveTo>
                <a:cubicBezTo>
                  <a:pt x="100" y="1741"/>
                  <a:pt x="0" y="1523"/>
                  <a:pt x="91" y="1197"/>
                </a:cubicBezTo>
                <a:cubicBezTo>
                  <a:pt x="182" y="871"/>
                  <a:pt x="463" y="435"/>
                  <a:pt x="745" y="0"/>
                </a:cubicBezTo>
              </a:path>
            </a:pathLst>
          </a:custGeom>
          <a:noFill/>
          <a:ln w="9525">
            <a:solidFill>
              <a:srgbClr val="A5002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/>
          </a:p>
        </p:txBody>
      </p:sp>
      <p:sp>
        <p:nvSpPr>
          <p:cNvPr id="139269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1728788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–F /data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access.log    backup/    hardware.cfg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network.cfg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719138" y="2800350"/>
            <a:ext cx="5472112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an </a:t>
            </a:r>
            <a:r>
              <a:rPr lang="en-US" altLang="en-US" i="1">
                <a:solidFill>
                  <a:schemeClr val="accent2"/>
                </a:solidFill>
                <a:latin typeface="Calibri" panose="020F0502020204030204" pitchFamily="34" charset="0"/>
              </a:rPr>
              <a:t>absolute path</a:t>
            </a:r>
            <a:endParaRPr lang="en-US" altLang="en-US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leading '/' means "from root"</a:t>
            </a:r>
          </a:p>
        </p:txBody>
      </p:sp>
      <p:sp>
        <p:nvSpPr>
          <p:cNvPr id="140291" name="AutoShape 4"/>
          <p:cNvSpPr>
            <a:spLocks noChangeArrowheads="1"/>
          </p:cNvSpPr>
          <p:nvPr/>
        </p:nvSpPr>
        <p:spPr bwMode="auto">
          <a:xfrm>
            <a:off x="1525588" y="841375"/>
            <a:ext cx="403225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445445" name="Freeform 5"/>
          <p:cNvSpPr>
            <a:spLocks/>
          </p:cNvSpPr>
          <p:nvPr/>
        </p:nvSpPr>
        <p:spPr bwMode="auto">
          <a:xfrm flipH="1">
            <a:off x="2332038" y="1360488"/>
            <a:ext cx="1498600" cy="1900237"/>
          </a:xfrm>
          <a:custGeom>
            <a:avLst/>
            <a:gdLst>
              <a:gd name="T0" fmla="*/ 402309 w 745"/>
              <a:gd name="T1" fmla="*/ 1900237 h 1959"/>
              <a:gd name="T2" fmla="*/ 183050 w 745"/>
              <a:gd name="T3" fmla="*/ 1161094 h 1959"/>
              <a:gd name="T4" fmla="*/ 1498600 w 745"/>
              <a:gd name="T5" fmla="*/ 0 h 19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5" h="1959">
                <a:moveTo>
                  <a:pt x="200" y="1959"/>
                </a:moveTo>
                <a:cubicBezTo>
                  <a:pt x="100" y="1741"/>
                  <a:pt x="0" y="1523"/>
                  <a:pt x="91" y="1197"/>
                </a:cubicBezTo>
                <a:cubicBezTo>
                  <a:pt x="182" y="871"/>
                  <a:pt x="463" y="435"/>
                  <a:pt x="745" y="0"/>
                </a:cubicBezTo>
              </a:path>
            </a:pathLst>
          </a:custGeom>
          <a:noFill/>
          <a:ln w="9525">
            <a:solidFill>
              <a:srgbClr val="A5002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/>
          </a:p>
        </p:txBody>
      </p:sp>
      <p:sp>
        <p:nvSpPr>
          <p:cNvPr id="140293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1038225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–F /data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access.log    backup/    hardware.cfg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network.cfg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AutoShape 4"/>
          <p:cNvSpPr>
            <a:spLocks noChangeArrowheads="1"/>
          </p:cNvSpPr>
          <p:nvPr/>
        </p:nvSpPr>
        <p:spPr bwMode="auto">
          <a:xfrm>
            <a:off x="5846763" y="3722688"/>
            <a:ext cx="1095375" cy="10937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141315" name="Text Box 6"/>
          <p:cNvSpPr txBox="1">
            <a:spLocks noChangeArrowheads="1"/>
          </p:cNvSpPr>
          <p:nvPr/>
        </p:nvSpPr>
        <p:spPr bwMode="auto">
          <a:xfrm>
            <a:off x="4886325" y="4411663"/>
            <a:ext cx="4889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bin</a:t>
            </a:r>
          </a:p>
        </p:txBody>
      </p:sp>
      <p:sp>
        <p:nvSpPr>
          <p:cNvPr id="141316" name="Text Box 7"/>
          <p:cNvSpPr txBox="1">
            <a:spLocks noChangeArrowheads="1"/>
          </p:cNvSpPr>
          <p:nvPr/>
        </p:nvSpPr>
        <p:spPr bwMode="auto">
          <a:xfrm>
            <a:off x="6018213" y="4411663"/>
            <a:ext cx="6286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data</a:t>
            </a:r>
          </a:p>
        </p:txBody>
      </p:sp>
      <p:sp>
        <p:nvSpPr>
          <p:cNvPr id="141317" name="Text Box 8"/>
          <p:cNvSpPr txBox="1">
            <a:spLocks noChangeArrowheads="1"/>
          </p:cNvSpPr>
          <p:nvPr/>
        </p:nvSpPr>
        <p:spPr bwMode="auto">
          <a:xfrm>
            <a:off x="7112000" y="4411663"/>
            <a:ext cx="7429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users</a:t>
            </a:r>
          </a:p>
        </p:txBody>
      </p:sp>
      <p:sp>
        <p:nvSpPr>
          <p:cNvPr id="141318" name="Text Box 9"/>
          <p:cNvSpPr txBox="1">
            <a:spLocks noChangeArrowheads="1"/>
          </p:cNvSpPr>
          <p:nvPr/>
        </p:nvSpPr>
        <p:spPr bwMode="auto">
          <a:xfrm>
            <a:off x="8253413" y="4411663"/>
            <a:ext cx="5651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tmp</a:t>
            </a:r>
          </a:p>
        </p:txBody>
      </p:sp>
      <p:sp>
        <p:nvSpPr>
          <p:cNvPr id="141319" name="Text Box 11"/>
          <p:cNvSpPr txBox="1">
            <a:spLocks noChangeArrowheads="1"/>
          </p:cNvSpPr>
          <p:nvPr/>
        </p:nvSpPr>
        <p:spPr bwMode="auto">
          <a:xfrm>
            <a:off x="7623175" y="2482850"/>
            <a:ext cx="247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/</a:t>
            </a:r>
          </a:p>
        </p:txBody>
      </p:sp>
      <p:sp>
        <p:nvSpPr>
          <p:cNvPr id="141320" name="Text Box 12"/>
          <p:cNvSpPr txBox="1">
            <a:spLocks noChangeArrowheads="1"/>
          </p:cNvSpPr>
          <p:nvPr/>
        </p:nvSpPr>
        <p:spPr bwMode="auto">
          <a:xfrm>
            <a:off x="5899150" y="6024563"/>
            <a:ext cx="9969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imhotep</a:t>
            </a:r>
          </a:p>
        </p:txBody>
      </p:sp>
      <p:sp>
        <p:nvSpPr>
          <p:cNvPr id="141321" name="Text Box 13"/>
          <p:cNvSpPr txBox="1">
            <a:spLocks noChangeArrowheads="1"/>
          </p:cNvSpPr>
          <p:nvPr/>
        </p:nvSpPr>
        <p:spPr bwMode="auto">
          <a:xfrm>
            <a:off x="7177088" y="6024563"/>
            <a:ext cx="6286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larry</a:t>
            </a:r>
          </a:p>
        </p:txBody>
      </p:sp>
      <p:sp>
        <p:nvSpPr>
          <p:cNvPr id="141322" name="Text Box 14"/>
          <p:cNvSpPr txBox="1">
            <a:spLocks noChangeArrowheads="1"/>
          </p:cNvSpPr>
          <p:nvPr/>
        </p:nvSpPr>
        <p:spPr bwMode="auto">
          <a:xfrm>
            <a:off x="8285163" y="60245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/>
              <a:t>vlad</a:t>
            </a:r>
          </a:p>
        </p:txBody>
      </p:sp>
      <p:pic>
        <p:nvPicPr>
          <p:cNvPr id="141323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233997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4" name="Picture 2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3713163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5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3722688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6" name="Picture 25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7226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7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37226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8" name="Picture 2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326063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9" name="Picture 28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532606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30" name="Picture 29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326063"/>
            <a:ext cx="7000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31" name="Line 30"/>
          <p:cNvSpPr>
            <a:spLocks noChangeShapeType="1"/>
          </p:cNvSpPr>
          <p:nvPr/>
        </p:nvSpPr>
        <p:spPr bwMode="auto">
          <a:xfrm>
            <a:off x="5213350" y="3433763"/>
            <a:ext cx="339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332" name="Line 31"/>
          <p:cNvSpPr>
            <a:spLocks noChangeShapeType="1"/>
          </p:cNvSpPr>
          <p:nvPr/>
        </p:nvSpPr>
        <p:spPr bwMode="auto">
          <a:xfrm>
            <a:off x="6365875" y="5046663"/>
            <a:ext cx="2246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333" name="Line 32"/>
          <p:cNvSpPr>
            <a:spLocks noChangeShapeType="1"/>
          </p:cNvSpPr>
          <p:nvPr/>
        </p:nvSpPr>
        <p:spPr bwMode="auto">
          <a:xfrm>
            <a:off x="6999288" y="3089275"/>
            <a:ext cx="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334" name="Line 33"/>
          <p:cNvSpPr>
            <a:spLocks noChangeShapeType="1"/>
          </p:cNvSpPr>
          <p:nvPr/>
        </p:nvSpPr>
        <p:spPr bwMode="auto">
          <a:xfrm>
            <a:off x="7459663" y="4816475"/>
            <a:ext cx="0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335" name="Line 34"/>
          <p:cNvSpPr>
            <a:spLocks noChangeShapeType="1"/>
          </p:cNvSpPr>
          <p:nvPr/>
        </p:nvSpPr>
        <p:spPr bwMode="auto">
          <a:xfrm>
            <a:off x="6365875" y="50466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336" name="Line 35"/>
          <p:cNvSpPr>
            <a:spLocks noChangeShapeType="1"/>
          </p:cNvSpPr>
          <p:nvPr/>
        </p:nvSpPr>
        <p:spPr bwMode="auto">
          <a:xfrm>
            <a:off x="8612188" y="50466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337" name="Line 36"/>
          <p:cNvSpPr>
            <a:spLocks noChangeShapeType="1"/>
          </p:cNvSpPr>
          <p:nvPr/>
        </p:nvSpPr>
        <p:spPr bwMode="auto">
          <a:xfrm>
            <a:off x="8612188" y="34337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338" name="Line 37"/>
          <p:cNvSpPr>
            <a:spLocks noChangeShapeType="1"/>
          </p:cNvSpPr>
          <p:nvPr/>
        </p:nvSpPr>
        <p:spPr bwMode="auto">
          <a:xfrm>
            <a:off x="7516813" y="34337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339" name="Line 38"/>
          <p:cNvSpPr>
            <a:spLocks noChangeShapeType="1"/>
          </p:cNvSpPr>
          <p:nvPr/>
        </p:nvSpPr>
        <p:spPr bwMode="auto">
          <a:xfrm>
            <a:off x="6423025" y="34337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340" name="Line 39"/>
          <p:cNvSpPr>
            <a:spLocks noChangeShapeType="1"/>
          </p:cNvSpPr>
          <p:nvPr/>
        </p:nvSpPr>
        <p:spPr bwMode="auto">
          <a:xfrm>
            <a:off x="5213350" y="34337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341" name="Text Box 2"/>
          <p:cNvSpPr txBox="1">
            <a:spLocks noChangeArrowheads="1"/>
          </p:cNvSpPr>
          <p:nvPr/>
        </p:nvSpPr>
        <p:spPr bwMode="auto">
          <a:xfrm>
            <a:off x="719138" y="2800350"/>
            <a:ext cx="5472112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an </a:t>
            </a:r>
            <a:r>
              <a:rPr lang="en-US" altLang="en-US" i="1">
                <a:solidFill>
                  <a:schemeClr val="accent2"/>
                </a:solidFill>
                <a:latin typeface="Calibri" panose="020F0502020204030204" pitchFamily="34" charset="0"/>
              </a:rPr>
              <a:t>absolute path</a:t>
            </a:r>
            <a:endParaRPr lang="en-US" altLang="en-US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leading '/' means "from root"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so it always refers to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this directory</a:t>
            </a:r>
          </a:p>
        </p:txBody>
      </p:sp>
      <p:sp>
        <p:nvSpPr>
          <p:cNvPr id="446507" name="Freeform 43"/>
          <p:cNvSpPr>
            <a:spLocks/>
          </p:cNvSpPr>
          <p:nvPr/>
        </p:nvSpPr>
        <p:spPr bwMode="auto">
          <a:xfrm>
            <a:off x="2851150" y="4643438"/>
            <a:ext cx="2938463" cy="461962"/>
          </a:xfrm>
          <a:custGeom>
            <a:avLst/>
            <a:gdLst>
              <a:gd name="T0" fmla="*/ 0 w 1960"/>
              <a:gd name="T1" fmla="*/ 0 h 460"/>
              <a:gd name="T2" fmla="*/ 1578674 w 1960"/>
              <a:gd name="T3" fmla="*/ 437860 h 460"/>
              <a:gd name="T4" fmla="*/ 2938463 w 1960"/>
              <a:gd name="T5" fmla="*/ 145618 h 4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60" h="460">
                <a:moveTo>
                  <a:pt x="0" y="0"/>
                </a:moveTo>
                <a:cubicBezTo>
                  <a:pt x="363" y="206"/>
                  <a:pt x="726" y="412"/>
                  <a:pt x="1053" y="436"/>
                </a:cubicBezTo>
                <a:cubicBezTo>
                  <a:pt x="1380" y="460"/>
                  <a:pt x="1670" y="302"/>
                  <a:pt x="1960" y="145"/>
                </a:cubicBezTo>
              </a:path>
            </a:pathLst>
          </a:custGeom>
          <a:noFill/>
          <a:ln w="9525">
            <a:solidFill>
              <a:srgbClr val="A5002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/>
          </a:p>
        </p:txBody>
      </p:sp>
      <p:sp>
        <p:nvSpPr>
          <p:cNvPr id="141343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–F /data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access.log    backup/    hardware.cfg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network.cfg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server_356x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727075"/>
            <a:ext cx="2246313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3949700" y="1187450"/>
            <a:ext cx="1317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Interact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with us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100763" y="4989513"/>
            <a:ext cx="1236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Speech</a:t>
            </a:r>
          </a:p>
        </p:txBody>
      </p:sp>
      <p:sp>
        <p:nvSpPr>
          <p:cNvPr id="24581" name="Line 7"/>
          <p:cNvSpPr>
            <a:spLocks noChangeShapeType="1"/>
          </p:cNvSpPr>
          <p:nvPr/>
        </p:nvSpPr>
        <p:spPr bwMode="auto">
          <a:xfrm>
            <a:off x="4867275" y="2627313"/>
            <a:ext cx="155575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7019925" y="3836988"/>
            <a:ext cx="158591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Telepathy</a:t>
            </a:r>
          </a:p>
        </p:txBody>
      </p:sp>
      <p:sp>
        <p:nvSpPr>
          <p:cNvPr id="24583" name="Line 9"/>
          <p:cNvSpPr>
            <a:spLocks noChangeShapeType="1"/>
          </p:cNvSpPr>
          <p:nvPr/>
        </p:nvSpPr>
        <p:spPr bwMode="auto">
          <a:xfrm>
            <a:off x="5386388" y="2627313"/>
            <a:ext cx="1785937" cy="1325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45411" name="Text Box 2"/>
          <p:cNvSpPr txBox="1">
            <a:spLocks noChangeArrowheads="1"/>
          </p:cNvSpPr>
          <p:nvPr/>
        </p:nvSpPr>
        <p:spPr bwMode="auto">
          <a:xfrm>
            <a:off x="3657600" y="3549650"/>
            <a:ext cx="547211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change directory</a:t>
            </a:r>
          </a:p>
        </p:txBody>
      </p:sp>
      <p:sp>
        <p:nvSpPr>
          <p:cNvPr id="145412" name="Line 4"/>
          <p:cNvSpPr>
            <a:spLocks noChangeShapeType="1"/>
          </p:cNvSpPr>
          <p:nvPr/>
        </p:nvSpPr>
        <p:spPr bwMode="auto">
          <a:xfrm flipH="1">
            <a:off x="2274888" y="3838575"/>
            <a:ext cx="1268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3657600" y="3549650"/>
            <a:ext cx="547211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change directory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actually doesn't change the directory</a:t>
            </a:r>
          </a:p>
        </p:txBody>
      </p:sp>
      <p:sp>
        <p:nvSpPr>
          <p:cNvPr id="146435" name="Line 4"/>
          <p:cNvSpPr>
            <a:spLocks noChangeShapeType="1"/>
          </p:cNvSpPr>
          <p:nvPr/>
        </p:nvSpPr>
        <p:spPr bwMode="auto">
          <a:xfrm flipH="1">
            <a:off x="2274888" y="3838575"/>
            <a:ext cx="1268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643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3657600" y="3549650"/>
            <a:ext cx="547211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change directory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actually doesn't change the directory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changes the shell's idea of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which directory we are in</a:t>
            </a:r>
          </a:p>
        </p:txBody>
      </p:sp>
      <p:sp>
        <p:nvSpPr>
          <p:cNvPr id="147459" name="Line 3"/>
          <p:cNvSpPr>
            <a:spLocks noChangeShapeType="1"/>
          </p:cNvSpPr>
          <p:nvPr/>
        </p:nvSpPr>
        <p:spPr bwMode="auto">
          <a:xfrm flipH="1">
            <a:off x="2274888" y="3838575"/>
            <a:ext cx="1268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746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amino_acids.txt   elements/     morse.txt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pdb/              planets.txt   sunspot.txt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bin/         data/     mail/      music/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notes.txt    papers/   pizza.cfg  solar/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solar.pdf    swc/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amino_acids.txt   elements/     morse.txt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pdb/              planets.txt   sunspot.txt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50531" name="AutoShape 3"/>
          <p:cNvSpPr>
            <a:spLocks noChangeArrowheads="1"/>
          </p:cNvSpPr>
          <p:nvPr/>
        </p:nvSpPr>
        <p:spPr bwMode="auto">
          <a:xfrm>
            <a:off x="488950" y="5449888"/>
            <a:ext cx="8237538" cy="9223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</a:endParaRPr>
          </a:p>
        </p:txBody>
      </p:sp>
      <p:sp>
        <p:nvSpPr>
          <p:cNvPr id="456709" name="Freeform 5"/>
          <p:cNvSpPr>
            <a:spLocks/>
          </p:cNvSpPr>
          <p:nvPr/>
        </p:nvSpPr>
        <p:spPr bwMode="auto">
          <a:xfrm>
            <a:off x="4003675" y="2454275"/>
            <a:ext cx="230188" cy="2822575"/>
          </a:xfrm>
          <a:custGeom>
            <a:avLst/>
            <a:gdLst>
              <a:gd name="T0" fmla="*/ 690563 w 544"/>
              <a:gd name="T1" fmla="*/ 2936875 h 1651"/>
              <a:gd name="T2" fmla="*/ 460798 w 544"/>
              <a:gd name="T3" fmla="*/ 483846 h 1651"/>
              <a:gd name="T4" fmla="*/ 0 w 544"/>
              <a:gd name="T5" fmla="*/ 32019 h 16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4" h="1651">
                <a:moveTo>
                  <a:pt x="544" y="1651"/>
                </a:moveTo>
                <a:cubicBezTo>
                  <a:pt x="499" y="1097"/>
                  <a:pt x="454" y="544"/>
                  <a:pt x="363" y="272"/>
                </a:cubicBezTo>
                <a:cubicBezTo>
                  <a:pt x="272" y="0"/>
                  <a:pt x="136" y="9"/>
                  <a:pt x="0" y="18"/>
                </a:cubicBezTo>
              </a:path>
            </a:pathLst>
          </a:custGeom>
          <a:noFill/>
          <a:ln w="9525">
            <a:solidFill>
              <a:srgbClr val="A5002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/>
          </a:p>
        </p:txBody>
      </p:sp>
      <p:sp>
        <p:nvSpPr>
          <p:cNvPr id="150533" name="Text Box 2"/>
          <p:cNvSpPr txBox="1">
            <a:spLocks noChangeArrowheads="1"/>
          </p:cNvSpPr>
          <p:nvPr/>
        </p:nvSpPr>
        <p:spPr bwMode="auto">
          <a:xfrm>
            <a:off x="4637088" y="3376613"/>
            <a:ext cx="3455987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because we're now "in"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this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pwd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/users/vlad/data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cd ..</a:t>
            </a: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3428</TotalTime>
  <Words>4355</Words>
  <Application>Microsoft Office PowerPoint</Application>
  <PresentationFormat>Custom</PresentationFormat>
  <Paragraphs>1474</Paragraphs>
  <Slides>192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192</vt:i4>
      </vt:variant>
    </vt:vector>
  </HeadingPairs>
  <TitlesOfParts>
    <vt:vector size="199" baseType="lpstr">
      <vt:lpstr>Arial</vt:lpstr>
      <vt:lpstr>MS PGothic</vt:lpstr>
      <vt:lpstr>Calibri</vt:lpstr>
      <vt:lpstr>Times New Roman</vt:lpstr>
      <vt:lpstr>Courier New</vt:lpstr>
      <vt:lpstr>Arial Unicode MS</vt:lpstr>
      <vt:lpstr>UKRI-stfc-nerc-ceda-ncas-nceo-softwarecarpentry-Presentation-Template</vt:lpstr>
      <vt:lpstr>The Unix 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Unix 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Unix 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Godfrey, Tommy (STFC,RAL,RALSP)</cp:lastModifiedBy>
  <cp:revision>182</cp:revision>
  <cp:lastPrinted>1601-01-01T00:00:00Z</cp:lastPrinted>
  <dcterms:created xsi:type="dcterms:W3CDTF">2010-05-24T21:29:39Z</dcterms:created>
  <dcterms:modified xsi:type="dcterms:W3CDTF">2018-10-09T09:21:27Z</dcterms:modified>
</cp:coreProperties>
</file>