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77" r:id="rId1"/>
  </p:sldMasterIdLst>
  <p:notesMasterIdLst>
    <p:notesMasterId r:id="rId99"/>
  </p:notesMasterIdLst>
  <p:sldIdLst>
    <p:sldId id="756" r:id="rId2"/>
    <p:sldId id="528" r:id="rId3"/>
    <p:sldId id="662" r:id="rId4"/>
    <p:sldId id="663" r:id="rId5"/>
    <p:sldId id="664" r:id="rId6"/>
    <p:sldId id="665" r:id="rId7"/>
    <p:sldId id="666" r:id="rId8"/>
    <p:sldId id="667" r:id="rId9"/>
    <p:sldId id="493" r:id="rId10"/>
    <p:sldId id="674" r:id="rId11"/>
    <p:sldId id="675" r:id="rId12"/>
    <p:sldId id="668" r:id="rId13"/>
    <p:sldId id="677" r:id="rId14"/>
    <p:sldId id="678" r:id="rId15"/>
    <p:sldId id="679" r:id="rId16"/>
    <p:sldId id="669" r:id="rId17"/>
    <p:sldId id="676" r:id="rId18"/>
    <p:sldId id="680" r:id="rId19"/>
    <p:sldId id="681" r:id="rId20"/>
    <p:sldId id="670" r:id="rId21"/>
    <p:sldId id="682" r:id="rId22"/>
    <p:sldId id="683" r:id="rId23"/>
    <p:sldId id="671" r:id="rId24"/>
    <p:sldId id="672" r:id="rId25"/>
    <p:sldId id="673" r:id="rId26"/>
    <p:sldId id="684" r:id="rId27"/>
    <p:sldId id="685" r:id="rId28"/>
    <p:sldId id="686" r:id="rId29"/>
    <p:sldId id="687" r:id="rId30"/>
    <p:sldId id="704" r:id="rId31"/>
    <p:sldId id="705" r:id="rId32"/>
    <p:sldId id="706" r:id="rId33"/>
    <p:sldId id="707" r:id="rId34"/>
    <p:sldId id="714" r:id="rId35"/>
    <p:sldId id="713" r:id="rId36"/>
    <p:sldId id="712" r:id="rId37"/>
    <p:sldId id="711" r:id="rId38"/>
    <p:sldId id="710" r:id="rId39"/>
    <p:sldId id="709" r:id="rId40"/>
    <p:sldId id="708" r:id="rId41"/>
    <p:sldId id="716" r:id="rId42"/>
    <p:sldId id="717" r:id="rId43"/>
    <p:sldId id="721" r:id="rId44"/>
    <p:sldId id="722" r:id="rId45"/>
    <p:sldId id="718" r:id="rId46"/>
    <p:sldId id="719" r:id="rId47"/>
    <p:sldId id="720" r:id="rId48"/>
    <p:sldId id="723" r:id="rId49"/>
    <p:sldId id="731" r:id="rId50"/>
    <p:sldId id="732" r:id="rId51"/>
    <p:sldId id="688" r:id="rId52"/>
    <p:sldId id="689" r:id="rId53"/>
    <p:sldId id="690" r:id="rId54"/>
    <p:sldId id="691" r:id="rId55"/>
    <p:sldId id="692" r:id="rId56"/>
    <p:sldId id="693" r:id="rId57"/>
    <p:sldId id="694" r:id="rId58"/>
    <p:sldId id="695" r:id="rId59"/>
    <p:sldId id="696" r:id="rId60"/>
    <p:sldId id="697" r:id="rId61"/>
    <p:sldId id="699" r:id="rId62"/>
    <p:sldId id="700" r:id="rId63"/>
    <p:sldId id="701" r:id="rId64"/>
    <p:sldId id="702" r:id="rId65"/>
    <p:sldId id="604" r:id="rId66"/>
    <p:sldId id="724" r:id="rId67"/>
    <p:sldId id="730" r:id="rId68"/>
    <p:sldId id="733" r:id="rId69"/>
    <p:sldId id="734" r:id="rId70"/>
    <p:sldId id="725" r:id="rId71"/>
    <p:sldId id="735" r:id="rId72"/>
    <p:sldId id="726" r:id="rId73"/>
    <p:sldId id="727" r:id="rId74"/>
    <p:sldId id="736" r:id="rId75"/>
    <p:sldId id="728" r:id="rId76"/>
    <p:sldId id="729" r:id="rId77"/>
    <p:sldId id="749" r:id="rId78"/>
    <p:sldId id="750" r:id="rId79"/>
    <p:sldId id="751" r:id="rId80"/>
    <p:sldId id="752" r:id="rId81"/>
    <p:sldId id="753" r:id="rId82"/>
    <p:sldId id="754" r:id="rId83"/>
    <p:sldId id="661" r:id="rId84"/>
    <p:sldId id="737" r:id="rId85"/>
    <p:sldId id="755" r:id="rId86"/>
    <p:sldId id="745" r:id="rId87"/>
    <p:sldId id="738" r:id="rId88"/>
    <p:sldId id="739" r:id="rId89"/>
    <p:sldId id="746" r:id="rId90"/>
    <p:sldId id="747" r:id="rId91"/>
    <p:sldId id="740" r:id="rId92"/>
    <p:sldId id="741" r:id="rId93"/>
    <p:sldId id="742" r:id="rId94"/>
    <p:sldId id="743" r:id="rId95"/>
    <p:sldId id="744" r:id="rId96"/>
    <p:sldId id="748" r:id="rId97"/>
    <p:sldId id="282" r:id="rId98"/>
  </p:sldIdLst>
  <p:sldSz cx="10080625" cy="7559675"/>
  <p:notesSz cx="7772400" cy="100584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Inconsolata" pitchFamily="49" charset="0"/>
        <a:ea typeface="MS PGothic" panose="020B0600070205080204" pitchFamily="34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Inconsolata" pitchFamily="49" charset="0"/>
        <a:ea typeface="MS PGothic" panose="020B0600070205080204" pitchFamily="34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Inconsolata" pitchFamily="49" charset="0"/>
        <a:ea typeface="MS PGothic" panose="020B0600070205080204" pitchFamily="34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Inconsolata" pitchFamily="49" charset="0"/>
        <a:ea typeface="MS PGothic" panose="020B0600070205080204" pitchFamily="34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Inconsolata" pitchFamily="49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Inconsolata" pitchFamily="49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Inconsolata" pitchFamily="49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Inconsolata" pitchFamily="49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Inconsolata" pitchFamily="49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A50021"/>
    <a:srgbClr val="000066"/>
    <a:srgbClr val="FFFF00"/>
    <a:srgbClr val="00FF00"/>
    <a:srgbClr val="00CC99"/>
    <a:srgbClr val="00FF9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284" y="5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03A999E-CF59-412C-994E-1172A0F0FC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anose="020B0600070205080204" pitchFamily="34" charset="-128"/>
        <a:cs typeface="ＭＳ Ｐゴシック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anose="020B0600070205080204" pitchFamily="34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anose="020B0600070205080204" pitchFamily="34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anose="020B0600070205080204" pitchFamily="34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637EED6-BDC4-447D-BB3C-8D8A5C33FA0A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2</a:t>
            </a:fld>
            <a:endParaRPr lang="en-US" altLang="en-US" sz="1400"/>
          </a:p>
        </p:txBody>
      </p:sp>
      <p:sp>
        <p:nvSpPr>
          <p:cNvPr id="1126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5C916A9-6CE9-43FA-BB11-C46B0D53DF2B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3</a:t>
            </a:fld>
            <a:endParaRPr lang="en-US" altLang="en-US" sz="1400"/>
          </a:p>
        </p:txBody>
      </p:sp>
      <p:sp>
        <p:nvSpPr>
          <p:cNvPr id="1331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3601320-196E-4B86-93F7-98A612643387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4</a:t>
            </a:fld>
            <a:endParaRPr lang="en-US" altLang="en-US" sz="1400"/>
          </a:p>
        </p:txBody>
      </p:sp>
      <p:sp>
        <p:nvSpPr>
          <p:cNvPr id="1536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629202D-B06B-453F-8CD8-D409BCCB7DD4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5</a:t>
            </a:fld>
            <a:endParaRPr lang="en-US" altLang="en-US" sz="1400"/>
          </a:p>
        </p:txBody>
      </p:sp>
      <p:sp>
        <p:nvSpPr>
          <p:cNvPr id="1741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6E8437C-6C9E-4B0C-A2ED-FB092C2EEA8C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6</a:t>
            </a:fld>
            <a:endParaRPr lang="en-US" altLang="en-US" sz="1400"/>
          </a:p>
        </p:txBody>
      </p:sp>
      <p:sp>
        <p:nvSpPr>
          <p:cNvPr id="1945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EEA2F02-E722-477F-926A-718482D9EDAC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7</a:t>
            </a:fld>
            <a:endParaRPr lang="en-US" altLang="en-US" sz="1400"/>
          </a:p>
        </p:txBody>
      </p:sp>
      <p:sp>
        <p:nvSpPr>
          <p:cNvPr id="2150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EB014EA-D863-464F-858D-18DC5ABC87C7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8</a:t>
            </a:fld>
            <a:endParaRPr lang="en-US" altLang="en-US" sz="1400"/>
          </a:p>
        </p:txBody>
      </p:sp>
      <p:sp>
        <p:nvSpPr>
          <p:cNvPr id="2355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BFCDC58-F493-48EB-B63F-D1967BC232C7}" type="slidenum">
              <a:rPr lang="en-US" altLang="en-US" sz="1400" smtClean="0"/>
              <a:pPr>
                <a:spcBef>
                  <a:spcPct val="0"/>
                </a:spcBef>
              </a:pPr>
              <a:t>97</a:t>
            </a:fld>
            <a:endParaRPr lang="en-US" altLang="en-US" sz="1400" smtClean="0"/>
          </a:p>
        </p:txBody>
      </p:sp>
      <p:sp>
        <p:nvSpPr>
          <p:cNvPr id="11571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82963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3305175" y="-36513"/>
            <a:ext cx="1355725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3144838" y="0"/>
            <a:ext cx="1746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423" y="3667052"/>
            <a:ext cx="8568531" cy="9515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614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422" y="4632949"/>
            <a:ext cx="7560469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46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81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91424" y="366705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91424" y="4632949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754688" y="436517"/>
            <a:ext cx="3968750" cy="6349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92113" y="5260975"/>
            <a:ext cx="2268537" cy="401638"/>
          </a:xfrm>
          <a:prstGeom prst="rect">
            <a:avLst/>
          </a:prstGeom>
        </p:spPr>
        <p:txBody>
          <a:bodyPr/>
          <a:lstStyle>
            <a:lvl1pPr>
              <a:defRPr sz="1764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A5E48CB-EE7D-474E-A65F-B57FEEE0B708}" type="datetimeFigureOut">
              <a:rPr lang="en-GB"/>
              <a:pPr>
                <a:defRPr/>
              </a:pPr>
              <a:t>09/10/2018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0938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63423" y="1867129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63423" y="2833027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63422" y="3881795"/>
            <a:ext cx="9289611" cy="26945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63538" y="3460750"/>
            <a:ext cx="2268537" cy="401638"/>
          </a:xfrm>
          <a:prstGeom prst="rect">
            <a:avLst/>
          </a:prstGeom>
        </p:spPr>
        <p:txBody>
          <a:bodyPr/>
          <a:lstStyle>
            <a:lvl1pPr>
              <a:defRPr sz="1764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7FB8EF-D48D-4D67-82E0-0E876A4F1326}" type="datetimeFigureOut">
              <a:rPr lang="en-GB"/>
              <a:pPr>
                <a:defRPr/>
              </a:pPr>
              <a:t>09/10/2018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6712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025" y="289733"/>
            <a:ext cx="5096316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894365" y="1441938"/>
            <a:ext cx="3787670" cy="52599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441938"/>
            <a:ext cx="5096316" cy="4686293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4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48028" y="345703"/>
            <a:ext cx="9328878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647149"/>
            <a:ext cx="9328878" cy="4607807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080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7419" y="226750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07418" y="3266606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078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0470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680200"/>
            <a:ext cx="167957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88" y="6756400"/>
            <a:ext cx="1444625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5" y="6742113"/>
            <a:ext cx="162718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62F96-17BC-1D46-B6DF-8EEA1A6DE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4338" y="1516063"/>
            <a:ext cx="9280525" cy="4795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D9D617-BB45-CC49-8DA4-51BF2DB69056}"/>
              </a:ext>
            </a:extLst>
          </p:cNvPr>
          <p:cNvSpPr txBox="1"/>
          <p:nvPr/>
        </p:nvSpPr>
        <p:spPr>
          <a:xfrm>
            <a:off x="-173038" y="6470650"/>
            <a:ext cx="185738" cy="4984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sz="2646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414338" y="419100"/>
            <a:ext cx="9280525" cy="971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1032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6735763"/>
            <a:ext cx="20780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1" r:id="rId7"/>
  </p:sldLayoutIdLst>
  <p:txStyles>
    <p:titleStyle>
      <a:lvl1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50825" indent="-250825" algn="l" defTabSz="1006475" rtl="0" fontAlgn="base">
        <a:lnSpc>
          <a:spcPct val="90000"/>
        </a:lnSpc>
        <a:spcBef>
          <a:spcPts val="11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55650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 bwMode="auto">
          <a:xfrm>
            <a:off x="377825" y="3667125"/>
            <a:ext cx="8567738" cy="95091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 sz="6000" smtClean="0">
                <a:solidFill>
                  <a:srgbClr val="000000"/>
                </a:solidFill>
              </a:rPr>
              <a:t>The Unix Shell</a:t>
            </a:r>
            <a:endParaRPr lang="en-GB" altLang="en-US" sz="6000" smtClean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 bwMode="auto">
          <a:xfrm>
            <a:off x="377825" y="4632325"/>
            <a:ext cx="7559675" cy="6096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400" smtClean="0">
                <a:solidFill>
                  <a:srgbClr val="000000"/>
                </a:solidFill>
              </a:rPr>
              <a:t>Permissions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118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Simplified version of Unix permissions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Windows uses similar concepts…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40637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Simplified version of Unix permissions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Windows uses similar concepts…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…but there is no exact translation between the two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563" y="2306638"/>
            <a:ext cx="1323975" cy="124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43124" name="Group 52"/>
          <p:cNvGraphicFramePr>
            <a:graphicFrameLocks noGrp="1"/>
          </p:cNvGraphicFramePr>
          <p:nvPr>
            <p:ph idx="4294967295"/>
          </p:nvPr>
        </p:nvGraphicFramePr>
        <p:xfrm>
          <a:off x="3686175" y="3632200"/>
          <a:ext cx="6394450" cy="531813"/>
        </p:xfrm>
        <a:graphic>
          <a:graphicData uri="http://schemas.openxmlformats.org/drawingml/2006/table">
            <a:tbl>
              <a:tblPr/>
              <a:tblGrid>
                <a:gridCol w="1598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8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8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8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181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user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925513" y="4543425"/>
            <a:ext cx="51514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Has unique </a:t>
            </a:r>
            <a:r>
              <a:rPr lang="en-US" altLang="en-US" sz="2800" i="1">
                <a:latin typeface="Calibri" panose="020F0502020204030204" pitchFamily="34" charset="0"/>
              </a:rPr>
              <a:t>user name</a:t>
            </a:r>
            <a:r>
              <a:rPr lang="en-US" altLang="en-US" sz="2800">
                <a:latin typeface="Calibri" panose="020F0502020204030204" pitchFamily="34" charset="0"/>
              </a:rPr>
              <a:t> and </a:t>
            </a:r>
            <a:r>
              <a:rPr lang="en-US" altLang="en-US" sz="2800" i="1">
                <a:latin typeface="Calibri" panose="020F0502020204030204" pitchFamily="34" charset="0"/>
              </a:rPr>
              <a:t>user ID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pic>
        <p:nvPicPr>
          <p:cNvPr id="28675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563" y="2306638"/>
            <a:ext cx="1323975" cy="124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53333" name="Group 21"/>
          <p:cNvGraphicFramePr>
            <a:graphicFrameLocks noGrp="1"/>
          </p:cNvGraphicFramePr>
          <p:nvPr>
            <p:ph idx="4294967295"/>
          </p:nvPr>
        </p:nvGraphicFramePr>
        <p:xfrm>
          <a:off x="3686175" y="3632200"/>
          <a:ext cx="6394450" cy="531813"/>
        </p:xfrm>
        <a:graphic>
          <a:graphicData uri="http://schemas.openxmlformats.org/drawingml/2006/table">
            <a:tbl>
              <a:tblPr/>
              <a:tblGrid>
                <a:gridCol w="1598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8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8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8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181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user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4"/>
          <p:cNvSpPr txBox="1">
            <a:spLocks noChangeArrowheads="1"/>
          </p:cNvSpPr>
          <p:nvPr/>
        </p:nvSpPr>
        <p:spPr bwMode="auto">
          <a:xfrm>
            <a:off x="925513" y="4543425"/>
            <a:ext cx="702786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Has unique </a:t>
            </a:r>
            <a:r>
              <a:rPr lang="en-US" altLang="en-US" sz="2800" i="1">
                <a:solidFill>
                  <a:schemeClr val="bg2"/>
                </a:solidFill>
                <a:latin typeface="Calibri" panose="020F0502020204030204" pitchFamily="34" charset="0"/>
              </a:rPr>
              <a:t>user name</a:t>
            </a: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 and </a:t>
            </a:r>
            <a:r>
              <a:rPr lang="en-US" altLang="en-US" sz="2800" i="1">
                <a:solidFill>
                  <a:schemeClr val="bg2"/>
                </a:solidFill>
                <a:latin typeface="Calibri" panose="020F0502020204030204" pitchFamily="34" charset="0"/>
              </a:rPr>
              <a:t>user ID</a:t>
            </a:r>
            <a:endParaRPr lang="en-US" altLang="en-US" sz="2800">
              <a:solidFill>
                <a:schemeClr val="bg2"/>
              </a:solidFill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User name is text: "imhotep", "larry", "vlad", …</a:t>
            </a:r>
          </a:p>
        </p:txBody>
      </p:sp>
      <p:pic>
        <p:nvPicPr>
          <p:cNvPr id="29699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563" y="2306638"/>
            <a:ext cx="1323975" cy="124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54357" name="Group 21"/>
          <p:cNvGraphicFramePr>
            <a:graphicFrameLocks noGrp="1"/>
          </p:cNvGraphicFramePr>
          <p:nvPr/>
        </p:nvGraphicFramePr>
        <p:xfrm>
          <a:off x="2390775" y="3632200"/>
          <a:ext cx="6394450" cy="531813"/>
        </p:xfrm>
        <a:graphic>
          <a:graphicData uri="http://schemas.openxmlformats.org/drawingml/2006/table">
            <a:tbl>
              <a:tblPr/>
              <a:tblGrid>
                <a:gridCol w="1598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8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8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8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181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user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563" y="2306638"/>
            <a:ext cx="1323975" cy="124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55363" name="Group 3"/>
          <p:cNvGraphicFramePr>
            <a:graphicFrameLocks noGrp="1"/>
          </p:cNvGraphicFramePr>
          <p:nvPr>
            <p:ph idx="4294967295"/>
          </p:nvPr>
        </p:nvGraphicFramePr>
        <p:xfrm>
          <a:off x="3686175" y="3632200"/>
          <a:ext cx="6394450" cy="531813"/>
        </p:xfrm>
        <a:graphic>
          <a:graphicData uri="http://schemas.openxmlformats.org/drawingml/2006/table">
            <a:tbl>
              <a:tblPr/>
              <a:tblGrid>
                <a:gridCol w="1598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8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8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8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181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user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728" name="Text Box 4"/>
          <p:cNvSpPr txBox="1">
            <a:spLocks noChangeArrowheads="1"/>
          </p:cNvSpPr>
          <p:nvPr/>
        </p:nvSpPr>
        <p:spPr bwMode="auto">
          <a:xfrm>
            <a:off x="925513" y="4543425"/>
            <a:ext cx="7227887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Has unique </a:t>
            </a:r>
            <a:r>
              <a:rPr lang="en-US" altLang="en-US" sz="2800" i="1">
                <a:solidFill>
                  <a:schemeClr val="bg2"/>
                </a:solidFill>
                <a:latin typeface="Calibri" panose="020F0502020204030204" pitchFamily="34" charset="0"/>
              </a:rPr>
              <a:t>user name</a:t>
            </a: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 and </a:t>
            </a:r>
            <a:r>
              <a:rPr lang="en-US" altLang="en-US" sz="2800" i="1">
                <a:solidFill>
                  <a:schemeClr val="bg2"/>
                </a:solidFill>
                <a:latin typeface="Calibri" panose="020F0502020204030204" pitchFamily="34" charset="0"/>
              </a:rPr>
              <a:t>user ID</a:t>
            </a:r>
            <a:endParaRPr lang="en-US" altLang="en-US" sz="2800">
              <a:solidFill>
                <a:schemeClr val="bg2"/>
              </a:solidFill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User name is text: "imhotep", "larry", "vlad", …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User ID is numeric (easier for computer to store)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MC900440221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175" y="2363788"/>
            <a:ext cx="1382713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275" y="2306638"/>
            <a:ext cx="1323975" cy="124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44146" name="Group 50"/>
          <p:cNvGraphicFramePr>
            <a:graphicFrameLocks noGrp="1"/>
          </p:cNvGraphicFramePr>
          <p:nvPr>
            <p:ph idx="4294967295"/>
          </p:nvPr>
        </p:nvGraphicFramePr>
        <p:xfrm>
          <a:off x="0" y="3632200"/>
          <a:ext cx="4795838" cy="531813"/>
        </p:xfrm>
        <a:graphic>
          <a:graphicData uri="http://schemas.openxmlformats.org/drawingml/2006/table">
            <a:tbl>
              <a:tblPr/>
              <a:tblGrid>
                <a:gridCol w="1598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8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8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181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user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group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MC900440221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175" y="2363788"/>
            <a:ext cx="1382713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275" y="2306638"/>
            <a:ext cx="1323975" cy="124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52292" name="Group 4"/>
          <p:cNvGraphicFramePr>
            <a:graphicFrameLocks noGrp="1"/>
          </p:cNvGraphicFramePr>
          <p:nvPr>
            <p:ph idx="4294967295"/>
          </p:nvPr>
        </p:nvGraphicFramePr>
        <p:xfrm>
          <a:off x="0" y="3632200"/>
          <a:ext cx="4795838" cy="531813"/>
        </p:xfrm>
        <a:graphic>
          <a:graphicData uri="http://schemas.openxmlformats.org/drawingml/2006/table">
            <a:tbl>
              <a:tblPr/>
              <a:tblGrid>
                <a:gridCol w="1598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8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8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181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user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group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777" name="Text Box 4"/>
          <p:cNvSpPr txBox="1">
            <a:spLocks noChangeArrowheads="1"/>
          </p:cNvSpPr>
          <p:nvPr/>
        </p:nvSpPr>
        <p:spPr bwMode="auto">
          <a:xfrm>
            <a:off x="925513" y="4543425"/>
            <a:ext cx="56356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Has unique </a:t>
            </a:r>
            <a:r>
              <a:rPr lang="en-US" altLang="en-US" sz="2800" i="1">
                <a:latin typeface="Calibri" panose="020F0502020204030204" pitchFamily="34" charset="0"/>
              </a:rPr>
              <a:t>group name</a:t>
            </a:r>
            <a:r>
              <a:rPr lang="en-US" altLang="en-US" sz="2800">
                <a:latin typeface="Calibri" panose="020F0502020204030204" pitchFamily="34" charset="0"/>
              </a:rPr>
              <a:t> and </a:t>
            </a:r>
            <a:r>
              <a:rPr lang="en-US" altLang="en-US" sz="2800" i="1">
                <a:latin typeface="Calibri" panose="020F0502020204030204" pitchFamily="34" charset="0"/>
              </a:rPr>
              <a:t>group ID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MC900440221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175" y="2363788"/>
            <a:ext cx="1382713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275" y="2306638"/>
            <a:ext cx="1323975" cy="124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56388" name="Group 4"/>
          <p:cNvGraphicFramePr>
            <a:graphicFrameLocks noGrp="1"/>
          </p:cNvGraphicFramePr>
          <p:nvPr>
            <p:ph idx="4294967295"/>
          </p:nvPr>
        </p:nvGraphicFramePr>
        <p:xfrm>
          <a:off x="0" y="3632200"/>
          <a:ext cx="4795838" cy="531813"/>
        </p:xfrm>
        <a:graphic>
          <a:graphicData uri="http://schemas.openxmlformats.org/drawingml/2006/table">
            <a:tbl>
              <a:tblPr/>
              <a:tblGrid>
                <a:gridCol w="1598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8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8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181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user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group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801" name="Text Box 4"/>
          <p:cNvSpPr txBox="1">
            <a:spLocks noChangeArrowheads="1"/>
          </p:cNvSpPr>
          <p:nvPr/>
        </p:nvSpPr>
        <p:spPr bwMode="auto">
          <a:xfrm>
            <a:off x="925513" y="4543425"/>
            <a:ext cx="60864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Has unique </a:t>
            </a:r>
            <a:r>
              <a:rPr lang="en-US" altLang="en-US" sz="2800" i="1">
                <a:solidFill>
                  <a:schemeClr val="bg2"/>
                </a:solidFill>
                <a:latin typeface="Calibri" panose="020F0502020204030204" pitchFamily="34" charset="0"/>
              </a:rPr>
              <a:t>group name</a:t>
            </a: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 and </a:t>
            </a:r>
            <a:r>
              <a:rPr lang="en-US" altLang="en-US" sz="2800" i="1">
                <a:solidFill>
                  <a:schemeClr val="bg2"/>
                </a:solidFill>
                <a:latin typeface="Calibri" panose="020F0502020204030204" pitchFamily="34" charset="0"/>
              </a:rPr>
              <a:t>group ID</a:t>
            </a:r>
            <a:endParaRPr lang="en-US" altLang="en-US" sz="2800">
              <a:solidFill>
                <a:schemeClr val="bg2"/>
              </a:solidFill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User can belongs to zero or more groups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MC900440221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175" y="2363788"/>
            <a:ext cx="1382713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275" y="2306638"/>
            <a:ext cx="1323975" cy="124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57412" name="Group 4"/>
          <p:cNvGraphicFramePr>
            <a:graphicFrameLocks noGrp="1"/>
          </p:cNvGraphicFramePr>
          <p:nvPr>
            <p:ph idx="4294967295"/>
          </p:nvPr>
        </p:nvGraphicFramePr>
        <p:xfrm>
          <a:off x="0" y="3632200"/>
          <a:ext cx="4795838" cy="531813"/>
        </p:xfrm>
        <a:graphic>
          <a:graphicData uri="http://schemas.openxmlformats.org/drawingml/2006/table">
            <a:tbl>
              <a:tblPr/>
              <a:tblGrid>
                <a:gridCol w="1598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8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8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181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user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group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825" name="Text Box 4"/>
          <p:cNvSpPr txBox="1">
            <a:spLocks noChangeArrowheads="1"/>
          </p:cNvSpPr>
          <p:nvPr/>
        </p:nvSpPr>
        <p:spPr bwMode="auto">
          <a:xfrm>
            <a:off x="925513" y="4543425"/>
            <a:ext cx="60864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Has unique </a:t>
            </a:r>
            <a:r>
              <a:rPr lang="en-US" altLang="en-US" sz="2800" i="1">
                <a:solidFill>
                  <a:schemeClr val="bg2"/>
                </a:solidFill>
                <a:latin typeface="Calibri" panose="020F0502020204030204" pitchFamily="34" charset="0"/>
              </a:rPr>
              <a:t>group name</a:t>
            </a: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 and </a:t>
            </a:r>
            <a:r>
              <a:rPr lang="en-US" altLang="en-US" sz="2800" i="1">
                <a:solidFill>
                  <a:schemeClr val="bg2"/>
                </a:solidFill>
                <a:latin typeface="Calibri" panose="020F0502020204030204" pitchFamily="34" charset="0"/>
              </a:rPr>
              <a:t>group ID</a:t>
            </a:r>
            <a:endParaRPr lang="en-US" altLang="en-US" sz="2800">
              <a:solidFill>
                <a:schemeClr val="bg2"/>
              </a:solidFill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User can belongs to zero or more groups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List is usually stored in </a:t>
            </a:r>
            <a:r>
              <a:rPr lang="en-US" altLang="en-US" sz="2800">
                <a:latin typeface="Courier New" panose="02070309020205020404" pitchFamily="49" charset="0"/>
              </a:rPr>
              <a:t>/etc/group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2220913" y="1376363"/>
            <a:ext cx="855662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shell</a:t>
            </a:r>
          </a:p>
        </p:txBody>
      </p:sp>
      <p:pic>
        <p:nvPicPr>
          <p:cNvPr id="10243" name="Picture 4" descr="MC900104318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303338"/>
            <a:ext cx="906463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35" descr="server_356x3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3343275"/>
            <a:ext cx="33909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MC900440221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63" y="2363788"/>
            <a:ext cx="1382712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563" y="2306638"/>
            <a:ext cx="1323975" cy="124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4" name="Picture 4" descr="MC900013122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213" y="2306638"/>
            <a:ext cx="1325562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45168" name="Group 48"/>
          <p:cNvGraphicFramePr>
            <a:graphicFrameLocks noGrp="1"/>
          </p:cNvGraphicFramePr>
          <p:nvPr>
            <p:ph idx="4294967295"/>
          </p:nvPr>
        </p:nvGraphicFramePr>
        <p:xfrm>
          <a:off x="3686175" y="3632200"/>
          <a:ext cx="6394450" cy="531813"/>
        </p:xfrm>
        <a:graphic>
          <a:graphicData uri="http://schemas.openxmlformats.org/drawingml/2006/table">
            <a:tbl>
              <a:tblPr/>
              <a:tblGrid>
                <a:gridCol w="1598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8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8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8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181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user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group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MC900440221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63" y="2363788"/>
            <a:ext cx="1382712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563" y="2306638"/>
            <a:ext cx="1323975" cy="124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Picture 4" descr="MC900013122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213" y="2306638"/>
            <a:ext cx="1325562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58437" name="Group 5"/>
          <p:cNvGraphicFramePr>
            <a:graphicFrameLocks noGrp="1"/>
          </p:cNvGraphicFramePr>
          <p:nvPr>
            <p:ph idx="4294967295"/>
          </p:nvPr>
        </p:nvGraphicFramePr>
        <p:xfrm>
          <a:off x="3686175" y="3632200"/>
          <a:ext cx="6394450" cy="531813"/>
        </p:xfrm>
        <a:graphic>
          <a:graphicData uri="http://schemas.openxmlformats.org/drawingml/2006/table">
            <a:tbl>
              <a:tblPr/>
              <a:tblGrid>
                <a:gridCol w="1598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8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8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8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181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user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group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876" name="Text Box 4"/>
          <p:cNvSpPr txBox="1">
            <a:spLocks noChangeArrowheads="1"/>
          </p:cNvSpPr>
          <p:nvPr/>
        </p:nvSpPr>
        <p:spPr bwMode="auto">
          <a:xfrm>
            <a:off x="925513" y="4543425"/>
            <a:ext cx="2189162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Everyone else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MC900440221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63" y="2363788"/>
            <a:ext cx="1382712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563" y="2306638"/>
            <a:ext cx="1323975" cy="124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2" name="Picture 4" descr="MC900013122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213" y="2306638"/>
            <a:ext cx="1325562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59461" name="Group 5"/>
          <p:cNvGraphicFramePr>
            <a:graphicFrameLocks noGrp="1"/>
          </p:cNvGraphicFramePr>
          <p:nvPr>
            <p:ph idx="4294967295"/>
          </p:nvPr>
        </p:nvGraphicFramePr>
        <p:xfrm>
          <a:off x="3686175" y="3632200"/>
          <a:ext cx="6394450" cy="531813"/>
        </p:xfrm>
        <a:graphic>
          <a:graphicData uri="http://schemas.openxmlformats.org/drawingml/2006/table">
            <a:tbl>
              <a:tblPr/>
              <a:tblGrid>
                <a:gridCol w="1598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8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8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8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181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user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group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7900" name="Picture 26" descr="Documen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3" y="4356100"/>
            <a:ext cx="10890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01" name="Text Box 4"/>
          <p:cNvSpPr txBox="1">
            <a:spLocks noChangeArrowheads="1"/>
          </p:cNvSpPr>
          <p:nvPr/>
        </p:nvSpPr>
        <p:spPr bwMode="auto">
          <a:xfrm>
            <a:off x="925513" y="5522913"/>
            <a:ext cx="3538537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Has user and group IDs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MC900440221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63" y="2363788"/>
            <a:ext cx="1382712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563" y="2306638"/>
            <a:ext cx="1323975" cy="124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6" name="Picture 4" descr="MC900013122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213" y="2306638"/>
            <a:ext cx="1325562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46189" name="Group 45"/>
          <p:cNvGraphicFramePr>
            <a:graphicFrameLocks noGrp="1"/>
          </p:cNvGraphicFramePr>
          <p:nvPr>
            <p:ph idx="4294967295"/>
          </p:nvPr>
        </p:nvGraphicFramePr>
        <p:xfrm>
          <a:off x="3686175" y="3632200"/>
          <a:ext cx="6394450" cy="1266825"/>
        </p:xfrm>
        <a:graphic>
          <a:graphicData uri="http://schemas.openxmlformats.org/drawingml/2006/table">
            <a:tbl>
              <a:tblPr/>
              <a:tblGrid>
                <a:gridCol w="1598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8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8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8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181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user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group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5012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read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8930" name="Picture 46" descr="Documen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3" y="4356100"/>
            <a:ext cx="10890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MC900440221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63" y="2363788"/>
            <a:ext cx="1382712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563" y="2306638"/>
            <a:ext cx="1323975" cy="124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0" name="Picture 4" descr="MC900013122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213" y="2306638"/>
            <a:ext cx="1325562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47214" name="Group 46"/>
          <p:cNvGraphicFramePr>
            <a:graphicFrameLocks noGrp="1"/>
          </p:cNvGraphicFramePr>
          <p:nvPr>
            <p:ph idx="4294967295"/>
          </p:nvPr>
        </p:nvGraphicFramePr>
        <p:xfrm>
          <a:off x="3686175" y="3632200"/>
          <a:ext cx="6394450" cy="2009775"/>
        </p:xfrm>
        <a:graphic>
          <a:graphicData uri="http://schemas.openxmlformats.org/drawingml/2006/table">
            <a:tbl>
              <a:tblPr/>
              <a:tblGrid>
                <a:gridCol w="1598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8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8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8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181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user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group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501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read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write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9959" name="Picture 47" descr="Documen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3" y="4356100"/>
            <a:ext cx="10890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MC900440221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63" y="2363788"/>
            <a:ext cx="1382712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563" y="2306638"/>
            <a:ext cx="1323975" cy="124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4" name="Picture 4" descr="MC900013122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213" y="2306638"/>
            <a:ext cx="1325562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48197" name="Group 5"/>
          <p:cNvGraphicFramePr>
            <a:graphicFrameLocks noGrp="1"/>
          </p:cNvGraphicFramePr>
          <p:nvPr>
            <p:ph idx="4294967295"/>
          </p:nvPr>
        </p:nvGraphicFramePr>
        <p:xfrm>
          <a:off x="3686175" y="3632200"/>
          <a:ext cx="6394450" cy="2740025"/>
        </p:xfrm>
        <a:graphic>
          <a:graphicData uri="http://schemas.openxmlformats.org/drawingml/2006/table">
            <a:tbl>
              <a:tblPr/>
              <a:tblGrid>
                <a:gridCol w="1598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8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8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8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181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user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group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501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read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write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execute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0988" name="Picture 45" descr="Documen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3" y="4356100"/>
            <a:ext cx="10890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MC900440221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63" y="2363788"/>
            <a:ext cx="1382712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563" y="2306638"/>
            <a:ext cx="1323975" cy="124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8" name="Picture 4" descr="MC900013122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213" y="2306638"/>
            <a:ext cx="1325562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60485" name="Group 5"/>
          <p:cNvGraphicFramePr>
            <a:graphicFrameLocks noGrp="1"/>
          </p:cNvGraphicFramePr>
          <p:nvPr>
            <p:ph idx="4294967295"/>
          </p:nvPr>
        </p:nvGraphicFramePr>
        <p:xfrm>
          <a:off x="3686175" y="3632200"/>
          <a:ext cx="6394450" cy="2740025"/>
        </p:xfrm>
        <a:graphic>
          <a:graphicData uri="http://schemas.openxmlformats.org/drawingml/2006/table">
            <a:tbl>
              <a:tblPr/>
              <a:tblGrid>
                <a:gridCol w="1598613">
                  <a:extLst>
                    <a:ext uri="{9D8B030D-6E8A-4147-A177-3AD203B41FA5}">
                      <a16:colId xmlns:a16="http://schemas.microsoft.com/office/drawing/2014/main" val="1115282760"/>
                    </a:ext>
                  </a:extLst>
                </a:gridCol>
                <a:gridCol w="1598612">
                  <a:extLst>
                    <a:ext uri="{9D8B030D-6E8A-4147-A177-3AD203B41FA5}">
                      <a16:colId xmlns:a16="http://schemas.microsoft.com/office/drawing/2014/main" val="1645787846"/>
                    </a:ext>
                  </a:extLst>
                </a:gridCol>
                <a:gridCol w="1598613">
                  <a:extLst>
                    <a:ext uri="{9D8B030D-6E8A-4147-A177-3AD203B41FA5}">
                      <a16:colId xmlns:a16="http://schemas.microsoft.com/office/drawing/2014/main" val="2754024482"/>
                    </a:ext>
                  </a:extLst>
                </a:gridCol>
                <a:gridCol w="1598612">
                  <a:extLst>
                    <a:ext uri="{9D8B030D-6E8A-4147-A177-3AD203B41FA5}">
                      <a16:colId xmlns:a16="http://schemas.microsoft.com/office/drawing/2014/main" val="2308825116"/>
                    </a:ext>
                  </a:extLst>
                </a:gridCol>
              </a:tblGrid>
              <a:tr h="53181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CA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</a:rPr>
                        <a:t>user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</a:rPr>
                        <a:t>group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</a:rPr>
                        <a:t>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4020900"/>
                  </a:ext>
                </a:extLst>
              </a:tr>
              <a:tr h="73501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</a:rPr>
                        <a:t>read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ea typeface="Arial Unicode MS" pitchFamily="34" charset="-128"/>
                        </a:rPr>
                        <a:t>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ea typeface="Arial Unicode MS" pitchFamily="34" charset="-128"/>
                        </a:rPr>
                        <a:t>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Arial Unicode MS" pitchFamily="34" charset="-128"/>
                        </a:rPr>
                        <a:t>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852298"/>
                  </a:ext>
                </a:extLst>
              </a:tr>
              <a:tr h="74295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</a:rPr>
                        <a:t>write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ea typeface="Arial Unicode MS" pitchFamily="34" charset="-128"/>
                        </a:rPr>
                        <a:t>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Arial Unicode MS" pitchFamily="34" charset="-128"/>
                        </a:rPr>
                        <a:t>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Arial Unicode MS" pitchFamily="34" charset="-128"/>
                        </a:rPr>
                        <a:t>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3431868"/>
                  </a:ext>
                </a:extLst>
              </a:tr>
              <a:tr h="73025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</a:rPr>
                        <a:t>execute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Arial Unicode MS" pitchFamily="34" charset="-128"/>
                        </a:rPr>
                        <a:t>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Arial Unicode MS" pitchFamily="34" charset="-128"/>
                        </a:rPr>
                        <a:t>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Arial Unicode MS" pitchFamily="34" charset="-128"/>
                        </a:rPr>
                        <a:t>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9979747"/>
                  </a:ext>
                </a:extLst>
              </a:tr>
            </a:tbl>
          </a:graphicData>
        </a:graphic>
      </p:graphicFrame>
      <p:pic>
        <p:nvPicPr>
          <p:cNvPr id="42012" name="Picture 44" descr="Documen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3" y="4356100"/>
            <a:ext cx="10890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MC900440221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63" y="2363788"/>
            <a:ext cx="1382712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563" y="2306638"/>
            <a:ext cx="1323975" cy="124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2" name="Picture 4" descr="MC900013122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213" y="2306638"/>
            <a:ext cx="1325562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61509" name="Group 5"/>
          <p:cNvGraphicFramePr>
            <a:graphicFrameLocks noGrp="1"/>
          </p:cNvGraphicFramePr>
          <p:nvPr>
            <p:ph idx="4294967295"/>
          </p:nvPr>
        </p:nvGraphicFramePr>
        <p:xfrm>
          <a:off x="3686175" y="3632200"/>
          <a:ext cx="6394450" cy="2740025"/>
        </p:xfrm>
        <a:graphic>
          <a:graphicData uri="http://schemas.openxmlformats.org/drawingml/2006/table">
            <a:tbl>
              <a:tblPr/>
              <a:tblGrid>
                <a:gridCol w="1598613">
                  <a:extLst>
                    <a:ext uri="{9D8B030D-6E8A-4147-A177-3AD203B41FA5}">
                      <a16:colId xmlns:a16="http://schemas.microsoft.com/office/drawing/2014/main" val="3854201741"/>
                    </a:ext>
                  </a:extLst>
                </a:gridCol>
                <a:gridCol w="1598612">
                  <a:extLst>
                    <a:ext uri="{9D8B030D-6E8A-4147-A177-3AD203B41FA5}">
                      <a16:colId xmlns:a16="http://schemas.microsoft.com/office/drawing/2014/main" val="1208175456"/>
                    </a:ext>
                  </a:extLst>
                </a:gridCol>
                <a:gridCol w="1598613">
                  <a:extLst>
                    <a:ext uri="{9D8B030D-6E8A-4147-A177-3AD203B41FA5}">
                      <a16:colId xmlns:a16="http://schemas.microsoft.com/office/drawing/2014/main" val="1340359952"/>
                    </a:ext>
                  </a:extLst>
                </a:gridCol>
                <a:gridCol w="1598612">
                  <a:extLst>
                    <a:ext uri="{9D8B030D-6E8A-4147-A177-3AD203B41FA5}">
                      <a16:colId xmlns:a16="http://schemas.microsoft.com/office/drawing/2014/main" val="1678058697"/>
                    </a:ext>
                  </a:extLst>
                </a:gridCol>
              </a:tblGrid>
              <a:tr h="53181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CA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</a:rPr>
                        <a:t>user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</a:rPr>
                        <a:t>group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</a:rPr>
                        <a:t>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5452614"/>
                  </a:ext>
                </a:extLst>
              </a:tr>
              <a:tr h="73501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</a:rPr>
                        <a:t>read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ea typeface="Arial Unicode MS" pitchFamily="34" charset="-128"/>
                        </a:rPr>
                        <a:t>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ea typeface="Arial Unicode MS" pitchFamily="34" charset="-128"/>
                        </a:rPr>
                        <a:t>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Arial Unicode MS" pitchFamily="34" charset="-128"/>
                        </a:rPr>
                        <a:t>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6535455"/>
                  </a:ext>
                </a:extLst>
              </a:tr>
              <a:tr h="74295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</a:rPr>
                        <a:t>write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ea typeface="Arial Unicode MS" pitchFamily="34" charset="-128"/>
                        </a:rPr>
                        <a:t>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Arial Unicode MS" pitchFamily="34" charset="-128"/>
                        </a:rPr>
                        <a:t>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Arial Unicode MS" pitchFamily="34" charset="-128"/>
                        </a:rPr>
                        <a:t>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0554264"/>
                  </a:ext>
                </a:extLst>
              </a:tr>
              <a:tr h="73025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</a:rPr>
                        <a:t>execute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Arial Unicode MS" pitchFamily="34" charset="-128"/>
                        </a:rPr>
                        <a:t>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Arial Unicode MS" pitchFamily="34" charset="-128"/>
                        </a:rPr>
                        <a:t>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Arial Unicode MS" pitchFamily="34" charset="-128"/>
                        </a:rPr>
                        <a:t>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8137526"/>
                  </a:ext>
                </a:extLst>
              </a:tr>
            </a:tbl>
          </a:graphicData>
        </a:graphic>
      </p:graphicFrame>
      <p:pic>
        <p:nvPicPr>
          <p:cNvPr id="43036" name="Picture 44" descr="Documen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3" y="4356100"/>
            <a:ext cx="10890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37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0165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File's owner can read and write it</a:t>
            </a:r>
          </a:p>
        </p:txBody>
      </p:sp>
      <p:sp>
        <p:nvSpPr>
          <p:cNvPr id="43038" name="Line 47"/>
          <p:cNvSpPr>
            <a:spLocks noChangeShapeType="1"/>
          </p:cNvSpPr>
          <p:nvPr/>
        </p:nvSpPr>
        <p:spPr bwMode="auto">
          <a:xfrm>
            <a:off x="2851150" y="1533525"/>
            <a:ext cx="1439863" cy="92075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MC900440221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63" y="2363788"/>
            <a:ext cx="1382712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563" y="2306638"/>
            <a:ext cx="1323975" cy="124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6" name="Picture 4" descr="MC900013122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213" y="2306638"/>
            <a:ext cx="1325562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62533" name="Group 5"/>
          <p:cNvGraphicFramePr>
            <a:graphicFrameLocks noGrp="1"/>
          </p:cNvGraphicFramePr>
          <p:nvPr>
            <p:ph idx="4294967295"/>
          </p:nvPr>
        </p:nvGraphicFramePr>
        <p:xfrm>
          <a:off x="3686175" y="3632200"/>
          <a:ext cx="6394450" cy="2740025"/>
        </p:xfrm>
        <a:graphic>
          <a:graphicData uri="http://schemas.openxmlformats.org/drawingml/2006/table">
            <a:tbl>
              <a:tblPr/>
              <a:tblGrid>
                <a:gridCol w="1598613">
                  <a:extLst>
                    <a:ext uri="{9D8B030D-6E8A-4147-A177-3AD203B41FA5}">
                      <a16:colId xmlns:a16="http://schemas.microsoft.com/office/drawing/2014/main" val="573784748"/>
                    </a:ext>
                  </a:extLst>
                </a:gridCol>
                <a:gridCol w="1598612">
                  <a:extLst>
                    <a:ext uri="{9D8B030D-6E8A-4147-A177-3AD203B41FA5}">
                      <a16:colId xmlns:a16="http://schemas.microsoft.com/office/drawing/2014/main" val="277540646"/>
                    </a:ext>
                  </a:extLst>
                </a:gridCol>
                <a:gridCol w="1598613">
                  <a:extLst>
                    <a:ext uri="{9D8B030D-6E8A-4147-A177-3AD203B41FA5}">
                      <a16:colId xmlns:a16="http://schemas.microsoft.com/office/drawing/2014/main" val="2503670007"/>
                    </a:ext>
                  </a:extLst>
                </a:gridCol>
                <a:gridCol w="1598612">
                  <a:extLst>
                    <a:ext uri="{9D8B030D-6E8A-4147-A177-3AD203B41FA5}">
                      <a16:colId xmlns:a16="http://schemas.microsoft.com/office/drawing/2014/main" val="702934334"/>
                    </a:ext>
                  </a:extLst>
                </a:gridCol>
              </a:tblGrid>
              <a:tr h="53181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CA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</a:rPr>
                        <a:t>user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</a:rPr>
                        <a:t>group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</a:rPr>
                        <a:t>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4232366"/>
                  </a:ext>
                </a:extLst>
              </a:tr>
              <a:tr h="73501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</a:rPr>
                        <a:t>read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ea typeface="Arial Unicode MS" pitchFamily="34" charset="-128"/>
                        </a:rPr>
                        <a:t>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ea typeface="Arial Unicode MS" pitchFamily="34" charset="-128"/>
                        </a:rPr>
                        <a:t>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Arial Unicode MS" pitchFamily="34" charset="-128"/>
                        </a:rPr>
                        <a:t>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4878367"/>
                  </a:ext>
                </a:extLst>
              </a:tr>
              <a:tr h="74295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</a:rPr>
                        <a:t>write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ea typeface="Arial Unicode MS" pitchFamily="34" charset="-128"/>
                        </a:rPr>
                        <a:t>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Arial Unicode MS" pitchFamily="34" charset="-128"/>
                        </a:rPr>
                        <a:t>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Arial Unicode MS" pitchFamily="34" charset="-128"/>
                        </a:rPr>
                        <a:t>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4294229"/>
                  </a:ext>
                </a:extLst>
              </a:tr>
              <a:tr h="73025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</a:rPr>
                        <a:t>execute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Arial Unicode MS" pitchFamily="34" charset="-128"/>
                        </a:rPr>
                        <a:t>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Arial Unicode MS" pitchFamily="34" charset="-128"/>
                        </a:rPr>
                        <a:t>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Arial Unicode MS" pitchFamily="34" charset="-128"/>
                        </a:rPr>
                        <a:t>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292413"/>
                  </a:ext>
                </a:extLst>
              </a:tr>
            </a:tbl>
          </a:graphicData>
        </a:graphic>
      </p:graphicFrame>
      <p:pic>
        <p:nvPicPr>
          <p:cNvPr id="44060" name="Picture 44" descr="Documen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3" y="4356100"/>
            <a:ext cx="10890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61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0165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File's owner can read and write it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Others in group can read</a:t>
            </a:r>
          </a:p>
        </p:txBody>
      </p:sp>
      <p:sp>
        <p:nvSpPr>
          <p:cNvPr id="44062" name="Line 46"/>
          <p:cNvSpPr>
            <a:spLocks noChangeShapeType="1"/>
          </p:cNvSpPr>
          <p:nvPr/>
        </p:nvSpPr>
        <p:spPr bwMode="auto">
          <a:xfrm>
            <a:off x="5097463" y="2051050"/>
            <a:ext cx="576262" cy="403225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MC900440221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63" y="2363788"/>
            <a:ext cx="1382712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563" y="2306638"/>
            <a:ext cx="1323975" cy="124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0" name="Picture 4" descr="MC900013122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213" y="2306638"/>
            <a:ext cx="1325562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63557" name="Group 5"/>
          <p:cNvGraphicFramePr>
            <a:graphicFrameLocks noGrp="1"/>
          </p:cNvGraphicFramePr>
          <p:nvPr>
            <p:ph idx="4294967295"/>
          </p:nvPr>
        </p:nvGraphicFramePr>
        <p:xfrm>
          <a:off x="3686175" y="3632200"/>
          <a:ext cx="6394450" cy="2740025"/>
        </p:xfrm>
        <a:graphic>
          <a:graphicData uri="http://schemas.openxmlformats.org/drawingml/2006/table">
            <a:tbl>
              <a:tblPr/>
              <a:tblGrid>
                <a:gridCol w="1598613">
                  <a:extLst>
                    <a:ext uri="{9D8B030D-6E8A-4147-A177-3AD203B41FA5}">
                      <a16:colId xmlns:a16="http://schemas.microsoft.com/office/drawing/2014/main" val="555541047"/>
                    </a:ext>
                  </a:extLst>
                </a:gridCol>
                <a:gridCol w="1598612">
                  <a:extLst>
                    <a:ext uri="{9D8B030D-6E8A-4147-A177-3AD203B41FA5}">
                      <a16:colId xmlns:a16="http://schemas.microsoft.com/office/drawing/2014/main" val="2933223896"/>
                    </a:ext>
                  </a:extLst>
                </a:gridCol>
                <a:gridCol w="1598613">
                  <a:extLst>
                    <a:ext uri="{9D8B030D-6E8A-4147-A177-3AD203B41FA5}">
                      <a16:colId xmlns:a16="http://schemas.microsoft.com/office/drawing/2014/main" val="1174146834"/>
                    </a:ext>
                  </a:extLst>
                </a:gridCol>
                <a:gridCol w="1598612">
                  <a:extLst>
                    <a:ext uri="{9D8B030D-6E8A-4147-A177-3AD203B41FA5}">
                      <a16:colId xmlns:a16="http://schemas.microsoft.com/office/drawing/2014/main" val="3788393144"/>
                    </a:ext>
                  </a:extLst>
                </a:gridCol>
              </a:tblGrid>
              <a:tr h="53181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CA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</a:rPr>
                        <a:t>user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</a:rPr>
                        <a:t>group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</a:rPr>
                        <a:t>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5241398"/>
                  </a:ext>
                </a:extLst>
              </a:tr>
              <a:tr h="73501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</a:rPr>
                        <a:t>read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ea typeface="Arial Unicode MS" pitchFamily="34" charset="-128"/>
                        </a:rPr>
                        <a:t>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ea typeface="Arial Unicode MS" pitchFamily="34" charset="-128"/>
                        </a:rPr>
                        <a:t>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Arial Unicode MS" pitchFamily="34" charset="-128"/>
                        </a:rPr>
                        <a:t>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4329111"/>
                  </a:ext>
                </a:extLst>
              </a:tr>
              <a:tr h="74295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</a:rPr>
                        <a:t>write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ea typeface="Arial Unicode MS" pitchFamily="34" charset="-128"/>
                        </a:rPr>
                        <a:t>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Arial Unicode MS" pitchFamily="34" charset="-128"/>
                        </a:rPr>
                        <a:t>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Arial Unicode MS" pitchFamily="34" charset="-128"/>
                        </a:rPr>
                        <a:t>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455861"/>
                  </a:ext>
                </a:extLst>
              </a:tr>
              <a:tr h="73025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</a:rPr>
                        <a:t>execute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Arial Unicode MS" pitchFamily="34" charset="-128"/>
                        </a:rPr>
                        <a:t>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Arial Unicode MS" pitchFamily="34" charset="-128"/>
                        </a:rPr>
                        <a:t>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Arial Unicode MS" pitchFamily="34" charset="-128"/>
                        </a:rPr>
                        <a:t>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6135228"/>
                  </a:ext>
                </a:extLst>
              </a:tr>
            </a:tbl>
          </a:graphicData>
        </a:graphic>
      </p:graphicFrame>
      <p:pic>
        <p:nvPicPr>
          <p:cNvPr id="45084" name="Picture 44" descr="Documen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3" y="4356100"/>
            <a:ext cx="10890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85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99732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File's can read and write it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Others in group can read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That's all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2220913" y="1376363"/>
            <a:ext cx="855662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shell</a:t>
            </a:r>
          </a:p>
        </p:txBody>
      </p:sp>
      <p:pic>
        <p:nvPicPr>
          <p:cNvPr id="12291" name="Picture 3" descr="MC900104318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303338"/>
            <a:ext cx="906463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 descr="server_356x3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3343275"/>
            <a:ext cx="33909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4876800" y="1376363"/>
            <a:ext cx="426561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pwd, mkdir, cp, ...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10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cd labs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 ls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safety.txt    setup      waiver.txt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endParaRPr lang="en-US" altLang="en-US" sz="2000" i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10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cd labs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 ls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safety.txt    setup      waiver.txt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 ls -F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safety.txt    setup*     waiver.txt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endParaRPr lang="en-US" altLang="en-US" sz="2000" i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10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cd labs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 ls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safety.txt    setup      waiver.txt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 ls -F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safety.txt    setup*     waiver.txt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endParaRPr lang="en-US" altLang="en-US" sz="2000" i="1">
              <a:latin typeface="Courier New" panose="02070309020205020404" pitchFamily="49" charset="0"/>
            </a:endParaRPr>
          </a:p>
        </p:txBody>
      </p:sp>
      <p:sp>
        <p:nvSpPr>
          <p:cNvPr id="48131" name="AutoShape 3"/>
          <p:cNvSpPr>
            <a:spLocks noChangeArrowheads="1"/>
          </p:cNvSpPr>
          <p:nvPr/>
        </p:nvSpPr>
        <p:spPr bwMode="auto">
          <a:xfrm>
            <a:off x="3543300" y="2339975"/>
            <a:ext cx="346075" cy="46037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48132" name="Text Box 2"/>
          <p:cNvSpPr txBox="1">
            <a:spLocks noChangeArrowheads="1"/>
          </p:cNvSpPr>
          <p:nvPr/>
        </p:nvSpPr>
        <p:spPr bwMode="auto">
          <a:xfrm>
            <a:off x="4117975" y="3490913"/>
            <a:ext cx="3744913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means "executable"</a:t>
            </a:r>
            <a:endParaRPr lang="en-US" altLang="en-US" i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8133" name="Line 5"/>
          <p:cNvSpPr>
            <a:spLocks noChangeShapeType="1"/>
          </p:cNvSpPr>
          <p:nvPr/>
        </p:nvSpPr>
        <p:spPr bwMode="auto">
          <a:xfrm flipH="1" flipV="1">
            <a:off x="3716338" y="2859088"/>
            <a:ext cx="403225" cy="804862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10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cd labs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 ls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safety.txt    setup      waiver.txt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 ls -F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safety.txt    setup*     waiver.txt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ls -l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-rw-rw-r-- 1 vlad bio  1158  2010-07-11 08:22 safety.txt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-rwxr-xr-x 1 vlad bio 31988  2010-07-23 20:04 setup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-rw-rw-r-- 1 vlad bio  2312  2010-07-11 08:23 waiver.txt</a:t>
            </a:r>
            <a:endParaRPr lang="en-US" altLang="en-US" sz="200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i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10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cd labs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 ls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safety.txt    setup      waiver.txt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 ls -F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safety.txt    setup*     waiver.txt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ls -l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-rw-rw-r-- 1 vlad bio  1158  2010-07-11 08:22 safety.txt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-rwxr-xr-x 1 vlad bio 31988  2010-07-23 20:04 setup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-rw-rw-r-- 1 vlad bio  2312  2010-07-11 08:23 waiver.txt</a:t>
            </a:r>
            <a:endParaRPr lang="en-US" altLang="en-US" sz="200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i="1">
              <a:latin typeface="Courier New" panose="02070309020205020404" pitchFamily="49" charset="0"/>
            </a:endParaRPr>
          </a:p>
        </p:txBody>
      </p:sp>
      <p:sp>
        <p:nvSpPr>
          <p:cNvPr id="50179" name="AutoShape 6"/>
          <p:cNvSpPr>
            <a:spLocks noChangeArrowheads="1"/>
          </p:cNvSpPr>
          <p:nvPr/>
        </p:nvSpPr>
        <p:spPr bwMode="auto">
          <a:xfrm>
            <a:off x="7575550" y="3089275"/>
            <a:ext cx="1727200" cy="143986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50180" name="Text Box 2"/>
          <p:cNvSpPr txBox="1">
            <a:spLocks noChangeArrowheads="1"/>
          </p:cNvSpPr>
          <p:nvPr/>
        </p:nvSpPr>
        <p:spPr bwMode="auto">
          <a:xfrm>
            <a:off x="7516813" y="5508625"/>
            <a:ext cx="1843087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name</a:t>
            </a:r>
            <a:endParaRPr lang="en-US" altLang="en-US" i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0181" name="Line 8"/>
          <p:cNvSpPr>
            <a:spLocks noChangeShapeType="1"/>
          </p:cNvSpPr>
          <p:nvPr/>
        </p:nvSpPr>
        <p:spPr bwMode="auto">
          <a:xfrm flipH="1" flipV="1">
            <a:off x="8439150" y="4645025"/>
            <a:ext cx="0" cy="8064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10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cd labs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 ls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safety.txt    setup      waiver.txt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 ls -F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safety.txt    setup*     waiver.txt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ls -l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-rw-rw-r-- 1 vlad bio  1158  2010-07-11 08:22 safety.txt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-rwxr-xr-x 1 vlad bio 31988  2010-07-23 20:04 setup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-rw-rw-r-- 1 vlad bio  2312  2010-07-11 08:23 waiver.txt</a:t>
            </a:r>
            <a:endParaRPr lang="en-US" altLang="en-US" sz="200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i="1">
              <a:latin typeface="Courier New" panose="02070309020205020404" pitchFamily="49" charset="0"/>
            </a:endParaRPr>
          </a:p>
        </p:txBody>
      </p:sp>
      <p:sp>
        <p:nvSpPr>
          <p:cNvPr id="51203" name="AutoShape 6"/>
          <p:cNvSpPr>
            <a:spLocks noChangeArrowheads="1"/>
          </p:cNvSpPr>
          <p:nvPr/>
        </p:nvSpPr>
        <p:spPr bwMode="auto">
          <a:xfrm>
            <a:off x="4983163" y="3089275"/>
            <a:ext cx="2649537" cy="143986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51204" name="Text Box 2"/>
          <p:cNvSpPr txBox="1">
            <a:spLocks noChangeArrowheads="1"/>
          </p:cNvSpPr>
          <p:nvPr/>
        </p:nvSpPr>
        <p:spPr bwMode="auto">
          <a:xfrm>
            <a:off x="5386388" y="5508625"/>
            <a:ext cx="1843087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last modified</a:t>
            </a:r>
            <a:endParaRPr lang="en-US" altLang="en-US" i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1205" name="Line 8"/>
          <p:cNvSpPr>
            <a:spLocks noChangeShapeType="1"/>
          </p:cNvSpPr>
          <p:nvPr/>
        </p:nvSpPr>
        <p:spPr bwMode="auto">
          <a:xfrm flipH="1" flipV="1">
            <a:off x="6308725" y="4645025"/>
            <a:ext cx="0" cy="8064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10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cd labs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 ls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safety.txt    setup      waiver.txt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 ls -F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safety.txt    setup*     waiver.txt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ls -l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-rw-rw-r-- 1 vlad bio  1158  2010-07-11 08:22 safety.txt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-rwxr-xr-x 1 vlad bio 31988  2010-07-23 20:04 setup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-rw-rw-r-- 1 vlad bio  2312  2010-07-11 08:23 waiver.txt</a:t>
            </a:r>
            <a:endParaRPr lang="en-US" altLang="en-US" sz="200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i="1">
              <a:latin typeface="Courier New" panose="02070309020205020404" pitchFamily="49" charset="0"/>
            </a:endParaRPr>
          </a:p>
        </p:txBody>
      </p:sp>
      <p:sp>
        <p:nvSpPr>
          <p:cNvPr id="52227" name="AutoShape 6"/>
          <p:cNvSpPr>
            <a:spLocks noChangeArrowheads="1"/>
          </p:cNvSpPr>
          <p:nvPr/>
        </p:nvSpPr>
        <p:spPr bwMode="auto">
          <a:xfrm>
            <a:off x="3946525" y="3030538"/>
            <a:ext cx="977900" cy="143986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52228" name="Text Box 2"/>
          <p:cNvSpPr txBox="1">
            <a:spLocks noChangeArrowheads="1"/>
          </p:cNvSpPr>
          <p:nvPr/>
        </p:nvSpPr>
        <p:spPr bwMode="auto">
          <a:xfrm>
            <a:off x="3543300" y="5449888"/>
            <a:ext cx="1843088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size (in bytes)</a:t>
            </a:r>
            <a:endParaRPr lang="en-US" altLang="en-US" i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2229" name="Line 8"/>
          <p:cNvSpPr>
            <a:spLocks noChangeShapeType="1"/>
          </p:cNvSpPr>
          <p:nvPr/>
        </p:nvSpPr>
        <p:spPr bwMode="auto">
          <a:xfrm flipH="1" flipV="1">
            <a:off x="4465638" y="4586288"/>
            <a:ext cx="0" cy="8064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10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cd labs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 ls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safety.txt    setup      waiver.txt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 ls -F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safety.txt    setup*     waiver.txt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ls -l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-rw-rw-r-- 1 vlad bio  1158  2010-07-11 08:22 safety.txt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-rwxr-xr-x 1 vlad bio 31988  2010-07-23 20:04 setup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-rw-rw-r-- 1 vlad bio  2312  2010-07-11 08:23 waiver.txt</a:t>
            </a:r>
            <a:endParaRPr lang="en-US" altLang="en-US" sz="200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i="1">
              <a:latin typeface="Courier New" panose="02070309020205020404" pitchFamily="49" charset="0"/>
            </a:endParaRPr>
          </a:p>
        </p:txBody>
      </p:sp>
      <p:sp>
        <p:nvSpPr>
          <p:cNvPr id="53251" name="AutoShape 6"/>
          <p:cNvSpPr>
            <a:spLocks noChangeArrowheads="1"/>
          </p:cNvSpPr>
          <p:nvPr/>
        </p:nvSpPr>
        <p:spPr bwMode="auto">
          <a:xfrm>
            <a:off x="3282950" y="3030538"/>
            <a:ext cx="633413" cy="143986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53252" name="Text Box 2"/>
          <p:cNvSpPr txBox="1">
            <a:spLocks noChangeArrowheads="1"/>
          </p:cNvSpPr>
          <p:nvPr/>
        </p:nvSpPr>
        <p:spPr bwMode="auto">
          <a:xfrm>
            <a:off x="2678113" y="5391150"/>
            <a:ext cx="1843087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group owner</a:t>
            </a:r>
            <a:endParaRPr lang="en-US" altLang="en-US" i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3253" name="Line 8"/>
          <p:cNvSpPr>
            <a:spLocks noChangeShapeType="1"/>
          </p:cNvSpPr>
          <p:nvPr/>
        </p:nvSpPr>
        <p:spPr bwMode="auto">
          <a:xfrm flipH="1" flipV="1">
            <a:off x="3600450" y="4527550"/>
            <a:ext cx="0" cy="8064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10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cd labs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 ls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safety.txt    setup      waiver.txt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 ls -F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safety.txt    setup*     waiver.txt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ls -l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-rw-rw-r-- 1 vlad bio  1158  2010-07-11 08:22 safety.txt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-rwxr-xr-x 1 vlad bio 31988  2010-07-23 20:04 setup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-rw-rw-r-- 1 vlad bio  2312  2010-07-11 08:23 waiver.txt</a:t>
            </a:r>
            <a:endParaRPr lang="en-US" altLang="en-US" sz="200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i="1">
              <a:latin typeface="Courier New" panose="02070309020205020404" pitchFamily="49" charset="0"/>
            </a:endParaRPr>
          </a:p>
        </p:txBody>
      </p:sp>
      <p:sp>
        <p:nvSpPr>
          <p:cNvPr id="54275" name="AutoShape 6"/>
          <p:cNvSpPr>
            <a:spLocks noChangeArrowheads="1"/>
          </p:cNvSpPr>
          <p:nvPr/>
        </p:nvSpPr>
        <p:spPr bwMode="auto">
          <a:xfrm>
            <a:off x="2592388" y="3089275"/>
            <a:ext cx="747712" cy="143986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54276" name="Text Box 2"/>
          <p:cNvSpPr txBox="1">
            <a:spLocks noChangeArrowheads="1"/>
          </p:cNvSpPr>
          <p:nvPr/>
        </p:nvSpPr>
        <p:spPr bwMode="auto">
          <a:xfrm>
            <a:off x="2044700" y="5449888"/>
            <a:ext cx="1843088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user owner</a:t>
            </a:r>
            <a:endParaRPr lang="en-US" altLang="en-US" i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4277" name="Line 8"/>
          <p:cNvSpPr>
            <a:spLocks noChangeShapeType="1"/>
          </p:cNvSpPr>
          <p:nvPr/>
        </p:nvSpPr>
        <p:spPr bwMode="auto">
          <a:xfrm flipH="1" flipV="1">
            <a:off x="2967038" y="4586288"/>
            <a:ext cx="0" cy="8064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10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cd labs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 ls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safety.txt    setup      waiver.txt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 ls -F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safety.txt    setup*     waiver.txt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ls -l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-rw-rw-r-- 1 vlad bio  1158  2010-07-11 08:22 safety.txt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-rwxr-xr-x 1 vlad bio 31988  2010-07-23 20:04 setup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-rw-rw-r-- 1 vlad bio  2312  2010-07-11 08:23 waiver.txt</a:t>
            </a:r>
            <a:endParaRPr lang="en-US" altLang="en-US" sz="200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i="1">
              <a:latin typeface="Courier New" panose="02070309020205020404" pitchFamily="49" charset="0"/>
            </a:endParaRPr>
          </a:p>
        </p:txBody>
      </p:sp>
      <p:sp>
        <p:nvSpPr>
          <p:cNvPr id="55299" name="AutoShape 6"/>
          <p:cNvSpPr>
            <a:spLocks noChangeArrowheads="1"/>
          </p:cNvSpPr>
          <p:nvPr/>
        </p:nvSpPr>
        <p:spPr bwMode="auto">
          <a:xfrm>
            <a:off x="2216150" y="3030538"/>
            <a:ext cx="346075" cy="143986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55300" name="Text Box 2"/>
          <p:cNvSpPr txBox="1">
            <a:spLocks noChangeArrowheads="1"/>
          </p:cNvSpPr>
          <p:nvPr/>
        </p:nvSpPr>
        <p:spPr bwMode="auto">
          <a:xfrm>
            <a:off x="1468438" y="5394325"/>
            <a:ext cx="1843087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don't care (for now)</a:t>
            </a:r>
            <a:endParaRPr lang="en-US" altLang="en-US" i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5301" name="Line 8"/>
          <p:cNvSpPr>
            <a:spLocks noChangeShapeType="1"/>
          </p:cNvSpPr>
          <p:nvPr/>
        </p:nvSpPr>
        <p:spPr bwMode="auto">
          <a:xfrm flipH="1" flipV="1">
            <a:off x="2390775" y="4530725"/>
            <a:ext cx="0" cy="8064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2220913" y="1376363"/>
            <a:ext cx="855662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shell</a:t>
            </a:r>
          </a:p>
        </p:txBody>
      </p:sp>
      <p:pic>
        <p:nvPicPr>
          <p:cNvPr id="14339" name="Picture 3" descr="MC900104318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303338"/>
            <a:ext cx="906463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 descr="server_356x3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3343275"/>
            <a:ext cx="33909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4876800" y="1376363"/>
            <a:ext cx="426561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ourier New" panose="02070309020205020404" pitchFamily="49" charset="0"/>
              </a:rPr>
              <a:t>pwd, mkdir, cp, ...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*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10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cd labs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 ls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safety.txt    setup      waiver.txt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 ls -F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safety.txt    setup*     waiver.txt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ls -l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-rw-rw-r-- 1 vlad bio  1158  2010-07-11 08:22 safety.txt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-rwxr-xr-x 1 vlad bio 31988  2010-07-23 20:04 setup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-rw-rw-r-- 1 vlad bio  2312  2010-07-11 08:23 waiver.txt</a:t>
            </a:r>
            <a:endParaRPr lang="en-US" altLang="en-US" sz="200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i="1">
              <a:latin typeface="Courier New" panose="02070309020205020404" pitchFamily="49" charset="0"/>
            </a:endParaRPr>
          </a:p>
        </p:txBody>
      </p:sp>
      <p:sp>
        <p:nvSpPr>
          <p:cNvPr id="56323" name="AutoShape 3"/>
          <p:cNvSpPr>
            <a:spLocks noChangeArrowheads="1"/>
          </p:cNvSpPr>
          <p:nvPr/>
        </p:nvSpPr>
        <p:spPr bwMode="auto">
          <a:xfrm>
            <a:off x="604838" y="3089275"/>
            <a:ext cx="1612900" cy="12668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56324" name="Text Box 2"/>
          <p:cNvSpPr txBox="1">
            <a:spLocks noChangeArrowheads="1"/>
          </p:cNvSpPr>
          <p:nvPr/>
        </p:nvSpPr>
        <p:spPr bwMode="auto">
          <a:xfrm>
            <a:off x="431800" y="5508625"/>
            <a:ext cx="21494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permissions</a:t>
            </a:r>
            <a:endParaRPr lang="en-US" altLang="en-US" i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6325" name="Line 5"/>
          <p:cNvSpPr>
            <a:spLocks noChangeShapeType="1"/>
          </p:cNvSpPr>
          <p:nvPr/>
        </p:nvSpPr>
        <p:spPr bwMode="auto">
          <a:xfrm flipH="1" flipV="1">
            <a:off x="1354138" y="4645025"/>
            <a:ext cx="0" cy="8064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10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chemeClr val="bg2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chemeClr val="bg2"/>
                </a:solidFill>
                <a:latin typeface="Courier New" panose="02070309020205020404" pitchFamily="49" charset="0"/>
              </a:rPr>
              <a:t> cd labs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chemeClr val="bg2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chemeClr val="bg2"/>
                </a:solidFill>
                <a:latin typeface="Courier New" panose="02070309020205020404" pitchFamily="49" charset="0"/>
              </a:rPr>
              <a:t> ls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chemeClr val="bg2"/>
                </a:solidFill>
                <a:latin typeface="Courier New" panose="02070309020205020404" pitchFamily="49" charset="0"/>
              </a:rPr>
              <a:t>safety.txt    setup      waiver.txt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chemeClr val="bg2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chemeClr val="bg2"/>
                </a:solidFill>
                <a:latin typeface="Courier New" panose="02070309020205020404" pitchFamily="49" charset="0"/>
              </a:rPr>
              <a:t> ls -F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chemeClr val="bg2"/>
                </a:solidFill>
                <a:latin typeface="Courier New" panose="02070309020205020404" pitchFamily="49" charset="0"/>
              </a:rPr>
              <a:t>safety.txt    setup*     waiver.txt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chemeClr val="bg2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chemeClr val="bg2"/>
                </a:solidFill>
                <a:latin typeface="Courier New" panose="02070309020205020404" pitchFamily="49" charset="0"/>
              </a:rPr>
              <a:t> ls -l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chemeClr val="bg2"/>
                </a:solidFill>
                <a:latin typeface="Courier New" panose="02070309020205020404" pitchFamily="49" charset="0"/>
              </a:rPr>
              <a:t>-rw-rw-r-- 1 vlad bio  1158  2010-07-11 08:22 safety.txt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-rwxr-xr-x</a:t>
            </a:r>
            <a:r>
              <a:rPr lang="en-US" altLang="en-US" sz="2000" i="1">
                <a:solidFill>
                  <a:schemeClr val="bg2"/>
                </a:solidFill>
                <a:latin typeface="Courier New" panose="02070309020205020404" pitchFamily="49" charset="0"/>
              </a:rPr>
              <a:t> 1 vlad bio 31988  2010-07-23 20:04 setup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chemeClr val="bg2"/>
                </a:solidFill>
                <a:latin typeface="Courier New" panose="02070309020205020404" pitchFamily="49" charset="0"/>
              </a:rPr>
              <a:t>-rw-rw-r-- 1 vlad bio  2312  2010-07-11 08:23 waiver.txt</a:t>
            </a:r>
            <a:endParaRPr lang="en-US" altLang="en-US" sz="200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chemeClr val="bg2"/>
                </a:solidFill>
                <a:latin typeface="Courier New" panose="02070309020205020404" pitchFamily="49" charset="0"/>
              </a:rPr>
              <a:t>$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i="1">
              <a:solidFill>
                <a:schemeClr val="bg2"/>
              </a:solidFill>
              <a:latin typeface="Courier New" panose="02070309020205020404" pitchFamily="49" charset="0"/>
            </a:endParaRPr>
          </a:p>
        </p:txBody>
      </p:sp>
      <p:sp>
        <p:nvSpPr>
          <p:cNvPr id="57347" name="AutoShape 3"/>
          <p:cNvSpPr>
            <a:spLocks noChangeArrowheads="1"/>
          </p:cNvSpPr>
          <p:nvPr/>
        </p:nvSpPr>
        <p:spPr bwMode="auto">
          <a:xfrm>
            <a:off x="604838" y="3490913"/>
            <a:ext cx="1612900" cy="46196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57348" name="Line 4"/>
          <p:cNvSpPr>
            <a:spLocks noChangeShapeType="1"/>
          </p:cNvSpPr>
          <p:nvPr/>
        </p:nvSpPr>
        <p:spPr bwMode="auto">
          <a:xfrm>
            <a:off x="2274888" y="3952875"/>
            <a:ext cx="1439862" cy="8636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7349" name="Text Box 2"/>
          <p:cNvSpPr txBox="1">
            <a:spLocks noChangeArrowheads="1"/>
          </p:cNvSpPr>
          <p:nvPr/>
        </p:nvSpPr>
        <p:spPr bwMode="auto">
          <a:xfrm>
            <a:off x="3714750" y="4529138"/>
            <a:ext cx="23050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 i="1">
                <a:latin typeface="Courier New" panose="02070309020205020404" pitchFamily="49" charset="0"/>
              </a:rPr>
              <a:t>-rwxr-xr-x</a:t>
            </a:r>
            <a:endParaRPr lang="en-US" altLang="en-US" sz="32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10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chemeClr val="bg2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chemeClr val="bg2"/>
                </a:solidFill>
                <a:latin typeface="Courier New" panose="02070309020205020404" pitchFamily="49" charset="0"/>
              </a:rPr>
              <a:t> cd labs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chemeClr val="bg2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chemeClr val="bg2"/>
                </a:solidFill>
                <a:latin typeface="Courier New" panose="02070309020205020404" pitchFamily="49" charset="0"/>
              </a:rPr>
              <a:t> ls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chemeClr val="bg2"/>
                </a:solidFill>
                <a:latin typeface="Courier New" panose="02070309020205020404" pitchFamily="49" charset="0"/>
              </a:rPr>
              <a:t>safety.txt    setup      waiver.txt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chemeClr val="bg2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chemeClr val="bg2"/>
                </a:solidFill>
                <a:latin typeface="Courier New" panose="02070309020205020404" pitchFamily="49" charset="0"/>
              </a:rPr>
              <a:t> ls -F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chemeClr val="bg2"/>
                </a:solidFill>
                <a:latin typeface="Courier New" panose="02070309020205020404" pitchFamily="49" charset="0"/>
              </a:rPr>
              <a:t>safety.txt    setup*     waiver.txt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chemeClr val="bg2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chemeClr val="bg2"/>
                </a:solidFill>
                <a:latin typeface="Courier New" panose="02070309020205020404" pitchFamily="49" charset="0"/>
              </a:rPr>
              <a:t> ls -l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chemeClr val="bg2"/>
                </a:solidFill>
                <a:latin typeface="Courier New" panose="02070309020205020404" pitchFamily="49" charset="0"/>
              </a:rPr>
              <a:t>-rw-rw-r-- 1 vlad bio  1158  2010-07-11 08:22 safety.txt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chemeClr val="bg2"/>
                </a:solidFill>
                <a:latin typeface="Courier New" panose="02070309020205020404" pitchFamily="49" charset="0"/>
              </a:rPr>
              <a:t>-rwxr-xr-x 1 vlad bio 31988  2010-07-23 20:04 setup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chemeClr val="bg2"/>
                </a:solidFill>
                <a:latin typeface="Courier New" panose="02070309020205020404" pitchFamily="49" charset="0"/>
              </a:rPr>
              <a:t>-rw-rw-r-- 1 vlad bio  2312  2010-07-11 08:23 waiver.txt</a:t>
            </a:r>
            <a:endParaRPr lang="en-US" altLang="en-US" sz="200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chemeClr val="bg2"/>
                </a:solidFill>
                <a:latin typeface="Courier New" panose="02070309020205020404" pitchFamily="49" charset="0"/>
              </a:rPr>
              <a:t>$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i="1">
              <a:solidFill>
                <a:schemeClr val="bg2"/>
              </a:solidFill>
              <a:latin typeface="Courier New" panose="02070309020205020404" pitchFamily="49" charset="0"/>
            </a:endParaRPr>
          </a:p>
        </p:txBody>
      </p:sp>
      <p:sp>
        <p:nvSpPr>
          <p:cNvPr id="58371" name="AutoShape 3"/>
          <p:cNvSpPr>
            <a:spLocks noChangeArrowheads="1"/>
          </p:cNvSpPr>
          <p:nvPr/>
        </p:nvSpPr>
        <p:spPr bwMode="auto">
          <a:xfrm>
            <a:off x="3773488" y="5276850"/>
            <a:ext cx="287337" cy="46196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58372" name="Text Box 2"/>
          <p:cNvSpPr txBox="1">
            <a:spLocks noChangeArrowheads="1"/>
          </p:cNvSpPr>
          <p:nvPr/>
        </p:nvSpPr>
        <p:spPr bwMode="auto">
          <a:xfrm>
            <a:off x="3714750" y="5105400"/>
            <a:ext cx="23050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 i="1">
                <a:latin typeface="Courier New" panose="02070309020205020404" pitchFamily="49" charset="0"/>
              </a:rPr>
              <a:t>-rwxr-xr-x</a:t>
            </a:r>
            <a:endParaRPr lang="en-US" altLang="en-US" sz="3200">
              <a:latin typeface="Courier New" panose="02070309020205020404" pitchFamily="49" charset="0"/>
            </a:endParaRPr>
          </a:p>
        </p:txBody>
      </p:sp>
      <p:sp>
        <p:nvSpPr>
          <p:cNvPr id="58373" name="Text Box 2"/>
          <p:cNvSpPr txBox="1">
            <a:spLocks noChangeArrowheads="1"/>
          </p:cNvSpPr>
          <p:nvPr/>
        </p:nvSpPr>
        <p:spPr bwMode="auto">
          <a:xfrm>
            <a:off x="3657600" y="6142038"/>
            <a:ext cx="55880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file type</a:t>
            </a:r>
            <a:endParaRPr lang="en-US" altLang="en-US" i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8374" name="Line 7"/>
          <p:cNvSpPr>
            <a:spLocks noChangeShapeType="1"/>
          </p:cNvSpPr>
          <p:nvPr/>
        </p:nvSpPr>
        <p:spPr bwMode="auto">
          <a:xfrm flipV="1">
            <a:off x="3946525" y="5853113"/>
            <a:ext cx="0" cy="28892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10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chemeClr val="bg2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chemeClr val="bg2"/>
                </a:solidFill>
                <a:latin typeface="Courier New" panose="02070309020205020404" pitchFamily="49" charset="0"/>
              </a:rPr>
              <a:t> cd labs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chemeClr val="bg2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chemeClr val="bg2"/>
                </a:solidFill>
                <a:latin typeface="Courier New" panose="02070309020205020404" pitchFamily="49" charset="0"/>
              </a:rPr>
              <a:t> ls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chemeClr val="bg2"/>
                </a:solidFill>
                <a:latin typeface="Courier New" panose="02070309020205020404" pitchFamily="49" charset="0"/>
              </a:rPr>
              <a:t>safety.txt    setup      waiver.txt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chemeClr val="bg2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chemeClr val="bg2"/>
                </a:solidFill>
                <a:latin typeface="Courier New" panose="02070309020205020404" pitchFamily="49" charset="0"/>
              </a:rPr>
              <a:t> ls -F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chemeClr val="bg2"/>
                </a:solidFill>
                <a:latin typeface="Courier New" panose="02070309020205020404" pitchFamily="49" charset="0"/>
              </a:rPr>
              <a:t>safety.txt    setup*     waiver.txt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chemeClr val="bg2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chemeClr val="bg2"/>
                </a:solidFill>
                <a:latin typeface="Courier New" panose="02070309020205020404" pitchFamily="49" charset="0"/>
              </a:rPr>
              <a:t> ls -l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chemeClr val="bg2"/>
                </a:solidFill>
                <a:latin typeface="Courier New" panose="02070309020205020404" pitchFamily="49" charset="0"/>
              </a:rPr>
              <a:t>-rw-rw-r-- 1 vlad bio  1158  2010-07-11 08:22 safety.txt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chemeClr val="bg2"/>
                </a:solidFill>
                <a:latin typeface="Courier New" panose="02070309020205020404" pitchFamily="49" charset="0"/>
              </a:rPr>
              <a:t>-rwxr-xr-x 1 vlad bio 31988  2010-07-23 20:04 setup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chemeClr val="bg2"/>
                </a:solidFill>
                <a:latin typeface="Courier New" panose="02070309020205020404" pitchFamily="49" charset="0"/>
              </a:rPr>
              <a:t>-rw-rw-r-- 1 vlad bio  2312  2010-07-11 08:23 waiver.txt</a:t>
            </a:r>
            <a:endParaRPr lang="en-US" altLang="en-US" sz="200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chemeClr val="bg2"/>
                </a:solidFill>
                <a:latin typeface="Courier New" panose="02070309020205020404" pitchFamily="49" charset="0"/>
              </a:rPr>
              <a:t>$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i="1">
              <a:solidFill>
                <a:schemeClr val="bg2"/>
              </a:solidFill>
              <a:latin typeface="Courier New" panose="02070309020205020404" pitchFamily="49" charset="0"/>
            </a:endParaRPr>
          </a:p>
        </p:txBody>
      </p:sp>
      <p:sp>
        <p:nvSpPr>
          <p:cNvPr id="59395" name="AutoShape 3"/>
          <p:cNvSpPr>
            <a:spLocks noChangeArrowheads="1"/>
          </p:cNvSpPr>
          <p:nvPr/>
        </p:nvSpPr>
        <p:spPr bwMode="auto">
          <a:xfrm>
            <a:off x="3773488" y="5276850"/>
            <a:ext cx="287337" cy="46196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59396" name="Text Box 2"/>
          <p:cNvSpPr txBox="1">
            <a:spLocks noChangeArrowheads="1"/>
          </p:cNvSpPr>
          <p:nvPr/>
        </p:nvSpPr>
        <p:spPr bwMode="auto">
          <a:xfrm>
            <a:off x="3714750" y="5105400"/>
            <a:ext cx="23050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 i="1">
                <a:latin typeface="Courier New" panose="02070309020205020404" pitchFamily="49" charset="0"/>
              </a:rPr>
              <a:t>-rwxr-xr-x</a:t>
            </a:r>
            <a:endParaRPr lang="en-US" altLang="en-US" sz="3200">
              <a:latin typeface="Courier New" panose="02070309020205020404" pitchFamily="49" charset="0"/>
            </a:endParaRPr>
          </a:p>
        </p:txBody>
      </p:sp>
      <p:sp>
        <p:nvSpPr>
          <p:cNvPr id="59397" name="Text Box 2"/>
          <p:cNvSpPr txBox="1">
            <a:spLocks noChangeArrowheads="1"/>
          </p:cNvSpPr>
          <p:nvPr/>
        </p:nvSpPr>
        <p:spPr bwMode="auto">
          <a:xfrm>
            <a:off x="3657600" y="6142038"/>
            <a:ext cx="12668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file type</a:t>
            </a:r>
            <a:endParaRPr lang="en-US" altLang="en-US" i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9398" name="Line 6"/>
          <p:cNvSpPr>
            <a:spLocks noChangeShapeType="1"/>
          </p:cNvSpPr>
          <p:nvPr/>
        </p:nvSpPr>
        <p:spPr bwMode="auto">
          <a:xfrm flipV="1">
            <a:off x="3946525" y="5853113"/>
            <a:ext cx="0" cy="28892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399" name="Text Box 2"/>
          <p:cNvSpPr txBox="1">
            <a:spLocks noChangeArrowheads="1"/>
          </p:cNvSpPr>
          <p:nvPr/>
        </p:nvSpPr>
        <p:spPr bwMode="auto">
          <a:xfrm>
            <a:off x="5559425" y="5738813"/>
            <a:ext cx="2362200" cy="10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'-' for regular</a:t>
            </a:r>
          </a:p>
        </p:txBody>
      </p:sp>
      <p:sp>
        <p:nvSpPr>
          <p:cNvPr id="59400" name="Line 8"/>
          <p:cNvSpPr>
            <a:spLocks noChangeShapeType="1"/>
          </p:cNvSpPr>
          <p:nvPr/>
        </p:nvSpPr>
        <p:spPr bwMode="auto">
          <a:xfrm flipV="1">
            <a:off x="4924425" y="6026150"/>
            <a:ext cx="635000" cy="40322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10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chemeClr val="bg2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chemeClr val="bg2"/>
                </a:solidFill>
                <a:latin typeface="Courier New" panose="02070309020205020404" pitchFamily="49" charset="0"/>
              </a:rPr>
              <a:t> cd labs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chemeClr val="bg2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chemeClr val="bg2"/>
                </a:solidFill>
                <a:latin typeface="Courier New" panose="02070309020205020404" pitchFamily="49" charset="0"/>
              </a:rPr>
              <a:t> ls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chemeClr val="bg2"/>
                </a:solidFill>
                <a:latin typeface="Courier New" panose="02070309020205020404" pitchFamily="49" charset="0"/>
              </a:rPr>
              <a:t>safety.txt    setup      waiver.txt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chemeClr val="bg2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chemeClr val="bg2"/>
                </a:solidFill>
                <a:latin typeface="Courier New" panose="02070309020205020404" pitchFamily="49" charset="0"/>
              </a:rPr>
              <a:t> ls -F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chemeClr val="bg2"/>
                </a:solidFill>
                <a:latin typeface="Courier New" panose="02070309020205020404" pitchFamily="49" charset="0"/>
              </a:rPr>
              <a:t>safety.txt    setup*     waiver.txt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chemeClr val="bg2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chemeClr val="bg2"/>
                </a:solidFill>
                <a:latin typeface="Courier New" panose="02070309020205020404" pitchFamily="49" charset="0"/>
              </a:rPr>
              <a:t> ls -l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chemeClr val="bg2"/>
                </a:solidFill>
                <a:latin typeface="Courier New" panose="02070309020205020404" pitchFamily="49" charset="0"/>
              </a:rPr>
              <a:t>-rw-rw-r-- 1 vlad bio  1158  2010-07-11 08:22 safety.txt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chemeClr val="bg2"/>
                </a:solidFill>
                <a:latin typeface="Courier New" panose="02070309020205020404" pitchFamily="49" charset="0"/>
              </a:rPr>
              <a:t>-rwxr-xr-x 1 vlad bio 31988  2010-07-23 20:04 setup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chemeClr val="bg2"/>
                </a:solidFill>
                <a:latin typeface="Courier New" panose="02070309020205020404" pitchFamily="49" charset="0"/>
              </a:rPr>
              <a:t>-rw-rw-r-- 1 vlad bio  2312  2010-07-11 08:23 waiver.txt</a:t>
            </a:r>
            <a:endParaRPr lang="en-US" altLang="en-US" sz="200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chemeClr val="bg2"/>
                </a:solidFill>
                <a:latin typeface="Courier New" panose="02070309020205020404" pitchFamily="49" charset="0"/>
              </a:rPr>
              <a:t>$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i="1">
              <a:solidFill>
                <a:schemeClr val="bg2"/>
              </a:solidFill>
              <a:latin typeface="Courier New" panose="02070309020205020404" pitchFamily="49" charset="0"/>
            </a:endParaRPr>
          </a:p>
        </p:txBody>
      </p:sp>
      <p:sp>
        <p:nvSpPr>
          <p:cNvPr id="60419" name="AutoShape 3"/>
          <p:cNvSpPr>
            <a:spLocks noChangeArrowheads="1"/>
          </p:cNvSpPr>
          <p:nvPr/>
        </p:nvSpPr>
        <p:spPr bwMode="auto">
          <a:xfrm>
            <a:off x="3773488" y="5276850"/>
            <a:ext cx="287337" cy="46196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60420" name="Text Box 2"/>
          <p:cNvSpPr txBox="1">
            <a:spLocks noChangeArrowheads="1"/>
          </p:cNvSpPr>
          <p:nvPr/>
        </p:nvSpPr>
        <p:spPr bwMode="auto">
          <a:xfrm>
            <a:off x="3714750" y="5105400"/>
            <a:ext cx="23050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 i="1">
                <a:latin typeface="Courier New" panose="02070309020205020404" pitchFamily="49" charset="0"/>
              </a:rPr>
              <a:t>-rwxr-xr-x</a:t>
            </a:r>
            <a:endParaRPr lang="en-US" altLang="en-US" sz="3200">
              <a:latin typeface="Courier New" panose="02070309020205020404" pitchFamily="49" charset="0"/>
            </a:endParaRPr>
          </a:p>
        </p:txBody>
      </p:sp>
      <p:sp>
        <p:nvSpPr>
          <p:cNvPr id="60421" name="Text Box 2"/>
          <p:cNvSpPr txBox="1">
            <a:spLocks noChangeArrowheads="1"/>
          </p:cNvSpPr>
          <p:nvPr/>
        </p:nvSpPr>
        <p:spPr bwMode="auto">
          <a:xfrm>
            <a:off x="3657600" y="6142038"/>
            <a:ext cx="12668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file type</a:t>
            </a:r>
            <a:endParaRPr lang="en-US" altLang="en-US" i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0422" name="Line 6"/>
          <p:cNvSpPr>
            <a:spLocks noChangeShapeType="1"/>
          </p:cNvSpPr>
          <p:nvPr/>
        </p:nvSpPr>
        <p:spPr bwMode="auto">
          <a:xfrm flipV="1">
            <a:off x="3946525" y="5853113"/>
            <a:ext cx="0" cy="28892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0423" name="Text Box 2"/>
          <p:cNvSpPr txBox="1">
            <a:spLocks noChangeArrowheads="1"/>
          </p:cNvSpPr>
          <p:nvPr/>
        </p:nvSpPr>
        <p:spPr bwMode="auto">
          <a:xfrm>
            <a:off x="5559425" y="5738813"/>
            <a:ext cx="2362200" cy="10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'-' for regular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'd' for directory</a:t>
            </a:r>
            <a:endParaRPr lang="en-US" altLang="en-US" i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0424" name="Line 9"/>
          <p:cNvSpPr>
            <a:spLocks noChangeShapeType="1"/>
          </p:cNvSpPr>
          <p:nvPr/>
        </p:nvSpPr>
        <p:spPr bwMode="auto">
          <a:xfrm flipV="1">
            <a:off x="4924425" y="6488113"/>
            <a:ext cx="519113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10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chemeClr val="bg2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chemeClr val="bg2"/>
                </a:solidFill>
                <a:latin typeface="Courier New" panose="02070309020205020404" pitchFamily="49" charset="0"/>
              </a:rPr>
              <a:t> cd labs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chemeClr val="bg2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chemeClr val="bg2"/>
                </a:solidFill>
                <a:latin typeface="Courier New" panose="02070309020205020404" pitchFamily="49" charset="0"/>
              </a:rPr>
              <a:t> ls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chemeClr val="bg2"/>
                </a:solidFill>
                <a:latin typeface="Courier New" panose="02070309020205020404" pitchFamily="49" charset="0"/>
              </a:rPr>
              <a:t>safety.txt    setup      waiver.txt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chemeClr val="bg2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chemeClr val="bg2"/>
                </a:solidFill>
                <a:latin typeface="Courier New" panose="02070309020205020404" pitchFamily="49" charset="0"/>
              </a:rPr>
              <a:t> ls -F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chemeClr val="bg2"/>
                </a:solidFill>
                <a:latin typeface="Courier New" panose="02070309020205020404" pitchFamily="49" charset="0"/>
              </a:rPr>
              <a:t>safety.txt    setup*     waiver.txt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chemeClr val="bg2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chemeClr val="bg2"/>
                </a:solidFill>
                <a:latin typeface="Courier New" panose="02070309020205020404" pitchFamily="49" charset="0"/>
              </a:rPr>
              <a:t> ls -l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chemeClr val="bg2"/>
                </a:solidFill>
                <a:latin typeface="Courier New" panose="02070309020205020404" pitchFamily="49" charset="0"/>
              </a:rPr>
              <a:t>-rw-rw-r-- 1 vlad bio  1158  2010-07-11 08:22 safety.txt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chemeClr val="bg2"/>
                </a:solidFill>
                <a:latin typeface="Courier New" panose="02070309020205020404" pitchFamily="49" charset="0"/>
              </a:rPr>
              <a:t>-rwxr-xr-x 1 vlad bio 31988  2010-07-23 20:04 setup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chemeClr val="bg2"/>
                </a:solidFill>
                <a:latin typeface="Courier New" panose="02070309020205020404" pitchFamily="49" charset="0"/>
              </a:rPr>
              <a:t>-rw-rw-r-- 1 vlad bio  2312  2010-07-11 08:23 waiver.txt</a:t>
            </a:r>
            <a:endParaRPr lang="en-US" altLang="en-US" sz="200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chemeClr val="bg2"/>
                </a:solidFill>
                <a:latin typeface="Courier New" panose="02070309020205020404" pitchFamily="49" charset="0"/>
              </a:rPr>
              <a:t>$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i="1">
              <a:solidFill>
                <a:schemeClr val="bg2"/>
              </a:solidFill>
              <a:latin typeface="Courier New" panose="02070309020205020404" pitchFamily="49" charset="0"/>
            </a:endParaRPr>
          </a:p>
        </p:txBody>
      </p:sp>
      <p:sp>
        <p:nvSpPr>
          <p:cNvPr id="61443" name="Text Box 2"/>
          <p:cNvSpPr txBox="1">
            <a:spLocks noChangeArrowheads="1"/>
          </p:cNvSpPr>
          <p:nvPr/>
        </p:nvSpPr>
        <p:spPr bwMode="auto">
          <a:xfrm>
            <a:off x="4117975" y="6142038"/>
            <a:ext cx="35147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user owner permissions</a:t>
            </a:r>
            <a:endParaRPr lang="en-US" altLang="en-US" i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1444" name="Line 6"/>
          <p:cNvSpPr>
            <a:spLocks noChangeShapeType="1"/>
          </p:cNvSpPr>
          <p:nvPr/>
        </p:nvSpPr>
        <p:spPr bwMode="auto">
          <a:xfrm flipV="1">
            <a:off x="4291013" y="5853113"/>
            <a:ext cx="0" cy="28892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445" name="Text Box 2"/>
          <p:cNvSpPr txBox="1">
            <a:spLocks noChangeArrowheads="1"/>
          </p:cNvSpPr>
          <p:nvPr/>
        </p:nvSpPr>
        <p:spPr bwMode="auto">
          <a:xfrm>
            <a:off x="3714750" y="5105400"/>
            <a:ext cx="23050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 i="1">
                <a:latin typeface="Courier New" panose="02070309020205020404" pitchFamily="49" charset="0"/>
              </a:rPr>
              <a:t>-rwxr-xr-x</a:t>
            </a:r>
            <a:endParaRPr lang="en-US" altLang="en-US" sz="3200">
              <a:latin typeface="Courier New" panose="02070309020205020404" pitchFamily="49" charset="0"/>
            </a:endParaRPr>
          </a:p>
        </p:txBody>
      </p:sp>
      <p:sp>
        <p:nvSpPr>
          <p:cNvPr id="61446" name="AutoShape 3"/>
          <p:cNvSpPr>
            <a:spLocks noChangeArrowheads="1"/>
          </p:cNvSpPr>
          <p:nvPr/>
        </p:nvSpPr>
        <p:spPr bwMode="auto">
          <a:xfrm>
            <a:off x="4060825" y="5276850"/>
            <a:ext cx="749300" cy="46196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10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chemeClr val="bg2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chemeClr val="bg2"/>
                </a:solidFill>
                <a:latin typeface="Courier New" panose="02070309020205020404" pitchFamily="49" charset="0"/>
              </a:rPr>
              <a:t> cd labs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chemeClr val="bg2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chemeClr val="bg2"/>
                </a:solidFill>
                <a:latin typeface="Courier New" panose="02070309020205020404" pitchFamily="49" charset="0"/>
              </a:rPr>
              <a:t> ls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chemeClr val="bg2"/>
                </a:solidFill>
                <a:latin typeface="Courier New" panose="02070309020205020404" pitchFamily="49" charset="0"/>
              </a:rPr>
              <a:t>safety.txt    setup      waiver.txt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chemeClr val="bg2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chemeClr val="bg2"/>
                </a:solidFill>
                <a:latin typeface="Courier New" panose="02070309020205020404" pitchFamily="49" charset="0"/>
              </a:rPr>
              <a:t> ls -F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chemeClr val="bg2"/>
                </a:solidFill>
                <a:latin typeface="Courier New" panose="02070309020205020404" pitchFamily="49" charset="0"/>
              </a:rPr>
              <a:t>safety.txt    setup*     waiver.txt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chemeClr val="bg2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chemeClr val="bg2"/>
                </a:solidFill>
                <a:latin typeface="Courier New" panose="02070309020205020404" pitchFamily="49" charset="0"/>
              </a:rPr>
              <a:t> ls -l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chemeClr val="bg2"/>
                </a:solidFill>
                <a:latin typeface="Courier New" panose="02070309020205020404" pitchFamily="49" charset="0"/>
              </a:rPr>
              <a:t>-rw-rw-r-- 1 vlad bio  1158  2010-07-11 08:22 safety.txt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chemeClr val="bg2"/>
                </a:solidFill>
                <a:latin typeface="Courier New" panose="02070309020205020404" pitchFamily="49" charset="0"/>
              </a:rPr>
              <a:t>-rwxr-xr-x 1 vlad bio 31988  2010-07-23 20:04 setup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chemeClr val="bg2"/>
                </a:solidFill>
                <a:latin typeface="Courier New" panose="02070309020205020404" pitchFamily="49" charset="0"/>
              </a:rPr>
              <a:t>-rw-rw-r-- 1 vlad bio  2312  2010-07-11 08:23 waiver.txt</a:t>
            </a:r>
            <a:endParaRPr lang="en-US" altLang="en-US" sz="200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chemeClr val="bg2"/>
                </a:solidFill>
                <a:latin typeface="Courier New" panose="02070309020205020404" pitchFamily="49" charset="0"/>
              </a:rPr>
              <a:t>$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i="1">
              <a:solidFill>
                <a:schemeClr val="bg2"/>
              </a:solidFill>
              <a:latin typeface="Courier New" panose="02070309020205020404" pitchFamily="49" charset="0"/>
            </a:endParaRPr>
          </a:p>
        </p:txBody>
      </p:sp>
      <p:sp>
        <p:nvSpPr>
          <p:cNvPr id="62467" name="Text Box 2"/>
          <p:cNvSpPr txBox="1">
            <a:spLocks noChangeArrowheads="1"/>
          </p:cNvSpPr>
          <p:nvPr/>
        </p:nvSpPr>
        <p:spPr bwMode="auto">
          <a:xfrm>
            <a:off x="4751388" y="6142038"/>
            <a:ext cx="35147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group owner permissions</a:t>
            </a:r>
            <a:endParaRPr lang="en-US" altLang="en-US" i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2468" name="Line 6"/>
          <p:cNvSpPr>
            <a:spLocks noChangeShapeType="1"/>
          </p:cNvSpPr>
          <p:nvPr/>
        </p:nvSpPr>
        <p:spPr bwMode="auto">
          <a:xfrm flipV="1">
            <a:off x="4924425" y="5853113"/>
            <a:ext cx="0" cy="28892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2469" name="Text Box 2"/>
          <p:cNvSpPr txBox="1">
            <a:spLocks noChangeArrowheads="1"/>
          </p:cNvSpPr>
          <p:nvPr/>
        </p:nvSpPr>
        <p:spPr bwMode="auto">
          <a:xfrm>
            <a:off x="3714750" y="5105400"/>
            <a:ext cx="23050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 i="1">
                <a:latin typeface="Courier New" panose="02070309020205020404" pitchFamily="49" charset="0"/>
              </a:rPr>
              <a:t>-rwxr-xr-x</a:t>
            </a:r>
            <a:endParaRPr lang="en-US" altLang="en-US" sz="3200">
              <a:latin typeface="Courier New" panose="02070309020205020404" pitchFamily="49" charset="0"/>
            </a:endParaRPr>
          </a:p>
        </p:txBody>
      </p:sp>
      <p:sp>
        <p:nvSpPr>
          <p:cNvPr id="62470" name="AutoShape 3"/>
          <p:cNvSpPr>
            <a:spLocks noChangeArrowheads="1"/>
          </p:cNvSpPr>
          <p:nvPr/>
        </p:nvSpPr>
        <p:spPr bwMode="auto">
          <a:xfrm>
            <a:off x="4810125" y="5276850"/>
            <a:ext cx="749300" cy="46196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10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chemeClr val="bg2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chemeClr val="bg2"/>
                </a:solidFill>
                <a:latin typeface="Courier New" panose="02070309020205020404" pitchFamily="49" charset="0"/>
              </a:rPr>
              <a:t> cd labs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chemeClr val="bg2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chemeClr val="bg2"/>
                </a:solidFill>
                <a:latin typeface="Courier New" panose="02070309020205020404" pitchFamily="49" charset="0"/>
              </a:rPr>
              <a:t> ls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chemeClr val="bg2"/>
                </a:solidFill>
                <a:latin typeface="Courier New" panose="02070309020205020404" pitchFamily="49" charset="0"/>
              </a:rPr>
              <a:t>safety.txt    setup      waiver.txt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chemeClr val="bg2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chemeClr val="bg2"/>
                </a:solidFill>
                <a:latin typeface="Courier New" panose="02070309020205020404" pitchFamily="49" charset="0"/>
              </a:rPr>
              <a:t> ls -F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chemeClr val="bg2"/>
                </a:solidFill>
                <a:latin typeface="Courier New" panose="02070309020205020404" pitchFamily="49" charset="0"/>
              </a:rPr>
              <a:t>safety.txt    setup*     waiver.txt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chemeClr val="bg2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chemeClr val="bg2"/>
                </a:solidFill>
                <a:latin typeface="Courier New" panose="02070309020205020404" pitchFamily="49" charset="0"/>
              </a:rPr>
              <a:t> ls -l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chemeClr val="bg2"/>
                </a:solidFill>
                <a:latin typeface="Courier New" panose="02070309020205020404" pitchFamily="49" charset="0"/>
              </a:rPr>
              <a:t>-rw-rw-r-- 1 vlad bio  1158  2010-07-11 08:22 safety.txt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chemeClr val="bg2"/>
                </a:solidFill>
                <a:latin typeface="Courier New" panose="02070309020205020404" pitchFamily="49" charset="0"/>
              </a:rPr>
              <a:t>-rwxr-xr-x 1 vlad bio 31988  2010-07-23 20:04 setup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chemeClr val="bg2"/>
                </a:solidFill>
                <a:latin typeface="Courier New" panose="02070309020205020404" pitchFamily="49" charset="0"/>
              </a:rPr>
              <a:t>-rw-rw-r-- 1 vlad bio  2312  2010-07-11 08:23 waiver.txt</a:t>
            </a:r>
            <a:endParaRPr lang="en-US" altLang="en-US" sz="200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chemeClr val="bg2"/>
                </a:solidFill>
                <a:latin typeface="Courier New" panose="02070309020205020404" pitchFamily="49" charset="0"/>
              </a:rPr>
              <a:t>$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i="1">
              <a:solidFill>
                <a:schemeClr val="bg2"/>
              </a:solidFill>
              <a:latin typeface="Courier New" panose="02070309020205020404" pitchFamily="49" charset="0"/>
            </a:endParaRPr>
          </a:p>
        </p:txBody>
      </p:sp>
      <p:sp>
        <p:nvSpPr>
          <p:cNvPr id="63491" name="Text Box 2"/>
          <p:cNvSpPr txBox="1">
            <a:spLocks noChangeArrowheads="1"/>
          </p:cNvSpPr>
          <p:nvPr/>
        </p:nvSpPr>
        <p:spPr bwMode="auto">
          <a:xfrm>
            <a:off x="5327650" y="6142038"/>
            <a:ext cx="39751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everyone else's permissions</a:t>
            </a:r>
            <a:endParaRPr lang="en-US" altLang="en-US" i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3492" name="Line 6"/>
          <p:cNvSpPr>
            <a:spLocks noChangeShapeType="1"/>
          </p:cNvSpPr>
          <p:nvPr/>
        </p:nvSpPr>
        <p:spPr bwMode="auto">
          <a:xfrm flipV="1">
            <a:off x="5730875" y="5795963"/>
            <a:ext cx="0" cy="34607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3493" name="Text Box 2"/>
          <p:cNvSpPr txBox="1">
            <a:spLocks noChangeArrowheads="1"/>
          </p:cNvSpPr>
          <p:nvPr/>
        </p:nvSpPr>
        <p:spPr bwMode="auto">
          <a:xfrm>
            <a:off x="3714750" y="5105400"/>
            <a:ext cx="23050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 i="1">
                <a:latin typeface="Courier New" panose="02070309020205020404" pitchFamily="49" charset="0"/>
              </a:rPr>
              <a:t>-rwxr-xr-x</a:t>
            </a:r>
            <a:endParaRPr lang="en-US" altLang="en-US" sz="3200">
              <a:latin typeface="Courier New" panose="02070309020205020404" pitchFamily="49" charset="0"/>
            </a:endParaRPr>
          </a:p>
        </p:txBody>
      </p:sp>
      <p:sp>
        <p:nvSpPr>
          <p:cNvPr id="63494" name="AutoShape 3"/>
          <p:cNvSpPr>
            <a:spLocks noChangeArrowheads="1"/>
          </p:cNvSpPr>
          <p:nvPr/>
        </p:nvSpPr>
        <p:spPr bwMode="auto">
          <a:xfrm>
            <a:off x="5559425" y="5276850"/>
            <a:ext cx="747713" cy="46196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10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ls -a -l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drwxr-xr-x 1 vlad bio     0  2010-08-14 09:55 .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drwxr-xr-x 1 vlad bio  8192  2010-08-27 23:11 ..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-rw-rw-r-- 1 vlad bio  1158  2010-07-11 08:22 safety.txt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-rwxr-xr-x 1 vlad bio 31988  2010-07-23 20:04 setup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-rw-rw-r-- 1 vlad bio  2312  2010-07-11 08:23 waiver.txt</a:t>
            </a:r>
            <a:endParaRPr lang="en-US" altLang="en-US" sz="200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i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10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ls -a -l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drwxr-xr-x 1 vlad bio     0  2010-08-14 09:55 .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drwxr-xr-x 1 vlad bio  8192  2010-08-27 23:11 ..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-rw-rw-r-- 1 vlad bio  1158  2010-07-11 08:22 safety.txt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-rwxr-xr-x 1 vlad bio 31988  2010-07-23 20:04 setup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-rw-rw-r-- 1 vlad bio  2312  2010-07-11 08:23 waiver.txt</a:t>
            </a:r>
            <a:endParaRPr lang="en-US" altLang="en-US" sz="200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i="1">
              <a:latin typeface="Courier New" panose="02070309020205020404" pitchFamily="49" charset="0"/>
            </a:endParaRPr>
          </a:p>
        </p:txBody>
      </p:sp>
      <p:sp>
        <p:nvSpPr>
          <p:cNvPr id="65539" name="AutoShape 3"/>
          <p:cNvSpPr>
            <a:spLocks noChangeArrowheads="1"/>
          </p:cNvSpPr>
          <p:nvPr/>
        </p:nvSpPr>
        <p:spPr bwMode="auto">
          <a:xfrm>
            <a:off x="547688" y="1187450"/>
            <a:ext cx="287337" cy="8064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2220913" y="1376363"/>
            <a:ext cx="855662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shell</a:t>
            </a:r>
          </a:p>
        </p:txBody>
      </p:sp>
      <p:pic>
        <p:nvPicPr>
          <p:cNvPr id="16387" name="Picture 3" descr="MC900104318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303338"/>
            <a:ext cx="906463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 descr="server_356x3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3343275"/>
            <a:ext cx="33909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4876800" y="1376363"/>
            <a:ext cx="4265613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ourier New" panose="02070309020205020404" pitchFamily="49" charset="0"/>
              </a:rPr>
              <a:t>pwd, mkdir, cp, ...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ourier New" panose="02070309020205020404" pitchFamily="49" charset="0"/>
              </a:rPr>
              <a:t>*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&gt;, |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10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ls -a -l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drwxr-xr-x 1 vlad bio     0  2010-08-14 09:55 .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drwxr-xr-x 1 vlad bio  8192  2010-08-27 23:11 ..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-rw-rw-r-- 1 vlad bio  1158  2010-07-11 08:22 safety.txt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-rwxr-xr-x 1 vlad bio 31988  2010-07-23 20:04 setup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-rw-rw-r-- 1 vlad bio  2312  2010-07-11 08:23 waiver.txt</a:t>
            </a:r>
            <a:endParaRPr lang="en-US" altLang="en-US" sz="200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i="1">
              <a:latin typeface="Courier New" panose="02070309020205020404" pitchFamily="49" charset="0"/>
            </a:endParaRPr>
          </a:p>
        </p:txBody>
      </p:sp>
      <p:sp>
        <p:nvSpPr>
          <p:cNvPr id="66563" name="AutoShape 3"/>
          <p:cNvSpPr>
            <a:spLocks noChangeArrowheads="1"/>
          </p:cNvSpPr>
          <p:nvPr/>
        </p:nvSpPr>
        <p:spPr bwMode="auto">
          <a:xfrm>
            <a:off x="835025" y="1187450"/>
            <a:ext cx="1382713" cy="8064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46906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What does "execute" mean for directories?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46906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What does "execute" mean for directories?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Gives the right to </a:t>
            </a:r>
            <a:r>
              <a:rPr lang="en-US" altLang="en-US" sz="2800" i="1">
                <a:latin typeface="Calibri" panose="020F0502020204030204" pitchFamily="34" charset="0"/>
              </a:rPr>
              <a:t>traverse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the directory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46906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What does "execute" mean for directories?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Gives the right to </a:t>
            </a:r>
            <a:r>
              <a:rPr lang="en-US" altLang="en-US" sz="2800" i="1">
                <a:latin typeface="Calibri" panose="020F0502020204030204" pitchFamily="34" charset="0"/>
              </a:rPr>
              <a:t>traverse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the directory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7286625" y="2684463"/>
            <a:ext cx="6032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vlad</a:t>
            </a:r>
          </a:p>
        </p:txBody>
      </p:sp>
      <p:grpSp>
        <p:nvGrpSpPr>
          <p:cNvPr id="69636" name="Group 4"/>
          <p:cNvGrpSpPr>
            <a:grpSpLocks/>
          </p:cNvGrpSpPr>
          <p:nvPr/>
        </p:nvGrpSpPr>
        <p:grpSpPr bwMode="auto">
          <a:xfrm>
            <a:off x="7351713" y="3606800"/>
            <a:ext cx="700087" cy="1098550"/>
            <a:chOff x="2482" y="2525"/>
            <a:chExt cx="441" cy="692"/>
          </a:xfrm>
        </p:grpSpPr>
        <p:sp>
          <p:nvSpPr>
            <p:cNvPr id="69648" name="Text Box 5"/>
            <p:cNvSpPr txBox="1">
              <a:spLocks noChangeArrowheads="1"/>
            </p:cNvSpPr>
            <p:nvPr/>
          </p:nvSpPr>
          <p:spPr bwMode="auto">
            <a:xfrm>
              <a:off x="2484" y="2998"/>
              <a:ext cx="436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>
                  <a:latin typeface="Arial" panose="020B0604020202020204" pitchFamily="34" charset="0"/>
                </a:rPr>
                <a:t>mars</a:t>
              </a:r>
            </a:p>
          </p:txBody>
        </p:sp>
        <p:pic>
          <p:nvPicPr>
            <p:cNvPr id="69649" name="Picture 6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2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9637" name="Group 7"/>
          <p:cNvGrpSpPr>
            <a:grpSpLocks/>
          </p:cNvGrpSpPr>
          <p:nvPr/>
        </p:nvGrpSpPr>
        <p:grpSpPr bwMode="auto">
          <a:xfrm>
            <a:off x="6002338" y="3606800"/>
            <a:ext cx="793750" cy="1098550"/>
            <a:chOff x="1777" y="2525"/>
            <a:chExt cx="500" cy="692"/>
          </a:xfrm>
        </p:grpSpPr>
        <p:sp>
          <p:nvSpPr>
            <p:cNvPr id="69646" name="Text Box 8"/>
            <p:cNvSpPr txBox="1">
              <a:spLocks noChangeArrowheads="1"/>
            </p:cNvSpPr>
            <p:nvPr/>
          </p:nvSpPr>
          <p:spPr bwMode="auto">
            <a:xfrm>
              <a:off x="1777" y="2998"/>
              <a:ext cx="500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>
                  <a:latin typeface="Arial" panose="020B0604020202020204" pitchFamily="34" charset="0"/>
                </a:rPr>
                <a:t>venus</a:t>
              </a:r>
            </a:p>
          </p:txBody>
        </p:sp>
        <p:pic>
          <p:nvPicPr>
            <p:cNvPr id="69647" name="Picture 9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7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9638" name="Group 10"/>
          <p:cNvGrpSpPr>
            <a:grpSpLocks/>
          </p:cNvGrpSpPr>
          <p:nvPr/>
        </p:nvGrpSpPr>
        <p:grpSpPr bwMode="auto">
          <a:xfrm>
            <a:off x="8496300" y="3608388"/>
            <a:ext cx="700088" cy="1096962"/>
            <a:chOff x="3865" y="2526"/>
            <a:chExt cx="441" cy="691"/>
          </a:xfrm>
        </p:grpSpPr>
        <p:sp>
          <p:nvSpPr>
            <p:cNvPr id="69644" name="Text Box 11"/>
            <p:cNvSpPr txBox="1">
              <a:spLocks noChangeArrowheads="1"/>
            </p:cNvSpPr>
            <p:nvPr/>
          </p:nvSpPr>
          <p:spPr bwMode="auto">
            <a:xfrm>
              <a:off x="3872" y="2998"/>
              <a:ext cx="42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>
                  <a:latin typeface="Arial" panose="020B0604020202020204" pitchFamily="34" charset="0"/>
                </a:rPr>
                <a:t>pluto</a:t>
              </a:r>
            </a:p>
          </p:txBody>
        </p:sp>
        <p:pic>
          <p:nvPicPr>
            <p:cNvPr id="69645" name="Picture 12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5" y="2526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9639" name="Picture 13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88" y="1993900"/>
            <a:ext cx="700087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40" name="Line 14"/>
          <p:cNvSpPr>
            <a:spLocks noChangeShapeType="1"/>
          </p:cNvSpPr>
          <p:nvPr/>
        </p:nvSpPr>
        <p:spPr bwMode="auto">
          <a:xfrm>
            <a:off x="6365875" y="3376613"/>
            <a:ext cx="2476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641" name="Line 15"/>
          <p:cNvSpPr>
            <a:spLocks noChangeShapeType="1"/>
          </p:cNvSpPr>
          <p:nvPr/>
        </p:nvSpPr>
        <p:spPr bwMode="auto">
          <a:xfrm>
            <a:off x="6364288" y="3376613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642" name="Line 16"/>
          <p:cNvSpPr>
            <a:spLocks noChangeShapeType="1"/>
          </p:cNvSpPr>
          <p:nvPr/>
        </p:nvSpPr>
        <p:spPr bwMode="auto">
          <a:xfrm>
            <a:off x="7632700" y="3087688"/>
            <a:ext cx="0" cy="519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643" name="Line 18"/>
          <p:cNvSpPr>
            <a:spLocks noChangeShapeType="1"/>
          </p:cNvSpPr>
          <p:nvPr/>
        </p:nvSpPr>
        <p:spPr bwMode="auto">
          <a:xfrm>
            <a:off x="8847138" y="3376613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46906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What does "execute" mean for directories?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Gives the right to </a:t>
            </a:r>
            <a:r>
              <a:rPr lang="en-US" altLang="en-US" sz="2800" i="1">
                <a:latin typeface="Calibri" panose="020F0502020204030204" pitchFamily="34" charset="0"/>
              </a:rPr>
              <a:t>traverse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the directory</a:t>
            </a: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7286625" y="2684463"/>
            <a:ext cx="6032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vlad</a:t>
            </a:r>
          </a:p>
        </p:txBody>
      </p:sp>
      <p:grpSp>
        <p:nvGrpSpPr>
          <p:cNvPr id="70660" name="Group 4"/>
          <p:cNvGrpSpPr>
            <a:grpSpLocks/>
          </p:cNvGrpSpPr>
          <p:nvPr/>
        </p:nvGrpSpPr>
        <p:grpSpPr bwMode="auto">
          <a:xfrm>
            <a:off x="7351713" y="3606800"/>
            <a:ext cx="700087" cy="1098550"/>
            <a:chOff x="2482" y="2525"/>
            <a:chExt cx="441" cy="692"/>
          </a:xfrm>
        </p:grpSpPr>
        <p:sp>
          <p:nvSpPr>
            <p:cNvPr id="70681" name="Text Box 5"/>
            <p:cNvSpPr txBox="1">
              <a:spLocks noChangeArrowheads="1"/>
            </p:cNvSpPr>
            <p:nvPr/>
          </p:nvSpPr>
          <p:spPr bwMode="auto">
            <a:xfrm>
              <a:off x="2484" y="2998"/>
              <a:ext cx="436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>
                  <a:latin typeface="Arial" panose="020B0604020202020204" pitchFamily="34" charset="0"/>
                </a:rPr>
                <a:t>mars</a:t>
              </a:r>
            </a:p>
          </p:txBody>
        </p:sp>
        <p:pic>
          <p:nvPicPr>
            <p:cNvPr id="70682" name="Picture 6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2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0661" name="Group 7"/>
          <p:cNvGrpSpPr>
            <a:grpSpLocks/>
          </p:cNvGrpSpPr>
          <p:nvPr/>
        </p:nvGrpSpPr>
        <p:grpSpPr bwMode="auto">
          <a:xfrm>
            <a:off x="6002338" y="3606800"/>
            <a:ext cx="793750" cy="1098550"/>
            <a:chOff x="1777" y="2525"/>
            <a:chExt cx="500" cy="692"/>
          </a:xfrm>
        </p:grpSpPr>
        <p:sp>
          <p:nvSpPr>
            <p:cNvPr id="70679" name="Text Box 8"/>
            <p:cNvSpPr txBox="1">
              <a:spLocks noChangeArrowheads="1"/>
            </p:cNvSpPr>
            <p:nvPr/>
          </p:nvSpPr>
          <p:spPr bwMode="auto">
            <a:xfrm>
              <a:off x="1777" y="2998"/>
              <a:ext cx="500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>
                  <a:latin typeface="Arial" panose="020B0604020202020204" pitchFamily="34" charset="0"/>
                </a:rPr>
                <a:t>venus</a:t>
              </a:r>
            </a:p>
          </p:txBody>
        </p:sp>
        <p:pic>
          <p:nvPicPr>
            <p:cNvPr id="70680" name="Picture 9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7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0662" name="Group 10"/>
          <p:cNvGrpSpPr>
            <a:grpSpLocks/>
          </p:cNvGrpSpPr>
          <p:nvPr/>
        </p:nvGrpSpPr>
        <p:grpSpPr bwMode="auto">
          <a:xfrm>
            <a:off x="8496300" y="3608388"/>
            <a:ext cx="700088" cy="1096962"/>
            <a:chOff x="3865" y="2526"/>
            <a:chExt cx="441" cy="691"/>
          </a:xfrm>
        </p:grpSpPr>
        <p:sp>
          <p:nvSpPr>
            <p:cNvPr id="70677" name="Text Box 11"/>
            <p:cNvSpPr txBox="1">
              <a:spLocks noChangeArrowheads="1"/>
            </p:cNvSpPr>
            <p:nvPr/>
          </p:nvSpPr>
          <p:spPr bwMode="auto">
            <a:xfrm>
              <a:off x="3872" y="2998"/>
              <a:ext cx="42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>
                  <a:latin typeface="Arial" panose="020B0604020202020204" pitchFamily="34" charset="0"/>
                </a:rPr>
                <a:t>pluto</a:t>
              </a:r>
            </a:p>
          </p:txBody>
        </p:sp>
        <p:pic>
          <p:nvPicPr>
            <p:cNvPr id="70678" name="Picture 12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5" y="2526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0663" name="Picture 13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88" y="1993900"/>
            <a:ext cx="700087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4" name="Line 14"/>
          <p:cNvSpPr>
            <a:spLocks noChangeShapeType="1"/>
          </p:cNvSpPr>
          <p:nvPr/>
        </p:nvSpPr>
        <p:spPr bwMode="auto">
          <a:xfrm>
            <a:off x="6365875" y="3376613"/>
            <a:ext cx="2476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0665" name="Line 15"/>
          <p:cNvSpPr>
            <a:spLocks noChangeShapeType="1"/>
          </p:cNvSpPr>
          <p:nvPr/>
        </p:nvSpPr>
        <p:spPr bwMode="auto">
          <a:xfrm>
            <a:off x="6364288" y="3376613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0666" name="Line 16"/>
          <p:cNvSpPr>
            <a:spLocks noChangeShapeType="1"/>
          </p:cNvSpPr>
          <p:nvPr/>
        </p:nvSpPr>
        <p:spPr bwMode="auto">
          <a:xfrm>
            <a:off x="7632700" y="3087688"/>
            <a:ext cx="0" cy="519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0667" name="Line 17"/>
          <p:cNvSpPr>
            <a:spLocks noChangeShapeType="1"/>
          </p:cNvSpPr>
          <p:nvPr/>
        </p:nvSpPr>
        <p:spPr bwMode="auto">
          <a:xfrm>
            <a:off x="6376988" y="4754563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0668" name="Line 18"/>
          <p:cNvSpPr>
            <a:spLocks noChangeShapeType="1"/>
          </p:cNvSpPr>
          <p:nvPr/>
        </p:nvSpPr>
        <p:spPr bwMode="auto">
          <a:xfrm>
            <a:off x="8847138" y="3376613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0669" name="Line 19"/>
          <p:cNvSpPr>
            <a:spLocks noChangeShapeType="1"/>
          </p:cNvSpPr>
          <p:nvPr/>
        </p:nvSpPr>
        <p:spPr bwMode="auto">
          <a:xfrm>
            <a:off x="7689850" y="4759325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0670" name="Line 20"/>
          <p:cNvSpPr>
            <a:spLocks noChangeShapeType="1"/>
          </p:cNvSpPr>
          <p:nvPr/>
        </p:nvSpPr>
        <p:spPr bwMode="auto">
          <a:xfrm>
            <a:off x="8847138" y="4759325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0671" name="Text Box 24"/>
          <p:cNvSpPr txBox="1">
            <a:spLocks noChangeArrowheads="1"/>
          </p:cNvSpPr>
          <p:nvPr/>
        </p:nvSpPr>
        <p:spPr bwMode="auto">
          <a:xfrm>
            <a:off x="7346950" y="5794375"/>
            <a:ext cx="742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notes</a:t>
            </a:r>
          </a:p>
        </p:txBody>
      </p:sp>
      <p:pic>
        <p:nvPicPr>
          <p:cNvPr id="70672" name="Picture 25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175" y="5043488"/>
            <a:ext cx="700088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73" name="Text Box 26"/>
          <p:cNvSpPr txBox="1">
            <a:spLocks noChangeArrowheads="1"/>
          </p:cNvSpPr>
          <p:nvPr/>
        </p:nvSpPr>
        <p:spPr bwMode="auto">
          <a:xfrm>
            <a:off x="6045200" y="5794375"/>
            <a:ext cx="742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notes</a:t>
            </a:r>
          </a:p>
        </p:txBody>
      </p:sp>
      <p:pic>
        <p:nvPicPr>
          <p:cNvPr id="70674" name="Picture 27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5043488"/>
            <a:ext cx="700088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75" name="Text Box 28"/>
          <p:cNvSpPr txBox="1">
            <a:spLocks noChangeArrowheads="1"/>
          </p:cNvSpPr>
          <p:nvPr/>
        </p:nvSpPr>
        <p:spPr bwMode="auto">
          <a:xfrm>
            <a:off x="8493125" y="5794375"/>
            <a:ext cx="742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notes</a:t>
            </a:r>
          </a:p>
        </p:txBody>
      </p:sp>
      <p:pic>
        <p:nvPicPr>
          <p:cNvPr id="70676" name="Picture 29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763" y="5045075"/>
            <a:ext cx="700087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46906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What does "execute" mean for directories?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Gives the right to </a:t>
            </a:r>
            <a:r>
              <a:rPr lang="en-US" altLang="en-US" sz="2800" i="1">
                <a:latin typeface="Calibri" panose="020F0502020204030204" pitchFamily="34" charset="0"/>
              </a:rPr>
              <a:t>traverse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the directory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7286625" y="2684463"/>
            <a:ext cx="6032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vlad</a:t>
            </a:r>
          </a:p>
        </p:txBody>
      </p:sp>
      <p:grpSp>
        <p:nvGrpSpPr>
          <p:cNvPr id="71684" name="Group 4"/>
          <p:cNvGrpSpPr>
            <a:grpSpLocks/>
          </p:cNvGrpSpPr>
          <p:nvPr/>
        </p:nvGrpSpPr>
        <p:grpSpPr bwMode="auto">
          <a:xfrm>
            <a:off x="7351713" y="3606800"/>
            <a:ext cx="700087" cy="1098550"/>
            <a:chOff x="2482" y="2525"/>
            <a:chExt cx="441" cy="692"/>
          </a:xfrm>
        </p:grpSpPr>
        <p:sp>
          <p:nvSpPr>
            <p:cNvPr id="71711" name="Text Box 5"/>
            <p:cNvSpPr txBox="1">
              <a:spLocks noChangeArrowheads="1"/>
            </p:cNvSpPr>
            <p:nvPr/>
          </p:nvSpPr>
          <p:spPr bwMode="auto">
            <a:xfrm>
              <a:off x="2484" y="2998"/>
              <a:ext cx="436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>
                  <a:latin typeface="Arial" panose="020B0604020202020204" pitchFamily="34" charset="0"/>
                </a:rPr>
                <a:t>mars</a:t>
              </a:r>
            </a:p>
          </p:txBody>
        </p:sp>
        <p:pic>
          <p:nvPicPr>
            <p:cNvPr id="71712" name="Picture 6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2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1685" name="Group 7"/>
          <p:cNvGrpSpPr>
            <a:grpSpLocks/>
          </p:cNvGrpSpPr>
          <p:nvPr/>
        </p:nvGrpSpPr>
        <p:grpSpPr bwMode="auto">
          <a:xfrm>
            <a:off x="6002338" y="3606800"/>
            <a:ext cx="793750" cy="1098550"/>
            <a:chOff x="1777" y="2525"/>
            <a:chExt cx="500" cy="692"/>
          </a:xfrm>
        </p:grpSpPr>
        <p:sp>
          <p:nvSpPr>
            <p:cNvPr id="71709" name="Text Box 8"/>
            <p:cNvSpPr txBox="1">
              <a:spLocks noChangeArrowheads="1"/>
            </p:cNvSpPr>
            <p:nvPr/>
          </p:nvSpPr>
          <p:spPr bwMode="auto">
            <a:xfrm>
              <a:off x="1777" y="2998"/>
              <a:ext cx="500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>
                  <a:latin typeface="Arial" panose="020B0604020202020204" pitchFamily="34" charset="0"/>
                </a:rPr>
                <a:t>venus</a:t>
              </a:r>
            </a:p>
          </p:txBody>
        </p:sp>
        <p:pic>
          <p:nvPicPr>
            <p:cNvPr id="71710" name="Picture 9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7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1686" name="Group 10"/>
          <p:cNvGrpSpPr>
            <a:grpSpLocks/>
          </p:cNvGrpSpPr>
          <p:nvPr/>
        </p:nvGrpSpPr>
        <p:grpSpPr bwMode="auto">
          <a:xfrm>
            <a:off x="8496300" y="3608388"/>
            <a:ext cx="700088" cy="1096962"/>
            <a:chOff x="3865" y="2526"/>
            <a:chExt cx="441" cy="691"/>
          </a:xfrm>
        </p:grpSpPr>
        <p:sp>
          <p:nvSpPr>
            <p:cNvPr id="71707" name="Text Box 11"/>
            <p:cNvSpPr txBox="1">
              <a:spLocks noChangeArrowheads="1"/>
            </p:cNvSpPr>
            <p:nvPr/>
          </p:nvSpPr>
          <p:spPr bwMode="auto">
            <a:xfrm>
              <a:off x="3872" y="2998"/>
              <a:ext cx="42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>
                  <a:latin typeface="Arial" panose="020B0604020202020204" pitchFamily="34" charset="0"/>
                </a:rPr>
                <a:t>pluto</a:t>
              </a:r>
            </a:p>
          </p:txBody>
        </p:sp>
        <p:pic>
          <p:nvPicPr>
            <p:cNvPr id="71708" name="Picture 12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5" y="2526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687" name="Picture 13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88" y="1993900"/>
            <a:ext cx="700087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8" name="Line 14"/>
          <p:cNvSpPr>
            <a:spLocks noChangeShapeType="1"/>
          </p:cNvSpPr>
          <p:nvPr/>
        </p:nvSpPr>
        <p:spPr bwMode="auto">
          <a:xfrm>
            <a:off x="6365875" y="3376613"/>
            <a:ext cx="2476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689" name="Line 15"/>
          <p:cNvSpPr>
            <a:spLocks noChangeShapeType="1"/>
          </p:cNvSpPr>
          <p:nvPr/>
        </p:nvSpPr>
        <p:spPr bwMode="auto">
          <a:xfrm>
            <a:off x="6364288" y="3376613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690" name="Line 16"/>
          <p:cNvSpPr>
            <a:spLocks noChangeShapeType="1"/>
          </p:cNvSpPr>
          <p:nvPr/>
        </p:nvSpPr>
        <p:spPr bwMode="auto">
          <a:xfrm>
            <a:off x="7632700" y="3087688"/>
            <a:ext cx="0" cy="519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691" name="Line 17"/>
          <p:cNvSpPr>
            <a:spLocks noChangeShapeType="1"/>
          </p:cNvSpPr>
          <p:nvPr/>
        </p:nvSpPr>
        <p:spPr bwMode="auto">
          <a:xfrm>
            <a:off x="6376988" y="4754563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692" name="Line 18"/>
          <p:cNvSpPr>
            <a:spLocks noChangeShapeType="1"/>
          </p:cNvSpPr>
          <p:nvPr/>
        </p:nvSpPr>
        <p:spPr bwMode="auto">
          <a:xfrm>
            <a:off x="8847138" y="3376613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693" name="Line 19"/>
          <p:cNvSpPr>
            <a:spLocks noChangeShapeType="1"/>
          </p:cNvSpPr>
          <p:nvPr/>
        </p:nvSpPr>
        <p:spPr bwMode="auto">
          <a:xfrm>
            <a:off x="7689850" y="4759325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694" name="Line 20"/>
          <p:cNvSpPr>
            <a:spLocks noChangeShapeType="1"/>
          </p:cNvSpPr>
          <p:nvPr/>
        </p:nvSpPr>
        <p:spPr bwMode="auto">
          <a:xfrm>
            <a:off x="8847138" y="4759325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695" name="Text Box 21"/>
          <p:cNvSpPr txBox="1">
            <a:spLocks noChangeArrowheads="1"/>
          </p:cNvSpPr>
          <p:nvPr/>
        </p:nvSpPr>
        <p:spPr bwMode="auto">
          <a:xfrm>
            <a:off x="7346950" y="5794375"/>
            <a:ext cx="742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notes</a:t>
            </a:r>
          </a:p>
        </p:txBody>
      </p:sp>
      <p:pic>
        <p:nvPicPr>
          <p:cNvPr id="71696" name="Picture 22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175" y="5043488"/>
            <a:ext cx="700088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97" name="Text Box 23"/>
          <p:cNvSpPr txBox="1">
            <a:spLocks noChangeArrowheads="1"/>
          </p:cNvSpPr>
          <p:nvPr/>
        </p:nvSpPr>
        <p:spPr bwMode="auto">
          <a:xfrm>
            <a:off x="6045200" y="5794375"/>
            <a:ext cx="742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notes</a:t>
            </a:r>
          </a:p>
        </p:txBody>
      </p:sp>
      <p:pic>
        <p:nvPicPr>
          <p:cNvPr id="71698" name="Picture 24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5043488"/>
            <a:ext cx="700088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99" name="Text Box 25"/>
          <p:cNvSpPr txBox="1">
            <a:spLocks noChangeArrowheads="1"/>
          </p:cNvSpPr>
          <p:nvPr/>
        </p:nvSpPr>
        <p:spPr bwMode="auto">
          <a:xfrm>
            <a:off x="8493125" y="5794375"/>
            <a:ext cx="742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notes</a:t>
            </a:r>
          </a:p>
        </p:txBody>
      </p:sp>
      <p:pic>
        <p:nvPicPr>
          <p:cNvPr id="71700" name="Picture 26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763" y="5045075"/>
            <a:ext cx="700087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01" name="Line 27"/>
          <p:cNvSpPr>
            <a:spLocks noChangeShapeType="1"/>
          </p:cNvSpPr>
          <p:nvPr/>
        </p:nvSpPr>
        <p:spPr bwMode="auto">
          <a:xfrm>
            <a:off x="6365875" y="6253163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702" name="Line 28"/>
          <p:cNvSpPr>
            <a:spLocks noChangeShapeType="1"/>
          </p:cNvSpPr>
          <p:nvPr/>
        </p:nvSpPr>
        <p:spPr bwMode="auto">
          <a:xfrm>
            <a:off x="7678738" y="6257925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703" name="Line 29"/>
          <p:cNvSpPr>
            <a:spLocks noChangeShapeType="1"/>
          </p:cNvSpPr>
          <p:nvPr/>
        </p:nvSpPr>
        <p:spPr bwMode="auto">
          <a:xfrm>
            <a:off x="8836025" y="6257925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704" name="Text Box 30"/>
          <p:cNvSpPr txBox="1">
            <a:spLocks noChangeArrowheads="1"/>
          </p:cNvSpPr>
          <p:nvPr/>
        </p:nvSpPr>
        <p:spPr bwMode="auto">
          <a:xfrm>
            <a:off x="6184900" y="6543675"/>
            <a:ext cx="4127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71705" name="Text Box 31"/>
          <p:cNvSpPr txBox="1">
            <a:spLocks noChangeArrowheads="1"/>
          </p:cNvSpPr>
          <p:nvPr/>
        </p:nvSpPr>
        <p:spPr bwMode="auto">
          <a:xfrm>
            <a:off x="7507288" y="6545263"/>
            <a:ext cx="4127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71706" name="Text Box 32"/>
          <p:cNvSpPr txBox="1">
            <a:spLocks noChangeArrowheads="1"/>
          </p:cNvSpPr>
          <p:nvPr/>
        </p:nvSpPr>
        <p:spPr bwMode="auto">
          <a:xfrm>
            <a:off x="8659813" y="6545263"/>
            <a:ext cx="4127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…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46906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What does "execute" mean for directories?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Gives the right to </a:t>
            </a:r>
            <a:r>
              <a:rPr lang="en-US" altLang="en-US" sz="2800" i="1">
                <a:latin typeface="Calibri" panose="020F0502020204030204" pitchFamily="34" charset="0"/>
              </a:rPr>
              <a:t>traverse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the directory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7286625" y="2684463"/>
            <a:ext cx="6032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vlad</a:t>
            </a:r>
          </a:p>
        </p:txBody>
      </p:sp>
      <p:grpSp>
        <p:nvGrpSpPr>
          <p:cNvPr id="72708" name="Group 4"/>
          <p:cNvGrpSpPr>
            <a:grpSpLocks/>
          </p:cNvGrpSpPr>
          <p:nvPr/>
        </p:nvGrpSpPr>
        <p:grpSpPr bwMode="auto">
          <a:xfrm>
            <a:off x="7351713" y="3606800"/>
            <a:ext cx="700087" cy="1098550"/>
            <a:chOff x="2482" y="2525"/>
            <a:chExt cx="441" cy="692"/>
          </a:xfrm>
        </p:grpSpPr>
        <p:sp>
          <p:nvSpPr>
            <p:cNvPr id="72736" name="Text Box 5"/>
            <p:cNvSpPr txBox="1">
              <a:spLocks noChangeArrowheads="1"/>
            </p:cNvSpPr>
            <p:nvPr/>
          </p:nvSpPr>
          <p:spPr bwMode="auto">
            <a:xfrm>
              <a:off x="2484" y="2998"/>
              <a:ext cx="436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>
                  <a:latin typeface="Arial" panose="020B0604020202020204" pitchFamily="34" charset="0"/>
                </a:rPr>
                <a:t>mars</a:t>
              </a:r>
            </a:p>
          </p:txBody>
        </p:sp>
        <p:pic>
          <p:nvPicPr>
            <p:cNvPr id="72737" name="Picture 6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2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2709" name="Group 7"/>
          <p:cNvGrpSpPr>
            <a:grpSpLocks/>
          </p:cNvGrpSpPr>
          <p:nvPr/>
        </p:nvGrpSpPr>
        <p:grpSpPr bwMode="auto">
          <a:xfrm>
            <a:off x="6002338" y="3606800"/>
            <a:ext cx="793750" cy="1098550"/>
            <a:chOff x="1777" y="2525"/>
            <a:chExt cx="500" cy="692"/>
          </a:xfrm>
        </p:grpSpPr>
        <p:sp>
          <p:nvSpPr>
            <p:cNvPr id="72734" name="Text Box 8"/>
            <p:cNvSpPr txBox="1">
              <a:spLocks noChangeArrowheads="1"/>
            </p:cNvSpPr>
            <p:nvPr/>
          </p:nvSpPr>
          <p:spPr bwMode="auto">
            <a:xfrm>
              <a:off x="1777" y="2998"/>
              <a:ext cx="500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>
                  <a:latin typeface="Arial" panose="020B0604020202020204" pitchFamily="34" charset="0"/>
                </a:rPr>
                <a:t>venus</a:t>
              </a:r>
            </a:p>
          </p:txBody>
        </p:sp>
        <p:pic>
          <p:nvPicPr>
            <p:cNvPr id="72735" name="Picture 9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7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2710" name="Group 10"/>
          <p:cNvGrpSpPr>
            <a:grpSpLocks/>
          </p:cNvGrpSpPr>
          <p:nvPr/>
        </p:nvGrpSpPr>
        <p:grpSpPr bwMode="auto">
          <a:xfrm>
            <a:off x="8496300" y="3608388"/>
            <a:ext cx="700088" cy="1096962"/>
            <a:chOff x="3865" y="2526"/>
            <a:chExt cx="441" cy="691"/>
          </a:xfrm>
        </p:grpSpPr>
        <p:sp>
          <p:nvSpPr>
            <p:cNvPr id="72732" name="Text Box 11"/>
            <p:cNvSpPr txBox="1">
              <a:spLocks noChangeArrowheads="1"/>
            </p:cNvSpPr>
            <p:nvPr/>
          </p:nvSpPr>
          <p:spPr bwMode="auto">
            <a:xfrm>
              <a:off x="3872" y="2998"/>
              <a:ext cx="42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>
                  <a:latin typeface="Arial" panose="020B0604020202020204" pitchFamily="34" charset="0"/>
                </a:rPr>
                <a:t>pluto</a:t>
              </a:r>
            </a:p>
          </p:txBody>
        </p:sp>
        <p:pic>
          <p:nvPicPr>
            <p:cNvPr id="72733" name="Picture 12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5" y="2526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2711" name="Picture 13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88" y="1993900"/>
            <a:ext cx="700087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12" name="Line 14"/>
          <p:cNvSpPr>
            <a:spLocks noChangeShapeType="1"/>
          </p:cNvSpPr>
          <p:nvPr/>
        </p:nvSpPr>
        <p:spPr bwMode="auto">
          <a:xfrm>
            <a:off x="6365875" y="3376613"/>
            <a:ext cx="2476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13" name="Line 15"/>
          <p:cNvSpPr>
            <a:spLocks noChangeShapeType="1"/>
          </p:cNvSpPr>
          <p:nvPr/>
        </p:nvSpPr>
        <p:spPr bwMode="auto">
          <a:xfrm>
            <a:off x="6364288" y="3376613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14" name="Line 16"/>
          <p:cNvSpPr>
            <a:spLocks noChangeShapeType="1"/>
          </p:cNvSpPr>
          <p:nvPr/>
        </p:nvSpPr>
        <p:spPr bwMode="auto">
          <a:xfrm>
            <a:off x="7632700" y="3087688"/>
            <a:ext cx="0" cy="519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15" name="Line 17"/>
          <p:cNvSpPr>
            <a:spLocks noChangeShapeType="1"/>
          </p:cNvSpPr>
          <p:nvPr/>
        </p:nvSpPr>
        <p:spPr bwMode="auto">
          <a:xfrm>
            <a:off x="6376988" y="4754563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16" name="Line 18"/>
          <p:cNvSpPr>
            <a:spLocks noChangeShapeType="1"/>
          </p:cNvSpPr>
          <p:nvPr/>
        </p:nvSpPr>
        <p:spPr bwMode="auto">
          <a:xfrm>
            <a:off x="8847138" y="3376613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17" name="Line 19"/>
          <p:cNvSpPr>
            <a:spLocks noChangeShapeType="1"/>
          </p:cNvSpPr>
          <p:nvPr/>
        </p:nvSpPr>
        <p:spPr bwMode="auto">
          <a:xfrm>
            <a:off x="7689850" y="4759325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18" name="Line 20"/>
          <p:cNvSpPr>
            <a:spLocks noChangeShapeType="1"/>
          </p:cNvSpPr>
          <p:nvPr/>
        </p:nvSpPr>
        <p:spPr bwMode="auto">
          <a:xfrm>
            <a:off x="8847138" y="4759325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19" name="Text Box 21"/>
          <p:cNvSpPr txBox="1">
            <a:spLocks noChangeArrowheads="1"/>
          </p:cNvSpPr>
          <p:nvPr/>
        </p:nvSpPr>
        <p:spPr bwMode="auto">
          <a:xfrm>
            <a:off x="7346950" y="5794375"/>
            <a:ext cx="742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notes</a:t>
            </a:r>
          </a:p>
        </p:txBody>
      </p:sp>
      <p:pic>
        <p:nvPicPr>
          <p:cNvPr id="72720" name="Picture 22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175" y="5043488"/>
            <a:ext cx="700088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21" name="Text Box 23"/>
          <p:cNvSpPr txBox="1">
            <a:spLocks noChangeArrowheads="1"/>
          </p:cNvSpPr>
          <p:nvPr/>
        </p:nvSpPr>
        <p:spPr bwMode="auto">
          <a:xfrm>
            <a:off x="6045200" y="5794375"/>
            <a:ext cx="742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notes</a:t>
            </a:r>
          </a:p>
        </p:txBody>
      </p:sp>
      <p:pic>
        <p:nvPicPr>
          <p:cNvPr id="72722" name="Picture 24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5043488"/>
            <a:ext cx="700088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23" name="Text Box 25"/>
          <p:cNvSpPr txBox="1">
            <a:spLocks noChangeArrowheads="1"/>
          </p:cNvSpPr>
          <p:nvPr/>
        </p:nvSpPr>
        <p:spPr bwMode="auto">
          <a:xfrm>
            <a:off x="8493125" y="5794375"/>
            <a:ext cx="742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notes</a:t>
            </a:r>
          </a:p>
        </p:txBody>
      </p:sp>
      <p:pic>
        <p:nvPicPr>
          <p:cNvPr id="72724" name="Picture 26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763" y="5045075"/>
            <a:ext cx="700087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25" name="Line 27"/>
          <p:cNvSpPr>
            <a:spLocks noChangeShapeType="1"/>
          </p:cNvSpPr>
          <p:nvPr/>
        </p:nvSpPr>
        <p:spPr bwMode="auto">
          <a:xfrm>
            <a:off x="6365875" y="6253163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26" name="Line 28"/>
          <p:cNvSpPr>
            <a:spLocks noChangeShapeType="1"/>
          </p:cNvSpPr>
          <p:nvPr/>
        </p:nvSpPr>
        <p:spPr bwMode="auto">
          <a:xfrm>
            <a:off x="7678738" y="6257925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27" name="Line 29"/>
          <p:cNvSpPr>
            <a:spLocks noChangeShapeType="1"/>
          </p:cNvSpPr>
          <p:nvPr/>
        </p:nvSpPr>
        <p:spPr bwMode="auto">
          <a:xfrm>
            <a:off x="8836025" y="6257925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28" name="Text Box 30"/>
          <p:cNvSpPr txBox="1">
            <a:spLocks noChangeArrowheads="1"/>
          </p:cNvSpPr>
          <p:nvPr/>
        </p:nvSpPr>
        <p:spPr bwMode="auto">
          <a:xfrm>
            <a:off x="6184900" y="6543675"/>
            <a:ext cx="4127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72729" name="Text Box 31"/>
          <p:cNvSpPr txBox="1">
            <a:spLocks noChangeArrowheads="1"/>
          </p:cNvSpPr>
          <p:nvPr/>
        </p:nvSpPr>
        <p:spPr bwMode="auto">
          <a:xfrm>
            <a:off x="7507288" y="6545263"/>
            <a:ext cx="4127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72730" name="Text Box 32"/>
          <p:cNvSpPr txBox="1">
            <a:spLocks noChangeArrowheads="1"/>
          </p:cNvSpPr>
          <p:nvPr/>
        </p:nvSpPr>
        <p:spPr bwMode="auto">
          <a:xfrm>
            <a:off x="8659813" y="6545263"/>
            <a:ext cx="4127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72731" name="Text Box 33"/>
          <p:cNvSpPr txBox="1">
            <a:spLocks noChangeArrowheads="1"/>
          </p:cNvSpPr>
          <p:nvPr/>
        </p:nvSpPr>
        <p:spPr bwMode="auto">
          <a:xfrm>
            <a:off x="5500688" y="3435350"/>
            <a:ext cx="433387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solidFill>
                  <a:schemeClr val="accent2"/>
                </a:solidFill>
                <a:latin typeface="Calibri" panose="020F0502020204030204" pitchFamily="34" charset="0"/>
              </a:rPr>
              <a:t>r-x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46906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What does "execute" mean for directories?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Gives the right to </a:t>
            </a:r>
            <a:r>
              <a:rPr lang="en-US" altLang="en-US" sz="2800" i="1">
                <a:latin typeface="Calibri" panose="020F0502020204030204" pitchFamily="34" charset="0"/>
              </a:rPr>
              <a:t>traverse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the directory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7286625" y="2684463"/>
            <a:ext cx="6032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vlad</a:t>
            </a:r>
          </a:p>
        </p:txBody>
      </p:sp>
      <p:grpSp>
        <p:nvGrpSpPr>
          <p:cNvPr id="73732" name="Group 4"/>
          <p:cNvGrpSpPr>
            <a:grpSpLocks/>
          </p:cNvGrpSpPr>
          <p:nvPr/>
        </p:nvGrpSpPr>
        <p:grpSpPr bwMode="auto">
          <a:xfrm>
            <a:off x="7351713" y="3606800"/>
            <a:ext cx="700087" cy="1098550"/>
            <a:chOff x="2482" y="2525"/>
            <a:chExt cx="441" cy="692"/>
          </a:xfrm>
        </p:grpSpPr>
        <p:sp>
          <p:nvSpPr>
            <p:cNvPr id="73761" name="Text Box 5"/>
            <p:cNvSpPr txBox="1">
              <a:spLocks noChangeArrowheads="1"/>
            </p:cNvSpPr>
            <p:nvPr/>
          </p:nvSpPr>
          <p:spPr bwMode="auto">
            <a:xfrm>
              <a:off x="2484" y="2998"/>
              <a:ext cx="436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>
                  <a:latin typeface="Arial" panose="020B0604020202020204" pitchFamily="34" charset="0"/>
                </a:rPr>
                <a:t>mars</a:t>
              </a:r>
            </a:p>
          </p:txBody>
        </p:sp>
        <p:pic>
          <p:nvPicPr>
            <p:cNvPr id="73762" name="Picture 6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2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3733" name="Group 7"/>
          <p:cNvGrpSpPr>
            <a:grpSpLocks/>
          </p:cNvGrpSpPr>
          <p:nvPr/>
        </p:nvGrpSpPr>
        <p:grpSpPr bwMode="auto">
          <a:xfrm>
            <a:off x="6002338" y="3606800"/>
            <a:ext cx="793750" cy="1098550"/>
            <a:chOff x="1777" y="2525"/>
            <a:chExt cx="500" cy="692"/>
          </a:xfrm>
        </p:grpSpPr>
        <p:sp>
          <p:nvSpPr>
            <p:cNvPr id="73759" name="Text Box 8"/>
            <p:cNvSpPr txBox="1">
              <a:spLocks noChangeArrowheads="1"/>
            </p:cNvSpPr>
            <p:nvPr/>
          </p:nvSpPr>
          <p:spPr bwMode="auto">
            <a:xfrm>
              <a:off x="1777" y="2998"/>
              <a:ext cx="500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>
                  <a:latin typeface="Arial" panose="020B0604020202020204" pitchFamily="34" charset="0"/>
                </a:rPr>
                <a:t>venus</a:t>
              </a:r>
            </a:p>
          </p:txBody>
        </p:sp>
        <p:pic>
          <p:nvPicPr>
            <p:cNvPr id="73760" name="Picture 9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7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3734" name="Group 10"/>
          <p:cNvGrpSpPr>
            <a:grpSpLocks/>
          </p:cNvGrpSpPr>
          <p:nvPr/>
        </p:nvGrpSpPr>
        <p:grpSpPr bwMode="auto">
          <a:xfrm>
            <a:off x="8496300" y="3608388"/>
            <a:ext cx="700088" cy="1096962"/>
            <a:chOff x="3865" y="2526"/>
            <a:chExt cx="441" cy="691"/>
          </a:xfrm>
        </p:grpSpPr>
        <p:sp>
          <p:nvSpPr>
            <p:cNvPr id="73757" name="Text Box 11"/>
            <p:cNvSpPr txBox="1">
              <a:spLocks noChangeArrowheads="1"/>
            </p:cNvSpPr>
            <p:nvPr/>
          </p:nvSpPr>
          <p:spPr bwMode="auto">
            <a:xfrm>
              <a:off x="3872" y="2998"/>
              <a:ext cx="42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>
                  <a:latin typeface="Arial" panose="020B0604020202020204" pitchFamily="34" charset="0"/>
                </a:rPr>
                <a:t>pluto</a:t>
              </a:r>
            </a:p>
          </p:txBody>
        </p:sp>
        <p:pic>
          <p:nvPicPr>
            <p:cNvPr id="73758" name="Picture 12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5" y="2526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3735" name="Picture 13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88" y="1993900"/>
            <a:ext cx="700087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6" name="Line 14"/>
          <p:cNvSpPr>
            <a:spLocks noChangeShapeType="1"/>
          </p:cNvSpPr>
          <p:nvPr/>
        </p:nvSpPr>
        <p:spPr bwMode="auto">
          <a:xfrm>
            <a:off x="6365875" y="3376613"/>
            <a:ext cx="2476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3737" name="Line 15"/>
          <p:cNvSpPr>
            <a:spLocks noChangeShapeType="1"/>
          </p:cNvSpPr>
          <p:nvPr/>
        </p:nvSpPr>
        <p:spPr bwMode="auto">
          <a:xfrm>
            <a:off x="6364288" y="3376613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3738" name="Line 16"/>
          <p:cNvSpPr>
            <a:spLocks noChangeShapeType="1"/>
          </p:cNvSpPr>
          <p:nvPr/>
        </p:nvSpPr>
        <p:spPr bwMode="auto">
          <a:xfrm>
            <a:off x="7632700" y="3087688"/>
            <a:ext cx="0" cy="519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3739" name="Line 17"/>
          <p:cNvSpPr>
            <a:spLocks noChangeShapeType="1"/>
          </p:cNvSpPr>
          <p:nvPr/>
        </p:nvSpPr>
        <p:spPr bwMode="auto">
          <a:xfrm>
            <a:off x="6376988" y="4754563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3740" name="Line 18"/>
          <p:cNvSpPr>
            <a:spLocks noChangeShapeType="1"/>
          </p:cNvSpPr>
          <p:nvPr/>
        </p:nvSpPr>
        <p:spPr bwMode="auto">
          <a:xfrm>
            <a:off x="8847138" y="3376613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3741" name="Line 19"/>
          <p:cNvSpPr>
            <a:spLocks noChangeShapeType="1"/>
          </p:cNvSpPr>
          <p:nvPr/>
        </p:nvSpPr>
        <p:spPr bwMode="auto">
          <a:xfrm>
            <a:off x="7689850" y="4759325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3742" name="Line 20"/>
          <p:cNvSpPr>
            <a:spLocks noChangeShapeType="1"/>
          </p:cNvSpPr>
          <p:nvPr/>
        </p:nvSpPr>
        <p:spPr bwMode="auto">
          <a:xfrm>
            <a:off x="8847138" y="4759325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3743" name="Text Box 21"/>
          <p:cNvSpPr txBox="1">
            <a:spLocks noChangeArrowheads="1"/>
          </p:cNvSpPr>
          <p:nvPr/>
        </p:nvSpPr>
        <p:spPr bwMode="auto">
          <a:xfrm>
            <a:off x="7346950" y="5794375"/>
            <a:ext cx="742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notes</a:t>
            </a:r>
          </a:p>
        </p:txBody>
      </p:sp>
      <p:pic>
        <p:nvPicPr>
          <p:cNvPr id="73744" name="Picture 22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175" y="5043488"/>
            <a:ext cx="700088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45" name="Text Box 23"/>
          <p:cNvSpPr txBox="1">
            <a:spLocks noChangeArrowheads="1"/>
          </p:cNvSpPr>
          <p:nvPr/>
        </p:nvSpPr>
        <p:spPr bwMode="auto">
          <a:xfrm>
            <a:off x="6045200" y="5794375"/>
            <a:ext cx="742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notes</a:t>
            </a:r>
          </a:p>
        </p:txBody>
      </p:sp>
      <p:pic>
        <p:nvPicPr>
          <p:cNvPr id="73746" name="Picture 24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5043488"/>
            <a:ext cx="700088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47" name="Text Box 25"/>
          <p:cNvSpPr txBox="1">
            <a:spLocks noChangeArrowheads="1"/>
          </p:cNvSpPr>
          <p:nvPr/>
        </p:nvSpPr>
        <p:spPr bwMode="auto">
          <a:xfrm>
            <a:off x="8493125" y="5794375"/>
            <a:ext cx="742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notes</a:t>
            </a:r>
          </a:p>
        </p:txBody>
      </p:sp>
      <p:pic>
        <p:nvPicPr>
          <p:cNvPr id="73748" name="Picture 26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763" y="5045075"/>
            <a:ext cx="700087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49" name="Line 27"/>
          <p:cNvSpPr>
            <a:spLocks noChangeShapeType="1"/>
          </p:cNvSpPr>
          <p:nvPr/>
        </p:nvSpPr>
        <p:spPr bwMode="auto">
          <a:xfrm>
            <a:off x="6365875" y="6253163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3750" name="Line 28"/>
          <p:cNvSpPr>
            <a:spLocks noChangeShapeType="1"/>
          </p:cNvSpPr>
          <p:nvPr/>
        </p:nvSpPr>
        <p:spPr bwMode="auto">
          <a:xfrm>
            <a:off x="7678738" y="6257925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3751" name="Line 29"/>
          <p:cNvSpPr>
            <a:spLocks noChangeShapeType="1"/>
          </p:cNvSpPr>
          <p:nvPr/>
        </p:nvSpPr>
        <p:spPr bwMode="auto">
          <a:xfrm>
            <a:off x="8836025" y="6257925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3752" name="Text Box 30"/>
          <p:cNvSpPr txBox="1">
            <a:spLocks noChangeArrowheads="1"/>
          </p:cNvSpPr>
          <p:nvPr/>
        </p:nvSpPr>
        <p:spPr bwMode="auto">
          <a:xfrm>
            <a:off x="6184900" y="6543675"/>
            <a:ext cx="4127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73753" name="Text Box 31"/>
          <p:cNvSpPr txBox="1">
            <a:spLocks noChangeArrowheads="1"/>
          </p:cNvSpPr>
          <p:nvPr/>
        </p:nvSpPr>
        <p:spPr bwMode="auto">
          <a:xfrm>
            <a:off x="7507288" y="6545263"/>
            <a:ext cx="4127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73754" name="Text Box 32"/>
          <p:cNvSpPr txBox="1">
            <a:spLocks noChangeArrowheads="1"/>
          </p:cNvSpPr>
          <p:nvPr/>
        </p:nvSpPr>
        <p:spPr bwMode="auto">
          <a:xfrm>
            <a:off x="8659813" y="6545263"/>
            <a:ext cx="4127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73755" name="Text Box 33"/>
          <p:cNvSpPr txBox="1">
            <a:spLocks noChangeArrowheads="1"/>
          </p:cNvSpPr>
          <p:nvPr/>
        </p:nvSpPr>
        <p:spPr bwMode="auto">
          <a:xfrm>
            <a:off x="5500688" y="3435350"/>
            <a:ext cx="433387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solidFill>
                  <a:schemeClr val="accent2"/>
                </a:solidFill>
                <a:latin typeface="Calibri" panose="020F0502020204030204" pitchFamily="34" charset="0"/>
              </a:rPr>
              <a:t>r-x</a:t>
            </a:r>
          </a:p>
        </p:txBody>
      </p:sp>
      <p:sp>
        <p:nvSpPr>
          <p:cNvPr id="73756" name="Text Box 2"/>
          <p:cNvSpPr txBox="1">
            <a:spLocks noChangeArrowheads="1"/>
          </p:cNvSpPr>
          <p:nvPr/>
        </p:nvSpPr>
        <p:spPr bwMode="auto">
          <a:xfrm>
            <a:off x="546100" y="3319463"/>
            <a:ext cx="426402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venus venus/notes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46906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What does "execute" mean for directories?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Gives the right to </a:t>
            </a:r>
            <a:r>
              <a:rPr lang="en-US" altLang="en-US" sz="2800" i="1">
                <a:latin typeface="Calibri" panose="020F0502020204030204" pitchFamily="34" charset="0"/>
              </a:rPr>
              <a:t>traverse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the directory</a:t>
            </a:r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7286625" y="2684463"/>
            <a:ext cx="6032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vlad</a:t>
            </a:r>
          </a:p>
        </p:txBody>
      </p:sp>
      <p:grpSp>
        <p:nvGrpSpPr>
          <p:cNvPr id="74756" name="Group 4"/>
          <p:cNvGrpSpPr>
            <a:grpSpLocks/>
          </p:cNvGrpSpPr>
          <p:nvPr/>
        </p:nvGrpSpPr>
        <p:grpSpPr bwMode="auto">
          <a:xfrm>
            <a:off x="7351713" y="3606800"/>
            <a:ext cx="700087" cy="1098550"/>
            <a:chOff x="2482" y="2525"/>
            <a:chExt cx="441" cy="692"/>
          </a:xfrm>
        </p:grpSpPr>
        <p:sp>
          <p:nvSpPr>
            <p:cNvPr id="74786" name="Text Box 5"/>
            <p:cNvSpPr txBox="1">
              <a:spLocks noChangeArrowheads="1"/>
            </p:cNvSpPr>
            <p:nvPr/>
          </p:nvSpPr>
          <p:spPr bwMode="auto">
            <a:xfrm>
              <a:off x="2484" y="2998"/>
              <a:ext cx="436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>
                  <a:latin typeface="Arial" panose="020B0604020202020204" pitchFamily="34" charset="0"/>
                </a:rPr>
                <a:t>mars</a:t>
              </a:r>
            </a:p>
          </p:txBody>
        </p:sp>
        <p:pic>
          <p:nvPicPr>
            <p:cNvPr id="74787" name="Picture 6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2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4757" name="Group 7"/>
          <p:cNvGrpSpPr>
            <a:grpSpLocks/>
          </p:cNvGrpSpPr>
          <p:nvPr/>
        </p:nvGrpSpPr>
        <p:grpSpPr bwMode="auto">
          <a:xfrm>
            <a:off x="6002338" y="3606800"/>
            <a:ext cx="793750" cy="1098550"/>
            <a:chOff x="1777" y="2525"/>
            <a:chExt cx="500" cy="692"/>
          </a:xfrm>
        </p:grpSpPr>
        <p:sp>
          <p:nvSpPr>
            <p:cNvPr id="74784" name="Text Box 8"/>
            <p:cNvSpPr txBox="1">
              <a:spLocks noChangeArrowheads="1"/>
            </p:cNvSpPr>
            <p:nvPr/>
          </p:nvSpPr>
          <p:spPr bwMode="auto">
            <a:xfrm>
              <a:off x="1777" y="2998"/>
              <a:ext cx="500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>
                  <a:latin typeface="Arial" panose="020B0604020202020204" pitchFamily="34" charset="0"/>
                </a:rPr>
                <a:t>venus</a:t>
              </a:r>
            </a:p>
          </p:txBody>
        </p:sp>
        <p:pic>
          <p:nvPicPr>
            <p:cNvPr id="74785" name="Picture 9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7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4758" name="Group 10"/>
          <p:cNvGrpSpPr>
            <a:grpSpLocks/>
          </p:cNvGrpSpPr>
          <p:nvPr/>
        </p:nvGrpSpPr>
        <p:grpSpPr bwMode="auto">
          <a:xfrm>
            <a:off x="8496300" y="3608388"/>
            <a:ext cx="700088" cy="1096962"/>
            <a:chOff x="3865" y="2526"/>
            <a:chExt cx="441" cy="691"/>
          </a:xfrm>
        </p:grpSpPr>
        <p:sp>
          <p:nvSpPr>
            <p:cNvPr id="74782" name="Text Box 11"/>
            <p:cNvSpPr txBox="1">
              <a:spLocks noChangeArrowheads="1"/>
            </p:cNvSpPr>
            <p:nvPr/>
          </p:nvSpPr>
          <p:spPr bwMode="auto">
            <a:xfrm>
              <a:off x="3872" y="2998"/>
              <a:ext cx="42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>
                  <a:latin typeface="Arial" panose="020B0604020202020204" pitchFamily="34" charset="0"/>
                </a:rPr>
                <a:t>pluto</a:t>
              </a:r>
            </a:p>
          </p:txBody>
        </p:sp>
        <p:pic>
          <p:nvPicPr>
            <p:cNvPr id="74783" name="Picture 12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5" y="2526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4759" name="Picture 13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88" y="1993900"/>
            <a:ext cx="700087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60" name="Line 14"/>
          <p:cNvSpPr>
            <a:spLocks noChangeShapeType="1"/>
          </p:cNvSpPr>
          <p:nvPr/>
        </p:nvSpPr>
        <p:spPr bwMode="auto">
          <a:xfrm>
            <a:off x="6365875" y="3376613"/>
            <a:ext cx="2476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4761" name="Line 15"/>
          <p:cNvSpPr>
            <a:spLocks noChangeShapeType="1"/>
          </p:cNvSpPr>
          <p:nvPr/>
        </p:nvSpPr>
        <p:spPr bwMode="auto">
          <a:xfrm>
            <a:off x="6364288" y="3376613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4762" name="Line 16"/>
          <p:cNvSpPr>
            <a:spLocks noChangeShapeType="1"/>
          </p:cNvSpPr>
          <p:nvPr/>
        </p:nvSpPr>
        <p:spPr bwMode="auto">
          <a:xfrm>
            <a:off x="7632700" y="3087688"/>
            <a:ext cx="0" cy="519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4763" name="Line 17"/>
          <p:cNvSpPr>
            <a:spLocks noChangeShapeType="1"/>
          </p:cNvSpPr>
          <p:nvPr/>
        </p:nvSpPr>
        <p:spPr bwMode="auto">
          <a:xfrm>
            <a:off x="6376988" y="4754563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4764" name="Line 18"/>
          <p:cNvSpPr>
            <a:spLocks noChangeShapeType="1"/>
          </p:cNvSpPr>
          <p:nvPr/>
        </p:nvSpPr>
        <p:spPr bwMode="auto">
          <a:xfrm>
            <a:off x="8847138" y="3376613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4765" name="Line 19"/>
          <p:cNvSpPr>
            <a:spLocks noChangeShapeType="1"/>
          </p:cNvSpPr>
          <p:nvPr/>
        </p:nvSpPr>
        <p:spPr bwMode="auto">
          <a:xfrm>
            <a:off x="7689850" y="4759325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4766" name="Line 20"/>
          <p:cNvSpPr>
            <a:spLocks noChangeShapeType="1"/>
          </p:cNvSpPr>
          <p:nvPr/>
        </p:nvSpPr>
        <p:spPr bwMode="auto">
          <a:xfrm>
            <a:off x="8847138" y="4759325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4767" name="Text Box 21"/>
          <p:cNvSpPr txBox="1">
            <a:spLocks noChangeArrowheads="1"/>
          </p:cNvSpPr>
          <p:nvPr/>
        </p:nvSpPr>
        <p:spPr bwMode="auto">
          <a:xfrm>
            <a:off x="7346950" y="5794375"/>
            <a:ext cx="742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notes</a:t>
            </a:r>
          </a:p>
        </p:txBody>
      </p:sp>
      <p:pic>
        <p:nvPicPr>
          <p:cNvPr id="74768" name="Picture 22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175" y="5043488"/>
            <a:ext cx="700088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69" name="Text Box 23"/>
          <p:cNvSpPr txBox="1">
            <a:spLocks noChangeArrowheads="1"/>
          </p:cNvSpPr>
          <p:nvPr/>
        </p:nvSpPr>
        <p:spPr bwMode="auto">
          <a:xfrm>
            <a:off x="6045200" y="5794375"/>
            <a:ext cx="742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notes</a:t>
            </a:r>
          </a:p>
        </p:txBody>
      </p:sp>
      <p:pic>
        <p:nvPicPr>
          <p:cNvPr id="74770" name="Picture 24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5043488"/>
            <a:ext cx="700088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71" name="Text Box 25"/>
          <p:cNvSpPr txBox="1">
            <a:spLocks noChangeArrowheads="1"/>
          </p:cNvSpPr>
          <p:nvPr/>
        </p:nvSpPr>
        <p:spPr bwMode="auto">
          <a:xfrm>
            <a:off x="8493125" y="5794375"/>
            <a:ext cx="742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notes</a:t>
            </a:r>
          </a:p>
        </p:txBody>
      </p:sp>
      <p:pic>
        <p:nvPicPr>
          <p:cNvPr id="74772" name="Picture 26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763" y="5045075"/>
            <a:ext cx="700087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73" name="Line 27"/>
          <p:cNvSpPr>
            <a:spLocks noChangeShapeType="1"/>
          </p:cNvSpPr>
          <p:nvPr/>
        </p:nvSpPr>
        <p:spPr bwMode="auto">
          <a:xfrm>
            <a:off x="6365875" y="6253163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4774" name="Line 28"/>
          <p:cNvSpPr>
            <a:spLocks noChangeShapeType="1"/>
          </p:cNvSpPr>
          <p:nvPr/>
        </p:nvSpPr>
        <p:spPr bwMode="auto">
          <a:xfrm>
            <a:off x="7678738" y="6257925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4775" name="Line 29"/>
          <p:cNvSpPr>
            <a:spLocks noChangeShapeType="1"/>
          </p:cNvSpPr>
          <p:nvPr/>
        </p:nvSpPr>
        <p:spPr bwMode="auto">
          <a:xfrm>
            <a:off x="8836025" y="6257925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4776" name="Text Box 30"/>
          <p:cNvSpPr txBox="1">
            <a:spLocks noChangeArrowheads="1"/>
          </p:cNvSpPr>
          <p:nvPr/>
        </p:nvSpPr>
        <p:spPr bwMode="auto">
          <a:xfrm>
            <a:off x="6184900" y="6543675"/>
            <a:ext cx="4127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74777" name="Text Box 31"/>
          <p:cNvSpPr txBox="1">
            <a:spLocks noChangeArrowheads="1"/>
          </p:cNvSpPr>
          <p:nvPr/>
        </p:nvSpPr>
        <p:spPr bwMode="auto">
          <a:xfrm>
            <a:off x="7507288" y="6545263"/>
            <a:ext cx="4127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74778" name="Text Box 32"/>
          <p:cNvSpPr txBox="1">
            <a:spLocks noChangeArrowheads="1"/>
          </p:cNvSpPr>
          <p:nvPr/>
        </p:nvSpPr>
        <p:spPr bwMode="auto">
          <a:xfrm>
            <a:off x="8659813" y="6545263"/>
            <a:ext cx="4127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74779" name="Text Box 33"/>
          <p:cNvSpPr txBox="1">
            <a:spLocks noChangeArrowheads="1"/>
          </p:cNvSpPr>
          <p:nvPr/>
        </p:nvSpPr>
        <p:spPr bwMode="auto">
          <a:xfrm>
            <a:off x="5500688" y="3435350"/>
            <a:ext cx="433387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solidFill>
                  <a:schemeClr val="accent2"/>
                </a:solidFill>
                <a:latin typeface="Calibri" panose="020F0502020204030204" pitchFamily="34" charset="0"/>
              </a:rPr>
              <a:t>r-x</a:t>
            </a:r>
          </a:p>
        </p:txBody>
      </p:sp>
      <p:sp>
        <p:nvSpPr>
          <p:cNvPr id="74780" name="Text Box 2"/>
          <p:cNvSpPr txBox="1">
            <a:spLocks noChangeArrowheads="1"/>
          </p:cNvSpPr>
          <p:nvPr/>
        </p:nvSpPr>
        <p:spPr bwMode="auto">
          <a:xfrm>
            <a:off x="546100" y="3319463"/>
            <a:ext cx="426402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venus venus/notes</a:t>
            </a:r>
          </a:p>
        </p:txBody>
      </p:sp>
      <p:sp>
        <p:nvSpPr>
          <p:cNvPr id="74781" name="Text Box 35"/>
          <p:cNvSpPr txBox="1">
            <a:spLocks noChangeArrowheads="1"/>
          </p:cNvSpPr>
          <p:nvPr/>
        </p:nvSpPr>
        <p:spPr bwMode="auto">
          <a:xfrm>
            <a:off x="4627563" y="3489325"/>
            <a:ext cx="4127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solidFill>
                  <a:srgbClr val="006600"/>
                </a:solidFill>
                <a:latin typeface="Arial" panose="020B0604020202020204" pitchFamily="34" charset="0"/>
              </a:rPr>
              <a:t>✔</a:t>
            </a:r>
            <a:endParaRPr lang="en-CA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46906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What does "execute" mean for directories?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Gives the right to </a:t>
            </a:r>
            <a:r>
              <a:rPr lang="en-US" altLang="en-US" sz="2800" i="1">
                <a:latin typeface="Calibri" panose="020F0502020204030204" pitchFamily="34" charset="0"/>
              </a:rPr>
              <a:t>traverse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the directory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7286625" y="2684463"/>
            <a:ext cx="6032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vlad</a:t>
            </a:r>
          </a:p>
        </p:txBody>
      </p:sp>
      <p:grpSp>
        <p:nvGrpSpPr>
          <p:cNvPr id="75780" name="Group 4"/>
          <p:cNvGrpSpPr>
            <a:grpSpLocks/>
          </p:cNvGrpSpPr>
          <p:nvPr/>
        </p:nvGrpSpPr>
        <p:grpSpPr bwMode="auto">
          <a:xfrm>
            <a:off x="7351713" y="3606800"/>
            <a:ext cx="700087" cy="1098550"/>
            <a:chOff x="2482" y="2525"/>
            <a:chExt cx="441" cy="692"/>
          </a:xfrm>
        </p:grpSpPr>
        <p:sp>
          <p:nvSpPr>
            <p:cNvPr id="75810" name="Text Box 5"/>
            <p:cNvSpPr txBox="1">
              <a:spLocks noChangeArrowheads="1"/>
            </p:cNvSpPr>
            <p:nvPr/>
          </p:nvSpPr>
          <p:spPr bwMode="auto">
            <a:xfrm>
              <a:off x="2484" y="2998"/>
              <a:ext cx="436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>
                  <a:latin typeface="Arial" panose="020B0604020202020204" pitchFamily="34" charset="0"/>
                </a:rPr>
                <a:t>mars</a:t>
              </a:r>
            </a:p>
          </p:txBody>
        </p:sp>
        <p:pic>
          <p:nvPicPr>
            <p:cNvPr id="75811" name="Picture 6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2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5781" name="Group 7"/>
          <p:cNvGrpSpPr>
            <a:grpSpLocks/>
          </p:cNvGrpSpPr>
          <p:nvPr/>
        </p:nvGrpSpPr>
        <p:grpSpPr bwMode="auto">
          <a:xfrm>
            <a:off x="6002338" y="3606800"/>
            <a:ext cx="793750" cy="1098550"/>
            <a:chOff x="1777" y="2525"/>
            <a:chExt cx="500" cy="692"/>
          </a:xfrm>
        </p:grpSpPr>
        <p:sp>
          <p:nvSpPr>
            <p:cNvPr id="75808" name="Text Box 8"/>
            <p:cNvSpPr txBox="1">
              <a:spLocks noChangeArrowheads="1"/>
            </p:cNvSpPr>
            <p:nvPr/>
          </p:nvSpPr>
          <p:spPr bwMode="auto">
            <a:xfrm>
              <a:off x="1777" y="2998"/>
              <a:ext cx="500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>
                  <a:latin typeface="Arial" panose="020B0604020202020204" pitchFamily="34" charset="0"/>
                </a:rPr>
                <a:t>venus</a:t>
              </a:r>
            </a:p>
          </p:txBody>
        </p:sp>
        <p:pic>
          <p:nvPicPr>
            <p:cNvPr id="75809" name="Picture 9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7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5782" name="Group 10"/>
          <p:cNvGrpSpPr>
            <a:grpSpLocks/>
          </p:cNvGrpSpPr>
          <p:nvPr/>
        </p:nvGrpSpPr>
        <p:grpSpPr bwMode="auto">
          <a:xfrm>
            <a:off x="8496300" y="3608388"/>
            <a:ext cx="700088" cy="1096962"/>
            <a:chOff x="3865" y="2526"/>
            <a:chExt cx="441" cy="691"/>
          </a:xfrm>
        </p:grpSpPr>
        <p:sp>
          <p:nvSpPr>
            <p:cNvPr id="75806" name="Text Box 11"/>
            <p:cNvSpPr txBox="1">
              <a:spLocks noChangeArrowheads="1"/>
            </p:cNvSpPr>
            <p:nvPr/>
          </p:nvSpPr>
          <p:spPr bwMode="auto">
            <a:xfrm>
              <a:off x="3872" y="2998"/>
              <a:ext cx="42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>
                  <a:latin typeface="Arial" panose="020B0604020202020204" pitchFamily="34" charset="0"/>
                </a:rPr>
                <a:t>pluto</a:t>
              </a:r>
            </a:p>
          </p:txBody>
        </p:sp>
        <p:pic>
          <p:nvPicPr>
            <p:cNvPr id="75807" name="Picture 12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5" y="2526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5783" name="Picture 13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88" y="1993900"/>
            <a:ext cx="700087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4" name="Line 14"/>
          <p:cNvSpPr>
            <a:spLocks noChangeShapeType="1"/>
          </p:cNvSpPr>
          <p:nvPr/>
        </p:nvSpPr>
        <p:spPr bwMode="auto">
          <a:xfrm>
            <a:off x="6365875" y="3376613"/>
            <a:ext cx="2476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5785" name="Line 15"/>
          <p:cNvSpPr>
            <a:spLocks noChangeShapeType="1"/>
          </p:cNvSpPr>
          <p:nvPr/>
        </p:nvSpPr>
        <p:spPr bwMode="auto">
          <a:xfrm>
            <a:off x="6364288" y="3376613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5786" name="Line 16"/>
          <p:cNvSpPr>
            <a:spLocks noChangeShapeType="1"/>
          </p:cNvSpPr>
          <p:nvPr/>
        </p:nvSpPr>
        <p:spPr bwMode="auto">
          <a:xfrm>
            <a:off x="7632700" y="3087688"/>
            <a:ext cx="0" cy="519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5787" name="Line 17"/>
          <p:cNvSpPr>
            <a:spLocks noChangeShapeType="1"/>
          </p:cNvSpPr>
          <p:nvPr/>
        </p:nvSpPr>
        <p:spPr bwMode="auto">
          <a:xfrm>
            <a:off x="6376988" y="4754563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5788" name="Line 18"/>
          <p:cNvSpPr>
            <a:spLocks noChangeShapeType="1"/>
          </p:cNvSpPr>
          <p:nvPr/>
        </p:nvSpPr>
        <p:spPr bwMode="auto">
          <a:xfrm>
            <a:off x="8847138" y="3376613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5789" name="Line 19"/>
          <p:cNvSpPr>
            <a:spLocks noChangeShapeType="1"/>
          </p:cNvSpPr>
          <p:nvPr/>
        </p:nvSpPr>
        <p:spPr bwMode="auto">
          <a:xfrm>
            <a:off x="7689850" y="4759325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5790" name="Line 20"/>
          <p:cNvSpPr>
            <a:spLocks noChangeShapeType="1"/>
          </p:cNvSpPr>
          <p:nvPr/>
        </p:nvSpPr>
        <p:spPr bwMode="auto">
          <a:xfrm>
            <a:off x="8847138" y="4759325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5791" name="Text Box 21"/>
          <p:cNvSpPr txBox="1">
            <a:spLocks noChangeArrowheads="1"/>
          </p:cNvSpPr>
          <p:nvPr/>
        </p:nvSpPr>
        <p:spPr bwMode="auto">
          <a:xfrm>
            <a:off x="7346950" y="5794375"/>
            <a:ext cx="742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notes</a:t>
            </a:r>
          </a:p>
        </p:txBody>
      </p:sp>
      <p:pic>
        <p:nvPicPr>
          <p:cNvPr id="75792" name="Picture 22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175" y="5043488"/>
            <a:ext cx="700088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93" name="Text Box 23"/>
          <p:cNvSpPr txBox="1">
            <a:spLocks noChangeArrowheads="1"/>
          </p:cNvSpPr>
          <p:nvPr/>
        </p:nvSpPr>
        <p:spPr bwMode="auto">
          <a:xfrm>
            <a:off x="6045200" y="5794375"/>
            <a:ext cx="742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notes</a:t>
            </a:r>
          </a:p>
        </p:txBody>
      </p:sp>
      <p:pic>
        <p:nvPicPr>
          <p:cNvPr id="75794" name="Picture 24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5043488"/>
            <a:ext cx="700088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95" name="Text Box 25"/>
          <p:cNvSpPr txBox="1">
            <a:spLocks noChangeArrowheads="1"/>
          </p:cNvSpPr>
          <p:nvPr/>
        </p:nvSpPr>
        <p:spPr bwMode="auto">
          <a:xfrm>
            <a:off x="8493125" y="5794375"/>
            <a:ext cx="742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notes</a:t>
            </a:r>
          </a:p>
        </p:txBody>
      </p:sp>
      <p:pic>
        <p:nvPicPr>
          <p:cNvPr id="75796" name="Picture 26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763" y="5045075"/>
            <a:ext cx="700087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97" name="Line 27"/>
          <p:cNvSpPr>
            <a:spLocks noChangeShapeType="1"/>
          </p:cNvSpPr>
          <p:nvPr/>
        </p:nvSpPr>
        <p:spPr bwMode="auto">
          <a:xfrm>
            <a:off x="6365875" y="6253163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5798" name="Line 28"/>
          <p:cNvSpPr>
            <a:spLocks noChangeShapeType="1"/>
          </p:cNvSpPr>
          <p:nvPr/>
        </p:nvSpPr>
        <p:spPr bwMode="auto">
          <a:xfrm>
            <a:off x="7678738" y="6257925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5799" name="Line 29"/>
          <p:cNvSpPr>
            <a:spLocks noChangeShapeType="1"/>
          </p:cNvSpPr>
          <p:nvPr/>
        </p:nvSpPr>
        <p:spPr bwMode="auto">
          <a:xfrm>
            <a:off x="8836025" y="6257925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5800" name="Text Box 30"/>
          <p:cNvSpPr txBox="1">
            <a:spLocks noChangeArrowheads="1"/>
          </p:cNvSpPr>
          <p:nvPr/>
        </p:nvSpPr>
        <p:spPr bwMode="auto">
          <a:xfrm>
            <a:off x="6184900" y="6543675"/>
            <a:ext cx="4127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75801" name="Text Box 31"/>
          <p:cNvSpPr txBox="1">
            <a:spLocks noChangeArrowheads="1"/>
          </p:cNvSpPr>
          <p:nvPr/>
        </p:nvSpPr>
        <p:spPr bwMode="auto">
          <a:xfrm>
            <a:off x="7507288" y="6545263"/>
            <a:ext cx="4127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75802" name="Text Box 32"/>
          <p:cNvSpPr txBox="1">
            <a:spLocks noChangeArrowheads="1"/>
          </p:cNvSpPr>
          <p:nvPr/>
        </p:nvSpPr>
        <p:spPr bwMode="auto">
          <a:xfrm>
            <a:off x="8659813" y="6545263"/>
            <a:ext cx="4127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75803" name="Text Box 33"/>
          <p:cNvSpPr txBox="1">
            <a:spLocks noChangeArrowheads="1"/>
          </p:cNvSpPr>
          <p:nvPr/>
        </p:nvSpPr>
        <p:spPr bwMode="auto">
          <a:xfrm>
            <a:off x="6904038" y="3435350"/>
            <a:ext cx="420687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solidFill>
                  <a:schemeClr val="accent2"/>
                </a:solidFill>
                <a:latin typeface="Calibri" panose="020F0502020204030204" pitchFamily="34" charset="0"/>
              </a:rPr>
              <a:t>r--</a:t>
            </a:r>
          </a:p>
        </p:txBody>
      </p:sp>
      <p:sp>
        <p:nvSpPr>
          <p:cNvPr id="75804" name="Text Box 2"/>
          <p:cNvSpPr txBox="1">
            <a:spLocks noChangeArrowheads="1"/>
          </p:cNvSpPr>
          <p:nvPr/>
        </p:nvSpPr>
        <p:spPr bwMode="auto">
          <a:xfrm>
            <a:off x="546100" y="3319463"/>
            <a:ext cx="426402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venus venus/notes</a:t>
            </a:r>
          </a:p>
        </p:txBody>
      </p:sp>
      <p:sp>
        <p:nvSpPr>
          <p:cNvPr id="75805" name="Text Box 36"/>
          <p:cNvSpPr txBox="1">
            <a:spLocks noChangeArrowheads="1"/>
          </p:cNvSpPr>
          <p:nvPr/>
        </p:nvSpPr>
        <p:spPr bwMode="auto">
          <a:xfrm>
            <a:off x="4627563" y="3489325"/>
            <a:ext cx="4127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solidFill>
                  <a:srgbClr val="006600"/>
                </a:solidFill>
                <a:latin typeface="Arial" panose="020B0604020202020204" pitchFamily="34" charset="0"/>
              </a:rPr>
              <a:t>✔</a:t>
            </a:r>
            <a:endParaRPr lang="en-CA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2220913" y="1376363"/>
            <a:ext cx="855662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shell</a:t>
            </a:r>
          </a:p>
        </p:txBody>
      </p:sp>
      <p:pic>
        <p:nvPicPr>
          <p:cNvPr id="18435" name="Picture 3" descr="MC900104318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303338"/>
            <a:ext cx="906463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 descr="server_356x3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3343275"/>
            <a:ext cx="33909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4876800" y="1376363"/>
            <a:ext cx="4265613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ourier New" panose="02070309020205020404" pitchFamily="49" charset="0"/>
              </a:rPr>
              <a:t>pwd, mkdir, cp, ...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ourier New" panose="02070309020205020404" pitchFamily="49" charset="0"/>
              </a:rPr>
              <a:t>*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ourier New" panose="02070309020205020404" pitchFamily="49" charset="0"/>
              </a:rPr>
              <a:t>&gt;, |</a:t>
            </a:r>
          </a:p>
        </p:txBody>
      </p:sp>
      <p:sp>
        <p:nvSpPr>
          <p:cNvPr id="18438" name="Text Box 4"/>
          <p:cNvSpPr txBox="1">
            <a:spLocks noChangeArrowheads="1"/>
          </p:cNvSpPr>
          <p:nvPr/>
        </p:nvSpPr>
        <p:spPr bwMode="auto">
          <a:xfrm>
            <a:off x="4876800" y="3722688"/>
            <a:ext cx="303530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Who can see what?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46906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What does "execute" mean for directories?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Gives the right to </a:t>
            </a:r>
            <a:r>
              <a:rPr lang="en-US" altLang="en-US" sz="2800" i="1">
                <a:latin typeface="Calibri" panose="020F0502020204030204" pitchFamily="34" charset="0"/>
              </a:rPr>
              <a:t>traverse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the directory</a:t>
            </a:r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7286625" y="2684463"/>
            <a:ext cx="6032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vlad</a:t>
            </a:r>
          </a:p>
        </p:txBody>
      </p:sp>
      <p:grpSp>
        <p:nvGrpSpPr>
          <p:cNvPr id="76804" name="Group 4"/>
          <p:cNvGrpSpPr>
            <a:grpSpLocks/>
          </p:cNvGrpSpPr>
          <p:nvPr/>
        </p:nvGrpSpPr>
        <p:grpSpPr bwMode="auto">
          <a:xfrm>
            <a:off x="7351713" y="3606800"/>
            <a:ext cx="700087" cy="1098550"/>
            <a:chOff x="2482" y="2525"/>
            <a:chExt cx="441" cy="692"/>
          </a:xfrm>
        </p:grpSpPr>
        <p:sp>
          <p:nvSpPr>
            <p:cNvPr id="76835" name="Text Box 5"/>
            <p:cNvSpPr txBox="1">
              <a:spLocks noChangeArrowheads="1"/>
            </p:cNvSpPr>
            <p:nvPr/>
          </p:nvSpPr>
          <p:spPr bwMode="auto">
            <a:xfrm>
              <a:off x="2484" y="2998"/>
              <a:ext cx="436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>
                  <a:latin typeface="Arial" panose="020B0604020202020204" pitchFamily="34" charset="0"/>
                </a:rPr>
                <a:t>mars</a:t>
              </a:r>
            </a:p>
          </p:txBody>
        </p:sp>
        <p:pic>
          <p:nvPicPr>
            <p:cNvPr id="76836" name="Picture 6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2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05" name="Group 7"/>
          <p:cNvGrpSpPr>
            <a:grpSpLocks/>
          </p:cNvGrpSpPr>
          <p:nvPr/>
        </p:nvGrpSpPr>
        <p:grpSpPr bwMode="auto">
          <a:xfrm>
            <a:off x="6002338" y="3606800"/>
            <a:ext cx="793750" cy="1098550"/>
            <a:chOff x="1777" y="2525"/>
            <a:chExt cx="500" cy="692"/>
          </a:xfrm>
        </p:grpSpPr>
        <p:sp>
          <p:nvSpPr>
            <p:cNvPr id="76833" name="Text Box 8"/>
            <p:cNvSpPr txBox="1">
              <a:spLocks noChangeArrowheads="1"/>
            </p:cNvSpPr>
            <p:nvPr/>
          </p:nvSpPr>
          <p:spPr bwMode="auto">
            <a:xfrm>
              <a:off x="1777" y="2998"/>
              <a:ext cx="500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>
                  <a:latin typeface="Arial" panose="020B0604020202020204" pitchFamily="34" charset="0"/>
                </a:rPr>
                <a:t>venus</a:t>
              </a:r>
            </a:p>
          </p:txBody>
        </p:sp>
        <p:pic>
          <p:nvPicPr>
            <p:cNvPr id="76834" name="Picture 9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7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06" name="Group 10"/>
          <p:cNvGrpSpPr>
            <a:grpSpLocks/>
          </p:cNvGrpSpPr>
          <p:nvPr/>
        </p:nvGrpSpPr>
        <p:grpSpPr bwMode="auto">
          <a:xfrm>
            <a:off x="8496300" y="3608388"/>
            <a:ext cx="700088" cy="1096962"/>
            <a:chOff x="3865" y="2526"/>
            <a:chExt cx="441" cy="691"/>
          </a:xfrm>
        </p:grpSpPr>
        <p:sp>
          <p:nvSpPr>
            <p:cNvPr id="76831" name="Text Box 11"/>
            <p:cNvSpPr txBox="1">
              <a:spLocks noChangeArrowheads="1"/>
            </p:cNvSpPr>
            <p:nvPr/>
          </p:nvSpPr>
          <p:spPr bwMode="auto">
            <a:xfrm>
              <a:off x="3872" y="2998"/>
              <a:ext cx="42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>
                  <a:latin typeface="Arial" panose="020B0604020202020204" pitchFamily="34" charset="0"/>
                </a:rPr>
                <a:t>pluto</a:t>
              </a:r>
            </a:p>
          </p:txBody>
        </p:sp>
        <p:pic>
          <p:nvPicPr>
            <p:cNvPr id="76832" name="Picture 12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5" y="2526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6807" name="Picture 13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88" y="1993900"/>
            <a:ext cx="700087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8" name="Line 14"/>
          <p:cNvSpPr>
            <a:spLocks noChangeShapeType="1"/>
          </p:cNvSpPr>
          <p:nvPr/>
        </p:nvSpPr>
        <p:spPr bwMode="auto">
          <a:xfrm>
            <a:off x="6365875" y="3376613"/>
            <a:ext cx="2476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6809" name="Line 15"/>
          <p:cNvSpPr>
            <a:spLocks noChangeShapeType="1"/>
          </p:cNvSpPr>
          <p:nvPr/>
        </p:nvSpPr>
        <p:spPr bwMode="auto">
          <a:xfrm>
            <a:off x="6364288" y="3376613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6810" name="Line 16"/>
          <p:cNvSpPr>
            <a:spLocks noChangeShapeType="1"/>
          </p:cNvSpPr>
          <p:nvPr/>
        </p:nvSpPr>
        <p:spPr bwMode="auto">
          <a:xfrm>
            <a:off x="7632700" y="3087688"/>
            <a:ext cx="0" cy="519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6811" name="Line 17"/>
          <p:cNvSpPr>
            <a:spLocks noChangeShapeType="1"/>
          </p:cNvSpPr>
          <p:nvPr/>
        </p:nvSpPr>
        <p:spPr bwMode="auto">
          <a:xfrm>
            <a:off x="6376988" y="4754563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6812" name="Line 18"/>
          <p:cNvSpPr>
            <a:spLocks noChangeShapeType="1"/>
          </p:cNvSpPr>
          <p:nvPr/>
        </p:nvSpPr>
        <p:spPr bwMode="auto">
          <a:xfrm>
            <a:off x="8847138" y="3376613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6813" name="Line 19"/>
          <p:cNvSpPr>
            <a:spLocks noChangeShapeType="1"/>
          </p:cNvSpPr>
          <p:nvPr/>
        </p:nvSpPr>
        <p:spPr bwMode="auto">
          <a:xfrm>
            <a:off x="7689850" y="4759325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6814" name="Line 20"/>
          <p:cNvSpPr>
            <a:spLocks noChangeShapeType="1"/>
          </p:cNvSpPr>
          <p:nvPr/>
        </p:nvSpPr>
        <p:spPr bwMode="auto">
          <a:xfrm>
            <a:off x="8847138" y="4759325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6815" name="Text Box 21"/>
          <p:cNvSpPr txBox="1">
            <a:spLocks noChangeArrowheads="1"/>
          </p:cNvSpPr>
          <p:nvPr/>
        </p:nvSpPr>
        <p:spPr bwMode="auto">
          <a:xfrm>
            <a:off x="7346950" y="5794375"/>
            <a:ext cx="742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notes</a:t>
            </a:r>
          </a:p>
        </p:txBody>
      </p:sp>
      <p:pic>
        <p:nvPicPr>
          <p:cNvPr id="76816" name="Picture 22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175" y="5043488"/>
            <a:ext cx="700088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17" name="Text Box 23"/>
          <p:cNvSpPr txBox="1">
            <a:spLocks noChangeArrowheads="1"/>
          </p:cNvSpPr>
          <p:nvPr/>
        </p:nvSpPr>
        <p:spPr bwMode="auto">
          <a:xfrm>
            <a:off x="6045200" y="5794375"/>
            <a:ext cx="742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notes</a:t>
            </a:r>
          </a:p>
        </p:txBody>
      </p:sp>
      <p:pic>
        <p:nvPicPr>
          <p:cNvPr id="76818" name="Picture 24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5043488"/>
            <a:ext cx="700088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19" name="Text Box 25"/>
          <p:cNvSpPr txBox="1">
            <a:spLocks noChangeArrowheads="1"/>
          </p:cNvSpPr>
          <p:nvPr/>
        </p:nvSpPr>
        <p:spPr bwMode="auto">
          <a:xfrm>
            <a:off x="8493125" y="5794375"/>
            <a:ext cx="742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notes</a:t>
            </a:r>
          </a:p>
        </p:txBody>
      </p:sp>
      <p:pic>
        <p:nvPicPr>
          <p:cNvPr id="76820" name="Picture 26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763" y="5045075"/>
            <a:ext cx="700087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21" name="Line 27"/>
          <p:cNvSpPr>
            <a:spLocks noChangeShapeType="1"/>
          </p:cNvSpPr>
          <p:nvPr/>
        </p:nvSpPr>
        <p:spPr bwMode="auto">
          <a:xfrm>
            <a:off x="6365875" y="6253163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6822" name="Line 28"/>
          <p:cNvSpPr>
            <a:spLocks noChangeShapeType="1"/>
          </p:cNvSpPr>
          <p:nvPr/>
        </p:nvSpPr>
        <p:spPr bwMode="auto">
          <a:xfrm>
            <a:off x="7678738" y="6257925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6823" name="Line 29"/>
          <p:cNvSpPr>
            <a:spLocks noChangeShapeType="1"/>
          </p:cNvSpPr>
          <p:nvPr/>
        </p:nvSpPr>
        <p:spPr bwMode="auto">
          <a:xfrm>
            <a:off x="8836025" y="6257925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6824" name="Text Box 30"/>
          <p:cNvSpPr txBox="1">
            <a:spLocks noChangeArrowheads="1"/>
          </p:cNvSpPr>
          <p:nvPr/>
        </p:nvSpPr>
        <p:spPr bwMode="auto">
          <a:xfrm>
            <a:off x="6184900" y="6543675"/>
            <a:ext cx="4127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76825" name="Text Box 31"/>
          <p:cNvSpPr txBox="1">
            <a:spLocks noChangeArrowheads="1"/>
          </p:cNvSpPr>
          <p:nvPr/>
        </p:nvSpPr>
        <p:spPr bwMode="auto">
          <a:xfrm>
            <a:off x="7507288" y="6545263"/>
            <a:ext cx="4127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76826" name="Text Box 32"/>
          <p:cNvSpPr txBox="1">
            <a:spLocks noChangeArrowheads="1"/>
          </p:cNvSpPr>
          <p:nvPr/>
        </p:nvSpPr>
        <p:spPr bwMode="auto">
          <a:xfrm>
            <a:off x="8659813" y="6545263"/>
            <a:ext cx="4127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76827" name="Text Box 33"/>
          <p:cNvSpPr txBox="1">
            <a:spLocks noChangeArrowheads="1"/>
          </p:cNvSpPr>
          <p:nvPr/>
        </p:nvSpPr>
        <p:spPr bwMode="auto">
          <a:xfrm>
            <a:off x="6904038" y="3435350"/>
            <a:ext cx="420687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solidFill>
                  <a:schemeClr val="accent2"/>
                </a:solidFill>
                <a:latin typeface="Calibri" panose="020F0502020204030204" pitchFamily="34" charset="0"/>
              </a:rPr>
              <a:t>r--</a:t>
            </a:r>
          </a:p>
        </p:txBody>
      </p:sp>
      <p:sp>
        <p:nvSpPr>
          <p:cNvPr id="76828" name="Text Box 2"/>
          <p:cNvSpPr txBox="1">
            <a:spLocks noChangeArrowheads="1"/>
          </p:cNvSpPr>
          <p:nvPr/>
        </p:nvSpPr>
        <p:spPr bwMode="auto">
          <a:xfrm>
            <a:off x="546100" y="3319463"/>
            <a:ext cx="426402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venus venus/notes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 ls mars mars/notes</a:t>
            </a:r>
            <a:endParaRPr lang="en-US" altLang="en-US" b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76829" name="Text Box 35"/>
          <p:cNvSpPr txBox="1">
            <a:spLocks noChangeArrowheads="1"/>
          </p:cNvSpPr>
          <p:nvPr/>
        </p:nvSpPr>
        <p:spPr bwMode="auto">
          <a:xfrm>
            <a:off x="4627563" y="3892550"/>
            <a:ext cx="4127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solidFill>
                  <a:srgbClr val="006600"/>
                </a:solidFill>
                <a:latin typeface="Arial" panose="020B0604020202020204" pitchFamily="34" charset="0"/>
              </a:rPr>
              <a:t>✔</a:t>
            </a:r>
            <a:endParaRPr lang="en-CA" altLang="en-US" sz="1800">
              <a:latin typeface="Arial" panose="020B0604020202020204" pitchFamily="34" charset="0"/>
            </a:endParaRPr>
          </a:p>
        </p:txBody>
      </p:sp>
      <p:sp>
        <p:nvSpPr>
          <p:cNvPr id="76830" name="Text Box 36"/>
          <p:cNvSpPr txBox="1">
            <a:spLocks noChangeArrowheads="1"/>
          </p:cNvSpPr>
          <p:nvPr/>
        </p:nvSpPr>
        <p:spPr bwMode="auto">
          <a:xfrm>
            <a:off x="4627563" y="3489325"/>
            <a:ext cx="4127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solidFill>
                  <a:srgbClr val="006600"/>
                </a:solidFill>
                <a:latin typeface="Arial" panose="020B0604020202020204" pitchFamily="34" charset="0"/>
              </a:rPr>
              <a:t>✔</a:t>
            </a:r>
            <a:endParaRPr lang="en-CA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46906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What does "execute" mean for directories?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Gives the right to </a:t>
            </a:r>
            <a:r>
              <a:rPr lang="en-US" altLang="en-US" sz="2800" i="1">
                <a:latin typeface="Calibri" panose="020F0502020204030204" pitchFamily="34" charset="0"/>
              </a:rPr>
              <a:t>traverse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the directory</a:t>
            </a:r>
          </a:p>
        </p:txBody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7286625" y="2684463"/>
            <a:ext cx="6032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vlad</a:t>
            </a:r>
          </a:p>
        </p:txBody>
      </p:sp>
      <p:grpSp>
        <p:nvGrpSpPr>
          <p:cNvPr id="77828" name="Group 4"/>
          <p:cNvGrpSpPr>
            <a:grpSpLocks/>
          </p:cNvGrpSpPr>
          <p:nvPr/>
        </p:nvGrpSpPr>
        <p:grpSpPr bwMode="auto">
          <a:xfrm>
            <a:off x="7351713" y="3606800"/>
            <a:ext cx="700087" cy="1098550"/>
            <a:chOff x="2482" y="2525"/>
            <a:chExt cx="441" cy="692"/>
          </a:xfrm>
        </p:grpSpPr>
        <p:sp>
          <p:nvSpPr>
            <p:cNvPr id="77859" name="Text Box 5"/>
            <p:cNvSpPr txBox="1">
              <a:spLocks noChangeArrowheads="1"/>
            </p:cNvSpPr>
            <p:nvPr/>
          </p:nvSpPr>
          <p:spPr bwMode="auto">
            <a:xfrm>
              <a:off x="2484" y="2998"/>
              <a:ext cx="436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>
                  <a:latin typeface="Arial" panose="020B0604020202020204" pitchFamily="34" charset="0"/>
                </a:rPr>
                <a:t>mars</a:t>
              </a:r>
            </a:p>
          </p:txBody>
        </p:sp>
        <p:pic>
          <p:nvPicPr>
            <p:cNvPr id="77860" name="Picture 6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2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7829" name="Group 7"/>
          <p:cNvGrpSpPr>
            <a:grpSpLocks/>
          </p:cNvGrpSpPr>
          <p:nvPr/>
        </p:nvGrpSpPr>
        <p:grpSpPr bwMode="auto">
          <a:xfrm>
            <a:off x="6002338" y="3606800"/>
            <a:ext cx="793750" cy="1098550"/>
            <a:chOff x="1777" y="2525"/>
            <a:chExt cx="500" cy="692"/>
          </a:xfrm>
        </p:grpSpPr>
        <p:sp>
          <p:nvSpPr>
            <p:cNvPr id="77857" name="Text Box 8"/>
            <p:cNvSpPr txBox="1">
              <a:spLocks noChangeArrowheads="1"/>
            </p:cNvSpPr>
            <p:nvPr/>
          </p:nvSpPr>
          <p:spPr bwMode="auto">
            <a:xfrm>
              <a:off x="1777" y="2998"/>
              <a:ext cx="500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>
                  <a:latin typeface="Arial" panose="020B0604020202020204" pitchFamily="34" charset="0"/>
                </a:rPr>
                <a:t>venus</a:t>
              </a:r>
            </a:p>
          </p:txBody>
        </p:sp>
        <p:pic>
          <p:nvPicPr>
            <p:cNvPr id="77858" name="Picture 9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7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7830" name="Group 10"/>
          <p:cNvGrpSpPr>
            <a:grpSpLocks/>
          </p:cNvGrpSpPr>
          <p:nvPr/>
        </p:nvGrpSpPr>
        <p:grpSpPr bwMode="auto">
          <a:xfrm>
            <a:off x="8496300" y="3608388"/>
            <a:ext cx="700088" cy="1096962"/>
            <a:chOff x="3865" y="2526"/>
            <a:chExt cx="441" cy="691"/>
          </a:xfrm>
        </p:grpSpPr>
        <p:sp>
          <p:nvSpPr>
            <p:cNvPr id="77855" name="Text Box 11"/>
            <p:cNvSpPr txBox="1">
              <a:spLocks noChangeArrowheads="1"/>
            </p:cNvSpPr>
            <p:nvPr/>
          </p:nvSpPr>
          <p:spPr bwMode="auto">
            <a:xfrm>
              <a:off x="3872" y="2998"/>
              <a:ext cx="42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>
                  <a:latin typeface="Arial" panose="020B0604020202020204" pitchFamily="34" charset="0"/>
                </a:rPr>
                <a:t>pluto</a:t>
              </a:r>
            </a:p>
          </p:txBody>
        </p:sp>
        <p:pic>
          <p:nvPicPr>
            <p:cNvPr id="77856" name="Picture 12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5" y="2526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7831" name="Picture 13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88" y="1993900"/>
            <a:ext cx="700087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32" name="Line 14"/>
          <p:cNvSpPr>
            <a:spLocks noChangeShapeType="1"/>
          </p:cNvSpPr>
          <p:nvPr/>
        </p:nvSpPr>
        <p:spPr bwMode="auto">
          <a:xfrm>
            <a:off x="6365875" y="3376613"/>
            <a:ext cx="2476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7833" name="Line 15"/>
          <p:cNvSpPr>
            <a:spLocks noChangeShapeType="1"/>
          </p:cNvSpPr>
          <p:nvPr/>
        </p:nvSpPr>
        <p:spPr bwMode="auto">
          <a:xfrm>
            <a:off x="6364288" y="3376613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7834" name="Line 16"/>
          <p:cNvSpPr>
            <a:spLocks noChangeShapeType="1"/>
          </p:cNvSpPr>
          <p:nvPr/>
        </p:nvSpPr>
        <p:spPr bwMode="auto">
          <a:xfrm>
            <a:off x="7632700" y="3087688"/>
            <a:ext cx="0" cy="519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7835" name="Line 17"/>
          <p:cNvSpPr>
            <a:spLocks noChangeShapeType="1"/>
          </p:cNvSpPr>
          <p:nvPr/>
        </p:nvSpPr>
        <p:spPr bwMode="auto">
          <a:xfrm>
            <a:off x="6376988" y="4754563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7836" name="Line 18"/>
          <p:cNvSpPr>
            <a:spLocks noChangeShapeType="1"/>
          </p:cNvSpPr>
          <p:nvPr/>
        </p:nvSpPr>
        <p:spPr bwMode="auto">
          <a:xfrm>
            <a:off x="8847138" y="3376613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7837" name="Line 19"/>
          <p:cNvSpPr>
            <a:spLocks noChangeShapeType="1"/>
          </p:cNvSpPr>
          <p:nvPr/>
        </p:nvSpPr>
        <p:spPr bwMode="auto">
          <a:xfrm>
            <a:off x="7689850" y="4759325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7838" name="Line 20"/>
          <p:cNvSpPr>
            <a:spLocks noChangeShapeType="1"/>
          </p:cNvSpPr>
          <p:nvPr/>
        </p:nvSpPr>
        <p:spPr bwMode="auto">
          <a:xfrm>
            <a:off x="8847138" y="4759325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7839" name="Text Box 21"/>
          <p:cNvSpPr txBox="1">
            <a:spLocks noChangeArrowheads="1"/>
          </p:cNvSpPr>
          <p:nvPr/>
        </p:nvSpPr>
        <p:spPr bwMode="auto">
          <a:xfrm>
            <a:off x="7346950" y="5794375"/>
            <a:ext cx="742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notes</a:t>
            </a:r>
          </a:p>
        </p:txBody>
      </p:sp>
      <p:pic>
        <p:nvPicPr>
          <p:cNvPr id="77840" name="Picture 22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175" y="5043488"/>
            <a:ext cx="700088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41" name="Text Box 23"/>
          <p:cNvSpPr txBox="1">
            <a:spLocks noChangeArrowheads="1"/>
          </p:cNvSpPr>
          <p:nvPr/>
        </p:nvSpPr>
        <p:spPr bwMode="auto">
          <a:xfrm>
            <a:off x="6045200" y="5794375"/>
            <a:ext cx="742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notes</a:t>
            </a:r>
          </a:p>
        </p:txBody>
      </p:sp>
      <p:pic>
        <p:nvPicPr>
          <p:cNvPr id="77842" name="Picture 24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5043488"/>
            <a:ext cx="700088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43" name="Text Box 25"/>
          <p:cNvSpPr txBox="1">
            <a:spLocks noChangeArrowheads="1"/>
          </p:cNvSpPr>
          <p:nvPr/>
        </p:nvSpPr>
        <p:spPr bwMode="auto">
          <a:xfrm>
            <a:off x="8493125" y="5794375"/>
            <a:ext cx="742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notes</a:t>
            </a:r>
          </a:p>
        </p:txBody>
      </p:sp>
      <p:pic>
        <p:nvPicPr>
          <p:cNvPr id="77844" name="Picture 26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763" y="5045075"/>
            <a:ext cx="700087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45" name="Line 27"/>
          <p:cNvSpPr>
            <a:spLocks noChangeShapeType="1"/>
          </p:cNvSpPr>
          <p:nvPr/>
        </p:nvSpPr>
        <p:spPr bwMode="auto">
          <a:xfrm>
            <a:off x="6365875" y="6253163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7846" name="Line 28"/>
          <p:cNvSpPr>
            <a:spLocks noChangeShapeType="1"/>
          </p:cNvSpPr>
          <p:nvPr/>
        </p:nvSpPr>
        <p:spPr bwMode="auto">
          <a:xfrm>
            <a:off x="7678738" y="6257925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7847" name="Line 29"/>
          <p:cNvSpPr>
            <a:spLocks noChangeShapeType="1"/>
          </p:cNvSpPr>
          <p:nvPr/>
        </p:nvSpPr>
        <p:spPr bwMode="auto">
          <a:xfrm>
            <a:off x="8836025" y="6257925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7848" name="Text Box 30"/>
          <p:cNvSpPr txBox="1">
            <a:spLocks noChangeArrowheads="1"/>
          </p:cNvSpPr>
          <p:nvPr/>
        </p:nvSpPr>
        <p:spPr bwMode="auto">
          <a:xfrm>
            <a:off x="6184900" y="6543675"/>
            <a:ext cx="4127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77849" name="Text Box 31"/>
          <p:cNvSpPr txBox="1">
            <a:spLocks noChangeArrowheads="1"/>
          </p:cNvSpPr>
          <p:nvPr/>
        </p:nvSpPr>
        <p:spPr bwMode="auto">
          <a:xfrm>
            <a:off x="7507288" y="6545263"/>
            <a:ext cx="4127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77850" name="Text Box 32"/>
          <p:cNvSpPr txBox="1">
            <a:spLocks noChangeArrowheads="1"/>
          </p:cNvSpPr>
          <p:nvPr/>
        </p:nvSpPr>
        <p:spPr bwMode="auto">
          <a:xfrm>
            <a:off x="8659813" y="6545263"/>
            <a:ext cx="4127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77851" name="Text Box 33"/>
          <p:cNvSpPr txBox="1">
            <a:spLocks noChangeArrowheads="1"/>
          </p:cNvSpPr>
          <p:nvPr/>
        </p:nvSpPr>
        <p:spPr bwMode="auto">
          <a:xfrm>
            <a:off x="8072438" y="3435350"/>
            <a:ext cx="4254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solidFill>
                  <a:schemeClr val="accent2"/>
                </a:solidFill>
                <a:latin typeface="Calibri" panose="020F0502020204030204" pitchFamily="34" charset="0"/>
              </a:rPr>
              <a:t>--x</a:t>
            </a:r>
          </a:p>
        </p:txBody>
      </p:sp>
      <p:sp>
        <p:nvSpPr>
          <p:cNvPr id="77852" name="Text Box 2"/>
          <p:cNvSpPr txBox="1">
            <a:spLocks noChangeArrowheads="1"/>
          </p:cNvSpPr>
          <p:nvPr/>
        </p:nvSpPr>
        <p:spPr bwMode="auto">
          <a:xfrm>
            <a:off x="546100" y="3319463"/>
            <a:ext cx="426402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venus venus/notes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 ls mars mars/notes</a:t>
            </a:r>
            <a:endParaRPr lang="en-US" altLang="en-US" b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77853" name="Text Box 35"/>
          <p:cNvSpPr txBox="1">
            <a:spLocks noChangeArrowheads="1"/>
          </p:cNvSpPr>
          <p:nvPr/>
        </p:nvSpPr>
        <p:spPr bwMode="auto">
          <a:xfrm>
            <a:off x="4627563" y="3892550"/>
            <a:ext cx="4127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solidFill>
                  <a:srgbClr val="006600"/>
                </a:solidFill>
                <a:latin typeface="Arial" panose="020B0604020202020204" pitchFamily="34" charset="0"/>
              </a:rPr>
              <a:t>✔</a:t>
            </a:r>
            <a:endParaRPr lang="en-CA" altLang="en-US" sz="1800">
              <a:latin typeface="Arial" panose="020B0604020202020204" pitchFamily="34" charset="0"/>
            </a:endParaRPr>
          </a:p>
        </p:txBody>
      </p:sp>
      <p:sp>
        <p:nvSpPr>
          <p:cNvPr id="77854" name="Text Box 36"/>
          <p:cNvSpPr txBox="1">
            <a:spLocks noChangeArrowheads="1"/>
          </p:cNvSpPr>
          <p:nvPr/>
        </p:nvSpPr>
        <p:spPr bwMode="auto">
          <a:xfrm>
            <a:off x="4627563" y="3489325"/>
            <a:ext cx="4127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solidFill>
                  <a:srgbClr val="006600"/>
                </a:solidFill>
                <a:latin typeface="Arial" panose="020B0604020202020204" pitchFamily="34" charset="0"/>
              </a:rPr>
              <a:t>✔</a:t>
            </a:r>
            <a:endParaRPr lang="en-CA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46906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What does "execute" mean for directories?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Gives the right to </a:t>
            </a:r>
            <a:r>
              <a:rPr lang="en-US" altLang="en-US" sz="2800" i="1">
                <a:latin typeface="Calibri" panose="020F0502020204030204" pitchFamily="34" charset="0"/>
              </a:rPr>
              <a:t>traverse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the directory</a:t>
            </a:r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7286625" y="2684463"/>
            <a:ext cx="6032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vlad</a:t>
            </a:r>
          </a:p>
        </p:txBody>
      </p:sp>
      <p:grpSp>
        <p:nvGrpSpPr>
          <p:cNvPr id="78852" name="Group 4"/>
          <p:cNvGrpSpPr>
            <a:grpSpLocks/>
          </p:cNvGrpSpPr>
          <p:nvPr/>
        </p:nvGrpSpPr>
        <p:grpSpPr bwMode="auto">
          <a:xfrm>
            <a:off x="7351713" y="3606800"/>
            <a:ext cx="700087" cy="1098550"/>
            <a:chOff x="2482" y="2525"/>
            <a:chExt cx="441" cy="692"/>
          </a:xfrm>
        </p:grpSpPr>
        <p:sp>
          <p:nvSpPr>
            <p:cNvPr id="78884" name="Text Box 5"/>
            <p:cNvSpPr txBox="1">
              <a:spLocks noChangeArrowheads="1"/>
            </p:cNvSpPr>
            <p:nvPr/>
          </p:nvSpPr>
          <p:spPr bwMode="auto">
            <a:xfrm>
              <a:off x="2484" y="2998"/>
              <a:ext cx="436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>
                  <a:latin typeface="Arial" panose="020B0604020202020204" pitchFamily="34" charset="0"/>
                </a:rPr>
                <a:t>mars</a:t>
              </a:r>
            </a:p>
          </p:txBody>
        </p:sp>
        <p:pic>
          <p:nvPicPr>
            <p:cNvPr id="78885" name="Picture 6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2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8853" name="Group 7"/>
          <p:cNvGrpSpPr>
            <a:grpSpLocks/>
          </p:cNvGrpSpPr>
          <p:nvPr/>
        </p:nvGrpSpPr>
        <p:grpSpPr bwMode="auto">
          <a:xfrm>
            <a:off x="6002338" y="3606800"/>
            <a:ext cx="793750" cy="1098550"/>
            <a:chOff x="1777" y="2525"/>
            <a:chExt cx="500" cy="692"/>
          </a:xfrm>
        </p:grpSpPr>
        <p:sp>
          <p:nvSpPr>
            <p:cNvPr id="78882" name="Text Box 8"/>
            <p:cNvSpPr txBox="1">
              <a:spLocks noChangeArrowheads="1"/>
            </p:cNvSpPr>
            <p:nvPr/>
          </p:nvSpPr>
          <p:spPr bwMode="auto">
            <a:xfrm>
              <a:off x="1777" y="2998"/>
              <a:ext cx="500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>
                  <a:latin typeface="Arial" panose="020B0604020202020204" pitchFamily="34" charset="0"/>
                </a:rPr>
                <a:t>venus</a:t>
              </a:r>
            </a:p>
          </p:txBody>
        </p:sp>
        <p:pic>
          <p:nvPicPr>
            <p:cNvPr id="78883" name="Picture 9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7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8854" name="Group 10"/>
          <p:cNvGrpSpPr>
            <a:grpSpLocks/>
          </p:cNvGrpSpPr>
          <p:nvPr/>
        </p:nvGrpSpPr>
        <p:grpSpPr bwMode="auto">
          <a:xfrm>
            <a:off x="8496300" y="3608388"/>
            <a:ext cx="700088" cy="1096962"/>
            <a:chOff x="3865" y="2526"/>
            <a:chExt cx="441" cy="691"/>
          </a:xfrm>
        </p:grpSpPr>
        <p:sp>
          <p:nvSpPr>
            <p:cNvPr id="78880" name="Text Box 11"/>
            <p:cNvSpPr txBox="1">
              <a:spLocks noChangeArrowheads="1"/>
            </p:cNvSpPr>
            <p:nvPr/>
          </p:nvSpPr>
          <p:spPr bwMode="auto">
            <a:xfrm>
              <a:off x="3872" y="2998"/>
              <a:ext cx="42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>
                  <a:latin typeface="Arial" panose="020B0604020202020204" pitchFamily="34" charset="0"/>
                </a:rPr>
                <a:t>pluto</a:t>
              </a:r>
            </a:p>
          </p:txBody>
        </p:sp>
        <p:pic>
          <p:nvPicPr>
            <p:cNvPr id="78881" name="Picture 12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5" y="2526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8855" name="Picture 13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88" y="1993900"/>
            <a:ext cx="700087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6" name="Line 14"/>
          <p:cNvSpPr>
            <a:spLocks noChangeShapeType="1"/>
          </p:cNvSpPr>
          <p:nvPr/>
        </p:nvSpPr>
        <p:spPr bwMode="auto">
          <a:xfrm>
            <a:off x="6365875" y="3376613"/>
            <a:ext cx="2476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57" name="Line 15"/>
          <p:cNvSpPr>
            <a:spLocks noChangeShapeType="1"/>
          </p:cNvSpPr>
          <p:nvPr/>
        </p:nvSpPr>
        <p:spPr bwMode="auto">
          <a:xfrm>
            <a:off x="6364288" y="3376613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58" name="Line 16"/>
          <p:cNvSpPr>
            <a:spLocks noChangeShapeType="1"/>
          </p:cNvSpPr>
          <p:nvPr/>
        </p:nvSpPr>
        <p:spPr bwMode="auto">
          <a:xfrm>
            <a:off x="7632700" y="3087688"/>
            <a:ext cx="0" cy="519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59" name="Line 17"/>
          <p:cNvSpPr>
            <a:spLocks noChangeShapeType="1"/>
          </p:cNvSpPr>
          <p:nvPr/>
        </p:nvSpPr>
        <p:spPr bwMode="auto">
          <a:xfrm>
            <a:off x="6376988" y="4754563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60" name="Line 18"/>
          <p:cNvSpPr>
            <a:spLocks noChangeShapeType="1"/>
          </p:cNvSpPr>
          <p:nvPr/>
        </p:nvSpPr>
        <p:spPr bwMode="auto">
          <a:xfrm>
            <a:off x="8847138" y="3376613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61" name="Line 19"/>
          <p:cNvSpPr>
            <a:spLocks noChangeShapeType="1"/>
          </p:cNvSpPr>
          <p:nvPr/>
        </p:nvSpPr>
        <p:spPr bwMode="auto">
          <a:xfrm>
            <a:off x="7689850" y="4759325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62" name="Line 20"/>
          <p:cNvSpPr>
            <a:spLocks noChangeShapeType="1"/>
          </p:cNvSpPr>
          <p:nvPr/>
        </p:nvSpPr>
        <p:spPr bwMode="auto">
          <a:xfrm>
            <a:off x="8847138" y="4759325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63" name="Text Box 21"/>
          <p:cNvSpPr txBox="1">
            <a:spLocks noChangeArrowheads="1"/>
          </p:cNvSpPr>
          <p:nvPr/>
        </p:nvSpPr>
        <p:spPr bwMode="auto">
          <a:xfrm>
            <a:off x="7346950" y="5794375"/>
            <a:ext cx="742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notes</a:t>
            </a:r>
          </a:p>
        </p:txBody>
      </p:sp>
      <p:pic>
        <p:nvPicPr>
          <p:cNvPr id="78864" name="Picture 22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175" y="5043488"/>
            <a:ext cx="700088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65" name="Text Box 23"/>
          <p:cNvSpPr txBox="1">
            <a:spLocks noChangeArrowheads="1"/>
          </p:cNvSpPr>
          <p:nvPr/>
        </p:nvSpPr>
        <p:spPr bwMode="auto">
          <a:xfrm>
            <a:off x="6045200" y="5794375"/>
            <a:ext cx="742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notes</a:t>
            </a:r>
          </a:p>
        </p:txBody>
      </p:sp>
      <p:pic>
        <p:nvPicPr>
          <p:cNvPr id="78866" name="Picture 24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5043488"/>
            <a:ext cx="700088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67" name="Text Box 25"/>
          <p:cNvSpPr txBox="1">
            <a:spLocks noChangeArrowheads="1"/>
          </p:cNvSpPr>
          <p:nvPr/>
        </p:nvSpPr>
        <p:spPr bwMode="auto">
          <a:xfrm>
            <a:off x="8493125" y="5794375"/>
            <a:ext cx="742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notes</a:t>
            </a:r>
          </a:p>
        </p:txBody>
      </p:sp>
      <p:pic>
        <p:nvPicPr>
          <p:cNvPr id="78868" name="Picture 26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763" y="5045075"/>
            <a:ext cx="700087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69" name="Line 27"/>
          <p:cNvSpPr>
            <a:spLocks noChangeShapeType="1"/>
          </p:cNvSpPr>
          <p:nvPr/>
        </p:nvSpPr>
        <p:spPr bwMode="auto">
          <a:xfrm>
            <a:off x="6365875" y="6253163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70" name="Line 28"/>
          <p:cNvSpPr>
            <a:spLocks noChangeShapeType="1"/>
          </p:cNvSpPr>
          <p:nvPr/>
        </p:nvSpPr>
        <p:spPr bwMode="auto">
          <a:xfrm>
            <a:off x="7678738" y="6257925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71" name="Line 29"/>
          <p:cNvSpPr>
            <a:spLocks noChangeShapeType="1"/>
          </p:cNvSpPr>
          <p:nvPr/>
        </p:nvSpPr>
        <p:spPr bwMode="auto">
          <a:xfrm>
            <a:off x="8836025" y="6257925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72" name="Text Box 30"/>
          <p:cNvSpPr txBox="1">
            <a:spLocks noChangeArrowheads="1"/>
          </p:cNvSpPr>
          <p:nvPr/>
        </p:nvSpPr>
        <p:spPr bwMode="auto">
          <a:xfrm>
            <a:off x="6184900" y="6543675"/>
            <a:ext cx="4127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78873" name="Text Box 31"/>
          <p:cNvSpPr txBox="1">
            <a:spLocks noChangeArrowheads="1"/>
          </p:cNvSpPr>
          <p:nvPr/>
        </p:nvSpPr>
        <p:spPr bwMode="auto">
          <a:xfrm>
            <a:off x="7507288" y="6545263"/>
            <a:ext cx="4127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78874" name="Text Box 32"/>
          <p:cNvSpPr txBox="1">
            <a:spLocks noChangeArrowheads="1"/>
          </p:cNvSpPr>
          <p:nvPr/>
        </p:nvSpPr>
        <p:spPr bwMode="auto">
          <a:xfrm>
            <a:off x="8659813" y="6545263"/>
            <a:ext cx="4127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78875" name="Text Box 2"/>
          <p:cNvSpPr txBox="1">
            <a:spLocks noChangeArrowheads="1"/>
          </p:cNvSpPr>
          <p:nvPr/>
        </p:nvSpPr>
        <p:spPr bwMode="auto">
          <a:xfrm>
            <a:off x="546100" y="3319463"/>
            <a:ext cx="426402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venus venus/notes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 ls mars mars/notes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pluto</a:t>
            </a:r>
            <a:endParaRPr lang="en-US" altLang="en-US" b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78876" name="Text Box 35"/>
          <p:cNvSpPr txBox="1">
            <a:spLocks noChangeArrowheads="1"/>
          </p:cNvSpPr>
          <p:nvPr/>
        </p:nvSpPr>
        <p:spPr bwMode="auto">
          <a:xfrm>
            <a:off x="4627563" y="4411663"/>
            <a:ext cx="4127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solidFill>
                  <a:srgbClr val="A50021"/>
                </a:solidFill>
                <a:latin typeface="Arial" panose="020B0604020202020204" pitchFamily="34" charset="0"/>
              </a:rPr>
              <a:t>✗</a:t>
            </a:r>
          </a:p>
        </p:txBody>
      </p:sp>
      <p:sp>
        <p:nvSpPr>
          <p:cNvPr id="78877" name="Text Box 36"/>
          <p:cNvSpPr txBox="1">
            <a:spLocks noChangeArrowheads="1"/>
          </p:cNvSpPr>
          <p:nvPr/>
        </p:nvSpPr>
        <p:spPr bwMode="auto">
          <a:xfrm>
            <a:off x="8072438" y="3435350"/>
            <a:ext cx="4254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solidFill>
                  <a:schemeClr val="accent2"/>
                </a:solidFill>
                <a:latin typeface="Calibri" panose="020F0502020204030204" pitchFamily="34" charset="0"/>
              </a:rPr>
              <a:t>--x</a:t>
            </a:r>
          </a:p>
        </p:txBody>
      </p:sp>
      <p:sp>
        <p:nvSpPr>
          <p:cNvPr id="78878" name="Text Box 35"/>
          <p:cNvSpPr txBox="1">
            <a:spLocks noChangeArrowheads="1"/>
          </p:cNvSpPr>
          <p:nvPr/>
        </p:nvSpPr>
        <p:spPr bwMode="auto">
          <a:xfrm>
            <a:off x="4627563" y="3892550"/>
            <a:ext cx="4127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solidFill>
                  <a:srgbClr val="006600"/>
                </a:solidFill>
                <a:latin typeface="Arial" panose="020B0604020202020204" pitchFamily="34" charset="0"/>
              </a:rPr>
              <a:t>✔</a:t>
            </a:r>
            <a:endParaRPr lang="en-CA" altLang="en-US" sz="1800">
              <a:latin typeface="Arial" panose="020B0604020202020204" pitchFamily="34" charset="0"/>
            </a:endParaRPr>
          </a:p>
        </p:txBody>
      </p:sp>
      <p:sp>
        <p:nvSpPr>
          <p:cNvPr id="78879" name="Text Box 36"/>
          <p:cNvSpPr txBox="1">
            <a:spLocks noChangeArrowheads="1"/>
          </p:cNvSpPr>
          <p:nvPr/>
        </p:nvSpPr>
        <p:spPr bwMode="auto">
          <a:xfrm>
            <a:off x="4627563" y="3489325"/>
            <a:ext cx="4127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solidFill>
                  <a:srgbClr val="006600"/>
                </a:solidFill>
                <a:latin typeface="Arial" panose="020B0604020202020204" pitchFamily="34" charset="0"/>
              </a:rPr>
              <a:t>✔</a:t>
            </a:r>
            <a:endParaRPr lang="en-CA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46906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What does "execute" mean for directories?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Gives the right to </a:t>
            </a:r>
            <a:r>
              <a:rPr lang="en-US" altLang="en-US" sz="2800" i="1">
                <a:latin typeface="Calibri" panose="020F0502020204030204" pitchFamily="34" charset="0"/>
              </a:rPr>
              <a:t>traverse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the directory</a:t>
            </a:r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7286625" y="2684463"/>
            <a:ext cx="6032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vlad</a:t>
            </a:r>
          </a:p>
        </p:txBody>
      </p:sp>
      <p:grpSp>
        <p:nvGrpSpPr>
          <p:cNvPr id="79876" name="Group 4"/>
          <p:cNvGrpSpPr>
            <a:grpSpLocks/>
          </p:cNvGrpSpPr>
          <p:nvPr/>
        </p:nvGrpSpPr>
        <p:grpSpPr bwMode="auto">
          <a:xfrm>
            <a:off x="7351713" y="3606800"/>
            <a:ext cx="700087" cy="1098550"/>
            <a:chOff x="2482" y="2525"/>
            <a:chExt cx="441" cy="692"/>
          </a:xfrm>
        </p:grpSpPr>
        <p:sp>
          <p:nvSpPr>
            <p:cNvPr id="79908" name="Text Box 5"/>
            <p:cNvSpPr txBox="1">
              <a:spLocks noChangeArrowheads="1"/>
            </p:cNvSpPr>
            <p:nvPr/>
          </p:nvSpPr>
          <p:spPr bwMode="auto">
            <a:xfrm>
              <a:off x="2484" y="2998"/>
              <a:ext cx="436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>
                  <a:latin typeface="Arial" panose="020B0604020202020204" pitchFamily="34" charset="0"/>
                </a:rPr>
                <a:t>mars</a:t>
              </a:r>
            </a:p>
          </p:txBody>
        </p:sp>
        <p:pic>
          <p:nvPicPr>
            <p:cNvPr id="79909" name="Picture 6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2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9877" name="Group 7"/>
          <p:cNvGrpSpPr>
            <a:grpSpLocks/>
          </p:cNvGrpSpPr>
          <p:nvPr/>
        </p:nvGrpSpPr>
        <p:grpSpPr bwMode="auto">
          <a:xfrm>
            <a:off x="6002338" y="3606800"/>
            <a:ext cx="793750" cy="1098550"/>
            <a:chOff x="1777" y="2525"/>
            <a:chExt cx="500" cy="692"/>
          </a:xfrm>
        </p:grpSpPr>
        <p:sp>
          <p:nvSpPr>
            <p:cNvPr id="79906" name="Text Box 8"/>
            <p:cNvSpPr txBox="1">
              <a:spLocks noChangeArrowheads="1"/>
            </p:cNvSpPr>
            <p:nvPr/>
          </p:nvSpPr>
          <p:spPr bwMode="auto">
            <a:xfrm>
              <a:off x="1777" y="2998"/>
              <a:ext cx="500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>
                  <a:latin typeface="Arial" panose="020B0604020202020204" pitchFamily="34" charset="0"/>
                </a:rPr>
                <a:t>venus</a:t>
              </a:r>
            </a:p>
          </p:txBody>
        </p:sp>
        <p:pic>
          <p:nvPicPr>
            <p:cNvPr id="79907" name="Picture 9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7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9878" name="Group 10"/>
          <p:cNvGrpSpPr>
            <a:grpSpLocks/>
          </p:cNvGrpSpPr>
          <p:nvPr/>
        </p:nvGrpSpPr>
        <p:grpSpPr bwMode="auto">
          <a:xfrm>
            <a:off x="8496300" y="3608388"/>
            <a:ext cx="700088" cy="1096962"/>
            <a:chOff x="3865" y="2526"/>
            <a:chExt cx="441" cy="691"/>
          </a:xfrm>
        </p:grpSpPr>
        <p:sp>
          <p:nvSpPr>
            <p:cNvPr id="79904" name="Text Box 11"/>
            <p:cNvSpPr txBox="1">
              <a:spLocks noChangeArrowheads="1"/>
            </p:cNvSpPr>
            <p:nvPr/>
          </p:nvSpPr>
          <p:spPr bwMode="auto">
            <a:xfrm>
              <a:off x="3872" y="2998"/>
              <a:ext cx="42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>
                  <a:latin typeface="Arial" panose="020B0604020202020204" pitchFamily="34" charset="0"/>
                </a:rPr>
                <a:t>pluto</a:t>
              </a:r>
            </a:p>
          </p:txBody>
        </p:sp>
        <p:pic>
          <p:nvPicPr>
            <p:cNvPr id="79905" name="Picture 12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5" y="2526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9879" name="Picture 13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88" y="1993900"/>
            <a:ext cx="700087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0" name="Line 14"/>
          <p:cNvSpPr>
            <a:spLocks noChangeShapeType="1"/>
          </p:cNvSpPr>
          <p:nvPr/>
        </p:nvSpPr>
        <p:spPr bwMode="auto">
          <a:xfrm>
            <a:off x="6365875" y="3376613"/>
            <a:ext cx="2476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9881" name="Line 15"/>
          <p:cNvSpPr>
            <a:spLocks noChangeShapeType="1"/>
          </p:cNvSpPr>
          <p:nvPr/>
        </p:nvSpPr>
        <p:spPr bwMode="auto">
          <a:xfrm>
            <a:off x="6364288" y="3376613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9882" name="Line 16"/>
          <p:cNvSpPr>
            <a:spLocks noChangeShapeType="1"/>
          </p:cNvSpPr>
          <p:nvPr/>
        </p:nvSpPr>
        <p:spPr bwMode="auto">
          <a:xfrm>
            <a:off x="7632700" y="3087688"/>
            <a:ext cx="0" cy="519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9883" name="Line 17"/>
          <p:cNvSpPr>
            <a:spLocks noChangeShapeType="1"/>
          </p:cNvSpPr>
          <p:nvPr/>
        </p:nvSpPr>
        <p:spPr bwMode="auto">
          <a:xfrm>
            <a:off x="6376988" y="4754563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9884" name="Line 18"/>
          <p:cNvSpPr>
            <a:spLocks noChangeShapeType="1"/>
          </p:cNvSpPr>
          <p:nvPr/>
        </p:nvSpPr>
        <p:spPr bwMode="auto">
          <a:xfrm>
            <a:off x="8847138" y="3376613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9885" name="Line 19"/>
          <p:cNvSpPr>
            <a:spLocks noChangeShapeType="1"/>
          </p:cNvSpPr>
          <p:nvPr/>
        </p:nvSpPr>
        <p:spPr bwMode="auto">
          <a:xfrm>
            <a:off x="7689850" y="4759325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9886" name="Line 20"/>
          <p:cNvSpPr>
            <a:spLocks noChangeShapeType="1"/>
          </p:cNvSpPr>
          <p:nvPr/>
        </p:nvSpPr>
        <p:spPr bwMode="auto">
          <a:xfrm>
            <a:off x="8847138" y="4759325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9887" name="Text Box 21"/>
          <p:cNvSpPr txBox="1">
            <a:spLocks noChangeArrowheads="1"/>
          </p:cNvSpPr>
          <p:nvPr/>
        </p:nvSpPr>
        <p:spPr bwMode="auto">
          <a:xfrm>
            <a:off x="7346950" y="5794375"/>
            <a:ext cx="742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notes</a:t>
            </a:r>
          </a:p>
        </p:txBody>
      </p:sp>
      <p:pic>
        <p:nvPicPr>
          <p:cNvPr id="79888" name="Picture 22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175" y="5043488"/>
            <a:ext cx="700088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9" name="Text Box 23"/>
          <p:cNvSpPr txBox="1">
            <a:spLocks noChangeArrowheads="1"/>
          </p:cNvSpPr>
          <p:nvPr/>
        </p:nvSpPr>
        <p:spPr bwMode="auto">
          <a:xfrm>
            <a:off x="6045200" y="5794375"/>
            <a:ext cx="742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notes</a:t>
            </a:r>
          </a:p>
        </p:txBody>
      </p:sp>
      <p:pic>
        <p:nvPicPr>
          <p:cNvPr id="79890" name="Picture 24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5043488"/>
            <a:ext cx="700088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91" name="Text Box 25"/>
          <p:cNvSpPr txBox="1">
            <a:spLocks noChangeArrowheads="1"/>
          </p:cNvSpPr>
          <p:nvPr/>
        </p:nvSpPr>
        <p:spPr bwMode="auto">
          <a:xfrm>
            <a:off x="8493125" y="5794375"/>
            <a:ext cx="742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notes</a:t>
            </a:r>
          </a:p>
        </p:txBody>
      </p:sp>
      <p:pic>
        <p:nvPicPr>
          <p:cNvPr id="79892" name="Picture 26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763" y="5045075"/>
            <a:ext cx="700087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93" name="Line 27"/>
          <p:cNvSpPr>
            <a:spLocks noChangeShapeType="1"/>
          </p:cNvSpPr>
          <p:nvPr/>
        </p:nvSpPr>
        <p:spPr bwMode="auto">
          <a:xfrm>
            <a:off x="6365875" y="6253163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9894" name="Line 28"/>
          <p:cNvSpPr>
            <a:spLocks noChangeShapeType="1"/>
          </p:cNvSpPr>
          <p:nvPr/>
        </p:nvSpPr>
        <p:spPr bwMode="auto">
          <a:xfrm>
            <a:off x="7678738" y="6257925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9895" name="Line 29"/>
          <p:cNvSpPr>
            <a:spLocks noChangeShapeType="1"/>
          </p:cNvSpPr>
          <p:nvPr/>
        </p:nvSpPr>
        <p:spPr bwMode="auto">
          <a:xfrm>
            <a:off x="8836025" y="6257925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9896" name="Text Box 30"/>
          <p:cNvSpPr txBox="1">
            <a:spLocks noChangeArrowheads="1"/>
          </p:cNvSpPr>
          <p:nvPr/>
        </p:nvSpPr>
        <p:spPr bwMode="auto">
          <a:xfrm>
            <a:off x="6184900" y="6543675"/>
            <a:ext cx="4127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79897" name="Text Box 31"/>
          <p:cNvSpPr txBox="1">
            <a:spLocks noChangeArrowheads="1"/>
          </p:cNvSpPr>
          <p:nvPr/>
        </p:nvSpPr>
        <p:spPr bwMode="auto">
          <a:xfrm>
            <a:off x="7507288" y="6545263"/>
            <a:ext cx="4127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79898" name="Text Box 32"/>
          <p:cNvSpPr txBox="1">
            <a:spLocks noChangeArrowheads="1"/>
          </p:cNvSpPr>
          <p:nvPr/>
        </p:nvSpPr>
        <p:spPr bwMode="auto">
          <a:xfrm>
            <a:off x="8659813" y="6545263"/>
            <a:ext cx="4127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79899" name="Text Box 2"/>
          <p:cNvSpPr txBox="1">
            <a:spLocks noChangeArrowheads="1"/>
          </p:cNvSpPr>
          <p:nvPr/>
        </p:nvSpPr>
        <p:spPr bwMode="auto">
          <a:xfrm>
            <a:off x="546100" y="3319463"/>
            <a:ext cx="426402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venus venus/notes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 ls mars mars/notes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pluto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pluto/notes</a:t>
            </a:r>
            <a:endParaRPr lang="en-US" altLang="en-US" b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79900" name="Text Box 36"/>
          <p:cNvSpPr txBox="1">
            <a:spLocks noChangeArrowheads="1"/>
          </p:cNvSpPr>
          <p:nvPr/>
        </p:nvSpPr>
        <p:spPr bwMode="auto">
          <a:xfrm>
            <a:off x="8072438" y="3435350"/>
            <a:ext cx="4254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solidFill>
                  <a:schemeClr val="accent2"/>
                </a:solidFill>
                <a:latin typeface="Calibri" panose="020F0502020204030204" pitchFamily="34" charset="0"/>
              </a:rPr>
              <a:t>--x</a:t>
            </a:r>
          </a:p>
        </p:txBody>
      </p:sp>
      <p:sp>
        <p:nvSpPr>
          <p:cNvPr id="79901" name="Text Box 35"/>
          <p:cNvSpPr txBox="1">
            <a:spLocks noChangeArrowheads="1"/>
          </p:cNvSpPr>
          <p:nvPr/>
        </p:nvSpPr>
        <p:spPr bwMode="auto">
          <a:xfrm>
            <a:off x="4627563" y="4411663"/>
            <a:ext cx="4127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solidFill>
                  <a:srgbClr val="A50021"/>
                </a:solidFill>
                <a:latin typeface="Arial" panose="020B0604020202020204" pitchFamily="34" charset="0"/>
              </a:rPr>
              <a:t>✗</a:t>
            </a:r>
          </a:p>
        </p:txBody>
      </p:sp>
      <p:sp>
        <p:nvSpPr>
          <p:cNvPr id="79902" name="Text Box 35"/>
          <p:cNvSpPr txBox="1">
            <a:spLocks noChangeArrowheads="1"/>
          </p:cNvSpPr>
          <p:nvPr/>
        </p:nvSpPr>
        <p:spPr bwMode="auto">
          <a:xfrm>
            <a:off x="4627563" y="3892550"/>
            <a:ext cx="4127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solidFill>
                  <a:srgbClr val="006600"/>
                </a:solidFill>
                <a:latin typeface="Arial" panose="020B0604020202020204" pitchFamily="34" charset="0"/>
              </a:rPr>
              <a:t>✔</a:t>
            </a:r>
            <a:endParaRPr lang="en-CA" altLang="en-US" sz="1800">
              <a:latin typeface="Arial" panose="020B0604020202020204" pitchFamily="34" charset="0"/>
            </a:endParaRPr>
          </a:p>
        </p:txBody>
      </p:sp>
      <p:sp>
        <p:nvSpPr>
          <p:cNvPr id="79903" name="Text Box 36"/>
          <p:cNvSpPr txBox="1">
            <a:spLocks noChangeArrowheads="1"/>
          </p:cNvSpPr>
          <p:nvPr/>
        </p:nvSpPr>
        <p:spPr bwMode="auto">
          <a:xfrm>
            <a:off x="4627563" y="3489325"/>
            <a:ext cx="4127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solidFill>
                  <a:srgbClr val="006600"/>
                </a:solidFill>
                <a:latin typeface="Arial" panose="020B0604020202020204" pitchFamily="34" charset="0"/>
              </a:rPr>
              <a:t>✔</a:t>
            </a:r>
            <a:endParaRPr lang="en-CA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46906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What does "execute" mean for directories?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Gives the right to </a:t>
            </a:r>
            <a:r>
              <a:rPr lang="en-US" altLang="en-US" sz="2800" i="1">
                <a:latin typeface="Calibri" panose="020F0502020204030204" pitchFamily="34" charset="0"/>
              </a:rPr>
              <a:t>traverse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the directory</a:t>
            </a: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7286625" y="2684463"/>
            <a:ext cx="6032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vlad</a:t>
            </a:r>
          </a:p>
        </p:txBody>
      </p:sp>
      <p:grpSp>
        <p:nvGrpSpPr>
          <p:cNvPr id="80900" name="Group 4"/>
          <p:cNvGrpSpPr>
            <a:grpSpLocks/>
          </p:cNvGrpSpPr>
          <p:nvPr/>
        </p:nvGrpSpPr>
        <p:grpSpPr bwMode="auto">
          <a:xfrm>
            <a:off x="7351713" y="3606800"/>
            <a:ext cx="700087" cy="1098550"/>
            <a:chOff x="2482" y="2525"/>
            <a:chExt cx="441" cy="692"/>
          </a:xfrm>
        </p:grpSpPr>
        <p:sp>
          <p:nvSpPr>
            <p:cNvPr id="80933" name="Text Box 5"/>
            <p:cNvSpPr txBox="1">
              <a:spLocks noChangeArrowheads="1"/>
            </p:cNvSpPr>
            <p:nvPr/>
          </p:nvSpPr>
          <p:spPr bwMode="auto">
            <a:xfrm>
              <a:off x="2484" y="2998"/>
              <a:ext cx="436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>
                  <a:latin typeface="Arial" panose="020B0604020202020204" pitchFamily="34" charset="0"/>
                </a:rPr>
                <a:t>mars</a:t>
              </a:r>
            </a:p>
          </p:txBody>
        </p:sp>
        <p:pic>
          <p:nvPicPr>
            <p:cNvPr id="80934" name="Picture 6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2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0901" name="Group 7"/>
          <p:cNvGrpSpPr>
            <a:grpSpLocks/>
          </p:cNvGrpSpPr>
          <p:nvPr/>
        </p:nvGrpSpPr>
        <p:grpSpPr bwMode="auto">
          <a:xfrm>
            <a:off x="6002338" y="3606800"/>
            <a:ext cx="793750" cy="1098550"/>
            <a:chOff x="1777" y="2525"/>
            <a:chExt cx="500" cy="692"/>
          </a:xfrm>
        </p:grpSpPr>
        <p:sp>
          <p:nvSpPr>
            <p:cNvPr id="80931" name="Text Box 8"/>
            <p:cNvSpPr txBox="1">
              <a:spLocks noChangeArrowheads="1"/>
            </p:cNvSpPr>
            <p:nvPr/>
          </p:nvSpPr>
          <p:spPr bwMode="auto">
            <a:xfrm>
              <a:off x="1777" y="2998"/>
              <a:ext cx="500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>
                  <a:latin typeface="Arial" panose="020B0604020202020204" pitchFamily="34" charset="0"/>
                </a:rPr>
                <a:t>venus</a:t>
              </a:r>
            </a:p>
          </p:txBody>
        </p:sp>
        <p:pic>
          <p:nvPicPr>
            <p:cNvPr id="80932" name="Picture 9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7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0902" name="Group 10"/>
          <p:cNvGrpSpPr>
            <a:grpSpLocks/>
          </p:cNvGrpSpPr>
          <p:nvPr/>
        </p:nvGrpSpPr>
        <p:grpSpPr bwMode="auto">
          <a:xfrm>
            <a:off x="8496300" y="3608388"/>
            <a:ext cx="700088" cy="1096962"/>
            <a:chOff x="3865" y="2526"/>
            <a:chExt cx="441" cy="691"/>
          </a:xfrm>
        </p:grpSpPr>
        <p:sp>
          <p:nvSpPr>
            <p:cNvPr id="80929" name="Text Box 11"/>
            <p:cNvSpPr txBox="1">
              <a:spLocks noChangeArrowheads="1"/>
            </p:cNvSpPr>
            <p:nvPr/>
          </p:nvSpPr>
          <p:spPr bwMode="auto">
            <a:xfrm>
              <a:off x="3872" y="2998"/>
              <a:ext cx="42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>
                  <a:latin typeface="Arial" panose="020B0604020202020204" pitchFamily="34" charset="0"/>
                </a:rPr>
                <a:t>pluto</a:t>
              </a:r>
            </a:p>
          </p:txBody>
        </p:sp>
        <p:pic>
          <p:nvPicPr>
            <p:cNvPr id="80930" name="Picture 12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5" y="2526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0903" name="Picture 13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88" y="1993900"/>
            <a:ext cx="700087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4" name="Line 14"/>
          <p:cNvSpPr>
            <a:spLocks noChangeShapeType="1"/>
          </p:cNvSpPr>
          <p:nvPr/>
        </p:nvSpPr>
        <p:spPr bwMode="auto">
          <a:xfrm>
            <a:off x="6365875" y="3376613"/>
            <a:ext cx="2476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0905" name="Line 15"/>
          <p:cNvSpPr>
            <a:spLocks noChangeShapeType="1"/>
          </p:cNvSpPr>
          <p:nvPr/>
        </p:nvSpPr>
        <p:spPr bwMode="auto">
          <a:xfrm>
            <a:off x="6364288" y="3376613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0906" name="Line 16"/>
          <p:cNvSpPr>
            <a:spLocks noChangeShapeType="1"/>
          </p:cNvSpPr>
          <p:nvPr/>
        </p:nvSpPr>
        <p:spPr bwMode="auto">
          <a:xfrm>
            <a:off x="7632700" y="3087688"/>
            <a:ext cx="0" cy="519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0907" name="Line 17"/>
          <p:cNvSpPr>
            <a:spLocks noChangeShapeType="1"/>
          </p:cNvSpPr>
          <p:nvPr/>
        </p:nvSpPr>
        <p:spPr bwMode="auto">
          <a:xfrm>
            <a:off x="6376988" y="4754563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0908" name="Line 18"/>
          <p:cNvSpPr>
            <a:spLocks noChangeShapeType="1"/>
          </p:cNvSpPr>
          <p:nvPr/>
        </p:nvSpPr>
        <p:spPr bwMode="auto">
          <a:xfrm>
            <a:off x="8847138" y="3376613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0909" name="Line 19"/>
          <p:cNvSpPr>
            <a:spLocks noChangeShapeType="1"/>
          </p:cNvSpPr>
          <p:nvPr/>
        </p:nvSpPr>
        <p:spPr bwMode="auto">
          <a:xfrm>
            <a:off x="7689850" y="4759325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0910" name="Line 20"/>
          <p:cNvSpPr>
            <a:spLocks noChangeShapeType="1"/>
          </p:cNvSpPr>
          <p:nvPr/>
        </p:nvSpPr>
        <p:spPr bwMode="auto">
          <a:xfrm>
            <a:off x="8847138" y="4759325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0911" name="Text Box 21"/>
          <p:cNvSpPr txBox="1">
            <a:spLocks noChangeArrowheads="1"/>
          </p:cNvSpPr>
          <p:nvPr/>
        </p:nvSpPr>
        <p:spPr bwMode="auto">
          <a:xfrm>
            <a:off x="7346950" y="5794375"/>
            <a:ext cx="742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notes</a:t>
            </a:r>
          </a:p>
        </p:txBody>
      </p:sp>
      <p:pic>
        <p:nvPicPr>
          <p:cNvPr id="80912" name="Picture 22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175" y="5043488"/>
            <a:ext cx="700088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13" name="Text Box 23"/>
          <p:cNvSpPr txBox="1">
            <a:spLocks noChangeArrowheads="1"/>
          </p:cNvSpPr>
          <p:nvPr/>
        </p:nvSpPr>
        <p:spPr bwMode="auto">
          <a:xfrm>
            <a:off x="6045200" y="5794375"/>
            <a:ext cx="742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notes</a:t>
            </a:r>
          </a:p>
        </p:txBody>
      </p:sp>
      <p:pic>
        <p:nvPicPr>
          <p:cNvPr id="80914" name="Picture 24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5043488"/>
            <a:ext cx="700088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15" name="Text Box 25"/>
          <p:cNvSpPr txBox="1">
            <a:spLocks noChangeArrowheads="1"/>
          </p:cNvSpPr>
          <p:nvPr/>
        </p:nvSpPr>
        <p:spPr bwMode="auto">
          <a:xfrm>
            <a:off x="8493125" y="5794375"/>
            <a:ext cx="742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notes</a:t>
            </a:r>
          </a:p>
        </p:txBody>
      </p:sp>
      <p:pic>
        <p:nvPicPr>
          <p:cNvPr id="80916" name="Picture 26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763" y="5045075"/>
            <a:ext cx="700087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17" name="Line 27"/>
          <p:cNvSpPr>
            <a:spLocks noChangeShapeType="1"/>
          </p:cNvSpPr>
          <p:nvPr/>
        </p:nvSpPr>
        <p:spPr bwMode="auto">
          <a:xfrm>
            <a:off x="6365875" y="6253163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0918" name="Line 28"/>
          <p:cNvSpPr>
            <a:spLocks noChangeShapeType="1"/>
          </p:cNvSpPr>
          <p:nvPr/>
        </p:nvSpPr>
        <p:spPr bwMode="auto">
          <a:xfrm>
            <a:off x="7678738" y="6257925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0919" name="Line 29"/>
          <p:cNvSpPr>
            <a:spLocks noChangeShapeType="1"/>
          </p:cNvSpPr>
          <p:nvPr/>
        </p:nvSpPr>
        <p:spPr bwMode="auto">
          <a:xfrm>
            <a:off x="8836025" y="6257925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0920" name="Text Box 30"/>
          <p:cNvSpPr txBox="1">
            <a:spLocks noChangeArrowheads="1"/>
          </p:cNvSpPr>
          <p:nvPr/>
        </p:nvSpPr>
        <p:spPr bwMode="auto">
          <a:xfrm>
            <a:off x="6184900" y="6543675"/>
            <a:ext cx="4127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80921" name="Text Box 31"/>
          <p:cNvSpPr txBox="1">
            <a:spLocks noChangeArrowheads="1"/>
          </p:cNvSpPr>
          <p:nvPr/>
        </p:nvSpPr>
        <p:spPr bwMode="auto">
          <a:xfrm>
            <a:off x="7507288" y="6545263"/>
            <a:ext cx="4127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80922" name="Text Box 32"/>
          <p:cNvSpPr txBox="1">
            <a:spLocks noChangeArrowheads="1"/>
          </p:cNvSpPr>
          <p:nvPr/>
        </p:nvSpPr>
        <p:spPr bwMode="auto">
          <a:xfrm>
            <a:off x="8659813" y="6545263"/>
            <a:ext cx="4127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80923" name="Text Box 2"/>
          <p:cNvSpPr txBox="1">
            <a:spLocks noChangeArrowheads="1"/>
          </p:cNvSpPr>
          <p:nvPr/>
        </p:nvSpPr>
        <p:spPr bwMode="auto">
          <a:xfrm>
            <a:off x="546100" y="3319463"/>
            <a:ext cx="426402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venus venus/notes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 ls mars mars/notes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pluto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pluto/notes</a:t>
            </a:r>
            <a:endParaRPr lang="en-US" altLang="en-US" b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80924" name="Text Box 36"/>
          <p:cNvSpPr txBox="1">
            <a:spLocks noChangeArrowheads="1"/>
          </p:cNvSpPr>
          <p:nvPr/>
        </p:nvSpPr>
        <p:spPr bwMode="auto">
          <a:xfrm>
            <a:off x="4627563" y="4814888"/>
            <a:ext cx="4127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solidFill>
                  <a:srgbClr val="006600"/>
                </a:solidFill>
                <a:latin typeface="Arial" panose="020B0604020202020204" pitchFamily="34" charset="0"/>
              </a:rPr>
              <a:t>✔</a:t>
            </a:r>
            <a:endParaRPr lang="en-CA" altLang="en-US" sz="1800">
              <a:latin typeface="Arial" panose="020B0604020202020204" pitchFamily="34" charset="0"/>
            </a:endParaRPr>
          </a:p>
        </p:txBody>
      </p:sp>
      <p:sp>
        <p:nvSpPr>
          <p:cNvPr id="80925" name="Text Box 37"/>
          <p:cNvSpPr txBox="1">
            <a:spLocks noChangeArrowheads="1"/>
          </p:cNvSpPr>
          <p:nvPr/>
        </p:nvSpPr>
        <p:spPr bwMode="auto">
          <a:xfrm>
            <a:off x="8072438" y="3435350"/>
            <a:ext cx="4254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solidFill>
                  <a:schemeClr val="accent2"/>
                </a:solidFill>
                <a:latin typeface="Calibri" panose="020F0502020204030204" pitchFamily="34" charset="0"/>
              </a:rPr>
              <a:t>--x</a:t>
            </a:r>
          </a:p>
        </p:txBody>
      </p:sp>
      <p:sp>
        <p:nvSpPr>
          <p:cNvPr id="80926" name="Text Box 38"/>
          <p:cNvSpPr txBox="1">
            <a:spLocks noChangeArrowheads="1"/>
          </p:cNvSpPr>
          <p:nvPr/>
        </p:nvSpPr>
        <p:spPr bwMode="auto">
          <a:xfrm>
            <a:off x="4627563" y="4411663"/>
            <a:ext cx="4127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solidFill>
                  <a:srgbClr val="A50021"/>
                </a:solidFill>
                <a:latin typeface="Arial" panose="020B0604020202020204" pitchFamily="34" charset="0"/>
              </a:rPr>
              <a:t>✗</a:t>
            </a:r>
          </a:p>
        </p:txBody>
      </p:sp>
      <p:sp>
        <p:nvSpPr>
          <p:cNvPr id="80927" name="Text Box 39"/>
          <p:cNvSpPr txBox="1">
            <a:spLocks noChangeArrowheads="1"/>
          </p:cNvSpPr>
          <p:nvPr/>
        </p:nvSpPr>
        <p:spPr bwMode="auto">
          <a:xfrm>
            <a:off x="4627563" y="3892550"/>
            <a:ext cx="4127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solidFill>
                  <a:srgbClr val="006600"/>
                </a:solidFill>
                <a:latin typeface="Arial" panose="020B0604020202020204" pitchFamily="34" charset="0"/>
              </a:rPr>
              <a:t>✔</a:t>
            </a:r>
            <a:endParaRPr lang="en-CA" altLang="en-US" sz="1800">
              <a:latin typeface="Arial" panose="020B0604020202020204" pitchFamily="34" charset="0"/>
            </a:endParaRPr>
          </a:p>
        </p:txBody>
      </p:sp>
      <p:sp>
        <p:nvSpPr>
          <p:cNvPr id="80928" name="Text Box 40"/>
          <p:cNvSpPr txBox="1">
            <a:spLocks noChangeArrowheads="1"/>
          </p:cNvSpPr>
          <p:nvPr/>
        </p:nvSpPr>
        <p:spPr bwMode="auto">
          <a:xfrm>
            <a:off x="4627563" y="3489325"/>
            <a:ext cx="4127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solidFill>
                  <a:srgbClr val="006600"/>
                </a:solidFill>
                <a:latin typeface="Arial" panose="020B0604020202020204" pitchFamily="34" charset="0"/>
              </a:rPr>
              <a:t>✔</a:t>
            </a:r>
            <a:endParaRPr lang="en-CA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088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Change permission with </a:t>
            </a:r>
            <a:r>
              <a:rPr lang="en-US" altLang="en-US" sz="2800">
                <a:latin typeface="Courier New" panose="02070309020205020404" pitchFamily="49" charset="0"/>
              </a:rPr>
              <a:t>chmod</a:t>
            </a:r>
            <a:r>
              <a:rPr lang="en-US" altLang="en-US" sz="2800">
                <a:latin typeface="Calibri" panose="020F0502020204030204" pitchFamily="34" charset="0"/>
              </a:rPr>
              <a:t> (</a:t>
            </a:r>
            <a:r>
              <a:rPr lang="en-US" altLang="en-US" sz="2800" u="sng">
                <a:latin typeface="Calibri" panose="020F0502020204030204" pitchFamily="34" charset="0"/>
              </a:rPr>
              <a:t>ch</a:t>
            </a:r>
            <a:r>
              <a:rPr lang="en-US" altLang="en-US" sz="2800">
                <a:latin typeface="Calibri" panose="020F0502020204030204" pitchFamily="34" charset="0"/>
              </a:rPr>
              <a:t>ange </a:t>
            </a:r>
            <a:r>
              <a:rPr lang="en-US" altLang="en-US" sz="2800" u="sng">
                <a:latin typeface="Calibri" panose="020F0502020204030204" pitchFamily="34" charset="0"/>
              </a:rPr>
              <a:t>mod</a:t>
            </a:r>
            <a:r>
              <a:rPr lang="en-US" altLang="en-US" sz="2800">
                <a:latin typeface="Calibri" panose="020F0502020204030204" pitchFamily="34" charset="0"/>
              </a:rPr>
              <a:t>e)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088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Change permission with </a:t>
            </a:r>
            <a:r>
              <a:rPr lang="en-US" altLang="en-US" sz="2800">
                <a:latin typeface="Courier New" panose="02070309020205020404" pitchFamily="49" charset="0"/>
              </a:rPr>
              <a:t>chmod</a:t>
            </a:r>
            <a:r>
              <a:rPr lang="en-US" altLang="en-US" sz="2800">
                <a:latin typeface="Calibri" panose="020F0502020204030204" pitchFamily="34" charset="0"/>
              </a:rPr>
              <a:t> (</a:t>
            </a:r>
            <a:r>
              <a:rPr lang="en-US" altLang="en-US" sz="2800" u="sng">
                <a:latin typeface="Calibri" panose="020F0502020204030204" pitchFamily="34" charset="0"/>
              </a:rPr>
              <a:t>ch</a:t>
            </a:r>
            <a:r>
              <a:rPr lang="en-US" altLang="en-US" sz="2800">
                <a:latin typeface="Calibri" panose="020F0502020204030204" pitchFamily="34" charset="0"/>
              </a:rPr>
              <a:t>ange </a:t>
            </a:r>
            <a:r>
              <a:rPr lang="en-US" altLang="en-US" sz="2800" u="sng">
                <a:latin typeface="Calibri" panose="020F0502020204030204" pitchFamily="34" charset="0"/>
              </a:rPr>
              <a:t>mod</a:t>
            </a:r>
            <a:r>
              <a:rPr lang="en-US" altLang="en-US" sz="2800">
                <a:latin typeface="Calibri" panose="020F0502020204030204" pitchFamily="34" charset="0"/>
              </a:rPr>
              <a:t>e)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82947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66163" cy="524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ls -l final.grd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-rwxrwxrwx 1 vlad bio  4215  2010-08-29 22:30 final.grd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088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Change permission with </a:t>
            </a:r>
            <a:r>
              <a:rPr lang="en-US" altLang="en-US" sz="2800">
                <a:latin typeface="Courier New" panose="02070309020205020404" pitchFamily="49" charset="0"/>
              </a:rPr>
              <a:t>chmod</a:t>
            </a:r>
            <a:r>
              <a:rPr lang="en-US" altLang="en-US" sz="2800">
                <a:latin typeface="Calibri" panose="020F0502020204030204" pitchFamily="34" charset="0"/>
              </a:rPr>
              <a:t> (</a:t>
            </a:r>
            <a:r>
              <a:rPr lang="en-US" altLang="en-US" sz="2800" u="sng">
                <a:latin typeface="Calibri" panose="020F0502020204030204" pitchFamily="34" charset="0"/>
              </a:rPr>
              <a:t>ch</a:t>
            </a:r>
            <a:r>
              <a:rPr lang="en-US" altLang="en-US" sz="2800">
                <a:latin typeface="Calibri" panose="020F0502020204030204" pitchFamily="34" charset="0"/>
              </a:rPr>
              <a:t>ange </a:t>
            </a:r>
            <a:r>
              <a:rPr lang="en-US" altLang="en-US" sz="2800" u="sng">
                <a:latin typeface="Calibri" panose="020F0502020204030204" pitchFamily="34" charset="0"/>
              </a:rPr>
              <a:t>mod</a:t>
            </a:r>
            <a:r>
              <a:rPr lang="en-US" altLang="en-US" sz="2800">
                <a:latin typeface="Calibri" panose="020F0502020204030204" pitchFamily="34" charset="0"/>
              </a:rPr>
              <a:t>e)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66163" cy="524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ls -l final.grd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-rwxrwxrwx 1 vlad bio  4215  2010-08-29 22:30 final.grd</a:t>
            </a:r>
          </a:p>
        </p:txBody>
      </p:sp>
      <p:sp>
        <p:nvSpPr>
          <p:cNvPr id="83972" name="AutoShape 4"/>
          <p:cNvSpPr>
            <a:spLocks noChangeArrowheads="1"/>
          </p:cNvSpPr>
          <p:nvPr/>
        </p:nvSpPr>
        <p:spPr bwMode="auto">
          <a:xfrm>
            <a:off x="1698625" y="2109788"/>
            <a:ext cx="576263" cy="46196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83973" name="Text Box 2"/>
          <p:cNvSpPr txBox="1">
            <a:spLocks noChangeArrowheads="1"/>
          </p:cNvSpPr>
          <p:nvPr/>
        </p:nvSpPr>
        <p:spPr bwMode="auto">
          <a:xfrm>
            <a:off x="1755775" y="2974975"/>
            <a:ext cx="299720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Everyone can read it</a:t>
            </a:r>
          </a:p>
        </p:txBody>
      </p:sp>
      <p:sp>
        <p:nvSpPr>
          <p:cNvPr id="83974" name="Line 6"/>
          <p:cNvSpPr>
            <a:spLocks noChangeShapeType="1"/>
          </p:cNvSpPr>
          <p:nvPr/>
        </p:nvSpPr>
        <p:spPr bwMode="auto">
          <a:xfrm flipH="1" flipV="1">
            <a:off x="1928813" y="2686050"/>
            <a:ext cx="0" cy="34607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088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Change permission with </a:t>
            </a:r>
            <a:r>
              <a:rPr lang="en-US" altLang="en-US" sz="2800">
                <a:latin typeface="Courier New" panose="02070309020205020404" pitchFamily="49" charset="0"/>
              </a:rPr>
              <a:t>chmod</a:t>
            </a:r>
            <a:r>
              <a:rPr lang="en-US" altLang="en-US" sz="2800">
                <a:latin typeface="Calibri" panose="020F0502020204030204" pitchFamily="34" charset="0"/>
              </a:rPr>
              <a:t> (</a:t>
            </a:r>
            <a:r>
              <a:rPr lang="en-US" altLang="en-US" sz="2800" u="sng">
                <a:latin typeface="Calibri" panose="020F0502020204030204" pitchFamily="34" charset="0"/>
              </a:rPr>
              <a:t>ch</a:t>
            </a:r>
            <a:r>
              <a:rPr lang="en-US" altLang="en-US" sz="2800">
                <a:latin typeface="Calibri" panose="020F0502020204030204" pitchFamily="34" charset="0"/>
              </a:rPr>
              <a:t>ange </a:t>
            </a:r>
            <a:r>
              <a:rPr lang="en-US" altLang="en-US" sz="2800" u="sng">
                <a:latin typeface="Calibri" panose="020F0502020204030204" pitchFamily="34" charset="0"/>
              </a:rPr>
              <a:t>mod</a:t>
            </a:r>
            <a:r>
              <a:rPr lang="en-US" altLang="en-US" sz="2800">
                <a:latin typeface="Calibri" panose="020F0502020204030204" pitchFamily="34" charset="0"/>
              </a:rPr>
              <a:t>e)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66163" cy="524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ls -l final.grd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-rwxrwxrwx 1 vlad bio  4215  2010-08-29 22:30 final.grd</a:t>
            </a:r>
          </a:p>
        </p:txBody>
      </p:sp>
      <p:sp>
        <p:nvSpPr>
          <p:cNvPr id="84996" name="AutoShape 4"/>
          <p:cNvSpPr>
            <a:spLocks noChangeArrowheads="1"/>
          </p:cNvSpPr>
          <p:nvPr/>
        </p:nvSpPr>
        <p:spPr bwMode="auto">
          <a:xfrm>
            <a:off x="1698625" y="2109788"/>
            <a:ext cx="576263" cy="46196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84997" name="Text Box 2"/>
          <p:cNvSpPr txBox="1">
            <a:spLocks noChangeArrowheads="1"/>
          </p:cNvSpPr>
          <p:nvPr/>
        </p:nvSpPr>
        <p:spPr bwMode="auto">
          <a:xfrm>
            <a:off x="1755775" y="2974975"/>
            <a:ext cx="299720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Everyone can read it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Modify it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84998" name="Line 6"/>
          <p:cNvSpPr>
            <a:spLocks noChangeShapeType="1"/>
          </p:cNvSpPr>
          <p:nvPr/>
        </p:nvSpPr>
        <p:spPr bwMode="auto">
          <a:xfrm flipH="1" flipV="1">
            <a:off x="1928813" y="2686050"/>
            <a:ext cx="0" cy="34607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088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Change permission with </a:t>
            </a:r>
            <a:r>
              <a:rPr lang="en-US" altLang="en-US" sz="2800">
                <a:latin typeface="Courier New" panose="02070309020205020404" pitchFamily="49" charset="0"/>
              </a:rPr>
              <a:t>chmod</a:t>
            </a:r>
            <a:r>
              <a:rPr lang="en-US" altLang="en-US" sz="2800">
                <a:latin typeface="Calibri" panose="020F0502020204030204" pitchFamily="34" charset="0"/>
              </a:rPr>
              <a:t> (</a:t>
            </a:r>
            <a:r>
              <a:rPr lang="en-US" altLang="en-US" sz="2800" u="sng">
                <a:latin typeface="Calibri" panose="020F0502020204030204" pitchFamily="34" charset="0"/>
              </a:rPr>
              <a:t>ch</a:t>
            </a:r>
            <a:r>
              <a:rPr lang="en-US" altLang="en-US" sz="2800">
                <a:latin typeface="Calibri" panose="020F0502020204030204" pitchFamily="34" charset="0"/>
              </a:rPr>
              <a:t>ange </a:t>
            </a:r>
            <a:r>
              <a:rPr lang="en-US" altLang="en-US" sz="2800" u="sng">
                <a:latin typeface="Calibri" panose="020F0502020204030204" pitchFamily="34" charset="0"/>
              </a:rPr>
              <a:t>mod</a:t>
            </a:r>
            <a:r>
              <a:rPr lang="en-US" altLang="en-US" sz="2800">
                <a:latin typeface="Calibri" panose="020F0502020204030204" pitchFamily="34" charset="0"/>
              </a:rPr>
              <a:t>e)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86019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66163" cy="524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ls -l final.grd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-rwxrwxrwx 1 vlad bio  4215  2010-08-29 22:30 final.grd</a:t>
            </a:r>
          </a:p>
        </p:txBody>
      </p:sp>
      <p:sp>
        <p:nvSpPr>
          <p:cNvPr id="86020" name="AutoShape 4"/>
          <p:cNvSpPr>
            <a:spLocks noChangeArrowheads="1"/>
          </p:cNvSpPr>
          <p:nvPr/>
        </p:nvSpPr>
        <p:spPr bwMode="auto">
          <a:xfrm>
            <a:off x="1698625" y="2109788"/>
            <a:ext cx="576263" cy="46196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86021" name="Text Box 2"/>
          <p:cNvSpPr txBox="1">
            <a:spLocks noChangeArrowheads="1"/>
          </p:cNvSpPr>
          <p:nvPr/>
        </p:nvSpPr>
        <p:spPr bwMode="auto">
          <a:xfrm>
            <a:off x="1755775" y="2973388"/>
            <a:ext cx="6970713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Everyone can read it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Modify it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Try to run it (which probably doesn't make sense)</a:t>
            </a:r>
            <a:endParaRPr lang="en-US" altLang="en-US" i="1">
              <a:solidFill>
                <a:schemeClr val="accent2"/>
              </a:solidFill>
              <a:latin typeface="Calibri" panose="020F0502020204030204" pitchFamily="34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86022" name="Line 6"/>
          <p:cNvSpPr>
            <a:spLocks noChangeShapeType="1"/>
          </p:cNvSpPr>
          <p:nvPr/>
        </p:nvSpPr>
        <p:spPr bwMode="auto">
          <a:xfrm flipH="1" flipV="1">
            <a:off x="1928813" y="2686050"/>
            <a:ext cx="0" cy="34607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2220913" y="1376363"/>
            <a:ext cx="855662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shell</a:t>
            </a:r>
          </a:p>
        </p:txBody>
      </p:sp>
      <p:pic>
        <p:nvPicPr>
          <p:cNvPr id="20483" name="Picture 3" descr="MC900104318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303338"/>
            <a:ext cx="906463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 descr="server_356x3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3343275"/>
            <a:ext cx="33909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4876800" y="1376363"/>
            <a:ext cx="4265613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ourier New" panose="02070309020205020404" pitchFamily="49" charset="0"/>
              </a:rPr>
              <a:t>pwd, mkdir, cp, ...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ourier New" panose="02070309020205020404" pitchFamily="49" charset="0"/>
              </a:rPr>
              <a:t>*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ourier New" panose="02070309020205020404" pitchFamily="49" charset="0"/>
              </a:rPr>
              <a:t>&gt;, |</a:t>
            </a:r>
          </a:p>
        </p:txBody>
      </p:sp>
      <p:sp>
        <p:nvSpPr>
          <p:cNvPr id="20486" name="Text Box 4"/>
          <p:cNvSpPr txBox="1">
            <a:spLocks noChangeArrowheads="1"/>
          </p:cNvSpPr>
          <p:nvPr/>
        </p:nvSpPr>
        <p:spPr bwMode="auto">
          <a:xfrm>
            <a:off x="4876800" y="3722688"/>
            <a:ext cx="303530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Who can see what?</a:t>
            </a:r>
          </a:p>
        </p:txBody>
      </p:sp>
      <p:sp>
        <p:nvSpPr>
          <p:cNvPr id="20487" name="Text Box 4"/>
          <p:cNvSpPr txBox="1">
            <a:spLocks noChangeArrowheads="1"/>
          </p:cNvSpPr>
          <p:nvPr/>
        </p:nvSpPr>
        <p:spPr bwMode="auto">
          <a:xfrm>
            <a:off x="6127750" y="4356100"/>
            <a:ext cx="1230313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change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088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Change permission with </a:t>
            </a:r>
            <a:r>
              <a:rPr lang="en-US" altLang="en-US" sz="2800">
                <a:latin typeface="Courier New" panose="02070309020205020404" pitchFamily="49" charset="0"/>
              </a:rPr>
              <a:t>chmod</a:t>
            </a:r>
            <a:r>
              <a:rPr lang="en-US" altLang="en-US" sz="2800">
                <a:latin typeface="Calibri" panose="020F0502020204030204" pitchFamily="34" charset="0"/>
              </a:rPr>
              <a:t> (</a:t>
            </a:r>
            <a:r>
              <a:rPr lang="en-US" altLang="en-US" sz="2800" u="sng">
                <a:latin typeface="Calibri" panose="020F0502020204030204" pitchFamily="34" charset="0"/>
              </a:rPr>
              <a:t>ch</a:t>
            </a:r>
            <a:r>
              <a:rPr lang="en-US" altLang="en-US" sz="2800">
                <a:latin typeface="Calibri" panose="020F0502020204030204" pitchFamily="34" charset="0"/>
              </a:rPr>
              <a:t>ange </a:t>
            </a:r>
            <a:r>
              <a:rPr lang="en-US" altLang="en-US" sz="2800" u="sng">
                <a:latin typeface="Calibri" panose="020F0502020204030204" pitchFamily="34" charset="0"/>
              </a:rPr>
              <a:t>mod</a:t>
            </a:r>
            <a:r>
              <a:rPr lang="en-US" altLang="en-US" sz="2800">
                <a:latin typeface="Calibri" panose="020F0502020204030204" pitchFamily="34" charset="0"/>
              </a:rPr>
              <a:t>e)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87043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66163" cy="524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ls -l final.grd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-rwxrwxrwx 1 vlad bio  4215  2010-08-29 22:30 final.grd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chmod u=rw final.grd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endParaRPr lang="en-US" altLang="en-US" sz="2000" i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088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Change permission with </a:t>
            </a:r>
            <a:r>
              <a:rPr lang="en-US" altLang="en-US" sz="2800">
                <a:latin typeface="Courier New" panose="02070309020205020404" pitchFamily="49" charset="0"/>
              </a:rPr>
              <a:t>chmod</a:t>
            </a:r>
            <a:r>
              <a:rPr lang="en-US" altLang="en-US" sz="2800">
                <a:latin typeface="Calibri" panose="020F0502020204030204" pitchFamily="34" charset="0"/>
              </a:rPr>
              <a:t> (</a:t>
            </a:r>
            <a:r>
              <a:rPr lang="en-US" altLang="en-US" sz="2800" u="sng">
                <a:latin typeface="Calibri" panose="020F0502020204030204" pitchFamily="34" charset="0"/>
              </a:rPr>
              <a:t>ch</a:t>
            </a:r>
            <a:r>
              <a:rPr lang="en-US" altLang="en-US" sz="2800">
                <a:latin typeface="Calibri" panose="020F0502020204030204" pitchFamily="34" charset="0"/>
              </a:rPr>
              <a:t>ange </a:t>
            </a:r>
            <a:r>
              <a:rPr lang="en-US" altLang="en-US" sz="2800" u="sng">
                <a:latin typeface="Calibri" panose="020F0502020204030204" pitchFamily="34" charset="0"/>
              </a:rPr>
              <a:t>mod</a:t>
            </a:r>
            <a:r>
              <a:rPr lang="en-US" altLang="en-US" sz="2800">
                <a:latin typeface="Calibri" panose="020F0502020204030204" pitchFamily="34" charset="0"/>
              </a:rPr>
              <a:t>e)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88067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66163" cy="524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ls -l final.grd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-rwxrwxrwx 1 vlad bio  4215  2010-08-29 22:30 final.grd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chmod u=rw final.grd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endParaRPr lang="en-US" altLang="en-US" sz="2000" i="1">
              <a:latin typeface="Courier New" panose="02070309020205020404" pitchFamily="49" charset="0"/>
            </a:endParaRPr>
          </a:p>
        </p:txBody>
      </p:sp>
      <p:sp>
        <p:nvSpPr>
          <p:cNvPr id="88068" name="AutoShape 4"/>
          <p:cNvSpPr>
            <a:spLocks noChangeArrowheads="1"/>
          </p:cNvSpPr>
          <p:nvPr/>
        </p:nvSpPr>
        <p:spPr bwMode="auto">
          <a:xfrm>
            <a:off x="1814513" y="2454275"/>
            <a:ext cx="749300" cy="46196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88069" name="Text Box 2"/>
          <p:cNvSpPr txBox="1">
            <a:spLocks noChangeArrowheads="1"/>
          </p:cNvSpPr>
          <p:nvPr/>
        </p:nvSpPr>
        <p:spPr bwMode="auto">
          <a:xfrm>
            <a:off x="1871663" y="3262313"/>
            <a:ext cx="6970712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User (u) has read-write (rw)</a:t>
            </a:r>
            <a:endParaRPr lang="en-US" altLang="en-US" i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88070" name="Line 6"/>
          <p:cNvSpPr>
            <a:spLocks noChangeShapeType="1"/>
          </p:cNvSpPr>
          <p:nvPr/>
        </p:nvSpPr>
        <p:spPr bwMode="auto">
          <a:xfrm flipV="1">
            <a:off x="2044700" y="2973388"/>
            <a:ext cx="0" cy="28892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088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Change permission with </a:t>
            </a:r>
            <a:r>
              <a:rPr lang="en-US" altLang="en-US" sz="2800">
                <a:latin typeface="Courier New" panose="02070309020205020404" pitchFamily="49" charset="0"/>
              </a:rPr>
              <a:t>chmod</a:t>
            </a:r>
            <a:r>
              <a:rPr lang="en-US" altLang="en-US" sz="2800">
                <a:latin typeface="Calibri" panose="020F0502020204030204" pitchFamily="34" charset="0"/>
              </a:rPr>
              <a:t> (</a:t>
            </a:r>
            <a:r>
              <a:rPr lang="en-US" altLang="en-US" sz="2800" u="sng">
                <a:latin typeface="Calibri" panose="020F0502020204030204" pitchFamily="34" charset="0"/>
              </a:rPr>
              <a:t>ch</a:t>
            </a:r>
            <a:r>
              <a:rPr lang="en-US" altLang="en-US" sz="2800">
                <a:latin typeface="Calibri" panose="020F0502020204030204" pitchFamily="34" charset="0"/>
              </a:rPr>
              <a:t>ange </a:t>
            </a:r>
            <a:r>
              <a:rPr lang="en-US" altLang="en-US" sz="2800" u="sng">
                <a:latin typeface="Calibri" panose="020F0502020204030204" pitchFamily="34" charset="0"/>
              </a:rPr>
              <a:t>mod</a:t>
            </a:r>
            <a:r>
              <a:rPr lang="en-US" altLang="en-US" sz="2800">
                <a:latin typeface="Calibri" panose="020F0502020204030204" pitchFamily="34" charset="0"/>
              </a:rPr>
              <a:t>e)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89091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66163" cy="524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ls -l final.grd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-rwxrwxrwx 1 vlad bio  4215  2010-08-29 22:30 final.grd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chmod u=rw final.grd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ls -l final.grd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-rw-rwxrwx 1 vlad bio  4215  2010-08-30 08:19 final.grd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endParaRPr lang="en-US" altLang="en-US" sz="2000" i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088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Change permission with </a:t>
            </a:r>
            <a:r>
              <a:rPr lang="en-US" altLang="en-US" sz="2800">
                <a:latin typeface="Courier New" panose="02070309020205020404" pitchFamily="49" charset="0"/>
              </a:rPr>
              <a:t>chmod</a:t>
            </a:r>
            <a:r>
              <a:rPr lang="en-US" altLang="en-US" sz="2800">
                <a:latin typeface="Calibri" panose="020F0502020204030204" pitchFamily="34" charset="0"/>
              </a:rPr>
              <a:t> (</a:t>
            </a:r>
            <a:r>
              <a:rPr lang="en-US" altLang="en-US" sz="2800" u="sng">
                <a:latin typeface="Calibri" panose="020F0502020204030204" pitchFamily="34" charset="0"/>
              </a:rPr>
              <a:t>ch</a:t>
            </a:r>
            <a:r>
              <a:rPr lang="en-US" altLang="en-US" sz="2800">
                <a:latin typeface="Calibri" panose="020F0502020204030204" pitchFamily="34" charset="0"/>
              </a:rPr>
              <a:t>ange </a:t>
            </a:r>
            <a:r>
              <a:rPr lang="en-US" altLang="en-US" sz="2800" u="sng">
                <a:latin typeface="Calibri" panose="020F0502020204030204" pitchFamily="34" charset="0"/>
              </a:rPr>
              <a:t>mod</a:t>
            </a:r>
            <a:r>
              <a:rPr lang="en-US" altLang="en-US" sz="2800">
                <a:latin typeface="Calibri" panose="020F0502020204030204" pitchFamily="34" charset="0"/>
              </a:rPr>
              <a:t>e)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90115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66163" cy="524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ls -l final.grd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-rwxrwxrwx 1 vlad bio  4215  2010-08-29 22:30 final.grd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chmod u=rw final.grd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ls -l final.grd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-rw-rwxrwx 1 vlad bio  4215  2010-08-30 08:19 final.grd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chmod g=r final.grd; ls -l final.grd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-rw-r--rw- 1 vlad bio  4215  2010-08-30 08:19 final.grd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endParaRPr lang="en-US" altLang="en-US" sz="2000" i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088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Change permission with </a:t>
            </a:r>
            <a:r>
              <a:rPr lang="en-US" altLang="en-US" sz="2800">
                <a:latin typeface="Courier New" panose="02070309020205020404" pitchFamily="49" charset="0"/>
              </a:rPr>
              <a:t>chmod</a:t>
            </a:r>
            <a:r>
              <a:rPr lang="en-US" altLang="en-US" sz="2800">
                <a:latin typeface="Calibri" panose="020F0502020204030204" pitchFamily="34" charset="0"/>
              </a:rPr>
              <a:t> (</a:t>
            </a:r>
            <a:r>
              <a:rPr lang="en-US" altLang="en-US" sz="2800" u="sng">
                <a:latin typeface="Calibri" panose="020F0502020204030204" pitchFamily="34" charset="0"/>
              </a:rPr>
              <a:t>ch</a:t>
            </a:r>
            <a:r>
              <a:rPr lang="en-US" altLang="en-US" sz="2800">
                <a:latin typeface="Calibri" panose="020F0502020204030204" pitchFamily="34" charset="0"/>
              </a:rPr>
              <a:t>ange </a:t>
            </a:r>
            <a:r>
              <a:rPr lang="en-US" altLang="en-US" sz="2800" u="sng">
                <a:latin typeface="Calibri" panose="020F0502020204030204" pitchFamily="34" charset="0"/>
              </a:rPr>
              <a:t>mod</a:t>
            </a:r>
            <a:r>
              <a:rPr lang="en-US" altLang="en-US" sz="2800">
                <a:latin typeface="Calibri" panose="020F0502020204030204" pitchFamily="34" charset="0"/>
              </a:rPr>
              <a:t>e)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91139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66163" cy="524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ls -l final.grd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-rwxrwxrwx 1 vlad bio  4215  2010-08-29 22:30 final.grd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chmod u=rw final.grd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ls -l final.grd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-rw-rwxrwx 1 vlad bio  4215  2010-08-30 08:19 final.grd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chmod g=r final.grd; ls -l final.grd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-rw-r--rw- 1 vlad bio  4215  2010-08-30 08:19 final.grd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endParaRPr lang="en-US" altLang="en-US" sz="2000" i="1">
              <a:latin typeface="Courier New" panose="02070309020205020404" pitchFamily="49" charset="0"/>
            </a:endParaRPr>
          </a:p>
        </p:txBody>
      </p:sp>
      <p:sp>
        <p:nvSpPr>
          <p:cNvPr id="91140" name="AutoShape 4"/>
          <p:cNvSpPr>
            <a:spLocks noChangeArrowheads="1"/>
          </p:cNvSpPr>
          <p:nvPr/>
        </p:nvSpPr>
        <p:spPr bwMode="auto">
          <a:xfrm>
            <a:off x="3771900" y="3606800"/>
            <a:ext cx="288925" cy="46196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91141" name="Line 5"/>
          <p:cNvSpPr>
            <a:spLocks noChangeShapeType="1"/>
          </p:cNvSpPr>
          <p:nvPr/>
        </p:nvSpPr>
        <p:spPr bwMode="auto">
          <a:xfrm flipV="1">
            <a:off x="3946525" y="4240213"/>
            <a:ext cx="0" cy="28892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1142" name="Text Box 2"/>
          <p:cNvSpPr txBox="1">
            <a:spLocks noChangeArrowheads="1"/>
          </p:cNvSpPr>
          <p:nvPr/>
        </p:nvSpPr>
        <p:spPr bwMode="auto">
          <a:xfrm>
            <a:off x="3714750" y="4645025"/>
            <a:ext cx="408940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Use ';' to put multiple commands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on a single line</a:t>
            </a:r>
            <a:endParaRPr lang="en-US" altLang="en-US" i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088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Change permission with </a:t>
            </a:r>
            <a:r>
              <a:rPr lang="en-US" altLang="en-US" sz="2800">
                <a:latin typeface="Courier New" panose="02070309020205020404" pitchFamily="49" charset="0"/>
              </a:rPr>
              <a:t>chmod</a:t>
            </a:r>
            <a:r>
              <a:rPr lang="en-US" altLang="en-US" sz="2800">
                <a:latin typeface="Calibri" panose="020F0502020204030204" pitchFamily="34" charset="0"/>
              </a:rPr>
              <a:t> (</a:t>
            </a:r>
            <a:r>
              <a:rPr lang="en-US" altLang="en-US" sz="2800" u="sng">
                <a:latin typeface="Calibri" panose="020F0502020204030204" pitchFamily="34" charset="0"/>
              </a:rPr>
              <a:t>ch</a:t>
            </a:r>
            <a:r>
              <a:rPr lang="en-US" altLang="en-US" sz="2800">
                <a:latin typeface="Calibri" panose="020F0502020204030204" pitchFamily="34" charset="0"/>
              </a:rPr>
              <a:t>ange </a:t>
            </a:r>
            <a:r>
              <a:rPr lang="en-US" altLang="en-US" sz="2800" u="sng">
                <a:latin typeface="Calibri" panose="020F0502020204030204" pitchFamily="34" charset="0"/>
              </a:rPr>
              <a:t>mod</a:t>
            </a:r>
            <a:r>
              <a:rPr lang="en-US" altLang="en-US" sz="2800">
                <a:latin typeface="Calibri" panose="020F0502020204030204" pitchFamily="34" charset="0"/>
              </a:rPr>
              <a:t>e)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92163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66163" cy="524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ls -l final.grd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-rwxrwxrwx 1 vlad bio  4215  2010-08-29 22:30 final.grd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chmod u=rw final.grd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ls -l final.grd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-rw-rwxrwx 1 vlad bio  4215  2010-08-30 08:19 final.grd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chmod g=r final.grd; ls -l final.grd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-rw-r--rw- 1 vlad bio  4215  2010-08-30 08:19 final.grd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chmod a= final.grd; ls -l final.grd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-rw-r----- 1 vlad bio  4215  2010-08-30 08:20 final.grd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088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Change permission with </a:t>
            </a:r>
            <a:r>
              <a:rPr lang="en-US" altLang="en-US" sz="2800">
                <a:latin typeface="Courier New" panose="02070309020205020404" pitchFamily="49" charset="0"/>
              </a:rPr>
              <a:t>chmod</a:t>
            </a:r>
            <a:r>
              <a:rPr lang="en-US" altLang="en-US" sz="2800">
                <a:latin typeface="Calibri" panose="020F0502020204030204" pitchFamily="34" charset="0"/>
              </a:rPr>
              <a:t> (</a:t>
            </a:r>
            <a:r>
              <a:rPr lang="en-US" altLang="en-US" sz="2800" u="sng">
                <a:latin typeface="Calibri" panose="020F0502020204030204" pitchFamily="34" charset="0"/>
              </a:rPr>
              <a:t>ch</a:t>
            </a:r>
            <a:r>
              <a:rPr lang="en-US" altLang="en-US" sz="2800">
                <a:latin typeface="Calibri" panose="020F0502020204030204" pitchFamily="34" charset="0"/>
              </a:rPr>
              <a:t>ange </a:t>
            </a:r>
            <a:r>
              <a:rPr lang="en-US" altLang="en-US" sz="2800" u="sng">
                <a:latin typeface="Calibri" panose="020F0502020204030204" pitchFamily="34" charset="0"/>
              </a:rPr>
              <a:t>mod</a:t>
            </a:r>
            <a:r>
              <a:rPr lang="en-US" altLang="en-US" sz="2800">
                <a:latin typeface="Calibri" panose="020F0502020204030204" pitchFamily="34" charset="0"/>
              </a:rPr>
              <a:t>e)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93187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66163" cy="524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ls -l final.grd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-rwxrwxrwx 1 vlad bio  4215  2010-08-29 22:30 final.grd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chmod u=rw final.grd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ls -l final.grd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-rw-rwxrwx 1 vlad bio  4215  2010-08-30 08:19 final.grd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chmod g=r final.grd; ls -l final.grd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-rw-r--rw- 1 vlad bio  4215  2010-08-30 08:19 final.grd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chmod a= final.grd; ls -l final.grd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-rw-r----- 1 vlad bio  4215  2010-08-30 08:20 final.grd</a:t>
            </a:r>
          </a:p>
        </p:txBody>
      </p:sp>
      <p:sp>
        <p:nvSpPr>
          <p:cNvPr id="93188" name="AutoShape 4"/>
          <p:cNvSpPr>
            <a:spLocks noChangeArrowheads="1"/>
          </p:cNvSpPr>
          <p:nvPr/>
        </p:nvSpPr>
        <p:spPr bwMode="auto">
          <a:xfrm>
            <a:off x="1814513" y="4356100"/>
            <a:ext cx="460375" cy="46196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93189" name="Line 5"/>
          <p:cNvSpPr>
            <a:spLocks noChangeShapeType="1"/>
          </p:cNvSpPr>
          <p:nvPr/>
        </p:nvSpPr>
        <p:spPr bwMode="auto">
          <a:xfrm flipV="1">
            <a:off x="2046288" y="4989513"/>
            <a:ext cx="0" cy="28892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3190" name="Text Box 2"/>
          <p:cNvSpPr txBox="1">
            <a:spLocks noChangeArrowheads="1"/>
          </p:cNvSpPr>
          <p:nvPr/>
        </p:nvSpPr>
        <p:spPr bwMode="auto">
          <a:xfrm>
            <a:off x="1814513" y="5394325"/>
            <a:ext cx="408940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No permissions at all</a:t>
            </a:r>
            <a:endParaRPr lang="en-US" altLang="en-US" i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8531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Again, things are different on Windows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4549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Again, things are different on Windows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Permissions defined by Access Control Lists (ACLs)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4549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Again, things are different on Windows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Permissions defined by Access Control Lists (ACLs)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list of (who, what) pairs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2220913" y="1376363"/>
            <a:ext cx="855662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shell</a:t>
            </a:r>
          </a:p>
        </p:txBody>
      </p:sp>
      <p:pic>
        <p:nvPicPr>
          <p:cNvPr id="22531" name="Picture 3" descr="MC900104318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303338"/>
            <a:ext cx="906463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4" descr="server_356x3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3343275"/>
            <a:ext cx="33909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4876800" y="1376363"/>
            <a:ext cx="4265613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pwd, mkdir, cp, ...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*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&gt;, |</a:t>
            </a:r>
          </a:p>
        </p:txBody>
      </p:sp>
      <p:sp>
        <p:nvSpPr>
          <p:cNvPr id="22534" name="Text Box 4"/>
          <p:cNvSpPr txBox="1">
            <a:spLocks noChangeArrowheads="1"/>
          </p:cNvSpPr>
          <p:nvPr/>
        </p:nvSpPr>
        <p:spPr bwMode="auto">
          <a:xfrm>
            <a:off x="4876800" y="3722688"/>
            <a:ext cx="303530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Who can see what?</a:t>
            </a:r>
          </a:p>
        </p:txBody>
      </p:sp>
      <p:sp>
        <p:nvSpPr>
          <p:cNvPr id="22535" name="Text Box 4"/>
          <p:cNvSpPr txBox="1">
            <a:spLocks noChangeArrowheads="1"/>
          </p:cNvSpPr>
          <p:nvPr/>
        </p:nvSpPr>
        <p:spPr bwMode="auto">
          <a:xfrm>
            <a:off x="6127750" y="4356100"/>
            <a:ext cx="1230313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change</a:t>
            </a:r>
          </a:p>
        </p:txBody>
      </p:sp>
      <p:sp>
        <p:nvSpPr>
          <p:cNvPr id="22536" name="Text Box 4"/>
          <p:cNvSpPr txBox="1">
            <a:spLocks noChangeArrowheads="1"/>
          </p:cNvSpPr>
          <p:nvPr/>
        </p:nvSpPr>
        <p:spPr bwMode="auto">
          <a:xfrm>
            <a:off x="6399213" y="5046663"/>
            <a:ext cx="687387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run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4549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Again, things are different on Windows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Permissions defined by Access Control Lists (ACLs)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A list of (who, what) pairs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More flexible…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49935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Again, things are different on Windows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Permissions defined by Access Control Lists (ACLs)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A list of (who, what) pairs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More flexible…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…but more complex to administer and understand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519987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Again, things are different on Windows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Permissions defined by Access Control Lists (ACLs)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A list of (who, what) pairs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More flexible…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…but more complex to administer and understand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Some flavors of Unix provide ACLs, but hardly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anyone uses them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2783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Create your own commands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2783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Create your own commands</a:t>
            </a:r>
          </a:p>
        </p:txBody>
      </p:sp>
      <p:sp>
        <p:nvSpPr>
          <p:cNvPr id="101379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66163" cy="524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cat &gt; smallest</a:t>
            </a:r>
            <a:endParaRPr lang="en-US" altLang="en-US" i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2783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Create your own commands</a:t>
            </a:r>
          </a:p>
        </p:txBody>
      </p:sp>
      <p:sp>
        <p:nvSpPr>
          <p:cNvPr id="102403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66163" cy="524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cat &gt; smallest</a:t>
            </a:r>
            <a:endParaRPr lang="en-US" altLang="en-US" i="1">
              <a:latin typeface="Courier New" panose="02070309020205020404" pitchFamily="49" charset="0"/>
            </a:endParaRPr>
          </a:p>
        </p:txBody>
      </p:sp>
      <p:sp>
        <p:nvSpPr>
          <p:cNvPr id="102404" name="AutoShape 4"/>
          <p:cNvSpPr>
            <a:spLocks noChangeArrowheads="1"/>
          </p:cNvSpPr>
          <p:nvPr/>
        </p:nvSpPr>
        <p:spPr bwMode="auto">
          <a:xfrm>
            <a:off x="892175" y="1763713"/>
            <a:ext cx="692150" cy="46196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102405" name="Line 5"/>
          <p:cNvSpPr>
            <a:spLocks noChangeShapeType="1"/>
          </p:cNvSpPr>
          <p:nvPr/>
        </p:nvSpPr>
        <p:spPr bwMode="auto">
          <a:xfrm flipV="1">
            <a:off x="1123950" y="2397125"/>
            <a:ext cx="0" cy="28892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406" name="Text Box 2"/>
          <p:cNvSpPr txBox="1">
            <a:spLocks noChangeArrowheads="1"/>
          </p:cNvSpPr>
          <p:nvPr/>
        </p:nvSpPr>
        <p:spPr bwMode="auto">
          <a:xfrm>
            <a:off x="892175" y="2801938"/>
            <a:ext cx="408940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No input file specified, so read from keyboard</a:t>
            </a:r>
            <a:endParaRPr lang="en-US" altLang="en-US" i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2783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Create your own commands</a:t>
            </a:r>
          </a:p>
        </p:txBody>
      </p:sp>
      <p:sp>
        <p:nvSpPr>
          <p:cNvPr id="103427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66163" cy="524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cat &gt; smallest</a:t>
            </a:r>
            <a:endParaRPr lang="en-US" altLang="en-US" i="1">
              <a:latin typeface="Courier New" panose="02070309020205020404" pitchFamily="49" charset="0"/>
            </a:endParaRPr>
          </a:p>
        </p:txBody>
      </p:sp>
      <p:sp>
        <p:nvSpPr>
          <p:cNvPr id="103428" name="AutoShape 4"/>
          <p:cNvSpPr>
            <a:spLocks noChangeArrowheads="1"/>
          </p:cNvSpPr>
          <p:nvPr/>
        </p:nvSpPr>
        <p:spPr bwMode="auto">
          <a:xfrm>
            <a:off x="1698625" y="1763713"/>
            <a:ext cx="1958975" cy="46196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103429" name="Line 5"/>
          <p:cNvSpPr>
            <a:spLocks noChangeShapeType="1"/>
          </p:cNvSpPr>
          <p:nvPr/>
        </p:nvSpPr>
        <p:spPr bwMode="auto">
          <a:xfrm flipV="1">
            <a:off x="1873250" y="2397125"/>
            <a:ext cx="0" cy="28892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430" name="Text Box 2"/>
          <p:cNvSpPr txBox="1">
            <a:spLocks noChangeArrowheads="1"/>
          </p:cNvSpPr>
          <p:nvPr/>
        </p:nvSpPr>
        <p:spPr bwMode="auto">
          <a:xfrm>
            <a:off x="1641475" y="2801938"/>
            <a:ext cx="408940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Send output to a file called </a:t>
            </a: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smallest</a:t>
            </a:r>
            <a:endParaRPr lang="en-US" altLang="en-US" i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2783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Create your own commands</a:t>
            </a:r>
          </a:p>
        </p:txBody>
      </p:sp>
      <p:sp>
        <p:nvSpPr>
          <p:cNvPr id="104451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66163" cy="524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cat &gt; smallest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wc -l *.pdb | sort | head -1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i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2783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Create your own commands</a:t>
            </a:r>
          </a:p>
        </p:txBody>
      </p:sp>
      <p:sp>
        <p:nvSpPr>
          <p:cNvPr id="105475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66163" cy="524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cat &gt; smallest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wc -l *.pdb | sort | head -1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^D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endParaRPr lang="en-US" altLang="en-US" i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2783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Create your own commands</a:t>
            </a:r>
          </a:p>
        </p:txBody>
      </p:sp>
      <p:sp>
        <p:nvSpPr>
          <p:cNvPr id="106499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66163" cy="524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cat &gt; smallest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wc -l *.pdb | sort | head -1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^D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endParaRPr lang="en-US" altLang="en-US" i="1">
              <a:latin typeface="Courier New" panose="02070309020205020404" pitchFamily="49" charset="0"/>
            </a:endParaRPr>
          </a:p>
        </p:txBody>
      </p:sp>
      <p:sp>
        <p:nvSpPr>
          <p:cNvPr id="106500" name="AutoShape 4"/>
          <p:cNvSpPr>
            <a:spLocks noChangeArrowheads="1"/>
          </p:cNvSpPr>
          <p:nvPr/>
        </p:nvSpPr>
        <p:spPr bwMode="auto">
          <a:xfrm>
            <a:off x="604838" y="2625725"/>
            <a:ext cx="461962" cy="46196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106501" name="Line 5"/>
          <p:cNvSpPr>
            <a:spLocks noChangeShapeType="1"/>
          </p:cNvSpPr>
          <p:nvPr/>
        </p:nvSpPr>
        <p:spPr bwMode="auto">
          <a:xfrm flipH="1" flipV="1">
            <a:off x="950913" y="3203575"/>
            <a:ext cx="171450" cy="34607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6502" name="Text Box 2"/>
          <p:cNvSpPr txBox="1">
            <a:spLocks noChangeArrowheads="1"/>
          </p:cNvSpPr>
          <p:nvPr/>
        </p:nvSpPr>
        <p:spPr bwMode="auto">
          <a:xfrm>
            <a:off x="1066800" y="3663950"/>
            <a:ext cx="5529263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Ctrl-D means "end of input" in Unix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118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Simplified version of Unix permissions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2783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Create your own commands</a:t>
            </a:r>
          </a:p>
        </p:txBody>
      </p:sp>
      <p:sp>
        <p:nvSpPr>
          <p:cNvPr id="107523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66163" cy="524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cat &gt; smallest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wc -l *.pdb | sort | head -1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^D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endParaRPr lang="en-US" altLang="en-US" i="1">
              <a:latin typeface="Courier New" panose="02070309020205020404" pitchFamily="49" charset="0"/>
            </a:endParaRPr>
          </a:p>
        </p:txBody>
      </p:sp>
      <p:sp>
        <p:nvSpPr>
          <p:cNvPr id="107524" name="AutoShape 4"/>
          <p:cNvSpPr>
            <a:spLocks noChangeArrowheads="1"/>
          </p:cNvSpPr>
          <p:nvPr/>
        </p:nvSpPr>
        <p:spPr bwMode="auto">
          <a:xfrm>
            <a:off x="604838" y="2625725"/>
            <a:ext cx="461962" cy="46196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107525" name="Line 5"/>
          <p:cNvSpPr>
            <a:spLocks noChangeShapeType="1"/>
          </p:cNvSpPr>
          <p:nvPr/>
        </p:nvSpPr>
        <p:spPr bwMode="auto">
          <a:xfrm flipH="1" flipV="1">
            <a:off x="950913" y="3203575"/>
            <a:ext cx="171450" cy="34607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7526" name="Text Box 2"/>
          <p:cNvSpPr txBox="1">
            <a:spLocks noChangeArrowheads="1"/>
          </p:cNvSpPr>
          <p:nvPr/>
        </p:nvSpPr>
        <p:spPr bwMode="auto">
          <a:xfrm>
            <a:off x="1066800" y="3663950"/>
            <a:ext cx="5529263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Ctrl-D means "end of input" in Unix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Ctrl-Z does the same thing in Windows</a:t>
            </a:r>
            <a:endParaRPr lang="en-US" altLang="en-US" i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2783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Create your own commands</a:t>
            </a:r>
          </a:p>
        </p:txBody>
      </p:sp>
      <p:sp>
        <p:nvSpPr>
          <p:cNvPr id="108547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66163" cy="524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cat &gt; smallest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wc -l *.pdb | sort | head -1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^D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chmod u+x smallest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endParaRPr lang="en-US" altLang="en-US" i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2783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Create your own commands</a:t>
            </a:r>
          </a:p>
        </p:txBody>
      </p:sp>
      <p:sp>
        <p:nvSpPr>
          <p:cNvPr id="109571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66163" cy="524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cat &gt; smallest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wc -l *.pdb | sort | head -1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^D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chmod u+x smallest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endParaRPr lang="en-US" altLang="en-US" i="1">
              <a:latin typeface="Courier New" panose="02070309020205020404" pitchFamily="49" charset="0"/>
            </a:endParaRPr>
          </a:p>
        </p:txBody>
      </p:sp>
      <p:sp>
        <p:nvSpPr>
          <p:cNvPr id="109572" name="AutoShape 4"/>
          <p:cNvSpPr>
            <a:spLocks noChangeArrowheads="1"/>
          </p:cNvSpPr>
          <p:nvPr/>
        </p:nvSpPr>
        <p:spPr bwMode="auto">
          <a:xfrm>
            <a:off x="892175" y="3086100"/>
            <a:ext cx="1843088" cy="46196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109573" name="Line 5"/>
          <p:cNvSpPr>
            <a:spLocks noChangeShapeType="1"/>
          </p:cNvSpPr>
          <p:nvPr/>
        </p:nvSpPr>
        <p:spPr bwMode="auto">
          <a:xfrm flipV="1">
            <a:off x="1409700" y="3721100"/>
            <a:ext cx="1588" cy="34607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9574" name="Text Box 2"/>
          <p:cNvSpPr txBox="1">
            <a:spLocks noChangeArrowheads="1"/>
          </p:cNvSpPr>
          <p:nvPr/>
        </p:nvSpPr>
        <p:spPr bwMode="auto">
          <a:xfrm>
            <a:off x="1123950" y="4124325"/>
            <a:ext cx="6624638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Give the user owner permission to run this file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2783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Create your own commands</a:t>
            </a:r>
          </a:p>
        </p:txBody>
      </p:sp>
      <p:sp>
        <p:nvSpPr>
          <p:cNvPr id="110595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66163" cy="524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cat &gt; smallest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wc -l *.pdb | sort | head -1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^D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chmod u+x smallest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./smallest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i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2783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Create your own commands</a:t>
            </a:r>
          </a:p>
        </p:txBody>
      </p:sp>
      <p:sp>
        <p:nvSpPr>
          <p:cNvPr id="111619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66163" cy="524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cat &gt; smallest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wc -l *.pdb | sort | head -1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^D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chmod u+x smallest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./smallest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i="1">
              <a:latin typeface="Courier New" panose="02070309020205020404" pitchFamily="49" charset="0"/>
            </a:endParaRPr>
          </a:p>
        </p:txBody>
      </p:sp>
      <p:sp>
        <p:nvSpPr>
          <p:cNvPr id="111620" name="AutoShape 4"/>
          <p:cNvSpPr>
            <a:spLocks noChangeArrowheads="1"/>
          </p:cNvSpPr>
          <p:nvPr/>
        </p:nvSpPr>
        <p:spPr bwMode="auto">
          <a:xfrm>
            <a:off x="892175" y="3603625"/>
            <a:ext cx="2016125" cy="46196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111621" name="Line 5"/>
          <p:cNvSpPr>
            <a:spLocks noChangeShapeType="1"/>
          </p:cNvSpPr>
          <p:nvPr/>
        </p:nvSpPr>
        <p:spPr bwMode="auto">
          <a:xfrm flipV="1">
            <a:off x="1409700" y="4238625"/>
            <a:ext cx="1588" cy="34607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1622" name="Text Box 2"/>
          <p:cNvSpPr txBox="1">
            <a:spLocks noChangeArrowheads="1"/>
          </p:cNvSpPr>
          <p:nvPr/>
        </p:nvSpPr>
        <p:spPr bwMode="auto">
          <a:xfrm>
            <a:off x="1123950" y="4641850"/>
            <a:ext cx="5645150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Put </a:t>
            </a: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./</a:t>
            </a: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 at the front to be sure of running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the </a:t>
            </a: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smallest</a:t>
            </a: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 that it's </a:t>
            </a:r>
            <a:r>
              <a:rPr lang="en-US" altLang="en-US" i="1">
                <a:solidFill>
                  <a:schemeClr val="accent2"/>
                </a:solidFill>
                <a:latin typeface="Calibri" panose="020F0502020204030204" pitchFamily="34" charset="0"/>
              </a:rPr>
              <a:t>this</a:t>
            </a: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 directory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2783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Create your own commands</a:t>
            </a:r>
          </a:p>
        </p:txBody>
      </p:sp>
      <p:sp>
        <p:nvSpPr>
          <p:cNvPr id="112643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66163" cy="524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cat &gt; smallest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wc -l *.pdb | sort | head -1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^D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chmod u+x smallest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./smallest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  9  methane.pdb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i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2783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Create your own commands</a:t>
            </a:r>
          </a:p>
        </p:txBody>
      </p:sp>
      <p:sp>
        <p:nvSpPr>
          <p:cNvPr id="113667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66163" cy="524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cat &gt; smallest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wc -l *.pdb | sort | head -1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^D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chmod u+x smallest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./smallest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  9  methane.pdb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i="1">
              <a:latin typeface="Courier New" panose="02070309020205020404" pitchFamily="49" charset="0"/>
            </a:endParaRPr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927100" y="5062538"/>
            <a:ext cx="6219825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Try doing </a:t>
            </a:r>
            <a:r>
              <a:rPr lang="en-US" altLang="en-US" sz="2800" i="1">
                <a:latin typeface="Calibri" panose="020F0502020204030204" pitchFamily="34" charset="0"/>
              </a:rPr>
              <a:t>that</a:t>
            </a:r>
            <a:r>
              <a:rPr lang="en-US" altLang="en-US" sz="2800">
                <a:latin typeface="Calibri" panose="020F0502020204030204" pitchFamily="34" charset="0"/>
              </a:rPr>
              <a:t>  with a desktop full of GUIs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9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1055688"/>
            <a:ext cx="714375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14691" name="Text Box 4"/>
          <p:cNvSpPr txBox="1">
            <a:spLocks noChangeArrowheads="1"/>
          </p:cNvSpPr>
          <p:nvPr/>
        </p:nvSpPr>
        <p:spPr bwMode="auto">
          <a:xfrm>
            <a:off x="4219575" y="4883150"/>
            <a:ext cx="17208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600">
                <a:solidFill>
                  <a:srgbClr val="000000"/>
                </a:solidFill>
                <a:latin typeface="Calibri" panose="020F0502020204030204" pitchFamily="34" charset="0"/>
              </a:rPr>
              <a:t>August 2010</a:t>
            </a:r>
          </a:p>
        </p:txBody>
      </p:sp>
      <p:sp>
        <p:nvSpPr>
          <p:cNvPr id="114692" name="Text Box 5"/>
          <p:cNvSpPr txBox="1">
            <a:spLocks noChangeArrowheads="1"/>
          </p:cNvSpPr>
          <p:nvPr/>
        </p:nvSpPr>
        <p:spPr bwMode="auto">
          <a:xfrm>
            <a:off x="4284663" y="3046413"/>
            <a:ext cx="15906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600">
                <a:solidFill>
                  <a:srgbClr val="000000"/>
                </a:solidFill>
                <a:latin typeface="Calibri" panose="020F0502020204030204" pitchFamily="34" charset="0"/>
              </a:rPr>
              <a:t>created by</a:t>
            </a:r>
          </a:p>
        </p:txBody>
      </p:sp>
      <p:sp>
        <p:nvSpPr>
          <p:cNvPr id="114693" name="Text Box 6"/>
          <p:cNvSpPr txBox="1">
            <a:spLocks noChangeArrowheads="1"/>
          </p:cNvSpPr>
          <p:nvPr/>
        </p:nvSpPr>
        <p:spPr bwMode="auto">
          <a:xfrm>
            <a:off x="3983038" y="3911600"/>
            <a:ext cx="2193925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>
                <a:solidFill>
                  <a:srgbClr val="000000"/>
                </a:solidFill>
                <a:latin typeface="Calibri" panose="020F0502020204030204" pitchFamily="34" charset="0"/>
              </a:rPr>
              <a:t>Greg Wilson</a:t>
            </a:r>
          </a:p>
        </p:txBody>
      </p:sp>
      <p:pic>
        <p:nvPicPr>
          <p:cNvPr id="11469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6194425"/>
            <a:ext cx="226695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14695" name="Text Box 5"/>
          <p:cNvSpPr txBox="1">
            <a:spLocks noChangeArrowheads="1"/>
          </p:cNvSpPr>
          <p:nvPr/>
        </p:nvSpPr>
        <p:spPr bwMode="auto">
          <a:xfrm>
            <a:off x="3116263" y="6186488"/>
            <a:ext cx="6478587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Copyright </a:t>
            </a: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© Software Carpentry 2010</a:t>
            </a:r>
          </a:p>
          <a:p>
            <a:pPr eaLnBrk="1"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This work is licensed under the Creative Commons Attribution License</a:t>
            </a:r>
          </a:p>
          <a:p>
            <a:pPr eaLnBrk="1"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See http://software-carpentry.org/license.html for more information.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KRI-stfc-nerc-ceda-ncas-nceo-softwarecarpentry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softwarecarpentry-Presentation-Template.pptx" id="{3B8AF6F5-812E-41B1-BAB1-E35F4A3D09E8}" vid="{C9AE9EAB-9635-41B0-B34C-FD6CE403B25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UKRI-stfc-nerc-ceda-ncas-nceo-softwarecarpentry-Presentation-Template</Template>
  <TotalTime>3948</TotalTime>
  <Words>2877</Words>
  <Application>Microsoft Office PowerPoint</Application>
  <PresentationFormat>Custom</PresentationFormat>
  <Paragraphs>745</Paragraphs>
  <Slides>97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105" baseType="lpstr">
      <vt:lpstr>Inconsolata</vt:lpstr>
      <vt:lpstr>MS PGothic</vt:lpstr>
      <vt:lpstr>Arial</vt:lpstr>
      <vt:lpstr>Calibri</vt:lpstr>
      <vt:lpstr>Times New Roman</vt:lpstr>
      <vt:lpstr>Courier New</vt:lpstr>
      <vt:lpstr>Arial Unicode MS</vt:lpstr>
      <vt:lpstr>UKRI-stfc-nerc-ceda-ncas-nceo-softwarecarpentry-Presentation-Template</vt:lpstr>
      <vt:lpstr>The Unix Shell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 Wilson</dc:creator>
  <cp:lastModifiedBy>Godfrey, Tommy (STFC,RAL,RALSP)</cp:lastModifiedBy>
  <cp:revision>196</cp:revision>
  <cp:lastPrinted>1601-01-01T00:00:00Z</cp:lastPrinted>
  <dcterms:created xsi:type="dcterms:W3CDTF">2010-05-24T21:29:39Z</dcterms:created>
  <dcterms:modified xsi:type="dcterms:W3CDTF">2018-10-09T09:21:43Z</dcterms:modified>
</cp:coreProperties>
</file>