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990" r:id="rId1"/>
  </p:sldMasterIdLst>
  <p:notesMasterIdLst>
    <p:notesMasterId r:id="rId89"/>
  </p:notesMasterIdLst>
  <p:handoutMasterIdLst>
    <p:handoutMasterId r:id="rId90"/>
  </p:handoutMasterIdLst>
  <p:sldIdLst>
    <p:sldId id="733" r:id="rId2"/>
    <p:sldId id="645" r:id="rId3"/>
    <p:sldId id="648" r:id="rId4"/>
    <p:sldId id="649" r:id="rId5"/>
    <p:sldId id="650" r:id="rId6"/>
    <p:sldId id="651" r:id="rId7"/>
    <p:sldId id="652" r:id="rId8"/>
    <p:sldId id="653" r:id="rId9"/>
    <p:sldId id="654" r:id="rId10"/>
    <p:sldId id="655" r:id="rId11"/>
    <p:sldId id="656" r:id="rId12"/>
    <p:sldId id="657" r:id="rId13"/>
    <p:sldId id="658" r:id="rId14"/>
    <p:sldId id="659" r:id="rId15"/>
    <p:sldId id="660" r:id="rId16"/>
    <p:sldId id="661" r:id="rId17"/>
    <p:sldId id="662" r:id="rId18"/>
    <p:sldId id="663" r:id="rId19"/>
    <p:sldId id="664" r:id="rId20"/>
    <p:sldId id="665" r:id="rId21"/>
    <p:sldId id="666" r:id="rId22"/>
    <p:sldId id="667" r:id="rId23"/>
    <p:sldId id="668" r:id="rId24"/>
    <p:sldId id="669" r:id="rId25"/>
    <p:sldId id="670" r:id="rId26"/>
    <p:sldId id="671" r:id="rId27"/>
    <p:sldId id="672" r:id="rId28"/>
    <p:sldId id="673" r:id="rId29"/>
    <p:sldId id="674" r:id="rId30"/>
    <p:sldId id="675" r:id="rId31"/>
    <p:sldId id="676" r:id="rId32"/>
    <p:sldId id="677" r:id="rId33"/>
    <p:sldId id="678" r:id="rId34"/>
    <p:sldId id="679" r:id="rId35"/>
    <p:sldId id="680" r:id="rId36"/>
    <p:sldId id="681" r:id="rId37"/>
    <p:sldId id="682" r:id="rId38"/>
    <p:sldId id="683" r:id="rId39"/>
    <p:sldId id="684" r:id="rId40"/>
    <p:sldId id="685" r:id="rId41"/>
    <p:sldId id="686" r:id="rId42"/>
    <p:sldId id="687" r:id="rId43"/>
    <p:sldId id="688" r:id="rId44"/>
    <p:sldId id="689" r:id="rId45"/>
    <p:sldId id="690" r:id="rId46"/>
    <p:sldId id="691" r:id="rId47"/>
    <p:sldId id="692" r:id="rId48"/>
    <p:sldId id="693" r:id="rId49"/>
    <p:sldId id="694" r:id="rId50"/>
    <p:sldId id="695" r:id="rId51"/>
    <p:sldId id="696" r:id="rId52"/>
    <p:sldId id="697" r:id="rId53"/>
    <p:sldId id="698" r:id="rId54"/>
    <p:sldId id="699" r:id="rId55"/>
    <p:sldId id="700" r:id="rId56"/>
    <p:sldId id="701" r:id="rId57"/>
    <p:sldId id="702" r:id="rId58"/>
    <p:sldId id="703" r:id="rId59"/>
    <p:sldId id="704" r:id="rId60"/>
    <p:sldId id="705" r:id="rId61"/>
    <p:sldId id="706" r:id="rId62"/>
    <p:sldId id="707" r:id="rId63"/>
    <p:sldId id="708" r:id="rId64"/>
    <p:sldId id="709" r:id="rId65"/>
    <p:sldId id="710" r:id="rId66"/>
    <p:sldId id="711" r:id="rId67"/>
    <p:sldId id="712" r:id="rId68"/>
    <p:sldId id="713" r:id="rId69"/>
    <p:sldId id="714" r:id="rId70"/>
    <p:sldId id="715" r:id="rId71"/>
    <p:sldId id="716" r:id="rId72"/>
    <p:sldId id="717" r:id="rId73"/>
    <p:sldId id="718" r:id="rId74"/>
    <p:sldId id="719" r:id="rId75"/>
    <p:sldId id="720" r:id="rId76"/>
    <p:sldId id="721" r:id="rId77"/>
    <p:sldId id="722" r:id="rId78"/>
    <p:sldId id="723" r:id="rId79"/>
    <p:sldId id="724" r:id="rId80"/>
    <p:sldId id="726" r:id="rId81"/>
    <p:sldId id="727" r:id="rId82"/>
    <p:sldId id="728" r:id="rId83"/>
    <p:sldId id="729" r:id="rId84"/>
    <p:sldId id="730" r:id="rId85"/>
    <p:sldId id="725" r:id="rId86"/>
    <p:sldId id="731" r:id="rId87"/>
    <p:sldId id="732" r:id="rId88"/>
  </p:sldIdLst>
  <p:sldSz cx="10080625" cy="7559675"/>
  <p:notesSz cx="7772400" cy="10058400"/>
  <p:defaultTextStyle>
    <a:defPPr>
      <a:defRPr lang="en-GB"/>
    </a:defPPr>
    <a:lvl1pPr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742950" indent="-28575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1143000" indent="-2286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600200" indent="-2286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2057400" indent="-2286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78D830"/>
    <a:srgbClr val="006600"/>
    <a:srgbClr val="A50021"/>
    <a:srgbClr val="000066"/>
    <a:srgbClr val="FFFF00"/>
    <a:srgbClr val="00FF00"/>
    <a:srgbClr val="00CC99"/>
    <a:srgbClr val="00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12"/>
  </p:normalViewPr>
  <p:slideViewPr>
    <p:cSldViewPr>
      <p:cViewPr varScale="1">
        <p:scale>
          <a:sx n="60" d="100"/>
          <a:sy n="60" d="100"/>
        </p:scale>
        <p:origin x="1284" y="56"/>
      </p:cViewPr>
      <p:guideLst>
        <p:guide orient="horz" pos="2160"/>
        <p:guide pos="2880"/>
      </p:guideLst>
    </p:cSldViewPr>
  </p:slideViewPr>
  <p:outlineViewPr>
    <p:cViewPr varScale="1">
      <p:scale>
        <a:sx n="170" d="200"/>
        <a:sy n="170" d="200"/>
      </p:scale>
      <p:origin x="0" y="0"/>
    </p:cViewPr>
  </p:outlineViewPr>
  <p:notesTextViewPr>
    <p:cViewPr>
      <p:scale>
        <a:sx n="100" d="100"/>
        <a:sy n="100" d="100"/>
      </p:scale>
      <p:origin x="0" y="0"/>
    </p:cViewPr>
  </p:notesTextViewPr>
  <p:sorterViewPr>
    <p:cViewPr>
      <p:scale>
        <a:sx n="100" d="100"/>
        <a:sy n="100" d="100"/>
      </p:scale>
      <p:origin x="0" y="20584"/>
    </p:cViewPr>
  </p:sorterViewPr>
  <p:notesViewPr>
    <p:cSldViewPr>
      <p:cViewPr varScale="1">
        <p:scale>
          <a:sx n="59" d="100"/>
          <a:sy n="59" d="100"/>
        </p:scale>
        <p:origin x="-1752" y="-72"/>
      </p:cViewPr>
      <p:guideLst>
        <p:guide orient="horz" pos="2880"/>
        <p:guide pos="2160"/>
      </p:guideLst>
    </p:cSldViewPr>
  </p:notesViewPr>
  <p:gridSpacing cx="57607" cy="57607"/>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handoutMaster" Target="handoutMasters/handout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wrap="square" lIns="91440" tIns="45720" rIns="91440" bIns="45720" numCol="1" anchor="t" anchorCtr="0" compatLnSpc="1">
            <a:prstTxWarp prst="textNoShape">
              <a:avLst/>
            </a:prstTxWarp>
          </a:bodyPr>
          <a:lstStyle>
            <a:lvl1pPr eaLnBrk="1">
              <a:lnSpc>
                <a:spcPct val="93000"/>
              </a:lnSpc>
              <a:buClr>
                <a:srgbClr val="000000"/>
              </a:buClr>
              <a:buSzPct val="100000"/>
              <a:buFont typeface="Times New Roman" panose="02020603050405020304" pitchFamily="18" charset="0"/>
              <a:buNone/>
              <a:defRPr sz="1200"/>
            </a:lvl1pPr>
          </a:lstStyle>
          <a:p>
            <a:pPr>
              <a:defRPr/>
            </a:pPr>
            <a:endParaRPr lang="en-US" altLang="en-US"/>
          </a:p>
        </p:txBody>
      </p:sp>
      <p:sp>
        <p:nvSpPr>
          <p:cNvPr id="3" name="Date Placeholder 2"/>
          <p:cNvSpPr>
            <a:spLocks noGrp="1"/>
          </p:cNvSpPr>
          <p:nvPr>
            <p:ph type="dt" sz="quarter" idx="1"/>
          </p:nvPr>
        </p:nvSpPr>
        <p:spPr>
          <a:xfrm>
            <a:off x="4402138" y="0"/>
            <a:ext cx="3368675" cy="504825"/>
          </a:xfrm>
          <a:prstGeom prst="rect">
            <a:avLst/>
          </a:prstGeom>
        </p:spPr>
        <p:txBody>
          <a:bodyPr vert="horz" wrap="square" lIns="91440" tIns="45720" rIns="91440" bIns="45720" numCol="1" anchor="t" anchorCtr="0" compatLnSpc="1">
            <a:prstTxWarp prst="textNoShape">
              <a:avLst/>
            </a:prstTxWarp>
          </a:bodyPr>
          <a:lstStyle>
            <a:lvl1pPr algn="r" eaLnBrk="1">
              <a:lnSpc>
                <a:spcPct val="93000"/>
              </a:lnSpc>
              <a:buClr>
                <a:srgbClr val="000000"/>
              </a:buClr>
              <a:buSzPct val="100000"/>
              <a:buFont typeface="Times New Roman" panose="02020603050405020304" pitchFamily="18" charset="0"/>
              <a:buNone/>
              <a:defRPr sz="1200"/>
            </a:lvl1pPr>
          </a:lstStyle>
          <a:p>
            <a:pPr>
              <a:defRPr/>
            </a:pPr>
            <a:fld id="{84B1F48D-4EC7-4514-9057-62995AAC6E77}" type="datetimeFigureOut">
              <a:rPr lang="en-US" altLang="en-US"/>
              <a:pPr>
                <a:defRPr/>
              </a:pPr>
              <a:t>10/9/2018</a:t>
            </a:fld>
            <a:endParaRPr lang="en-US" altLang="en-US"/>
          </a:p>
        </p:txBody>
      </p:sp>
      <p:sp>
        <p:nvSpPr>
          <p:cNvPr id="4" name="Footer Placeholder 3"/>
          <p:cNvSpPr>
            <a:spLocks noGrp="1"/>
          </p:cNvSpPr>
          <p:nvPr>
            <p:ph type="ftr" sz="quarter" idx="2"/>
          </p:nvPr>
        </p:nvSpPr>
        <p:spPr>
          <a:xfrm>
            <a:off x="0" y="9553575"/>
            <a:ext cx="3368675" cy="504825"/>
          </a:xfrm>
          <a:prstGeom prst="rect">
            <a:avLst/>
          </a:prstGeom>
        </p:spPr>
        <p:txBody>
          <a:bodyPr vert="horz" wrap="square" lIns="91440" tIns="45720" rIns="91440" bIns="45720" numCol="1" anchor="b" anchorCtr="0" compatLnSpc="1">
            <a:prstTxWarp prst="textNoShape">
              <a:avLst/>
            </a:prstTxWarp>
          </a:bodyPr>
          <a:lstStyle>
            <a:lvl1pPr eaLnBrk="1">
              <a:lnSpc>
                <a:spcPct val="93000"/>
              </a:lnSpc>
              <a:buClr>
                <a:srgbClr val="000000"/>
              </a:buClr>
              <a:buSzPct val="100000"/>
              <a:buFont typeface="Times New Roman" panose="02020603050405020304" pitchFamily="18" charset="0"/>
              <a:buNone/>
              <a:defRPr sz="1200"/>
            </a:lvl1pPr>
          </a:lstStyle>
          <a:p>
            <a:pPr>
              <a:defRPr/>
            </a:pPr>
            <a:endParaRPr lang="en-US" altLang="en-US"/>
          </a:p>
        </p:txBody>
      </p:sp>
      <p:sp>
        <p:nvSpPr>
          <p:cNvPr id="5" name="Slide Number Placeholder 4"/>
          <p:cNvSpPr>
            <a:spLocks noGrp="1"/>
          </p:cNvSpPr>
          <p:nvPr>
            <p:ph type="sldNum" sz="quarter" idx="3"/>
          </p:nvPr>
        </p:nvSpPr>
        <p:spPr>
          <a:xfrm>
            <a:off x="4402138" y="9553575"/>
            <a:ext cx="3368675" cy="504825"/>
          </a:xfrm>
          <a:prstGeom prst="rect">
            <a:avLst/>
          </a:prstGeom>
        </p:spPr>
        <p:txBody>
          <a:bodyPr vert="horz" wrap="square" lIns="91440" tIns="45720" rIns="91440" bIns="45720" numCol="1" anchor="b" anchorCtr="0" compatLnSpc="1">
            <a:prstTxWarp prst="textNoShape">
              <a:avLst/>
            </a:prstTxWarp>
          </a:bodyPr>
          <a:lstStyle>
            <a:lvl1pPr algn="r" eaLnBrk="1">
              <a:lnSpc>
                <a:spcPct val="93000"/>
              </a:lnSpc>
              <a:buClr>
                <a:srgbClr val="000000"/>
              </a:buClr>
              <a:buSzPct val="100000"/>
              <a:buFont typeface="Times New Roman" panose="02020603050405020304" pitchFamily="18" charset="0"/>
              <a:buNone/>
              <a:defRPr sz="1200"/>
            </a:lvl1pPr>
          </a:lstStyle>
          <a:p>
            <a:pPr>
              <a:defRPr/>
            </a:pPr>
            <a:fld id="{3B4275A1-73C3-4ED4-B083-279063545E2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1"/>
          <p:cNvSpPr>
            <a:spLocks noGrp="1" noChangeArrowheads="1"/>
          </p:cNvSpPr>
          <p:nvPr>
            <p:ph type="sldImg"/>
          </p:nvPr>
        </p:nvSpPr>
        <p:spPr bwMode="auto">
          <a:xfrm>
            <a:off x="1371600" y="763588"/>
            <a:ext cx="5027613" cy="377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2050" name="Rectangle 2"/>
          <p:cNvSpPr>
            <a:spLocks noGrp="1" noChangeArrowheads="1"/>
          </p:cNvSpPr>
          <p:nvPr>
            <p:ph type="body"/>
          </p:nvPr>
        </p:nvSpPr>
        <p:spPr bwMode="auto">
          <a:xfrm>
            <a:off x="777875" y="4776788"/>
            <a:ext cx="6216650" cy="45243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altLang="en-US" noProof="0" smtClean="0"/>
          </a:p>
        </p:txBody>
      </p:sp>
      <p:sp>
        <p:nvSpPr>
          <p:cNvPr id="2051" name="Rectangle 3"/>
          <p:cNvSpPr>
            <a:spLocks noGrp="1" noChangeArrowheads="1"/>
          </p:cNvSpPr>
          <p:nvPr>
            <p:ph type="hdr"/>
          </p:nvPr>
        </p:nvSpPr>
        <p:spPr bwMode="auto">
          <a:xfrm>
            <a:off x="0" y="0"/>
            <a:ext cx="3371850"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eaLnBrk="1">
              <a:lnSpc>
                <a:spcPct val="93000"/>
              </a:lnSpc>
              <a:buClr>
                <a:srgbClr val="000000"/>
              </a:buClr>
              <a:buSzPct val="100000"/>
              <a:buFont typeface="Times New Roman" panose="02020603050405020304" pitchFamily="18" charset="0"/>
              <a:buNone/>
              <a:tabLst>
                <a:tab pos="723900" algn="l"/>
                <a:tab pos="1447800" algn="l"/>
                <a:tab pos="2171700" algn="l"/>
                <a:tab pos="2895600" algn="l"/>
              </a:tabLst>
              <a:defRPr sz="1400">
                <a:solidFill>
                  <a:srgbClr val="000000"/>
                </a:solidFill>
                <a:latin typeface="Times New Roman" panose="02020603050405020304" pitchFamily="18" charset="0"/>
              </a:defRPr>
            </a:lvl1pPr>
          </a:lstStyle>
          <a:p>
            <a:pPr>
              <a:defRPr/>
            </a:pPr>
            <a:endParaRPr lang="en-US" altLang="en-US"/>
          </a:p>
        </p:txBody>
      </p:sp>
      <p:sp>
        <p:nvSpPr>
          <p:cNvPr id="2052" name="Rectangle 4"/>
          <p:cNvSpPr>
            <a:spLocks noGrp="1" noChangeArrowheads="1"/>
          </p:cNvSpPr>
          <p:nvPr>
            <p:ph type="dt"/>
          </p:nvPr>
        </p:nvSpPr>
        <p:spPr bwMode="auto">
          <a:xfrm>
            <a:off x="4398963" y="0"/>
            <a:ext cx="3371850"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eaLnBrk="1">
              <a:lnSpc>
                <a:spcPct val="93000"/>
              </a:lnSpc>
              <a:buClr>
                <a:srgbClr val="000000"/>
              </a:buClr>
              <a:buSzPct val="100000"/>
              <a:buFont typeface="Times New Roman" panose="02020603050405020304" pitchFamily="18" charset="0"/>
              <a:buNone/>
              <a:tabLst>
                <a:tab pos="723900" algn="l"/>
                <a:tab pos="1447800" algn="l"/>
                <a:tab pos="2171700" algn="l"/>
                <a:tab pos="2895600" algn="l"/>
              </a:tabLst>
              <a:defRPr sz="1400">
                <a:solidFill>
                  <a:srgbClr val="000000"/>
                </a:solidFill>
                <a:latin typeface="Times New Roman" panose="02020603050405020304" pitchFamily="18" charset="0"/>
              </a:defRPr>
            </a:lvl1pPr>
          </a:lstStyle>
          <a:p>
            <a:pPr>
              <a:defRPr/>
            </a:pPr>
            <a:endParaRPr lang="en-US" altLang="en-US"/>
          </a:p>
        </p:txBody>
      </p:sp>
      <p:sp>
        <p:nvSpPr>
          <p:cNvPr id="2053" name="Rectangle 5"/>
          <p:cNvSpPr>
            <a:spLocks noGrp="1" noChangeArrowheads="1"/>
          </p:cNvSpPr>
          <p:nvPr>
            <p:ph type="ftr"/>
          </p:nvPr>
        </p:nvSpPr>
        <p:spPr bwMode="auto">
          <a:xfrm>
            <a:off x="0" y="9555163"/>
            <a:ext cx="3371850" cy="5016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eaLnBrk="1">
              <a:lnSpc>
                <a:spcPct val="93000"/>
              </a:lnSpc>
              <a:buClr>
                <a:srgbClr val="000000"/>
              </a:buClr>
              <a:buSzPct val="100000"/>
              <a:buFont typeface="Times New Roman" panose="02020603050405020304" pitchFamily="18" charset="0"/>
              <a:buNone/>
              <a:tabLst>
                <a:tab pos="723900" algn="l"/>
                <a:tab pos="1447800" algn="l"/>
                <a:tab pos="2171700" algn="l"/>
                <a:tab pos="2895600" algn="l"/>
              </a:tabLst>
              <a:defRPr sz="1400">
                <a:solidFill>
                  <a:srgbClr val="000000"/>
                </a:solidFill>
                <a:latin typeface="Times New Roman" panose="02020603050405020304" pitchFamily="18" charset="0"/>
              </a:defRPr>
            </a:lvl1pPr>
          </a:lstStyle>
          <a:p>
            <a:pPr>
              <a:defRPr/>
            </a:pPr>
            <a:endParaRPr lang="en-US" altLang="en-US"/>
          </a:p>
        </p:txBody>
      </p:sp>
      <p:sp>
        <p:nvSpPr>
          <p:cNvPr id="2054" name="Rectangle 6"/>
          <p:cNvSpPr>
            <a:spLocks noGrp="1" noChangeArrowheads="1"/>
          </p:cNvSpPr>
          <p:nvPr>
            <p:ph type="sldNum"/>
          </p:nvPr>
        </p:nvSpPr>
        <p:spPr bwMode="auto">
          <a:xfrm>
            <a:off x="4398963" y="9555163"/>
            <a:ext cx="3371850" cy="5016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eaLnBrk="1">
              <a:lnSpc>
                <a:spcPct val="93000"/>
              </a:lnSpc>
              <a:buClr>
                <a:srgbClr val="000000"/>
              </a:buClr>
              <a:buSzPct val="100000"/>
              <a:buFont typeface="Times New Roman" panose="02020603050405020304" pitchFamily="18" charset="0"/>
              <a:buNone/>
              <a:tabLst>
                <a:tab pos="723900" algn="l"/>
                <a:tab pos="1447800" algn="l"/>
                <a:tab pos="2171700" algn="l"/>
                <a:tab pos="2895600" algn="l"/>
              </a:tabLst>
              <a:defRPr sz="1400">
                <a:solidFill>
                  <a:srgbClr val="000000"/>
                </a:solidFill>
                <a:latin typeface="Times New Roman" panose="02020603050405020304" pitchFamily="18" charset="0"/>
              </a:defRPr>
            </a:lvl1pPr>
          </a:lstStyle>
          <a:p>
            <a:pPr>
              <a:defRPr/>
            </a:pPr>
            <a:fld id="{7D2CAEEF-3EC2-441C-B56C-5D45947F58B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charset="0"/>
        <a:ea typeface="MS PGothic" panose="020B0600070205080204" pitchFamily="34" charset="-128"/>
        <a:cs typeface="ＭＳ Ｐゴシック" charset="-128"/>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charset="0"/>
        <a:ea typeface="MS PGothic" panose="020B0600070205080204" pitchFamily="34" charset="-128"/>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charset="0"/>
        <a:ea typeface="MS PGothic" panose="020B0600070205080204" pitchFamily="34" charset="-128"/>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charset="0"/>
        <a:ea typeface="MS PGothic" panose="020B0600070205080204" pitchFamily="34" charset="-128"/>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p:sp>
      <p:sp>
        <p:nvSpPr>
          <p:cNvPr id="133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smtClean="0">
                <a:latin typeface="Calibri" panose="020F0502020204030204" pitchFamily="34" charset="0"/>
              </a:rPr>
              <a:t>So, in general, you encounter a technical problem and are wondering how to solve it…</a:t>
            </a:r>
          </a:p>
        </p:txBody>
      </p:sp>
      <p:sp>
        <p:nvSpPr>
          <p:cNvPr id="13316"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E07E60B2-43FA-498C-BE92-60FCB85EFB33}" type="slidenum">
              <a:rPr lang="en-US" altLang="en-US" sz="1400" smtClean="0"/>
              <a:pPr>
                <a:spcBef>
                  <a:spcPct val="0"/>
                </a:spcBef>
              </a:pPr>
              <a:t>2</a:t>
            </a:fld>
            <a:endParaRPr lang="en-US" altLang="en-US" sz="140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p:sp>
      <p:sp>
        <p:nvSpPr>
          <p:cNvPr id="317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solidFill>
                  <a:schemeClr val="accent2"/>
                </a:solidFill>
                <a:latin typeface="Calibri" panose="020F0502020204030204" pitchFamily="34" charset="0"/>
              </a:rPr>
              <a:t>But what about adding this together with other results generated later? In general, this would be very useful for any time we just want to add things to an existing file.</a:t>
            </a:r>
          </a:p>
          <a:p>
            <a:endParaRPr lang="en-US" altLang="en-US" smtClean="0">
              <a:solidFill>
                <a:schemeClr val="accent2"/>
              </a:solidFill>
              <a:latin typeface="Calibri" panose="020F0502020204030204" pitchFamily="34" charset="0"/>
            </a:endParaRPr>
          </a:p>
          <a:p>
            <a:r>
              <a:rPr lang="en-US" altLang="en-US" smtClean="0">
                <a:solidFill>
                  <a:schemeClr val="accent2"/>
                </a:solidFill>
                <a:latin typeface="Calibri" panose="020F0502020204030204" pitchFamily="34" charset="0"/>
              </a:rPr>
              <a:t>In this example, let us consider a further set of protein data files in the older 'ent' format… how do we perform the same ls operation and add these results to the previous results in 'files'?</a:t>
            </a:r>
            <a:endParaRPr lang="en-GB" altLang="en-US" smtClean="0">
              <a:latin typeface="Calibri" panose="020F0502020204030204" pitchFamily="34" charset="0"/>
            </a:endParaRPr>
          </a:p>
        </p:txBody>
      </p:sp>
      <p:sp>
        <p:nvSpPr>
          <p:cNvPr id="31748"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A248B567-C2FD-4188-9CF0-FE1E8D94DBD9}" type="slidenum">
              <a:rPr lang="en-US" altLang="en-US" sz="1400" smtClean="0"/>
              <a:pPr>
                <a:spcBef>
                  <a:spcPct val="0"/>
                </a:spcBef>
              </a:pPr>
              <a:t>11</a:t>
            </a:fld>
            <a:endParaRPr lang="en-US" altLang="en-US" sz="140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p:sp>
      <p:sp>
        <p:nvSpPr>
          <p:cNvPr id="33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solidFill>
                  <a:schemeClr val="accent2"/>
                </a:solidFill>
                <a:latin typeface="Calibri" panose="020F0502020204030204" pitchFamily="34" charset="0"/>
              </a:rPr>
              <a:t>We can first get a list of the files with an ent extension, and put that list in a separate file.</a:t>
            </a:r>
            <a:endParaRPr lang="en-GB" altLang="en-US" smtClean="0">
              <a:latin typeface="Calibri" panose="020F0502020204030204" pitchFamily="34" charset="0"/>
            </a:endParaRPr>
          </a:p>
        </p:txBody>
      </p:sp>
      <p:sp>
        <p:nvSpPr>
          <p:cNvPr id="33796"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6B88F7EE-4C2C-45C1-B1BA-C82BC7129C30}" type="slidenum">
              <a:rPr lang="en-US" altLang="en-US" sz="1400" smtClean="0"/>
              <a:pPr>
                <a:spcBef>
                  <a:spcPct val="0"/>
                </a:spcBef>
              </a:pPr>
              <a:t>12</a:t>
            </a:fld>
            <a:endParaRPr lang="en-US" altLang="en-US" sz="140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ltLang="en-US" smtClean="0">
              <a:latin typeface="Calibri" panose="020F0502020204030204" pitchFamily="34" charset="0"/>
            </a:endParaRPr>
          </a:p>
        </p:txBody>
      </p:sp>
      <p:sp>
        <p:nvSpPr>
          <p:cNvPr id="35844"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082814EC-BDBD-4B78-BEA7-580B60C61CC6}" type="slidenum">
              <a:rPr lang="en-US" altLang="en-US" sz="1400" smtClean="0"/>
              <a:pPr>
                <a:spcBef>
                  <a:spcPct val="0"/>
                </a:spcBef>
              </a:pPr>
              <a:t>13</a:t>
            </a:fld>
            <a:endParaRPr lang="en-US" altLang="en-US" sz="140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smtClean="0">
                <a:latin typeface="Calibri" panose="020F0502020204030204" pitchFamily="34" charset="0"/>
              </a:rPr>
              <a:t>Then, we can use our concatenate </a:t>
            </a:r>
            <a:r>
              <a:rPr lang="en-US" altLang="ja-JP" smtClean="0">
                <a:latin typeface="Calibri" panose="020F0502020204030204" pitchFamily="34" charset="0"/>
              </a:rPr>
              <a:t>'</a:t>
            </a:r>
            <a:r>
              <a:rPr lang="en-GB" altLang="ja-JP" smtClean="0">
                <a:latin typeface="Calibri" panose="020F0502020204030204" pitchFamily="34" charset="0"/>
              </a:rPr>
              <a:t>cat</a:t>
            </a:r>
            <a:r>
              <a:rPr lang="en-US" altLang="ja-JP" smtClean="0">
                <a:latin typeface="Calibri" panose="020F0502020204030204" pitchFamily="34" charset="0"/>
              </a:rPr>
              <a:t>'</a:t>
            </a:r>
            <a:r>
              <a:rPr lang="en-GB" altLang="ja-JP" smtClean="0">
                <a:latin typeface="Calibri" panose="020F0502020204030204" pitchFamily="34" charset="0"/>
              </a:rPr>
              <a:t> command to create a new file which has the contents of both files in it.</a:t>
            </a:r>
          </a:p>
          <a:p>
            <a:endParaRPr lang="en-GB" altLang="en-US" smtClean="0">
              <a:latin typeface="Calibri" panose="020F0502020204030204" pitchFamily="34" charset="0"/>
            </a:endParaRPr>
          </a:p>
          <a:p>
            <a:r>
              <a:rPr lang="en-GB" altLang="en-US" smtClean="0">
                <a:latin typeface="Calibri" panose="020F0502020204030204" pitchFamily="34" charset="0"/>
              </a:rPr>
              <a:t>But it</a:t>
            </a:r>
            <a:r>
              <a:rPr lang="en-US" altLang="ja-JP" smtClean="0">
                <a:latin typeface="Calibri" panose="020F0502020204030204" pitchFamily="34" charset="0"/>
              </a:rPr>
              <a:t>'</a:t>
            </a:r>
            <a:r>
              <a:rPr lang="en-GB" altLang="ja-JP" smtClean="0">
                <a:latin typeface="Calibri" panose="020F0502020204030204" pitchFamily="34" charset="0"/>
              </a:rPr>
              <a:t>s a bit long winded – couldn</a:t>
            </a:r>
            <a:r>
              <a:rPr lang="en-US" altLang="ja-JP" smtClean="0">
                <a:latin typeface="Calibri" panose="020F0502020204030204" pitchFamily="34" charset="0"/>
              </a:rPr>
              <a:t>'</a:t>
            </a:r>
            <a:r>
              <a:rPr lang="en-GB" altLang="ja-JP" smtClean="0">
                <a:latin typeface="Calibri" panose="020F0502020204030204" pitchFamily="34" charset="0"/>
              </a:rPr>
              <a:t>t we just </a:t>
            </a:r>
            <a:r>
              <a:rPr lang="en-US" altLang="ja-JP" smtClean="0">
                <a:latin typeface="Calibri" panose="020F0502020204030204" pitchFamily="34" charset="0"/>
              </a:rPr>
              <a:t>'</a:t>
            </a:r>
            <a:r>
              <a:rPr lang="en-GB" altLang="ja-JP" smtClean="0">
                <a:latin typeface="Calibri" panose="020F0502020204030204" pitchFamily="34" charset="0"/>
              </a:rPr>
              <a:t>append</a:t>
            </a:r>
            <a:r>
              <a:rPr lang="en-US" altLang="ja-JP" smtClean="0">
                <a:latin typeface="Calibri" panose="020F0502020204030204" pitchFamily="34" charset="0"/>
              </a:rPr>
              <a:t>'</a:t>
            </a:r>
            <a:r>
              <a:rPr lang="en-GB" altLang="ja-JP" smtClean="0">
                <a:latin typeface="Calibri" panose="020F0502020204030204" pitchFamily="34" charset="0"/>
              </a:rPr>
              <a:t> the results to our existing file </a:t>
            </a:r>
            <a:r>
              <a:rPr lang="en-US" altLang="ja-JP" smtClean="0">
                <a:latin typeface="Calibri" panose="020F0502020204030204" pitchFamily="34" charset="0"/>
              </a:rPr>
              <a:t>'</a:t>
            </a:r>
            <a:r>
              <a:rPr lang="en-GB" altLang="ja-JP" smtClean="0">
                <a:latin typeface="Calibri" panose="020F0502020204030204" pitchFamily="34" charset="0"/>
              </a:rPr>
              <a:t>files</a:t>
            </a:r>
            <a:r>
              <a:rPr lang="en-US" altLang="ja-JP" smtClean="0">
                <a:latin typeface="Calibri" panose="020F0502020204030204" pitchFamily="34" charset="0"/>
              </a:rPr>
              <a:t>'</a:t>
            </a:r>
            <a:r>
              <a:rPr lang="en-GB" altLang="ja-JP" smtClean="0">
                <a:latin typeface="Calibri" panose="020F0502020204030204" pitchFamily="34" charset="0"/>
              </a:rPr>
              <a:t>?  The answer is yes!</a:t>
            </a:r>
          </a:p>
          <a:p>
            <a:endParaRPr lang="en-US" altLang="en-US" smtClean="0">
              <a:solidFill>
                <a:schemeClr val="accent2"/>
              </a:solidFill>
              <a:latin typeface="Calibri" panose="020F0502020204030204" pitchFamily="34" charset="0"/>
            </a:endParaRPr>
          </a:p>
        </p:txBody>
      </p:sp>
      <p:sp>
        <p:nvSpPr>
          <p:cNvPr id="37892"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10CB6773-4FDC-4488-AD57-17D2DD2037C9}" type="slidenum">
              <a:rPr lang="en-US" altLang="en-US" sz="1400" smtClean="0"/>
              <a:pPr>
                <a:spcBef>
                  <a:spcPct val="0"/>
                </a:spcBef>
              </a:pPr>
              <a:t>14</a:t>
            </a:fld>
            <a:endParaRPr lang="en-US" altLang="en-US" sz="140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p:sp>
      <p:sp>
        <p:nvSpPr>
          <p:cNvPr id="39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smtClean="0">
                <a:latin typeface="Calibri" panose="020F0502020204030204" pitchFamily="34" charset="0"/>
              </a:rPr>
              <a:t>This command does exactly that – the output from this command is redirected to a file as before, but in an </a:t>
            </a:r>
            <a:r>
              <a:rPr lang="en-US" altLang="ja-JP" smtClean="0">
                <a:latin typeface="Calibri" panose="020F0502020204030204" pitchFamily="34" charset="0"/>
              </a:rPr>
              <a:t>'</a:t>
            </a:r>
            <a:r>
              <a:rPr lang="en-GB" altLang="ja-JP" smtClean="0">
                <a:latin typeface="Calibri" panose="020F0502020204030204" pitchFamily="34" charset="0"/>
              </a:rPr>
              <a:t>append</a:t>
            </a:r>
            <a:r>
              <a:rPr lang="en-US" altLang="ja-JP" smtClean="0">
                <a:latin typeface="Calibri" panose="020F0502020204030204" pitchFamily="34" charset="0"/>
              </a:rPr>
              <a:t>'</a:t>
            </a:r>
            <a:r>
              <a:rPr lang="en-GB" altLang="ja-JP" smtClean="0">
                <a:latin typeface="Calibri" panose="020F0502020204030204" pitchFamily="34" charset="0"/>
              </a:rPr>
              <a:t> sense.</a:t>
            </a:r>
            <a:endParaRPr lang="en-US" altLang="en-US" smtClean="0">
              <a:solidFill>
                <a:schemeClr val="accent2"/>
              </a:solidFill>
              <a:latin typeface="Calibri" panose="020F0502020204030204" pitchFamily="34" charset="0"/>
            </a:endParaRPr>
          </a:p>
        </p:txBody>
      </p:sp>
      <p:sp>
        <p:nvSpPr>
          <p:cNvPr id="39940"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E5415406-05B7-4429-B50C-0CD3B00BAA7B}" type="slidenum">
              <a:rPr lang="en-US" altLang="en-US" sz="1400" smtClean="0"/>
              <a:pPr>
                <a:spcBef>
                  <a:spcPct val="0"/>
                </a:spcBef>
              </a:pPr>
              <a:t>15</a:t>
            </a:fld>
            <a:endParaRPr lang="en-US" altLang="en-US" sz="140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latin typeface="Calibri" panose="020F0502020204030204" pitchFamily="34" charset="0"/>
              </a:rPr>
              <a:t>Also note that if the file doesn't exist beforehand, it is created.</a:t>
            </a:r>
          </a:p>
        </p:txBody>
      </p:sp>
      <p:sp>
        <p:nvSpPr>
          <p:cNvPr id="41988"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50990D07-B87C-4D3B-BC8E-FCFD82A6854F}" type="slidenum">
              <a:rPr lang="en-US" altLang="en-US" sz="1400" smtClean="0"/>
              <a:pPr>
                <a:spcBef>
                  <a:spcPct val="0"/>
                </a:spcBef>
              </a:pPr>
              <a:t>16</a:t>
            </a:fld>
            <a:endParaRPr lang="en-US" altLang="en-US" sz="140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latin typeface="Times New Roman" panose="02020603050405020304" pitchFamily="18" charset="0"/>
              </a:rPr>
              <a:t>Now let's look at something a little different…</a:t>
            </a:r>
          </a:p>
        </p:txBody>
      </p:sp>
      <p:sp>
        <p:nvSpPr>
          <p:cNvPr id="44036"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DCEA22F9-F888-4A8F-BEA7-173CCEDD958F}" type="slidenum">
              <a:rPr lang="en-US" altLang="en-US" sz="1400" smtClean="0"/>
              <a:pPr>
                <a:spcBef>
                  <a:spcPct val="0"/>
                </a:spcBef>
              </a:pPr>
              <a:t>17</a:t>
            </a:fld>
            <a:endParaRPr lang="en-US" altLang="en-US" sz="140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smtClean="0">
                <a:latin typeface="Times New Roman" panose="02020603050405020304" pitchFamily="18" charset="0"/>
              </a:rPr>
              <a:t>So we know ls operates within its own process, and all output is normally directed through its parent </a:t>
            </a:r>
            <a:r>
              <a:rPr lang="en-US" altLang="ja-JP" smtClean="0">
                <a:latin typeface="Times New Roman" panose="02020603050405020304" pitchFamily="18" charset="0"/>
              </a:rPr>
              <a:t>'</a:t>
            </a:r>
            <a:r>
              <a:rPr lang="en-GB" altLang="ja-JP" smtClean="0">
                <a:latin typeface="Times New Roman" panose="02020603050405020304" pitchFamily="18" charset="0"/>
              </a:rPr>
              <a:t>shell</a:t>
            </a:r>
            <a:r>
              <a:rPr lang="en-US" altLang="ja-JP" smtClean="0">
                <a:latin typeface="Times New Roman" panose="02020603050405020304" pitchFamily="18" charset="0"/>
              </a:rPr>
              <a:t>'</a:t>
            </a:r>
            <a:r>
              <a:rPr lang="en-GB" altLang="ja-JP" smtClean="0">
                <a:latin typeface="Times New Roman" panose="02020603050405020304" pitchFamily="18" charset="0"/>
              </a:rPr>
              <a:t> process to the display.</a:t>
            </a:r>
            <a:endParaRPr lang="en-GB" altLang="en-US" smtClean="0">
              <a:latin typeface="Times New Roman" panose="02020603050405020304" pitchFamily="18" charset="0"/>
            </a:endParaRPr>
          </a:p>
        </p:txBody>
      </p:sp>
      <p:sp>
        <p:nvSpPr>
          <p:cNvPr id="46084"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38AEA6FA-3613-47EE-8E9F-F34BE676208D}" type="slidenum">
              <a:rPr lang="en-US" altLang="en-US" sz="1400" smtClean="0"/>
              <a:pPr>
                <a:spcBef>
                  <a:spcPct val="0"/>
                </a:spcBef>
              </a:pPr>
              <a:t>18</a:t>
            </a:fld>
            <a:endParaRPr lang="en-US" altLang="en-US" sz="140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latin typeface="Times New Roman" panose="02020603050405020304" pitchFamily="18" charset="0"/>
              </a:rPr>
              <a:t>But in the case of redirection, ls still operates within it's own process, but instead of its output being directed through it's parent shell process to the display, it is redirected to a file.</a:t>
            </a:r>
          </a:p>
        </p:txBody>
      </p:sp>
      <p:sp>
        <p:nvSpPr>
          <p:cNvPr id="48132"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D79CF0F8-0A0F-4866-B308-B46F54E25414}" type="slidenum">
              <a:rPr lang="en-US" altLang="en-US" sz="1400" smtClean="0"/>
              <a:pPr>
                <a:spcBef>
                  <a:spcPct val="0"/>
                </a:spcBef>
              </a:pPr>
              <a:t>19</a:t>
            </a:fld>
            <a:endParaRPr lang="en-US" altLang="en-US" sz="140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smtClean="0">
                <a:latin typeface="Times New Roman" panose="02020603050405020304" pitchFamily="18" charset="0"/>
              </a:rPr>
              <a:t>Now here</a:t>
            </a:r>
            <a:r>
              <a:rPr lang="en-US" altLang="ja-JP" smtClean="0">
                <a:latin typeface="Times New Roman" panose="02020603050405020304" pitchFamily="18" charset="0"/>
              </a:rPr>
              <a:t>'</a:t>
            </a:r>
            <a:r>
              <a:rPr lang="en-GB" altLang="ja-JP" smtClean="0">
                <a:latin typeface="Times New Roman" panose="02020603050405020304" pitchFamily="18" charset="0"/>
              </a:rPr>
              <a:t>s something to ponder… what happens with error messages?</a:t>
            </a:r>
            <a:endParaRPr lang="en-GB" altLang="en-US" smtClean="0">
              <a:latin typeface="Times New Roman" panose="02020603050405020304" pitchFamily="18" charset="0"/>
            </a:endParaRPr>
          </a:p>
        </p:txBody>
      </p:sp>
      <p:sp>
        <p:nvSpPr>
          <p:cNvPr id="50180"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DDAEC092-5C79-4E9E-A134-9895B06ADD62}" type="slidenum">
              <a:rPr lang="en-US" altLang="en-US" sz="1400" smtClean="0"/>
              <a:pPr>
                <a:spcBef>
                  <a:spcPct val="0"/>
                </a:spcBef>
              </a:pPr>
              <a:t>20</a:t>
            </a:fld>
            <a:endParaRPr lang="en-US" altLang="en-US" sz="140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p:sp>
      <p:sp>
        <p:nvSpPr>
          <p:cNvPr id="153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smtClean="0">
                <a:latin typeface="Times New Roman" panose="02020603050405020304" pitchFamily="18" charset="0"/>
              </a:rPr>
              <a:t>In previous episodes, we</a:t>
            </a:r>
            <a:r>
              <a:rPr lang="en-US" altLang="ja-JP" smtClean="0">
                <a:latin typeface="Times New Roman" panose="02020603050405020304" pitchFamily="18" charset="0"/>
              </a:rPr>
              <a:t>'</a:t>
            </a:r>
            <a:r>
              <a:rPr lang="en-GB" altLang="ja-JP" smtClean="0">
                <a:latin typeface="Times New Roman" panose="02020603050405020304" pitchFamily="18" charset="0"/>
              </a:rPr>
              <a:t>ve seen how to do a number of things.</a:t>
            </a:r>
          </a:p>
          <a:p>
            <a:endParaRPr lang="en-GB" altLang="en-US" smtClean="0">
              <a:latin typeface="Times New Roman" panose="02020603050405020304" pitchFamily="18" charset="0"/>
            </a:endParaRPr>
          </a:p>
          <a:p>
            <a:r>
              <a:rPr lang="en-GB" altLang="en-US" smtClean="0">
                <a:latin typeface="Times New Roman" panose="02020603050405020304" pitchFamily="18" charset="0"/>
              </a:rPr>
              <a:t>Combine existing programs using pipes and filters. For example, counting the number of lines in all pdb files, then sorting those results and picking the top one (i.e. the result with the greatest number of lines).</a:t>
            </a:r>
          </a:p>
        </p:txBody>
      </p:sp>
      <p:sp>
        <p:nvSpPr>
          <p:cNvPr id="15364"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DCBD5D93-5678-4255-B50E-83B27F418701}" type="slidenum">
              <a:rPr lang="en-US" altLang="en-US" sz="1400" smtClean="0"/>
              <a:pPr>
                <a:spcBef>
                  <a:spcPct val="0"/>
                </a:spcBef>
              </a:pPr>
              <a:t>3</a:t>
            </a:fld>
            <a:endParaRPr lang="en-US" altLang="en-US" sz="140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smtClean="0">
                <a:latin typeface="Times New Roman" panose="02020603050405020304" pitchFamily="18" charset="0"/>
              </a:rPr>
              <a:t>For example, running ls on a non-existent path will give an error.</a:t>
            </a:r>
          </a:p>
        </p:txBody>
      </p:sp>
      <p:sp>
        <p:nvSpPr>
          <p:cNvPr id="52228"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882F733A-0960-4480-8F57-ACFFC75928A4}" type="slidenum">
              <a:rPr lang="en-US" altLang="en-US" sz="1400" smtClean="0"/>
              <a:pPr>
                <a:spcBef>
                  <a:spcPct val="0"/>
                </a:spcBef>
              </a:pPr>
              <a:t>21</a:t>
            </a:fld>
            <a:endParaRPr lang="en-US" altLang="en-US" sz="140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smtClean="0">
                <a:latin typeface="Times New Roman" panose="02020603050405020304" pitchFamily="18" charset="0"/>
              </a:rPr>
              <a:t>Ok, no problem so far…</a:t>
            </a:r>
          </a:p>
        </p:txBody>
      </p:sp>
      <p:sp>
        <p:nvSpPr>
          <p:cNvPr id="54276"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DF89608B-BCE2-4741-AB0F-6340E0712591}" type="slidenum">
              <a:rPr lang="en-US" altLang="en-US" sz="1400" smtClean="0"/>
              <a:pPr>
                <a:spcBef>
                  <a:spcPct val="0"/>
                </a:spcBef>
              </a:pPr>
              <a:t>22</a:t>
            </a:fld>
            <a:endParaRPr lang="en-US" altLang="en-US" sz="140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smtClean="0">
                <a:latin typeface="Times New Roman" panose="02020603050405020304" pitchFamily="18" charset="0"/>
              </a:rPr>
              <a:t>But why isn</a:t>
            </a:r>
            <a:r>
              <a:rPr lang="en-US" altLang="ja-JP" smtClean="0">
                <a:latin typeface="Times New Roman" panose="02020603050405020304" pitchFamily="18" charset="0"/>
              </a:rPr>
              <a:t>'</a:t>
            </a:r>
            <a:r>
              <a:rPr lang="en-GB" altLang="ja-JP" smtClean="0">
                <a:latin typeface="Times New Roman" panose="02020603050405020304" pitchFamily="18" charset="0"/>
              </a:rPr>
              <a:t>t the error message in </a:t>
            </a:r>
            <a:r>
              <a:rPr lang="en-US" altLang="ja-JP" smtClean="0">
                <a:latin typeface="Times New Roman" panose="02020603050405020304" pitchFamily="18" charset="0"/>
              </a:rPr>
              <a:t>'</a:t>
            </a:r>
            <a:r>
              <a:rPr lang="en-GB" altLang="ja-JP" smtClean="0">
                <a:latin typeface="Times New Roman" panose="02020603050405020304" pitchFamily="18" charset="0"/>
              </a:rPr>
              <a:t>files</a:t>
            </a:r>
            <a:r>
              <a:rPr lang="en-US" altLang="ja-JP" smtClean="0">
                <a:latin typeface="Times New Roman" panose="02020603050405020304" pitchFamily="18" charset="0"/>
              </a:rPr>
              <a:t>'</a:t>
            </a:r>
            <a:r>
              <a:rPr lang="en-GB" altLang="ja-JP" smtClean="0">
                <a:latin typeface="Times New Roman" panose="02020603050405020304" pitchFamily="18" charset="0"/>
              </a:rPr>
              <a:t>? This is the big question! Why, and how, are we seeing it?</a:t>
            </a:r>
            <a:endParaRPr lang="en-GB" altLang="en-US" smtClean="0">
              <a:latin typeface="Times New Roman" panose="02020603050405020304" pitchFamily="18" charset="0"/>
            </a:endParaRPr>
          </a:p>
        </p:txBody>
      </p:sp>
      <p:sp>
        <p:nvSpPr>
          <p:cNvPr id="56324"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4B7E3660-5B18-4AFE-AE52-40C6574C5A12}" type="slidenum">
              <a:rPr lang="en-US" altLang="en-US" sz="1400" smtClean="0"/>
              <a:pPr>
                <a:spcBef>
                  <a:spcPct val="0"/>
                </a:spcBef>
              </a:pPr>
              <a:t>23</a:t>
            </a:fld>
            <a:endParaRPr lang="en-US" altLang="en-US" sz="140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latin typeface="Times New Roman" panose="02020603050405020304" pitchFamily="18" charset="0"/>
              </a:rPr>
              <a:t>In essence, this is because the standard output and standard error are separate 'channels'.</a:t>
            </a:r>
          </a:p>
        </p:txBody>
      </p:sp>
      <p:sp>
        <p:nvSpPr>
          <p:cNvPr id="58372"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D3FCFBF1-9870-4E21-87A0-176468FDDCA5}" type="slidenum">
              <a:rPr lang="en-US" altLang="en-US" sz="1400" smtClean="0"/>
              <a:pPr>
                <a:spcBef>
                  <a:spcPct val="0"/>
                </a:spcBef>
              </a:pPr>
              <a:t>24</a:t>
            </a:fld>
            <a:endParaRPr lang="en-US" altLang="en-US" sz="140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latin typeface="Times New Roman" panose="02020603050405020304" pitchFamily="18" charset="0"/>
              </a:rPr>
              <a:t>So what was happening with the previous example? This is how we looked at it before, with standard output.</a:t>
            </a:r>
          </a:p>
        </p:txBody>
      </p:sp>
      <p:sp>
        <p:nvSpPr>
          <p:cNvPr id="60420"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F0BDEC56-8FDF-4E96-9DB2-DC07DB79DA19}" type="slidenum">
              <a:rPr lang="en-US" altLang="en-US" sz="1400" smtClean="0"/>
              <a:pPr>
                <a:spcBef>
                  <a:spcPct val="0"/>
                </a:spcBef>
              </a:pPr>
              <a:t>25</a:t>
            </a:fld>
            <a:endParaRPr lang="en-US" altLang="en-US" sz="140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latin typeface="Times New Roman" panose="02020603050405020304" pitchFamily="18" charset="0"/>
              </a:rPr>
              <a:t>So let's expand on this a little, by adding in the standard error.</a:t>
            </a:r>
          </a:p>
        </p:txBody>
      </p:sp>
      <p:sp>
        <p:nvSpPr>
          <p:cNvPr id="62468"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8E44F03F-A032-49A0-824C-811030E9FC4C}" type="slidenum">
              <a:rPr lang="en-US" altLang="en-US" sz="1400" smtClean="0"/>
              <a:pPr>
                <a:spcBef>
                  <a:spcPct val="0"/>
                </a:spcBef>
              </a:pPr>
              <a:t>26</a:t>
            </a:fld>
            <a:endParaRPr lang="en-US" altLang="en-US" sz="140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latin typeface="Times New Roman" panose="02020603050405020304" pitchFamily="18" charset="0"/>
              </a:rPr>
              <a:t>Now we see that the standard error is not being redirected, like the standard output, to a file.</a:t>
            </a:r>
          </a:p>
        </p:txBody>
      </p:sp>
      <p:sp>
        <p:nvSpPr>
          <p:cNvPr id="64516"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FFF9E112-C712-43DA-9184-CB23D81F425C}" type="slidenum">
              <a:rPr lang="en-US" altLang="en-US" sz="1400" smtClean="0"/>
              <a:pPr>
                <a:spcBef>
                  <a:spcPct val="0"/>
                </a:spcBef>
              </a:pPr>
              <a:t>27</a:t>
            </a:fld>
            <a:endParaRPr lang="en-US" altLang="en-US" sz="140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latin typeface="Times New Roman" panose="02020603050405020304" pitchFamily="18" charset="0"/>
              </a:rPr>
              <a:t>Perhaps unsurprisingly, there is a way to capture standard error as well using the Unix shell.</a:t>
            </a:r>
          </a:p>
        </p:txBody>
      </p:sp>
      <p:sp>
        <p:nvSpPr>
          <p:cNvPr id="66564"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16194601-CAB5-41DA-9DDD-1215AE1E75BB}" type="slidenum">
              <a:rPr lang="en-US" altLang="en-US" sz="1400" smtClean="0"/>
              <a:pPr>
                <a:spcBef>
                  <a:spcPct val="0"/>
                </a:spcBef>
              </a:pPr>
              <a:t>28</a:t>
            </a:fld>
            <a:endParaRPr lang="en-US" altLang="en-US" sz="140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latin typeface="Times New Roman" panose="02020603050405020304" pitchFamily="18" charset="0"/>
              </a:rPr>
              <a:t>So this '2&gt;' operator deals with the redirection of standard error only.</a:t>
            </a:r>
          </a:p>
        </p:txBody>
      </p:sp>
      <p:sp>
        <p:nvSpPr>
          <p:cNvPr id="68612"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B4D82A21-213B-4007-9861-12D579F8580D}" type="slidenum">
              <a:rPr lang="en-US" altLang="en-US" sz="1400" smtClean="0"/>
              <a:pPr>
                <a:spcBef>
                  <a:spcPct val="0"/>
                </a:spcBef>
              </a:pPr>
              <a:t>29</a:t>
            </a:fld>
            <a:endParaRPr lang="en-US" altLang="en-US" sz="140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latin typeface="Times New Roman" panose="02020603050405020304" pitchFamily="18" charset="0"/>
              </a:rPr>
              <a:t>As you might expect, error messages end up in our error-log file.</a:t>
            </a:r>
          </a:p>
        </p:txBody>
      </p:sp>
      <p:sp>
        <p:nvSpPr>
          <p:cNvPr id="70660"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015E91C0-E324-4117-BE8D-CCB87DDA4FCB}" type="slidenum">
              <a:rPr lang="en-US" altLang="en-US" sz="1400" smtClean="0"/>
              <a:pPr>
                <a:spcBef>
                  <a:spcPct val="0"/>
                </a:spcBef>
              </a:pPr>
              <a:t>30</a:t>
            </a:fld>
            <a:endParaRPr lang="en-US" altLang="en-US" sz="140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p:sp>
      <p:sp>
        <p:nvSpPr>
          <p:cNvPr id="174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smtClean="0">
                <a:latin typeface="Times New Roman" panose="02020603050405020304" pitchFamily="18" charset="0"/>
              </a:rPr>
              <a:t>Redirect output from programs to files. For example, counting the number of lines in all pdb files and storing the results in a file.</a:t>
            </a:r>
          </a:p>
        </p:txBody>
      </p:sp>
      <p:sp>
        <p:nvSpPr>
          <p:cNvPr id="17412"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6D032E05-CC73-413F-AD3B-F8AB6EAC5A1A}" type="slidenum">
              <a:rPr lang="en-US" altLang="en-US" sz="1400" smtClean="0"/>
              <a:pPr>
                <a:spcBef>
                  <a:spcPct val="0"/>
                </a:spcBef>
              </a:pPr>
              <a:t>4</a:t>
            </a:fld>
            <a:endParaRPr lang="en-US" altLang="en-US" sz="140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latin typeface="Times New Roman" panose="02020603050405020304" pitchFamily="18" charset="0"/>
              </a:rPr>
              <a:t>We can redirect both stdout and stderr like this. Plus, the order in which we add both redirections to the command doesn't matter.</a:t>
            </a:r>
          </a:p>
        </p:txBody>
      </p:sp>
      <p:sp>
        <p:nvSpPr>
          <p:cNvPr id="72708"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DAB00AFF-E32F-4809-AB53-2406F272A028}" type="slidenum">
              <a:rPr lang="en-US" altLang="en-US" sz="1400" smtClean="0"/>
              <a:pPr>
                <a:spcBef>
                  <a:spcPct val="0"/>
                </a:spcBef>
              </a:pPr>
              <a:t>31</a:t>
            </a:fld>
            <a:endParaRPr lang="en-US" altLang="en-US" sz="140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latin typeface="Times New Roman" panose="02020603050405020304" pitchFamily="18" charset="0"/>
              </a:rPr>
              <a:t>So we can redirect both standard error and standard output simultaneously.</a:t>
            </a:r>
          </a:p>
        </p:txBody>
      </p:sp>
      <p:sp>
        <p:nvSpPr>
          <p:cNvPr id="74756"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B9D2F7FA-6A0D-412E-A795-7143F1927AC8}" type="slidenum">
              <a:rPr lang="en-US" altLang="en-US" sz="1400" smtClean="0"/>
              <a:pPr>
                <a:spcBef>
                  <a:spcPct val="0"/>
                </a:spcBef>
              </a:pPr>
              <a:t>32</a:t>
            </a:fld>
            <a:endParaRPr lang="en-US" altLang="en-US" sz="140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latin typeface="Times New Roman" panose="02020603050405020304" pitchFamily="18" charset="0"/>
              </a:rPr>
              <a:t>Of course, we could add other directories into this list too, perhaps one that does exist.</a:t>
            </a:r>
          </a:p>
        </p:txBody>
      </p:sp>
      <p:sp>
        <p:nvSpPr>
          <p:cNvPr id="76804"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0DFC8515-007D-44E9-B198-8FB51EAB2C66}" type="slidenum">
              <a:rPr lang="en-US" altLang="en-US" sz="1400" smtClean="0"/>
              <a:pPr>
                <a:spcBef>
                  <a:spcPct val="0"/>
                </a:spcBef>
              </a:pPr>
              <a:t>33</a:t>
            </a:fld>
            <a:endParaRPr lang="en-US" altLang="en-US" sz="140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smtClean="0">
                <a:latin typeface="Times New Roman" panose="02020603050405020304" pitchFamily="18" charset="0"/>
              </a:rPr>
              <a:t>So what</a:t>
            </a:r>
            <a:r>
              <a:rPr lang="en-US" altLang="ja-JP" smtClean="0">
                <a:latin typeface="Times New Roman" panose="02020603050405020304" pitchFamily="18" charset="0"/>
              </a:rPr>
              <a:t>'</a:t>
            </a:r>
            <a:r>
              <a:rPr lang="en-GB" altLang="ja-JP" smtClean="0">
                <a:latin typeface="Times New Roman" panose="02020603050405020304" pitchFamily="18" charset="0"/>
              </a:rPr>
              <a:t>s this number 2 all about?</a:t>
            </a:r>
            <a:endParaRPr lang="en-GB" altLang="en-US" smtClean="0">
              <a:latin typeface="Times New Roman" panose="02020603050405020304" pitchFamily="18" charset="0"/>
            </a:endParaRPr>
          </a:p>
        </p:txBody>
      </p:sp>
      <p:sp>
        <p:nvSpPr>
          <p:cNvPr id="78852"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1F58E372-3A76-43AE-9F43-26907BC1CE08}" type="slidenum">
              <a:rPr lang="en-US" altLang="en-US" sz="1400" smtClean="0"/>
              <a:pPr>
                <a:spcBef>
                  <a:spcPct val="0"/>
                </a:spcBef>
              </a:pPr>
              <a:t>34</a:t>
            </a:fld>
            <a:endParaRPr lang="en-US" altLang="en-US" sz="140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smtClean="0">
                <a:latin typeface="Times New Roman" panose="02020603050405020304" pitchFamily="18" charset="0"/>
              </a:rPr>
              <a:t>The </a:t>
            </a:r>
            <a:r>
              <a:rPr lang="en-US" altLang="ja-JP" smtClean="0">
                <a:latin typeface="Times New Roman" panose="02020603050405020304" pitchFamily="18" charset="0"/>
              </a:rPr>
              <a:t>'</a:t>
            </a:r>
            <a:r>
              <a:rPr lang="en-GB" altLang="ja-JP" smtClean="0">
                <a:latin typeface="Times New Roman" panose="02020603050405020304" pitchFamily="18" charset="0"/>
              </a:rPr>
              <a:t>2</a:t>
            </a:r>
            <a:r>
              <a:rPr lang="en-US" altLang="ja-JP" smtClean="0">
                <a:latin typeface="Times New Roman" panose="02020603050405020304" pitchFamily="18" charset="0"/>
              </a:rPr>
              <a:t>'</a:t>
            </a:r>
            <a:r>
              <a:rPr lang="en-GB" altLang="ja-JP" smtClean="0">
                <a:latin typeface="Times New Roman" panose="02020603050405020304" pitchFamily="18" charset="0"/>
              </a:rPr>
              <a:t> refers to the standard error channel, whilst </a:t>
            </a:r>
            <a:r>
              <a:rPr lang="en-US" altLang="ja-JP" smtClean="0">
                <a:latin typeface="Times New Roman" panose="02020603050405020304" pitchFamily="18" charset="0"/>
              </a:rPr>
              <a:t>'</a:t>
            </a:r>
            <a:r>
              <a:rPr lang="en-GB" altLang="ja-JP" smtClean="0">
                <a:latin typeface="Times New Roman" panose="02020603050405020304" pitchFamily="18" charset="0"/>
              </a:rPr>
              <a:t>1</a:t>
            </a:r>
            <a:r>
              <a:rPr lang="en-US" altLang="ja-JP" smtClean="0">
                <a:latin typeface="Times New Roman" panose="02020603050405020304" pitchFamily="18" charset="0"/>
              </a:rPr>
              <a:t>'</a:t>
            </a:r>
            <a:r>
              <a:rPr lang="en-GB" altLang="ja-JP" smtClean="0">
                <a:latin typeface="Times New Roman" panose="02020603050405020304" pitchFamily="18" charset="0"/>
              </a:rPr>
              <a:t> refers to the standard output.</a:t>
            </a:r>
            <a:endParaRPr lang="en-GB" altLang="en-US" smtClean="0">
              <a:latin typeface="Times New Roman" panose="02020603050405020304" pitchFamily="18" charset="0"/>
            </a:endParaRPr>
          </a:p>
        </p:txBody>
      </p:sp>
      <p:sp>
        <p:nvSpPr>
          <p:cNvPr id="80900"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FE46B678-ABF2-4F1A-BC5D-04C9A181117C}" type="slidenum">
              <a:rPr lang="en-US" altLang="en-US" sz="1400" smtClean="0"/>
              <a:pPr>
                <a:spcBef>
                  <a:spcPct val="0"/>
                </a:spcBef>
              </a:pPr>
              <a:t>35</a:t>
            </a:fld>
            <a:endParaRPr lang="en-US" altLang="en-US" sz="140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smtClean="0">
                <a:latin typeface="Times New Roman" panose="02020603050405020304" pitchFamily="18" charset="0"/>
              </a:rPr>
              <a:t>By default, </a:t>
            </a:r>
            <a:r>
              <a:rPr lang="en-US" altLang="ja-JP" smtClean="0">
                <a:latin typeface="Times New Roman" panose="02020603050405020304" pitchFamily="18" charset="0"/>
              </a:rPr>
              <a:t>'</a:t>
            </a:r>
            <a:r>
              <a:rPr lang="en-GB" altLang="ja-JP" smtClean="0">
                <a:latin typeface="Times New Roman" panose="02020603050405020304" pitchFamily="18" charset="0"/>
              </a:rPr>
              <a:t>&gt;</a:t>
            </a:r>
            <a:r>
              <a:rPr lang="en-US" altLang="ja-JP" smtClean="0">
                <a:latin typeface="Times New Roman" panose="02020603050405020304" pitchFamily="18" charset="0"/>
              </a:rPr>
              <a:t>'</a:t>
            </a:r>
            <a:r>
              <a:rPr lang="en-GB" altLang="ja-JP" smtClean="0">
                <a:latin typeface="Times New Roman" panose="02020603050405020304" pitchFamily="18" charset="0"/>
              </a:rPr>
              <a:t> on its own refers to standard output, so we could remove the </a:t>
            </a:r>
            <a:r>
              <a:rPr lang="en-US" altLang="ja-JP" smtClean="0">
                <a:latin typeface="Times New Roman" panose="02020603050405020304" pitchFamily="18" charset="0"/>
              </a:rPr>
              <a:t>'</a:t>
            </a:r>
            <a:r>
              <a:rPr lang="en-GB" altLang="ja-JP" smtClean="0">
                <a:latin typeface="Times New Roman" panose="02020603050405020304" pitchFamily="18" charset="0"/>
              </a:rPr>
              <a:t>1</a:t>
            </a:r>
            <a:r>
              <a:rPr lang="en-US" altLang="ja-JP" smtClean="0">
                <a:latin typeface="Times New Roman" panose="02020603050405020304" pitchFamily="18" charset="0"/>
              </a:rPr>
              <a:t>'</a:t>
            </a:r>
            <a:r>
              <a:rPr lang="en-GB" altLang="ja-JP" smtClean="0">
                <a:latin typeface="Times New Roman" panose="02020603050405020304" pitchFamily="18" charset="0"/>
              </a:rPr>
              <a:t> before the first greater-than sign for the same effect.</a:t>
            </a:r>
            <a:endParaRPr lang="en-US" altLang="en-US" smtClean="0">
              <a:latin typeface="Times New Roman" panose="02020603050405020304" pitchFamily="18" charset="0"/>
            </a:endParaRPr>
          </a:p>
        </p:txBody>
      </p:sp>
      <p:sp>
        <p:nvSpPr>
          <p:cNvPr id="82948"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259C3DD5-412B-41F0-B370-03E1F8B5831C}" type="slidenum">
              <a:rPr lang="en-US" altLang="en-US" sz="1400" smtClean="0"/>
              <a:pPr>
                <a:spcBef>
                  <a:spcPct val="0"/>
                </a:spcBef>
              </a:pPr>
              <a:t>36</a:t>
            </a:fld>
            <a:endParaRPr lang="en-US" altLang="en-US" sz="140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p:sp>
      <p:sp>
        <p:nvSpPr>
          <p:cNvPr id="84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ja-JP" smtClean="0">
                <a:latin typeface="Times New Roman" panose="02020603050405020304" pitchFamily="18" charset="0"/>
              </a:rPr>
              <a:t>'</a:t>
            </a:r>
            <a:r>
              <a:rPr lang="en-GB" altLang="ja-JP" smtClean="0">
                <a:latin typeface="Times New Roman" panose="02020603050405020304" pitchFamily="18" charset="0"/>
              </a:rPr>
              <a:t>&amp;</a:t>
            </a:r>
            <a:r>
              <a:rPr lang="en-US" altLang="ja-JP" smtClean="0">
                <a:latin typeface="Times New Roman" panose="02020603050405020304" pitchFamily="18" charset="0"/>
              </a:rPr>
              <a:t>'</a:t>
            </a:r>
            <a:r>
              <a:rPr lang="en-GB" altLang="ja-JP" smtClean="0">
                <a:latin typeface="Times New Roman" panose="02020603050405020304" pitchFamily="18" charset="0"/>
              </a:rPr>
              <a:t> is a useful shorthand if you want a single log of everything.</a:t>
            </a:r>
            <a:endParaRPr lang="en-GB" altLang="en-US" smtClean="0">
              <a:latin typeface="Times New Roman" panose="02020603050405020304" pitchFamily="18" charset="0"/>
            </a:endParaRPr>
          </a:p>
        </p:txBody>
      </p:sp>
      <p:sp>
        <p:nvSpPr>
          <p:cNvPr id="84996"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5C48C316-5FA0-462F-A235-EF16897A0A0B}" type="slidenum">
              <a:rPr lang="en-US" altLang="en-US" sz="1400" smtClean="0"/>
              <a:pPr>
                <a:spcBef>
                  <a:spcPct val="0"/>
                </a:spcBef>
              </a:pPr>
              <a:t>37</a:t>
            </a:fld>
            <a:endParaRPr lang="en-US" altLang="en-US" sz="140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smtClean="0">
                <a:latin typeface="Times New Roman" panose="02020603050405020304" pitchFamily="18" charset="0"/>
              </a:rPr>
              <a:t>We can even use append here as well.</a:t>
            </a:r>
          </a:p>
        </p:txBody>
      </p:sp>
      <p:sp>
        <p:nvSpPr>
          <p:cNvPr id="87044"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2FBE1F83-87EB-4B70-9486-CCC27CBBA5F3}" type="slidenum">
              <a:rPr lang="en-US" altLang="en-US" sz="1400" smtClean="0"/>
              <a:pPr>
                <a:spcBef>
                  <a:spcPct val="0"/>
                </a:spcBef>
              </a:pPr>
              <a:t>38</a:t>
            </a:fld>
            <a:endParaRPr lang="en-US" altLang="en-US" sz="140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smtClean="0">
                <a:latin typeface="Times New Roman" panose="02020603050405020304" pitchFamily="18" charset="0"/>
              </a:rPr>
              <a:t>To summarise part 1, we</a:t>
            </a:r>
            <a:r>
              <a:rPr lang="en-US" altLang="ja-JP" smtClean="0">
                <a:latin typeface="Times New Roman" panose="02020603050405020304" pitchFamily="18" charset="0"/>
              </a:rPr>
              <a:t>'</a:t>
            </a:r>
            <a:r>
              <a:rPr lang="en-GB" altLang="ja-JP" smtClean="0">
                <a:latin typeface="Times New Roman" panose="02020603050405020304" pitchFamily="18" charset="0"/>
              </a:rPr>
              <a:t>ve looked in more depth at redirection.</a:t>
            </a:r>
          </a:p>
          <a:p>
            <a:endParaRPr lang="en-GB" altLang="en-US" smtClean="0">
              <a:latin typeface="Times New Roman" panose="02020603050405020304" pitchFamily="18" charset="0"/>
            </a:endParaRPr>
          </a:p>
          <a:p>
            <a:r>
              <a:rPr lang="en-GB" altLang="en-US" smtClean="0">
                <a:latin typeface="Times New Roman" panose="02020603050405020304" pitchFamily="18" charset="0"/>
              </a:rPr>
              <a:t>We</a:t>
            </a:r>
            <a:r>
              <a:rPr lang="en-US" altLang="ja-JP" smtClean="0">
                <a:latin typeface="Times New Roman" panose="02020603050405020304" pitchFamily="18" charset="0"/>
              </a:rPr>
              <a:t>'</a:t>
            </a:r>
            <a:r>
              <a:rPr lang="en-GB" altLang="ja-JP" smtClean="0">
                <a:latin typeface="Times New Roman" panose="02020603050405020304" pitchFamily="18" charset="0"/>
              </a:rPr>
              <a:t>ve looked at redirecting standard output and standard error to a file, overwriting anything in the file previously, or creating it if it doesn</a:t>
            </a:r>
            <a:r>
              <a:rPr lang="en-US" altLang="ja-JP" smtClean="0">
                <a:latin typeface="Times New Roman" panose="02020603050405020304" pitchFamily="18" charset="0"/>
              </a:rPr>
              <a:t>'</a:t>
            </a:r>
            <a:r>
              <a:rPr lang="en-GB" altLang="ja-JP" smtClean="0">
                <a:latin typeface="Times New Roman" panose="02020603050405020304" pitchFamily="18" charset="0"/>
              </a:rPr>
              <a:t>t exist.</a:t>
            </a:r>
            <a:endParaRPr lang="en-GB" altLang="en-US" smtClean="0">
              <a:latin typeface="Times New Roman" panose="02020603050405020304" pitchFamily="18" charset="0"/>
            </a:endParaRPr>
          </a:p>
        </p:txBody>
      </p:sp>
      <p:sp>
        <p:nvSpPr>
          <p:cNvPr id="89092"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78DD78B6-3258-44DB-9B17-9026DCABF154}" type="slidenum">
              <a:rPr lang="en-US" altLang="en-US" sz="1400" smtClean="0"/>
              <a:pPr>
                <a:spcBef>
                  <a:spcPct val="0"/>
                </a:spcBef>
              </a:pPr>
              <a:t>39</a:t>
            </a:fld>
            <a:endParaRPr lang="en-US" altLang="en-US" sz="140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smtClean="0">
                <a:latin typeface="Times New Roman" panose="02020603050405020304" pitchFamily="18" charset="0"/>
              </a:rPr>
              <a:t>We also looked at redirecting standard output and standard error to a file, but appending it to the contents of a file (although if the file doesn</a:t>
            </a:r>
            <a:r>
              <a:rPr lang="en-US" altLang="ja-JP" smtClean="0">
                <a:latin typeface="Times New Roman" panose="02020603050405020304" pitchFamily="18" charset="0"/>
              </a:rPr>
              <a:t>'</a:t>
            </a:r>
            <a:r>
              <a:rPr lang="en-GB" altLang="ja-JP" smtClean="0">
                <a:latin typeface="Times New Roman" panose="02020603050405020304" pitchFamily="18" charset="0"/>
              </a:rPr>
              <a:t>t exist it is created).</a:t>
            </a:r>
            <a:endParaRPr lang="en-GB" altLang="en-US" smtClean="0">
              <a:latin typeface="Times New Roman" panose="02020603050405020304" pitchFamily="18" charset="0"/>
            </a:endParaRPr>
          </a:p>
        </p:txBody>
      </p:sp>
      <p:sp>
        <p:nvSpPr>
          <p:cNvPr id="91140"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9A6D7600-84E3-486A-BCE5-14F2BD606EDE}" type="slidenum">
              <a:rPr lang="en-US" altLang="en-US" sz="1400" smtClean="0"/>
              <a:pPr>
                <a:spcBef>
                  <a:spcPct val="0"/>
                </a:spcBef>
              </a:pPr>
              <a:t>40</a:t>
            </a:fld>
            <a:endParaRPr lang="en-US" altLang="en-US" sz="140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p:sp>
      <p:sp>
        <p:nvSpPr>
          <p:cNvPr id="194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smtClean="0">
                <a:latin typeface="Times New Roman" panose="02020603050405020304" pitchFamily="18" charset="0"/>
              </a:rPr>
              <a:t>Use variables to control program operation. For example, creating a new variable called SECRET_IDENTITY and assigning the value </a:t>
            </a:r>
            <a:r>
              <a:rPr lang="en-US" altLang="ja-JP" smtClean="0">
                <a:latin typeface="Times New Roman" panose="02020603050405020304" pitchFamily="18" charset="0"/>
              </a:rPr>
              <a:t>'</a:t>
            </a:r>
            <a:r>
              <a:rPr lang="en-GB" altLang="ja-JP" smtClean="0">
                <a:latin typeface="Times New Roman" panose="02020603050405020304" pitchFamily="18" charset="0"/>
              </a:rPr>
              <a:t>Dracula</a:t>
            </a:r>
            <a:r>
              <a:rPr lang="en-US" altLang="ja-JP" smtClean="0">
                <a:latin typeface="Times New Roman" panose="02020603050405020304" pitchFamily="18" charset="0"/>
              </a:rPr>
              <a:t>'</a:t>
            </a:r>
            <a:r>
              <a:rPr lang="en-GB" altLang="ja-JP" smtClean="0">
                <a:latin typeface="Times New Roman" panose="02020603050405020304" pitchFamily="18" charset="0"/>
              </a:rPr>
              <a:t> to it.</a:t>
            </a:r>
            <a:endParaRPr lang="en-GB" altLang="en-US" smtClean="0">
              <a:latin typeface="Times New Roman" panose="02020603050405020304" pitchFamily="18" charset="0"/>
            </a:endParaRPr>
          </a:p>
        </p:txBody>
      </p:sp>
      <p:sp>
        <p:nvSpPr>
          <p:cNvPr id="19460"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1A0F2472-FF09-4801-8A96-22206B490B4A}" type="slidenum">
              <a:rPr lang="en-US" altLang="en-US" sz="1400" smtClean="0"/>
              <a:pPr>
                <a:spcBef>
                  <a:spcPct val="0"/>
                </a:spcBef>
              </a:pPr>
              <a:t>5</a:t>
            </a:fld>
            <a:endParaRPr lang="en-US" altLang="en-US" sz="140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p:sp>
      <p:sp>
        <p:nvSpPr>
          <p:cNvPr id="931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latin typeface="Times New Roman" panose="02020603050405020304" pitchFamily="18" charset="0"/>
              </a:rPr>
              <a:t>Now for something completely different…</a:t>
            </a:r>
          </a:p>
          <a:p>
            <a:endParaRPr lang="en-US" altLang="en-US" smtClean="0">
              <a:latin typeface="Times New Roman" panose="02020603050405020304" pitchFamily="18" charset="0"/>
            </a:endParaRPr>
          </a:p>
          <a:p>
            <a:r>
              <a:rPr lang="en-US" altLang="en-US" smtClean="0">
                <a:latin typeface="Calibri" panose="020F0502020204030204" pitchFamily="34" charset="0"/>
              </a:rPr>
              <a:t>We've already seen how pipes and filters work with using a single program on some input data.</a:t>
            </a:r>
            <a:endParaRPr lang="en-US" altLang="en-US" smtClean="0">
              <a:latin typeface="Times New Roman" panose="02020603050405020304" pitchFamily="18" charset="0"/>
            </a:endParaRPr>
          </a:p>
        </p:txBody>
      </p:sp>
      <p:sp>
        <p:nvSpPr>
          <p:cNvPr id="93188"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7AF22A4E-2419-4C52-B57F-8BB4D51DE71D}" type="slidenum">
              <a:rPr lang="en-US" altLang="en-US" sz="1400" smtClean="0"/>
              <a:pPr>
                <a:spcBef>
                  <a:spcPct val="0"/>
                </a:spcBef>
              </a:pPr>
              <a:t>41</a:t>
            </a:fld>
            <a:endParaRPr lang="en-US" altLang="en-US" sz="1400"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p:sp>
      <p:sp>
        <p:nvSpPr>
          <p:cNvPr id="952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latin typeface="Times New Roman" panose="02020603050405020304" pitchFamily="18" charset="0"/>
              </a:rPr>
              <a:t>i.e. you have a program which takes some arguments, the program processes these arguments, and some results are output.</a:t>
            </a:r>
          </a:p>
        </p:txBody>
      </p:sp>
      <p:sp>
        <p:nvSpPr>
          <p:cNvPr id="95236"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76A6B40D-3F90-4E29-B93C-4DCC95563787}" type="slidenum">
              <a:rPr lang="en-US" altLang="en-US" sz="1400" smtClean="0"/>
              <a:pPr>
                <a:spcBef>
                  <a:spcPct val="0"/>
                </a:spcBef>
              </a:pPr>
              <a:t>42</a:t>
            </a:fld>
            <a:endParaRPr lang="en-US" altLang="en-US" sz="1400"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p:sp>
      <p:sp>
        <p:nvSpPr>
          <p:cNvPr id="972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latin typeface="Calibri" panose="020F0502020204030204" pitchFamily="34" charset="0"/>
              </a:rPr>
              <a:t>But what about running the same program </a:t>
            </a:r>
            <a:r>
              <a:rPr lang="en-US" altLang="en-US" i="1" smtClean="0">
                <a:latin typeface="Calibri" panose="020F0502020204030204" pitchFamily="34" charset="0"/>
              </a:rPr>
              <a:t>separately</a:t>
            </a:r>
            <a:r>
              <a:rPr lang="en-US" altLang="en-US" smtClean="0">
                <a:latin typeface="Calibri" panose="020F0502020204030204" pitchFamily="34" charset="0"/>
              </a:rPr>
              <a:t>, for each input?</a:t>
            </a:r>
          </a:p>
          <a:p>
            <a:endParaRPr lang="en-US" altLang="en-US" smtClean="0">
              <a:latin typeface="Times New Roman" panose="02020603050405020304" pitchFamily="18" charset="0"/>
            </a:endParaRPr>
          </a:p>
          <a:p>
            <a:r>
              <a:rPr lang="en-US" altLang="en-US" smtClean="0">
                <a:latin typeface="Times New Roman" panose="02020603050405020304" pitchFamily="18" charset="0"/>
              </a:rPr>
              <a:t>i.e. doing each of these program runs in sequence, one after the other.</a:t>
            </a:r>
          </a:p>
        </p:txBody>
      </p:sp>
      <p:sp>
        <p:nvSpPr>
          <p:cNvPr id="97284"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F97A2C81-2542-4ACE-8C41-808F6280DD75}" type="slidenum">
              <a:rPr lang="en-US" altLang="en-US" sz="1400" smtClean="0"/>
              <a:pPr>
                <a:spcBef>
                  <a:spcPct val="0"/>
                </a:spcBef>
              </a:pPr>
              <a:t>43</a:t>
            </a:fld>
            <a:endParaRPr lang="en-US" altLang="en-US" sz="1400"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p:sp>
      <p:sp>
        <p:nvSpPr>
          <p:cNvPr id="993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latin typeface="Times New Roman" panose="02020603050405020304" pitchFamily="18" charset="0"/>
              </a:rPr>
              <a:t>So instead, we want to run the program separately on each argument. We could of course do this manually, but what if we need to do this with a great many arguments? This wouldn't be terribly efficient!</a:t>
            </a:r>
          </a:p>
        </p:txBody>
      </p:sp>
      <p:sp>
        <p:nvSpPr>
          <p:cNvPr id="99332"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D05B145B-19B6-4A80-B516-F9F073B74981}" type="slidenum">
              <a:rPr lang="en-US" altLang="en-US" sz="1400" smtClean="0"/>
              <a:pPr>
                <a:spcBef>
                  <a:spcPct val="0"/>
                </a:spcBef>
              </a:pPr>
              <a:t>44</a:t>
            </a:fld>
            <a:endParaRPr lang="en-US" altLang="en-US" sz="1400"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p:sp>
      <p:sp>
        <p:nvSpPr>
          <p:cNvPr id="1013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latin typeface="Times New Roman" panose="02020603050405020304" pitchFamily="18" charset="0"/>
              </a:rPr>
              <a:t>The good news is that there is a well known programming concept which you can use, called </a:t>
            </a:r>
            <a:r>
              <a:rPr lang="en-US" altLang="en-US" i="1" smtClean="0">
                <a:latin typeface="Times New Roman" panose="02020603050405020304" pitchFamily="18" charset="0"/>
              </a:rPr>
              <a:t>loops</a:t>
            </a:r>
            <a:r>
              <a:rPr lang="en-US" altLang="en-US" smtClean="0">
                <a:latin typeface="Times New Roman" panose="02020603050405020304" pitchFamily="18" charset="0"/>
              </a:rPr>
              <a:t>. </a:t>
            </a:r>
            <a:endParaRPr lang="en-US" altLang="en-US" smtClean="0">
              <a:latin typeface="Calibri" panose="020F0502020204030204" pitchFamily="34" charset="0"/>
            </a:endParaRPr>
          </a:p>
          <a:p>
            <a:r>
              <a:rPr lang="en-US" altLang="en-US" smtClean="0">
                <a:latin typeface="Calibri" panose="020F0502020204030204" pitchFamily="34" charset="0"/>
              </a:rPr>
              <a:t>Loops are very useful - i</a:t>
            </a:r>
            <a:r>
              <a:rPr lang="en-US" altLang="en-US" smtClean="0">
                <a:latin typeface="Times New Roman" panose="02020603050405020304" pitchFamily="18" charset="0"/>
              </a:rPr>
              <a:t>t is difficult to overstate just how useful these can be…</a:t>
            </a:r>
          </a:p>
        </p:txBody>
      </p:sp>
      <p:sp>
        <p:nvSpPr>
          <p:cNvPr id="101380"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EF3A0FAA-3283-4834-84C6-C30F9F35609C}" type="slidenum">
              <a:rPr lang="en-US" altLang="en-US" sz="1400" smtClean="0"/>
              <a:pPr>
                <a:spcBef>
                  <a:spcPct val="0"/>
                </a:spcBef>
              </a:pPr>
              <a:t>45</a:t>
            </a:fld>
            <a:endParaRPr lang="en-US" altLang="en-US" sz="1400"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p:sp>
      <p:sp>
        <p:nvSpPr>
          <p:cNvPr id="1034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latin typeface="Times New Roman" panose="02020603050405020304" pitchFamily="18" charset="0"/>
              </a:rPr>
              <a:t>So how can they help us with this situation?</a:t>
            </a:r>
          </a:p>
        </p:txBody>
      </p:sp>
      <p:sp>
        <p:nvSpPr>
          <p:cNvPr id="103428"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F096A3A2-3197-4E14-84A4-41126D0D5CF9}" type="slidenum">
              <a:rPr lang="en-US" altLang="en-US" sz="1400" smtClean="0"/>
              <a:pPr>
                <a:spcBef>
                  <a:spcPct val="0"/>
                </a:spcBef>
              </a:pPr>
              <a:t>46</a:t>
            </a:fld>
            <a:endParaRPr lang="en-US" altLang="en-US" sz="1400"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p:sp>
      <p:sp>
        <p:nvSpPr>
          <p:cNvPr id="1054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smtClean="0">
                <a:latin typeface="Times New Roman" panose="02020603050405020304" pitchFamily="18" charset="0"/>
              </a:rPr>
              <a:t>You</a:t>
            </a:r>
            <a:r>
              <a:rPr lang="en-US" altLang="ja-JP" smtClean="0">
                <a:latin typeface="Times New Roman" panose="02020603050405020304" pitchFamily="18" charset="0"/>
              </a:rPr>
              <a:t>'</a:t>
            </a:r>
            <a:r>
              <a:rPr lang="en-GB" altLang="ja-JP" smtClean="0">
                <a:latin typeface="Times New Roman" panose="02020603050405020304" pitchFamily="18" charset="0"/>
              </a:rPr>
              <a:t>ve probably encountered compressed files before (like .zip files), it</a:t>
            </a:r>
            <a:r>
              <a:rPr lang="en-US" altLang="ja-JP" smtClean="0">
                <a:latin typeface="Times New Roman" panose="02020603050405020304" pitchFamily="18" charset="0"/>
              </a:rPr>
              <a:t>'</a:t>
            </a:r>
            <a:r>
              <a:rPr lang="en-GB" altLang="ja-JP" smtClean="0">
                <a:latin typeface="Times New Roman" panose="02020603050405020304" pitchFamily="18" charset="0"/>
              </a:rPr>
              <a:t>s a common technique for reducing the size of a number of files whilst packaging them into a single, easy-to-manage file.</a:t>
            </a:r>
          </a:p>
          <a:p>
            <a:endParaRPr lang="en-GB" altLang="en-US" smtClean="0">
              <a:latin typeface="Times New Roman" panose="02020603050405020304" pitchFamily="18" charset="0"/>
            </a:endParaRPr>
          </a:p>
          <a:p>
            <a:r>
              <a:rPr lang="en-GB" altLang="en-US" smtClean="0">
                <a:latin typeface="Times New Roman" panose="02020603050405020304" pitchFamily="18" charset="0"/>
              </a:rPr>
              <a:t>If we consider these pdb files as large files, perhaps we want to email each of them to different individuals.</a:t>
            </a:r>
          </a:p>
        </p:txBody>
      </p:sp>
      <p:sp>
        <p:nvSpPr>
          <p:cNvPr id="105476"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EE6363D0-FA2A-45C1-9A62-242FA8DF1282}" type="slidenum">
              <a:rPr lang="en-US" altLang="en-US" sz="1400" smtClean="0"/>
              <a:pPr>
                <a:spcBef>
                  <a:spcPct val="0"/>
                </a:spcBef>
              </a:pPr>
              <a:t>47</a:t>
            </a:fld>
            <a:endParaRPr lang="en-US" altLang="en-US" sz="1400"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p:sp>
      <p:sp>
        <p:nvSpPr>
          <p:cNvPr id="1075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latin typeface="Times New Roman" panose="02020603050405020304" pitchFamily="18" charset="0"/>
              </a:rPr>
              <a:t>We can use the zip command very easily to compress our cubane.pdb into a zip file.</a:t>
            </a:r>
          </a:p>
        </p:txBody>
      </p:sp>
      <p:sp>
        <p:nvSpPr>
          <p:cNvPr id="107524"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97D8CA24-2C6B-4EC1-AF1E-F85A5F526869}" type="slidenum">
              <a:rPr lang="en-US" altLang="en-US" sz="1400" smtClean="0"/>
              <a:pPr>
                <a:spcBef>
                  <a:spcPct val="0"/>
                </a:spcBef>
              </a:pPr>
              <a:t>48</a:t>
            </a:fld>
            <a:endParaRPr lang="en-US" altLang="en-US" sz="1400"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p:sp>
      <p:sp>
        <p:nvSpPr>
          <p:cNvPr id="1095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smtClean="0">
                <a:latin typeface="Times New Roman" panose="02020603050405020304" pitchFamily="18" charset="0"/>
              </a:rPr>
              <a:t>We can see that it has compressed the file by 73%.  Zip is a handy tool in itself which can also work with directories and their contents. As an aside, you can use e.g. </a:t>
            </a:r>
            <a:r>
              <a:rPr lang="en-US" altLang="ja-JP" smtClean="0">
                <a:latin typeface="Times New Roman" panose="02020603050405020304" pitchFamily="18" charset="0"/>
              </a:rPr>
              <a:t>'</a:t>
            </a:r>
            <a:r>
              <a:rPr lang="en-GB" altLang="ja-JP" smtClean="0">
                <a:latin typeface="Times New Roman" panose="02020603050405020304" pitchFamily="18" charset="0"/>
              </a:rPr>
              <a:t>unzip cubane.zip</a:t>
            </a:r>
            <a:r>
              <a:rPr lang="en-US" altLang="ja-JP" smtClean="0">
                <a:latin typeface="Times New Roman" panose="02020603050405020304" pitchFamily="18" charset="0"/>
              </a:rPr>
              <a:t>'</a:t>
            </a:r>
            <a:r>
              <a:rPr lang="en-GB" altLang="ja-JP" smtClean="0">
                <a:latin typeface="Times New Roman" panose="02020603050405020304" pitchFamily="18" charset="0"/>
              </a:rPr>
              <a:t> to decompress the zip file and extract the cubane.pdb file.</a:t>
            </a:r>
            <a:endParaRPr lang="en-GB" altLang="en-US" smtClean="0">
              <a:latin typeface="Times New Roman" panose="02020603050405020304" pitchFamily="18" charset="0"/>
            </a:endParaRPr>
          </a:p>
        </p:txBody>
      </p:sp>
      <p:sp>
        <p:nvSpPr>
          <p:cNvPr id="109572"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DEBA9254-BD0F-4F3C-BC8E-46F9452A4DE7}" type="slidenum">
              <a:rPr lang="en-US" altLang="en-US" sz="1400" smtClean="0"/>
              <a:pPr>
                <a:spcBef>
                  <a:spcPct val="0"/>
                </a:spcBef>
              </a:pPr>
              <a:t>49</a:t>
            </a:fld>
            <a:endParaRPr lang="en-US" altLang="en-US" sz="1400"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p:sp>
      <p:sp>
        <p:nvSpPr>
          <p:cNvPr id="1116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smtClean="0">
                <a:latin typeface="Times New Roman" panose="02020603050405020304" pitchFamily="18" charset="0"/>
              </a:rPr>
              <a:t>The first argument is zip filename we wish to create.</a:t>
            </a:r>
          </a:p>
        </p:txBody>
      </p:sp>
      <p:sp>
        <p:nvSpPr>
          <p:cNvPr id="111620"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68DFE0DA-C376-4803-BB64-4D962A1DF898}" type="slidenum">
              <a:rPr lang="en-US" altLang="en-US" sz="1400" smtClean="0"/>
              <a:pPr>
                <a:spcBef>
                  <a:spcPct val="0"/>
                </a:spcBef>
              </a:pPr>
              <a:t>50</a:t>
            </a:fld>
            <a:endParaRPr lang="en-US" altLang="en-US" sz="140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p:sp>
      <p:sp>
        <p:nvSpPr>
          <p:cNvPr id="215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smtClean="0">
                <a:latin typeface="Times New Roman" panose="02020603050405020304" pitchFamily="18" charset="0"/>
              </a:rPr>
              <a:t>And this is one of the true strengths of the Unix shell; the way you can compose all these techniques together. We</a:t>
            </a:r>
            <a:r>
              <a:rPr lang="en-US" altLang="ja-JP" smtClean="0">
                <a:latin typeface="Times New Roman" panose="02020603050405020304" pitchFamily="18" charset="0"/>
              </a:rPr>
              <a:t>'</a:t>
            </a:r>
            <a:r>
              <a:rPr lang="en-GB" altLang="ja-JP" smtClean="0">
                <a:latin typeface="Times New Roman" panose="02020603050405020304" pitchFamily="18" charset="0"/>
              </a:rPr>
              <a:t>ll be seeing more of this in this episode!</a:t>
            </a:r>
            <a:endParaRPr lang="en-GB" altLang="en-US" smtClean="0">
              <a:latin typeface="Times New Roman" panose="02020603050405020304" pitchFamily="18" charset="0"/>
            </a:endParaRPr>
          </a:p>
        </p:txBody>
      </p:sp>
      <p:sp>
        <p:nvSpPr>
          <p:cNvPr id="21508"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B0D57676-28A8-4CC3-8BDD-C8D21AC5C1E5}" type="slidenum">
              <a:rPr lang="en-US" altLang="en-US" sz="1400" smtClean="0"/>
              <a:pPr>
                <a:spcBef>
                  <a:spcPct val="0"/>
                </a:spcBef>
              </a:pPr>
              <a:t>6</a:t>
            </a:fld>
            <a:endParaRPr lang="en-US" altLang="en-US" sz="1400"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p:sp>
      <p:sp>
        <p:nvSpPr>
          <p:cNvPr id="1136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smtClean="0">
                <a:latin typeface="Times New Roman" panose="02020603050405020304" pitchFamily="18" charset="0"/>
              </a:rPr>
              <a:t>The second is a list of files (just one in this case) which we want to add to the zip file.</a:t>
            </a:r>
          </a:p>
        </p:txBody>
      </p:sp>
      <p:sp>
        <p:nvSpPr>
          <p:cNvPr id="113668"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0D7B064E-4339-48D2-9DFC-676CD53741C2}" type="slidenum">
              <a:rPr lang="en-US" altLang="en-US" sz="1400" smtClean="0"/>
              <a:pPr>
                <a:spcBef>
                  <a:spcPct val="0"/>
                </a:spcBef>
              </a:pPr>
              <a:t>51</a:t>
            </a:fld>
            <a:endParaRPr lang="en-US" altLang="en-US" sz="1400"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p:sp>
      <p:sp>
        <p:nvSpPr>
          <p:cNvPr id="1157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latin typeface="Times New Roman" panose="02020603050405020304" pitchFamily="18" charset="0"/>
              </a:rPr>
              <a:t>This would obviously take too long if we were looking at, say, a hundred files. So how can we automate this using loops?</a:t>
            </a:r>
          </a:p>
        </p:txBody>
      </p:sp>
      <p:sp>
        <p:nvSpPr>
          <p:cNvPr id="115716"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90D7D6DC-5D55-4B5C-A4C2-C86D5A8B74B9}" type="slidenum">
              <a:rPr lang="en-US" altLang="en-US" sz="1400" smtClean="0"/>
              <a:pPr>
                <a:spcBef>
                  <a:spcPct val="0"/>
                </a:spcBef>
              </a:pPr>
              <a:t>52</a:t>
            </a:fld>
            <a:endParaRPr lang="en-US" altLang="en-US" sz="1400"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p:sp>
      <p:sp>
        <p:nvSpPr>
          <p:cNvPr id="1177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latin typeface="Calibri" panose="020F0502020204030204" pitchFamily="34" charset="0"/>
              </a:rPr>
              <a:t>Using a loop, we can iterate over each file, and run </a:t>
            </a:r>
            <a:r>
              <a:rPr lang="en-US" altLang="en-US" i="1" smtClean="0">
                <a:latin typeface="Calibri" panose="020F0502020204030204" pitchFamily="34" charset="0"/>
              </a:rPr>
              <a:t>zip</a:t>
            </a:r>
            <a:r>
              <a:rPr lang="en-US" altLang="en-US" smtClean="0">
                <a:latin typeface="Calibri" panose="020F0502020204030204" pitchFamily="34" charset="0"/>
              </a:rPr>
              <a:t> on each of them. </a:t>
            </a:r>
            <a:r>
              <a:rPr lang="en-GB" altLang="en-US" smtClean="0">
                <a:latin typeface="Times New Roman" panose="02020603050405020304" pitchFamily="18" charset="0"/>
              </a:rPr>
              <a:t>So how does this work?</a:t>
            </a:r>
          </a:p>
        </p:txBody>
      </p:sp>
      <p:sp>
        <p:nvSpPr>
          <p:cNvPr id="117764"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CC7A08C8-7ED1-41B4-A11E-76A49372824C}" type="slidenum">
              <a:rPr lang="en-US" altLang="en-US" sz="1400" smtClean="0"/>
              <a:pPr>
                <a:spcBef>
                  <a:spcPct val="0"/>
                </a:spcBef>
              </a:pPr>
              <a:t>53</a:t>
            </a:fld>
            <a:endParaRPr lang="en-US" altLang="en-US" sz="1400"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p:sp>
      <p:sp>
        <p:nvSpPr>
          <p:cNvPr id="1198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latin typeface="Times New Roman" panose="02020603050405020304" pitchFamily="18" charset="0"/>
              </a:rPr>
              <a:t>The first part says we wish to iterate over our pdb files.</a:t>
            </a:r>
          </a:p>
        </p:txBody>
      </p:sp>
      <p:sp>
        <p:nvSpPr>
          <p:cNvPr id="119812"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2394FF2A-3C2C-4829-9053-0FE779B33337}" type="slidenum">
              <a:rPr lang="en-US" altLang="en-US" sz="1400" smtClean="0"/>
              <a:pPr>
                <a:spcBef>
                  <a:spcPct val="0"/>
                </a:spcBef>
              </a:pPr>
              <a:t>54</a:t>
            </a:fld>
            <a:endParaRPr lang="en-US" altLang="en-US" sz="1400"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p:sp>
      <p:sp>
        <p:nvSpPr>
          <p:cNvPr id="1218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latin typeface="Times New Roman" panose="02020603050405020304" pitchFamily="18" charset="0"/>
              </a:rPr>
              <a:t>And on each iteration, let us run our zip command.</a:t>
            </a:r>
          </a:p>
        </p:txBody>
      </p:sp>
      <p:sp>
        <p:nvSpPr>
          <p:cNvPr id="121860"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6DC6B0BC-C279-4CA2-8FB6-2C7F00A86857}" type="slidenum">
              <a:rPr lang="en-US" altLang="en-US" sz="1400" smtClean="0"/>
              <a:pPr>
                <a:spcBef>
                  <a:spcPct val="0"/>
                </a:spcBef>
              </a:pPr>
              <a:t>55</a:t>
            </a:fld>
            <a:endParaRPr lang="en-US" altLang="en-US" sz="1400"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p:sp>
      <p:sp>
        <p:nvSpPr>
          <p:cNvPr id="1239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latin typeface="Times New Roman" panose="02020603050405020304" pitchFamily="18" charset="0"/>
              </a:rPr>
              <a:t>The 'done' part shows the end of our loop</a:t>
            </a:r>
            <a:r>
              <a:rPr lang="en-US" altLang="en-US" smtClean="0">
                <a:latin typeface="Calibri" panose="020F0502020204030204" pitchFamily="34" charset="0"/>
              </a:rPr>
              <a:t>, and instructs the loop to do the next file in our pdb list if one exists.</a:t>
            </a:r>
            <a:endParaRPr lang="en-GB" altLang="en-US" smtClean="0">
              <a:latin typeface="Times New Roman" panose="02020603050405020304" pitchFamily="18" charset="0"/>
            </a:endParaRPr>
          </a:p>
          <a:p>
            <a:endParaRPr lang="en-US" altLang="en-US" smtClean="0">
              <a:latin typeface="Times New Roman" panose="02020603050405020304" pitchFamily="18" charset="0"/>
            </a:endParaRPr>
          </a:p>
        </p:txBody>
      </p:sp>
      <p:sp>
        <p:nvSpPr>
          <p:cNvPr id="123908"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FD8F61E7-7C01-4643-801B-39D0B696D3CF}" type="slidenum">
              <a:rPr lang="en-US" altLang="en-US" sz="1400" smtClean="0"/>
              <a:pPr>
                <a:spcBef>
                  <a:spcPct val="0"/>
                </a:spcBef>
              </a:pPr>
              <a:t>56</a:t>
            </a:fld>
            <a:endParaRPr lang="en-US" altLang="en-US" sz="1400"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p:sp>
      <p:sp>
        <p:nvSpPr>
          <p:cNvPr id="1259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smtClean="0">
                <a:latin typeface="Times New Roman" panose="02020603050405020304" pitchFamily="18" charset="0"/>
              </a:rPr>
              <a:t>The semicolons separate each part of this command. But how does it pick up and use each separate pdb file?</a:t>
            </a:r>
          </a:p>
        </p:txBody>
      </p:sp>
      <p:sp>
        <p:nvSpPr>
          <p:cNvPr id="125956"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28C4DF3A-B887-4F3D-9679-D6B627650B36}" type="slidenum">
              <a:rPr lang="en-US" altLang="en-US" sz="1400" smtClean="0"/>
              <a:pPr>
                <a:spcBef>
                  <a:spcPct val="0"/>
                </a:spcBef>
              </a:pPr>
              <a:t>57</a:t>
            </a:fld>
            <a:endParaRPr lang="en-US" altLang="en-US" sz="1400"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p:sp>
      <p:sp>
        <p:nvSpPr>
          <p:cNvPr id="1280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smtClean="0">
                <a:latin typeface="Times New Roman" panose="02020603050405020304" pitchFamily="18" charset="0"/>
              </a:rPr>
              <a:t>This *.pdb would generate a list of the 6 pdb files, so we would expect this loop to run 6 times.</a:t>
            </a:r>
          </a:p>
        </p:txBody>
      </p:sp>
      <p:sp>
        <p:nvSpPr>
          <p:cNvPr id="128004"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A9B73CDD-3576-4A67-9C19-73CB86F56F5F}" type="slidenum">
              <a:rPr lang="en-US" altLang="en-US" sz="1400" smtClean="0"/>
              <a:pPr>
                <a:spcBef>
                  <a:spcPct val="0"/>
                </a:spcBef>
              </a:pPr>
              <a:t>58</a:t>
            </a:fld>
            <a:endParaRPr lang="en-US" altLang="en-US" sz="1400"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p:sp>
      <p:sp>
        <p:nvSpPr>
          <p:cNvPr id="1300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latin typeface="Times New Roman" panose="02020603050405020304" pitchFamily="18" charset="0"/>
              </a:rPr>
              <a:t>This 'file' is a variable which we can use to reference each file within the loop.</a:t>
            </a:r>
          </a:p>
        </p:txBody>
      </p:sp>
      <p:sp>
        <p:nvSpPr>
          <p:cNvPr id="130052"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9041978C-EAD7-4316-91A7-21AFB2BD773A}" type="slidenum">
              <a:rPr lang="en-US" altLang="en-US" sz="1400" smtClean="0"/>
              <a:pPr>
                <a:spcBef>
                  <a:spcPct val="0"/>
                </a:spcBef>
              </a:pPr>
              <a:t>59</a:t>
            </a:fld>
            <a:endParaRPr lang="en-US" altLang="en-US" sz="1400"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p:sp>
      <p:sp>
        <p:nvSpPr>
          <p:cNvPr id="1320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latin typeface="Calibri" panose="020F0502020204030204" pitchFamily="34" charset="0"/>
              </a:rPr>
              <a:t>e.g. if $file is 'cubane.zip', this becomes cubane.pdb.zip</a:t>
            </a:r>
            <a:r>
              <a:rPr lang="en-GB" altLang="en-US" smtClean="0">
                <a:latin typeface="Times New Roman" panose="02020603050405020304" pitchFamily="18" charset="0"/>
              </a:rPr>
              <a:t>.</a:t>
            </a:r>
          </a:p>
        </p:txBody>
      </p:sp>
      <p:sp>
        <p:nvSpPr>
          <p:cNvPr id="132100"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496584BC-6C34-4B2A-A0A9-BF426E70995E}" type="slidenum">
              <a:rPr lang="en-US" altLang="en-US" sz="1400" smtClean="0"/>
              <a:pPr>
                <a:spcBef>
                  <a:spcPct val="0"/>
                </a:spcBef>
              </a:pPr>
              <a:t>60</a:t>
            </a:fld>
            <a:endParaRPr lang="en-US" altLang="en-US" sz="140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smtClean="0">
                <a:latin typeface="Times New Roman" panose="02020603050405020304" pitchFamily="18" charset="0"/>
              </a:rPr>
              <a:t>We</a:t>
            </a:r>
            <a:r>
              <a:rPr lang="en-US" altLang="ja-JP" smtClean="0">
                <a:latin typeface="Times New Roman" panose="02020603050405020304" pitchFamily="18" charset="0"/>
              </a:rPr>
              <a:t>'</a:t>
            </a:r>
            <a:r>
              <a:rPr lang="en-GB" altLang="ja-JP" smtClean="0">
                <a:latin typeface="Times New Roman" panose="02020603050405020304" pitchFamily="18" charset="0"/>
              </a:rPr>
              <a:t>ve covered some very handy techniques already, but of course we can go further. Redirection for example has some other very useful tricks you can easily learn and use which we</a:t>
            </a:r>
            <a:r>
              <a:rPr lang="en-US" altLang="ja-JP" smtClean="0">
                <a:latin typeface="Times New Roman" panose="02020603050405020304" pitchFamily="18" charset="0"/>
              </a:rPr>
              <a:t>'</a:t>
            </a:r>
            <a:r>
              <a:rPr lang="en-GB" altLang="ja-JP" smtClean="0">
                <a:latin typeface="Times New Roman" panose="02020603050405020304" pitchFamily="18" charset="0"/>
              </a:rPr>
              <a:t>ll look at.</a:t>
            </a:r>
            <a:endParaRPr lang="en-GB" altLang="en-US" smtClean="0">
              <a:latin typeface="Times New Roman" panose="02020603050405020304" pitchFamily="18" charset="0"/>
            </a:endParaRPr>
          </a:p>
        </p:txBody>
      </p:sp>
      <p:sp>
        <p:nvSpPr>
          <p:cNvPr id="23556"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7F6F63BE-CA7B-4E14-9043-56FFE328DBCE}" type="slidenum">
              <a:rPr lang="en-US" altLang="en-US" sz="1400" smtClean="0"/>
              <a:pPr>
                <a:spcBef>
                  <a:spcPct val="0"/>
                </a:spcBef>
              </a:pPr>
              <a:t>7</a:t>
            </a:fld>
            <a:endParaRPr lang="en-US" altLang="en-US" sz="1400"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p:sp>
      <p:sp>
        <p:nvSpPr>
          <p:cNvPr id="134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latin typeface="Calibri" panose="020F0502020204030204" pitchFamily="34" charset="0"/>
              </a:rPr>
              <a:t>So here we are just using the 'file' variable to specify the file we wish to put in the zip file</a:t>
            </a:r>
            <a:r>
              <a:rPr lang="en-US" altLang="en-US" smtClean="0">
                <a:latin typeface="Times New Roman" panose="02020603050405020304" pitchFamily="18" charset="0"/>
              </a:rPr>
              <a:t>.</a:t>
            </a:r>
            <a:endParaRPr lang="en-US" altLang="en-US" smtClean="0">
              <a:latin typeface="Calibri" panose="020F0502020204030204" pitchFamily="34" charset="0"/>
            </a:endParaRPr>
          </a:p>
        </p:txBody>
      </p:sp>
      <p:sp>
        <p:nvSpPr>
          <p:cNvPr id="134148"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682B2C4E-6887-4B66-A975-3CB241244A07}" type="slidenum">
              <a:rPr lang="en-US" altLang="en-US" sz="1400" smtClean="0"/>
              <a:pPr>
                <a:spcBef>
                  <a:spcPct val="0"/>
                </a:spcBef>
              </a:pPr>
              <a:t>61</a:t>
            </a:fld>
            <a:endParaRPr lang="en-US" altLang="en-US" sz="1400"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p:sp>
      <p:sp>
        <p:nvSpPr>
          <p:cNvPr id="1361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smtClean="0">
                <a:latin typeface="Times New Roman" panose="02020603050405020304" pitchFamily="18" charset="0"/>
              </a:rPr>
              <a:t>The zip command runs thus 6 times, once for each pdb file, generating a new zip file for each of them.</a:t>
            </a:r>
          </a:p>
        </p:txBody>
      </p:sp>
      <p:sp>
        <p:nvSpPr>
          <p:cNvPr id="136196"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42CE0C75-C591-4F65-8326-ABA4F3F66E1A}" type="slidenum">
              <a:rPr lang="en-US" altLang="en-US" sz="1400" smtClean="0"/>
              <a:pPr>
                <a:spcBef>
                  <a:spcPct val="0"/>
                </a:spcBef>
              </a:pPr>
              <a:t>62</a:t>
            </a:fld>
            <a:endParaRPr lang="en-US" altLang="en-US" sz="1400"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p:sp>
      <p:sp>
        <p:nvSpPr>
          <p:cNvPr id="1382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latin typeface="Times New Roman" panose="02020603050405020304" pitchFamily="18" charset="0"/>
              </a:rPr>
              <a:t>So, with a hundred such files, this would be much more efficient than running zip individually each time.</a:t>
            </a:r>
          </a:p>
        </p:txBody>
      </p:sp>
      <p:sp>
        <p:nvSpPr>
          <p:cNvPr id="138244"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AB3AAD9F-B6C6-41D6-8D97-23FAAB797424}" type="slidenum">
              <a:rPr lang="en-US" altLang="en-US" sz="1400" smtClean="0"/>
              <a:pPr>
                <a:spcBef>
                  <a:spcPct val="0"/>
                </a:spcBef>
              </a:pPr>
              <a:t>63</a:t>
            </a:fld>
            <a:endParaRPr lang="en-US" altLang="en-US" sz="1400"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p:sp>
      <p:sp>
        <p:nvSpPr>
          <p:cNvPr id="1402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smtClean="0">
                <a:latin typeface="Times New Roman" panose="02020603050405020304" pitchFamily="18" charset="0"/>
              </a:rPr>
              <a:t>If we look at just the zip files, we can see the new ones that have just been created.</a:t>
            </a:r>
          </a:p>
        </p:txBody>
      </p:sp>
      <p:sp>
        <p:nvSpPr>
          <p:cNvPr id="140292"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826BF93F-47DF-4885-AA8E-04EFBC85E052}" type="slidenum">
              <a:rPr lang="en-US" altLang="en-US" sz="1400" smtClean="0"/>
              <a:pPr>
                <a:spcBef>
                  <a:spcPct val="0"/>
                </a:spcBef>
              </a:pPr>
              <a:t>64</a:t>
            </a:fld>
            <a:endParaRPr lang="en-US" altLang="en-US" sz="1400"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p:sp>
      <p:sp>
        <p:nvSpPr>
          <p:cNvPr id="1423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latin typeface="Times New Roman" panose="02020603050405020304" pitchFamily="18" charset="0"/>
              </a:rPr>
              <a:t>Let's look at a slightly different problem…</a:t>
            </a:r>
          </a:p>
          <a:p>
            <a:endParaRPr lang="en-US" altLang="en-US" smtClean="0">
              <a:latin typeface="Times New Roman" panose="02020603050405020304" pitchFamily="18" charset="0"/>
            </a:endParaRPr>
          </a:p>
          <a:p>
            <a:r>
              <a:rPr lang="en-US" altLang="en-US" smtClean="0">
                <a:latin typeface="Calibri" panose="020F0502020204030204" pitchFamily="34" charset="0"/>
              </a:rPr>
              <a:t>What if we wanted to output the first line of each pdb file?</a:t>
            </a:r>
            <a:endParaRPr lang="en-US" altLang="en-US" smtClean="0">
              <a:latin typeface="Times New Roman" panose="02020603050405020304" pitchFamily="18" charset="0"/>
            </a:endParaRPr>
          </a:p>
        </p:txBody>
      </p:sp>
      <p:sp>
        <p:nvSpPr>
          <p:cNvPr id="142340"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B3BD32D7-7B67-4167-825F-2EC1AC95B859}" type="slidenum">
              <a:rPr lang="en-US" altLang="en-US" sz="1400" smtClean="0"/>
              <a:pPr>
                <a:spcBef>
                  <a:spcPct val="0"/>
                </a:spcBef>
              </a:pPr>
              <a:t>65</a:t>
            </a:fld>
            <a:endParaRPr lang="en-US" altLang="en-US" sz="1400"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p:cNvSpPr>
            <a:spLocks noGrp="1" noRot="1" noChangeAspect="1" noTextEdit="1"/>
          </p:cNvSpPr>
          <p:nvPr>
            <p:ph type="sldImg"/>
          </p:nvPr>
        </p:nvSpPr>
        <p:spPr/>
      </p:sp>
      <p:sp>
        <p:nvSpPr>
          <p:cNvPr id="1443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latin typeface="Times New Roman" panose="02020603050405020304" pitchFamily="18" charset="0"/>
              </a:rPr>
              <a:t>This isn't really what we want…</a:t>
            </a:r>
          </a:p>
        </p:txBody>
      </p:sp>
      <p:sp>
        <p:nvSpPr>
          <p:cNvPr id="144388"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21429218-28AE-41F6-8B33-D142A4A021BA}" type="slidenum">
              <a:rPr lang="en-US" altLang="en-US" sz="1400" smtClean="0"/>
              <a:pPr>
                <a:spcBef>
                  <a:spcPct val="0"/>
                </a:spcBef>
              </a:pPr>
              <a:t>66</a:t>
            </a:fld>
            <a:endParaRPr lang="en-US" altLang="en-US" sz="1400"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p:sp>
      <p:sp>
        <p:nvSpPr>
          <p:cNvPr id="1464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latin typeface="Times New Roman" panose="02020603050405020304" pitchFamily="18" charset="0"/>
              </a:rPr>
              <a:t>Each first line in this list is prefixed with the filename of where it came from.</a:t>
            </a:r>
          </a:p>
        </p:txBody>
      </p:sp>
      <p:sp>
        <p:nvSpPr>
          <p:cNvPr id="146436"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68521A0F-A7D2-4204-AC86-88BE4984EA09}" type="slidenum">
              <a:rPr lang="en-US" altLang="en-US" sz="1400" smtClean="0"/>
              <a:pPr>
                <a:spcBef>
                  <a:spcPct val="0"/>
                </a:spcBef>
              </a:pPr>
              <a:t>67</a:t>
            </a:fld>
            <a:endParaRPr lang="en-US" altLang="en-US" sz="1400"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p:cNvSpPr>
            <a:spLocks noGrp="1" noRot="1" noChangeAspect="1" noTextEdit="1"/>
          </p:cNvSpPr>
          <p:nvPr>
            <p:ph type="sldImg"/>
          </p:nvPr>
        </p:nvSpPr>
        <p:spPr/>
      </p:sp>
      <p:sp>
        <p:nvSpPr>
          <p:cNvPr id="148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smtClean="0">
                <a:latin typeface="Times New Roman" panose="02020603050405020304" pitchFamily="18" charset="0"/>
              </a:rPr>
              <a:t>So when run on multiple files, the head command inserts a filename before each file.</a:t>
            </a:r>
          </a:p>
          <a:p>
            <a:endParaRPr lang="en-GB" altLang="en-US" smtClean="0">
              <a:latin typeface="Times New Roman" panose="02020603050405020304" pitchFamily="18" charset="0"/>
            </a:endParaRPr>
          </a:p>
        </p:txBody>
      </p:sp>
      <p:sp>
        <p:nvSpPr>
          <p:cNvPr id="148484"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68523A30-B233-4909-9E7E-807E692C7D3A}" type="slidenum">
              <a:rPr lang="en-US" altLang="en-US" sz="1400" smtClean="0"/>
              <a:pPr>
                <a:spcBef>
                  <a:spcPct val="0"/>
                </a:spcBef>
              </a:pPr>
              <a:t>68</a:t>
            </a:fld>
            <a:endParaRPr lang="en-US" altLang="en-US" sz="1400"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p:cNvSpPr>
            <a:spLocks noGrp="1" noRot="1" noChangeAspect="1" noTextEdit="1"/>
          </p:cNvSpPr>
          <p:nvPr>
            <p:ph type="sldImg"/>
          </p:nvPr>
        </p:nvSpPr>
        <p:spPr/>
      </p:sp>
      <p:sp>
        <p:nvSpPr>
          <p:cNvPr id="150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latin typeface="Calibri" panose="020F0502020204030204" pitchFamily="34" charset="0"/>
              </a:rPr>
              <a:t>Perhaps we only want the actual first lines. </a:t>
            </a:r>
            <a:r>
              <a:rPr lang="en-US" altLang="en-US" smtClean="0">
                <a:latin typeface="Times New Roman" panose="02020603050405020304" pitchFamily="18" charset="0"/>
              </a:rPr>
              <a:t>In which case, we really want to miss out the filename prefixes you get from using the head command over multiple files.</a:t>
            </a:r>
          </a:p>
        </p:txBody>
      </p:sp>
      <p:sp>
        <p:nvSpPr>
          <p:cNvPr id="150532"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ADBCEE21-9167-4229-B331-B310FD4E1F82}" type="slidenum">
              <a:rPr lang="en-US" altLang="en-US" sz="1400" smtClean="0"/>
              <a:pPr>
                <a:spcBef>
                  <a:spcPct val="0"/>
                </a:spcBef>
              </a:pPr>
              <a:t>69</a:t>
            </a:fld>
            <a:endParaRPr lang="en-US" altLang="en-US" sz="1400"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p:sp>
      <p:sp>
        <p:nvSpPr>
          <p:cNvPr id="152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latin typeface="Times New Roman" panose="02020603050405020304" pitchFamily="18" charset="0"/>
              </a:rPr>
              <a:t>The good news is that we can use loops to help here.</a:t>
            </a:r>
          </a:p>
        </p:txBody>
      </p:sp>
      <p:sp>
        <p:nvSpPr>
          <p:cNvPr id="152580"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2AC5FB90-B072-424D-900C-D03678952E15}" type="slidenum">
              <a:rPr lang="en-US" altLang="en-US" sz="1400" smtClean="0"/>
              <a:pPr>
                <a:spcBef>
                  <a:spcPct val="0"/>
                </a:spcBef>
              </a:pPr>
              <a:t>70</a:t>
            </a:fld>
            <a:endParaRPr lang="en-US" altLang="en-US" sz="140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smtClean="0">
                <a:latin typeface="Calibri" panose="020F0502020204030204" pitchFamily="34" charset="0"/>
              </a:rPr>
              <a:t>We</a:t>
            </a:r>
            <a:r>
              <a:rPr lang="en-US" altLang="ja-JP" smtClean="0">
                <a:latin typeface="Calibri" panose="020F0502020204030204" pitchFamily="34" charset="0"/>
              </a:rPr>
              <a:t>'</a:t>
            </a:r>
            <a:r>
              <a:rPr lang="en-GB" altLang="ja-JP" smtClean="0">
                <a:latin typeface="Calibri" panose="020F0502020204030204" pitchFamily="34" charset="0"/>
              </a:rPr>
              <a:t>ve already seen how we can redirect program output to a file, but what else can we do with redirection?</a:t>
            </a:r>
          </a:p>
          <a:p>
            <a:endParaRPr lang="en-GB" altLang="en-US" smtClean="0">
              <a:latin typeface="Calibri" panose="020F0502020204030204" pitchFamily="34" charset="0"/>
            </a:endParaRPr>
          </a:p>
          <a:p>
            <a:r>
              <a:rPr lang="en-GB" altLang="en-US" smtClean="0">
                <a:latin typeface="Calibri" panose="020F0502020204030204" pitchFamily="34" charset="0"/>
              </a:rPr>
              <a:t>Let</a:t>
            </a:r>
            <a:r>
              <a:rPr lang="en-US" altLang="ja-JP" smtClean="0">
                <a:latin typeface="Calibri" panose="020F0502020204030204" pitchFamily="34" charset="0"/>
              </a:rPr>
              <a:t>'</a:t>
            </a:r>
            <a:r>
              <a:rPr lang="en-GB" altLang="ja-JP" smtClean="0">
                <a:latin typeface="Calibri" panose="020F0502020204030204" pitchFamily="34" charset="0"/>
              </a:rPr>
              <a:t>s revisit our pdb files that we</a:t>
            </a:r>
            <a:r>
              <a:rPr lang="en-US" altLang="ja-JP" smtClean="0">
                <a:latin typeface="Calibri" panose="020F0502020204030204" pitchFamily="34" charset="0"/>
              </a:rPr>
              <a:t>'</a:t>
            </a:r>
            <a:r>
              <a:rPr lang="en-GB" altLang="ja-JP" smtClean="0">
                <a:latin typeface="Calibri" panose="020F0502020204030204" pitchFamily="34" charset="0"/>
              </a:rPr>
              <a:t>ve seen in a previous episode. As a reminder, PDB files are Protein Data Format files.</a:t>
            </a:r>
            <a:endParaRPr lang="en-GB" altLang="en-US" smtClean="0">
              <a:latin typeface="Calibri" panose="020F0502020204030204" pitchFamily="34" charset="0"/>
            </a:endParaRPr>
          </a:p>
        </p:txBody>
      </p:sp>
      <p:sp>
        <p:nvSpPr>
          <p:cNvPr id="25604"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91F7B538-A98E-4A75-A2CA-2ACD30828DB1}" type="slidenum">
              <a:rPr lang="en-US" altLang="en-US" sz="1400" smtClean="0"/>
              <a:pPr>
                <a:spcBef>
                  <a:spcPct val="0"/>
                </a:spcBef>
              </a:pPr>
              <a:t>8</a:t>
            </a:fld>
            <a:endParaRPr lang="en-US" altLang="en-US" sz="1400"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p:cNvSpPr>
            <a:spLocks noGrp="1" noRot="1" noChangeAspect="1" noTextEdit="1"/>
          </p:cNvSpPr>
          <p:nvPr>
            <p:ph type="sldImg"/>
          </p:nvPr>
        </p:nvSpPr>
        <p:spPr/>
      </p:sp>
      <p:sp>
        <p:nvSpPr>
          <p:cNvPr id="154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latin typeface="Times New Roman" panose="02020603050405020304" pitchFamily="18" charset="0"/>
              </a:rPr>
              <a:t>Using a loop, we can run the head command separately on each file.</a:t>
            </a:r>
          </a:p>
        </p:txBody>
      </p:sp>
      <p:sp>
        <p:nvSpPr>
          <p:cNvPr id="154628"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37FCA9C0-8932-40C2-BD67-0E8C54D84FFB}" type="slidenum">
              <a:rPr lang="en-US" altLang="en-US" sz="1400" smtClean="0"/>
              <a:pPr>
                <a:spcBef>
                  <a:spcPct val="0"/>
                </a:spcBef>
              </a:pPr>
              <a:t>71</a:t>
            </a:fld>
            <a:endParaRPr lang="en-US" altLang="en-US" sz="1400"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p:cNvSpPr>
            <a:spLocks noGrp="1" noRot="1" noChangeAspect="1" noTextEdit="1"/>
          </p:cNvSpPr>
          <p:nvPr>
            <p:ph type="sldImg"/>
          </p:nvPr>
        </p:nvSpPr>
        <p:spPr/>
      </p:sp>
      <p:sp>
        <p:nvSpPr>
          <p:cNvPr id="156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latin typeface="Times New Roman" panose="02020603050405020304" pitchFamily="18" charset="0"/>
              </a:rPr>
              <a:t>We can do this in a very similar way to how we used a loop for zipping multiple files separately.</a:t>
            </a:r>
          </a:p>
        </p:txBody>
      </p:sp>
      <p:sp>
        <p:nvSpPr>
          <p:cNvPr id="156676"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42C8DF7B-2CFC-4023-BDF1-488E4A205ED7}" type="slidenum">
              <a:rPr lang="en-US" altLang="en-US" sz="1400" smtClean="0"/>
              <a:pPr>
                <a:spcBef>
                  <a:spcPct val="0"/>
                </a:spcBef>
              </a:pPr>
              <a:t>72</a:t>
            </a:fld>
            <a:endParaRPr lang="en-US" altLang="en-US" sz="1400"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p:cNvSpPr>
            <a:spLocks noGrp="1" noRot="1" noChangeAspect="1" noTextEdit="1"/>
          </p:cNvSpPr>
          <p:nvPr>
            <p:ph type="sldImg"/>
          </p:nvPr>
        </p:nvSpPr>
        <p:spPr/>
      </p:sp>
      <p:sp>
        <p:nvSpPr>
          <p:cNvPr id="158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smtClean="0">
                <a:latin typeface="Times New Roman" panose="02020603050405020304" pitchFamily="18" charset="0"/>
              </a:rPr>
              <a:t>We get these results. So how does this fit in with what we have learned already with pipes and filters?</a:t>
            </a:r>
          </a:p>
        </p:txBody>
      </p:sp>
      <p:sp>
        <p:nvSpPr>
          <p:cNvPr id="158724"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6B3A9B5C-445E-40D0-A0F5-63B6C4702A77}" type="slidenum">
              <a:rPr lang="en-US" altLang="en-US" sz="1400" smtClean="0"/>
              <a:pPr>
                <a:spcBef>
                  <a:spcPct val="0"/>
                </a:spcBef>
              </a:pPr>
              <a:t>73</a:t>
            </a:fld>
            <a:endParaRPr lang="en-US" altLang="en-US" sz="1400"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p:sp>
      <p:sp>
        <p:nvSpPr>
          <p:cNvPr id="160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latin typeface="Calibri" panose="020F0502020204030204" pitchFamily="34" charset="0"/>
              </a:rPr>
              <a:t>We can take this further… what if we wanted this list sorted in reverse afterwards?</a:t>
            </a:r>
          </a:p>
          <a:p>
            <a:endParaRPr lang="en-GB" altLang="en-US" smtClean="0">
              <a:latin typeface="Times New Roman" panose="02020603050405020304" pitchFamily="18" charset="0"/>
            </a:endParaRPr>
          </a:p>
        </p:txBody>
      </p:sp>
      <p:sp>
        <p:nvSpPr>
          <p:cNvPr id="160772"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1F330134-627F-4B53-8534-431442003C2F}" type="slidenum">
              <a:rPr lang="en-US" altLang="en-US" sz="1400" smtClean="0"/>
              <a:pPr>
                <a:spcBef>
                  <a:spcPct val="0"/>
                </a:spcBef>
              </a:pPr>
              <a:t>74</a:t>
            </a:fld>
            <a:endParaRPr lang="en-US" altLang="en-US" sz="1400"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p:cNvSpPr>
            <a:spLocks noGrp="1" noRot="1" noChangeAspect="1" noTextEdit="1"/>
          </p:cNvSpPr>
          <p:nvPr>
            <p:ph type="sldImg"/>
          </p:nvPr>
        </p:nvSpPr>
        <p:spPr/>
      </p:sp>
      <p:sp>
        <p:nvSpPr>
          <p:cNvPr id="162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latin typeface="Times New Roman" panose="02020603050405020304" pitchFamily="18" charset="0"/>
              </a:rPr>
              <a:t>We simply pipe the output from our loop to a command. Although not necessary, we can surround the loop part with parenthesis for clarity, so we can clearly see where the pipe is applied.</a:t>
            </a:r>
          </a:p>
        </p:txBody>
      </p:sp>
      <p:sp>
        <p:nvSpPr>
          <p:cNvPr id="162820"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05F08A15-798D-42BE-8228-DCBF8ACAAE34}" type="slidenum">
              <a:rPr lang="en-US" altLang="en-US" sz="1400" smtClean="0"/>
              <a:pPr>
                <a:spcBef>
                  <a:spcPct val="0"/>
                </a:spcBef>
              </a:pPr>
              <a:t>75</a:t>
            </a:fld>
            <a:endParaRPr lang="en-US" altLang="en-US" sz="1400"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p:cNvSpPr>
            <a:spLocks noGrp="1" noRot="1" noChangeAspect="1" noTextEdit="1"/>
          </p:cNvSpPr>
          <p:nvPr>
            <p:ph type="sldImg"/>
          </p:nvPr>
        </p:nvSpPr>
        <p:spPr/>
      </p:sp>
      <p:sp>
        <p:nvSpPr>
          <p:cNvPr id="164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latin typeface="Calibri" panose="020F0502020204030204" pitchFamily="34" charset="0"/>
              </a:rPr>
              <a:t>So we just add the 'sort' command to the end of this via a pipe. The '-r' argument just means 'sort the list in reverse'.</a:t>
            </a:r>
          </a:p>
          <a:p>
            <a:endParaRPr lang="en-GB" altLang="en-US" smtClean="0">
              <a:latin typeface="Times New Roman" panose="02020603050405020304" pitchFamily="18" charset="0"/>
            </a:endParaRPr>
          </a:p>
        </p:txBody>
      </p:sp>
      <p:sp>
        <p:nvSpPr>
          <p:cNvPr id="164868"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EE469D42-42F8-4A5B-8EFA-CCAC66CC14DD}" type="slidenum">
              <a:rPr lang="en-US" altLang="en-US" sz="1400" smtClean="0"/>
              <a:pPr>
                <a:spcBef>
                  <a:spcPct val="0"/>
                </a:spcBef>
              </a:pPr>
              <a:t>76</a:t>
            </a:fld>
            <a:endParaRPr lang="en-US" altLang="en-US" sz="1400"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lide Image Placeholder 1"/>
          <p:cNvSpPr>
            <a:spLocks noGrp="1" noRot="1" noChangeAspect="1" noTextEdit="1"/>
          </p:cNvSpPr>
          <p:nvPr>
            <p:ph type="sldImg"/>
          </p:nvPr>
        </p:nvSpPr>
        <p:spPr/>
      </p:sp>
      <p:sp>
        <p:nvSpPr>
          <p:cNvPr id="166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latin typeface="Calibri" panose="020F0502020204030204" pitchFamily="34" charset="0"/>
              </a:rPr>
              <a:t>And we get our previous list sorted in reverse.</a:t>
            </a:r>
          </a:p>
          <a:p>
            <a:endParaRPr lang="en-US" altLang="en-US" smtClean="0">
              <a:latin typeface="Calibri" panose="020F0502020204030204" pitchFamily="34" charset="0"/>
            </a:endParaRPr>
          </a:p>
          <a:p>
            <a:r>
              <a:rPr lang="en-US" altLang="en-US" smtClean="0">
                <a:latin typeface="Calibri" panose="020F0502020204030204" pitchFamily="34" charset="0"/>
              </a:rPr>
              <a:t>So we can happily use this technique within the pipes and filters model we've already learned!</a:t>
            </a:r>
          </a:p>
          <a:p>
            <a:endParaRPr lang="en-GB" altLang="en-US" smtClean="0">
              <a:latin typeface="Times New Roman" panose="02020603050405020304" pitchFamily="18" charset="0"/>
            </a:endParaRPr>
          </a:p>
        </p:txBody>
      </p:sp>
      <p:sp>
        <p:nvSpPr>
          <p:cNvPr id="166916"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62C2050F-21B7-4FDD-80B8-9A30E391AD91}" type="slidenum">
              <a:rPr lang="en-US" altLang="en-US" sz="1400" smtClean="0"/>
              <a:pPr>
                <a:spcBef>
                  <a:spcPct val="0"/>
                </a:spcBef>
              </a:pPr>
              <a:t>77</a:t>
            </a:fld>
            <a:endParaRPr lang="en-US" altLang="en-US" sz="1400"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lide Image Placeholder 1"/>
          <p:cNvSpPr>
            <a:spLocks noGrp="1" noRot="1" noChangeAspect="1" noTextEdit="1"/>
          </p:cNvSpPr>
          <p:nvPr>
            <p:ph type="sldImg"/>
          </p:nvPr>
        </p:nvSpPr>
        <p:spPr/>
      </p:sp>
      <p:sp>
        <p:nvSpPr>
          <p:cNvPr id="168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latin typeface="Times New Roman" panose="02020603050405020304" pitchFamily="18" charset="0"/>
              </a:rPr>
              <a:t>In summary, what new things have we looked at in part 2?  We've used the zip command to create a zip file, and used loops to repeat a command many times.</a:t>
            </a:r>
          </a:p>
          <a:p>
            <a:endParaRPr lang="en-US" altLang="en-US" smtClean="0">
              <a:latin typeface="Times New Roman" panose="02020603050405020304" pitchFamily="18" charset="0"/>
            </a:endParaRPr>
          </a:p>
          <a:p>
            <a:r>
              <a:rPr lang="en-US" altLang="en-US" smtClean="0">
                <a:latin typeface="Times New Roman" panose="02020603050405020304" pitchFamily="18" charset="0"/>
              </a:rPr>
              <a:t>This is only the beginning of what you can do with loops. As an exercise, why not take some time to find out what else you can do with them?</a:t>
            </a:r>
          </a:p>
        </p:txBody>
      </p:sp>
      <p:sp>
        <p:nvSpPr>
          <p:cNvPr id="168964"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BF3BF038-DF06-404A-A8CC-93AF7404A485}" type="slidenum">
              <a:rPr lang="en-US" altLang="en-US" sz="1400" smtClean="0"/>
              <a:pPr>
                <a:spcBef>
                  <a:spcPct val="0"/>
                </a:spcBef>
              </a:pPr>
              <a:t>78</a:t>
            </a:fld>
            <a:endParaRPr lang="en-US" altLang="en-US" sz="1400"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1010"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01D2FBA0-5943-41CA-B765-4F62AB2C4F05}" type="slidenum">
              <a:rPr lang="en-US" altLang="en-US" sz="1400" smtClean="0"/>
              <a:pPr>
                <a:spcBef>
                  <a:spcPct val="0"/>
                </a:spcBef>
              </a:pPr>
              <a:t>79</a:t>
            </a:fld>
            <a:endParaRPr lang="en-US" altLang="en-US" sz="1400" smtClean="0"/>
          </a:p>
        </p:txBody>
      </p:sp>
      <p:sp>
        <p:nvSpPr>
          <p:cNvPr id="171011" name="Text Box 1"/>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171012" name="Text Box 2"/>
          <p:cNvSpPr>
            <a:spLocks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endParaRPr lang="en-US" altLang="en-US" smtClean="0">
              <a:latin typeface="Times New Roman" panose="02020603050405020304" pitchFamily="18" charset="0"/>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Slide Image Placeholder 1"/>
          <p:cNvSpPr>
            <a:spLocks noGrp="1" noRot="1" noChangeAspect="1" noTextEdit="1"/>
          </p:cNvSpPr>
          <p:nvPr>
            <p:ph type="sldImg"/>
          </p:nvPr>
        </p:nvSpPr>
        <p:spPr/>
      </p:sp>
      <p:sp>
        <p:nvSpPr>
          <p:cNvPr id="175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75108"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3963A025-3FDD-4E7D-B804-52D62B6061D8}" type="slidenum">
              <a:rPr lang="en-US" altLang="en-US" sz="1400" smtClean="0"/>
              <a:pPr>
                <a:spcBef>
                  <a:spcPct val="0"/>
                </a:spcBef>
              </a:pPr>
              <a:t>82</a:t>
            </a:fld>
            <a:endParaRPr lang="en-US" altLang="en-US" sz="140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p:sp>
      <p:sp>
        <p:nvSpPr>
          <p:cNvPr id="27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solidFill>
                  <a:schemeClr val="accent2"/>
                </a:solidFill>
                <a:latin typeface="Calibri" panose="020F0502020204030204" pitchFamily="34" charset="0"/>
              </a:rPr>
              <a:t>So with this command, we can list all the files with a pdb filename extension in the current directory, redirecting the results to a file we call 'files'.</a:t>
            </a:r>
            <a:endParaRPr lang="en-GB" altLang="en-US" smtClean="0">
              <a:latin typeface="Calibri" panose="020F0502020204030204" pitchFamily="34" charset="0"/>
            </a:endParaRPr>
          </a:p>
        </p:txBody>
      </p:sp>
      <p:sp>
        <p:nvSpPr>
          <p:cNvPr id="27652"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541DFBD4-E610-427B-A455-9DBD7C364C9F}" type="slidenum">
              <a:rPr lang="en-US" altLang="en-US" sz="1400" smtClean="0"/>
              <a:pPr>
                <a:spcBef>
                  <a:spcPct val="0"/>
                </a:spcBef>
              </a:pPr>
              <a:t>9</a:t>
            </a:fld>
            <a:endParaRPr lang="en-US" altLang="en-US" sz="140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smtClean="0">
                <a:latin typeface="Calibri" panose="020F0502020204030204" pitchFamily="34" charset="0"/>
              </a:rPr>
              <a:t>This is all made possible by the </a:t>
            </a:r>
            <a:r>
              <a:rPr lang="en-US" altLang="ja-JP" smtClean="0">
                <a:latin typeface="Calibri" panose="020F0502020204030204" pitchFamily="34" charset="0"/>
              </a:rPr>
              <a:t>'</a:t>
            </a:r>
            <a:r>
              <a:rPr lang="en-GB" altLang="ja-JP" smtClean="0">
                <a:latin typeface="Calibri" panose="020F0502020204030204" pitchFamily="34" charset="0"/>
              </a:rPr>
              <a:t>redirection</a:t>
            </a:r>
            <a:r>
              <a:rPr lang="en-US" altLang="ja-JP" smtClean="0">
                <a:latin typeface="Calibri" panose="020F0502020204030204" pitchFamily="34" charset="0"/>
              </a:rPr>
              <a:t>'</a:t>
            </a:r>
            <a:r>
              <a:rPr lang="en-GB" altLang="ja-JP" smtClean="0">
                <a:latin typeface="Calibri" panose="020F0502020204030204" pitchFamily="34" charset="0"/>
              </a:rPr>
              <a:t> operator.</a:t>
            </a:r>
          </a:p>
          <a:p>
            <a:endParaRPr lang="en-US" altLang="en-US" smtClean="0">
              <a:solidFill>
                <a:schemeClr val="accent2"/>
              </a:solidFill>
              <a:latin typeface="Calibri" panose="020F0502020204030204" pitchFamily="34" charset="0"/>
            </a:endParaRPr>
          </a:p>
        </p:txBody>
      </p:sp>
      <p:sp>
        <p:nvSpPr>
          <p:cNvPr id="29700"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F7DA1C50-4369-46A3-AA7A-0B6F7D67A338}" type="slidenum">
              <a:rPr lang="en-US" altLang="en-US" sz="1400" smtClean="0"/>
              <a:pPr>
                <a:spcBef>
                  <a:spcPct val="0"/>
                </a:spcBef>
              </a:pPr>
              <a:t>10</a:t>
            </a:fld>
            <a:endParaRPr lang="en-US" altLang="en-US" sz="140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 Text only">
    <p:spTree>
      <p:nvGrpSpPr>
        <p:cNvPr id="1" name=""/>
        <p:cNvGrpSpPr/>
        <p:nvPr/>
      </p:nvGrpSpPr>
      <p:grpSpPr>
        <a:xfrm>
          <a:off x="0" y="0"/>
          <a:ext cx="0" cy="0"/>
          <a:chOff x="0" y="0"/>
          <a:chExt cx="0" cy="0"/>
        </a:xfrm>
      </p:grpSpPr>
      <p:pic>
        <p:nvPicPr>
          <p:cNvPr id="4"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382963"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9"/>
          <p:cNvPicPr>
            <a:picLocks noChangeAspect="1"/>
          </p:cNvPicPr>
          <p:nvPr/>
        </p:nvPicPr>
        <p:blipFill>
          <a:blip r:embed="rId3">
            <a:extLst>
              <a:ext uri="{28A0092B-C50C-407E-A947-70E740481C1C}">
                <a14:useLocalDpi xmlns:a14="http://schemas.microsoft.com/office/drawing/2010/main" val="0"/>
              </a:ext>
            </a:extLst>
          </a:blip>
          <a:srcRect l="8167" r="54884"/>
          <a:stretch>
            <a:fillRect/>
          </a:stretch>
        </p:blipFill>
        <p:spPr bwMode="auto">
          <a:xfrm>
            <a:off x="3305175" y="-36513"/>
            <a:ext cx="1355725" cy="104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p:cNvPicPr>
            <a:picLocks noChangeAspect="1"/>
          </p:cNvPicPr>
          <p:nvPr/>
        </p:nvPicPr>
        <p:blipFill>
          <a:blip r:embed="rId2">
            <a:extLst>
              <a:ext uri="{28A0092B-C50C-407E-A947-70E740481C1C}">
                <a14:useLocalDpi xmlns:a14="http://schemas.microsoft.com/office/drawing/2010/main" val="0"/>
              </a:ext>
            </a:extLst>
          </a:blip>
          <a:srcRect l="47145" r="47696"/>
          <a:stretch>
            <a:fillRect/>
          </a:stretch>
        </p:blipFill>
        <p:spPr bwMode="auto">
          <a:xfrm>
            <a:off x="3144838" y="0"/>
            <a:ext cx="174625"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77423" y="3667052"/>
            <a:ext cx="8568531" cy="951508"/>
          </a:xfrm>
          <a:prstGeom prst="rect">
            <a:avLst/>
          </a:prstGeom>
        </p:spPr>
        <p:txBody>
          <a:bodyPr anchor="b">
            <a:noAutofit/>
          </a:bodyPr>
          <a:lstStyle>
            <a:lvl1pPr algn="l">
              <a:defRPr sz="6614"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77422" y="4632949"/>
            <a:ext cx="7560469" cy="608424"/>
          </a:xfrm>
          <a:prstGeom prst="rect">
            <a:avLst/>
          </a:prstGeom>
        </p:spPr>
        <p:txBody>
          <a:bodyPr/>
          <a:lstStyle>
            <a:lvl1pPr marL="0" indent="0" algn="l">
              <a:buNone/>
              <a:defRPr sz="2646">
                <a:solidFill>
                  <a:schemeClr val="tx1"/>
                </a:solidFill>
                <a:latin typeface="+mn-lt"/>
                <a:cs typeface="Arial" panose="020B0604020202020204" pitchFamily="34" charset="0"/>
              </a:defRPr>
            </a:lvl1pPr>
            <a:lvl2pPr marL="503972" indent="0" algn="ctr">
              <a:buNone/>
              <a:defRPr sz="2205"/>
            </a:lvl2pPr>
            <a:lvl3pPr marL="1007943" indent="0" algn="ctr">
              <a:buNone/>
              <a:defRPr sz="1984"/>
            </a:lvl3pPr>
            <a:lvl4pPr marL="1511915" indent="0" algn="ctr">
              <a:buNone/>
              <a:defRPr sz="1764"/>
            </a:lvl4pPr>
            <a:lvl5pPr marL="2015886" indent="0" algn="ctr">
              <a:buNone/>
              <a:defRPr sz="1764"/>
            </a:lvl5pPr>
            <a:lvl6pPr marL="2519858" indent="0" algn="ctr">
              <a:buNone/>
              <a:defRPr sz="1764"/>
            </a:lvl6pPr>
            <a:lvl7pPr marL="3023829" indent="0" algn="ctr">
              <a:buNone/>
              <a:defRPr sz="1764"/>
            </a:lvl7pPr>
            <a:lvl8pPr marL="3527801" indent="0" algn="ctr">
              <a:buNone/>
              <a:defRPr sz="1764"/>
            </a:lvl8pPr>
            <a:lvl9pPr marL="4031772" indent="0" algn="ctr">
              <a:buNone/>
              <a:defRPr sz="1764"/>
            </a:lvl9pPr>
          </a:lstStyle>
          <a:p>
            <a:r>
              <a:rPr lang="en-US" smtClean="0"/>
              <a:t>Click to edit Master subtitle style</a:t>
            </a:r>
            <a:endParaRPr lang="en-US" dirty="0"/>
          </a:p>
        </p:txBody>
      </p:sp>
    </p:spTree>
    <p:extLst>
      <p:ext uri="{BB962C8B-B14F-4D97-AF65-F5344CB8AC3E}">
        <p14:creationId xmlns:p14="http://schemas.microsoft.com/office/powerpoint/2010/main" val="1532217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 Portrait image">
    <p:spTree>
      <p:nvGrpSpPr>
        <p:cNvPr id="1" name=""/>
        <p:cNvGrpSpPr/>
        <p:nvPr/>
      </p:nvGrpSpPr>
      <p:grpSpPr>
        <a:xfrm>
          <a:off x="0" y="0"/>
          <a:ext cx="0" cy="0"/>
          <a:chOff x="0" y="0"/>
          <a:chExt cx="0" cy="0"/>
        </a:xfrm>
      </p:grpSpPr>
      <p:sp>
        <p:nvSpPr>
          <p:cNvPr id="7" name="Title 1"/>
          <p:cNvSpPr>
            <a:spLocks noGrp="1"/>
          </p:cNvSpPr>
          <p:nvPr>
            <p:ph type="ctrTitle"/>
          </p:nvPr>
        </p:nvSpPr>
        <p:spPr>
          <a:xfrm>
            <a:off x="391424" y="3667052"/>
            <a:ext cx="4692891" cy="951508"/>
          </a:xfrm>
          <a:prstGeom prst="rect">
            <a:avLst/>
          </a:prstGeom>
        </p:spPr>
        <p:txBody>
          <a:bodyPr anchor="b"/>
          <a:lstStyle>
            <a:lvl1pPr algn="l">
              <a:defRPr sz="4409" baseline="0">
                <a:solidFill>
                  <a:srgbClr val="63666A"/>
                </a:solidFill>
              </a:defRPr>
            </a:lvl1pPr>
          </a:lstStyle>
          <a:p>
            <a:r>
              <a:rPr lang="en-US" smtClean="0"/>
              <a:t>Click to edit Master title style</a:t>
            </a:r>
            <a:endParaRPr lang="en-US" dirty="0"/>
          </a:p>
        </p:txBody>
      </p:sp>
      <p:sp>
        <p:nvSpPr>
          <p:cNvPr id="8" name="Subtitle 2"/>
          <p:cNvSpPr>
            <a:spLocks noGrp="1"/>
          </p:cNvSpPr>
          <p:nvPr>
            <p:ph type="subTitle" idx="1"/>
          </p:nvPr>
        </p:nvSpPr>
        <p:spPr>
          <a:xfrm>
            <a:off x="391424" y="4632949"/>
            <a:ext cx="4692891" cy="608424"/>
          </a:xfrm>
          <a:prstGeom prst="rect">
            <a:avLst/>
          </a:prstGeom>
        </p:spPr>
        <p:txBody>
          <a:bodyPr/>
          <a:lstStyle>
            <a:lvl1pPr marL="0" indent="0" algn="l">
              <a:buNone/>
              <a:defRPr sz="2205">
                <a:solidFill>
                  <a:srgbClr val="63666A"/>
                </a:solidFill>
                <a:latin typeface="Arial" panose="020B0604020202020204" pitchFamily="34" charset="0"/>
                <a:cs typeface="Arial" panose="020B0604020202020204" pitchFamily="34" charset="0"/>
              </a:defRPr>
            </a:lvl1pPr>
            <a:lvl2pPr marL="503972" indent="0" algn="ctr">
              <a:buNone/>
              <a:defRPr sz="2205"/>
            </a:lvl2pPr>
            <a:lvl3pPr marL="1007943" indent="0" algn="ctr">
              <a:buNone/>
              <a:defRPr sz="1984"/>
            </a:lvl3pPr>
            <a:lvl4pPr marL="1511915" indent="0" algn="ctr">
              <a:buNone/>
              <a:defRPr sz="1764"/>
            </a:lvl4pPr>
            <a:lvl5pPr marL="2015886" indent="0" algn="ctr">
              <a:buNone/>
              <a:defRPr sz="1764"/>
            </a:lvl5pPr>
            <a:lvl6pPr marL="2519858" indent="0" algn="ctr">
              <a:buNone/>
              <a:defRPr sz="1764"/>
            </a:lvl6pPr>
            <a:lvl7pPr marL="3023829" indent="0" algn="ctr">
              <a:buNone/>
              <a:defRPr sz="1764"/>
            </a:lvl7pPr>
            <a:lvl8pPr marL="3527801" indent="0" algn="ctr">
              <a:buNone/>
              <a:defRPr sz="1764"/>
            </a:lvl8pPr>
            <a:lvl9pPr marL="4031772" indent="0" algn="ctr">
              <a:buNone/>
              <a:defRPr sz="1764"/>
            </a:lvl9pPr>
          </a:lstStyle>
          <a:p>
            <a:r>
              <a:rPr lang="en-US" smtClean="0"/>
              <a:t>Click to edit Master subtitle style</a:t>
            </a:r>
            <a:endParaRPr lang="en-US" dirty="0"/>
          </a:p>
        </p:txBody>
      </p:sp>
      <p:sp>
        <p:nvSpPr>
          <p:cNvPr id="12" name="Picture Placeholder 11"/>
          <p:cNvSpPr>
            <a:spLocks noGrp="1"/>
          </p:cNvSpPr>
          <p:nvPr>
            <p:ph type="pic" sz="quarter" idx="11"/>
          </p:nvPr>
        </p:nvSpPr>
        <p:spPr>
          <a:xfrm>
            <a:off x="5754688" y="436517"/>
            <a:ext cx="3968750" cy="6349333"/>
          </a:xfrm>
          <a:prstGeom prst="rect">
            <a:avLst/>
          </a:prstGeom>
          <a:solidFill>
            <a:schemeClr val="bg1">
              <a:lumMod val="85000"/>
            </a:schemeClr>
          </a:solidFill>
        </p:spPr>
        <p:txBody>
          <a:bodyPr/>
          <a:lstStyle>
            <a:lvl1pPr marL="0" indent="0">
              <a:buNone/>
              <a:defRPr baseline="0">
                <a:latin typeface="Arial" panose="020B0604020202020204" pitchFamily="34" charset="0"/>
                <a:cs typeface="Arial" panose="020B0604020202020204" pitchFamily="34" charset="0"/>
              </a:defRPr>
            </a:lvl1pPr>
          </a:lstStyle>
          <a:p>
            <a:pPr lvl="0"/>
            <a:r>
              <a:rPr lang="en-US" noProof="0" smtClean="0"/>
              <a:t>Click icon to add picture</a:t>
            </a:r>
            <a:endParaRPr lang="en-GB" noProof="0" dirty="0"/>
          </a:p>
        </p:txBody>
      </p:sp>
      <p:sp>
        <p:nvSpPr>
          <p:cNvPr id="5" name="Date Placeholder 3"/>
          <p:cNvSpPr>
            <a:spLocks noGrp="1"/>
          </p:cNvSpPr>
          <p:nvPr>
            <p:ph type="dt" sz="half" idx="12"/>
          </p:nvPr>
        </p:nvSpPr>
        <p:spPr>
          <a:xfrm>
            <a:off x="392113" y="5260975"/>
            <a:ext cx="2268537" cy="401638"/>
          </a:xfrm>
          <a:prstGeom prst="rect">
            <a:avLst/>
          </a:prstGeom>
        </p:spPr>
        <p:txBody>
          <a:bodyPr/>
          <a:lstStyle>
            <a:lvl1pPr>
              <a:defRPr sz="1764" smtClean="0">
                <a:solidFill>
                  <a:srgbClr val="63666A"/>
                </a:solidFill>
                <a:latin typeface="Arial" panose="020B0604020202020204" pitchFamily="34" charset="0"/>
                <a:cs typeface="Arial" panose="020B0604020202020204" pitchFamily="34" charset="0"/>
              </a:defRPr>
            </a:lvl1pPr>
          </a:lstStyle>
          <a:p>
            <a:pPr>
              <a:defRPr/>
            </a:pPr>
            <a:fld id="{41CCE629-37B9-467B-9071-2855DC518B61}" type="datetimeFigureOut">
              <a:rPr lang="en-GB"/>
              <a:pPr>
                <a:defRPr/>
              </a:pPr>
              <a:t>09/10/2018</a:t>
            </a:fld>
            <a:endParaRPr lang="en-GB" dirty="0"/>
          </a:p>
        </p:txBody>
      </p:sp>
    </p:spTree>
    <p:extLst>
      <p:ext uri="{BB962C8B-B14F-4D97-AF65-F5344CB8AC3E}">
        <p14:creationId xmlns:p14="http://schemas.microsoft.com/office/powerpoint/2010/main" val="2935701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 Landscape image (half page)">
    <p:spTree>
      <p:nvGrpSpPr>
        <p:cNvPr id="1" name=""/>
        <p:cNvGrpSpPr/>
        <p:nvPr/>
      </p:nvGrpSpPr>
      <p:grpSpPr>
        <a:xfrm>
          <a:off x="0" y="0"/>
          <a:ext cx="0" cy="0"/>
          <a:chOff x="0" y="0"/>
          <a:chExt cx="0" cy="0"/>
        </a:xfrm>
      </p:grpSpPr>
      <p:sp>
        <p:nvSpPr>
          <p:cNvPr id="9" name="Title 1"/>
          <p:cNvSpPr>
            <a:spLocks noGrp="1"/>
          </p:cNvSpPr>
          <p:nvPr>
            <p:ph type="ctrTitle"/>
          </p:nvPr>
        </p:nvSpPr>
        <p:spPr>
          <a:xfrm>
            <a:off x="363423" y="1867129"/>
            <a:ext cx="4692891" cy="951508"/>
          </a:xfrm>
          <a:prstGeom prst="rect">
            <a:avLst/>
          </a:prstGeom>
        </p:spPr>
        <p:txBody>
          <a:bodyPr anchor="b"/>
          <a:lstStyle>
            <a:lvl1pPr algn="l">
              <a:defRPr sz="4409" baseline="0">
                <a:solidFill>
                  <a:srgbClr val="63666A"/>
                </a:solidFill>
              </a:defRPr>
            </a:lvl1pPr>
          </a:lstStyle>
          <a:p>
            <a:r>
              <a:rPr lang="en-US" smtClean="0"/>
              <a:t>Click to edit Master title style</a:t>
            </a:r>
            <a:endParaRPr lang="en-US" dirty="0"/>
          </a:p>
        </p:txBody>
      </p:sp>
      <p:sp>
        <p:nvSpPr>
          <p:cNvPr id="10" name="Subtitle 2"/>
          <p:cNvSpPr>
            <a:spLocks noGrp="1"/>
          </p:cNvSpPr>
          <p:nvPr>
            <p:ph type="subTitle" idx="1"/>
          </p:nvPr>
        </p:nvSpPr>
        <p:spPr>
          <a:xfrm>
            <a:off x="363423" y="2833027"/>
            <a:ext cx="4692891" cy="608424"/>
          </a:xfrm>
          <a:prstGeom prst="rect">
            <a:avLst/>
          </a:prstGeom>
        </p:spPr>
        <p:txBody>
          <a:bodyPr/>
          <a:lstStyle>
            <a:lvl1pPr marL="0" indent="0" algn="l">
              <a:buNone/>
              <a:defRPr sz="2205">
                <a:solidFill>
                  <a:srgbClr val="63666A"/>
                </a:solidFill>
                <a:latin typeface="Arial" panose="020B0604020202020204" pitchFamily="34" charset="0"/>
                <a:cs typeface="Arial" panose="020B0604020202020204" pitchFamily="34" charset="0"/>
              </a:defRPr>
            </a:lvl1pPr>
            <a:lvl2pPr marL="503972" indent="0" algn="ctr">
              <a:buNone/>
              <a:defRPr sz="2205"/>
            </a:lvl2pPr>
            <a:lvl3pPr marL="1007943" indent="0" algn="ctr">
              <a:buNone/>
              <a:defRPr sz="1984"/>
            </a:lvl3pPr>
            <a:lvl4pPr marL="1511915" indent="0" algn="ctr">
              <a:buNone/>
              <a:defRPr sz="1764"/>
            </a:lvl4pPr>
            <a:lvl5pPr marL="2015886" indent="0" algn="ctr">
              <a:buNone/>
              <a:defRPr sz="1764"/>
            </a:lvl5pPr>
            <a:lvl6pPr marL="2519858" indent="0" algn="ctr">
              <a:buNone/>
              <a:defRPr sz="1764"/>
            </a:lvl6pPr>
            <a:lvl7pPr marL="3023829" indent="0" algn="ctr">
              <a:buNone/>
              <a:defRPr sz="1764"/>
            </a:lvl7pPr>
            <a:lvl8pPr marL="3527801" indent="0" algn="ctr">
              <a:buNone/>
              <a:defRPr sz="1764"/>
            </a:lvl8pPr>
            <a:lvl9pPr marL="4031772" indent="0" algn="ctr">
              <a:buNone/>
              <a:defRPr sz="1764"/>
            </a:lvl9pPr>
          </a:lstStyle>
          <a:p>
            <a:r>
              <a:rPr lang="en-US" smtClean="0"/>
              <a:t>Click to edit Master subtitle style</a:t>
            </a:r>
            <a:endParaRPr lang="en-US" dirty="0"/>
          </a:p>
        </p:txBody>
      </p:sp>
      <p:sp>
        <p:nvSpPr>
          <p:cNvPr id="12" name="Picture Placeholder 11"/>
          <p:cNvSpPr>
            <a:spLocks noGrp="1"/>
          </p:cNvSpPr>
          <p:nvPr>
            <p:ph type="pic" sz="quarter" idx="11"/>
          </p:nvPr>
        </p:nvSpPr>
        <p:spPr>
          <a:xfrm>
            <a:off x="363422" y="3881795"/>
            <a:ext cx="9289611" cy="2694507"/>
          </a:xfrm>
          <a:prstGeom prst="rect">
            <a:avLst/>
          </a:prstGeom>
          <a:solidFill>
            <a:schemeClr val="bg1">
              <a:lumMod val="85000"/>
            </a:schemeClr>
          </a:solidFill>
        </p:spPr>
        <p:txBody>
          <a:bodyPr/>
          <a:lstStyle>
            <a:lvl1pPr marL="0" indent="0">
              <a:buNone/>
              <a:defRPr baseline="0">
                <a:latin typeface="Arial" panose="020B0604020202020204" pitchFamily="34" charset="0"/>
                <a:cs typeface="Arial" panose="020B0604020202020204" pitchFamily="34" charset="0"/>
              </a:defRPr>
            </a:lvl1pPr>
          </a:lstStyle>
          <a:p>
            <a:pPr lvl="0"/>
            <a:r>
              <a:rPr lang="en-US" noProof="0" smtClean="0"/>
              <a:t>Click icon to add picture</a:t>
            </a:r>
            <a:endParaRPr lang="en-GB" noProof="0" dirty="0"/>
          </a:p>
        </p:txBody>
      </p:sp>
      <p:sp>
        <p:nvSpPr>
          <p:cNvPr id="5" name="Date Placeholder 3"/>
          <p:cNvSpPr>
            <a:spLocks noGrp="1"/>
          </p:cNvSpPr>
          <p:nvPr>
            <p:ph type="dt" sz="half" idx="12"/>
          </p:nvPr>
        </p:nvSpPr>
        <p:spPr>
          <a:xfrm>
            <a:off x="363538" y="3460750"/>
            <a:ext cx="2268537" cy="401638"/>
          </a:xfrm>
          <a:prstGeom prst="rect">
            <a:avLst/>
          </a:prstGeom>
        </p:spPr>
        <p:txBody>
          <a:bodyPr/>
          <a:lstStyle>
            <a:lvl1pPr>
              <a:defRPr sz="1764" smtClean="0">
                <a:solidFill>
                  <a:srgbClr val="63666A"/>
                </a:solidFill>
                <a:latin typeface="Arial" panose="020B0604020202020204" pitchFamily="34" charset="0"/>
                <a:cs typeface="Arial" panose="020B0604020202020204" pitchFamily="34" charset="0"/>
              </a:defRPr>
            </a:lvl1pPr>
          </a:lstStyle>
          <a:p>
            <a:pPr>
              <a:defRPr/>
            </a:pPr>
            <a:fld id="{B5DCFE3A-9417-4ED0-8046-174E042732A3}" type="datetimeFigureOut">
              <a:rPr lang="en-GB"/>
              <a:pPr>
                <a:defRPr/>
              </a:pPr>
              <a:t>09/10/2018</a:t>
            </a:fld>
            <a:endParaRPr lang="en-GB" dirty="0"/>
          </a:p>
        </p:txBody>
      </p:sp>
    </p:spTree>
    <p:extLst>
      <p:ext uri="{BB962C8B-B14F-4D97-AF65-F5344CB8AC3E}">
        <p14:creationId xmlns:p14="http://schemas.microsoft.com/office/powerpoint/2010/main" val="1741960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slide with image">
    <p:spTree>
      <p:nvGrpSpPr>
        <p:cNvPr id="1" name=""/>
        <p:cNvGrpSpPr/>
        <p:nvPr/>
      </p:nvGrpSpPr>
      <p:grpSpPr>
        <a:xfrm>
          <a:off x="0" y="0"/>
          <a:ext cx="0" cy="0"/>
          <a:chOff x="0" y="0"/>
          <a:chExt cx="0" cy="0"/>
        </a:xfrm>
      </p:grpSpPr>
      <p:cxnSp>
        <p:nvCxnSpPr>
          <p:cNvPr id="5" name="Straight Connector 4"/>
          <p:cNvCxnSpPr/>
          <p:nvPr/>
        </p:nvCxnSpPr>
        <p:spPr>
          <a:xfrm>
            <a:off x="447675" y="1133475"/>
            <a:ext cx="92868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p:nvPr>
        </p:nvSpPr>
        <p:spPr>
          <a:xfrm>
            <a:off x="406025" y="289733"/>
            <a:ext cx="5096316" cy="788249"/>
          </a:xfrm>
          <a:prstGeom prst="rect">
            <a:avLst/>
          </a:prstGeom>
        </p:spPr>
        <p:txBody>
          <a:bodyPr anchor="t"/>
          <a:lstStyle>
            <a:lvl1pPr algn="l">
              <a:defRPr sz="2646" baseline="0">
                <a:solidFill>
                  <a:srgbClr val="63666A"/>
                </a:solidFill>
              </a:defRPr>
            </a:lvl1pPr>
          </a:lstStyle>
          <a:p>
            <a:r>
              <a:rPr lang="en-US" smtClean="0"/>
              <a:t>Click to edit Master title style</a:t>
            </a:r>
            <a:endParaRPr lang="en-US" dirty="0"/>
          </a:p>
        </p:txBody>
      </p:sp>
      <p:sp>
        <p:nvSpPr>
          <p:cNvPr id="23" name="Picture Placeholder 11"/>
          <p:cNvSpPr>
            <a:spLocks noGrp="1"/>
          </p:cNvSpPr>
          <p:nvPr>
            <p:ph type="pic" sz="quarter" idx="11"/>
          </p:nvPr>
        </p:nvSpPr>
        <p:spPr>
          <a:xfrm>
            <a:off x="5894365" y="1441938"/>
            <a:ext cx="3787670" cy="5259916"/>
          </a:xfrm>
          <a:prstGeom prst="rect">
            <a:avLst/>
          </a:prstGeom>
          <a:solidFill>
            <a:schemeClr val="bg1">
              <a:lumMod val="85000"/>
            </a:schemeClr>
          </a:solidFill>
        </p:spPr>
        <p:txBody>
          <a:bodyPr/>
          <a:lstStyle>
            <a:lvl1pPr marL="0" indent="0">
              <a:buNone/>
              <a:defRPr baseline="0">
                <a:latin typeface="Arial" panose="020B0604020202020204" pitchFamily="34" charset="0"/>
                <a:cs typeface="Arial" panose="020B0604020202020204" pitchFamily="34" charset="0"/>
              </a:defRPr>
            </a:lvl1pPr>
          </a:lstStyle>
          <a:p>
            <a:pPr lvl="0"/>
            <a:r>
              <a:rPr lang="en-US" noProof="0" smtClean="0"/>
              <a:t>Click icon to add picture</a:t>
            </a:r>
            <a:endParaRPr lang="en-GB" noProof="0" dirty="0"/>
          </a:p>
        </p:txBody>
      </p:sp>
      <p:sp>
        <p:nvSpPr>
          <p:cNvPr id="3" name="Text Placeholder 2"/>
          <p:cNvSpPr>
            <a:spLocks noGrp="1"/>
          </p:cNvSpPr>
          <p:nvPr>
            <p:ph type="body" sz="quarter" idx="12"/>
          </p:nvPr>
        </p:nvSpPr>
        <p:spPr>
          <a:xfrm>
            <a:off x="406025" y="1441938"/>
            <a:ext cx="5096316" cy="4686293"/>
          </a:xfrm>
          <a:prstGeom prst="rect">
            <a:avLst/>
          </a:prstGeom>
        </p:spPr>
        <p:txBody>
          <a:bodyPr/>
          <a:lstStyle>
            <a:lvl1pPr marL="0" marR="0" indent="0" algn="l" defTabSz="1007943" rtl="0" eaLnBrk="1" fontAlgn="auto" latinLnBrk="0" hangingPunct="1">
              <a:lnSpc>
                <a:spcPct val="100000"/>
              </a:lnSpc>
              <a:spcBef>
                <a:spcPts val="661"/>
              </a:spcBef>
              <a:spcAft>
                <a:spcPts val="0"/>
              </a:spcAft>
              <a:buClrTx/>
              <a:buSzTx/>
              <a:buFont typeface="Arial" panose="020B0604020202020204" pitchFamily="34" charset="0"/>
              <a:buNone/>
              <a:tabLst/>
              <a:defRPr sz="3086">
                <a:solidFill>
                  <a:srgbClr val="63666A"/>
                </a:solidFill>
                <a:latin typeface="Arial" panose="020B0604020202020204" pitchFamily="34" charset="0"/>
                <a:cs typeface="Arial" panose="020B0604020202020204" pitchFamily="34" charset="0"/>
              </a:defRPr>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92183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slide text only">
    <p:spTree>
      <p:nvGrpSpPr>
        <p:cNvPr id="1" name=""/>
        <p:cNvGrpSpPr/>
        <p:nvPr/>
      </p:nvGrpSpPr>
      <p:grpSpPr>
        <a:xfrm>
          <a:off x="0" y="0"/>
          <a:ext cx="0" cy="0"/>
          <a:chOff x="0" y="0"/>
          <a:chExt cx="0" cy="0"/>
        </a:xfrm>
      </p:grpSpPr>
      <p:cxnSp>
        <p:nvCxnSpPr>
          <p:cNvPr id="4" name="Straight Connector 3"/>
          <p:cNvCxnSpPr/>
          <p:nvPr/>
        </p:nvCxnSpPr>
        <p:spPr>
          <a:xfrm>
            <a:off x="447675" y="1133475"/>
            <a:ext cx="92868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p:nvPr>
        </p:nvSpPr>
        <p:spPr>
          <a:xfrm>
            <a:off x="448028" y="345703"/>
            <a:ext cx="9328878" cy="788249"/>
          </a:xfrm>
          <a:prstGeom prst="rect">
            <a:avLst/>
          </a:prstGeom>
        </p:spPr>
        <p:txBody>
          <a:bodyPr anchor="t"/>
          <a:lstStyle>
            <a:lvl1pPr algn="l">
              <a:defRPr sz="2646" baseline="0">
                <a:solidFill>
                  <a:srgbClr val="63666A"/>
                </a:solidFill>
              </a:defRPr>
            </a:lvl1pPr>
          </a:lstStyle>
          <a:p>
            <a:r>
              <a:rPr lang="en-US" smtClean="0"/>
              <a:t>Click to edit Master title style</a:t>
            </a:r>
            <a:endParaRPr lang="en-US" dirty="0"/>
          </a:p>
        </p:txBody>
      </p:sp>
      <p:sp>
        <p:nvSpPr>
          <p:cNvPr id="7" name="Text Placeholder 2"/>
          <p:cNvSpPr>
            <a:spLocks noGrp="1"/>
          </p:cNvSpPr>
          <p:nvPr>
            <p:ph type="body" sz="quarter" idx="12"/>
          </p:nvPr>
        </p:nvSpPr>
        <p:spPr>
          <a:xfrm>
            <a:off x="406025" y="1647149"/>
            <a:ext cx="9328878" cy="4607807"/>
          </a:xfrm>
          <a:prstGeom prst="rect">
            <a:avLst/>
          </a:prstGeom>
        </p:spPr>
        <p:txBody>
          <a:bodyPr/>
          <a:lstStyle>
            <a:lvl1pPr marL="0" marR="0" indent="0" algn="l" defTabSz="1007943" rtl="0" eaLnBrk="1" fontAlgn="auto" latinLnBrk="0" hangingPunct="1">
              <a:lnSpc>
                <a:spcPct val="100000"/>
              </a:lnSpc>
              <a:spcBef>
                <a:spcPts val="661"/>
              </a:spcBef>
              <a:spcAft>
                <a:spcPts val="0"/>
              </a:spcAft>
              <a:buClrTx/>
              <a:buSzTx/>
              <a:buFont typeface="Arial" panose="020B0604020202020204" pitchFamily="34" charset="0"/>
              <a:buNone/>
              <a:tabLst/>
              <a:defRPr sz="3086">
                <a:solidFill>
                  <a:srgbClr val="63666A"/>
                </a:solidFill>
                <a:latin typeface="Arial" panose="020B0604020202020204" pitchFamily="34" charset="0"/>
                <a:cs typeface="Arial" panose="020B0604020202020204" pitchFamily="34" charset="0"/>
              </a:defRPr>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10731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vider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ctrTitle"/>
          </p:nvPr>
        </p:nvSpPr>
        <p:spPr>
          <a:xfrm>
            <a:off x="307419" y="2267502"/>
            <a:ext cx="4692891" cy="951508"/>
          </a:xfrm>
          <a:prstGeom prst="rect">
            <a:avLst/>
          </a:prstGeom>
        </p:spPr>
        <p:txBody>
          <a:bodyPr anchor="b"/>
          <a:lstStyle>
            <a:lvl1pPr algn="l">
              <a:defRPr sz="4409" baseline="0">
                <a:solidFill>
                  <a:srgbClr val="63666A"/>
                </a:solidFill>
              </a:defRPr>
            </a:lvl1pPr>
          </a:lstStyle>
          <a:p>
            <a:r>
              <a:rPr lang="en-US" smtClean="0"/>
              <a:t>Click to edit Master title style</a:t>
            </a:r>
            <a:endParaRPr lang="en-US" dirty="0"/>
          </a:p>
        </p:txBody>
      </p:sp>
      <p:sp>
        <p:nvSpPr>
          <p:cNvPr id="6" name="Subtitle 2"/>
          <p:cNvSpPr>
            <a:spLocks noGrp="1"/>
          </p:cNvSpPr>
          <p:nvPr>
            <p:ph type="subTitle" idx="1"/>
          </p:nvPr>
        </p:nvSpPr>
        <p:spPr>
          <a:xfrm>
            <a:off x="307418" y="3266606"/>
            <a:ext cx="4692891" cy="608424"/>
          </a:xfrm>
          <a:prstGeom prst="rect">
            <a:avLst/>
          </a:prstGeom>
        </p:spPr>
        <p:txBody>
          <a:bodyPr/>
          <a:lstStyle>
            <a:lvl1pPr marL="0" indent="0" algn="l">
              <a:buNone/>
              <a:defRPr sz="2205" baseline="0">
                <a:solidFill>
                  <a:srgbClr val="63666A"/>
                </a:solidFill>
                <a:latin typeface="Arial" panose="020B0604020202020204" pitchFamily="34" charset="0"/>
                <a:cs typeface="Arial" panose="020B0604020202020204" pitchFamily="34" charset="0"/>
              </a:defRPr>
            </a:lvl1pPr>
            <a:lvl2pPr marL="503972" indent="0" algn="ctr">
              <a:buNone/>
              <a:defRPr sz="2205"/>
            </a:lvl2pPr>
            <a:lvl3pPr marL="1007943" indent="0" algn="ctr">
              <a:buNone/>
              <a:defRPr sz="1984"/>
            </a:lvl3pPr>
            <a:lvl4pPr marL="1511915" indent="0" algn="ctr">
              <a:buNone/>
              <a:defRPr sz="1764"/>
            </a:lvl4pPr>
            <a:lvl5pPr marL="2015886" indent="0" algn="ctr">
              <a:buNone/>
              <a:defRPr sz="1764"/>
            </a:lvl5pPr>
            <a:lvl6pPr marL="2519858" indent="0" algn="ctr">
              <a:buNone/>
              <a:defRPr sz="1764"/>
            </a:lvl6pPr>
            <a:lvl7pPr marL="3023829" indent="0" algn="ctr">
              <a:buNone/>
              <a:defRPr sz="1764"/>
            </a:lvl7pPr>
            <a:lvl8pPr marL="3527801" indent="0" algn="ctr">
              <a:buNone/>
              <a:defRPr sz="1764"/>
            </a:lvl8pPr>
            <a:lvl9pPr marL="4031772" indent="0" algn="ctr">
              <a:buNone/>
              <a:defRPr sz="1764"/>
            </a:lvl9pPr>
          </a:lstStyle>
          <a:p>
            <a:r>
              <a:rPr lang="en-US" smtClean="0"/>
              <a:t>Click to edit Master subtitle style</a:t>
            </a:r>
            <a:endParaRPr lang="en-US" dirty="0"/>
          </a:p>
        </p:txBody>
      </p:sp>
    </p:spTree>
    <p:extLst>
      <p:ext uri="{BB962C8B-B14F-4D97-AF65-F5344CB8AC3E}">
        <p14:creationId xmlns:p14="http://schemas.microsoft.com/office/powerpoint/2010/main" val="152560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9276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4031" y="302737"/>
            <a:ext cx="9072563" cy="1259946"/>
          </a:xfrm>
          <a:prstGeom prst="rect">
            <a:avLst/>
          </a:prstGeom>
        </p:spPr>
        <p:txBody>
          <a:bodyPr lIns="100794" tIns="50397" rIns="100794" bIns="50397"/>
          <a:lstStyle/>
          <a:p>
            <a:r>
              <a:rPr lang="en-GB" smtClean="0"/>
              <a:t>Click to edit Master title style</a:t>
            </a:r>
            <a:endParaRPr lang="en-US"/>
          </a:p>
        </p:txBody>
      </p:sp>
      <p:sp>
        <p:nvSpPr>
          <p:cNvPr id="3" name="Content Placeholder 2"/>
          <p:cNvSpPr>
            <a:spLocks noGrp="1"/>
          </p:cNvSpPr>
          <p:nvPr>
            <p:ph idx="1"/>
          </p:nvPr>
        </p:nvSpPr>
        <p:spPr>
          <a:xfrm>
            <a:off x="504031" y="1763925"/>
            <a:ext cx="9072563" cy="4989036"/>
          </a:xfrm>
          <a:prstGeom prst="rect">
            <a:avLst/>
          </a:prstGeom>
        </p:spPr>
        <p:txBody>
          <a:bodyPr lIns="100794" tIns="50397" rIns="100794" bIns="50397"/>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a:xfrm>
            <a:off x="503238" y="7007225"/>
            <a:ext cx="2352675" cy="401638"/>
          </a:xfrm>
          <a:prstGeom prst="rect">
            <a:avLst/>
          </a:prstGeom>
        </p:spPr>
        <p:txBody>
          <a:bodyPr vert="horz" wrap="square" lIns="100794" tIns="50397" rIns="100794" bIns="50397" numCol="1" anchor="t" anchorCtr="0" compatLnSpc="1">
            <a:prstTxWarp prst="textNoShape">
              <a:avLst/>
            </a:prstTxWarp>
          </a:bodyPr>
          <a:lstStyle>
            <a:lvl1pPr eaLnBrk="1">
              <a:lnSpc>
                <a:spcPct val="93000"/>
              </a:lnSpc>
              <a:buClr>
                <a:srgbClr val="000000"/>
              </a:buClr>
              <a:buSzPct val="100000"/>
              <a:buFont typeface="Times New Roman" panose="02020603050405020304" pitchFamily="18" charset="0"/>
              <a:buNone/>
              <a:defRPr/>
            </a:lvl1pPr>
          </a:lstStyle>
          <a:p>
            <a:pPr>
              <a:defRPr/>
            </a:pPr>
            <a:fld id="{A9359BD1-B482-4890-ACBE-EB78B3DA5D5D}" type="datetimeFigureOut">
              <a:rPr lang="en-US" altLang="en-US"/>
              <a:pPr>
                <a:defRPr/>
              </a:pPr>
              <a:t>10/9/2018</a:t>
            </a:fld>
            <a:endParaRPr lang="en-US" altLang="en-US"/>
          </a:p>
        </p:txBody>
      </p:sp>
      <p:sp>
        <p:nvSpPr>
          <p:cNvPr id="5" name="Footer Placeholder 4"/>
          <p:cNvSpPr>
            <a:spLocks noGrp="1"/>
          </p:cNvSpPr>
          <p:nvPr>
            <p:ph type="ftr" sz="quarter" idx="11"/>
          </p:nvPr>
        </p:nvSpPr>
        <p:spPr>
          <a:xfrm>
            <a:off x="3444875" y="7007225"/>
            <a:ext cx="3190875" cy="401638"/>
          </a:xfrm>
          <a:prstGeom prst="rect">
            <a:avLst/>
          </a:prstGeom>
        </p:spPr>
        <p:txBody>
          <a:bodyPr vert="horz" wrap="square" lIns="100794" tIns="50397" rIns="100794" bIns="50397" numCol="1" anchor="t" anchorCtr="0" compatLnSpc="1">
            <a:prstTxWarp prst="textNoShape">
              <a:avLst/>
            </a:prstTxWarp>
          </a:bodyPr>
          <a:lstStyle>
            <a:lvl1pPr eaLnBrk="1">
              <a:lnSpc>
                <a:spcPct val="93000"/>
              </a:lnSpc>
              <a:buClr>
                <a:srgbClr val="000000"/>
              </a:buClr>
              <a:buSzPct val="100000"/>
              <a:buFont typeface="Times New Roman" panose="02020603050405020304" pitchFamily="18" charset="0"/>
              <a:buNone/>
              <a:defRPr/>
            </a:lvl1pPr>
          </a:lstStyle>
          <a:p>
            <a:pPr>
              <a:defRPr/>
            </a:pPr>
            <a:endParaRPr lang="en-US" altLang="en-US"/>
          </a:p>
        </p:txBody>
      </p:sp>
      <p:sp>
        <p:nvSpPr>
          <p:cNvPr id="6" name="Slide Number Placeholder 5"/>
          <p:cNvSpPr>
            <a:spLocks noGrp="1"/>
          </p:cNvSpPr>
          <p:nvPr>
            <p:ph type="sldNum" sz="quarter" idx="12"/>
          </p:nvPr>
        </p:nvSpPr>
        <p:spPr>
          <a:xfrm>
            <a:off x="7224713" y="7007225"/>
            <a:ext cx="2352675" cy="401638"/>
          </a:xfrm>
          <a:prstGeom prst="rect">
            <a:avLst/>
          </a:prstGeom>
        </p:spPr>
        <p:txBody>
          <a:bodyPr vert="horz" wrap="square" lIns="100794" tIns="50397" rIns="100794" bIns="50397" numCol="1" anchor="t" anchorCtr="0" compatLnSpc="1">
            <a:prstTxWarp prst="textNoShape">
              <a:avLst/>
            </a:prstTxWarp>
          </a:bodyPr>
          <a:lstStyle>
            <a:lvl1pPr eaLnBrk="1">
              <a:lnSpc>
                <a:spcPct val="93000"/>
              </a:lnSpc>
              <a:buClr>
                <a:srgbClr val="000000"/>
              </a:buClr>
              <a:buSzPct val="100000"/>
              <a:buFont typeface="Times New Roman" panose="02020603050405020304" pitchFamily="18" charset="0"/>
              <a:buNone/>
              <a:defRPr/>
            </a:lvl1pPr>
          </a:lstStyle>
          <a:p>
            <a:pPr>
              <a:defRPr/>
            </a:pPr>
            <a:fld id="{5B2B1E85-22E8-4545-8346-47287B7D135A}" type="slidenum">
              <a:rPr lang="en-US" altLang="en-US"/>
              <a:pPr>
                <a:defRPr/>
              </a:pPr>
              <a:t>‹#›</a:t>
            </a:fld>
            <a:endParaRPr lang="en-US" altLang="en-US"/>
          </a:p>
        </p:txBody>
      </p:sp>
    </p:spTree>
    <p:extLst>
      <p:ext uri="{BB962C8B-B14F-4D97-AF65-F5344CB8AC3E}">
        <p14:creationId xmlns:p14="http://schemas.microsoft.com/office/powerpoint/2010/main" val="1890223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 Id="rId14" Type="http://schemas.openxmlformats.org/officeDocument/2006/relationships/image" Target="../media/image5.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0"/>
          <a:srcRect/>
          <a:stretch>
            <a:fillRect/>
          </a:stretch>
        </a:blipFill>
        <a:effectLst/>
      </p:bgPr>
    </p:bg>
    <p:spTree>
      <p:nvGrpSpPr>
        <p:cNvPr id="1" name=""/>
        <p:cNvGrpSpPr/>
        <p:nvPr/>
      </p:nvGrpSpPr>
      <p:grpSpPr>
        <a:xfrm>
          <a:off x="0" y="0"/>
          <a:ext cx="0" cy="0"/>
          <a:chOff x="0" y="0"/>
          <a:chExt cx="0" cy="0"/>
        </a:xfrm>
      </p:grpSpPr>
      <p:pic>
        <p:nvPicPr>
          <p:cNvPr id="1026" name="Picture 1"/>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34925" y="6680200"/>
            <a:ext cx="1679575"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2"/>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8523288" y="6756400"/>
            <a:ext cx="1444625"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3"/>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6848475" y="6742113"/>
            <a:ext cx="1627188"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Placeholder 4">
            <a:extLst>
              <a:ext uri="{FF2B5EF4-FFF2-40B4-BE49-F238E27FC236}">
                <a16:creationId xmlns:a16="http://schemas.microsoft.com/office/drawing/2014/main" id="{E0862F96-17BC-1D46-B6DF-8EEA1A6DE1BC}"/>
              </a:ext>
            </a:extLst>
          </p:cNvPr>
          <p:cNvSpPr>
            <a:spLocks noGrp="1"/>
          </p:cNvSpPr>
          <p:nvPr>
            <p:ph type="body" idx="1"/>
          </p:nvPr>
        </p:nvSpPr>
        <p:spPr>
          <a:xfrm>
            <a:off x="414338" y="1516063"/>
            <a:ext cx="9280525" cy="4795837"/>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0" name="TextBox 6"/>
          <p:cNvSpPr txBox="1">
            <a:spLocks noChangeArrowheads="1"/>
          </p:cNvSpPr>
          <p:nvPr/>
        </p:nvSpPr>
        <p:spPr bwMode="auto">
          <a:xfrm>
            <a:off x="-173038" y="6470650"/>
            <a:ext cx="1857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en-US" altLang="en-US"/>
          </a:p>
        </p:txBody>
      </p:sp>
      <p:sp>
        <p:nvSpPr>
          <p:cNvPr id="6" name="Title Placeholder 5"/>
          <p:cNvSpPr>
            <a:spLocks noGrp="1"/>
          </p:cNvSpPr>
          <p:nvPr>
            <p:ph type="title"/>
          </p:nvPr>
        </p:nvSpPr>
        <p:spPr>
          <a:xfrm>
            <a:off x="414338" y="419100"/>
            <a:ext cx="9280525" cy="971550"/>
          </a:xfrm>
          <a:prstGeom prst="rect">
            <a:avLst/>
          </a:prstGeom>
        </p:spPr>
        <p:txBody>
          <a:bodyPr vert="horz" lIns="91440" tIns="45720" rIns="91440" bIns="45720" rtlCol="0" anchor="ctr">
            <a:normAutofit/>
          </a:bodyPr>
          <a:lstStyle/>
          <a:p>
            <a:r>
              <a:rPr lang="en-US" smtClean="0"/>
              <a:t>Click to edit Master title style</a:t>
            </a:r>
            <a:endParaRPr lang="en-GB" dirty="0"/>
          </a:p>
        </p:txBody>
      </p:sp>
      <p:pic>
        <p:nvPicPr>
          <p:cNvPr id="1032" name="Picture 7"/>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835150" y="6735763"/>
            <a:ext cx="2078038" cy="38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06" r:id="rId7"/>
    <p:sldLayoutId id="2147484013" r:id="rId8"/>
  </p:sldLayoutIdLst>
  <p:txStyles>
    <p:titleStyle>
      <a:lvl1pPr algn="ctr" defTabSz="1006475" rtl="0" fontAlgn="base">
        <a:lnSpc>
          <a:spcPct val="90000"/>
        </a:lnSpc>
        <a:spcBef>
          <a:spcPct val="0"/>
        </a:spcBef>
        <a:spcAft>
          <a:spcPct val="0"/>
        </a:spcAft>
        <a:defRPr sz="3500" kern="1200">
          <a:solidFill>
            <a:schemeClr val="tx1"/>
          </a:solidFill>
          <a:latin typeface="+mn-lt"/>
          <a:ea typeface="+mj-ea"/>
          <a:cs typeface="Arial" panose="020B0604020202020204" pitchFamily="34" charset="0"/>
        </a:defRPr>
      </a:lvl1pPr>
      <a:lvl2pPr algn="ctr" defTabSz="1006475" rtl="0" fontAlgn="base">
        <a:lnSpc>
          <a:spcPct val="90000"/>
        </a:lnSpc>
        <a:spcBef>
          <a:spcPct val="0"/>
        </a:spcBef>
        <a:spcAft>
          <a:spcPct val="0"/>
        </a:spcAft>
        <a:defRPr sz="3500">
          <a:solidFill>
            <a:schemeClr val="tx1"/>
          </a:solidFill>
          <a:latin typeface="Calibri" panose="020F0502020204030204" pitchFamily="34" charset="0"/>
          <a:cs typeface="Arial" panose="020B0604020202020204" pitchFamily="34" charset="0"/>
        </a:defRPr>
      </a:lvl2pPr>
      <a:lvl3pPr algn="ctr" defTabSz="1006475" rtl="0" fontAlgn="base">
        <a:lnSpc>
          <a:spcPct val="90000"/>
        </a:lnSpc>
        <a:spcBef>
          <a:spcPct val="0"/>
        </a:spcBef>
        <a:spcAft>
          <a:spcPct val="0"/>
        </a:spcAft>
        <a:defRPr sz="3500">
          <a:solidFill>
            <a:schemeClr val="tx1"/>
          </a:solidFill>
          <a:latin typeface="Calibri" panose="020F0502020204030204" pitchFamily="34" charset="0"/>
          <a:cs typeface="Arial" panose="020B0604020202020204" pitchFamily="34" charset="0"/>
        </a:defRPr>
      </a:lvl3pPr>
      <a:lvl4pPr algn="ctr" defTabSz="1006475" rtl="0" fontAlgn="base">
        <a:lnSpc>
          <a:spcPct val="90000"/>
        </a:lnSpc>
        <a:spcBef>
          <a:spcPct val="0"/>
        </a:spcBef>
        <a:spcAft>
          <a:spcPct val="0"/>
        </a:spcAft>
        <a:defRPr sz="3500">
          <a:solidFill>
            <a:schemeClr val="tx1"/>
          </a:solidFill>
          <a:latin typeface="Calibri" panose="020F0502020204030204" pitchFamily="34" charset="0"/>
          <a:cs typeface="Arial" panose="020B0604020202020204" pitchFamily="34" charset="0"/>
        </a:defRPr>
      </a:lvl4pPr>
      <a:lvl5pPr algn="ctr" defTabSz="1006475" rtl="0" fontAlgn="base">
        <a:lnSpc>
          <a:spcPct val="90000"/>
        </a:lnSpc>
        <a:spcBef>
          <a:spcPct val="0"/>
        </a:spcBef>
        <a:spcAft>
          <a:spcPct val="0"/>
        </a:spcAft>
        <a:defRPr sz="3500">
          <a:solidFill>
            <a:schemeClr val="tx1"/>
          </a:solidFill>
          <a:latin typeface="Calibri" panose="020F0502020204030204" pitchFamily="34" charset="0"/>
          <a:cs typeface="Arial" panose="020B0604020202020204" pitchFamily="34" charset="0"/>
        </a:defRPr>
      </a:lvl5pPr>
      <a:lvl6pPr marL="457200" algn="ctr" defTabSz="1006475" rtl="0" fontAlgn="base">
        <a:lnSpc>
          <a:spcPct val="90000"/>
        </a:lnSpc>
        <a:spcBef>
          <a:spcPct val="0"/>
        </a:spcBef>
        <a:spcAft>
          <a:spcPct val="0"/>
        </a:spcAft>
        <a:defRPr sz="3500">
          <a:solidFill>
            <a:schemeClr val="tx1"/>
          </a:solidFill>
          <a:latin typeface="Calibri" panose="020F0502020204030204" pitchFamily="34" charset="0"/>
          <a:cs typeface="Arial" panose="020B0604020202020204" pitchFamily="34" charset="0"/>
        </a:defRPr>
      </a:lvl6pPr>
      <a:lvl7pPr marL="914400" algn="ctr" defTabSz="1006475" rtl="0" fontAlgn="base">
        <a:lnSpc>
          <a:spcPct val="90000"/>
        </a:lnSpc>
        <a:spcBef>
          <a:spcPct val="0"/>
        </a:spcBef>
        <a:spcAft>
          <a:spcPct val="0"/>
        </a:spcAft>
        <a:defRPr sz="3500">
          <a:solidFill>
            <a:schemeClr val="tx1"/>
          </a:solidFill>
          <a:latin typeface="Calibri" panose="020F0502020204030204" pitchFamily="34" charset="0"/>
          <a:cs typeface="Arial" panose="020B0604020202020204" pitchFamily="34" charset="0"/>
        </a:defRPr>
      </a:lvl7pPr>
      <a:lvl8pPr marL="1371600" algn="ctr" defTabSz="1006475" rtl="0" fontAlgn="base">
        <a:lnSpc>
          <a:spcPct val="90000"/>
        </a:lnSpc>
        <a:spcBef>
          <a:spcPct val="0"/>
        </a:spcBef>
        <a:spcAft>
          <a:spcPct val="0"/>
        </a:spcAft>
        <a:defRPr sz="3500">
          <a:solidFill>
            <a:schemeClr val="tx1"/>
          </a:solidFill>
          <a:latin typeface="Calibri" panose="020F0502020204030204" pitchFamily="34" charset="0"/>
          <a:cs typeface="Arial" panose="020B0604020202020204" pitchFamily="34" charset="0"/>
        </a:defRPr>
      </a:lvl8pPr>
      <a:lvl9pPr marL="1828800" algn="ctr" defTabSz="1006475" rtl="0" fontAlgn="base">
        <a:lnSpc>
          <a:spcPct val="90000"/>
        </a:lnSpc>
        <a:spcBef>
          <a:spcPct val="0"/>
        </a:spcBef>
        <a:spcAft>
          <a:spcPct val="0"/>
        </a:spcAft>
        <a:defRPr sz="3500">
          <a:solidFill>
            <a:schemeClr val="tx1"/>
          </a:solidFill>
          <a:latin typeface="Calibri" panose="020F0502020204030204" pitchFamily="34" charset="0"/>
          <a:cs typeface="Arial" panose="020B0604020202020204" pitchFamily="34" charset="0"/>
        </a:defRPr>
      </a:lvl9pPr>
    </p:titleStyle>
    <p:bodyStyle>
      <a:lvl1pPr marL="250825" indent="-250825" algn="l" defTabSz="1006475" rtl="0" fontAlgn="base">
        <a:lnSpc>
          <a:spcPct val="90000"/>
        </a:lnSpc>
        <a:spcBef>
          <a:spcPts val="1100"/>
        </a:spcBef>
        <a:spcAft>
          <a:spcPct val="0"/>
        </a:spcAft>
        <a:buFont typeface="Arial" panose="020B0604020202020204" pitchFamily="34" charset="0"/>
        <a:buChar char="•"/>
        <a:defRPr sz="3000" kern="1200">
          <a:solidFill>
            <a:schemeClr val="tx1"/>
          </a:solidFill>
          <a:latin typeface="+mn-lt"/>
          <a:ea typeface="+mn-ea"/>
          <a:cs typeface="+mn-cs"/>
        </a:defRPr>
      </a:lvl1pPr>
      <a:lvl2pPr marL="755650" indent="-250825" algn="l" defTabSz="1006475" rtl="0" fontAlgn="base">
        <a:lnSpc>
          <a:spcPct val="90000"/>
        </a:lnSpc>
        <a:spcBef>
          <a:spcPts val="550"/>
        </a:spcBef>
        <a:spcAft>
          <a:spcPct val="0"/>
        </a:spcAft>
        <a:buFont typeface="Arial" panose="020B0604020202020204" pitchFamily="34" charset="0"/>
        <a:buChar char="•"/>
        <a:defRPr sz="2600" kern="1200">
          <a:solidFill>
            <a:schemeClr val="tx1"/>
          </a:solidFill>
          <a:latin typeface="+mn-lt"/>
          <a:ea typeface="+mn-ea"/>
          <a:cs typeface="+mn-cs"/>
        </a:defRPr>
      </a:lvl2pPr>
      <a:lvl3pPr marL="1258888" indent="-250825" algn="l" defTabSz="1006475" rtl="0" fontAlgn="base">
        <a:lnSpc>
          <a:spcPct val="90000"/>
        </a:lnSpc>
        <a:spcBef>
          <a:spcPts val="550"/>
        </a:spcBef>
        <a:spcAft>
          <a:spcPct val="0"/>
        </a:spcAft>
        <a:buFont typeface="Arial" panose="020B0604020202020204" pitchFamily="34" charset="0"/>
        <a:buChar char="•"/>
        <a:defRPr sz="2200" kern="1200">
          <a:solidFill>
            <a:schemeClr val="tx1"/>
          </a:solidFill>
          <a:latin typeface="+mn-lt"/>
          <a:ea typeface="+mn-ea"/>
          <a:cs typeface="+mn-cs"/>
        </a:defRPr>
      </a:lvl3pPr>
      <a:lvl4pPr marL="1763713" indent="-250825" algn="l" defTabSz="1006475" rtl="0" fontAlgn="base">
        <a:lnSpc>
          <a:spcPct val="90000"/>
        </a:lnSpc>
        <a:spcBef>
          <a:spcPts val="550"/>
        </a:spcBef>
        <a:spcAft>
          <a:spcPct val="0"/>
        </a:spcAft>
        <a:buFont typeface="Arial" panose="020B0604020202020204" pitchFamily="34" charset="0"/>
        <a:buChar char="•"/>
        <a:defRPr sz="1900" kern="1200">
          <a:solidFill>
            <a:schemeClr val="tx1"/>
          </a:solidFill>
          <a:latin typeface="+mn-lt"/>
          <a:ea typeface="+mn-ea"/>
          <a:cs typeface="+mn-cs"/>
        </a:defRPr>
      </a:lvl4pPr>
      <a:lvl5pPr marL="2266950" indent="-250825" algn="l" defTabSz="1006475" rtl="0" fontAlgn="base">
        <a:lnSpc>
          <a:spcPct val="90000"/>
        </a:lnSpc>
        <a:spcBef>
          <a:spcPts val="550"/>
        </a:spcBef>
        <a:spcAft>
          <a:spcPct val="0"/>
        </a:spcAft>
        <a:buFont typeface="Arial" panose="020B0604020202020204" pitchFamily="34" charset="0"/>
        <a:buChar char="•"/>
        <a:defRPr sz="1900"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p:bodyStyle>
    <p:otherStyle>
      <a:defPPr>
        <a:defRPr lang="en-US"/>
      </a:defPPr>
      <a:lvl1pPr marL="0" algn="l" defTabSz="1007943" rtl="0" eaLnBrk="1" latinLnBrk="0" hangingPunct="1">
        <a:defRPr sz="1984" kern="1200">
          <a:solidFill>
            <a:schemeClr val="tx1"/>
          </a:solidFill>
          <a:latin typeface="+mn-lt"/>
          <a:ea typeface="+mn-ea"/>
          <a:cs typeface="+mn-cs"/>
        </a:defRPr>
      </a:lvl1pPr>
      <a:lvl2pPr marL="503972" algn="l" defTabSz="1007943" rtl="0" eaLnBrk="1" latinLnBrk="0" hangingPunct="1">
        <a:defRPr sz="1984" kern="1200">
          <a:solidFill>
            <a:schemeClr val="tx1"/>
          </a:solidFill>
          <a:latin typeface="+mn-lt"/>
          <a:ea typeface="+mn-ea"/>
          <a:cs typeface="+mn-cs"/>
        </a:defRPr>
      </a:lvl2pPr>
      <a:lvl3pPr marL="1007943" algn="l" defTabSz="1007943" rtl="0" eaLnBrk="1" latinLnBrk="0" hangingPunct="1">
        <a:defRPr sz="1984" kern="1200">
          <a:solidFill>
            <a:schemeClr val="tx1"/>
          </a:solidFill>
          <a:latin typeface="+mn-lt"/>
          <a:ea typeface="+mn-ea"/>
          <a:cs typeface="+mn-cs"/>
        </a:defRPr>
      </a:lvl3pPr>
      <a:lvl4pPr marL="1511915" algn="l" defTabSz="1007943" rtl="0" eaLnBrk="1" latinLnBrk="0" hangingPunct="1">
        <a:defRPr sz="1984" kern="1200">
          <a:solidFill>
            <a:schemeClr val="tx1"/>
          </a:solidFill>
          <a:latin typeface="+mn-lt"/>
          <a:ea typeface="+mn-ea"/>
          <a:cs typeface="+mn-cs"/>
        </a:defRPr>
      </a:lvl4pPr>
      <a:lvl5pPr marL="2015886" algn="l" defTabSz="1007943" rtl="0" eaLnBrk="1" latinLnBrk="0" hangingPunct="1">
        <a:defRPr sz="1984" kern="1200">
          <a:solidFill>
            <a:schemeClr val="tx1"/>
          </a:solidFill>
          <a:latin typeface="+mn-lt"/>
          <a:ea typeface="+mn-ea"/>
          <a:cs typeface="+mn-cs"/>
        </a:defRPr>
      </a:lvl5pPr>
      <a:lvl6pPr marL="2519858" algn="l" defTabSz="1007943" rtl="0" eaLnBrk="1" latinLnBrk="0" hangingPunct="1">
        <a:defRPr sz="1984" kern="1200">
          <a:solidFill>
            <a:schemeClr val="tx1"/>
          </a:solidFill>
          <a:latin typeface="+mn-lt"/>
          <a:ea typeface="+mn-ea"/>
          <a:cs typeface="+mn-cs"/>
        </a:defRPr>
      </a:lvl6pPr>
      <a:lvl7pPr marL="3023829" algn="l" defTabSz="1007943" rtl="0" eaLnBrk="1" latinLnBrk="0" hangingPunct="1">
        <a:defRPr sz="1984" kern="1200">
          <a:solidFill>
            <a:schemeClr val="tx1"/>
          </a:solidFill>
          <a:latin typeface="+mn-lt"/>
          <a:ea typeface="+mn-ea"/>
          <a:cs typeface="+mn-cs"/>
        </a:defRPr>
      </a:lvl7pPr>
      <a:lvl8pPr marL="3527801" algn="l" defTabSz="1007943" rtl="0" eaLnBrk="1" latinLnBrk="0" hangingPunct="1">
        <a:defRPr sz="1984" kern="1200">
          <a:solidFill>
            <a:schemeClr val="tx1"/>
          </a:solidFill>
          <a:latin typeface="+mn-lt"/>
          <a:ea typeface="+mn-ea"/>
          <a:cs typeface="+mn-cs"/>
        </a:defRPr>
      </a:lvl8pPr>
      <a:lvl9pPr marL="4031772" algn="l" defTabSz="1007943"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2.wmf"/></Relationships>
</file>

<file path=ppt/slides/_rels/slide19.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wmf"/></Relationships>
</file>

<file path=ppt/slides/_rels/slide26.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wmf"/></Relationships>
</file>

<file path=ppt/slides/_rels/slide27.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w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8.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ctrTitle"/>
          </p:nvPr>
        </p:nvSpPr>
        <p:spPr bwMode="auto">
          <a:xfrm>
            <a:off x="377825" y="3667125"/>
            <a:ext cx="8567738" cy="950913"/>
          </a:xfrm>
        </p:spPr>
        <p:txBody>
          <a:bodyPr wrap="square" numCol="1" anchorCtr="0" compatLnSpc="1">
            <a:prstTxWarp prst="textNoShape">
              <a:avLst/>
            </a:prstTxWarp>
          </a:bodyPr>
          <a:lstStyle/>
          <a:p>
            <a:r>
              <a:rPr lang="en-US" altLang="en-US" sz="6000" smtClean="0">
                <a:solidFill>
                  <a:srgbClr val="000000"/>
                </a:solidFill>
              </a:rPr>
              <a:t>The Unix Shell</a:t>
            </a:r>
            <a:endParaRPr lang="en-GB" altLang="en-US" sz="6000" smtClean="0"/>
          </a:p>
        </p:txBody>
      </p:sp>
      <p:sp>
        <p:nvSpPr>
          <p:cNvPr id="11267" name="Subtitle 2"/>
          <p:cNvSpPr>
            <a:spLocks noGrp="1"/>
          </p:cNvSpPr>
          <p:nvPr>
            <p:ph type="subTitle" idx="1"/>
          </p:nvPr>
        </p:nvSpPr>
        <p:spPr bwMode="auto">
          <a:xfrm>
            <a:off x="377825" y="4632325"/>
            <a:ext cx="7559675" cy="609600"/>
          </a:xfrm>
        </p:spPr>
        <p:txBody>
          <a:bodyPr wrap="square" numCol="1" anchor="t" anchorCtr="0" compatLnSpc="1">
            <a:prstTxWarp prst="textNoShape">
              <a:avLst/>
            </a:prstTxWarp>
          </a:bodyPr>
          <a:lstStyle/>
          <a:p>
            <a:r>
              <a:rPr lang="en-US" altLang="en-US" sz="2400" smtClean="0">
                <a:solidFill>
                  <a:srgbClr val="000000"/>
                </a:solidFill>
              </a:rPr>
              <a:t>Advanced Shell Tricks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4" name="Group 41"/>
          <p:cNvGrpSpPr>
            <a:grpSpLocks/>
          </p:cNvGrpSpPr>
          <p:nvPr/>
        </p:nvGrpSpPr>
        <p:grpSpPr bwMode="auto">
          <a:xfrm>
            <a:off x="7575550" y="1371600"/>
            <a:ext cx="1798638" cy="2620963"/>
            <a:chOff x="7575020" y="1245129"/>
            <a:chExt cx="1798982" cy="2619523"/>
          </a:xfrm>
        </p:grpSpPr>
        <p:sp>
          <p:nvSpPr>
            <p:cNvPr id="28686" name="Rectangle 8"/>
            <p:cNvSpPr>
              <a:spLocks noChangeArrowheads="1"/>
            </p:cNvSpPr>
            <p:nvPr/>
          </p:nvSpPr>
          <p:spPr bwMode="auto">
            <a:xfrm>
              <a:off x="7920662" y="1280300"/>
              <a:ext cx="1453340" cy="2584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cubane.pdb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ethane.pdb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methane.pdb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octane.pdb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pentane.pdb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propane.pdb</a:t>
              </a:r>
              <a:endParaRPr lang="en-GB" altLang="en-US"/>
            </a:p>
          </p:txBody>
        </p:sp>
        <p:grpSp>
          <p:nvGrpSpPr>
            <p:cNvPr id="28687" name="Group 37"/>
            <p:cNvGrpSpPr>
              <a:grpSpLocks/>
            </p:cNvGrpSpPr>
            <p:nvPr/>
          </p:nvGrpSpPr>
          <p:grpSpPr bwMode="auto">
            <a:xfrm>
              <a:off x="7575020" y="1245129"/>
              <a:ext cx="288035" cy="2419497"/>
              <a:chOff x="7575020" y="1245129"/>
              <a:chExt cx="288035" cy="2419497"/>
            </a:xfrm>
          </p:grpSpPr>
          <p:cxnSp>
            <p:nvCxnSpPr>
              <p:cNvPr id="28688" name="Straight Connector 11"/>
              <p:cNvCxnSpPr>
                <a:cxnSpLocks noChangeShapeType="1"/>
              </p:cNvCxnSpPr>
              <p:nvPr/>
            </p:nvCxnSpPr>
            <p:spPr bwMode="auto">
              <a:xfrm rot="5400000">
                <a:off x="6365275" y="2454875"/>
                <a:ext cx="2419495"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689" name="Straight Connector 19"/>
              <p:cNvCxnSpPr>
                <a:cxnSpLocks noChangeShapeType="1"/>
              </p:cNvCxnSpPr>
              <p:nvPr/>
            </p:nvCxnSpPr>
            <p:spPr bwMode="auto">
              <a:xfrm flipV="1">
                <a:off x="7575020" y="3664624"/>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690" name="Straight Connector 20"/>
              <p:cNvCxnSpPr>
                <a:cxnSpLocks noChangeShapeType="1"/>
              </p:cNvCxnSpPr>
              <p:nvPr/>
            </p:nvCxnSpPr>
            <p:spPr bwMode="auto">
              <a:xfrm flipV="1">
                <a:off x="7575020" y="3243790"/>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691" name="Straight Connector 21"/>
              <p:cNvCxnSpPr>
                <a:cxnSpLocks noChangeShapeType="1"/>
              </p:cNvCxnSpPr>
              <p:nvPr/>
            </p:nvCxnSpPr>
            <p:spPr bwMode="auto">
              <a:xfrm flipV="1">
                <a:off x="7575020" y="2835689"/>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692" name="Straight Connector 22"/>
              <p:cNvCxnSpPr>
                <a:cxnSpLocks noChangeShapeType="1"/>
              </p:cNvCxnSpPr>
              <p:nvPr/>
            </p:nvCxnSpPr>
            <p:spPr bwMode="auto">
              <a:xfrm flipV="1">
                <a:off x="7575020" y="2414853"/>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693" name="Straight Connector 23"/>
              <p:cNvCxnSpPr>
                <a:cxnSpLocks noChangeShapeType="1"/>
              </p:cNvCxnSpPr>
              <p:nvPr/>
            </p:nvCxnSpPr>
            <p:spPr bwMode="auto">
              <a:xfrm flipV="1">
                <a:off x="7575020" y="2011606"/>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694" name="Straight Connector 24"/>
              <p:cNvCxnSpPr>
                <a:cxnSpLocks noChangeShapeType="1"/>
              </p:cNvCxnSpPr>
              <p:nvPr/>
            </p:nvCxnSpPr>
            <p:spPr bwMode="auto">
              <a:xfrm flipV="1">
                <a:off x="7575020" y="1608357"/>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grpSp>
      </p:grpSp>
      <p:grpSp>
        <p:nvGrpSpPr>
          <p:cNvPr id="28675" name="Group 61"/>
          <p:cNvGrpSpPr>
            <a:grpSpLocks/>
          </p:cNvGrpSpPr>
          <p:nvPr/>
        </p:nvGrpSpPr>
        <p:grpSpPr bwMode="auto">
          <a:xfrm>
            <a:off x="7319963" y="681038"/>
            <a:ext cx="1349375" cy="700087"/>
            <a:chOff x="6538094" y="3960283"/>
            <a:chExt cx="1351367" cy="700088"/>
          </a:xfrm>
        </p:grpSpPr>
        <p:sp>
          <p:nvSpPr>
            <p:cNvPr id="28684" name="Text Box 3"/>
            <p:cNvSpPr txBox="1">
              <a:spLocks noChangeArrowheads="1"/>
            </p:cNvSpPr>
            <p:nvPr/>
          </p:nvSpPr>
          <p:spPr bwMode="auto">
            <a:xfrm>
              <a:off x="7255256" y="4132948"/>
              <a:ext cx="634205" cy="34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a:lnSpc>
                  <a:spcPct val="93000"/>
                </a:lnSpc>
                <a:buClr>
                  <a:srgbClr val="000000"/>
                </a:buClr>
                <a:buSzPct val="100000"/>
                <a:buFont typeface="Times New Roman" panose="02020603050405020304" pitchFamily="18" charset="0"/>
                <a:buNone/>
              </a:pPr>
              <a:r>
                <a:rPr lang="en-CA" altLang="en-US"/>
                <a:t>data</a:t>
              </a:r>
            </a:p>
          </p:txBody>
        </p:sp>
        <p:pic>
          <p:nvPicPr>
            <p:cNvPr id="28685"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676" name="Group 22"/>
          <p:cNvGrpSpPr>
            <a:grpSpLocks/>
          </p:cNvGrpSpPr>
          <p:nvPr/>
        </p:nvGrpSpPr>
        <p:grpSpPr bwMode="auto">
          <a:xfrm>
            <a:off x="1584325" y="1331913"/>
            <a:ext cx="2476500" cy="2506662"/>
            <a:chOff x="1353463" y="1341437"/>
            <a:chExt cx="2477100" cy="2507448"/>
          </a:xfrm>
        </p:grpSpPr>
        <p:sp>
          <p:nvSpPr>
            <p:cNvPr id="28681" name="Rounded Rectangle 30"/>
            <p:cNvSpPr>
              <a:spLocks noChangeArrowheads="1"/>
            </p:cNvSpPr>
            <p:nvPr/>
          </p:nvSpPr>
          <p:spPr bwMode="auto">
            <a:xfrm>
              <a:off x="2373312" y="1341437"/>
              <a:ext cx="457200" cy="457200"/>
            </a:xfrm>
            <a:prstGeom prst="roundRect">
              <a:avLst>
                <a:gd name="adj" fmla="val 16667"/>
              </a:avLst>
            </a:prstGeom>
            <a:noFill/>
            <a:ln w="47625">
              <a:solidFill>
                <a:srgbClr val="A50021"/>
              </a:solidFill>
              <a:round/>
              <a:headEnd/>
              <a:tailEnd/>
            </a:ln>
            <a:extLst>
              <a:ext uri="{909E8E84-426E-40DD-AFC4-6F175D3DCCD1}">
                <a14:hiddenFill xmlns:a14="http://schemas.microsoft.com/office/drawing/2010/main">
                  <a:solidFill>
                    <a:srgbClr val="FFFFFF"/>
                  </a:solidFill>
                </a14:hiddenFill>
              </a:ext>
            </a:extLst>
          </p:spPr>
          <p:txBody>
            <a:bodyPr/>
            <a:lstStyle/>
            <a:p>
              <a:pPr eaLnBrk="1">
                <a:lnSpc>
                  <a:spcPct val="93000"/>
                </a:lnSpc>
                <a:buClr>
                  <a:srgbClr val="000000"/>
                </a:buClr>
                <a:buSzPct val="100000"/>
                <a:buFont typeface="Times New Roman" panose="02020603050405020304" pitchFamily="18" charset="0"/>
                <a:buNone/>
              </a:pPr>
              <a:endParaRPr lang="en-US" altLang="en-US"/>
            </a:p>
          </p:txBody>
        </p:sp>
        <p:cxnSp>
          <p:nvCxnSpPr>
            <p:cNvPr id="28682" name="Straight Connector 32"/>
            <p:cNvCxnSpPr>
              <a:cxnSpLocks noChangeShapeType="1"/>
              <a:stCxn id="28681" idx="2"/>
              <a:endCxn id="28683" idx="0"/>
            </p:cNvCxnSpPr>
            <p:nvPr/>
          </p:nvCxnSpPr>
          <p:spPr bwMode="auto">
            <a:xfrm rot="5400000">
              <a:off x="1987363" y="2403288"/>
              <a:ext cx="1219199" cy="9898"/>
            </a:xfrm>
            <a:prstGeom prst="line">
              <a:avLst/>
            </a:prstGeom>
            <a:noFill/>
            <a:ln w="47625">
              <a:solidFill>
                <a:srgbClr val="A50021"/>
              </a:solidFill>
              <a:round/>
              <a:headEnd/>
              <a:tailEnd/>
            </a:ln>
            <a:extLst>
              <a:ext uri="{909E8E84-426E-40DD-AFC4-6F175D3DCCD1}">
                <a14:hiddenFill xmlns:a14="http://schemas.microsoft.com/office/drawing/2010/main">
                  <a:noFill/>
                </a14:hiddenFill>
              </a:ext>
            </a:extLst>
          </p:spPr>
        </p:cxnSp>
        <p:sp>
          <p:nvSpPr>
            <p:cNvPr id="28683" name="Rectangle 33"/>
            <p:cNvSpPr>
              <a:spLocks noChangeArrowheads="1"/>
            </p:cNvSpPr>
            <p:nvPr/>
          </p:nvSpPr>
          <p:spPr bwMode="auto">
            <a:xfrm>
              <a:off x="1353463" y="3017837"/>
              <a:ext cx="2477100" cy="831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400" i="1">
                  <a:latin typeface="Calibri" panose="020F0502020204030204" pitchFamily="34" charset="0"/>
                </a:rPr>
                <a:t>The 'redirection' operator</a:t>
              </a:r>
              <a:endParaRPr lang="en-GB" altLang="en-US" sz="2400" i="1"/>
            </a:p>
          </p:txBody>
        </p:sp>
      </p:grpSp>
      <p:sp>
        <p:nvSpPr>
          <p:cNvPr id="28677" name="Text Box 4"/>
          <p:cNvSpPr txBox="1">
            <a:spLocks noChangeArrowheads="1"/>
          </p:cNvSpPr>
          <p:nvPr/>
        </p:nvSpPr>
        <p:spPr bwMode="auto">
          <a:xfrm>
            <a:off x="488950" y="508000"/>
            <a:ext cx="7029450"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First, let's revisit redirection…</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b="1">
                <a:latin typeface="Courier New" panose="02070309020205020404" pitchFamily="49" charset="0"/>
                <a:cs typeface="Courier New" panose="02070309020205020404" pitchFamily="49" charset="0"/>
              </a:rPr>
              <a:t>$</a:t>
            </a:r>
            <a:r>
              <a:rPr lang="en-US" altLang="en-US" sz="2600">
                <a:latin typeface="Courier New" panose="02070309020205020404" pitchFamily="49" charset="0"/>
                <a:cs typeface="Courier New" panose="02070309020205020404" pitchFamily="49" charset="0"/>
              </a:rPr>
              <a:t> </a:t>
            </a:r>
            <a:r>
              <a:rPr lang="en-US" altLang="en-US" sz="2600">
                <a:solidFill>
                  <a:srgbClr val="00B050"/>
                </a:solidFill>
                <a:latin typeface="Courier New" panose="02070309020205020404" pitchFamily="49" charset="0"/>
                <a:cs typeface="Courier New" panose="02070309020205020404" pitchFamily="49" charset="0"/>
              </a:rPr>
              <a:t>ls *.pdb &gt; files</a:t>
            </a:r>
          </a:p>
          <a:p>
            <a:pPr eaLnBrk="1">
              <a:buClr>
                <a:srgbClr val="000000"/>
              </a:buClr>
              <a:buSzPct val="100000"/>
              <a:buFont typeface="Times New Roman" panose="02020603050405020304" pitchFamily="18" charset="0"/>
              <a:buNone/>
            </a:pPr>
            <a:endParaRPr lang="en-US" altLang="en-US" sz="2600">
              <a:solidFill>
                <a:srgbClr val="00B050"/>
              </a:solidFill>
              <a:latin typeface="Calibri" panose="020F0502020204030204" pitchFamily="34" charset="0"/>
            </a:endParaRPr>
          </a:p>
        </p:txBody>
      </p:sp>
      <p:grpSp>
        <p:nvGrpSpPr>
          <p:cNvPr id="28678" name="Group 6"/>
          <p:cNvGrpSpPr>
            <a:grpSpLocks/>
          </p:cNvGrpSpPr>
          <p:nvPr/>
        </p:nvGrpSpPr>
        <p:grpSpPr bwMode="auto">
          <a:xfrm>
            <a:off x="4291013" y="1244600"/>
            <a:ext cx="2706687" cy="863600"/>
            <a:chOff x="5327650" y="2166720"/>
            <a:chExt cx="3779898" cy="863817"/>
          </a:xfrm>
        </p:grpSpPr>
        <p:sp>
          <p:nvSpPr>
            <p:cNvPr id="28679" name="Text Box 2"/>
            <p:cNvSpPr txBox="1">
              <a:spLocks noChangeArrowheads="1"/>
            </p:cNvSpPr>
            <p:nvPr/>
          </p:nvSpPr>
          <p:spPr bwMode="auto">
            <a:xfrm>
              <a:off x="5788025" y="2166720"/>
              <a:ext cx="3319523" cy="863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list all pdb files</a:t>
              </a:r>
            </a:p>
            <a:p>
              <a:pPr eaLnBrk="1">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redirect to a file</a:t>
              </a:r>
            </a:p>
          </p:txBody>
        </p:sp>
        <p:sp>
          <p:nvSpPr>
            <p:cNvPr id="28680" name="Line 4"/>
            <p:cNvSpPr>
              <a:spLocks noChangeShapeType="1"/>
            </p:cNvSpPr>
            <p:nvPr/>
          </p:nvSpPr>
          <p:spPr bwMode="auto">
            <a:xfrm flipH="1">
              <a:off x="5327650" y="2511425"/>
              <a:ext cx="460375" cy="1588"/>
            </a:xfrm>
            <a:prstGeom prst="line">
              <a:avLst/>
            </a:prstGeom>
            <a:noFill/>
            <a:ln w="952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2" name="Group 41"/>
          <p:cNvGrpSpPr>
            <a:grpSpLocks/>
          </p:cNvGrpSpPr>
          <p:nvPr/>
        </p:nvGrpSpPr>
        <p:grpSpPr bwMode="auto">
          <a:xfrm>
            <a:off x="7575550" y="1371600"/>
            <a:ext cx="1798638" cy="2620963"/>
            <a:chOff x="7575020" y="1245129"/>
            <a:chExt cx="1798982" cy="2619523"/>
          </a:xfrm>
        </p:grpSpPr>
        <p:sp>
          <p:nvSpPr>
            <p:cNvPr id="30739" name="Rectangle 8"/>
            <p:cNvSpPr>
              <a:spLocks noChangeArrowheads="1"/>
            </p:cNvSpPr>
            <p:nvPr/>
          </p:nvSpPr>
          <p:spPr bwMode="auto">
            <a:xfrm>
              <a:off x="7920662" y="1280300"/>
              <a:ext cx="1453340" cy="2584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cubane.pdb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ethane.pdb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methane.pdb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octane.pdb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pentane.pdb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propane.pdb</a:t>
              </a:r>
              <a:endParaRPr lang="en-GB" altLang="en-US"/>
            </a:p>
          </p:txBody>
        </p:sp>
        <p:grpSp>
          <p:nvGrpSpPr>
            <p:cNvPr id="30740" name="Group 37"/>
            <p:cNvGrpSpPr>
              <a:grpSpLocks/>
            </p:cNvGrpSpPr>
            <p:nvPr/>
          </p:nvGrpSpPr>
          <p:grpSpPr bwMode="auto">
            <a:xfrm>
              <a:off x="7575020" y="1245129"/>
              <a:ext cx="288035" cy="2419497"/>
              <a:chOff x="7575020" y="1245129"/>
              <a:chExt cx="288035" cy="2419497"/>
            </a:xfrm>
          </p:grpSpPr>
          <p:cxnSp>
            <p:nvCxnSpPr>
              <p:cNvPr id="30741" name="Straight Connector 11"/>
              <p:cNvCxnSpPr>
                <a:cxnSpLocks noChangeShapeType="1"/>
              </p:cNvCxnSpPr>
              <p:nvPr/>
            </p:nvCxnSpPr>
            <p:spPr bwMode="auto">
              <a:xfrm rot="5400000">
                <a:off x="6365275" y="2454875"/>
                <a:ext cx="2419495"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0742" name="Straight Connector 19"/>
              <p:cNvCxnSpPr>
                <a:cxnSpLocks noChangeShapeType="1"/>
              </p:cNvCxnSpPr>
              <p:nvPr/>
            </p:nvCxnSpPr>
            <p:spPr bwMode="auto">
              <a:xfrm flipV="1">
                <a:off x="7575020" y="3664624"/>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0743" name="Straight Connector 20"/>
              <p:cNvCxnSpPr>
                <a:cxnSpLocks noChangeShapeType="1"/>
              </p:cNvCxnSpPr>
              <p:nvPr/>
            </p:nvCxnSpPr>
            <p:spPr bwMode="auto">
              <a:xfrm flipV="1">
                <a:off x="7575020" y="3243790"/>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0744" name="Straight Connector 21"/>
              <p:cNvCxnSpPr>
                <a:cxnSpLocks noChangeShapeType="1"/>
              </p:cNvCxnSpPr>
              <p:nvPr/>
            </p:nvCxnSpPr>
            <p:spPr bwMode="auto">
              <a:xfrm flipV="1">
                <a:off x="7575020" y="2835689"/>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0745" name="Straight Connector 22"/>
              <p:cNvCxnSpPr>
                <a:cxnSpLocks noChangeShapeType="1"/>
              </p:cNvCxnSpPr>
              <p:nvPr/>
            </p:nvCxnSpPr>
            <p:spPr bwMode="auto">
              <a:xfrm flipV="1">
                <a:off x="7575020" y="2414853"/>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0746" name="Straight Connector 23"/>
              <p:cNvCxnSpPr>
                <a:cxnSpLocks noChangeShapeType="1"/>
              </p:cNvCxnSpPr>
              <p:nvPr/>
            </p:nvCxnSpPr>
            <p:spPr bwMode="auto">
              <a:xfrm flipV="1">
                <a:off x="7575020" y="2011606"/>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0747" name="Straight Connector 24"/>
              <p:cNvCxnSpPr>
                <a:cxnSpLocks noChangeShapeType="1"/>
              </p:cNvCxnSpPr>
              <p:nvPr/>
            </p:nvCxnSpPr>
            <p:spPr bwMode="auto">
              <a:xfrm flipV="1">
                <a:off x="7575020" y="1608357"/>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grpSp>
      </p:grpSp>
      <p:grpSp>
        <p:nvGrpSpPr>
          <p:cNvPr id="30723" name="Group 61"/>
          <p:cNvGrpSpPr>
            <a:grpSpLocks/>
          </p:cNvGrpSpPr>
          <p:nvPr/>
        </p:nvGrpSpPr>
        <p:grpSpPr bwMode="auto">
          <a:xfrm>
            <a:off x="7319963" y="681038"/>
            <a:ext cx="1349375" cy="700087"/>
            <a:chOff x="6538094" y="3960283"/>
            <a:chExt cx="1351367" cy="700088"/>
          </a:xfrm>
        </p:grpSpPr>
        <p:sp>
          <p:nvSpPr>
            <p:cNvPr id="30737" name="Text Box 3"/>
            <p:cNvSpPr txBox="1">
              <a:spLocks noChangeArrowheads="1"/>
            </p:cNvSpPr>
            <p:nvPr/>
          </p:nvSpPr>
          <p:spPr bwMode="auto">
            <a:xfrm>
              <a:off x="7255256" y="4132948"/>
              <a:ext cx="634205" cy="34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a:lnSpc>
                  <a:spcPct val="93000"/>
                </a:lnSpc>
                <a:buClr>
                  <a:srgbClr val="000000"/>
                </a:buClr>
                <a:buSzPct val="100000"/>
                <a:buFont typeface="Times New Roman" panose="02020603050405020304" pitchFamily="18" charset="0"/>
                <a:buNone/>
              </a:pPr>
              <a:r>
                <a:rPr lang="en-CA" altLang="en-US"/>
                <a:t>data</a:t>
              </a:r>
            </a:p>
          </p:txBody>
        </p:sp>
        <p:pic>
          <p:nvPicPr>
            <p:cNvPr id="30738"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0724" name="Group 40"/>
          <p:cNvGrpSpPr>
            <a:grpSpLocks/>
          </p:cNvGrpSpPr>
          <p:nvPr/>
        </p:nvGrpSpPr>
        <p:grpSpPr bwMode="auto">
          <a:xfrm>
            <a:off x="7575550" y="3779838"/>
            <a:ext cx="1684338" cy="2284412"/>
            <a:chOff x="7575020" y="3642188"/>
            <a:chExt cx="1685046" cy="2284125"/>
          </a:xfrm>
        </p:grpSpPr>
        <p:sp>
          <p:nvSpPr>
            <p:cNvPr id="30729" name="Rectangle 9"/>
            <p:cNvSpPr>
              <a:spLocks noChangeArrowheads="1"/>
            </p:cNvSpPr>
            <p:nvPr/>
          </p:nvSpPr>
          <p:spPr bwMode="auto">
            <a:xfrm>
              <a:off x="7920662" y="3757401"/>
              <a:ext cx="1339404" cy="216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butane.ent</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heptane.ent</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hexane.ent</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nonane.ent</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decane.ent</a:t>
              </a:r>
            </a:p>
          </p:txBody>
        </p:sp>
        <p:grpSp>
          <p:nvGrpSpPr>
            <p:cNvPr id="30730" name="Group 36"/>
            <p:cNvGrpSpPr>
              <a:grpSpLocks/>
            </p:cNvGrpSpPr>
            <p:nvPr/>
          </p:nvGrpSpPr>
          <p:grpSpPr bwMode="auto">
            <a:xfrm>
              <a:off x="7575020" y="3642188"/>
              <a:ext cx="288035" cy="2073853"/>
              <a:chOff x="7575020" y="3642188"/>
              <a:chExt cx="288035" cy="2073853"/>
            </a:xfrm>
          </p:grpSpPr>
          <p:cxnSp>
            <p:nvCxnSpPr>
              <p:cNvPr id="30731" name="Straight Connector 12"/>
              <p:cNvCxnSpPr>
                <a:cxnSpLocks noChangeShapeType="1"/>
              </p:cNvCxnSpPr>
              <p:nvPr/>
            </p:nvCxnSpPr>
            <p:spPr bwMode="auto">
              <a:xfrm flipV="1">
                <a:off x="7575020" y="5716039"/>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0732" name="Straight Connector 15"/>
              <p:cNvCxnSpPr>
                <a:cxnSpLocks noChangeShapeType="1"/>
              </p:cNvCxnSpPr>
              <p:nvPr/>
            </p:nvCxnSpPr>
            <p:spPr bwMode="auto">
              <a:xfrm flipV="1">
                <a:off x="7575020" y="5295205"/>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0733" name="Straight Connector 16"/>
              <p:cNvCxnSpPr>
                <a:cxnSpLocks noChangeShapeType="1"/>
              </p:cNvCxnSpPr>
              <p:nvPr/>
            </p:nvCxnSpPr>
            <p:spPr bwMode="auto">
              <a:xfrm flipV="1">
                <a:off x="7575020" y="4874369"/>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0734" name="Straight Connector 17"/>
              <p:cNvCxnSpPr>
                <a:cxnSpLocks noChangeShapeType="1"/>
              </p:cNvCxnSpPr>
              <p:nvPr/>
            </p:nvCxnSpPr>
            <p:spPr bwMode="auto">
              <a:xfrm flipV="1">
                <a:off x="7575020" y="4471120"/>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0735" name="Straight Connector 18"/>
              <p:cNvCxnSpPr>
                <a:cxnSpLocks noChangeShapeType="1"/>
              </p:cNvCxnSpPr>
              <p:nvPr/>
            </p:nvCxnSpPr>
            <p:spPr bwMode="auto">
              <a:xfrm flipV="1">
                <a:off x="7575020" y="4067871"/>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0736" name="Straight Connector 26"/>
              <p:cNvCxnSpPr>
                <a:cxnSpLocks noChangeShapeType="1"/>
              </p:cNvCxnSpPr>
              <p:nvPr/>
            </p:nvCxnSpPr>
            <p:spPr bwMode="auto">
              <a:xfrm rot="5400000" flipH="1" flipV="1">
                <a:off x="6538095" y="4679114"/>
                <a:ext cx="2073853"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grpSp>
      </p:grpSp>
      <p:sp>
        <p:nvSpPr>
          <p:cNvPr id="30725" name="Text Box 4"/>
          <p:cNvSpPr txBox="1">
            <a:spLocks noChangeArrowheads="1"/>
          </p:cNvSpPr>
          <p:nvPr/>
        </p:nvSpPr>
        <p:spPr bwMode="auto">
          <a:xfrm>
            <a:off x="488950" y="508000"/>
            <a:ext cx="7069138" cy="289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First, let's revisit redirection…</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b="1">
                <a:latin typeface="Courier New" panose="02070309020205020404" pitchFamily="49" charset="0"/>
                <a:cs typeface="Courier New" panose="02070309020205020404" pitchFamily="49" charset="0"/>
              </a:rPr>
              <a:t>$</a:t>
            </a:r>
            <a:r>
              <a:rPr lang="en-US" altLang="en-US" sz="2600">
                <a:latin typeface="Courier New" panose="02070309020205020404" pitchFamily="49" charset="0"/>
                <a:cs typeface="Courier New" panose="02070309020205020404" pitchFamily="49" charset="0"/>
              </a:rPr>
              <a:t> </a:t>
            </a:r>
            <a:r>
              <a:rPr lang="en-US" altLang="en-US" sz="2600">
                <a:solidFill>
                  <a:srgbClr val="00B050"/>
                </a:solidFill>
                <a:latin typeface="Courier New" panose="02070309020205020404" pitchFamily="49" charset="0"/>
                <a:cs typeface="Courier New" panose="02070309020205020404" pitchFamily="49" charset="0"/>
              </a:rPr>
              <a:t>ls *.pdb &gt; files</a:t>
            </a:r>
          </a:p>
          <a:p>
            <a:pPr eaLnBrk="1">
              <a:buClr>
                <a:srgbClr val="000000"/>
              </a:buClr>
              <a:buSzPct val="100000"/>
              <a:buFont typeface="Times New Roman" panose="02020603050405020304" pitchFamily="18" charset="0"/>
              <a:buNone/>
            </a:pPr>
            <a:endParaRPr lang="en-US" altLang="en-US" sz="2600">
              <a:solidFill>
                <a:srgbClr val="00B050"/>
              </a:solidFill>
              <a:latin typeface="Calibri" panose="020F0502020204030204" pitchFamily="34" charset="0"/>
            </a:endParaRPr>
          </a:p>
          <a:p>
            <a:pPr eaLnBrk="1">
              <a:buClr>
                <a:srgbClr val="000000"/>
              </a:buClr>
              <a:buSzPct val="100000"/>
            </a:pPr>
            <a:r>
              <a:rPr lang="en-GB" altLang="en-US" sz="2600">
                <a:latin typeface="Calibri" panose="020F0502020204030204" pitchFamily="34" charset="0"/>
              </a:rPr>
              <a:t>But what about adding this together with other results generated later?</a:t>
            </a:r>
          </a:p>
          <a:p>
            <a:pPr eaLnBrk="1">
              <a:buClr>
                <a:srgbClr val="000000"/>
              </a:buClr>
              <a:buSzPct val="100000"/>
              <a:buFont typeface="Times New Roman" panose="02020603050405020304" pitchFamily="18" charset="0"/>
              <a:buNone/>
            </a:pPr>
            <a:endParaRPr lang="en-US" altLang="en-US" sz="2600">
              <a:solidFill>
                <a:srgbClr val="00B050"/>
              </a:solidFill>
              <a:latin typeface="Calibri" panose="020F0502020204030204" pitchFamily="34" charset="0"/>
            </a:endParaRPr>
          </a:p>
        </p:txBody>
      </p:sp>
      <p:grpSp>
        <p:nvGrpSpPr>
          <p:cNvPr id="30726" name="Group 6"/>
          <p:cNvGrpSpPr>
            <a:grpSpLocks/>
          </p:cNvGrpSpPr>
          <p:nvPr/>
        </p:nvGrpSpPr>
        <p:grpSpPr bwMode="auto">
          <a:xfrm>
            <a:off x="4291013" y="1244600"/>
            <a:ext cx="2706687" cy="863600"/>
            <a:chOff x="5327650" y="2166720"/>
            <a:chExt cx="3779898" cy="863817"/>
          </a:xfrm>
        </p:grpSpPr>
        <p:sp>
          <p:nvSpPr>
            <p:cNvPr id="30727" name="Text Box 2"/>
            <p:cNvSpPr txBox="1">
              <a:spLocks noChangeArrowheads="1"/>
            </p:cNvSpPr>
            <p:nvPr/>
          </p:nvSpPr>
          <p:spPr bwMode="auto">
            <a:xfrm>
              <a:off x="5788025" y="2166720"/>
              <a:ext cx="3319523" cy="863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list all pdb files</a:t>
              </a:r>
            </a:p>
            <a:p>
              <a:pPr eaLnBrk="1">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redirect to a file</a:t>
              </a:r>
            </a:p>
          </p:txBody>
        </p:sp>
        <p:sp>
          <p:nvSpPr>
            <p:cNvPr id="30728" name="Line 4"/>
            <p:cNvSpPr>
              <a:spLocks noChangeShapeType="1"/>
            </p:cNvSpPr>
            <p:nvPr/>
          </p:nvSpPr>
          <p:spPr bwMode="auto">
            <a:xfrm flipH="1">
              <a:off x="5327650" y="2511425"/>
              <a:ext cx="460375" cy="1588"/>
            </a:xfrm>
            <a:prstGeom prst="line">
              <a:avLst/>
            </a:prstGeom>
            <a:noFill/>
            <a:ln w="952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4"/>
          <p:cNvSpPr txBox="1">
            <a:spLocks noChangeArrowheads="1"/>
          </p:cNvSpPr>
          <p:nvPr/>
        </p:nvSpPr>
        <p:spPr bwMode="auto">
          <a:xfrm>
            <a:off x="488950" y="508000"/>
            <a:ext cx="7029450" cy="409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First, let's revisit redirection…</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b="1">
                <a:latin typeface="Courier New" panose="02070309020205020404" pitchFamily="49" charset="0"/>
                <a:cs typeface="Courier New" panose="02070309020205020404" pitchFamily="49" charset="0"/>
              </a:rPr>
              <a:t>$</a:t>
            </a:r>
            <a:r>
              <a:rPr lang="en-US" altLang="en-US" sz="2600">
                <a:latin typeface="Courier New" panose="02070309020205020404" pitchFamily="49" charset="0"/>
                <a:cs typeface="Courier New" panose="02070309020205020404" pitchFamily="49" charset="0"/>
              </a:rPr>
              <a:t> </a:t>
            </a:r>
            <a:r>
              <a:rPr lang="en-US" altLang="en-US" sz="2600">
                <a:solidFill>
                  <a:srgbClr val="00B050"/>
                </a:solidFill>
                <a:latin typeface="Courier New" panose="02070309020205020404" pitchFamily="49" charset="0"/>
                <a:cs typeface="Courier New" panose="02070309020205020404" pitchFamily="49" charset="0"/>
              </a:rPr>
              <a:t>ls *.pdb &gt; files</a:t>
            </a:r>
          </a:p>
          <a:p>
            <a:pPr eaLnBrk="1">
              <a:buClr>
                <a:srgbClr val="000000"/>
              </a:buClr>
              <a:buSzPct val="100000"/>
              <a:buFont typeface="Times New Roman" panose="02020603050405020304" pitchFamily="18" charset="0"/>
              <a:buNone/>
            </a:pPr>
            <a:endParaRPr lang="en-US" altLang="en-US" sz="2600">
              <a:solidFill>
                <a:srgbClr val="00B050"/>
              </a:solidFill>
              <a:latin typeface="Calibri" panose="020F0502020204030204" pitchFamily="34" charset="0"/>
            </a:endParaRPr>
          </a:p>
          <a:p>
            <a:pPr eaLnBrk="1">
              <a:buClr>
                <a:srgbClr val="000000"/>
              </a:buClr>
              <a:buSzPct val="100000"/>
            </a:pPr>
            <a:r>
              <a:rPr lang="en-GB" altLang="en-US" sz="2600">
                <a:latin typeface="Calibri" panose="020F0502020204030204" pitchFamily="34" charset="0"/>
              </a:rPr>
              <a:t>But what about adding this together with other results generated later?</a:t>
            </a:r>
          </a:p>
          <a:p>
            <a:pPr eaLnBrk="1">
              <a:buClr>
                <a:srgbClr val="000000"/>
              </a:buClr>
              <a:buSzPct val="100000"/>
            </a:pPr>
            <a:endParaRPr lang="en-GB" altLang="en-US" sz="2600">
              <a:latin typeface="Calibri" panose="020F0502020204030204" pitchFamily="34" charset="0"/>
            </a:endParaRPr>
          </a:p>
          <a:p>
            <a:pPr eaLnBrk="1">
              <a:buClr>
                <a:srgbClr val="000000"/>
              </a:buClr>
              <a:buSzPct val="100000"/>
            </a:pPr>
            <a:r>
              <a:rPr lang="en-GB" altLang="en-US" sz="2600" b="1">
                <a:latin typeface="Courier New" panose="02070309020205020404" pitchFamily="49" charset="0"/>
                <a:cs typeface="Courier New" panose="02070309020205020404" pitchFamily="49" charset="0"/>
              </a:rPr>
              <a:t>$</a:t>
            </a:r>
            <a:r>
              <a:rPr lang="en-GB" altLang="en-US" sz="2600">
                <a:latin typeface="Courier New" panose="02070309020205020404" pitchFamily="49" charset="0"/>
                <a:cs typeface="Courier New" panose="02070309020205020404" pitchFamily="49" charset="0"/>
              </a:rPr>
              <a:t> </a:t>
            </a:r>
            <a:r>
              <a:rPr lang="en-GB" altLang="en-US" sz="2600">
                <a:solidFill>
                  <a:srgbClr val="00B050"/>
                </a:solidFill>
                <a:latin typeface="Courier New" panose="02070309020205020404" pitchFamily="49" charset="0"/>
                <a:cs typeface="Courier New" panose="02070309020205020404" pitchFamily="49" charset="0"/>
              </a:rPr>
              <a:t>ls *.ent &gt; more-files</a:t>
            </a:r>
            <a:endParaRPr lang="en-GB" altLang="en-US" sz="2600">
              <a:latin typeface="Courier New" panose="02070309020205020404" pitchFamily="49" charset="0"/>
              <a:cs typeface="Courier New" panose="02070309020205020404" pitchFamily="49" charset="0"/>
            </a:endParaRPr>
          </a:p>
          <a:p>
            <a:pPr eaLnBrk="1">
              <a:buClr>
                <a:srgbClr val="000000"/>
              </a:buClr>
              <a:buSzPct val="100000"/>
            </a:pPr>
            <a:endParaRPr lang="en-GB" altLang="en-US" sz="2600">
              <a:latin typeface="Calibri" panose="020F0502020204030204" pitchFamily="34" charset="0"/>
            </a:endParaRPr>
          </a:p>
          <a:p>
            <a:pPr eaLnBrk="1">
              <a:buClr>
                <a:srgbClr val="000000"/>
              </a:buClr>
              <a:buSzPct val="100000"/>
              <a:buFont typeface="Times New Roman" panose="02020603050405020304" pitchFamily="18" charset="0"/>
              <a:buNone/>
            </a:pPr>
            <a:endParaRPr lang="en-US" altLang="en-US" sz="2600">
              <a:solidFill>
                <a:srgbClr val="00B050"/>
              </a:solidFill>
              <a:latin typeface="Calibri" panose="020F0502020204030204" pitchFamily="34" charset="0"/>
            </a:endParaRPr>
          </a:p>
        </p:txBody>
      </p:sp>
      <p:grpSp>
        <p:nvGrpSpPr>
          <p:cNvPr id="32771" name="Group 41"/>
          <p:cNvGrpSpPr>
            <a:grpSpLocks/>
          </p:cNvGrpSpPr>
          <p:nvPr/>
        </p:nvGrpSpPr>
        <p:grpSpPr bwMode="auto">
          <a:xfrm>
            <a:off x="7575550" y="1371600"/>
            <a:ext cx="1798638" cy="2620963"/>
            <a:chOff x="7575020" y="1245129"/>
            <a:chExt cx="1798982" cy="2619523"/>
          </a:xfrm>
        </p:grpSpPr>
        <p:sp>
          <p:nvSpPr>
            <p:cNvPr id="32787" name="Rectangle 8"/>
            <p:cNvSpPr>
              <a:spLocks noChangeArrowheads="1"/>
            </p:cNvSpPr>
            <p:nvPr/>
          </p:nvSpPr>
          <p:spPr bwMode="auto">
            <a:xfrm>
              <a:off x="7920662" y="1280300"/>
              <a:ext cx="1453340" cy="2584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cubane.pdb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ethane.pdb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methane.pdb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octane.pdb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pentane.pdb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propane.pdb</a:t>
              </a:r>
              <a:endParaRPr lang="en-GB" altLang="en-US"/>
            </a:p>
          </p:txBody>
        </p:sp>
        <p:grpSp>
          <p:nvGrpSpPr>
            <p:cNvPr id="32788" name="Group 37"/>
            <p:cNvGrpSpPr>
              <a:grpSpLocks/>
            </p:cNvGrpSpPr>
            <p:nvPr/>
          </p:nvGrpSpPr>
          <p:grpSpPr bwMode="auto">
            <a:xfrm>
              <a:off x="7575020" y="1245129"/>
              <a:ext cx="288035" cy="2419497"/>
              <a:chOff x="7575020" y="1245129"/>
              <a:chExt cx="288035" cy="2419497"/>
            </a:xfrm>
          </p:grpSpPr>
          <p:cxnSp>
            <p:nvCxnSpPr>
              <p:cNvPr id="32789" name="Straight Connector 11"/>
              <p:cNvCxnSpPr>
                <a:cxnSpLocks noChangeShapeType="1"/>
              </p:cNvCxnSpPr>
              <p:nvPr/>
            </p:nvCxnSpPr>
            <p:spPr bwMode="auto">
              <a:xfrm rot="5400000">
                <a:off x="6365275" y="2454875"/>
                <a:ext cx="2419495"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2790" name="Straight Connector 19"/>
              <p:cNvCxnSpPr>
                <a:cxnSpLocks noChangeShapeType="1"/>
              </p:cNvCxnSpPr>
              <p:nvPr/>
            </p:nvCxnSpPr>
            <p:spPr bwMode="auto">
              <a:xfrm flipV="1">
                <a:off x="7575020" y="3664624"/>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2791" name="Straight Connector 20"/>
              <p:cNvCxnSpPr>
                <a:cxnSpLocks noChangeShapeType="1"/>
              </p:cNvCxnSpPr>
              <p:nvPr/>
            </p:nvCxnSpPr>
            <p:spPr bwMode="auto">
              <a:xfrm flipV="1">
                <a:off x="7575020" y="3243790"/>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2792" name="Straight Connector 21"/>
              <p:cNvCxnSpPr>
                <a:cxnSpLocks noChangeShapeType="1"/>
              </p:cNvCxnSpPr>
              <p:nvPr/>
            </p:nvCxnSpPr>
            <p:spPr bwMode="auto">
              <a:xfrm flipV="1">
                <a:off x="7575020" y="2835689"/>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2793" name="Straight Connector 22"/>
              <p:cNvCxnSpPr>
                <a:cxnSpLocks noChangeShapeType="1"/>
              </p:cNvCxnSpPr>
              <p:nvPr/>
            </p:nvCxnSpPr>
            <p:spPr bwMode="auto">
              <a:xfrm flipV="1">
                <a:off x="7575020" y="2414853"/>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2794" name="Straight Connector 23"/>
              <p:cNvCxnSpPr>
                <a:cxnSpLocks noChangeShapeType="1"/>
              </p:cNvCxnSpPr>
              <p:nvPr/>
            </p:nvCxnSpPr>
            <p:spPr bwMode="auto">
              <a:xfrm flipV="1">
                <a:off x="7575020" y="2011606"/>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2795" name="Straight Connector 24"/>
              <p:cNvCxnSpPr>
                <a:cxnSpLocks noChangeShapeType="1"/>
              </p:cNvCxnSpPr>
              <p:nvPr/>
            </p:nvCxnSpPr>
            <p:spPr bwMode="auto">
              <a:xfrm flipV="1">
                <a:off x="7575020" y="1608357"/>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grpSp>
      </p:grpSp>
      <p:grpSp>
        <p:nvGrpSpPr>
          <p:cNvPr id="32772" name="Group 61"/>
          <p:cNvGrpSpPr>
            <a:grpSpLocks/>
          </p:cNvGrpSpPr>
          <p:nvPr/>
        </p:nvGrpSpPr>
        <p:grpSpPr bwMode="auto">
          <a:xfrm>
            <a:off x="7319963" y="681038"/>
            <a:ext cx="1349375" cy="700087"/>
            <a:chOff x="6538094" y="3960283"/>
            <a:chExt cx="1351367" cy="700088"/>
          </a:xfrm>
        </p:grpSpPr>
        <p:sp>
          <p:nvSpPr>
            <p:cNvPr id="32785" name="Text Box 3"/>
            <p:cNvSpPr txBox="1">
              <a:spLocks noChangeArrowheads="1"/>
            </p:cNvSpPr>
            <p:nvPr/>
          </p:nvSpPr>
          <p:spPr bwMode="auto">
            <a:xfrm>
              <a:off x="7255256" y="4132948"/>
              <a:ext cx="634205" cy="34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a:lnSpc>
                  <a:spcPct val="93000"/>
                </a:lnSpc>
                <a:buClr>
                  <a:srgbClr val="000000"/>
                </a:buClr>
                <a:buSzPct val="100000"/>
                <a:buFont typeface="Times New Roman" panose="02020603050405020304" pitchFamily="18" charset="0"/>
                <a:buNone/>
              </a:pPr>
              <a:r>
                <a:rPr lang="en-CA" altLang="en-US"/>
                <a:t>data</a:t>
              </a:r>
            </a:p>
          </p:txBody>
        </p:sp>
        <p:pic>
          <p:nvPicPr>
            <p:cNvPr id="32786"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2773" name="Group 40"/>
          <p:cNvGrpSpPr>
            <a:grpSpLocks/>
          </p:cNvGrpSpPr>
          <p:nvPr/>
        </p:nvGrpSpPr>
        <p:grpSpPr bwMode="auto">
          <a:xfrm>
            <a:off x="7575550" y="3768725"/>
            <a:ext cx="1684338" cy="2284413"/>
            <a:chOff x="7575020" y="3642188"/>
            <a:chExt cx="1685046" cy="2284125"/>
          </a:xfrm>
        </p:grpSpPr>
        <p:sp>
          <p:nvSpPr>
            <p:cNvPr id="32777" name="Rectangle 9"/>
            <p:cNvSpPr>
              <a:spLocks noChangeArrowheads="1"/>
            </p:cNvSpPr>
            <p:nvPr/>
          </p:nvSpPr>
          <p:spPr bwMode="auto">
            <a:xfrm>
              <a:off x="7920662" y="3757401"/>
              <a:ext cx="1339404" cy="216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butane.ent</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heptane.ent</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hexane.ent</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nonane.ent</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decane.ent</a:t>
              </a:r>
            </a:p>
          </p:txBody>
        </p:sp>
        <p:grpSp>
          <p:nvGrpSpPr>
            <p:cNvPr id="32778" name="Group 36"/>
            <p:cNvGrpSpPr>
              <a:grpSpLocks/>
            </p:cNvGrpSpPr>
            <p:nvPr/>
          </p:nvGrpSpPr>
          <p:grpSpPr bwMode="auto">
            <a:xfrm>
              <a:off x="7575020" y="3642188"/>
              <a:ext cx="288035" cy="2073853"/>
              <a:chOff x="7575020" y="3642188"/>
              <a:chExt cx="288035" cy="2073853"/>
            </a:xfrm>
          </p:grpSpPr>
          <p:cxnSp>
            <p:nvCxnSpPr>
              <p:cNvPr id="32779" name="Straight Connector 12"/>
              <p:cNvCxnSpPr>
                <a:cxnSpLocks noChangeShapeType="1"/>
              </p:cNvCxnSpPr>
              <p:nvPr/>
            </p:nvCxnSpPr>
            <p:spPr bwMode="auto">
              <a:xfrm flipV="1">
                <a:off x="7575020" y="5716039"/>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2780" name="Straight Connector 15"/>
              <p:cNvCxnSpPr>
                <a:cxnSpLocks noChangeShapeType="1"/>
              </p:cNvCxnSpPr>
              <p:nvPr/>
            </p:nvCxnSpPr>
            <p:spPr bwMode="auto">
              <a:xfrm flipV="1">
                <a:off x="7575020" y="5295205"/>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2781" name="Straight Connector 16"/>
              <p:cNvCxnSpPr>
                <a:cxnSpLocks noChangeShapeType="1"/>
              </p:cNvCxnSpPr>
              <p:nvPr/>
            </p:nvCxnSpPr>
            <p:spPr bwMode="auto">
              <a:xfrm flipV="1">
                <a:off x="7575020" y="4874369"/>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2782" name="Straight Connector 17"/>
              <p:cNvCxnSpPr>
                <a:cxnSpLocks noChangeShapeType="1"/>
              </p:cNvCxnSpPr>
              <p:nvPr/>
            </p:nvCxnSpPr>
            <p:spPr bwMode="auto">
              <a:xfrm flipV="1">
                <a:off x="7575020" y="4471120"/>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2783" name="Straight Connector 18"/>
              <p:cNvCxnSpPr>
                <a:cxnSpLocks noChangeShapeType="1"/>
              </p:cNvCxnSpPr>
              <p:nvPr/>
            </p:nvCxnSpPr>
            <p:spPr bwMode="auto">
              <a:xfrm flipV="1">
                <a:off x="7575020" y="4067871"/>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2784" name="Straight Connector 26"/>
              <p:cNvCxnSpPr>
                <a:cxnSpLocks noChangeShapeType="1"/>
              </p:cNvCxnSpPr>
              <p:nvPr/>
            </p:nvCxnSpPr>
            <p:spPr bwMode="auto">
              <a:xfrm rot="5400000" flipH="1" flipV="1">
                <a:off x="6538095" y="4679114"/>
                <a:ext cx="2073853"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grpSp>
      </p:grpSp>
      <p:grpSp>
        <p:nvGrpSpPr>
          <p:cNvPr id="32774" name="Group 6"/>
          <p:cNvGrpSpPr>
            <a:grpSpLocks/>
          </p:cNvGrpSpPr>
          <p:nvPr/>
        </p:nvGrpSpPr>
        <p:grpSpPr bwMode="auto">
          <a:xfrm>
            <a:off x="4291013" y="1244600"/>
            <a:ext cx="2706687" cy="863600"/>
            <a:chOff x="5327650" y="2166720"/>
            <a:chExt cx="3779898" cy="863817"/>
          </a:xfrm>
        </p:grpSpPr>
        <p:sp>
          <p:nvSpPr>
            <p:cNvPr id="32775" name="Text Box 2"/>
            <p:cNvSpPr txBox="1">
              <a:spLocks noChangeArrowheads="1"/>
            </p:cNvSpPr>
            <p:nvPr/>
          </p:nvSpPr>
          <p:spPr bwMode="auto">
            <a:xfrm>
              <a:off x="5788025" y="2166720"/>
              <a:ext cx="3319523" cy="863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list all pdb files</a:t>
              </a:r>
            </a:p>
            <a:p>
              <a:pPr eaLnBrk="1">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redirect to a file</a:t>
              </a:r>
            </a:p>
          </p:txBody>
        </p:sp>
        <p:sp>
          <p:nvSpPr>
            <p:cNvPr id="32776" name="Line 4"/>
            <p:cNvSpPr>
              <a:spLocks noChangeShapeType="1"/>
            </p:cNvSpPr>
            <p:nvPr/>
          </p:nvSpPr>
          <p:spPr bwMode="auto">
            <a:xfrm flipH="1">
              <a:off x="5327650" y="2511425"/>
              <a:ext cx="460375" cy="1588"/>
            </a:xfrm>
            <a:prstGeom prst="line">
              <a:avLst/>
            </a:prstGeom>
            <a:noFill/>
            <a:ln w="952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8" name="Group 41"/>
          <p:cNvGrpSpPr>
            <a:grpSpLocks/>
          </p:cNvGrpSpPr>
          <p:nvPr/>
        </p:nvGrpSpPr>
        <p:grpSpPr bwMode="auto">
          <a:xfrm>
            <a:off x="7575550" y="1371600"/>
            <a:ext cx="1798638" cy="2620963"/>
            <a:chOff x="7575020" y="1245129"/>
            <a:chExt cx="1798982" cy="2619523"/>
          </a:xfrm>
        </p:grpSpPr>
        <p:sp>
          <p:nvSpPr>
            <p:cNvPr id="34839" name="Rectangle 8"/>
            <p:cNvSpPr>
              <a:spLocks noChangeArrowheads="1"/>
            </p:cNvSpPr>
            <p:nvPr/>
          </p:nvSpPr>
          <p:spPr bwMode="auto">
            <a:xfrm>
              <a:off x="7920662" y="1280300"/>
              <a:ext cx="1453340" cy="2584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cubane.pdb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ethane.pdb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methane.pdb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octane.pdb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pentane.pdb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propane.pdb</a:t>
              </a:r>
              <a:endParaRPr lang="en-GB" altLang="en-US"/>
            </a:p>
          </p:txBody>
        </p:sp>
        <p:grpSp>
          <p:nvGrpSpPr>
            <p:cNvPr id="34840" name="Group 37"/>
            <p:cNvGrpSpPr>
              <a:grpSpLocks/>
            </p:cNvGrpSpPr>
            <p:nvPr/>
          </p:nvGrpSpPr>
          <p:grpSpPr bwMode="auto">
            <a:xfrm>
              <a:off x="7575020" y="1245129"/>
              <a:ext cx="288035" cy="2419497"/>
              <a:chOff x="7575020" y="1245129"/>
              <a:chExt cx="288035" cy="2419497"/>
            </a:xfrm>
          </p:grpSpPr>
          <p:cxnSp>
            <p:nvCxnSpPr>
              <p:cNvPr id="34841" name="Straight Connector 11"/>
              <p:cNvCxnSpPr>
                <a:cxnSpLocks noChangeShapeType="1"/>
              </p:cNvCxnSpPr>
              <p:nvPr/>
            </p:nvCxnSpPr>
            <p:spPr bwMode="auto">
              <a:xfrm rot="5400000">
                <a:off x="6365275" y="2454875"/>
                <a:ext cx="2419495"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4842" name="Straight Connector 19"/>
              <p:cNvCxnSpPr>
                <a:cxnSpLocks noChangeShapeType="1"/>
              </p:cNvCxnSpPr>
              <p:nvPr/>
            </p:nvCxnSpPr>
            <p:spPr bwMode="auto">
              <a:xfrm flipV="1">
                <a:off x="7575020" y="3664624"/>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4843" name="Straight Connector 20"/>
              <p:cNvCxnSpPr>
                <a:cxnSpLocks noChangeShapeType="1"/>
              </p:cNvCxnSpPr>
              <p:nvPr/>
            </p:nvCxnSpPr>
            <p:spPr bwMode="auto">
              <a:xfrm flipV="1">
                <a:off x="7575020" y="3243790"/>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4844" name="Straight Connector 21"/>
              <p:cNvCxnSpPr>
                <a:cxnSpLocks noChangeShapeType="1"/>
              </p:cNvCxnSpPr>
              <p:nvPr/>
            </p:nvCxnSpPr>
            <p:spPr bwMode="auto">
              <a:xfrm flipV="1">
                <a:off x="7575020" y="2835689"/>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4845" name="Straight Connector 22"/>
              <p:cNvCxnSpPr>
                <a:cxnSpLocks noChangeShapeType="1"/>
              </p:cNvCxnSpPr>
              <p:nvPr/>
            </p:nvCxnSpPr>
            <p:spPr bwMode="auto">
              <a:xfrm flipV="1">
                <a:off x="7575020" y="2414853"/>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4846" name="Straight Connector 23"/>
              <p:cNvCxnSpPr>
                <a:cxnSpLocks noChangeShapeType="1"/>
              </p:cNvCxnSpPr>
              <p:nvPr/>
            </p:nvCxnSpPr>
            <p:spPr bwMode="auto">
              <a:xfrm flipV="1">
                <a:off x="7575020" y="2011606"/>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4847" name="Straight Connector 24"/>
              <p:cNvCxnSpPr>
                <a:cxnSpLocks noChangeShapeType="1"/>
              </p:cNvCxnSpPr>
              <p:nvPr/>
            </p:nvCxnSpPr>
            <p:spPr bwMode="auto">
              <a:xfrm flipV="1">
                <a:off x="7575020" y="1608357"/>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grpSp>
      </p:grpSp>
      <p:grpSp>
        <p:nvGrpSpPr>
          <p:cNvPr id="34819" name="Group 61"/>
          <p:cNvGrpSpPr>
            <a:grpSpLocks/>
          </p:cNvGrpSpPr>
          <p:nvPr/>
        </p:nvGrpSpPr>
        <p:grpSpPr bwMode="auto">
          <a:xfrm>
            <a:off x="7319963" y="681038"/>
            <a:ext cx="1349375" cy="700087"/>
            <a:chOff x="6538094" y="3960283"/>
            <a:chExt cx="1351367" cy="700088"/>
          </a:xfrm>
        </p:grpSpPr>
        <p:sp>
          <p:nvSpPr>
            <p:cNvPr id="34837" name="Text Box 3"/>
            <p:cNvSpPr txBox="1">
              <a:spLocks noChangeArrowheads="1"/>
            </p:cNvSpPr>
            <p:nvPr/>
          </p:nvSpPr>
          <p:spPr bwMode="auto">
            <a:xfrm>
              <a:off x="7255256" y="4132948"/>
              <a:ext cx="634205" cy="34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a:lnSpc>
                  <a:spcPct val="93000"/>
                </a:lnSpc>
                <a:buClr>
                  <a:srgbClr val="000000"/>
                </a:buClr>
                <a:buSzPct val="100000"/>
                <a:buFont typeface="Times New Roman" panose="02020603050405020304" pitchFamily="18" charset="0"/>
                <a:buNone/>
              </a:pPr>
              <a:r>
                <a:rPr lang="en-CA" altLang="en-US"/>
                <a:t>data</a:t>
              </a:r>
            </a:p>
          </p:txBody>
        </p:sp>
        <p:pic>
          <p:nvPicPr>
            <p:cNvPr id="34838"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4820" name="Group 40"/>
          <p:cNvGrpSpPr>
            <a:grpSpLocks/>
          </p:cNvGrpSpPr>
          <p:nvPr/>
        </p:nvGrpSpPr>
        <p:grpSpPr bwMode="auto">
          <a:xfrm>
            <a:off x="7575550" y="3768725"/>
            <a:ext cx="1684338" cy="2284413"/>
            <a:chOff x="7575020" y="3642188"/>
            <a:chExt cx="1685046" cy="2284125"/>
          </a:xfrm>
        </p:grpSpPr>
        <p:sp>
          <p:nvSpPr>
            <p:cNvPr id="34829" name="Rectangle 9"/>
            <p:cNvSpPr>
              <a:spLocks noChangeArrowheads="1"/>
            </p:cNvSpPr>
            <p:nvPr/>
          </p:nvSpPr>
          <p:spPr bwMode="auto">
            <a:xfrm>
              <a:off x="7920662" y="3757401"/>
              <a:ext cx="1339404" cy="216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butane.ent</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heptane.ent</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hexane.ent</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nonane.ent</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decane.ent</a:t>
              </a:r>
            </a:p>
          </p:txBody>
        </p:sp>
        <p:grpSp>
          <p:nvGrpSpPr>
            <p:cNvPr id="34830" name="Group 36"/>
            <p:cNvGrpSpPr>
              <a:grpSpLocks/>
            </p:cNvGrpSpPr>
            <p:nvPr/>
          </p:nvGrpSpPr>
          <p:grpSpPr bwMode="auto">
            <a:xfrm>
              <a:off x="7575020" y="3642188"/>
              <a:ext cx="288035" cy="2073853"/>
              <a:chOff x="7575020" y="3642188"/>
              <a:chExt cx="288035" cy="2073853"/>
            </a:xfrm>
          </p:grpSpPr>
          <p:cxnSp>
            <p:nvCxnSpPr>
              <p:cNvPr id="34831" name="Straight Connector 12"/>
              <p:cNvCxnSpPr>
                <a:cxnSpLocks noChangeShapeType="1"/>
              </p:cNvCxnSpPr>
              <p:nvPr/>
            </p:nvCxnSpPr>
            <p:spPr bwMode="auto">
              <a:xfrm flipV="1">
                <a:off x="7575020" y="5716039"/>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4832" name="Straight Connector 15"/>
              <p:cNvCxnSpPr>
                <a:cxnSpLocks noChangeShapeType="1"/>
              </p:cNvCxnSpPr>
              <p:nvPr/>
            </p:nvCxnSpPr>
            <p:spPr bwMode="auto">
              <a:xfrm flipV="1">
                <a:off x="7575020" y="5295205"/>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4833" name="Straight Connector 16"/>
              <p:cNvCxnSpPr>
                <a:cxnSpLocks noChangeShapeType="1"/>
              </p:cNvCxnSpPr>
              <p:nvPr/>
            </p:nvCxnSpPr>
            <p:spPr bwMode="auto">
              <a:xfrm flipV="1">
                <a:off x="7575020" y="4874369"/>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4834" name="Straight Connector 17"/>
              <p:cNvCxnSpPr>
                <a:cxnSpLocks noChangeShapeType="1"/>
              </p:cNvCxnSpPr>
              <p:nvPr/>
            </p:nvCxnSpPr>
            <p:spPr bwMode="auto">
              <a:xfrm flipV="1">
                <a:off x="7575020" y="4471120"/>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4835" name="Straight Connector 18"/>
              <p:cNvCxnSpPr>
                <a:cxnSpLocks noChangeShapeType="1"/>
              </p:cNvCxnSpPr>
              <p:nvPr/>
            </p:nvCxnSpPr>
            <p:spPr bwMode="auto">
              <a:xfrm flipV="1">
                <a:off x="7575020" y="4067871"/>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4836" name="Straight Connector 26"/>
              <p:cNvCxnSpPr>
                <a:cxnSpLocks noChangeShapeType="1"/>
              </p:cNvCxnSpPr>
              <p:nvPr/>
            </p:nvCxnSpPr>
            <p:spPr bwMode="auto">
              <a:xfrm rot="5400000" flipH="1" flipV="1">
                <a:off x="6538095" y="4679114"/>
                <a:ext cx="2073853"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grpSp>
      </p:grpSp>
      <p:sp>
        <p:nvSpPr>
          <p:cNvPr id="34821" name="Text Box 4"/>
          <p:cNvSpPr txBox="1">
            <a:spLocks noChangeArrowheads="1"/>
          </p:cNvSpPr>
          <p:nvPr/>
        </p:nvSpPr>
        <p:spPr bwMode="auto">
          <a:xfrm>
            <a:off x="488950" y="508000"/>
            <a:ext cx="7069138" cy="409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First, let's revisit redirection…</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b="1">
                <a:latin typeface="Courier New" panose="02070309020205020404" pitchFamily="49" charset="0"/>
                <a:cs typeface="Courier New" panose="02070309020205020404" pitchFamily="49" charset="0"/>
              </a:rPr>
              <a:t>$</a:t>
            </a:r>
            <a:r>
              <a:rPr lang="en-US" altLang="en-US" sz="2600">
                <a:latin typeface="Courier New" panose="02070309020205020404" pitchFamily="49" charset="0"/>
                <a:cs typeface="Courier New" panose="02070309020205020404" pitchFamily="49" charset="0"/>
              </a:rPr>
              <a:t> </a:t>
            </a:r>
            <a:r>
              <a:rPr lang="en-US" altLang="en-US" sz="2600">
                <a:solidFill>
                  <a:srgbClr val="00B050"/>
                </a:solidFill>
                <a:latin typeface="Courier New" panose="02070309020205020404" pitchFamily="49" charset="0"/>
                <a:cs typeface="Courier New" panose="02070309020205020404" pitchFamily="49" charset="0"/>
              </a:rPr>
              <a:t>ls *.pdb &gt; files</a:t>
            </a:r>
          </a:p>
          <a:p>
            <a:pPr eaLnBrk="1">
              <a:buClr>
                <a:srgbClr val="000000"/>
              </a:buClr>
              <a:buSzPct val="100000"/>
              <a:buFont typeface="Times New Roman" panose="02020603050405020304" pitchFamily="18" charset="0"/>
              <a:buNone/>
            </a:pPr>
            <a:endParaRPr lang="en-US" altLang="en-US" sz="2600">
              <a:solidFill>
                <a:srgbClr val="00B050"/>
              </a:solidFill>
              <a:latin typeface="Calibri" panose="020F0502020204030204" pitchFamily="34" charset="0"/>
            </a:endParaRPr>
          </a:p>
          <a:p>
            <a:pPr eaLnBrk="1">
              <a:buClr>
                <a:srgbClr val="000000"/>
              </a:buClr>
              <a:buSzPct val="100000"/>
            </a:pPr>
            <a:r>
              <a:rPr lang="en-GB" altLang="en-US" sz="2600">
                <a:latin typeface="Calibri" panose="020F0502020204030204" pitchFamily="34" charset="0"/>
              </a:rPr>
              <a:t>But what about adding this together with other results generated later?</a:t>
            </a:r>
          </a:p>
          <a:p>
            <a:pPr eaLnBrk="1">
              <a:buClr>
                <a:srgbClr val="000000"/>
              </a:buClr>
              <a:buSzPct val="100000"/>
            </a:pPr>
            <a:endParaRPr lang="en-GB" altLang="en-US" sz="2600">
              <a:latin typeface="Calibri" panose="020F0502020204030204" pitchFamily="34" charset="0"/>
            </a:endParaRPr>
          </a:p>
          <a:p>
            <a:pPr eaLnBrk="1">
              <a:buClr>
                <a:srgbClr val="000000"/>
              </a:buClr>
              <a:buSzPct val="100000"/>
            </a:pPr>
            <a:r>
              <a:rPr lang="en-GB" altLang="en-US" sz="2600" b="1">
                <a:latin typeface="Courier New" panose="02070309020205020404" pitchFamily="49" charset="0"/>
                <a:cs typeface="Courier New" panose="02070309020205020404" pitchFamily="49" charset="0"/>
              </a:rPr>
              <a:t>$</a:t>
            </a:r>
            <a:r>
              <a:rPr lang="en-GB" altLang="en-US" sz="2600">
                <a:latin typeface="Courier New" panose="02070309020205020404" pitchFamily="49" charset="0"/>
                <a:cs typeface="Courier New" panose="02070309020205020404" pitchFamily="49" charset="0"/>
              </a:rPr>
              <a:t> </a:t>
            </a:r>
            <a:r>
              <a:rPr lang="en-GB" altLang="en-US" sz="2600">
                <a:solidFill>
                  <a:srgbClr val="00B050"/>
                </a:solidFill>
                <a:latin typeface="Courier New" panose="02070309020205020404" pitchFamily="49" charset="0"/>
                <a:cs typeface="Courier New" panose="02070309020205020404" pitchFamily="49" charset="0"/>
              </a:rPr>
              <a:t>ls *.ent &gt; more-files</a:t>
            </a:r>
            <a:endParaRPr lang="en-GB" altLang="en-US" sz="2600">
              <a:latin typeface="Courier New" panose="02070309020205020404" pitchFamily="49" charset="0"/>
              <a:cs typeface="Courier New" panose="02070309020205020404" pitchFamily="49" charset="0"/>
            </a:endParaRPr>
          </a:p>
          <a:p>
            <a:pPr eaLnBrk="1">
              <a:buClr>
                <a:srgbClr val="000000"/>
              </a:buClr>
              <a:buSzPct val="100000"/>
            </a:pPr>
            <a:endParaRPr lang="en-GB" altLang="en-US" sz="2600">
              <a:latin typeface="Calibri" panose="020F0502020204030204" pitchFamily="34" charset="0"/>
            </a:endParaRPr>
          </a:p>
          <a:p>
            <a:pPr eaLnBrk="1">
              <a:buClr>
                <a:srgbClr val="000000"/>
              </a:buClr>
              <a:buSzPct val="100000"/>
              <a:buFont typeface="Times New Roman" panose="02020603050405020304" pitchFamily="18" charset="0"/>
              <a:buNone/>
            </a:pPr>
            <a:endParaRPr lang="en-US" altLang="en-US" sz="2600">
              <a:solidFill>
                <a:srgbClr val="00B050"/>
              </a:solidFill>
              <a:latin typeface="Calibri" panose="020F0502020204030204" pitchFamily="34" charset="0"/>
            </a:endParaRPr>
          </a:p>
        </p:txBody>
      </p:sp>
      <p:grpSp>
        <p:nvGrpSpPr>
          <p:cNvPr id="34822" name="Group 6"/>
          <p:cNvGrpSpPr>
            <a:grpSpLocks/>
          </p:cNvGrpSpPr>
          <p:nvPr/>
        </p:nvGrpSpPr>
        <p:grpSpPr bwMode="auto">
          <a:xfrm>
            <a:off x="4291013" y="1244600"/>
            <a:ext cx="2706687" cy="863600"/>
            <a:chOff x="5327650" y="2166720"/>
            <a:chExt cx="3779898" cy="863817"/>
          </a:xfrm>
        </p:grpSpPr>
        <p:sp>
          <p:nvSpPr>
            <p:cNvPr id="34827" name="Text Box 2"/>
            <p:cNvSpPr txBox="1">
              <a:spLocks noChangeArrowheads="1"/>
            </p:cNvSpPr>
            <p:nvPr/>
          </p:nvSpPr>
          <p:spPr bwMode="auto">
            <a:xfrm>
              <a:off x="5788025" y="2166720"/>
              <a:ext cx="3319523" cy="863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list all pdb files</a:t>
              </a:r>
            </a:p>
            <a:p>
              <a:pPr eaLnBrk="1">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redirect to a file</a:t>
              </a:r>
            </a:p>
          </p:txBody>
        </p:sp>
        <p:sp>
          <p:nvSpPr>
            <p:cNvPr id="34828" name="Line 4"/>
            <p:cNvSpPr>
              <a:spLocks noChangeShapeType="1"/>
            </p:cNvSpPr>
            <p:nvPr/>
          </p:nvSpPr>
          <p:spPr bwMode="auto">
            <a:xfrm flipH="1">
              <a:off x="5327650" y="2511425"/>
              <a:ext cx="460375" cy="1588"/>
            </a:xfrm>
            <a:prstGeom prst="line">
              <a:avLst/>
            </a:prstGeom>
            <a:noFill/>
            <a:ln w="952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grpSp>
      <p:grpSp>
        <p:nvGrpSpPr>
          <p:cNvPr id="34823" name="Group 39"/>
          <p:cNvGrpSpPr>
            <a:grpSpLocks/>
          </p:cNvGrpSpPr>
          <p:nvPr/>
        </p:nvGrpSpPr>
        <p:grpSpPr bwMode="auto">
          <a:xfrm>
            <a:off x="1238250" y="3309938"/>
            <a:ext cx="1981200" cy="2506662"/>
            <a:chOff x="1709332" y="1341437"/>
            <a:chExt cx="1981200" cy="2507397"/>
          </a:xfrm>
        </p:grpSpPr>
        <p:sp>
          <p:nvSpPr>
            <p:cNvPr id="34824" name="Rounded Rectangle 40"/>
            <p:cNvSpPr>
              <a:spLocks noChangeArrowheads="1"/>
            </p:cNvSpPr>
            <p:nvPr/>
          </p:nvSpPr>
          <p:spPr bwMode="auto">
            <a:xfrm>
              <a:off x="2041023" y="1341437"/>
              <a:ext cx="1050877" cy="457200"/>
            </a:xfrm>
            <a:prstGeom prst="roundRect">
              <a:avLst>
                <a:gd name="adj" fmla="val 16667"/>
              </a:avLst>
            </a:prstGeom>
            <a:noFill/>
            <a:ln w="47625">
              <a:solidFill>
                <a:srgbClr val="A50021"/>
              </a:solidFill>
              <a:round/>
              <a:headEnd/>
              <a:tailEnd/>
            </a:ln>
            <a:extLst>
              <a:ext uri="{909E8E84-426E-40DD-AFC4-6F175D3DCCD1}">
                <a14:hiddenFill xmlns:a14="http://schemas.microsoft.com/office/drawing/2010/main">
                  <a:solidFill>
                    <a:srgbClr val="FFFFFF"/>
                  </a:solidFill>
                </a14:hiddenFill>
              </a:ext>
            </a:extLst>
          </p:spPr>
          <p:txBody>
            <a:bodyPr/>
            <a:lstStyle/>
            <a:p>
              <a:pPr eaLnBrk="1">
                <a:lnSpc>
                  <a:spcPct val="93000"/>
                </a:lnSpc>
                <a:buClr>
                  <a:srgbClr val="000000"/>
                </a:buClr>
                <a:buSzPct val="100000"/>
                <a:buFont typeface="Times New Roman" panose="02020603050405020304" pitchFamily="18" charset="0"/>
                <a:buNone/>
              </a:pPr>
              <a:endParaRPr lang="en-US" altLang="en-US"/>
            </a:p>
          </p:txBody>
        </p:sp>
        <p:cxnSp>
          <p:nvCxnSpPr>
            <p:cNvPr id="34825" name="Straight Connector 41"/>
            <p:cNvCxnSpPr>
              <a:cxnSpLocks noChangeShapeType="1"/>
              <a:stCxn id="34824" idx="2"/>
            </p:cNvCxnSpPr>
            <p:nvPr/>
          </p:nvCxnSpPr>
          <p:spPr bwMode="auto">
            <a:xfrm>
              <a:off x="2566462" y="1798637"/>
              <a:ext cx="6975" cy="1234784"/>
            </a:xfrm>
            <a:prstGeom prst="line">
              <a:avLst/>
            </a:prstGeom>
            <a:noFill/>
            <a:ln w="47625">
              <a:solidFill>
                <a:srgbClr val="A50021"/>
              </a:solidFill>
              <a:round/>
              <a:headEnd/>
              <a:tailEnd/>
            </a:ln>
            <a:extLst>
              <a:ext uri="{909E8E84-426E-40DD-AFC4-6F175D3DCCD1}">
                <a14:hiddenFill xmlns:a14="http://schemas.microsoft.com/office/drawing/2010/main">
                  <a:noFill/>
                </a14:hiddenFill>
              </a:ext>
            </a:extLst>
          </p:spPr>
        </p:cxnSp>
        <p:sp>
          <p:nvSpPr>
            <p:cNvPr id="34826" name="Rectangle 42"/>
            <p:cNvSpPr>
              <a:spLocks noChangeArrowheads="1"/>
            </p:cNvSpPr>
            <p:nvPr/>
          </p:nvSpPr>
          <p:spPr bwMode="auto">
            <a:xfrm>
              <a:off x="1709332" y="3017837"/>
              <a:ext cx="1981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400" i="1">
                  <a:latin typeface="Calibri" panose="020F0502020204030204" pitchFamily="34" charset="0"/>
                </a:rPr>
                <a:t>We just want the ent files</a:t>
              </a:r>
              <a:endParaRPr lang="en-GB" altLang="en-US" sz="2400" i="1"/>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4"/>
          <p:cNvSpPr txBox="1">
            <a:spLocks noChangeArrowheads="1"/>
          </p:cNvSpPr>
          <p:nvPr/>
        </p:nvSpPr>
        <p:spPr bwMode="auto">
          <a:xfrm>
            <a:off x="490538" y="506413"/>
            <a:ext cx="7085012" cy="489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First, let's revisit redirection…</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b="1">
                <a:latin typeface="Courier New" panose="02070309020205020404" pitchFamily="49" charset="0"/>
                <a:cs typeface="Courier New" panose="02070309020205020404" pitchFamily="49" charset="0"/>
              </a:rPr>
              <a:t>$</a:t>
            </a:r>
            <a:r>
              <a:rPr lang="en-US" altLang="en-US" sz="2600">
                <a:latin typeface="Courier New" panose="02070309020205020404" pitchFamily="49" charset="0"/>
                <a:cs typeface="Courier New" panose="02070309020205020404" pitchFamily="49" charset="0"/>
              </a:rPr>
              <a:t> </a:t>
            </a:r>
            <a:r>
              <a:rPr lang="en-US" altLang="en-US" sz="2600">
                <a:solidFill>
                  <a:srgbClr val="00B050"/>
                </a:solidFill>
                <a:latin typeface="Courier New" panose="02070309020205020404" pitchFamily="49" charset="0"/>
                <a:cs typeface="Courier New" panose="02070309020205020404" pitchFamily="49" charset="0"/>
              </a:rPr>
              <a:t>ls *.pdb &gt; files</a:t>
            </a:r>
          </a:p>
          <a:p>
            <a:pPr eaLnBrk="1">
              <a:buClr>
                <a:srgbClr val="000000"/>
              </a:buClr>
              <a:buSzPct val="100000"/>
              <a:buFont typeface="Times New Roman" panose="02020603050405020304" pitchFamily="18" charset="0"/>
              <a:buNone/>
            </a:pPr>
            <a:endParaRPr lang="en-US" altLang="en-US" sz="2600">
              <a:solidFill>
                <a:srgbClr val="00B050"/>
              </a:solidFill>
              <a:latin typeface="Calibri" panose="020F0502020204030204" pitchFamily="34" charset="0"/>
            </a:endParaRPr>
          </a:p>
          <a:p>
            <a:pPr eaLnBrk="1">
              <a:buClr>
                <a:srgbClr val="000000"/>
              </a:buClr>
              <a:buSzPct val="100000"/>
            </a:pPr>
            <a:r>
              <a:rPr lang="en-GB" altLang="en-US" sz="2600">
                <a:latin typeface="Calibri" panose="020F0502020204030204" pitchFamily="34" charset="0"/>
              </a:rPr>
              <a:t>But what about adding this together with other results generated later?</a:t>
            </a:r>
          </a:p>
          <a:p>
            <a:pPr eaLnBrk="1">
              <a:buClr>
                <a:srgbClr val="000000"/>
              </a:buClr>
              <a:buSzPct val="100000"/>
            </a:pPr>
            <a:endParaRPr lang="en-GB" altLang="en-US" sz="2600">
              <a:latin typeface="Calibri" panose="020F0502020204030204" pitchFamily="34" charset="0"/>
            </a:endParaRPr>
          </a:p>
          <a:p>
            <a:pPr eaLnBrk="1">
              <a:buClr>
                <a:srgbClr val="000000"/>
              </a:buClr>
              <a:buSzPct val="100000"/>
            </a:pPr>
            <a:r>
              <a:rPr lang="en-GB" altLang="en-US" sz="2600" b="1">
                <a:latin typeface="Courier New" panose="02070309020205020404" pitchFamily="49" charset="0"/>
                <a:cs typeface="Courier New" panose="02070309020205020404" pitchFamily="49" charset="0"/>
              </a:rPr>
              <a:t>$</a:t>
            </a:r>
            <a:r>
              <a:rPr lang="en-GB" altLang="en-US" sz="2600">
                <a:latin typeface="Courier New" panose="02070309020205020404" pitchFamily="49" charset="0"/>
                <a:cs typeface="Courier New" panose="02070309020205020404" pitchFamily="49" charset="0"/>
              </a:rPr>
              <a:t> </a:t>
            </a:r>
            <a:r>
              <a:rPr lang="en-GB" altLang="en-US" sz="2600">
                <a:solidFill>
                  <a:srgbClr val="00B050"/>
                </a:solidFill>
                <a:latin typeface="Courier New" panose="02070309020205020404" pitchFamily="49" charset="0"/>
                <a:cs typeface="Courier New" panose="02070309020205020404" pitchFamily="49" charset="0"/>
              </a:rPr>
              <a:t>ls *.ent &gt; more-files</a:t>
            </a:r>
            <a:endParaRPr lang="en-GB" altLang="en-US" sz="2600">
              <a:latin typeface="Courier New" panose="02070309020205020404" pitchFamily="49" charset="0"/>
              <a:cs typeface="Courier New" panose="02070309020205020404" pitchFamily="49" charset="0"/>
            </a:endParaRPr>
          </a:p>
          <a:p>
            <a:pPr eaLnBrk="1">
              <a:buClr>
                <a:srgbClr val="000000"/>
              </a:buClr>
              <a:buSzPct val="100000"/>
            </a:pPr>
            <a:r>
              <a:rPr lang="en-GB" altLang="en-US" sz="2600" b="1">
                <a:latin typeface="Courier New" panose="02070309020205020404" pitchFamily="49" charset="0"/>
                <a:cs typeface="Courier New" panose="02070309020205020404" pitchFamily="49" charset="0"/>
              </a:rPr>
              <a:t>$</a:t>
            </a:r>
            <a:r>
              <a:rPr lang="en-GB" altLang="en-US" sz="2600">
                <a:latin typeface="Courier New" panose="02070309020205020404" pitchFamily="49" charset="0"/>
                <a:cs typeface="Courier New" panose="02070309020205020404" pitchFamily="49" charset="0"/>
              </a:rPr>
              <a:t> </a:t>
            </a:r>
            <a:r>
              <a:rPr lang="en-GB" altLang="en-US" sz="2600">
                <a:solidFill>
                  <a:srgbClr val="00B050"/>
                </a:solidFill>
                <a:latin typeface="Courier New" panose="02070309020205020404" pitchFamily="49" charset="0"/>
                <a:cs typeface="Courier New" panose="02070309020205020404" pitchFamily="49" charset="0"/>
              </a:rPr>
              <a:t>cat files more-files &gt; all-files</a:t>
            </a:r>
          </a:p>
          <a:p>
            <a:pPr eaLnBrk="1">
              <a:buClr>
                <a:srgbClr val="000000"/>
              </a:buClr>
              <a:buSzPct val="100000"/>
            </a:pPr>
            <a:endParaRPr lang="en-GB" altLang="en-US" sz="2600">
              <a:latin typeface="Calibri" panose="020F0502020204030204" pitchFamily="34" charset="0"/>
            </a:endParaRPr>
          </a:p>
          <a:p>
            <a:pPr eaLnBrk="1">
              <a:buClr>
                <a:srgbClr val="000000"/>
              </a:buClr>
              <a:buSzPct val="100000"/>
            </a:pPr>
            <a:endParaRPr lang="en-GB" altLang="en-US" sz="2600">
              <a:latin typeface="Calibri" panose="020F0502020204030204" pitchFamily="34" charset="0"/>
            </a:endParaRPr>
          </a:p>
          <a:p>
            <a:pPr eaLnBrk="1">
              <a:buClr>
                <a:srgbClr val="000000"/>
              </a:buClr>
              <a:buSzPct val="100000"/>
              <a:buFont typeface="Times New Roman" panose="02020603050405020304" pitchFamily="18" charset="0"/>
              <a:buNone/>
            </a:pPr>
            <a:endParaRPr lang="en-US" altLang="en-US" sz="2600">
              <a:solidFill>
                <a:srgbClr val="00B050"/>
              </a:solidFill>
              <a:latin typeface="Calibri" panose="020F0502020204030204" pitchFamily="34" charset="0"/>
            </a:endParaRPr>
          </a:p>
        </p:txBody>
      </p:sp>
      <p:grpSp>
        <p:nvGrpSpPr>
          <p:cNvPr id="36867" name="Group 41"/>
          <p:cNvGrpSpPr>
            <a:grpSpLocks/>
          </p:cNvGrpSpPr>
          <p:nvPr/>
        </p:nvGrpSpPr>
        <p:grpSpPr bwMode="auto">
          <a:xfrm>
            <a:off x="7575550" y="1371600"/>
            <a:ext cx="1798638" cy="2620963"/>
            <a:chOff x="7575020" y="1245129"/>
            <a:chExt cx="1798982" cy="2619523"/>
          </a:xfrm>
        </p:grpSpPr>
        <p:sp>
          <p:nvSpPr>
            <p:cNvPr id="36886" name="Rectangle 8"/>
            <p:cNvSpPr>
              <a:spLocks noChangeArrowheads="1"/>
            </p:cNvSpPr>
            <p:nvPr/>
          </p:nvSpPr>
          <p:spPr bwMode="auto">
            <a:xfrm>
              <a:off x="7920662" y="1280300"/>
              <a:ext cx="1453340" cy="2584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cubane.pdb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ethane.pdb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methane.pdb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octane.pdb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pentane.pdb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propane.pdb</a:t>
              </a:r>
              <a:endParaRPr lang="en-GB" altLang="en-US"/>
            </a:p>
          </p:txBody>
        </p:sp>
        <p:grpSp>
          <p:nvGrpSpPr>
            <p:cNvPr id="36887" name="Group 37"/>
            <p:cNvGrpSpPr>
              <a:grpSpLocks/>
            </p:cNvGrpSpPr>
            <p:nvPr/>
          </p:nvGrpSpPr>
          <p:grpSpPr bwMode="auto">
            <a:xfrm>
              <a:off x="7575020" y="1245129"/>
              <a:ext cx="288035" cy="2419497"/>
              <a:chOff x="7575020" y="1245129"/>
              <a:chExt cx="288035" cy="2419497"/>
            </a:xfrm>
          </p:grpSpPr>
          <p:cxnSp>
            <p:nvCxnSpPr>
              <p:cNvPr id="36888" name="Straight Connector 11"/>
              <p:cNvCxnSpPr>
                <a:cxnSpLocks noChangeShapeType="1"/>
              </p:cNvCxnSpPr>
              <p:nvPr/>
            </p:nvCxnSpPr>
            <p:spPr bwMode="auto">
              <a:xfrm rot="5400000">
                <a:off x="6365275" y="2454875"/>
                <a:ext cx="2419495"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6889" name="Straight Connector 19"/>
              <p:cNvCxnSpPr>
                <a:cxnSpLocks noChangeShapeType="1"/>
              </p:cNvCxnSpPr>
              <p:nvPr/>
            </p:nvCxnSpPr>
            <p:spPr bwMode="auto">
              <a:xfrm flipV="1">
                <a:off x="7575020" y="3664624"/>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6890" name="Straight Connector 20"/>
              <p:cNvCxnSpPr>
                <a:cxnSpLocks noChangeShapeType="1"/>
              </p:cNvCxnSpPr>
              <p:nvPr/>
            </p:nvCxnSpPr>
            <p:spPr bwMode="auto">
              <a:xfrm flipV="1">
                <a:off x="7575020" y="3243790"/>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6891" name="Straight Connector 21"/>
              <p:cNvCxnSpPr>
                <a:cxnSpLocks noChangeShapeType="1"/>
              </p:cNvCxnSpPr>
              <p:nvPr/>
            </p:nvCxnSpPr>
            <p:spPr bwMode="auto">
              <a:xfrm flipV="1">
                <a:off x="7575020" y="2835689"/>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6892" name="Straight Connector 22"/>
              <p:cNvCxnSpPr>
                <a:cxnSpLocks noChangeShapeType="1"/>
              </p:cNvCxnSpPr>
              <p:nvPr/>
            </p:nvCxnSpPr>
            <p:spPr bwMode="auto">
              <a:xfrm flipV="1">
                <a:off x="7575020" y="2414853"/>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6893" name="Straight Connector 23"/>
              <p:cNvCxnSpPr>
                <a:cxnSpLocks noChangeShapeType="1"/>
              </p:cNvCxnSpPr>
              <p:nvPr/>
            </p:nvCxnSpPr>
            <p:spPr bwMode="auto">
              <a:xfrm flipV="1">
                <a:off x="7575020" y="2011606"/>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6894" name="Straight Connector 24"/>
              <p:cNvCxnSpPr>
                <a:cxnSpLocks noChangeShapeType="1"/>
              </p:cNvCxnSpPr>
              <p:nvPr/>
            </p:nvCxnSpPr>
            <p:spPr bwMode="auto">
              <a:xfrm flipV="1">
                <a:off x="7575020" y="1608357"/>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grpSp>
      </p:grpSp>
      <p:grpSp>
        <p:nvGrpSpPr>
          <p:cNvPr id="36868" name="Group 40"/>
          <p:cNvGrpSpPr>
            <a:grpSpLocks/>
          </p:cNvGrpSpPr>
          <p:nvPr/>
        </p:nvGrpSpPr>
        <p:grpSpPr bwMode="auto">
          <a:xfrm>
            <a:off x="7575550" y="3768725"/>
            <a:ext cx="1684338" cy="2284413"/>
            <a:chOff x="7575020" y="3642188"/>
            <a:chExt cx="1685046" cy="2284125"/>
          </a:xfrm>
        </p:grpSpPr>
        <p:sp>
          <p:nvSpPr>
            <p:cNvPr id="36878" name="Rectangle 9"/>
            <p:cNvSpPr>
              <a:spLocks noChangeArrowheads="1"/>
            </p:cNvSpPr>
            <p:nvPr/>
          </p:nvSpPr>
          <p:spPr bwMode="auto">
            <a:xfrm>
              <a:off x="7920662" y="3757401"/>
              <a:ext cx="1339404" cy="216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butane.ent</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heptane.ent</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hexane.ent</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nonane.ent</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decane.ent</a:t>
              </a:r>
            </a:p>
          </p:txBody>
        </p:sp>
        <p:grpSp>
          <p:nvGrpSpPr>
            <p:cNvPr id="36879" name="Group 36"/>
            <p:cNvGrpSpPr>
              <a:grpSpLocks/>
            </p:cNvGrpSpPr>
            <p:nvPr/>
          </p:nvGrpSpPr>
          <p:grpSpPr bwMode="auto">
            <a:xfrm>
              <a:off x="7575020" y="3642188"/>
              <a:ext cx="288035" cy="2073853"/>
              <a:chOff x="7575020" y="3642188"/>
              <a:chExt cx="288035" cy="2073853"/>
            </a:xfrm>
          </p:grpSpPr>
          <p:cxnSp>
            <p:nvCxnSpPr>
              <p:cNvPr id="36880" name="Straight Connector 12"/>
              <p:cNvCxnSpPr>
                <a:cxnSpLocks noChangeShapeType="1"/>
              </p:cNvCxnSpPr>
              <p:nvPr/>
            </p:nvCxnSpPr>
            <p:spPr bwMode="auto">
              <a:xfrm flipV="1">
                <a:off x="7575020" y="5716039"/>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6881" name="Straight Connector 15"/>
              <p:cNvCxnSpPr>
                <a:cxnSpLocks noChangeShapeType="1"/>
              </p:cNvCxnSpPr>
              <p:nvPr/>
            </p:nvCxnSpPr>
            <p:spPr bwMode="auto">
              <a:xfrm flipV="1">
                <a:off x="7575020" y="5295205"/>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6882" name="Straight Connector 16"/>
              <p:cNvCxnSpPr>
                <a:cxnSpLocks noChangeShapeType="1"/>
              </p:cNvCxnSpPr>
              <p:nvPr/>
            </p:nvCxnSpPr>
            <p:spPr bwMode="auto">
              <a:xfrm flipV="1">
                <a:off x="7575020" y="4874369"/>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6883" name="Straight Connector 17"/>
              <p:cNvCxnSpPr>
                <a:cxnSpLocks noChangeShapeType="1"/>
              </p:cNvCxnSpPr>
              <p:nvPr/>
            </p:nvCxnSpPr>
            <p:spPr bwMode="auto">
              <a:xfrm flipV="1">
                <a:off x="7575020" y="4471120"/>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6884" name="Straight Connector 18"/>
              <p:cNvCxnSpPr>
                <a:cxnSpLocks noChangeShapeType="1"/>
              </p:cNvCxnSpPr>
              <p:nvPr/>
            </p:nvCxnSpPr>
            <p:spPr bwMode="auto">
              <a:xfrm flipV="1">
                <a:off x="7575020" y="4067871"/>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6885" name="Straight Connector 26"/>
              <p:cNvCxnSpPr>
                <a:cxnSpLocks noChangeShapeType="1"/>
              </p:cNvCxnSpPr>
              <p:nvPr/>
            </p:nvCxnSpPr>
            <p:spPr bwMode="auto">
              <a:xfrm rot="5400000" flipH="1" flipV="1">
                <a:off x="6538095" y="4679114"/>
                <a:ext cx="2073853"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grpSp>
      </p:grpSp>
      <p:grpSp>
        <p:nvGrpSpPr>
          <p:cNvPr id="36869" name="Group 61"/>
          <p:cNvGrpSpPr>
            <a:grpSpLocks/>
          </p:cNvGrpSpPr>
          <p:nvPr/>
        </p:nvGrpSpPr>
        <p:grpSpPr bwMode="auto">
          <a:xfrm>
            <a:off x="7319963" y="681038"/>
            <a:ext cx="1349375" cy="700087"/>
            <a:chOff x="6538094" y="3960283"/>
            <a:chExt cx="1351367" cy="700088"/>
          </a:xfrm>
        </p:grpSpPr>
        <p:sp>
          <p:nvSpPr>
            <p:cNvPr id="36876" name="Text Box 3"/>
            <p:cNvSpPr txBox="1">
              <a:spLocks noChangeArrowheads="1"/>
            </p:cNvSpPr>
            <p:nvPr/>
          </p:nvSpPr>
          <p:spPr bwMode="auto">
            <a:xfrm>
              <a:off x="7255256" y="4132948"/>
              <a:ext cx="634205" cy="34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a:lnSpc>
                  <a:spcPct val="93000"/>
                </a:lnSpc>
                <a:buClr>
                  <a:srgbClr val="000000"/>
                </a:buClr>
                <a:buSzPct val="100000"/>
                <a:buFont typeface="Times New Roman" panose="02020603050405020304" pitchFamily="18" charset="0"/>
                <a:buNone/>
              </a:pPr>
              <a:r>
                <a:rPr lang="en-CA" altLang="en-US"/>
                <a:t>data</a:t>
              </a:r>
            </a:p>
          </p:txBody>
        </p:sp>
        <p:pic>
          <p:nvPicPr>
            <p:cNvPr id="36877"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6870" name="Group 42"/>
          <p:cNvGrpSpPr>
            <a:grpSpLocks/>
          </p:cNvGrpSpPr>
          <p:nvPr/>
        </p:nvGrpSpPr>
        <p:grpSpPr bwMode="auto">
          <a:xfrm>
            <a:off x="4456113" y="4194175"/>
            <a:ext cx="1849437" cy="1477963"/>
            <a:chOff x="5788026" y="1993198"/>
            <a:chExt cx="3036031" cy="1037340"/>
          </a:xfrm>
        </p:grpSpPr>
        <p:sp>
          <p:nvSpPr>
            <p:cNvPr id="36874" name="Text Box 2"/>
            <p:cNvSpPr txBox="1">
              <a:spLocks noChangeArrowheads="1"/>
            </p:cNvSpPr>
            <p:nvPr/>
          </p:nvSpPr>
          <p:spPr bwMode="auto">
            <a:xfrm>
              <a:off x="5788026" y="2221411"/>
              <a:ext cx="3036031" cy="809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append files into a single new file</a:t>
              </a:r>
            </a:p>
          </p:txBody>
        </p:sp>
        <p:sp>
          <p:nvSpPr>
            <p:cNvPr id="36875" name="Line 4"/>
            <p:cNvSpPr>
              <a:spLocks noChangeShapeType="1"/>
            </p:cNvSpPr>
            <p:nvPr/>
          </p:nvSpPr>
          <p:spPr bwMode="auto">
            <a:xfrm flipV="1">
              <a:off x="6934887" y="1993198"/>
              <a:ext cx="34517" cy="309125"/>
            </a:xfrm>
            <a:prstGeom prst="line">
              <a:avLst/>
            </a:prstGeom>
            <a:noFill/>
            <a:ln w="952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grpSp>
      <p:grpSp>
        <p:nvGrpSpPr>
          <p:cNvPr id="36871" name="Group 6"/>
          <p:cNvGrpSpPr>
            <a:grpSpLocks/>
          </p:cNvGrpSpPr>
          <p:nvPr/>
        </p:nvGrpSpPr>
        <p:grpSpPr bwMode="auto">
          <a:xfrm>
            <a:off x="4291013" y="1246188"/>
            <a:ext cx="2706687" cy="863600"/>
            <a:chOff x="5327650" y="2166720"/>
            <a:chExt cx="3779898" cy="863817"/>
          </a:xfrm>
        </p:grpSpPr>
        <p:sp>
          <p:nvSpPr>
            <p:cNvPr id="36872" name="Text Box 2"/>
            <p:cNvSpPr txBox="1">
              <a:spLocks noChangeArrowheads="1"/>
            </p:cNvSpPr>
            <p:nvPr/>
          </p:nvSpPr>
          <p:spPr bwMode="auto">
            <a:xfrm>
              <a:off x="5788025" y="2166720"/>
              <a:ext cx="3319523" cy="863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list all pdb files</a:t>
              </a:r>
            </a:p>
            <a:p>
              <a:pPr eaLnBrk="1">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redirect to a file</a:t>
              </a:r>
            </a:p>
          </p:txBody>
        </p:sp>
        <p:sp>
          <p:nvSpPr>
            <p:cNvPr id="36873" name="Line 4"/>
            <p:cNvSpPr>
              <a:spLocks noChangeShapeType="1"/>
            </p:cNvSpPr>
            <p:nvPr/>
          </p:nvSpPr>
          <p:spPr bwMode="auto">
            <a:xfrm flipH="1">
              <a:off x="5327650" y="2511425"/>
              <a:ext cx="460375" cy="1588"/>
            </a:xfrm>
            <a:prstGeom prst="line">
              <a:avLst/>
            </a:prstGeom>
            <a:noFill/>
            <a:ln w="952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914" name="Group 41"/>
          <p:cNvGrpSpPr>
            <a:grpSpLocks/>
          </p:cNvGrpSpPr>
          <p:nvPr/>
        </p:nvGrpSpPr>
        <p:grpSpPr bwMode="auto">
          <a:xfrm>
            <a:off x="7575550" y="1371600"/>
            <a:ext cx="1798638" cy="2620963"/>
            <a:chOff x="7575020" y="1245129"/>
            <a:chExt cx="1798982" cy="2619523"/>
          </a:xfrm>
        </p:grpSpPr>
        <p:sp>
          <p:nvSpPr>
            <p:cNvPr id="38934" name="Rectangle 8"/>
            <p:cNvSpPr>
              <a:spLocks noChangeArrowheads="1"/>
            </p:cNvSpPr>
            <p:nvPr/>
          </p:nvSpPr>
          <p:spPr bwMode="auto">
            <a:xfrm>
              <a:off x="7920662" y="1280300"/>
              <a:ext cx="1453340" cy="2584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cubane.pdb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ethane.pdb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methane.pdb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octane.pdb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pentane.pdb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propane.pdb</a:t>
              </a:r>
              <a:endParaRPr lang="en-GB" altLang="en-US"/>
            </a:p>
          </p:txBody>
        </p:sp>
        <p:grpSp>
          <p:nvGrpSpPr>
            <p:cNvPr id="38935" name="Group 37"/>
            <p:cNvGrpSpPr>
              <a:grpSpLocks/>
            </p:cNvGrpSpPr>
            <p:nvPr/>
          </p:nvGrpSpPr>
          <p:grpSpPr bwMode="auto">
            <a:xfrm>
              <a:off x="7575020" y="1245129"/>
              <a:ext cx="288035" cy="2419497"/>
              <a:chOff x="7575020" y="1245129"/>
              <a:chExt cx="288035" cy="2419497"/>
            </a:xfrm>
          </p:grpSpPr>
          <p:cxnSp>
            <p:nvCxnSpPr>
              <p:cNvPr id="38936" name="Straight Connector 11"/>
              <p:cNvCxnSpPr>
                <a:cxnSpLocks noChangeShapeType="1"/>
              </p:cNvCxnSpPr>
              <p:nvPr/>
            </p:nvCxnSpPr>
            <p:spPr bwMode="auto">
              <a:xfrm rot="5400000">
                <a:off x="6365275" y="2454875"/>
                <a:ext cx="2419495"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8937" name="Straight Connector 19"/>
              <p:cNvCxnSpPr>
                <a:cxnSpLocks noChangeShapeType="1"/>
              </p:cNvCxnSpPr>
              <p:nvPr/>
            </p:nvCxnSpPr>
            <p:spPr bwMode="auto">
              <a:xfrm flipV="1">
                <a:off x="7575020" y="3664624"/>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8938" name="Straight Connector 20"/>
              <p:cNvCxnSpPr>
                <a:cxnSpLocks noChangeShapeType="1"/>
              </p:cNvCxnSpPr>
              <p:nvPr/>
            </p:nvCxnSpPr>
            <p:spPr bwMode="auto">
              <a:xfrm flipV="1">
                <a:off x="7575020" y="3243790"/>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8939" name="Straight Connector 21"/>
              <p:cNvCxnSpPr>
                <a:cxnSpLocks noChangeShapeType="1"/>
              </p:cNvCxnSpPr>
              <p:nvPr/>
            </p:nvCxnSpPr>
            <p:spPr bwMode="auto">
              <a:xfrm flipV="1">
                <a:off x="7575020" y="2835689"/>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8940" name="Straight Connector 22"/>
              <p:cNvCxnSpPr>
                <a:cxnSpLocks noChangeShapeType="1"/>
              </p:cNvCxnSpPr>
              <p:nvPr/>
            </p:nvCxnSpPr>
            <p:spPr bwMode="auto">
              <a:xfrm flipV="1">
                <a:off x="7575020" y="2414853"/>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8941" name="Straight Connector 23"/>
              <p:cNvCxnSpPr>
                <a:cxnSpLocks noChangeShapeType="1"/>
              </p:cNvCxnSpPr>
              <p:nvPr/>
            </p:nvCxnSpPr>
            <p:spPr bwMode="auto">
              <a:xfrm flipV="1">
                <a:off x="7575020" y="2011606"/>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8942" name="Straight Connector 24"/>
              <p:cNvCxnSpPr>
                <a:cxnSpLocks noChangeShapeType="1"/>
              </p:cNvCxnSpPr>
              <p:nvPr/>
            </p:nvCxnSpPr>
            <p:spPr bwMode="auto">
              <a:xfrm flipV="1">
                <a:off x="7575020" y="1608357"/>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grpSp>
      </p:grpSp>
      <p:grpSp>
        <p:nvGrpSpPr>
          <p:cNvPr id="38915" name="Group 40"/>
          <p:cNvGrpSpPr>
            <a:grpSpLocks/>
          </p:cNvGrpSpPr>
          <p:nvPr/>
        </p:nvGrpSpPr>
        <p:grpSpPr bwMode="auto">
          <a:xfrm>
            <a:off x="7575550" y="3768725"/>
            <a:ext cx="1684338" cy="2284413"/>
            <a:chOff x="7575020" y="3642188"/>
            <a:chExt cx="1685046" cy="2284125"/>
          </a:xfrm>
        </p:grpSpPr>
        <p:sp>
          <p:nvSpPr>
            <p:cNvPr id="38926" name="Rectangle 9"/>
            <p:cNvSpPr>
              <a:spLocks noChangeArrowheads="1"/>
            </p:cNvSpPr>
            <p:nvPr/>
          </p:nvSpPr>
          <p:spPr bwMode="auto">
            <a:xfrm>
              <a:off x="7920662" y="3757401"/>
              <a:ext cx="1339404" cy="216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butane.ent</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heptane.ent</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hexane.ent</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nonane.ent</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decane.ent</a:t>
              </a:r>
            </a:p>
          </p:txBody>
        </p:sp>
        <p:grpSp>
          <p:nvGrpSpPr>
            <p:cNvPr id="38927" name="Group 36"/>
            <p:cNvGrpSpPr>
              <a:grpSpLocks/>
            </p:cNvGrpSpPr>
            <p:nvPr/>
          </p:nvGrpSpPr>
          <p:grpSpPr bwMode="auto">
            <a:xfrm>
              <a:off x="7575020" y="3642188"/>
              <a:ext cx="288035" cy="2073853"/>
              <a:chOff x="7575020" y="3642188"/>
              <a:chExt cx="288035" cy="2073853"/>
            </a:xfrm>
          </p:grpSpPr>
          <p:cxnSp>
            <p:nvCxnSpPr>
              <p:cNvPr id="38928" name="Straight Connector 12"/>
              <p:cNvCxnSpPr>
                <a:cxnSpLocks noChangeShapeType="1"/>
              </p:cNvCxnSpPr>
              <p:nvPr/>
            </p:nvCxnSpPr>
            <p:spPr bwMode="auto">
              <a:xfrm flipV="1">
                <a:off x="7575020" y="5716039"/>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8929" name="Straight Connector 15"/>
              <p:cNvCxnSpPr>
                <a:cxnSpLocks noChangeShapeType="1"/>
              </p:cNvCxnSpPr>
              <p:nvPr/>
            </p:nvCxnSpPr>
            <p:spPr bwMode="auto">
              <a:xfrm flipV="1">
                <a:off x="7575020" y="5295205"/>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8930" name="Straight Connector 16"/>
              <p:cNvCxnSpPr>
                <a:cxnSpLocks noChangeShapeType="1"/>
              </p:cNvCxnSpPr>
              <p:nvPr/>
            </p:nvCxnSpPr>
            <p:spPr bwMode="auto">
              <a:xfrm flipV="1">
                <a:off x="7575020" y="4874369"/>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8931" name="Straight Connector 17"/>
              <p:cNvCxnSpPr>
                <a:cxnSpLocks noChangeShapeType="1"/>
              </p:cNvCxnSpPr>
              <p:nvPr/>
            </p:nvCxnSpPr>
            <p:spPr bwMode="auto">
              <a:xfrm flipV="1">
                <a:off x="7575020" y="4471120"/>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8932" name="Straight Connector 18"/>
              <p:cNvCxnSpPr>
                <a:cxnSpLocks noChangeShapeType="1"/>
              </p:cNvCxnSpPr>
              <p:nvPr/>
            </p:nvCxnSpPr>
            <p:spPr bwMode="auto">
              <a:xfrm flipV="1">
                <a:off x="7575020" y="4067871"/>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8933" name="Straight Connector 26"/>
              <p:cNvCxnSpPr>
                <a:cxnSpLocks noChangeShapeType="1"/>
              </p:cNvCxnSpPr>
              <p:nvPr/>
            </p:nvCxnSpPr>
            <p:spPr bwMode="auto">
              <a:xfrm rot="5400000" flipH="1" flipV="1">
                <a:off x="6538095" y="4679114"/>
                <a:ext cx="2073853"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grpSp>
      </p:grpSp>
      <p:grpSp>
        <p:nvGrpSpPr>
          <p:cNvPr id="38916" name="Group 61"/>
          <p:cNvGrpSpPr>
            <a:grpSpLocks/>
          </p:cNvGrpSpPr>
          <p:nvPr/>
        </p:nvGrpSpPr>
        <p:grpSpPr bwMode="auto">
          <a:xfrm>
            <a:off x="7319963" y="681038"/>
            <a:ext cx="1349375" cy="700087"/>
            <a:chOff x="6538094" y="3960283"/>
            <a:chExt cx="1351367" cy="700088"/>
          </a:xfrm>
        </p:grpSpPr>
        <p:sp>
          <p:nvSpPr>
            <p:cNvPr id="38924" name="Text Box 3"/>
            <p:cNvSpPr txBox="1">
              <a:spLocks noChangeArrowheads="1"/>
            </p:cNvSpPr>
            <p:nvPr/>
          </p:nvSpPr>
          <p:spPr bwMode="auto">
            <a:xfrm>
              <a:off x="7255256" y="4132948"/>
              <a:ext cx="634205" cy="34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a:lnSpc>
                  <a:spcPct val="93000"/>
                </a:lnSpc>
                <a:buClr>
                  <a:srgbClr val="000000"/>
                </a:buClr>
                <a:buSzPct val="100000"/>
                <a:buFont typeface="Times New Roman" panose="02020603050405020304" pitchFamily="18" charset="0"/>
                <a:buNone/>
              </a:pPr>
              <a:r>
                <a:rPr lang="en-CA" altLang="en-US"/>
                <a:t>data</a:t>
              </a:r>
            </a:p>
          </p:txBody>
        </p:sp>
        <p:pic>
          <p:nvPicPr>
            <p:cNvPr id="38925"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8917" name="Text Box 4"/>
          <p:cNvSpPr txBox="1">
            <a:spLocks noChangeArrowheads="1"/>
          </p:cNvSpPr>
          <p:nvPr/>
        </p:nvSpPr>
        <p:spPr bwMode="auto">
          <a:xfrm>
            <a:off x="490538" y="506413"/>
            <a:ext cx="7085012" cy="609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First, let's revisit redirection…</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b="1">
                <a:latin typeface="Courier New" panose="02070309020205020404" pitchFamily="49" charset="0"/>
                <a:cs typeface="Courier New" panose="02070309020205020404" pitchFamily="49" charset="0"/>
              </a:rPr>
              <a:t>$</a:t>
            </a:r>
            <a:r>
              <a:rPr lang="en-US" altLang="en-US" sz="2600">
                <a:latin typeface="Courier New" panose="02070309020205020404" pitchFamily="49" charset="0"/>
                <a:cs typeface="Courier New" panose="02070309020205020404" pitchFamily="49" charset="0"/>
              </a:rPr>
              <a:t> </a:t>
            </a:r>
            <a:r>
              <a:rPr lang="en-US" altLang="en-US" sz="2600">
                <a:solidFill>
                  <a:srgbClr val="00B050"/>
                </a:solidFill>
                <a:latin typeface="Courier New" panose="02070309020205020404" pitchFamily="49" charset="0"/>
                <a:cs typeface="Courier New" panose="02070309020205020404" pitchFamily="49" charset="0"/>
              </a:rPr>
              <a:t>ls *.pdb &gt; files</a:t>
            </a:r>
          </a:p>
          <a:p>
            <a:pPr eaLnBrk="1">
              <a:buClr>
                <a:srgbClr val="000000"/>
              </a:buClr>
              <a:buSzPct val="100000"/>
              <a:buFont typeface="Times New Roman" panose="02020603050405020304" pitchFamily="18" charset="0"/>
              <a:buNone/>
            </a:pPr>
            <a:endParaRPr lang="en-US" altLang="en-US" sz="2600">
              <a:solidFill>
                <a:srgbClr val="00B050"/>
              </a:solidFill>
              <a:latin typeface="Calibri" panose="020F0502020204030204" pitchFamily="34" charset="0"/>
            </a:endParaRPr>
          </a:p>
          <a:p>
            <a:pPr eaLnBrk="1">
              <a:buClr>
                <a:srgbClr val="000000"/>
              </a:buClr>
              <a:buSzPct val="100000"/>
            </a:pPr>
            <a:r>
              <a:rPr lang="en-GB" altLang="en-US" sz="2600">
                <a:latin typeface="Calibri" panose="020F0502020204030204" pitchFamily="34" charset="0"/>
              </a:rPr>
              <a:t>But what about adding this together with other results generated later?</a:t>
            </a:r>
          </a:p>
          <a:p>
            <a:pPr eaLnBrk="1">
              <a:buClr>
                <a:srgbClr val="000000"/>
              </a:buClr>
              <a:buSzPct val="100000"/>
            </a:pPr>
            <a:endParaRPr lang="en-GB" altLang="en-US" sz="2600">
              <a:latin typeface="Calibri" panose="020F0502020204030204" pitchFamily="34" charset="0"/>
            </a:endParaRPr>
          </a:p>
          <a:p>
            <a:pPr eaLnBrk="1">
              <a:buClr>
                <a:srgbClr val="000000"/>
              </a:buClr>
              <a:buSzPct val="100000"/>
            </a:pPr>
            <a:r>
              <a:rPr lang="en-GB" altLang="en-US" sz="2600" b="1">
                <a:latin typeface="Courier New" panose="02070309020205020404" pitchFamily="49" charset="0"/>
                <a:cs typeface="Courier New" panose="02070309020205020404" pitchFamily="49" charset="0"/>
              </a:rPr>
              <a:t>$</a:t>
            </a:r>
            <a:r>
              <a:rPr lang="en-GB" altLang="en-US" sz="2600">
                <a:latin typeface="Courier New" panose="02070309020205020404" pitchFamily="49" charset="0"/>
                <a:cs typeface="Courier New" panose="02070309020205020404" pitchFamily="49" charset="0"/>
              </a:rPr>
              <a:t> </a:t>
            </a:r>
            <a:r>
              <a:rPr lang="en-GB" altLang="en-US" sz="2600">
                <a:solidFill>
                  <a:srgbClr val="00B050"/>
                </a:solidFill>
                <a:latin typeface="Courier New" panose="02070309020205020404" pitchFamily="49" charset="0"/>
                <a:cs typeface="Courier New" panose="02070309020205020404" pitchFamily="49" charset="0"/>
              </a:rPr>
              <a:t>ls *.ent &gt; more-files</a:t>
            </a:r>
            <a:endParaRPr lang="en-GB" altLang="en-US" sz="2600">
              <a:latin typeface="Courier New" panose="02070309020205020404" pitchFamily="49" charset="0"/>
              <a:cs typeface="Courier New" panose="02070309020205020404" pitchFamily="49" charset="0"/>
            </a:endParaRPr>
          </a:p>
          <a:p>
            <a:pPr eaLnBrk="1">
              <a:buClr>
                <a:srgbClr val="000000"/>
              </a:buClr>
              <a:buSzPct val="100000"/>
            </a:pPr>
            <a:r>
              <a:rPr lang="en-GB" altLang="en-US" sz="2600" b="1">
                <a:latin typeface="Courier New" panose="02070309020205020404" pitchFamily="49" charset="0"/>
                <a:cs typeface="Courier New" panose="02070309020205020404" pitchFamily="49" charset="0"/>
              </a:rPr>
              <a:t>$</a:t>
            </a:r>
            <a:r>
              <a:rPr lang="en-GB" altLang="en-US" sz="2600">
                <a:latin typeface="Courier New" panose="02070309020205020404" pitchFamily="49" charset="0"/>
                <a:cs typeface="Courier New" panose="02070309020205020404" pitchFamily="49" charset="0"/>
              </a:rPr>
              <a:t> </a:t>
            </a:r>
            <a:r>
              <a:rPr lang="en-GB" altLang="en-US" sz="2600">
                <a:solidFill>
                  <a:srgbClr val="00B050"/>
                </a:solidFill>
                <a:latin typeface="Courier New" panose="02070309020205020404" pitchFamily="49" charset="0"/>
                <a:cs typeface="Courier New" panose="02070309020205020404" pitchFamily="49" charset="0"/>
              </a:rPr>
              <a:t>cat files more-files &gt; all-files</a:t>
            </a:r>
          </a:p>
          <a:p>
            <a:pPr eaLnBrk="1">
              <a:buClr>
                <a:srgbClr val="000000"/>
              </a:buClr>
              <a:buSzPct val="100000"/>
            </a:pPr>
            <a:endParaRPr lang="en-GB"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GB" altLang="en-US" sz="2600">
                <a:latin typeface="Calibri" panose="020F0502020204030204" pitchFamily="34" charset="0"/>
              </a:rPr>
              <a:t>Instead, we can do…</a:t>
            </a:r>
          </a:p>
          <a:p>
            <a:pPr eaLnBrk="1">
              <a:buClr>
                <a:srgbClr val="000000"/>
              </a:buClr>
              <a:buSzPct val="100000"/>
              <a:buFont typeface="Times New Roman" panose="02020603050405020304" pitchFamily="18" charset="0"/>
              <a:buNone/>
            </a:pPr>
            <a:endParaRPr lang="en-GB" altLang="en-US" sz="2600">
              <a:solidFill>
                <a:srgbClr val="00B050"/>
              </a:solidFill>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b="1">
                <a:latin typeface="Courier New" panose="02070309020205020404" pitchFamily="49" charset="0"/>
                <a:cs typeface="Courier New" panose="02070309020205020404" pitchFamily="49" charset="0"/>
              </a:rPr>
              <a:t>$</a:t>
            </a:r>
            <a:r>
              <a:rPr lang="en-US" altLang="en-US" sz="2600">
                <a:solidFill>
                  <a:srgbClr val="00B050"/>
                </a:solidFill>
                <a:latin typeface="Courier New" panose="02070309020205020404" pitchFamily="49" charset="0"/>
                <a:cs typeface="Courier New" panose="02070309020205020404" pitchFamily="49" charset="0"/>
              </a:rPr>
              <a:t> ls *.ent &gt;&gt; files</a:t>
            </a:r>
          </a:p>
          <a:p>
            <a:pPr eaLnBrk="1">
              <a:buClr>
                <a:srgbClr val="000000"/>
              </a:buClr>
              <a:buSzPct val="100000"/>
            </a:pPr>
            <a:endParaRPr lang="en-GB" altLang="en-US" sz="2600">
              <a:latin typeface="Calibri" panose="020F0502020204030204" pitchFamily="34" charset="0"/>
            </a:endParaRPr>
          </a:p>
          <a:p>
            <a:pPr eaLnBrk="1">
              <a:buClr>
                <a:srgbClr val="000000"/>
              </a:buClr>
              <a:buSzPct val="100000"/>
              <a:buFont typeface="Times New Roman" panose="02020603050405020304" pitchFamily="18" charset="0"/>
              <a:buNone/>
            </a:pPr>
            <a:endParaRPr lang="en-US" altLang="en-US" sz="2600">
              <a:solidFill>
                <a:srgbClr val="00B050"/>
              </a:solidFill>
              <a:latin typeface="Calibri" panose="020F0502020204030204" pitchFamily="34" charset="0"/>
            </a:endParaRPr>
          </a:p>
        </p:txBody>
      </p:sp>
      <p:grpSp>
        <p:nvGrpSpPr>
          <p:cNvPr id="38918" name="Group 42"/>
          <p:cNvGrpSpPr>
            <a:grpSpLocks/>
          </p:cNvGrpSpPr>
          <p:nvPr/>
        </p:nvGrpSpPr>
        <p:grpSpPr bwMode="auto">
          <a:xfrm>
            <a:off x="4456113" y="4194175"/>
            <a:ext cx="1849437" cy="1477963"/>
            <a:chOff x="5788026" y="1993198"/>
            <a:chExt cx="3036031" cy="1037340"/>
          </a:xfrm>
        </p:grpSpPr>
        <p:sp>
          <p:nvSpPr>
            <p:cNvPr id="38922" name="Text Box 2"/>
            <p:cNvSpPr txBox="1">
              <a:spLocks noChangeArrowheads="1"/>
            </p:cNvSpPr>
            <p:nvPr/>
          </p:nvSpPr>
          <p:spPr bwMode="auto">
            <a:xfrm>
              <a:off x="5788026" y="2221411"/>
              <a:ext cx="3036031" cy="809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append files into a single new file</a:t>
              </a:r>
            </a:p>
          </p:txBody>
        </p:sp>
        <p:sp>
          <p:nvSpPr>
            <p:cNvPr id="38923" name="Line 4"/>
            <p:cNvSpPr>
              <a:spLocks noChangeShapeType="1"/>
            </p:cNvSpPr>
            <p:nvPr/>
          </p:nvSpPr>
          <p:spPr bwMode="auto">
            <a:xfrm flipV="1">
              <a:off x="6934887" y="1993198"/>
              <a:ext cx="34517" cy="309125"/>
            </a:xfrm>
            <a:prstGeom prst="line">
              <a:avLst/>
            </a:prstGeom>
            <a:noFill/>
            <a:ln w="952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grpSp>
      <p:grpSp>
        <p:nvGrpSpPr>
          <p:cNvPr id="38919" name="Group 6"/>
          <p:cNvGrpSpPr>
            <a:grpSpLocks/>
          </p:cNvGrpSpPr>
          <p:nvPr/>
        </p:nvGrpSpPr>
        <p:grpSpPr bwMode="auto">
          <a:xfrm>
            <a:off x="4291013" y="1246188"/>
            <a:ext cx="2706687" cy="863600"/>
            <a:chOff x="5327650" y="2166720"/>
            <a:chExt cx="3779898" cy="863817"/>
          </a:xfrm>
        </p:grpSpPr>
        <p:sp>
          <p:nvSpPr>
            <p:cNvPr id="38920" name="Text Box 2"/>
            <p:cNvSpPr txBox="1">
              <a:spLocks noChangeArrowheads="1"/>
            </p:cNvSpPr>
            <p:nvPr/>
          </p:nvSpPr>
          <p:spPr bwMode="auto">
            <a:xfrm>
              <a:off x="5788025" y="2166720"/>
              <a:ext cx="3319523" cy="863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list all pdb files</a:t>
              </a:r>
            </a:p>
            <a:p>
              <a:pPr eaLnBrk="1">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redirect to a file</a:t>
              </a:r>
            </a:p>
          </p:txBody>
        </p:sp>
        <p:sp>
          <p:nvSpPr>
            <p:cNvPr id="38921" name="Line 4"/>
            <p:cNvSpPr>
              <a:spLocks noChangeShapeType="1"/>
            </p:cNvSpPr>
            <p:nvPr/>
          </p:nvSpPr>
          <p:spPr bwMode="auto">
            <a:xfrm flipH="1">
              <a:off x="5327650" y="2511425"/>
              <a:ext cx="460375" cy="1588"/>
            </a:xfrm>
            <a:prstGeom prst="line">
              <a:avLst/>
            </a:prstGeom>
            <a:noFill/>
            <a:ln w="952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62" name="Group 41"/>
          <p:cNvGrpSpPr>
            <a:grpSpLocks/>
          </p:cNvGrpSpPr>
          <p:nvPr/>
        </p:nvGrpSpPr>
        <p:grpSpPr bwMode="auto">
          <a:xfrm>
            <a:off x="7575550" y="1371600"/>
            <a:ext cx="1798638" cy="2620963"/>
            <a:chOff x="7575020" y="1245129"/>
            <a:chExt cx="1798982" cy="2619523"/>
          </a:xfrm>
        </p:grpSpPr>
        <p:sp>
          <p:nvSpPr>
            <p:cNvPr id="40986" name="Rectangle 8"/>
            <p:cNvSpPr>
              <a:spLocks noChangeArrowheads="1"/>
            </p:cNvSpPr>
            <p:nvPr/>
          </p:nvSpPr>
          <p:spPr bwMode="auto">
            <a:xfrm>
              <a:off x="7920662" y="1280300"/>
              <a:ext cx="1453340" cy="2584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cubane.pdb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ethane.pdb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methane.pdb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octane.pdb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pentane.pdb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propane.pdb</a:t>
              </a:r>
              <a:endParaRPr lang="en-GB" altLang="en-US"/>
            </a:p>
          </p:txBody>
        </p:sp>
        <p:grpSp>
          <p:nvGrpSpPr>
            <p:cNvPr id="40987" name="Group 37"/>
            <p:cNvGrpSpPr>
              <a:grpSpLocks/>
            </p:cNvGrpSpPr>
            <p:nvPr/>
          </p:nvGrpSpPr>
          <p:grpSpPr bwMode="auto">
            <a:xfrm>
              <a:off x="7575020" y="1245129"/>
              <a:ext cx="288035" cy="2419497"/>
              <a:chOff x="7575020" y="1245129"/>
              <a:chExt cx="288035" cy="2419497"/>
            </a:xfrm>
          </p:grpSpPr>
          <p:cxnSp>
            <p:nvCxnSpPr>
              <p:cNvPr id="40988" name="Straight Connector 11"/>
              <p:cNvCxnSpPr>
                <a:cxnSpLocks noChangeShapeType="1"/>
              </p:cNvCxnSpPr>
              <p:nvPr/>
            </p:nvCxnSpPr>
            <p:spPr bwMode="auto">
              <a:xfrm rot="5400000">
                <a:off x="6365275" y="2454875"/>
                <a:ext cx="2419495"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40989" name="Straight Connector 19"/>
              <p:cNvCxnSpPr>
                <a:cxnSpLocks noChangeShapeType="1"/>
              </p:cNvCxnSpPr>
              <p:nvPr/>
            </p:nvCxnSpPr>
            <p:spPr bwMode="auto">
              <a:xfrm flipV="1">
                <a:off x="7575020" y="3664624"/>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40990" name="Straight Connector 20"/>
              <p:cNvCxnSpPr>
                <a:cxnSpLocks noChangeShapeType="1"/>
              </p:cNvCxnSpPr>
              <p:nvPr/>
            </p:nvCxnSpPr>
            <p:spPr bwMode="auto">
              <a:xfrm flipV="1">
                <a:off x="7575020" y="3243790"/>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40991" name="Straight Connector 21"/>
              <p:cNvCxnSpPr>
                <a:cxnSpLocks noChangeShapeType="1"/>
              </p:cNvCxnSpPr>
              <p:nvPr/>
            </p:nvCxnSpPr>
            <p:spPr bwMode="auto">
              <a:xfrm flipV="1">
                <a:off x="7575020" y="2835689"/>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40992" name="Straight Connector 22"/>
              <p:cNvCxnSpPr>
                <a:cxnSpLocks noChangeShapeType="1"/>
              </p:cNvCxnSpPr>
              <p:nvPr/>
            </p:nvCxnSpPr>
            <p:spPr bwMode="auto">
              <a:xfrm flipV="1">
                <a:off x="7575020" y="2414853"/>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40993" name="Straight Connector 23"/>
              <p:cNvCxnSpPr>
                <a:cxnSpLocks noChangeShapeType="1"/>
              </p:cNvCxnSpPr>
              <p:nvPr/>
            </p:nvCxnSpPr>
            <p:spPr bwMode="auto">
              <a:xfrm flipV="1">
                <a:off x="7575020" y="2011606"/>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40994" name="Straight Connector 24"/>
              <p:cNvCxnSpPr>
                <a:cxnSpLocks noChangeShapeType="1"/>
              </p:cNvCxnSpPr>
              <p:nvPr/>
            </p:nvCxnSpPr>
            <p:spPr bwMode="auto">
              <a:xfrm flipV="1">
                <a:off x="7575020" y="1608357"/>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grpSp>
      </p:grpSp>
      <p:grpSp>
        <p:nvGrpSpPr>
          <p:cNvPr id="40963" name="Group 40"/>
          <p:cNvGrpSpPr>
            <a:grpSpLocks/>
          </p:cNvGrpSpPr>
          <p:nvPr/>
        </p:nvGrpSpPr>
        <p:grpSpPr bwMode="auto">
          <a:xfrm>
            <a:off x="7575550" y="3768725"/>
            <a:ext cx="1684338" cy="2284413"/>
            <a:chOff x="7575020" y="3642188"/>
            <a:chExt cx="1685046" cy="2284125"/>
          </a:xfrm>
        </p:grpSpPr>
        <p:sp>
          <p:nvSpPr>
            <p:cNvPr id="40978" name="Rectangle 9"/>
            <p:cNvSpPr>
              <a:spLocks noChangeArrowheads="1"/>
            </p:cNvSpPr>
            <p:nvPr/>
          </p:nvSpPr>
          <p:spPr bwMode="auto">
            <a:xfrm>
              <a:off x="7920662" y="3757401"/>
              <a:ext cx="1339404" cy="216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butane.ent</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heptane.ent</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hexane.ent</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nonane.ent</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decane.ent</a:t>
              </a:r>
            </a:p>
          </p:txBody>
        </p:sp>
        <p:grpSp>
          <p:nvGrpSpPr>
            <p:cNvPr id="40979" name="Group 36"/>
            <p:cNvGrpSpPr>
              <a:grpSpLocks/>
            </p:cNvGrpSpPr>
            <p:nvPr/>
          </p:nvGrpSpPr>
          <p:grpSpPr bwMode="auto">
            <a:xfrm>
              <a:off x="7575020" y="3642188"/>
              <a:ext cx="288035" cy="2073853"/>
              <a:chOff x="7575020" y="3642188"/>
              <a:chExt cx="288035" cy="2073853"/>
            </a:xfrm>
          </p:grpSpPr>
          <p:cxnSp>
            <p:nvCxnSpPr>
              <p:cNvPr id="40980" name="Straight Connector 12"/>
              <p:cNvCxnSpPr>
                <a:cxnSpLocks noChangeShapeType="1"/>
              </p:cNvCxnSpPr>
              <p:nvPr/>
            </p:nvCxnSpPr>
            <p:spPr bwMode="auto">
              <a:xfrm flipV="1">
                <a:off x="7575020" y="5716039"/>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40981" name="Straight Connector 15"/>
              <p:cNvCxnSpPr>
                <a:cxnSpLocks noChangeShapeType="1"/>
              </p:cNvCxnSpPr>
              <p:nvPr/>
            </p:nvCxnSpPr>
            <p:spPr bwMode="auto">
              <a:xfrm flipV="1">
                <a:off x="7575020" y="5295205"/>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40982" name="Straight Connector 16"/>
              <p:cNvCxnSpPr>
                <a:cxnSpLocks noChangeShapeType="1"/>
              </p:cNvCxnSpPr>
              <p:nvPr/>
            </p:nvCxnSpPr>
            <p:spPr bwMode="auto">
              <a:xfrm flipV="1">
                <a:off x="7575020" y="4874369"/>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40983" name="Straight Connector 17"/>
              <p:cNvCxnSpPr>
                <a:cxnSpLocks noChangeShapeType="1"/>
              </p:cNvCxnSpPr>
              <p:nvPr/>
            </p:nvCxnSpPr>
            <p:spPr bwMode="auto">
              <a:xfrm flipV="1">
                <a:off x="7575020" y="4471120"/>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40984" name="Straight Connector 18"/>
              <p:cNvCxnSpPr>
                <a:cxnSpLocks noChangeShapeType="1"/>
              </p:cNvCxnSpPr>
              <p:nvPr/>
            </p:nvCxnSpPr>
            <p:spPr bwMode="auto">
              <a:xfrm flipV="1">
                <a:off x="7575020" y="4067871"/>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40985" name="Straight Connector 26"/>
              <p:cNvCxnSpPr>
                <a:cxnSpLocks noChangeShapeType="1"/>
              </p:cNvCxnSpPr>
              <p:nvPr/>
            </p:nvCxnSpPr>
            <p:spPr bwMode="auto">
              <a:xfrm rot="5400000" flipH="1" flipV="1">
                <a:off x="6538095" y="4679114"/>
                <a:ext cx="2073853"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grpSp>
      </p:grpSp>
      <p:grpSp>
        <p:nvGrpSpPr>
          <p:cNvPr id="40964" name="Group 61"/>
          <p:cNvGrpSpPr>
            <a:grpSpLocks/>
          </p:cNvGrpSpPr>
          <p:nvPr/>
        </p:nvGrpSpPr>
        <p:grpSpPr bwMode="auto">
          <a:xfrm>
            <a:off x="7319963" y="681038"/>
            <a:ext cx="1349375" cy="700087"/>
            <a:chOff x="6538094" y="3960283"/>
            <a:chExt cx="1351367" cy="700088"/>
          </a:xfrm>
        </p:grpSpPr>
        <p:sp>
          <p:nvSpPr>
            <p:cNvPr id="40976" name="Text Box 3"/>
            <p:cNvSpPr txBox="1">
              <a:spLocks noChangeArrowheads="1"/>
            </p:cNvSpPr>
            <p:nvPr/>
          </p:nvSpPr>
          <p:spPr bwMode="auto">
            <a:xfrm>
              <a:off x="7255256" y="4132948"/>
              <a:ext cx="634205" cy="34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a:lnSpc>
                  <a:spcPct val="93000"/>
                </a:lnSpc>
                <a:buClr>
                  <a:srgbClr val="000000"/>
                </a:buClr>
                <a:buSzPct val="100000"/>
                <a:buFont typeface="Times New Roman" panose="02020603050405020304" pitchFamily="18" charset="0"/>
                <a:buNone/>
              </a:pPr>
              <a:r>
                <a:rPr lang="en-CA" altLang="en-US"/>
                <a:t>data</a:t>
              </a:r>
            </a:p>
          </p:txBody>
        </p:sp>
        <p:pic>
          <p:nvPicPr>
            <p:cNvPr id="40977"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0965" name="Group 39"/>
          <p:cNvGrpSpPr>
            <a:grpSpLocks/>
          </p:cNvGrpSpPr>
          <p:nvPr/>
        </p:nvGrpSpPr>
        <p:grpSpPr bwMode="auto">
          <a:xfrm>
            <a:off x="1042988" y="5276850"/>
            <a:ext cx="4113212" cy="1516063"/>
            <a:chOff x="696911" y="1341437"/>
            <a:chExt cx="4112971" cy="1516797"/>
          </a:xfrm>
        </p:grpSpPr>
        <p:sp>
          <p:nvSpPr>
            <p:cNvPr id="40973" name="Rounded Rectangle 31"/>
            <p:cNvSpPr>
              <a:spLocks noChangeArrowheads="1"/>
            </p:cNvSpPr>
            <p:nvPr/>
          </p:nvSpPr>
          <p:spPr bwMode="auto">
            <a:xfrm>
              <a:off x="2373312" y="1341437"/>
              <a:ext cx="535410" cy="449997"/>
            </a:xfrm>
            <a:prstGeom prst="roundRect">
              <a:avLst>
                <a:gd name="adj" fmla="val 16667"/>
              </a:avLst>
            </a:prstGeom>
            <a:noFill/>
            <a:ln w="47625">
              <a:solidFill>
                <a:srgbClr val="A50021"/>
              </a:solidFill>
              <a:round/>
              <a:headEnd/>
              <a:tailEnd/>
            </a:ln>
            <a:extLst>
              <a:ext uri="{909E8E84-426E-40DD-AFC4-6F175D3DCCD1}">
                <a14:hiddenFill xmlns:a14="http://schemas.microsoft.com/office/drawing/2010/main">
                  <a:solidFill>
                    <a:srgbClr val="FFFFFF"/>
                  </a:solidFill>
                </a14:hiddenFill>
              </a:ext>
            </a:extLst>
          </p:spPr>
          <p:txBody>
            <a:bodyPr/>
            <a:lstStyle/>
            <a:p>
              <a:pPr eaLnBrk="1">
                <a:lnSpc>
                  <a:spcPct val="93000"/>
                </a:lnSpc>
                <a:buClr>
                  <a:srgbClr val="000000"/>
                </a:buClr>
                <a:buSzPct val="100000"/>
                <a:buFont typeface="Times New Roman" panose="02020603050405020304" pitchFamily="18" charset="0"/>
                <a:buNone/>
              </a:pPr>
              <a:endParaRPr lang="en-US" altLang="en-US"/>
            </a:p>
          </p:txBody>
        </p:sp>
        <p:cxnSp>
          <p:nvCxnSpPr>
            <p:cNvPr id="40974" name="Straight Connector 32"/>
            <p:cNvCxnSpPr>
              <a:cxnSpLocks noChangeShapeType="1"/>
              <a:stCxn id="40973" idx="2"/>
            </p:cNvCxnSpPr>
            <p:nvPr/>
          </p:nvCxnSpPr>
          <p:spPr bwMode="auto">
            <a:xfrm>
              <a:off x="2641017" y="1791434"/>
              <a:ext cx="0" cy="265084"/>
            </a:xfrm>
            <a:prstGeom prst="line">
              <a:avLst/>
            </a:prstGeom>
            <a:noFill/>
            <a:ln w="47625">
              <a:solidFill>
                <a:srgbClr val="A50021"/>
              </a:solidFill>
              <a:round/>
              <a:headEnd/>
              <a:tailEnd/>
            </a:ln>
            <a:extLst>
              <a:ext uri="{909E8E84-426E-40DD-AFC4-6F175D3DCCD1}">
                <a14:hiddenFill xmlns:a14="http://schemas.microsoft.com/office/drawing/2010/main">
                  <a:noFill/>
                </a14:hiddenFill>
              </a:ext>
            </a:extLst>
          </p:spPr>
        </p:cxnSp>
        <p:sp>
          <p:nvSpPr>
            <p:cNvPr id="40975" name="Rectangle 33"/>
            <p:cNvSpPr>
              <a:spLocks noChangeArrowheads="1"/>
            </p:cNvSpPr>
            <p:nvPr/>
          </p:nvSpPr>
          <p:spPr bwMode="auto">
            <a:xfrm>
              <a:off x="696911" y="2027237"/>
              <a:ext cx="411297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400" i="1">
                  <a:latin typeface="Calibri" panose="020F0502020204030204" pitchFamily="34" charset="0"/>
                </a:rPr>
                <a:t>Note the double &gt;'s – the append' operator</a:t>
              </a:r>
              <a:endParaRPr lang="en-GB" altLang="en-US" sz="2400" i="1"/>
            </a:p>
          </p:txBody>
        </p:sp>
      </p:grpSp>
      <p:sp>
        <p:nvSpPr>
          <p:cNvPr id="40966" name="Text Box 4"/>
          <p:cNvSpPr txBox="1">
            <a:spLocks noChangeArrowheads="1"/>
          </p:cNvSpPr>
          <p:nvPr/>
        </p:nvSpPr>
        <p:spPr bwMode="auto">
          <a:xfrm>
            <a:off x="490538" y="506413"/>
            <a:ext cx="7085012" cy="609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First, let's revisit redirection…</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b="1">
                <a:latin typeface="Courier New" panose="02070309020205020404" pitchFamily="49" charset="0"/>
                <a:cs typeface="Courier New" panose="02070309020205020404" pitchFamily="49" charset="0"/>
              </a:rPr>
              <a:t>$</a:t>
            </a:r>
            <a:r>
              <a:rPr lang="en-US" altLang="en-US" sz="2600">
                <a:latin typeface="Courier New" panose="02070309020205020404" pitchFamily="49" charset="0"/>
                <a:cs typeface="Courier New" panose="02070309020205020404" pitchFamily="49" charset="0"/>
              </a:rPr>
              <a:t> </a:t>
            </a:r>
            <a:r>
              <a:rPr lang="en-US" altLang="en-US" sz="2600">
                <a:solidFill>
                  <a:srgbClr val="00B050"/>
                </a:solidFill>
                <a:latin typeface="Courier New" panose="02070309020205020404" pitchFamily="49" charset="0"/>
                <a:cs typeface="Courier New" panose="02070309020205020404" pitchFamily="49" charset="0"/>
              </a:rPr>
              <a:t>ls *.pdb &gt; files</a:t>
            </a:r>
          </a:p>
          <a:p>
            <a:pPr eaLnBrk="1">
              <a:buClr>
                <a:srgbClr val="000000"/>
              </a:buClr>
              <a:buSzPct val="100000"/>
              <a:buFont typeface="Times New Roman" panose="02020603050405020304" pitchFamily="18" charset="0"/>
              <a:buNone/>
            </a:pPr>
            <a:endParaRPr lang="en-US" altLang="en-US" sz="2600">
              <a:solidFill>
                <a:srgbClr val="00B050"/>
              </a:solidFill>
              <a:latin typeface="Calibri" panose="020F0502020204030204" pitchFamily="34" charset="0"/>
            </a:endParaRPr>
          </a:p>
          <a:p>
            <a:pPr eaLnBrk="1">
              <a:buClr>
                <a:srgbClr val="000000"/>
              </a:buClr>
              <a:buSzPct val="100000"/>
            </a:pPr>
            <a:r>
              <a:rPr lang="en-GB" altLang="en-US" sz="2600">
                <a:latin typeface="Calibri" panose="020F0502020204030204" pitchFamily="34" charset="0"/>
              </a:rPr>
              <a:t>But what about adding this together with other results generated later?</a:t>
            </a:r>
          </a:p>
          <a:p>
            <a:pPr eaLnBrk="1">
              <a:buClr>
                <a:srgbClr val="000000"/>
              </a:buClr>
              <a:buSzPct val="100000"/>
            </a:pPr>
            <a:endParaRPr lang="en-GB" altLang="en-US" sz="2600">
              <a:latin typeface="Calibri" panose="020F0502020204030204" pitchFamily="34" charset="0"/>
            </a:endParaRPr>
          </a:p>
          <a:p>
            <a:pPr eaLnBrk="1">
              <a:buClr>
                <a:srgbClr val="000000"/>
              </a:buClr>
              <a:buSzPct val="100000"/>
            </a:pPr>
            <a:r>
              <a:rPr lang="en-GB" altLang="en-US" sz="2600" b="1">
                <a:latin typeface="Courier New" panose="02070309020205020404" pitchFamily="49" charset="0"/>
                <a:cs typeface="Courier New" panose="02070309020205020404" pitchFamily="49" charset="0"/>
              </a:rPr>
              <a:t>$</a:t>
            </a:r>
            <a:r>
              <a:rPr lang="en-GB" altLang="en-US" sz="2600">
                <a:latin typeface="Courier New" panose="02070309020205020404" pitchFamily="49" charset="0"/>
                <a:cs typeface="Courier New" panose="02070309020205020404" pitchFamily="49" charset="0"/>
              </a:rPr>
              <a:t> </a:t>
            </a:r>
            <a:r>
              <a:rPr lang="en-GB" altLang="en-US" sz="2600">
                <a:solidFill>
                  <a:srgbClr val="00B050"/>
                </a:solidFill>
                <a:latin typeface="Courier New" panose="02070309020205020404" pitchFamily="49" charset="0"/>
                <a:cs typeface="Courier New" panose="02070309020205020404" pitchFamily="49" charset="0"/>
              </a:rPr>
              <a:t>ls *.ent &gt; more-files</a:t>
            </a:r>
            <a:endParaRPr lang="en-GB" altLang="en-US" sz="2600">
              <a:latin typeface="Courier New" panose="02070309020205020404" pitchFamily="49" charset="0"/>
              <a:cs typeface="Courier New" panose="02070309020205020404" pitchFamily="49" charset="0"/>
            </a:endParaRPr>
          </a:p>
          <a:p>
            <a:pPr eaLnBrk="1">
              <a:buClr>
                <a:srgbClr val="000000"/>
              </a:buClr>
              <a:buSzPct val="100000"/>
            </a:pPr>
            <a:r>
              <a:rPr lang="en-GB" altLang="en-US" sz="2600" b="1">
                <a:latin typeface="Courier New" panose="02070309020205020404" pitchFamily="49" charset="0"/>
                <a:cs typeface="Courier New" panose="02070309020205020404" pitchFamily="49" charset="0"/>
              </a:rPr>
              <a:t>$</a:t>
            </a:r>
            <a:r>
              <a:rPr lang="en-GB" altLang="en-US" sz="2600">
                <a:latin typeface="Courier New" panose="02070309020205020404" pitchFamily="49" charset="0"/>
                <a:cs typeface="Courier New" panose="02070309020205020404" pitchFamily="49" charset="0"/>
              </a:rPr>
              <a:t> </a:t>
            </a:r>
            <a:r>
              <a:rPr lang="en-GB" altLang="en-US" sz="2600">
                <a:solidFill>
                  <a:srgbClr val="00B050"/>
                </a:solidFill>
                <a:latin typeface="Courier New" panose="02070309020205020404" pitchFamily="49" charset="0"/>
                <a:cs typeface="Courier New" panose="02070309020205020404" pitchFamily="49" charset="0"/>
              </a:rPr>
              <a:t>cat files more-files &gt; all-files</a:t>
            </a:r>
          </a:p>
          <a:p>
            <a:pPr eaLnBrk="1">
              <a:buClr>
                <a:srgbClr val="000000"/>
              </a:buClr>
              <a:buSzPct val="100000"/>
            </a:pPr>
            <a:endParaRPr lang="en-GB"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GB" altLang="en-US" sz="2600">
                <a:latin typeface="Calibri" panose="020F0502020204030204" pitchFamily="34" charset="0"/>
              </a:rPr>
              <a:t>Instead, we can do…</a:t>
            </a:r>
          </a:p>
          <a:p>
            <a:pPr eaLnBrk="1">
              <a:buClr>
                <a:srgbClr val="000000"/>
              </a:buClr>
              <a:buSzPct val="100000"/>
              <a:buFont typeface="Times New Roman" panose="02020603050405020304" pitchFamily="18" charset="0"/>
              <a:buNone/>
            </a:pPr>
            <a:endParaRPr lang="en-GB" altLang="en-US" sz="2600">
              <a:solidFill>
                <a:srgbClr val="00B050"/>
              </a:solidFill>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b="1">
                <a:latin typeface="Courier New" panose="02070309020205020404" pitchFamily="49" charset="0"/>
                <a:cs typeface="Courier New" panose="02070309020205020404" pitchFamily="49" charset="0"/>
              </a:rPr>
              <a:t>$</a:t>
            </a:r>
            <a:r>
              <a:rPr lang="en-US" altLang="en-US" sz="2600">
                <a:solidFill>
                  <a:srgbClr val="00B050"/>
                </a:solidFill>
                <a:latin typeface="Courier New" panose="02070309020205020404" pitchFamily="49" charset="0"/>
                <a:cs typeface="Courier New" panose="02070309020205020404" pitchFamily="49" charset="0"/>
              </a:rPr>
              <a:t> ls *.ent &gt;&gt; files</a:t>
            </a:r>
          </a:p>
          <a:p>
            <a:pPr eaLnBrk="1">
              <a:buClr>
                <a:srgbClr val="000000"/>
              </a:buClr>
              <a:buSzPct val="100000"/>
            </a:pPr>
            <a:endParaRPr lang="en-GB" altLang="en-US" sz="2600">
              <a:latin typeface="Calibri" panose="020F0502020204030204" pitchFamily="34" charset="0"/>
            </a:endParaRPr>
          </a:p>
          <a:p>
            <a:pPr eaLnBrk="1">
              <a:buClr>
                <a:srgbClr val="000000"/>
              </a:buClr>
              <a:buSzPct val="100000"/>
              <a:buFont typeface="Times New Roman" panose="02020603050405020304" pitchFamily="18" charset="0"/>
              <a:buNone/>
            </a:pPr>
            <a:endParaRPr lang="en-US" altLang="en-US" sz="2600">
              <a:solidFill>
                <a:srgbClr val="00B050"/>
              </a:solidFill>
              <a:latin typeface="Calibri" panose="020F0502020204030204" pitchFamily="34" charset="0"/>
            </a:endParaRPr>
          </a:p>
        </p:txBody>
      </p:sp>
      <p:grpSp>
        <p:nvGrpSpPr>
          <p:cNvPr id="40967" name="Group 42"/>
          <p:cNvGrpSpPr>
            <a:grpSpLocks/>
          </p:cNvGrpSpPr>
          <p:nvPr/>
        </p:nvGrpSpPr>
        <p:grpSpPr bwMode="auto">
          <a:xfrm>
            <a:off x="4456113" y="4194175"/>
            <a:ext cx="1849437" cy="1477963"/>
            <a:chOff x="5788026" y="1993198"/>
            <a:chExt cx="3036031" cy="1037340"/>
          </a:xfrm>
        </p:grpSpPr>
        <p:sp>
          <p:nvSpPr>
            <p:cNvPr id="40971" name="Text Box 2"/>
            <p:cNvSpPr txBox="1">
              <a:spLocks noChangeArrowheads="1"/>
            </p:cNvSpPr>
            <p:nvPr/>
          </p:nvSpPr>
          <p:spPr bwMode="auto">
            <a:xfrm>
              <a:off x="5788026" y="2221411"/>
              <a:ext cx="3036031" cy="809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append files into a single new file</a:t>
              </a:r>
            </a:p>
          </p:txBody>
        </p:sp>
        <p:sp>
          <p:nvSpPr>
            <p:cNvPr id="40972" name="Line 4"/>
            <p:cNvSpPr>
              <a:spLocks noChangeShapeType="1"/>
            </p:cNvSpPr>
            <p:nvPr/>
          </p:nvSpPr>
          <p:spPr bwMode="auto">
            <a:xfrm flipV="1">
              <a:off x="6934887" y="1993198"/>
              <a:ext cx="34517" cy="309125"/>
            </a:xfrm>
            <a:prstGeom prst="line">
              <a:avLst/>
            </a:prstGeom>
            <a:noFill/>
            <a:ln w="952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grpSp>
      <p:grpSp>
        <p:nvGrpSpPr>
          <p:cNvPr id="40968" name="Group 6"/>
          <p:cNvGrpSpPr>
            <a:grpSpLocks/>
          </p:cNvGrpSpPr>
          <p:nvPr/>
        </p:nvGrpSpPr>
        <p:grpSpPr bwMode="auto">
          <a:xfrm>
            <a:off x="4291013" y="1246188"/>
            <a:ext cx="2706687" cy="863600"/>
            <a:chOff x="5327650" y="2166720"/>
            <a:chExt cx="3779898" cy="863817"/>
          </a:xfrm>
        </p:grpSpPr>
        <p:sp>
          <p:nvSpPr>
            <p:cNvPr id="40969" name="Text Box 2"/>
            <p:cNvSpPr txBox="1">
              <a:spLocks noChangeArrowheads="1"/>
            </p:cNvSpPr>
            <p:nvPr/>
          </p:nvSpPr>
          <p:spPr bwMode="auto">
            <a:xfrm>
              <a:off x="5788025" y="2166720"/>
              <a:ext cx="3319523" cy="863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list all pdb files</a:t>
              </a:r>
            </a:p>
            <a:p>
              <a:pPr eaLnBrk="1">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redirect to a file</a:t>
              </a:r>
            </a:p>
          </p:txBody>
        </p:sp>
        <p:sp>
          <p:nvSpPr>
            <p:cNvPr id="40970" name="Line 4"/>
            <p:cNvSpPr>
              <a:spLocks noChangeShapeType="1"/>
            </p:cNvSpPr>
            <p:nvPr/>
          </p:nvSpPr>
          <p:spPr bwMode="auto">
            <a:xfrm flipH="1">
              <a:off x="5327650" y="2511425"/>
              <a:ext cx="460375" cy="1588"/>
            </a:xfrm>
            <a:prstGeom prst="line">
              <a:avLst/>
            </a:prstGeom>
            <a:noFill/>
            <a:ln w="952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4"/>
          <p:cNvSpPr txBox="1">
            <a:spLocks noChangeArrowheads="1"/>
          </p:cNvSpPr>
          <p:nvPr/>
        </p:nvSpPr>
        <p:spPr bwMode="auto">
          <a:xfrm>
            <a:off x="950913" y="496888"/>
            <a:ext cx="7488237"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We know that…</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Normally, standard output is directed to a display:</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7" descr="MC900104318[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4563" y="3494088"/>
            <a:ext cx="906462"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59" name="Text Box 2"/>
          <p:cNvSpPr txBox="1">
            <a:spLocks noChangeArrowheads="1"/>
          </p:cNvSpPr>
          <p:nvPr/>
        </p:nvSpPr>
        <p:spPr bwMode="auto">
          <a:xfrm>
            <a:off x="3427413" y="2628900"/>
            <a:ext cx="126682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lnSpc>
                <a:spcPct val="125000"/>
              </a:lnSpc>
              <a:buClr>
                <a:srgbClr val="000000"/>
              </a:buClr>
              <a:buSzPct val="100000"/>
              <a:buFont typeface="Times New Roman" panose="02020603050405020304" pitchFamily="18" charset="0"/>
              <a:buNone/>
            </a:pPr>
            <a:r>
              <a:rPr lang="en-US" altLang="en-US" sz="2400">
                <a:latin typeface="Courier New" panose="02070309020205020404" pitchFamily="49" charset="0"/>
              </a:rPr>
              <a:t>shell</a:t>
            </a:r>
          </a:p>
        </p:txBody>
      </p:sp>
      <p:sp>
        <p:nvSpPr>
          <p:cNvPr id="45060" name="AutoShape 12"/>
          <p:cNvSpPr>
            <a:spLocks noChangeArrowheads="1"/>
          </p:cNvSpPr>
          <p:nvPr/>
        </p:nvSpPr>
        <p:spPr bwMode="auto">
          <a:xfrm>
            <a:off x="3254375" y="3262313"/>
            <a:ext cx="1382713" cy="1266825"/>
          </a:xfrm>
          <a:prstGeom prst="octagon">
            <a:avLst>
              <a:gd name="adj" fmla="val 29287"/>
            </a:avLst>
          </a:prstGeom>
          <a:noFill/>
          <a:ln w="9525">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45061" name="AutoShape 14"/>
          <p:cNvSpPr>
            <a:spLocks noChangeArrowheads="1"/>
          </p:cNvSpPr>
          <p:nvPr/>
        </p:nvSpPr>
        <p:spPr bwMode="auto">
          <a:xfrm>
            <a:off x="2678113" y="3724275"/>
            <a:ext cx="460375" cy="346075"/>
          </a:xfrm>
          <a:prstGeom prst="rightArrow">
            <a:avLst>
              <a:gd name="adj1" fmla="val 50000"/>
              <a:gd name="adj2" fmla="val 3325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pic>
        <p:nvPicPr>
          <p:cNvPr id="45062" name="Picture 28" descr="MC90039148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6763" y="2974975"/>
            <a:ext cx="1522412"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3" name="Text Box 4"/>
          <p:cNvSpPr txBox="1">
            <a:spLocks noChangeArrowheads="1"/>
          </p:cNvSpPr>
          <p:nvPr/>
        </p:nvSpPr>
        <p:spPr bwMode="auto">
          <a:xfrm>
            <a:off x="950913" y="496888"/>
            <a:ext cx="7488237"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We know that…</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Normally, standard output is directed to a display:</a:t>
            </a:r>
          </a:p>
        </p:txBody>
      </p:sp>
      <p:sp>
        <p:nvSpPr>
          <p:cNvPr id="45064" name="AutoShape 14"/>
          <p:cNvSpPr>
            <a:spLocks noChangeArrowheads="1"/>
          </p:cNvSpPr>
          <p:nvPr/>
        </p:nvSpPr>
        <p:spPr bwMode="auto">
          <a:xfrm>
            <a:off x="4867275" y="3722688"/>
            <a:ext cx="460375" cy="346075"/>
          </a:xfrm>
          <a:prstGeom prst="rightArrow">
            <a:avLst>
              <a:gd name="adj1" fmla="val 50000"/>
              <a:gd name="adj2" fmla="val 3325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45065" name="Text Box 2"/>
          <p:cNvSpPr txBox="1">
            <a:spLocks noChangeArrowheads="1"/>
          </p:cNvSpPr>
          <p:nvPr/>
        </p:nvSpPr>
        <p:spPr bwMode="auto">
          <a:xfrm>
            <a:off x="3657600" y="4646613"/>
            <a:ext cx="576263"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lnSpc>
                <a:spcPct val="125000"/>
              </a:lnSpc>
              <a:buClr>
                <a:srgbClr val="000000"/>
              </a:buClr>
              <a:buSzPct val="100000"/>
              <a:buFont typeface="Times New Roman" panose="02020603050405020304" pitchFamily="18" charset="0"/>
              <a:buNone/>
            </a:pPr>
            <a:r>
              <a:rPr lang="en-US" altLang="en-US" sz="2400">
                <a:latin typeface="Courier New" panose="02070309020205020404" pitchFamily="49" charset="0"/>
              </a:rPr>
              <a:t>ls</a:t>
            </a:r>
          </a:p>
        </p:txBody>
      </p:sp>
      <p:grpSp>
        <p:nvGrpSpPr>
          <p:cNvPr id="45066" name="Group 29"/>
          <p:cNvGrpSpPr>
            <a:grpSpLocks/>
          </p:cNvGrpSpPr>
          <p:nvPr/>
        </p:nvGrpSpPr>
        <p:grpSpPr bwMode="auto">
          <a:xfrm>
            <a:off x="3254375" y="5278438"/>
            <a:ext cx="1382713" cy="1266825"/>
            <a:chOff x="1755775" y="3319463"/>
            <a:chExt cx="1382713" cy="1266825"/>
          </a:xfrm>
        </p:grpSpPr>
        <p:grpSp>
          <p:nvGrpSpPr>
            <p:cNvPr id="45074" name="Group 31"/>
            <p:cNvGrpSpPr>
              <a:grpSpLocks/>
            </p:cNvGrpSpPr>
            <p:nvPr/>
          </p:nvGrpSpPr>
          <p:grpSpPr bwMode="auto">
            <a:xfrm>
              <a:off x="1871663" y="3492500"/>
              <a:ext cx="919163" cy="784224"/>
              <a:chOff x="1632" y="1248"/>
              <a:chExt cx="2682" cy="2286"/>
            </a:xfrm>
          </p:grpSpPr>
          <p:sp>
            <p:nvSpPr>
              <p:cNvPr id="45076"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scene3d>
                <a:camera prst="legacyPerspectiveFront">
                  <a:rot lat="20099957" lon="1500000" rev="0"/>
                </a:camera>
                <a:lightRig rig="legacyFlat4" dir="b"/>
              </a:scene3d>
              <a:sp3d extrusionH="430200" prstMaterial="legacyMatte">
                <a:bevelT w="13500" h="13500" prst="angle"/>
                <a:bevelB w="13500" h="13500" prst="angle"/>
                <a:extrusionClr>
                  <a:srgbClr val="C0C0C0"/>
                </a:extrusionClr>
                <a:contourClr>
                  <a:srgbClr val="C0C0C0"/>
                </a:contourClr>
              </a:sp3d>
            </p:spPr>
            <p:txBody>
              <a:bodyPr>
                <a:flatTx/>
              </a:bodyPr>
              <a:lstStyle/>
              <a:p>
                <a:endParaRPr lang="en-GB"/>
              </a:p>
            </p:txBody>
          </p:sp>
          <p:sp>
            <p:nvSpPr>
              <p:cNvPr id="45077" name="AutoShape 4"/>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scene3d>
                <a:camera prst="legacyPerspectiveFront">
                  <a:rot lat="20099957" lon="1500000" rev="0"/>
                </a:camera>
                <a:lightRig rig="legacyFlat4" dir="b"/>
              </a:scene3d>
              <a:sp3d extrusionH="430200" prstMaterial="legacyMatte">
                <a:bevelT w="13500" h="13500" prst="angle"/>
                <a:bevelB w="13500" h="13500" prst="angle"/>
                <a:extrusionClr>
                  <a:srgbClr val="C0C0C0"/>
                </a:extrusionClr>
                <a:contourClr>
                  <a:srgbClr val="C0C0C0"/>
                </a:contourClr>
              </a:sp3d>
            </p:spPr>
            <p:txBody>
              <a:bodyPr>
                <a:flatTx/>
              </a:bodyPr>
              <a:lstStyle/>
              <a:p>
                <a:endParaRPr lang="en-GB"/>
              </a:p>
            </p:txBody>
          </p:sp>
          <p:sp>
            <p:nvSpPr>
              <p:cNvPr id="45078" name="AutoShape 5"/>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scene3d>
                <a:camera prst="legacyPerspectiveFront">
                  <a:rot lat="20099957" lon="1500000" rev="0"/>
                </a:camera>
                <a:lightRig rig="legacyFlat4" dir="b"/>
              </a:scene3d>
              <a:sp3d extrusionH="430200" prstMaterial="legacyMatte">
                <a:bevelT w="13500" h="13500" prst="angle"/>
                <a:bevelB w="13500" h="13500" prst="angle"/>
                <a:extrusionClr>
                  <a:srgbClr val="C0C0C0"/>
                </a:extrusionClr>
                <a:contourClr>
                  <a:srgbClr val="C0C0C0"/>
                </a:contourClr>
              </a:sp3d>
            </p:spPr>
            <p:txBody>
              <a:bodyPr>
                <a:flatTx/>
              </a:bodyPr>
              <a:lstStyle/>
              <a:p>
                <a:endParaRPr lang="en-GB"/>
              </a:p>
            </p:txBody>
          </p:sp>
        </p:grpSp>
        <p:sp>
          <p:nvSpPr>
            <p:cNvPr id="45075" name="AutoShape 7"/>
            <p:cNvSpPr>
              <a:spLocks noChangeArrowheads="1"/>
            </p:cNvSpPr>
            <p:nvPr/>
          </p:nvSpPr>
          <p:spPr bwMode="auto">
            <a:xfrm>
              <a:off x="1755775" y="3319463"/>
              <a:ext cx="1382713" cy="1266825"/>
            </a:xfrm>
            <a:prstGeom prst="octagon">
              <a:avLst>
                <a:gd name="adj" fmla="val 29287"/>
              </a:avLst>
            </a:prstGeom>
            <a:noFill/>
            <a:ln w="9525">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grpSp>
      <p:sp>
        <p:nvSpPr>
          <p:cNvPr id="45067" name="Line 22"/>
          <p:cNvSpPr>
            <a:spLocks noChangeShapeType="1"/>
          </p:cNvSpPr>
          <p:nvPr/>
        </p:nvSpPr>
        <p:spPr bwMode="auto">
          <a:xfrm>
            <a:off x="2447925" y="5508625"/>
            <a:ext cx="0" cy="863600"/>
          </a:xfrm>
          <a:prstGeom prst="line">
            <a:avLst/>
          </a:prstGeom>
          <a:noFill/>
          <a:ln w="28575">
            <a:solidFill>
              <a:srgbClr val="FF99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5068" name="AutoShape 9"/>
          <p:cNvSpPr>
            <a:spLocks noChangeArrowheads="1"/>
          </p:cNvSpPr>
          <p:nvPr/>
        </p:nvSpPr>
        <p:spPr bwMode="auto">
          <a:xfrm>
            <a:off x="2620963" y="5740400"/>
            <a:ext cx="460375" cy="346075"/>
          </a:xfrm>
          <a:prstGeom prst="rightArrow">
            <a:avLst>
              <a:gd name="adj1" fmla="val 50000"/>
              <a:gd name="adj2" fmla="val 3325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45069" name="AutoShape 9"/>
          <p:cNvSpPr>
            <a:spLocks noChangeArrowheads="1"/>
          </p:cNvSpPr>
          <p:nvPr/>
        </p:nvSpPr>
        <p:spPr bwMode="auto">
          <a:xfrm>
            <a:off x="4752975" y="5740400"/>
            <a:ext cx="460375" cy="346075"/>
          </a:xfrm>
          <a:prstGeom prst="rightArrow">
            <a:avLst>
              <a:gd name="adj1" fmla="val 50000"/>
              <a:gd name="adj2" fmla="val 3325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grpSp>
        <p:nvGrpSpPr>
          <p:cNvPr id="45070" name="Group 26"/>
          <p:cNvGrpSpPr>
            <a:grpSpLocks/>
          </p:cNvGrpSpPr>
          <p:nvPr/>
        </p:nvGrpSpPr>
        <p:grpSpPr bwMode="auto">
          <a:xfrm>
            <a:off x="4867275" y="3895725"/>
            <a:ext cx="1152525" cy="2016125"/>
            <a:chOff x="4867275" y="3663950"/>
            <a:chExt cx="1152525" cy="2016125"/>
          </a:xfrm>
        </p:grpSpPr>
        <p:sp>
          <p:nvSpPr>
            <p:cNvPr id="45071" name="Line 37"/>
            <p:cNvSpPr>
              <a:spLocks noChangeShapeType="1"/>
            </p:cNvSpPr>
            <p:nvPr/>
          </p:nvSpPr>
          <p:spPr bwMode="auto">
            <a:xfrm flipH="1">
              <a:off x="4867275" y="5680075"/>
              <a:ext cx="1095375" cy="0"/>
            </a:xfrm>
            <a:prstGeom prst="line">
              <a:avLst/>
            </a:prstGeom>
            <a:noFill/>
            <a:ln w="28575">
              <a:solidFill>
                <a:srgbClr val="FF99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5072" name="Line 21"/>
            <p:cNvSpPr>
              <a:spLocks noChangeShapeType="1"/>
            </p:cNvSpPr>
            <p:nvPr/>
          </p:nvSpPr>
          <p:spPr bwMode="auto">
            <a:xfrm>
              <a:off x="5040313" y="3663950"/>
              <a:ext cx="979487" cy="0"/>
            </a:xfrm>
            <a:prstGeom prst="line">
              <a:avLst/>
            </a:prstGeom>
            <a:noFill/>
            <a:ln w="28575">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45073" name="Line 37"/>
            <p:cNvSpPr>
              <a:spLocks noChangeShapeType="1"/>
            </p:cNvSpPr>
            <p:nvPr/>
          </p:nvSpPr>
          <p:spPr bwMode="auto">
            <a:xfrm flipH="1" flipV="1">
              <a:off x="5040313" y="3663950"/>
              <a:ext cx="920750" cy="2016125"/>
            </a:xfrm>
            <a:prstGeom prst="line">
              <a:avLst/>
            </a:prstGeom>
            <a:noFill/>
            <a:ln w="28575">
              <a:solidFill>
                <a:srgbClr val="FF9900"/>
              </a:solidFill>
              <a:round/>
              <a:headEnd/>
              <a:tailEnd/>
            </a:ln>
            <a:extLst>
              <a:ext uri="{909E8E84-426E-40DD-AFC4-6F175D3DCCD1}">
                <a14:hiddenFill xmlns:a14="http://schemas.microsoft.com/office/drawing/2010/main">
                  <a:noFill/>
                </a14:hiddenFill>
              </a:ext>
            </a:extLst>
          </p:spPr>
          <p:txBody>
            <a:bodyPr/>
            <a:lstStyle/>
            <a:p>
              <a:endParaRPr lang="en-GB"/>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7" descr="MC900104318[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4563" y="3492500"/>
            <a:ext cx="906462"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7" name="Text Box 2"/>
          <p:cNvSpPr txBox="1">
            <a:spLocks noChangeArrowheads="1"/>
          </p:cNvSpPr>
          <p:nvPr/>
        </p:nvSpPr>
        <p:spPr bwMode="auto">
          <a:xfrm>
            <a:off x="3427413" y="2627313"/>
            <a:ext cx="126682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lnSpc>
                <a:spcPct val="125000"/>
              </a:lnSpc>
              <a:buClr>
                <a:srgbClr val="000000"/>
              </a:buClr>
              <a:buSzPct val="100000"/>
              <a:buFont typeface="Times New Roman" panose="02020603050405020304" pitchFamily="18" charset="0"/>
              <a:buNone/>
            </a:pPr>
            <a:r>
              <a:rPr lang="en-US" altLang="en-US" sz="2400">
                <a:latin typeface="Courier New" panose="02070309020205020404" pitchFamily="49" charset="0"/>
              </a:rPr>
              <a:t>shell</a:t>
            </a:r>
          </a:p>
        </p:txBody>
      </p:sp>
      <p:sp>
        <p:nvSpPr>
          <p:cNvPr id="47108" name="AutoShape 12"/>
          <p:cNvSpPr>
            <a:spLocks noChangeArrowheads="1"/>
          </p:cNvSpPr>
          <p:nvPr/>
        </p:nvSpPr>
        <p:spPr bwMode="auto">
          <a:xfrm>
            <a:off x="3254375" y="3260725"/>
            <a:ext cx="1382713" cy="1266825"/>
          </a:xfrm>
          <a:prstGeom prst="octagon">
            <a:avLst>
              <a:gd name="adj" fmla="val 29287"/>
            </a:avLst>
          </a:prstGeom>
          <a:noFill/>
          <a:ln w="9525">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47109" name="AutoShape 14"/>
          <p:cNvSpPr>
            <a:spLocks noChangeArrowheads="1"/>
          </p:cNvSpPr>
          <p:nvPr/>
        </p:nvSpPr>
        <p:spPr bwMode="auto">
          <a:xfrm>
            <a:off x="2678113" y="3722688"/>
            <a:ext cx="460375" cy="346075"/>
          </a:xfrm>
          <a:prstGeom prst="rightArrow">
            <a:avLst>
              <a:gd name="adj1" fmla="val 50000"/>
              <a:gd name="adj2" fmla="val 3325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47110" name="Text Box 4"/>
          <p:cNvSpPr txBox="1">
            <a:spLocks noChangeArrowheads="1"/>
          </p:cNvSpPr>
          <p:nvPr/>
        </p:nvSpPr>
        <p:spPr bwMode="auto">
          <a:xfrm>
            <a:off x="950913" y="496888"/>
            <a:ext cx="8121650"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We know that…</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Normally, standard output is directed to a display:</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But we have redirected it to a file instead:</a:t>
            </a:r>
          </a:p>
        </p:txBody>
      </p:sp>
      <p:sp>
        <p:nvSpPr>
          <p:cNvPr id="47111" name="AutoShape 14"/>
          <p:cNvSpPr>
            <a:spLocks noChangeArrowheads="1"/>
          </p:cNvSpPr>
          <p:nvPr/>
        </p:nvSpPr>
        <p:spPr bwMode="auto">
          <a:xfrm>
            <a:off x="4867275" y="3721100"/>
            <a:ext cx="460375" cy="346075"/>
          </a:xfrm>
          <a:prstGeom prst="rightArrow">
            <a:avLst>
              <a:gd name="adj1" fmla="val 50000"/>
              <a:gd name="adj2" fmla="val 3325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47112" name="Text Box 2"/>
          <p:cNvSpPr txBox="1">
            <a:spLocks noChangeArrowheads="1"/>
          </p:cNvSpPr>
          <p:nvPr/>
        </p:nvSpPr>
        <p:spPr bwMode="auto">
          <a:xfrm>
            <a:off x="3657600" y="4645025"/>
            <a:ext cx="576263"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lnSpc>
                <a:spcPct val="125000"/>
              </a:lnSpc>
              <a:buClr>
                <a:srgbClr val="000000"/>
              </a:buClr>
              <a:buSzPct val="100000"/>
              <a:buFont typeface="Times New Roman" panose="02020603050405020304" pitchFamily="18" charset="0"/>
              <a:buNone/>
            </a:pPr>
            <a:r>
              <a:rPr lang="en-US" altLang="en-US" sz="2400">
                <a:latin typeface="Courier New" panose="02070309020205020404" pitchFamily="49" charset="0"/>
              </a:rPr>
              <a:t>ls</a:t>
            </a:r>
          </a:p>
        </p:txBody>
      </p:sp>
      <p:grpSp>
        <p:nvGrpSpPr>
          <p:cNvPr id="47113" name="Group 26"/>
          <p:cNvGrpSpPr>
            <a:grpSpLocks/>
          </p:cNvGrpSpPr>
          <p:nvPr/>
        </p:nvGrpSpPr>
        <p:grpSpPr bwMode="auto">
          <a:xfrm>
            <a:off x="6769100" y="5622925"/>
            <a:ext cx="690563" cy="1095375"/>
            <a:chOff x="7696200" y="3492500"/>
            <a:chExt cx="690563" cy="1094506"/>
          </a:xfrm>
        </p:grpSpPr>
        <p:pic>
          <p:nvPicPr>
            <p:cNvPr id="47124" name="Picture 19" descr="Docu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6200" y="3492500"/>
              <a:ext cx="690563"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25" name="Text Box 20"/>
            <p:cNvSpPr txBox="1">
              <a:spLocks noChangeArrowheads="1"/>
            </p:cNvSpPr>
            <p:nvPr/>
          </p:nvSpPr>
          <p:spPr bwMode="auto">
            <a:xfrm>
              <a:off x="7743171" y="4237038"/>
              <a:ext cx="595036" cy="349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a:lnSpc>
                  <a:spcPct val="93000"/>
                </a:lnSpc>
                <a:buClr>
                  <a:srgbClr val="000000"/>
                </a:buClr>
                <a:buSzPct val="100000"/>
                <a:buFont typeface="Times New Roman" panose="02020603050405020304" pitchFamily="18" charset="0"/>
                <a:buNone/>
              </a:pPr>
              <a:r>
                <a:rPr lang="en-CA" altLang="en-US"/>
                <a:t>files</a:t>
              </a:r>
            </a:p>
          </p:txBody>
        </p:sp>
      </p:grpSp>
      <p:grpSp>
        <p:nvGrpSpPr>
          <p:cNvPr id="47114" name="Group 29"/>
          <p:cNvGrpSpPr>
            <a:grpSpLocks/>
          </p:cNvGrpSpPr>
          <p:nvPr/>
        </p:nvGrpSpPr>
        <p:grpSpPr bwMode="auto">
          <a:xfrm>
            <a:off x="3254375" y="5276850"/>
            <a:ext cx="1382713" cy="1266825"/>
            <a:chOff x="1755775" y="3319463"/>
            <a:chExt cx="1382713" cy="1266825"/>
          </a:xfrm>
        </p:grpSpPr>
        <p:grpSp>
          <p:nvGrpSpPr>
            <p:cNvPr id="47119" name="Group 31"/>
            <p:cNvGrpSpPr>
              <a:grpSpLocks/>
            </p:cNvGrpSpPr>
            <p:nvPr/>
          </p:nvGrpSpPr>
          <p:grpSpPr bwMode="auto">
            <a:xfrm>
              <a:off x="1871663" y="3492500"/>
              <a:ext cx="919163" cy="784224"/>
              <a:chOff x="1632" y="1248"/>
              <a:chExt cx="2682" cy="2286"/>
            </a:xfrm>
          </p:grpSpPr>
          <p:sp>
            <p:nvSpPr>
              <p:cNvPr id="47121"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scene3d>
                <a:camera prst="legacyPerspectiveFront">
                  <a:rot lat="20099957" lon="1500000" rev="0"/>
                </a:camera>
                <a:lightRig rig="legacyFlat4" dir="b"/>
              </a:scene3d>
              <a:sp3d extrusionH="430200" prstMaterial="legacyMatte">
                <a:bevelT w="13500" h="13500" prst="angle"/>
                <a:bevelB w="13500" h="13500" prst="angle"/>
                <a:extrusionClr>
                  <a:srgbClr val="C0C0C0"/>
                </a:extrusionClr>
                <a:contourClr>
                  <a:srgbClr val="C0C0C0"/>
                </a:contourClr>
              </a:sp3d>
            </p:spPr>
            <p:txBody>
              <a:bodyPr>
                <a:flatTx/>
              </a:bodyPr>
              <a:lstStyle/>
              <a:p>
                <a:endParaRPr lang="en-GB"/>
              </a:p>
            </p:txBody>
          </p:sp>
          <p:sp>
            <p:nvSpPr>
              <p:cNvPr id="47122" name="AutoShape 4"/>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scene3d>
                <a:camera prst="legacyPerspectiveFront">
                  <a:rot lat="20099957" lon="1500000" rev="0"/>
                </a:camera>
                <a:lightRig rig="legacyFlat4" dir="b"/>
              </a:scene3d>
              <a:sp3d extrusionH="430200" prstMaterial="legacyMatte">
                <a:bevelT w="13500" h="13500" prst="angle"/>
                <a:bevelB w="13500" h="13500" prst="angle"/>
                <a:extrusionClr>
                  <a:srgbClr val="C0C0C0"/>
                </a:extrusionClr>
                <a:contourClr>
                  <a:srgbClr val="C0C0C0"/>
                </a:contourClr>
              </a:sp3d>
            </p:spPr>
            <p:txBody>
              <a:bodyPr>
                <a:flatTx/>
              </a:bodyPr>
              <a:lstStyle/>
              <a:p>
                <a:endParaRPr lang="en-GB"/>
              </a:p>
            </p:txBody>
          </p:sp>
          <p:sp>
            <p:nvSpPr>
              <p:cNvPr id="47123" name="AutoShape 5"/>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scene3d>
                <a:camera prst="legacyPerspectiveFront">
                  <a:rot lat="20099957" lon="1500000" rev="0"/>
                </a:camera>
                <a:lightRig rig="legacyFlat4" dir="b"/>
              </a:scene3d>
              <a:sp3d extrusionH="430200" prstMaterial="legacyMatte">
                <a:bevelT w="13500" h="13500" prst="angle"/>
                <a:bevelB w="13500" h="13500" prst="angle"/>
                <a:extrusionClr>
                  <a:srgbClr val="C0C0C0"/>
                </a:extrusionClr>
                <a:contourClr>
                  <a:srgbClr val="C0C0C0"/>
                </a:contourClr>
              </a:sp3d>
            </p:spPr>
            <p:txBody>
              <a:bodyPr>
                <a:flatTx/>
              </a:bodyPr>
              <a:lstStyle/>
              <a:p>
                <a:endParaRPr lang="en-GB"/>
              </a:p>
            </p:txBody>
          </p:sp>
        </p:grpSp>
        <p:sp>
          <p:nvSpPr>
            <p:cNvPr id="47120" name="AutoShape 7"/>
            <p:cNvSpPr>
              <a:spLocks noChangeArrowheads="1"/>
            </p:cNvSpPr>
            <p:nvPr/>
          </p:nvSpPr>
          <p:spPr bwMode="auto">
            <a:xfrm>
              <a:off x="1755775" y="3319463"/>
              <a:ext cx="1382713" cy="1266825"/>
            </a:xfrm>
            <a:prstGeom prst="octagon">
              <a:avLst>
                <a:gd name="adj" fmla="val 29287"/>
              </a:avLst>
            </a:prstGeom>
            <a:noFill/>
            <a:ln w="9525">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grpSp>
      <p:sp>
        <p:nvSpPr>
          <p:cNvPr id="47115" name="Line 22"/>
          <p:cNvSpPr>
            <a:spLocks noChangeShapeType="1"/>
          </p:cNvSpPr>
          <p:nvPr/>
        </p:nvSpPr>
        <p:spPr bwMode="auto">
          <a:xfrm>
            <a:off x="2447925" y="5507038"/>
            <a:ext cx="0" cy="863600"/>
          </a:xfrm>
          <a:prstGeom prst="line">
            <a:avLst/>
          </a:prstGeom>
          <a:noFill/>
          <a:ln w="28575">
            <a:solidFill>
              <a:srgbClr val="FF99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7116" name="AutoShape 9"/>
          <p:cNvSpPr>
            <a:spLocks noChangeArrowheads="1"/>
          </p:cNvSpPr>
          <p:nvPr/>
        </p:nvSpPr>
        <p:spPr bwMode="auto">
          <a:xfrm>
            <a:off x="2620963" y="5738813"/>
            <a:ext cx="460375" cy="346075"/>
          </a:xfrm>
          <a:prstGeom prst="rightArrow">
            <a:avLst>
              <a:gd name="adj1" fmla="val 50000"/>
              <a:gd name="adj2" fmla="val 3325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47117" name="AutoShape 9"/>
          <p:cNvSpPr>
            <a:spLocks noChangeArrowheads="1"/>
          </p:cNvSpPr>
          <p:nvPr/>
        </p:nvSpPr>
        <p:spPr bwMode="auto">
          <a:xfrm>
            <a:off x="4752975" y="5738813"/>
            <a:ext cx="460375" cy="346075"/>
          </a:xfrm>
          <a:prstGeom prst="rightArrow">
            <a:avLst>
              <a:gd name="adj1" fmla="val 50000"/>
              <a:gd name="adj2" fmla="val 3325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47118" name="Line 21"/>
          <p:cNvSpPr>
            <a:spLocks noChangeShapeType="1"/>
          </p:cNvSpPr>
          <p:nvPr/>
        </p:nvSpPr>
        <p:spPr bwMode="auto">
          <a:xfrm>
            <a:off x="4887913" y="5915025"/>
            <a:ext cx="1828800" cy="0"/>
          </a:xfrm>
          <a:prstGeom prst="line">
            <a:avLst/>
          </a:prstGeom>
          <a:noFill/>
          <a:ln w="28575">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4"/>
          <p:cNvSpPr txBox="1">
            <a:spLocks noChangeArrowheads="1"/>
          </p:cNvSpPr>
          <p:nvPr/>
        </p:nvSpPr>
        <p:spPr bwMode="auto">
          <a:xfrm>
            <a:off x="488950" y="2079625"/>
            <a:ext cx="305435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ja-JP" sz="2800">
                <a:latin typeface="Calibri" panose="020F0502020204030204" pitchFamily="34" charset="0"/>
                <a:cs typeface="Calibri" panose="020F0502020204030204" pitchFamily="34" charset="0"/>
              </a:rPr>
              <a:t>"</a:t>
            </a:r>
            <a:r>
              <a:rPr lang="en-GB" altLang="ja-JP" sz="2800">
                <a:latin typeface="Calibri" panose="020F0502020204030204" pitchFamily="34" charset="0"/>
                <a:cs typeface="Calibri" panose="020F0502020204030204" pitchFamily="34" charset="0"/>
              </a:rPr>
              <a:t>How should I do this?</a:t>
            </a:r>
            <a:r>
              <a:rPr lang="en-US" altLang="ja-JP" sz="2800">
                <a:latin typeface="Calibri" panose="020F0502020204030204" pitchFamily="34" charset="0"/>
                <a:cs typeface="Calibri" panose="020F0502020204030204" pitchFamily="34" charset="0"/>
              </a:rPr>
              <a:t>"</a:t>
            </a:r>
            <a:endParaRPr lang="en-GB" altLang="en-US" sz="2800">
              <a:latin typeface="Calibri" panose="020F0502020204030204" pitchFamily="34" charset="0"/>
              <a:cs typeface="Calibri" panose="020F0502020204030204" pitchFamily="34" charset="0"/>
            </a:endParaRPr>
          </a:p>
        </p:txBody>
      </p:sp>
      <p:pic>
        <p:nvPicPr>
          <p:cNvPr id="12291" name="Picture 9" descr="C:\Documents and Settings\stc\Local Settings\Temporary Internet Files\Content.IE5\E9NXESFG\MC900304525[1].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025" y="438150"/>
            <a:ext cx="1843088"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Cloud 10"/>
          <p:cNvSpPr/>
          <p:nvPr/>
        </p:nvSpPr>
        <p:spPr bwMode="auto">
          <a:xfrm>
            <a:off x="3897313" y="3627438"/>
            <a:ext cx="5181600" cy="2590800"/>
          </a:xfrm>
          <a:prstGeom prst="cloud">
            <a:avLst/>
          </a:prstGeom>
          <a:solidFill>
            <a:srgbClr val="00B8FF"/>
          </a:solidFill>
          <a:ln w="9525" cap="flat" cmpd="sng" algn="ctr">
            <a:solidFill>
              <a:schemeClr val="tx1"/>
            </a:solidFill>
            <a:prstDash val="solid"/>
            <a:round/>
            <a:headEnd type="none" w="med" len="med"/>
            <a:tailEnd type="none" w="med" len="med"/>
          </a:ln>
          <a:effectLst/>
        </p:spPr>
        <p:txBody>
          <a:bodyPr/>
          <a:lstStyle/>
          <a:p>
            <a:pPr algn="ctr" eaLnBrk="1">
              <a:lnSpc>
                <a:spcPct val="93000"/>
              </a:lnSpc>
              <a:buClr>
                <a:srgbClr val="000000"/>
              </a:buClr>
              <a:buSzPct val="100000"/>
              <a:buFont typeface="Times New Roman" panose="02020603050405020304" pitchFamily="18" charset="0"/>
              <a:buNone/>
              <a:defRPr/>
            </a:pPr>
            <a:r>
              <a:rPr lang="en-GB" altLang="en-US" sz="3600" b="1" dirty="0">
                <a:latin typeface="Calibri" panose="020F0502020204030204" pitchFamily="34" charset="0"/>
                <a:cs typeface="Calibri" panose="020F0502020204030204" pitchFamily="34" charset="0"/>
              </a:rPr>
              <a:t>Some technical problem…</a:t>
            </a:r>
          </a:p>
        </p:txBody>
      </p:sp>
      <p:cxnSp>
        <p:nvCxnSpPr>
          <p:cNvPr id="12293" name="Straight Arrow Connector 13"/>
          <p:cNvCxnSpPr>
            <a:cxnSpLocks noChangeShapeType="1"/>
          </p:cNvCxnSpPr>
          <p:nvPr/>
        </p:nvCxnSpPr>
        <p:spPr bwMode="auto">
          <a:xfrm>
            <a:off x="1839913" y="2789238"/>
            <a:ext cx="2209800" cy="1371600"/>
          </a:xfrm>
          <a:prstGeom prst="straightConnector1">
            <a:avLst/>
          </a:prstGeom>
          <a:noFill/>
          <a:ln w="57150">
            <a:solidFill>
              <a:schemeClr val="tx1"/>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4"/>
          <p:cNvSpPr txBox="1">
            <a:spLocks noChangeArrowheads="1"/>
          </p:cNvSpPr>
          <p:nvPr/>
        </p:nvSpPr>
        <p:spPr bwMode="auto">
          <a:xfrm>
            <a:off x="892175" y="900113"/>
            <a:ext cx="875665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But what happens with error messages?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4"/>
          <p:cNvSpPr txBox="1">
            <a:spLocks noChangeArrowheads="1"/>
          </p:cNvSpPr>
          <p:nvPr/>
        </p:nvSpPr>
        <p:spPr bwMode="auto">
          <a:xfrm>
            <a:off x="892175" y="900113"/>
            <a:ext cx="8756650" cy="289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But what happens with error messages?</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For example…</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b="1">
                <a:latin typeface="Courier New" panose="02070309020205020404" pitchFamily="49" charset="0"/>
                <a:cs typeface="Courier New" panose="02070309020205020404" pitchFamily="49" charset="0"/>
              </a:rPr>
              <a:t>$</a:t>
            </a:r>
            <a:r>
              <a:rPr lang="en-US" altLang="en-US" sz="2600">
                <a:solidFill>
                  <a:srgbClr val="00B050"/>
                </a:solidFill>
                <a:latin typeface="Courier New" panose="02070309020205020404" pitchFamily="49" charset="0"/>
                <a:cs typeface="Courier New" panose="02070309020205020404" pitchFamily="49" charset="0"/>
              </a:rPr>
              <a:t> ls /some/nonexistent/path &gt; files</a:t>
            </a:r>
          </a:p>
          <a:p>
            <a:pPr eaLnBrk="1">
              <a:buClr>
                <a:srgbClr val="000000"/>
              </a:buClr>
              <a:buSzPct val="100000"/>
              <a:buFont typeface="Times New Roman" panose="02020603050405020304" pitchFamily="18" charset="0"/>
              <a:buNone/>
            </a:pPr>
            <a:r>
              <a:rPr lang="en-US" altLang="en-US" sz="2600">
                <a:solidFill>
                  <a:srgbClr val="FF0000"/>
                </a:solidFill>
                <a:latin typeface="Courier New" panose="02070309020205020404" pitchFamily="49" charset="0"/>
                <a:cs typeface="Courier New" panose="02070309020205020404" pitchFamily="49" charset="0"/>
              </a:rPr>
              <a:t>ls: /some/nonexistent/path: No such file or directory</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4"/>
          <p:cNvSpPr txBox="1">
            <a:spLocks noChangeArrowheads="1"/>
          </p:cNvSpPr>
          <p:nvPr/>
        </p:nvSpPr>
        <p:spPr bwMode="auto">
          <a:xfrm>
            <a:off x="892175" y="900113"/>
            <a:ext cx="8756650" cy="369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But what happens with error messages?</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For example…</a:t>
            </a:r>
          </a:p>
          <a:p>
            <a:pPr eaLnBrk="1">
              <a:buClr>
                <a:srgbClr val="000000"/>
              </a:buClr>
              <a:buSzPct val="100000"/>
              <a:buFont typeface="Times New Roman" panose="02020603050405020304" pitchFamily="18" charset="0"/>
              <a:buNone/>
            </a:pPr>
            <a:endParaRPr lang="en-US" altLang="en-US" sz="2600">
              <a:latin typeface="Courier New" panose="02070309020205020404" pitchFamily="49" charset="0"/>
              <a:cs typeface="Courier New" panose="02070309020205020404" pitchFamily="49" charset="0"/>
            </a:endParaRPr>
          </a:p>
          <a:p>
            <a:pPr eaLnBrk="1">
              <a:buClr>
                <a:srgbClr val="000000"/>
              </a:buClr>
              <a:buSzPct val="100000"/>
              <a:buFont typeface="Times New Roman" panose="02020603050405020304" pitchFamily="18" charset="0"/>
              <a:buNone/>
            </a:pPr>
            <a:r>
              <a:rPr lang="en-US" altLang="en-US" sz="2600" b="1">
                <a:latin typeface="Courier New" panose="02070309020205020404" pitchFamily="49" charset="0"/>
                <a:cs typeface="Courier New" panose="02070309020205020404" pitchFamily="49" charset="0"/>
              </a:rPr>
              <a:t>$</a:t>
            </a:r>
            <a:r>
              <a:rPr lang="en-US" altLang="en-US" sz="2600">
                <a:solidFill>
                  <a:srgbClr val="00B050"/>
                </a:solidFill>
                <a:latin typeface="Courier New" panose="02070309020205020404" pitchFamily="49" charset="0"/>
                <a:cs typeface="Courier New" panose="02070309020205020404" pitchFamily="49" charset="0"/>
              </a:rPr>
              <a:t> ls /some/nonexistent/path &gt; files</a:t>
            </a:r>
          </a:p>
          <a:p>
            <a:pPr eaLnBrk="1">
              <a:buClr>
                <a:srgbClr val="000000"/>
              </a:buClr>
              <a:buSzPct val="100000"/>
              <a:buFont typeface="Times New Roman" panose="02020603050405020304" pitchFamily="18" charset="0"/>
              <a:buNone/>
            </a:pPr>
            <a:r>
              <a:rPr lang="en-US" altLang="en-US" sz="2600">
                <a:solidFill>
                  <a:srgbClr val="FF0000"/>
                </a:solidFill>
                <a:latin typeface="Courier New" panose="02070309020205020404" pitchFamily="49" charset="0"/>
                <a:cs typeface="Courier New" panose="02070309020205020404" pitchFamily="49" charset="0"/>
              </a:rPr>
              <a:t>ls: /some/nonexistent/path: No such file or directory</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No files are listed in </a:t>
            </a:r>
            <a:r>
              <a:rPr lang="en-US" altLang="en-US" sz="2600" i="1">
                <a:latin typeface="Calibri" panose="020F0502020204030204" pitchFamily="34" charset="0"/>
              </a:rPr>
              <a:t>files</a:t>
            </a:r>
            <a:r>
              <a:rPr lang="en-US" altLang="en-US" sz="2600">
                <a:latin typeface="Calibri" panose="020F0502020204030204" pitchFamily="34" charset="0"/>
              </a:rPr>
              <a:t>, as you might expect.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4"/>
          <p:cNvSpPr txBox="1">
            <a:spLocks noChangeArrowheads="1"/>
          </p:cNvSpPr>
          <p:nvPr/>
        </p:nvSpPr>
        <p:spPr bwMode="auto">
          <a:xfrm>
            <a:off x="892175" y="900113"/>
            <a:ext cx="8756650" cy="449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But what happens with error messages?</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For example…</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b="1">
                <a:latin typeface="Courier New" panose="02070309020205020404" pitchFamily="49" charset="0"/>
                <a:cs typeface="Courier New" panose="02070309020205020404" pitchFamily="49" charset="0"/>
              </a:rPr>
              <a:t>$</a:t>
            </a:r>
            <a:r>
              <a:rPr lang="en-US" altLang="en-US" sz="2600">
                <a:solidFill>
                  <a:srgbClr val="00B050"/>
                </a:solidFill>
                <a:latin typeface="Courier New" panose="02070309020205020404" pitchFamily="49" charset="0"/>
                <a:cs typeface="Courier New" panose="02070309020205020404" pitchFamily="49" charset="0"/>
              </a:rPr>
              <a:t> ls /some/nonexistent/path &gt; files</a:t>
            </a:r>
          </a:p>
          <a:p>
            <a:pPr eaLnBrk="1">
              <a:buClr>
                <a:srgbClr val="000000"/>
              </a:buClr>
              <a:buSzPct val="100000"/>
              <a:buFont typeface="Times New Roman" panose="02020603050405020304" pitchFamily="18" charset="0"/>
              <a:buNone/>
            </a:pPr>
            <a:r>
              <a:rPr lang="en-US" altLang="en-US" sz="2600">
                <a:solidFill>
                  <a:srgbClr val="FF0000"/>
                </a:solidFill>
                <a:latin typeface="Courier New" panose="02070309020205020404" pitchFamily="49" charset="0"/>
                <a:cs typeface="Courier New" panose="02070309020205020404" pitchFamily="49" charset="0"/>
              </a:rPr>
              <a:t>ls: /some/nonexistent/path: No such file or directory</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No files are listed in </a:t>
            </a:r>
            <a:r>
              <a:rPr lang="en-US" altLang="en-US" sz="2600" i="1">
                <a:latin typeface="Calibri" panose="020F0502020204030204" pitchFamily="34" charset="0"/>
              </a:rPr>
              <a:t>files</a:t>
            </a:r>
            <a:r>
              <a:rPr lang="en-US" altLang="en-US" sz="2600">
                <a:latin typeface="Calibri" panose="020F0502020204030204" pitchFamily="34" charset="0"/>
              </a:rPr>
              <a:t>, as you might expect.</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But why isn't the error message in </a:t>
            </a:r>
            <a:r>
              <a:rPr lang="en-US" altLang="en-US" sz="2600" i="1">
                <a:latin typeface="Calibri" panose="020F0502020204030204" pitchFamily="34" charset="0"/>
              </a:rPr>
              <a:t>files</a:t>
            </a:r>
            <a:r>
              <a:rPr lang="en-US" altLang="en-US" sz="2600">
                <a:latin typeface="Calibri" panose="020F0502020204030204" pitchFamily="34" charset="0"/>
              </a:rPr>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4"/>
          <p:cNvSpPr txBox="1">
            <a:spLocks noChangeArrowheads="1"/>
          </p:cNvSpPr>
          <p:nvPr/>
        </p:nvSpPr>
        <p:spPr bwMode="auto">
          <a:xfrm>
            <a:off x="950913" y="709613"/>
            <a:ext cx="7142162"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This is because error messages are sent to the</a:t>
            </a:r>
            <a:br>
              <a:rPr lang="en-US" altLang="en-US" sz="2600">
                <a:latin typeface="Calibri" panose="020F0502020204030204" pitchFamily="34" charset="0"/>
              </a:rPr>
            </a:br>
            <a:r>
              <a:rPr lang="en-US" altLang="en-US" sz="2600" i="1">
                <a:latin typeface="Calibri" panose="020F0502020204030204" pitchFamily="34" charset="0"/>
              </a:rPr>
              <a:t>standard error</a:t>
            </a:r>
            <a:r>
              <a:rPr lang="en-US" altLang="en-US" sz="2600">
                <a:latin typeface="Calibri" panose="020F0502020204030204" pitchFamily="34" charset="0"/>
              </a:rPr>
              <a:t> (stderr), separate to stdout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7" descr="MC900104318[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8675" y="3263900"/>
            <a:ext cx="906463"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5" name="Text Box 2"/>
          <p:cNvSpPr txBox="1">
            <a:spLocks noChangeArrowheads="1"/>
          </p:cNvSpPr>
          <p:nvPr/>
        </p:nvSpPr>
        <p:spPr bwMode="auto">
          <a:xfrm>
            <a:off x="3368675" y="2398713"/>
            <a:ext cx="979488"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lnSpc>
                <a:spcPct val="125000"/>
              </a:lnSpc>
              <a:buClr>
                <a:srgbClr val="000000"/>
              </a:buClr>
              <a:buSzPct val="100000"/>
              <a:buFont typeface="Times New Roman" panose="02020603050405020304" pitchFamily="18" charset="0"/>
              <a:buNone/>
            </a:pPr>
            <a:r>
              <a:rPr lang="en-US" altLang="en-US" sz="2400">
                <a:latin typeface="Courier New" panose="02070309020205020404" pitchFamily="49" charset="0"/>
              </a:rPr>
              <a:t>shell</a:t>
            </a:r>
          </a:p>
        </p:txBody>
      </p:sp>
      <p:sp>
        <p:nvSpPr>
          <p:cNvPr id="59396" name="AutoShape 12"/>
          <p:cNvSpPr>
            <a:spLocks noChangeArrowheads="1"/>
          </p:cNvSpPr>
          <p:nvPr/>
        </p:nvSpPr>
        <p:spPr bwMode="auto">
          <a:xfrm>
            <a:off x="3138488" y="3032125"/>
            <a:ext cx="1382712" cy="1266825"/>
          </a:xfrm>
          <a:prstGeom prst="octagon">
            <a:avLst>
              <a:gd name="adj" fmla="val 29287"/>
            </a:avLst>
          </a:prstGeom>
          <a:noFill/>
          <a:ln w="9525">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59397" name="AutoShape 13"/>
          <p:cNvSpPr>
            <a:spLocks noChangeArrowheads="1"/>
          </p:cNvSpPr>
          <p:nvPr/>
        </p:nvSpPr>
        <p:spPr bwMode="auto">
          <a:xfrm>
            <a:off x="2563813" y="3511550"/>
            <a:ext cx="460375" cy="346075"/>
          </a:xfrm>
          <a:prstGeom prst="rightArrow">
            <a:avLst>
              <a:gd name="adj1" fmla="val 50000"/>
              <a:gd name="adj2" fmla="val 3325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59398" name="Text Box 4"/>
          <p:cNvSpPr txBox="1">
            <a:spLocks noChangeArrowheads="1"/>
          </p:cNvSpPr>
          <p:nvPr/>
        </p:nvSpPr>
        <p:spPr bwMode="auto">
          <a:xfrm>
            <a:off x="950913" y="709613"/>
            <a:ext cx="7027862"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This is because error messages are sent to the </a:t>
            </a:r>
            <a:r>
              <a:rPr lang="en-US" altLang="en-US" sz="2600" i="1">
                <a:latin typeface="Calibri" panose="020F0502020204030204" pitchFamily="34" charset="0"/>
              </a:rPr>
              <a:t>standard error</a:t>
            </a:r>
            <a:r>
              <a:rPr lang="en-US" altLang="en-US" sz="2600">
                <a:latin typeface="Calibri" panose="020F0502020204030204" pitchFamily="34" charset="0"/>
              </a:rPr>
              <a:t> (stderr), separate to stdout</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So what was happening with the previous example?</a:t>
            </a:r>
          </a:p>
        </p:txBody>
      </p:sp>
      <p:sp>
        <p:nvSpPr>
          <p:cNvPr id="59399" name="Text Box 2"/>
          <p:cNvSpPr txBox="1">
            <a:spLocks noChangeArrowheads="1"/>
          </p:cNvSpPr>
          <p:nvPr/>
        </p:nvSpPr>
        <p:spPr bwMode="auto">
          <a:xfrm>
            <a:off x="3657600" y="4471988"/>
            <a:ext cx="576263"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lnSpc>
                <a:spcPct val="125000"/>
              </a:lnSpc>
              <a:buClr>
                <a:srgbClr val="000000"/>
              </a:buClr>
              <a:buSzPct val="100000"/>
              <a:buFont typeface="Times New Roman" panose="02020603050405020304" pitchFamily="18" charset="0"/>
              <a:buNone/>
            </a:pPr>
            <a:r>
              <a:rPr lang="en-US" altLang="en-US" sz="2400">
                <a:latin typeface="Courier New" panose="02070309020205020404" pitchFamily="49" charset="0"/>
              </a:rPr>
              <a:t>ls</a:t>
            </a:r>
          </a:p>
        </p:txBody>
      </p:sp>
      <p:grpSp>
        <p:nvGrpSpPr>
          <p:cNvPr id="59400" name="Group 43"/>
          <p:cNvGrpSpPr>
            <a:grpSpLocks/>
          </p:cNvGrpSpPr>
          <p:nvPr/>
        </p:nvGrpSpPr>
        <p:grpSpPr bwMode="auto">
          <a:xfrm>
            <a:off x="3254375" y="5046663"/>
            <a:ext cx="1382713" cy="1266825"/>
            <a:chOff x="1755775" y="3319463"/>
            <a:chExt cx="1382713" cy="1266825"/>
          </a:xfrm>
        </p:grpSpPr>
        <p:grpSp>
          <p:nvGrpSpPr>
            <p:cNvPr id="59410" name="Group 31"/>
            <p:cNvGrpSpPr>
              <a:grpSpLocks/>
            </p:cNvGrpSpPr>
            <p:nvPr/>
          </p:nvGrpSpPr>
          <p:grpSpPr bwMode="auto">
            <a:xfrm>
              <a:off x="1871663" y="3492500"/>
              <a:ext cx="919163" cy="784224"/>
              <a:chOff x="1632" y="1248"/>
              <a:chExt cx="2682" cy="2286"/>
            </a:xfrm>
          </p:grpSpPr>
          <p:sp>
            <p:nvSpPr>
              <p:cNvPr id="59412"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scene3d>
                <a:camera prst="legacyPerspectiveFront">
                  <a:rot lat="20099957" lon="1500000" rev="0"/>
                </a:camera>
                <a:lightRig rig="legacyFlat4" dir="b"/>
              </a:scene3d>
              <a:sp3d extrusionH="430200" prstMaterial="legacyMatte">
                <a:bevelT w="13500" h="13500" prst="angle"/>
                <a:bevelB w="13500" h="13500" prst="angle"/>
                <a:extrusionClr>
                  <a:srgbClr val="C0C0C0"/>
                </a:extrusionClr>
                <a:contourClr>
                  <a:srgbClr val="C0C0C0"/>
                </a:contourClr>
              </a:sp3d>
            </p:spPr>
            <p:txBody>
              <a:bodyPr>
                <a:flatTx/>
              </a:bodyPr>
              <a:lstStyle/>
              <a:p>
                <a:endParaRPr lang="en-GB"/>
              </a:p>
            </p:txBody>
          </p:sp>
          <p:sp>
            <p:nvSpPr>
              <p:cNvPr id="59413" name="AutoShape 4"/>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scene3d>
                <a:camera prst="legacyPerspectiveFront">
                  <a:rot lat="20099957" lon="1500000" rev="0"/>
                </a:camera>
                <a:lightRig rig="legacyFlat4" dir="b"/>
              </a:scene3d>
              <a:sp3d extrusionH="430200" prstMaterial="legacyMatte">
                <a:bevelT w="13500" h="13500" prst="angle"/>
                <a:bevelB w="13500" h="13500" prst="angle"/>
                <a:extrusionClr>
                  <a:srgbClr val="C0C0C0"/>
                </a:extrusionClr>
                <a:contourClr>
                  <a:srgbClr val="C0C0C0"/>
                </a:contourClr>
              </a:sp3d>
            </p:spPr>
            <p:txBody>
              <a:bodyPr>
                <a:flatTx/>
              </a:bodyPr>
              <a:lstStyle/>
              <a:p>
                <a:endParaRPr lang="en-GB"/>
              </a:p>
            </p:txBody>
          </p:sp>
          <p:sp>
            <p:nvSpPr>
              <p:cNvPr id="59414" name="AutoShape 5"/>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scene3d>
                <a:camera prst="legacyPerspectiveFront">
                  <a:rot lat="20099957" lon="1500000" rev="0"/>
                </a:camera>
                <a:lightRig rig="legacyFlat4" dir="b"/>
              </a:scene3d>
              <a:sp3d extrusionH="430200" prstMaterial="legacyMatte">
                <a:bevelT w="13500" h="13500" prst="angle"/>
                <a:bevelB w="13500" h="13500" prst="angle"/>
                <a:extrusionClr>
                  <a:srgbClr val="C0C0C0"/>
                </a:extrusionClr>
                <a:contourClr>
                  <a:srgbClr val="C0C0C0"/>
                </a:contourClr>
              </a:sp3d>
            </p:spPr>
            <p:txBody>
              <a:bodyPr>
                <a:flatTx/>
              </a:bodyPr>
              <a:lstStyle/>
              <a:p>
                <a:endParaRPr lang="en-GB"/>
              </a:p>
            </p:txBody>
          </p:sp>
        </p:grpSp>
        <p:sp>
          <p:nvSpPr>
            <p:cNvPr id="59411" name="AutoShape 7"/>
            <p:cNvSpPr>
              <a:spLocks noChangeArrowheads="1"/>
            </p:cNvSpPr>
            <p:nvPr/>
          </p:nvSpPr>
          <p:spPr bwMode="auto">
            <a:xfrm>
              <a:off x="1755775" y="3319463"/>
              <a:ext cx="1382713" cy="1266825"/>
            </a:xfrm>
            <a:prstGeom prst="octagon">
              <a:avLst>
                <a:gd name="adj" fmla="val 29287"/>
              </a:avLst>
            </a:prstGeom>
            <a:noFill/>
            <a:ln w="9525">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grpSp>
      <p:sp>
        <p:nvSpPr>
          <p:cNvPr id="59401" name="Line 22"/>
          <p:cNvSpPr>
            <a:spLocks noChangeShapeType="1"/>
          </p:cNvSpPr>
          <p:nvPr/>
        </p:nvSpPr>
        <p:spPr bwMode="auto">
          <a:xfrm>
            <a:off x="2447925" y="5276850"/>
            <a:ext cx="0" cy="863600"/>
          </a:xfrm>
          <a:prstGeom prst="line">
            <a:avLst/>
          </a:prstGeom>
          <a:noFill/>
          <a:ln w="28575">
            <a:solidFill>
              <a:srgbClr val="FF99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9402" name="AutoShape 9"/>
          <p:cNvSpPr>
            <a:spLocks noChangeArrowheads="1"/>
          </p:cNvSpPr>
          <p:nvPr/>
        </p:nvSpPr>
        <p:spPr bwMode="auto">
          <a:xfrm>
            <a:off x="2620963" y="5508625"/>
            <a:ext cx="460375" cy="346075"/>
          </a:xfrm>
          <a:prstGeom prst="rightArrow">
            <a:avLst>
              <a:gd name="adj1" fmla="val 50000"/>
              <a:gd name="adj2" fmla="val 3325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59403" name="AutoShape 9"/>
          <p:cNvSpPr>
            <a:spLocks noChangeArrowheads="1"/>
          </p:cNvSpPr>
          <p:nvPr/>
        </p:nvSpPr>
        <p:spPr bwMode="auto">
          <a:xfrm>
            <a:off x="4752975" y="5567363"/>
            <a:ext cx="977900" cy="288925"/>
          </a:xfrm>
          <a:prstGeom prst="rightArrow">
            <a:avLst>
              <a:gd name="adj1" fmla="val 50000"/>
              <a:gd name="adj2" fmla="val 3315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59404" name="AutoShape 9"/>
          <p:cNvSpPr>
            <a:spLocks noChangeArrowheads="1"/>
          </p:cNvSpPr>
          <p:nvPr/>
        </p:nvSpPr>
        <p:spPr bwMode="auto">
          <a:xfrm>
            <a:off x="4676775" y="3492500"/>
            <a:ext cx="977900" cy="288925"/>
          </a:xfrm>
          <a:prstGeom prst="rightArrow">
            <a:avLst>
              <a:gd name="adj1" fmla="val 50000"/>
              <a:gd name="adj2" fmla="val 3315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pic>
        <p:nvPicPr>
          <p:cNvPr id="59405" name="Picture 28" descr="MC90039148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4288" y="2792413"/>
            <a:ext cx="863600"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06" name="Line 21"/>
          <p:cNvSpPr>
            <a:spLocks noChangeShapeType="1"/>
          </p:cNvSpPr>
          <p:nvPr/>
        </p:nvSpPr>
        <p:spPr bwMode="auto">
          <a:xfrm flipV="1">
            <a:off x="5870575" y="6200775"/>
            <a:ext cx="922338" cy="0"/>
          </a:xfrm>
          <a:prstGeom prst="line">
            <a:avLst/>
          </a:prstGeom>
          <a:noFill/>
          <a:ln w="28575">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grpSp>
        <p:nvGrpSpPr>
          <p:cNvPr id="59407" name="Group 54"/>
          <p:cNvGrpSpPr>
            <a:grpSpLocks/>
          </p:cNvGrpSpPr>
          <p:nvPr/>
        </p:nvGrpSpPr>
        <p:grpSpPr bwMode="auto">
          <a:xfrm>
            <a:off x="6883400" y="5624513"/>
            <a:ext cx="690563" cy="1093787"/>
            <a:chOff x="7696200" y="3492500"/>
            <a:chExt cx="690563" cy="1094506"/>
          </a:xfrm>
        </p:grpSpPr>
        <p:pic>
          <p:nvPicPr>
            <p:cNvPr id="59408" name="Picture 19" descr="Documen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96200" y="3492500"/>
              <a:ext cx="690563"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09" name="Text Box 20"/>
            <p:cNvSpPr txBox="1">
              <a:spLocks noChangeArrowheads="1"/>
            </p:cNvSpPr>
            <p:nvPr/>
          </p:nvSpPr>
          <p:spPr bwMode="auto">
            <a:xfrm>
              <a:off x="7743171" y="4237038"/>
              <a:ext cx="595036" cy="349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a:lnSpc>
                  <a:spcPct val="93000"/>
                </a:lnSpc>
                <a:buClr>
                  <a:srgbClr val="000000"/>
                </a:buClr>
                <a:buSzPct val="100000"/>
                <a:buFont typeface="Times New Roman" panose="02020603050405020304" pitchFamily="18" charset="0"/>
                <a:buNone/>
              </a:pPr>
              <a:r>
                <a:rPr lang="en-CA" altLang="en-US"/>
                <a:t>files</a:t>
              </a:r>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7" descr="MC900104318[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8675" y="3263900"/>
            <a:ext cx="906463"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3" name="AutoShape 12"/>
          <p:cNvSpPr>
            <a:spLocks noChangeArrowheads="1"/>
          </p:cNvSpPr>
          <p:nvPr/>
        </p:nvSpPr>
        <p:spPr bwMode="auto">
          <a:xfrm>
            <a:off x="3138488" y="3032125"/>
            <a:ext cx="1382712" cy="1266825"/>
          </a:xfrm>
          <a:prstGeom prst="octagon">
            <a:avLst>
              <a:gd name="adj" fmla="val 29287"/>
            </a:avLst>
          </a:prstGeom>
          <a:noFill/>
          <a:ln w="9525">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61444" name="AutoShape 13"/>
          <p:cNvSpPr>
            <a:spLocks noChangeArrowheads="1"/>
          </p:cNvSpPr>
          <p:nvPr/>
        </p:nvSpPr>
        <p:spPr bwMode="auto">
          <a:xfrm>
            <a:off x="2563813" y="3511550"/>
            <a:ext cx="460375" cy="346075"/>
          </a:xfrm>
          <a:prstGeom prst="rightArrow">
            <a:avLst>
              <a:gd name="adj1" fmla="val 50000"/>
              <a:gd name="adj2" fmla="val 3325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61445" name="Text Box 4"/>
          <p:cNvSpPr txBox="1">
            <a:spLocks noChangeArrowheads="1"/>
          </p:cNvSpPr>
          <p:nvPr/>
        </p:nvSpPr>
        <p:spPr bwMode="auto">
          <a:xfrm>
            <a:off x="950913" y="709613"/>
            <a:ext cx="7027862"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This is because error messages are sent to the </a:t>
            </a:r>
            <a:r>
              <a:rPr lang="en-US" altLang="en-US" sz="2600" i="1">
                <a:latin typeface="Calibri" panose="020F0502020204030204" pitchFamily="34" charset="0"/>
              </a:rPr>
              <a:t>standard error</a:t>
            </a:r>
            <a:r>
              <a:rPr lang="en-US" altLang="en-US" sz="2600">
                <a:latin typeface="Calibri" panose="020F0502020204030204" pitchFamily="34" charset="0"/>
              </a:rPr>
              <a:t> (stderr), separate to stdout</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So what was happening with the previous example?</a:t>
            </a:r>
          </a:p>
        </p:txBody>
      </p:sp>
      <p:sp>
        <p:nvSpPr>
          <p:cNvPr id="61446" name="AutoShape 14"/>
          <p:cNvSpPr>
            <a:spLocks noChangeArrowheads="1"/>
          </p:cNvSpPr>
          <p:nvPr/>
        </p:nvSpPr>
        <p:spPr bwMode="auto">
          <a:xfrm>
            <a:off x="4694238" y="3173413"/>
            <a:ext cx="979487" cy="261937"/>
          </a:xfrm>
          <a:prstGeom prst="rightArrow">
            <a:avLst>
              <a:gd name="adj1" fmla="val 50000"/>
              <a:gd name="adj2" fmla="val 3336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pic>
        <p:nvPicPr>
          <p:cNvPr id="61447" name="Picture 28" descr="MC90039148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4288" y="2792413"/>
            <a:ext cx="863600"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8" name="Text Box 2"/>
          <p:cNvSpPr txBox="1">
            <a:spLocks noChangeArrowheads="1"/>
          </p:cNvSpPr>
          <p:nvPr/>
        </p:nvSpPr>
        <p:spPr bwMode="auto">
          <a:xfrm>
            <a:off x="4659313" y="2716213"/>
            <a:ext cx="1052512"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stderr</a:t>
            </a:r>
          </a:p>
        </p:txBody>
      </p:sp>
      <p:sp>
        <p:nvSpPr>
          <p:cNvPr id="61449" name="AutoShape 14"/>
          <p:cNvSpPr>
            <a:spLocks noChangeArrowheads="1"/>
          </p:cNvSpPr>
          <p:nvPr/>
        </p:nvSpPr>
        <p:spPr bwMode="auto">
          <a:xfrm>
            <a:off x="4752975" y="5221288"/>
            <a:ext cx="977900" cy="323850"/>
          </a:xfrm>
          <a:prstGeom prst="rightArrow">
            <a:avLst>
              <a:gd name="adj1" fmla="val 50000"/>
              <a:gd name="adj2" fmla="val 33216"/>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61450" name="Text Box 2"/>
          <p:cNvSpPr txBox="1">
            <a:spLocks noChangeArrowheads="1"/>
          </p:cNvSpPr>
          <p:nvPr/>
        </p:nvSpPr>
        <p:spPr bwMode="auto">
          <a:xfrm>
            <a:off x="4659313" y="5624513"/>
            <a:ext cx="1227137"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stdout</a:t>
            </a:r>
          </a:p>
        </p:txBody>
      </p:sp>
      <p:grpSp>
        <p:nvGrpSpPr>
          <p:cNvPr id="61451" name="Group 43"/>
          <p:cNvGrpSpPr>
            <a:grpSpLocks/>
          </p:cNvGrpSpPr>
          <p:nvPr/>
        </p:nvGrpSpPr>
        <p:grpSpPr bwMode="auto">
          <a:xfrm>
            <a:off x="3254375" y="5046663"/>
            <a:ext cx="1382713" cy="1266825"/>
            <a:chOff x="1755775" y="3319463"/>
            <a:chExt cx="1382713" cy="1266825"/>
          </a:xfrm>
        </p:grpSpPr>
        <p:grpSp>
          <p:nvGrpSpPr>
            <p:cNvPr id="61464" name="Group 31"/>
            <p:cNvGrpSpPr>
              <a:grpSpLocks/>
            </p:cNvGrpSpPr>
            <p:nvPr/>
          </p:nvGrpSpPr>
          <p:grpSpPr bwMode="auto">
            <a:xfrm>
              <a:off x="1871663" y="3492500"/>
              <a:ext cx="919163" cy="784224"/>
              <a:chOff x="1632" y="1248"/>
              <a:chExt cx="2682" cy="2286"/>
            </a:xfrm>
          </p:grpSpPr>
          <p:sp>
            <p:nvSpPr>
              <p:cNvPr id="61466"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scene3d>
                <a:camera prst="legacyPerspectiveFront">
                  <a:rot lat="20099957" lon="1500000" rev="0"/>
                </a:camera>
                <a:lightRig rig="legacyFlat4" dir="b"/>
              </a:scene3d>
              <a:sp3d extrusionH="430200" prstMaterial="legacyMatte">
                <a:bevelT w="13500" h="13500" prst="angle"/>
                <a:bevelB w="13500" h="13500" prst="angle"/>
                <a:extrusionClr>
                  <a:srgbClr val="C0C0C0"/>
                </a:extrusionClr>
                <a:contourClr>
                  <a:srgbClr val="C0C0C0"/>
                </a:contourClr>
              </a:sp3d>
            </p:spPr>
            <p:txBody>
              <a:bodyPr>
                <a:flatTx/>
              </a:bodyPr>
              <a:lstStyle/>
              <a:p>
                <a:endParaRPr lang="en-GB"/>
              </a:p>
            </p:txBody>
          </p:sp>
          <p:sp>
            <p:nvSpPr>
              <p:cNvPr id="61467" name="AutoShape 4"/>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scene3d>
                <a:camera prst="legacyPerspectiveFront">
                  <a:rot lat="20099957" lon="1500000" rev="0"/>
                </a:camera>
                <a:lightRig rig="legacyFlat4" dir="b"/>
              </a:scene3d>
              <a:sp3d extrusionH="430200" prstMaterial="legacyMatte">
                <a:bevelT w="13500" h="13500" prst="angle"/>
                <a:bevelB w="13500" h="13500" prst="angle"/>
                <a:extrusionClr>
                  <a:srgbClr val="C0C0C0"/>
                </a:extrusionClr>
                <a:contourClr>
                  <a:srgbClr val="C0C0C0"/>
                </a:contourClr>
              </a:sp3d>
            </p:spPr>
            <p:txBody>
              <a:bodyPr>
                <a:flatTx/>
              </a:bodyPr>
              <a:lstStyle/>
              <a:p>
                <a:endParaRPr lang="en-GB"/>
              </a:p>
            </p:txBody>
          </p:sp>
          <p:sp>
            <p:nvSpPr>
              <p:cNvPr id="61468" name="AutoShape 5"/>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scene3d>
                <a:camera prst="legacyPerspectiveFront">
                  <a:rot lat="20099957" lon="1500000" rev="0"/>
                </a:camera>
                <a:lightRig rig="legacyFlat4" dir="b"/>
              </a:scene3d>
              <a:sp3d extrusionH="430200" prstMaterial="legacyMatte">
                <a:bevelT w="13500" h="13500" prst="angle"/>
                <a:bevelB w="13500" h="13500" prst="angle"/>
                <a:extrusionClr>
                  <a:srgbClr val="C0C0C0"/>
                </a:extrusionClr>
                <a:contourClr>
                  <a:srgbClr val="C0C0C0"/>
                </a:contourClr>
              </a:sp3d>
            </p:spPr>
            <p:txBody>
              <a:bodyPr>
                <a:flatTx/>
              </a:bodyPr>
              <a:lstStyle/>
              <a:p>
                <a:endParaRPr lang="en-GB"/>
              </a:p>
            </p:txBody>
          </p:sp>
        </p:grpSp>
        <p:sp>
          <p:nvSpPr>
            <p:cNvPr id="61465" name="AutoShape 7"/>
            <p:cNvSpPr>
              <a:spLocks noChangeArrowheads="1"/>
            </p:cNvSpPr>
            <p:nvPr/>
          </p:nvSpPr>
          <p:spPr bwMode="auto">
            <a:xfrm>
              <a:off x="1755775" y="3319463"/>
              <a:ext cx="1382713" cy="1266825"/>
            </a:xfrm>
            <a:prstGeom prst="octagon">
              <a:avLst>
                <a:gd name="adj" fmla="val 29287"/>
              </a:avLst>
            </a:prstGeom>
            <a:noFill/>
            <a:ln w="9525">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grpSp>
      <p:sp>
        <p:nvSpPr>
          <p:cNvPr id="61452" name="Line 22"/>
          <p:cNvSpPr>
            <a:spLocks noChangeShapeType="1"/>
          </p:cNvSpPr>
          <p:nvPr/>
        </p:nvSpPr>
        <p:spPr bwMode="auto">
          <a:xfrm>
            <a:off x="2447925" y="5276850"/>
            <a:ext cx="0" cy="863600"/>
          </a:xfrm>
          <a:prstGeom prst="line">
            <a:avLst/>
          </a:prstGeom>
          <a:noFill/>
          <a:ln w="28575">
            <a:solidFill>
              <a:srgbClr val="FF99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453" name="AutoShape 9"/>
          <p:cNvSpPr>
            <a:spLocks noChangeArrowheads="1"/>
          </p:cNvSpPr>
          <p:nvPr/>
        </p:nvSpPr>
        <p:spPr bwMode="auto">
          <a:xfrm>
            <a:off x="2620963" y="5508625"/>
            <a:ext cx="460375" cy="346075"/>
          </a:xfrm>
          <a:prstGeom prst="rightArrow">
            <a:avLst>
              <a:gd name="adj1" fmla="val 50000"/>
              <a:gd name="adj2" fmla="val 3325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61454" name="AutoShape 9"/>
          <p:cNvSpPr>
            <a:spLocks noChangeArrowheads="1"/>
          </p:cNvSpPr>
          <p:nvPr/>
        </p:nvSpPr>
        <p:spPr bwMode="auto">
          <a:xfrm>
            <a:off x="4752975" y="6084888"/>
            <a:ext cx="977900" cy="288925"/>
          </a:xfrm>
          <a:prstGeom prst="rightArrow">
            <a:avLst>
              <a:gd name="adj1" fmla="val 50000"/>
              <a:gd name="adj2" fmla="val 3315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61455" name="Line 21"/>
          <p:cNvSpPr>
            <a:spLocks noChangeShapeType="1"/>
          </p:cNvSpPr>
          <p:nvPr/>
        </p:nvSpPr>
        <p:spPr bwMode="auto">
          <a:xfrm flipV="1">
            <a:off x="5870575" y="6200775"/>
            <a:ext cx="922338" cy="0"/>
          </a:xfrm>
          <a:prstGeom prst="line">
            <a:avLst/>
          </a:prstGeom>
          <a:noFill/>
          <a:ln w="28575">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grpSp>
        <p:nvGrpSpPr>
          <p:cNvPr id="61456" name="Group 54"/>
          <p:cNvGrpSpPr>
            <a:grpSpLocks/>
          </p:cNvGrpSpPr>
          <p:nvPr/>
        </p:nvGrpSpPr>
        <p:grpSpPr bwMode="auto">
          <a:xfrm>
            <a:off x="6883400" y="5624513"/>
            <a:ext cx="690563" cy="1093787"/>
            <a:chOff x="7696200" y="3492500"/>
            <a:chExt cx="690563" cy="1094506"/>
          </a:xfrm>
        </p:grpSpPr>
        <p:pic>
          <p:nvPicPr>
            <p:cNvPr id="61462" name="Picture 19" descr="Documen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96200" y="3492500"/>
              <a:ext cx="690563"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63" name="Text Box 20"/>
            <p:cNvSpPr txBox="1">
              <a:spLocks noChangeArrowheads="1"/>
            </p:cNvSpPr>
            <p:nvPr/>
          </p:nvSpPr>
          <p:spPr bwMode="auto">
            <a:xfrm>
              <a:off x="7743171" y="4237038"/>
              <a:ext cx="595036" cy="349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a:lnSpc>
                  <a:spcPct val="93000"/>
                </a:lnSpc>
                <a:buClr>
                  <a:srgbClr val="000000"/>
                </a:buClr>
                <a:buSzPct val="100000"/>
                <a:buFont typeface="Times New Roman" panose="02020603050405020304" pitchFamily="18" charset="0"/>
                <a:buNone/>
              </a:pPr>
              <a:r>
                <a:rPr lang="en-CA" altLang="en-US"/>
                <a:t>files</a:t>
              </a:r>
            </a:p>
          </p:txBody>
        </p:sp>
      </p:grpSp>
      <p:sp>
        <p:nvSpPr>
          <p:cNvPr id="61457" name="Text Box 2"/>
          <p:cNvSpPr txBox="1">
            <a:spLocks noChangeArrowheads="1"/>
          </p:cNvSpPr>
          <p:nvPr/>
        </p:nvSpPr>
        <p:spPr bwMode="auto">
          <a:xfrm>
            <a:off x="4659313" y="4751388"/>
            <a:ext cx="1052512"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stderr</a:t>
            </a:r>
          </a:p>
        </p:txBody>
      </p:sp>
      <p:sp>
        <p:nvSpPr>
          <p:cNvPr id="61458" name="Text Box 2"/>
          <p:cNvSpPr txBox="1">
            <a:spLocks noChangeArrowheads="1"/>
          </p:cNvSpPr>
          <p:nvPr/>
        </p:nvSpPr>
        <p:spPr bwMode="auto">
          <a:xfrm>
            <a:off x="4659313" y="3567113"/>
            <a:ext cx="1211262"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stdout</a:t>
            </a:r>
          </a:p>
        </p:txBody>
      </p:sp>
      <p:sp>
        <p:nvSpPr>
          <p:cNvPr id="61459" name="AutoShape 9"/>
          <p:cNvSpPr>
            <a:spLocks noChangeArrowheads="1"/>
          </p:cNvSpPr>
          <p:nvPr/>
        </p:nvSpPr>
        <p:spPr bwMode="auto">
          <a:xfrm>
            <a:off x="4676775" y="4027488"/>
            <a:ext cx="977900" cy="288925"/>
          </a:xfrm>
          <a:prstGeom prst="rightArrow">
            <a:avLst>
              <a:gd name="adj1" fmla="val 50000"/>
              <a:gd name="adj2" fmla="val 3315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61460" name="Text Box 2"/>
          <p:cNvSpPr txBox="1">
            <a:spLocks noChangeArrowheads="1"/>
          </p:cNvSpPr>
          <p:nvPr/>
        </p:nvSpPr>
        <p:spPr bwMode="auto">
          <a:xfrm>
            <a:off x="3368675" y="2398713"/>
            <a:ext cx="979488"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lnSpc>
                <a:spcPct val="125000"/>
              </a:lnSpc>
              <a:buClr>
                <a:srgbClr val="000000"/>
              </a:buClr>
              <a:buSzPct val="100000"/>
              <a:buFont typeface="Times New Roman" panose="02020603050405020304" pitchFamily="18" charset="0"/>
              <a:buNone/>
            </a:pPr>
            <a:r>
              <a:rPr lang="en-US" altLang="en-US" sz="2400">
                <a:latin typeface="Courier New" panose="02070309020205020404" pitchFamily="49" charset="0"/>
              </a:rPr>
              <a:t>shell</a:t>
            </a:r>
          </a:p>
        </p:txBody>
      </p:sp>
      <p:sp>
        <p:nvSpPr>
          <p:cNvPr id="61461" name="Text Box 2"/>
          <p:cNvSpPr txBox="1">
            <a:spLocks noChangeArrowheads="1"/>
          </p:cNvSpPr>
          <p:nvPr/>
        </p:nvSpPr>
        <p:spPr bwMode="auto">
          <a:xfrm>
            <a:off x="3657600" y="4471988"/>
            <a:ext cx="576263"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lnSpc>
                <a:spcPct val="125000"/>
              </a:lnSpc>
              <a:buClr>
                <a:srgbClr val="000000"/>
              </a:buClr>
              <a:buSzPct val="100000"/>
              <a:buFont typeface="Times New Roman" panose="02020603050405020304" pitchFamily="18" charset="0"/>
              <a:buNone/>
            </a:pPr>
            <a:r>
              <a:rPr lang="en-US" altLang="en-US" sz="2400">
                <a:latin typeface="Courier New" panose="02070309020205020404" pitchFamily="49" charset="0"/>
              </a:rPr>
              <a:t>ls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7" descr="MC900104318[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8675" y="3263900"/>
            <a:ext cx="906463"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1" name="Text Box 2"/>
          <p:cNvSpPr txBox="1">
            <a:spLocks noChangeArrowheads="1"/>
          </p:cNvSpPr>
          <p:nvPr/>
        </p:nvSpPr>
        <p:spPr bwMode="auto">
          <a:xfrm>
            <a:off x="3368675" y="2398713"/>
            <a:ext cx="979488"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lnSpc>
                <a:spcPct val="125000"/>
              </a:lnSpc>
              <a:buClr>
                <a:srgbClr val="000000"/>
              </a:buClr>
              <a:buSzPct val="100000"/>
              <a:buFont typeface="Times New Roman" panose="02020603050405020304" pitchFamily="18" charset="0"/>
              <a:buNone/>
            </a:pPr>
            <a:r>
              <a:rPr lang="en-US" altLang="en-US" sz="2400">
                <a:latin typeface="Courier New" panose="02070309020205020404" pitchFamily="49" charset="0"/>
              </a:rPr>
              <a:t>shell</a:t>
            </a:r>
          </a:p>
        </p:txBody>
      </p:sp>
      <p:sp>
        <p:nvSpPr>
          <p:cNvPr id="63492" name="AutoShape 12"/>
          <p:cNvSpPr>
            <a:spLocks noChangeArrowheads="1"/>
          </p:cNvSpPr>
          <p:nvPr/>
        </p:nvSpPr>
        <p:spPr bwMode="auto">
          <a:xfrm>
            <a:off x="3138488" y="3032125"/>
            <a:ext cx="1382712" cy="1266825"/>
          </a:xfrm>
          <a:prstGeom prst="octagon">
            <a:avLst>
              <a:gd name="adj" fmla="val 29287"/>
            </a:avLst>
          </a:prstGeom>
          <a:noFill/>
          <a:ln w="9525">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63493" name="AutoShape 13"/>
          <p:cNvSpPr>
            <a:spLocks noChangeArrowheads="1"/>
          </p:cNvSpPr>
          <p:nvPr/>
        </p:nvSpPr>
        <p:spPr bwMode="auto">
          <a:xfrm>
            <a:off x="2563813" y="3511550"/>
            <a:ext cx="460375" cy="346075"/>
          </a:xfrm>
          <a:prstGeom prst="rightArrow">
            <a:avLst>
              <a:gd name="adj1" fmla="val 50000"/>
              <a:gd name="adj2" fmla="val 3325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63494" name="Text Box 4"/>
          <p:cNvSpPr txBox="1">
            <a:spLocks noChangeArrowheads="1"/>
          </p:cNvSpPr>
          <p:nvPr/>
        </p:nvSpPr>
        <p:spPr bwMode="auto">
          <a:xfrm>
            <a:off x="950913" y="709613"/>
            <a:ext cx="7027862"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This is because error messages are sent to the </a:t>
            </a:r>
            <a:r>
              <a:rPr lang="en-US" altLang="en-US" sz="2600" i="1">
                <a:latin typeface="Calibri" panose="020F0502020204030204" pitchFamily="34" charset="0"/>
              </a:rPr>
              <a:t>standard error</a:t>
            </a:r>
            <a:r>
              <a:rPr lang="en-US" altLang="en-US" sz="2600">
                <a:latin typeface="Calibri" panose="020F0502020204030204" pitchFamily="34" charset="0"/>
              </a:rPr>
              <a:t> (stderr), separate to stdout</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So what was happening with the previous example?</a:t>
            </a:r>
          </a:p>
        </p:txBody>
      </p:sp>
      <p:sp>
        <p:nvSpPr>
          <p:cNvPr id="63495" name="AutoShape 14"/>
          <p:cNvSpPr>
            <a:spLocks noChangeArrowheads="1"/>
          </p:cNvSpPr>
          <p:nvPr/>
        </p:nvSpPr>
        <p:spPr bwMode="auto">
          <a:xfrm>
            <a:off x="4694238" y="3173413"/>
            <a:ext cx="979487" cy="261937"/>
          </a:xfrm>
          <a:prstGeom prst="rightArrow">
            <a:avLst>
              <a:gd name="adj1" fmla="val 50000"/>
              <a:gd name="adj2" fmla="val 3336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pic>
        <p:nvPicPr>
          <p:cNvPr id="63496" name="Picture 28" descr="MC90039148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4288" y="2792413"/>
            <a:ext cx="863600"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7" name="AutoShape 14"/>
          <p:cNvSpPr>
            <a:spLocks noChangeArrowheads="1"/>
          </p:cNvSpPr>
          <p:nvPr/>
        </p:nvSpPr>
        <p:spPr bwMode="auto">
          <a:xfrm>
            <a:off x="4752975" y="5221288"/>
            <a:ext cx="977900" cy="323850"/>
          </a:xfrm>
          <a:prstGeom prst="rightArrow">
            <a:avLst>
              <a:gd name="adj1" fmla="val 50000"/>
              <a:gd name="adj2" fmla="val 33216"/>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63498" name="Text Box 2"/>
          <p:cNvSpPr txBox="1">
            <a:spLocks noChangeArrowheads="1"/>
          </p:cNvSpPr>
          <p:nvPr/>
        </p:nvSpPr>
        <p:spPr bwMode="auto">
          <a:xfrm>
            <a:off x="3657600" y="4471988"/>
            <a:ext cx="576263"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lnSpc>
                <a:spcPct val="125000"/>
              </a:lnSpc>
              <a:buClr>
                <a:srgbClr val="000000"/>
              </a:buClr>
              <a:buSzPct val="100000"/>
              <a:buFont typeface="Times New Roman" panose="02020603050405020304" pitchFamily="18" charset="0"/>
              <a:buNone/>
            </a:pPr>
            <a:r>
              <a:rPr lang="en-US" altLang="en-US" sz="2400">
                <a:latin typeface="Courier New" panose="02070309020205020404" pitchFamily="49" charset="0"/>
              </a:rPr>
              <a:t>ls</a:t>
            </a:r>
          </a:p>
        </p:txBody>
      </p:sp>
      <p:grpSp>
        <p:nvGrpSpPr>
          <p:cNvPr id="63499" name="Group 43"/>
          <p:cNvGrpSpPr>
            <a:grpSpLocks/>
          </p:cNvGrpSpPr>
          <p:nvPr/>
        </p:nvGrpSpPr>
        <p:grpSpPr bwMode="auto">
          <a:xfrm>
            <a:off x="3254375" y="5046663"/>
            <a:ext cx="1382713" cy="1266825"/>
            <a:chOff x="1755775" y="3319463"/>
            <a:chExt cx="1382713" cy="1266825"/>
          </a:xfrm>
        </p:grpSpPr>
        <p:grpSp>
          <p:nvGrpSpPr>
            <p:cNvPr id="63515" name="Group 31"/>
            <p:cNvGrpSpPr>
              <a:grpSpLocks/>
            </p:cNvGrpSpPr>
            <p:nvPr/>
          </p:nvGrpSpPr>
          <p:grpSpPr bwMode="auto">
            <a:xfrm>
              <a:off x="1871663" y="3492500"/>
              <a:ext cx="919163" cy="784224"/>
              <a:chOff x="1632" y="1248"/>
              <a:chExt cx="2682" cy="2286"/>
            </a:xfrm>
          </p:grpSpPr>
          <p:sp>
            <p:nvSpPr>
              <p:cNvPr id="63517"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scene3d>
                <a:camera prst="legacyPerspectiveFront">
                  <a:rot lat="20099957" lon="1500000" rev="0"/>
                </a:camera>
                <a:lightRig rig="legacyFlat4" dir="b"/>
              </a:scene3d>
              <a:sp3d extrusionH="430200" prstMaterial="legacyMatte">
                <a:bevelT w="13500" h="13500" prst="angle"/>
                <a:bevelB w="13500" h="13500" prst="angle"/>
                <a:extrusionClr>
                  <a:srgbClr val="C0C0C0"/>
                </a:extrusionClr>
                <a:contourClr>
                  <a:srgbClr val="C0C0C0"/>
                </a:contourClr>
              </a:sp3d>
            </p:spPr>
            <p:txBody>
              <a:bodyPr>
                <a:flatTx/>
              </a:bodyPr>
              <a:lstStyle/>
              <a:p>
                <a:endParaRPr lang="en-GB"/>
              </a:p>
            </p:txBody>
          </p:sp>
          <p:sp>
            <p:nvSpPr>
              <p:cNvPr id="63518" name="AutoShape 4"/>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scene3d>
                <a:camera prst="legacyPerspectiveFront">
                  <a:rot lat="20099957" lon="1500000" rev="0"/>
                </a:camera>
                <a:lightRig rig="legacyFlat4" dir="b"/>
              </a:scene3d>
              <a:sp3d extrusionH="430200" prstMaterial="legacyMatte">
                <a:bevelT w="13500" h="13500" prst="angle"/>
                <a:bevelB w="13500" h="13500" prst="angle"/>
                <a:extrusionClr>
                  <a:srgbClr val="C0C0C0"/>
                </a:extrusionClr>
                <a:contourClr>
                  <a:srgbClr val="C0C0C0"/>
                </a:contourClr>
              </a:sp3d>
            </p:spPr>
            <p:txBody>
              <a:bodyPr>
                <a:flatTx/>
              </a:bodyPr>
              <a:lstStyle/>
              <a:p>
                <a:endParaRPr lang="en-GB"/>
              </a:p>
            </p:txBody>
          </p:sp>
          <p:sp>
            <p:nvSpPr>
              <p:cNvPr id="63519" name="AutoShape 5"/>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scene3d>
                <a:camera prst="legacyPerspectiveFront">
                  <a:rot lat="20099957" lon="1500000" rev="0"/>
                </a:camera>
                <a:lightRig rig="legacyFlat4" dir="b"/>
              </a:scene3d>
              <a:sp3d extrusionH="430200" prstMaterial="legacyMatte">
                <a:bevelT w="13500" h="13500" prst="angle"/>
                <a:bevelB w="13500" h="13500" prst="angle"/>
                <a:extrusionClr>
                  <a:srgbClr val="C0C0C0"/>
                </a:extrusionClr>
                <a:contourClr>
                  <a:srgbClr val="C0C0C0"/>
                </a:contourClr>
              </a:sp3d>
            </p:spPr>
            <p:txBody>
              <a:bodyPr>
                <a:flatTx/>
              </a:bodyPr>
              <a:lstStyle/>
              <a:p>
                <a:endParaRPr lang="en-GB"/>
              </a:p>
            </p:txBody>
          </p:sp>
        </p:grpSp>
        <p:sp>
          <p:nvSpPr>
            <p:cNvPr id="63516" name="AutoShape 7"/>
            <p:cNvSpPr>
              <a:spLocks noChangeArrowheads="1"/>
            </p:cNvSpPr>
            <p:nvPr/>
          </p:nvSpPr>
          <p:spPr bwMode="auto">
            <a:xfrm>
              <a:off x="1755775" y="3319463"/>
              <a:ext cx="1382713" cy="1266825"/>
            </a:xfrm>
            <a:prstGeom prst="octagon">
              <a:avLst>
                <a:gd name="adj" fmla="val 29287"/>
              </a:avLst>
            </a:prstGeom>
            <a:noFill/>
            <a:ln w="9525">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grpSp>
      <p:sp>
        <p:nvSpPr>
          <p:cNvPr id="63500" name="Line 22"/>
          <p:cNvSpPr>
            <a:spLocks noChangeShapeType="1"/>
          </p:cNvSpPr>
          <p:nvPr/>
        </p:nvSpPr>
        <p:spPr bwMode="auto">
          <a:xfrm>
            <a:off x="2447925" y="5276850"/>
            <a:ext cx="0" cy="863600"/>
          </a:xfrm>
          <a:prstGeom prst="line">
            <a:avLst/>
          </a:prstGeom>
          <a:noFill/>
          <a:ln w="28575">
            <a:solidFill>
              <a:srgbClr val="FF99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501" name="AutoShape 9"/>
          <p:cNvSpPr>
            <a:spLocks noChangeArrowheads="1"/>
          </p:cNvSpPr>
          <p:nvPr/>
        </p:nvSpPr>
        <p:spPr bwMode="auto">
          <a:xfrm>
            <a:off x="2620963" y="5508625"/>
            <a:ext cx="460375" cy="346075"/>
          </a:xfrm>
          <a:prstGeom prst="rightArrow">
            <a:avLst>
              <a:gd name="adj1" fmla="val 50000"/>
              <a:gd name="adj2" fmla="val 3325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63502" name="AutoShape 9"/>
          <p:cNvSpPr>
            <a:spLocks noChangeArrowheads="1"/>
          </p:cNvSpPr>
          <p:nvPr/>
        </p:nvSpPr>
        <p:spPr bwMode="auto">
          <a:xfrm>
            <a:off x="4752975" y="6084888"/>
            <a:ext cx="977900" cy="288925"/>
          </a:xfrm>
          <a:prstGeom prst="rightArrow">
            <a:avLst>
              <a:gd name="adj1" fmla="val 50000"/>
              <a:gd name="adj2" fmla="val 3315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63503" name="Line 21"/>
          <p:cNvSpPr>
            <a:spLocks noChangeShapeType="1"/>
          </p:cNvSpPr>
          <p:nvPr/>
        </p:nvSpPr>
        <p:spPr bwMode="auto">
          <a:xfrm flipV="1">
            <a:off x="5870575" y="6200775"/>
            <a:ext cx="922338" cy="0"/>
          </a:xfrm>
          <a:prstGeom prst="line">
            <a:avLst/>
          </a:prstGeom>
          <a:noFill/>
          <a:ln w="28575">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grpSp>
        <p:nvGrpSpPr>
          <p:cNvPr id="63504" name="Group 54"/>
          <p:cNvGrpSpPr>
            <a:grpSpLocks/>
          </p:cNvGrpSpPr>
          <p:nvPr/>
        </p:nvGrpSpPr>
        <p:grpSpPr bwMode="auto">
          <a:xfrm>
            <a:off x="6883400" y="5624513"/>
            <a:ext cx="690563" cy="1093787"/>
            <a:chOff x="7696200" y="3492500"/>
            <a:chExt cx="690563" cy="1094506"/>
          </a:xfrm>
        </p:grpSpPr>
        <p:pic>
          <p:nvPicPr>
            <p:cNvPr id="63513" name="Picture 19" descr="Documen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96200" y="3492500"/>
              <a:ext cx="690563"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514" name="Text Box 20"/>
            <p:cNvSpPr txBox="1">
              <a:spLocks noChangeArrowheads="1"/>
            </p:cNvSpPr>
            <p:nvPr/>
          </p:nvSpPr>
          <p:spPr bwMode="auto">
            <a:xfrm>
              <a:off x="7743171" y="4237038"/>
              <a:ext cx="595036" cy="349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a:lnSpc>
                  <a:spcPct val="93000"/>
                </a:lnSpc>
                <a:buClr>
                  <a:srgbClr val="000000"/>
                </a:buClr>
                <a:buSzPct val="100000"/>
                <a:buFont typeface="Times New Roman" panose="02020603050405020304" pitchFamily="18" charset="0"/>
                <a:buNone/>
              </a:pPr>
              <a:r>
                <a:rPr lang="en-CA" altLang="en-US"/>
                <a:t>files</a:t>
              </a:r>
            </a:p>
          </p:txBody>
        </p:sp>
      </p:grpSp>
      <p:sp>
        <p:nvSpPr>
          <p:cNvPr id="63505" name="Line 21"/>
          <p:cNvSpPr>
            <a:spLocks noChangeShapeType="1"/>
          </p:cNvSpPr>
          <p:nvPr/>
        </p:nvSpPr>
        <p:spPr bwMode="auto">
          <a:xfrm flipV="1">
            <a:off x="4867275" y="3325813"/>
            <a:ext cx="1498600" cy="0"/>
          </a:xfrm>
          <a:prstGeom prst="line">
            <a:avLst/>
          </a:prstGeom>
          <a:noFill/>
          <a:ln w="28575">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63506" name="Line 22"/>
          <p:cNvSpPr>
            <a:spLocks noChangeShapeType="1"/>
          </p:cNvSpPr>
          <p:nvPr/>
        </p:nvSpPr>
        <p:spPr bwMode="auto">
          <a:xfrm flipV="1">
            <a:off x="5878513" y="5383213"/>
            <a:ext cx="838200" cy="0"/>
          </a:xfrm>
          <a:prstGeom prst="line">
            <a:avLst/>
          </a:prstGeom>
          <a:noFill/>
          <a:ln w="28575">
            <a:solidFill>
              <a:srgbClr val="FF99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507" name="Line 22"/>
          <p:cNvSpPr>
            <a:spLocks noChangeShapeType="1"/>
          </p:cNvSpPr>
          <p:nvPr/>
        </p:nvSpPr>
        <p:spPr bwMode="auto">
          <a:xfrm flipH="1" flipV="1">
            <a:off x="4887913" y="3325813"/>
            <a:ext cx="1828800" cy="2057400"/>
          </a:xfrm>
          <a:prstGeom prst="line">
            <a:avLst/>
          </a:prstGeom>
          <a:noFill/>
          <a:ln w="28575">
            <a:solidFill>
              <a:srgbClr val="FF99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508" name="AutoShape 9"/>
          <p:cNvSpPr>
            <a:spLocks noChangeArrowheads="1"/>
          </p:cNvSpPr>
          <p:nvPr/>
        </p:nvSpPr>
        <p:spPr bwMode="auto">
          <a:xfrm>
            <a:off x="4676775" y="4027488"/>
            <a:ext cx="977900" cy="288925"/>
          </a:xfrm>
          <a:prstGeom prst="rightArrow">
            <a:avLst>
              <a:gd name="adj1" fmla="val 50000"/>
              <a:gd name="adj2" fmla="val 3315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63509" name="Text Box 2"/>
          <p:cNvSpPr txBox="1">
            <a:spLocks noChangeArrowheads="1"/>
          </p:cNvSpPr>
          <p:nvPr/>
        </p:nvSpPr>
        <p:spPr bwMode="auto">
          <a:xfrm>
            <a:off x="4659313" y="2716213"/>
            <a:ext cx="1052512"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stderr</a:t>
            </a:r>
          </a:p>
        </p:txBody>
      </p:sp>
      <p:sp>
        <p:nvSpPr>
          <p:cNvPr id="63510" name="Text Box 2"/>
          <p:cNvSpPr txBox="1">
            <a:spLocks noChangeArrowheads="1"/>
          </p:cNvSpPr>
          <p:nvPr/>
        </p:nvSpPr>
        <p:spPr bwMode="auto">
          <a:xfrm>
            <a:off x="4659313" y="5624513"/>
            <a:ext cx="1227137"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stdout</a:t>
            </a:r>
          </a:p>
        </p:txBody>
      </p:sp>
      <p:sp>
        <p:nvSpPr>
          <p:cNvPr id="63511" name="Text Box 2"/>
          <p:cNvSpPr txBox="1">
            <a:spLocks noChangeArrowheads="1"/>
          </p:cNvSpPr>
          <p:nvPr/>
        </p:nvSpPr>
        <p:spPr bwMode="auto">
          <a:xfrm>
            <a:off x="4659313" y="4751388"/>
            <a:ext cx="1052512"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stderr</a:t>
            </a:r>
          </a:p>
        </p:txBody>
      </p:sp>
      <p:sp>
        <p:nvSpPr>
          <p:cNvPr id="63512" name="Text Box 2"/>
          <p:cNvSpPr txBox="1">
            <a:spLocks noChangeArrowheads="1"/>
          </p:cNvSpPr>
          <p:nvPr/>
        </p:nvSpPr>
        <p:spPr bwMode="auto">
          <a:xfrm>
            <a:off x="4659313" y="3567113"/>
            <a:ext cx="1211262"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stdout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4"/>
          <p:cNvSpPr txBox="1">
            <a:spLocks noChangeArrowheads="1"/>
          </p:cNvSpPr>
          <p:nvPr/>
        </p:nvSpPr>
        <p:spPr bwMode="auto">
          <a:xfrm>
            <a:off x="950913" y="1074738"/>
            <a:ext cx="8755062"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We can capture standard error as well as standard output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4"/>
          <p:cNvSpPr txBox="1">
            <a:spLocks noChangeArrowheads="1"/>
          </p:cNvSpPr>
          <p:nvPr/>
        </p:nvSpPr>
        <p:spPr bwMode="auto">
          <a:xfrm>
            <a:off x="950913" y="1074738"/>
            <a:ext cx="8755062"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We can capture standard error as well as standard output</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To redirect the standard error to a file, we can do:</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000" b="1">
                <a:latin typeface="Courier New" panose="02070309020205020404" pitchFamily="49" charset="0"/>
                <a:cs typeface="Courier New" panose="02070309020205020404" pitchFamily="49" charset="0"/>
              </a:rPr>
              <a:t>$</a:t>
            </a:r>
            <a:r>
              <a:rPr lang="en-US" altLang="en-US" sz="2000">
                <a:solidFill>
                  <a:srgbClr val="00B050"/>
                </a:solidFill>
                <a:latin typeface="Courier New" panose="02070309020205020404" pitchFamily="49" charset="0"/>
                <a:cs typeface="Courier New" panose="02070309020205020404" pitchFamily="49" charset="0"/>
              </a:rPr>
              <a:t> ls /some/nonexistent/path 2&gt; error-log</a:t>
            </a:r>
          </a:p>
        </p:txBody>
      </p:sp>
      <p:grpSp>
        <p:nvGrpSpPr>
          <p:cNvPr id="67587" name="Group 39"/>
          <p:cNvGrpSpPr>
            <a:grpSpLocks/>
          </p:cNvGrpSpPr>
          <p:nvPr/>
        </p:nvGrpSpPr>
        <p:grpSpPr bwMode="auto">
          <a:xfrm>
            <a:off x="3946525" y="2627313"/>
            <a:ext cx="2763838" cy="2874962"/>
            <a:chOff x="1208063" y="1341437"/>
            <a:chExt cx="2765136" cy="2877080"/>
          </a:xfrm>
        </p:grpSpPr>
        <p:sp>
          <p:nvSpPr>
            <p:cNvPr id="67588" name="Rounded Rectangle 40"/>
            <p:cNvSpPr>
              <a:spLocks noChangeArrowheads="1"/>
            </p:cNvSpPr>
            <p:nvPr/>
          </p:nvSpPr>
          <p:spPr bwMode="auto">
            <a:xfrm>
              <a:off x="2462753" y="1341437"/>
              <a:ext cx="518513" cy="457200"/>
            </a:xfrm>
            <a:prstGeom prst="roundRect">
              <a:avLst>
                <a:gd name="adj" fmla="val 16667"/>
              </a:avLst>
            </a:prstGeom>
            <a:noFill/>
            <a:ln w="47625">
              <a:solidFill>
                <a:srgbClr val="A50021"/>
              </a:solidFill>
              <a:round/>
              <a:headEnd/>
              <a:tailEnd/>
            </a:ln>
            <a:extLst>
              <a:ext uri="{909E8E84-426E-40DD-AFC4-6F175D3DCCD1}">
                <a14:hiddenFill xmlns:a14="http://schemas.microsoft.com/office/drawing/2010/main">
                  <a:solidFill>
                    <a:srgbClr val="FFFFFF"/>
                  </a:solidFill>
                </a14:hiddenFill>
              </a:ext>
            </a:extLst>
          </p:spPr>
          <p:txBody>
            <a:bodyPr/>
            <a:lstStyle/>
            <a:p>
              <a:pPr eaLnBrk="1">
                <a:lnSpc>
                  <a:spcPct val="93000"/>
                </a:lnSpc>
                <a:buClr>
                  <a:srgbClr val="000000"/>
                </a:buClr>
                <a:buSzPct val="100000"/>
                <a:buFont typeface="Times New Roman" panose="02020603050405020304" pitchFamily="18" charset="0"/>
                <a:buNone/>
              </a:pPr>
              <a:endParaRPr lang="en-US" altLang="en-US"/>
            </a:p>
          </p:txBody>
        </p:sp>
        <p:cxnSp>
          <p:nvCxnSpPr>
            <p:cNvPr id="67589" name="Straight Connector 41"/>
            <p:cNvCxnSpPr>
              <a:cxnSpLocks noChangeShapeType="1"/>
              <a:stCxn id="67588" idx="2"/>
            </p:cNvCxnSpPr>
            <p:nvPr/>
          </p:nvCxnSpPr>
          <p:spPr bwMode="auto">
            <a:xfrm rot="5400000">
              <a:off x="2111261" y="2407087"/>
              <a:ext cx="1219199" cy="2300"/>
            </a:xfrm>
            <a:prstGeom prst="line">
              <a:avLst/>
            </a:prstGeom>
            <a:noFill/>
            <a:ln w="47625">
              <a:solidFill>
                <a:srgbClr val="A50021"/>
              </a:solidFill>
              <a:round/>
              <a:headEnd/>
              <a:tailEnd/>
            </a:ln>
            <a:extLst>
              <a:ext uri="{909E8E84-426E-40DD-AFC4-6F175D3DCCD1}">
                <a14:hiddenFill xmlns:a14="http://schemas.microsoft.com/office/drawing/2010/main">
                  <a:noFill/>
                </a14:hiddenFill>
              </a:ext>
            </a:extLst>
          </p:spPr>
        </p:cxnSp>
        <p:sp>
          <p:nvSpPr>
            <p:cNvPr id="67590" name="Rectangle 42"/>
            <p:cNvSpPr>
              <a:spLocks noChangeArrowheads="1"/>
            </p:cNvSpPr>
            <p:nvPr/>
          </p:nvSpPr>
          <p:spPr bwMode="auto">
            <a:xfrm>
              <a:off x="1208063" y="3017837"/>
              <a:ext cx="2765136" cy="1200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400" i="1">
                  <a:latin typeface="Calibri" panose="020F0502020204030204" pitchFamily="34" charset="0"/>
                </a:rPr>
                <a:t>Redirect as before, but with a slightly different operator</a:t>
              </a:r>
              <a:endParaRPr lang="en-GB" altLang="en-US" sz="2400" i="1"/>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4"/>
          <p:cNvSpPr txBox="1">
            <a:spLocks noChangeArrowheads="1"/>
          </p:cNvSpPr>
          <p:nvPr/>
        </p:nvSpPr>
        <p:spPr bwMode="auto">
          <a:xfrm>
            <a:off x="950913" y="1266825"/>
            <a:ext cx="8640762"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GB" altLang="en-US" sz="2800">
                <a:latin typeface="Calibri" panose="020F0502020204030204" pitchFamily="34" charset="0"/>
              </a:rPr>
              <a:t>In previous episodes, we</a:t>
            </a:r>
            <a:r>
              <a:rPr lang="en-US" altLang="ja-JP" sz="2800">
                <a:latin typeface="Calibri" panose="020F0502020204030204" pitchFamily="34" charset="0"/>
              </a:rPr>
              <a:t>'</a:t>
            </a:r>
            <a:r>
              <a:rPr lang="en-GB" altLang="ja-JP" sz="2800">
                <a:latin typeface="Calibri" panose="020F0502020204030204" pitchFamily="34" charset="0"/>
              </a:rPr>
              <a:t>ve seen how to:</a:t>
            </a:r>
          </a:p>
          <a:p>
            <a:pPr eaLnBrk="1">
              <a:buClr>
                <a:srgbClr val="000000"/>
              </a:buClr>
              <a:buSzPct val="100000"/>
              <a:buFont typeface="Times New Roman" panose="02020603050405020304" pitchFamily="18" charset="0"/>
              <a:buNone/>
            </a:pPr>
            <a:endParaRPr lang="en-GB" altLang="en-US" sz="2800">
              <a:latin typeface="Calibri" panose="020F0502020204030204" pitchFamily="34" charset="0"/>
            </a:endParaRPr>
          </a:p>
          <a:p>
            <a:pPr eaLnBrk="1">
              <a:buClr>
                <a:srgbClr val="000000"/>
              </a:buClr>
              <a:buSzPct val="100000"/>
              <a:buFont typeface="Times New Roman" panose="02020603050405020304" pitchFamily="18" charset="0"/>
              <a:buNone/>
            </a:pPr>
            <a:r>
              <a:rPr lang="en-GB" altLang="en-US" sz="2800">
                <a:latin typeface="Calibri" panose="020F0502020204030204" pitchFamily="34" charset="0"/>
              </a:rPr>
              <a:t>– Combine existing programs using pipes &amp; filters</a:t>
            </a:r>
          </a:p>
          <a:p>
            <a:pPr eaLnBrk="1">
              <a:buClr>
                <a:srgbClr val="000000"/>
              </a:buClr>
              <a:buSzPct val="100000"/>
              <a:buFont typeface="Times New Roman" panose="02020603050405020304" pitchFamily="18" charset="0"/>
              <a:buNone/>
            </a:pPr>
            <a:endParaRPr lang="en-GB" altLang="en-US" sz="2800">
              <a:latin typeface="Calibri" panose="020F0502020204030204" pitchFamily="34" charset="0"/>
            </a:endParaRPr>
          </a:p>
          <a:p>
            <a:pPr eaLnBrk="1">
              <a:buClr>
                <a:srgbClr val="000000"/>
              </a:buClr>
              <a:buSzPct val="100000"/>
              <a:buFont typeface="Times New Roman" panose="02020603050405020304" pitchFamily="18" charset="0"/>
              <a:buNone/>
            </a:pPr>
            <a:r>
              <a:rPr lang="en-GB" altLang="en-US" sz="2800" b="1">
                <a:latin typeface="Courier New" panose="02070309020205020404" pitchFamily="49" charset="0"/>
                <a:cs typeface="Courier New" panose="02070309020205020404" pitchFamily="49" charset="0"/>
              </a:rPr>
              <a:t>$</a:t>
            </a:r>
            <a:r>
              <a:rPr lang="en-GB" altLang="en-US" sz="2800">
                <a:latin typeface="Courier New" panose="02070309020205020404" pitchFamily="49" charset="0"/>
                <a:cs typeface="Courier New" panose="02070309020205020404" pitchFamily="49" charset="0"/>
              </a:rPr>
              <a:t> </a:t>
            </a:r>
            <a:r>
              <a:rPr lang="en-US" altLang="en-US" sz="2800">
                <a:solidFill>
                  <a:srgbClr val="00B050"/>
                </a:solidFill>
                <a:latin typeface="Courier New" panose="02070309020205020404" pitchFamily="49" charset="0"/>
                <a:cs typeface="Courier New" panose="02070309020205020404" pitchFamily="49" charset="0"/>
              </a:rPr>
              <a:t>wc –l *.pdb | sort | head -1</a:t>
            </a:r>
            <a:endParaRPr lang="en-GB" altLang="en-US" sz="2800">
              <a:solidFill>
                <a:srgbClr val="0066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4"/>
          <p:cNvSpPr txBox="1">
            <a:spLocks noChangeArrowheads="1"/>
          </p:cNvSpPr>
          <p:nvPr/>
        </p:nvSpPr>
        <p:spPr bwMode="auto">
          <a:xfrm>
            <a:off x="950913" y="1074738"/>
            <a:ext cx="8755062"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We can capture standard error as well as standard output</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To redirect the standard error to a file, we can do:</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000" b="1">
                <a:latin typeface="Courier New" panose="02070309020205020404" pitchFamily="49" charset="0"/>
                <a:cs typeface="Courier New" panose="02070309020205020404" pitchFamily="49" charset="0"/>
              </a:rPr>
              <a:t>$</a:t>
            </a:r>
            <a:r>
              <a:rPr lang="en-US" altLang="en-US" sz="2000">
                <a:solidFill>
                  <a:srgbClr val="00B050"/>
                </a:solidFill>
                <a:latin typeface="Courier New" panose="02070309020205020404" pitchFamily="49" charset="0"/>
                <a:cs typeface="Courier New" panose="02070309020205020404" pitchFamily="49" charset="0"/>
              </a:rPr>
              <a:t> ls /some/nonexistent/path 2&gt; error-log</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Now we have any error messages stored in </a:t>
            </a:r>
            <a:r>
              <a:rPr lang="en-US" altLang="en-US" sz="2600" i="1">
                <a:latin typeface="Calibri" panose="020F0502020204030204" pitchFamily="34" charset="0"/>
              </a:rPr>
              <a:t>error-log</a:t>
            </a: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4"/>
          <p:cNvSpPr txBox="1">
            <a:spLocks noChangeArrowheads="1"/>
          </p:cNvSpPr>
          <p:nvPr/>
        </p:nvSpPr>
        <p:spPr bwMode="auto">
          <a:xfrm>
            <a:off x="950913" y="1074738"/>
            <a:ext cx="8755062" cy="437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We can capture standard error as well as standard output</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To redirect the standard error to a file, we can do:</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000" b="1">
                <a:latin typeface="Courier New" panose="02070309020205020404" pitchFamily="49" charset="0"/>
                <a:cs typeface="Courier New" panose="02070309020205020404" pitchFamily="49" charset="0"/>
              </a:rPr>
              <a:t>$</a:t>
            </a:r>
            <a:r>
              <a:rPr lang="en-US" altLang="en-US" sz="2000">
                <a:solidFill>
                  <a:srgbClr val="00B050"/>
                </a:solidFill>
                <a:latin typeface="Courier New" panose="02070309020205020404" pitchFamily="49" charset="0"/>
                <a:cs typeface="Courier New" panose="02070309020205020404" pitchFamily="49" charset="0"/>
              </a:rPr>
              <a:t> ls /some/nonexistent/path 2&gt; error-log</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Now we have any error messages stored in </a:t>
            </a:r>
            <a:r>
              <a:rPr lang="en-US" altLang="en-US" sz="2600" i="1">
                <a:latin typeface="Calibri" panose="020F0502020204030204" pitchFamily="34" charset="0"/>
              </a:rPr>
              <a:t>error-log</a:t>
            </a: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To redirect both stdout and stderr, we can then do:</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000" b="1">
                <a:latin typeface="Courier New" panose="02070309020205020404" pitchFamily="49" charset="0"/>
                <a:cs typeface="Courier New" panose="02070309020205020404" pitchFamily="49" charset="0"/>
              </a:rPr>
              <a:t>$</a:t>
            </a:r>
            <a:r>
              <a:rPr lang="en-US" altLang="en-US" sz="2000">
                <a:solidFill>
                  <a:srgbClr val="00B050"/>
                </a:solidFill>
                <a:latin typeface="Courier New" panose="02070309020205020404" pitchFamily="49" charset="0"/>
                <a:cs typeface="Courier New" panose="02070309020205020404" pitchFamily="49" charset="0"/>
              </a:rPr>
              <a:t> ls /usr /some/nonexistent/path &gt; files 2&gt; error-log</a:t>
            </a:r>
            <a:endParaRPr lang="en-US" altLang="en-US" sz="2000">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4"/>
          <p:cNvSpPr txBox="1">
            <a:spLocks noChangeArrowheads="1"/>
          </p:cNvSpPr>
          <p:nvPr/>
        </p:nvSpPr>
        <p:spPr bwMode="auto">
          <a:xfrm>
            <a:off x="950913" y="1074738"/>
            <a:ext cx="8755062" cy="430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We can capture standard error as well as standard output</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To redirect the standard error to a file, we can do:</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000" b="1">
                <a:latin typeface="Courier New" panose="02070309020205020404" pitchFamily="49" charset="0"/>
                <a:cs typeface="Courier New" panose="02070309020205020404" pitchFamily="49" charset="0"/>
              </a:rPr>
              <a:t>$</a:t>
            </a:r>
            <a:r>
              <a:rPr lang="en-US" altLang="en-US" sz="2000">
                <a:solidFill>
                  <a:srgbClr val="00B050"/>
                </a:solidFill>
                <a:latin typeface="Courier New" panose="02070309020205020404" pitchFamily="49" charset="0"/>
                <a:cs typeface="Courier New" panose="02070309020205020404" pitchFamily="49" charset="0"/>
              </a:rPr>
              <a:t> ls /some/nonexistent/path 2&gt; error-log</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Now we have any error messages stored in </a:t>
            </a:r>
            <a:r>
              <a:rPr lang="en-US" altLang="en-US" sz="2600" i="1">
                <a:latin typeface="Calibri" panose="020F0502020204030204" pitchFamily="34" charset="0"/>
              </a:rPr>
              <a:t>error-log</a:t>
            </a: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To redirect both stdout and stderr, we can then do:</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000" b="1">
                <a:latin typeface="Courier New" panose="02070309020205020404" pitchFamily="49" charset="0"/>
                <a:cs typeface="Courier New" panose="02070309020205020404" pitchFamily="49" charset="0"/>
              </a:rPr>
              <a:t>$</a:t>
            </a:r>
            <a:r>
              <a:rPr lang="en-US" altLang="en-US" sz="2000">
                <a:solidFill>
                  <a:srgbClr val="00B050"/>
                </a:solidFill>
                <a:latin typeface="Courier New" panose="02070309020205020404" pitchFamily="49" charset="0"/>
                <a:cs typeface="Courier New" panose="02070309020205020404" pitchFamily="49" charset="0"/>
              </a:rPr>
              <a:t> ls /usr /some/nonexistent/path &gt; files 2&gt; error-log</a:t>
            </a:r>
            <a:endParaRPr lang="en-US" altLang="en-US" sz="2000">
              <a:latin typeface="Courier New" panose="02070309020205020404" pitchFamily="49" charset="0"/>
              <a:cs typeface="Courier New" panose="02070309020205020404" pitchFamily="49" charset="0"/>
            </a:endParaRPr>
          </a:p>
        </p:txBody>
      </p:sp>
      <p:grpSp>
        <p:nvGrpSpPr>
          <p:cNvPr id="73731" name="Group 12"/>
          <p:cNvGrpSpPr>
            <a:grpSpLocks/>
          </p:cNvGrpSpPr>
          <p:nvPr/>
        </p:nvGrpSpPr>
        <p:grpSpPr bwMode="auto">
          <a:xfrm>
            <a:off x="4637088" y="4932363"/>
            <a:ext cx="5127625" cy="1625600"/>
            <a:chOff x="4358241" y="5059547"/>
            <a:chExt cx="5126332" cy="1624903"/>
          </a:xfrm>
        </p:grpSpPr>
        <p:sp>
          <p:nvSpPr>
            <p:cNvPr id="73732" name="Rounded Rectangle 40"/>
            <p:cNvSpPr>
              <a:spLocks noChangeArrowheads="1"/>
            </p:cNvSpPr>
            <p:nvPr/>
          </p:nvSpPr>
          <p:spPr bwMode="auto">
            <a:xfrm>
              <a:off x="6950504" y="5059547"/>
              <a:ext cx="403147" cy="442874"/>
            </a:xfrm>
            <a:prstGeom prst="roundRect">
              <a:avLst>
                <a:gd name="adj" fmla="val 16667"/>
              </a:avLst>
            </a:prstGeom>
            <a:noFill/>
            <a:ln w="47625">
              <a:solidFill>
                <a:srgbClr val="A50021"/>
              </a:solidFill>
              <a:round/>
              <a:headEnd/>
              <a:tailEnd/>
            </a:ln>
            <a:extLst>
              <a:ext uri="{909E8E84-426E-40DD-AFC4-6F175D3DCCD1}">
                <a14:hiddenFill xmlns:a14="http://schemas.microsoft.com/office/drawing/2010/main">
                  <a:solidFill>
                    <a:srgbClr val="FFFFFF"/>
                  </a:solidFill>
                </a14:hiddenFill>
              </a:ext>
            </a:extLst>
          </p:spPr>
          <p:txBody>
            <a:bodyPr/>
            <a:lstStyle/>
            <a:p>
              <a:pPr eaLnBrk="1">
                <a:lnSpc>
                  <a:spcPct val="93000"/>
                </a:lnSpc>
                <a:buClr>
                  <a:srgbClr val="000000"/>
                </a:buClr>
                <a:buSzPct val="100000"/>
                <a:buFont typeface="Times New Roman" panose="02020603050405020304" pitchFamily="18" charset="0"/>
                <a:buNone/>
              </a:pPr>
              <a:endParaRPr lang="en-US" altLang="en-US"/>
            </a:p>
          </p:txBody>
        </p:sp>
        <p:cxnSp>
          <p:nvCxnSpPr>
            <p:cNvPr id="73733" name="Straight Connector 41"/>
            <p:cNvCxnSpPr>
              <a:cxnSpLocks noChangeShapeType="1"/>
            </p:cNvCxnSpPr>
            <p:nvPr/>
          </p:nvCxnSpPr>
          <p:spPr bwMode="auto">
            <a:xfrm flipH="1">
              <a:off x="7177640" y="5502421"/>
              <a:ext cx="403" cy="351268"/>
            </a:xfrm>
            <a:prstGeom prst="line">
              <a:avLst/>
            </a:prstGeom>
            <a:noFill/>
            <a:ln w="47625">
              <a:solidFill>
                <a:srgbClr val="A50021"/>
              </a:solidFill>
              <a:round/>
              <a:headEnd/>
              <a:tailEnd/>
            </a:ln>
            <a:extLst>
              <a:ext uri="{909E8E84-426E-40DD-AFC4-6F175D3DCCD1}">
                <a14:hiddenFill xmlns:a14="http://schemas.microsoft.com/office/drawing/2010/main">
                  <a:noFill/>
                </a14:hiddenFill>
              </a:ext>
            </a:extLst>
          </p:spPr>
        </p:cxnSp>
        <p:sp>
          <p:nvSpPr>
            <p:cNvPr id="73734" name="Rectangle 42"/>
            <p:cNvSpPr>
              <a:spLocks noChangeArrowheads="1"/>
            </p:cNvSpPr>
            <p:nvPr/>
          </p:nvSpPr>
          <p:spPr bwMode="auto">
            <a:xfrm>
              <a:off x="4358241" y="5853689"/>
              <a:ext cx="5126332" cy="830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400" i="1">
                  <a:latin typeface="Calibri" panose="020F0502020204030204" pitchFamily="34" charset="0"/>
                </a:rPr>
                <a:t>We can use both stdout and stderr redirection – at the same time</a:t>
              </a:r>
              <a:endParaRPr lang="en-GB" altLang="en-US" sz="2400" i="1"/>
            </a:p>
          </p:txBody>
        </p:sp>
        <p:sp>
          <p:nvSpPr>
            <p:cNvPr id="73735" name="Rounded Rectangle 40"/>
            <p:cNvSpPr>
              <a:spLocks noChangeArrowheads="1"/>
            </p:cNvSpPr>
            <p:nvPr/>
          </p:nvSpPr>
          <p:spPr bwMode="auto">
            <a:xfrm>
              <a:off x="5741062" y="5059547"/>
              <a:ext cx="230370" cy="430515"/>
            </a:xfrm>
            <a:prstGeom prst="roundRect">
              <a:avLst>
                <a:gd name="adj" fmla="val 16667"/>
              </a:avLst>
            </a:prstGeom>
            <a:noFill/>
            <a:ln w="47625">
              <a:solidFill>
                <a:srgbClr val="A50021"/>
              </a:solidFill>
              <a:round/>
              <a:headEnd/>
              <a:tailEnd/>
            </a:ln>
            <a:extLst>
              <a:ext uri="{909E8E84-426E-40DD-AFC4-6F175D3DCCD1}">
                <a14:hiddenFill xmlns:a14="http://schemas.microsoft.com/office/drawing/2010/main">
                  <a:solidFill>
                    <a:srgbClr val="FFFFFF"/>
                  </a:solidFill>
                </a14:hiddenFill>
              </a:ext>
            </a:extLst>
          </p:spPr>
          <p:txBody>
            <a:bodyPr/>
            <a:lstStyle/>
            <a:p>
              <a:pPr eaLnBrk="1">
                <a:lnSpc>
                  <a:spcPct val="93000"/>
                </a:lnSpc>
                <a:buClr>
                  <a:srgbClr val="000000"/>
                </a:buClr>
                <a:buSzPct val="100000"/>
                <a:buFont typeface="Times New Roman" panose="02020603050405020304" pitchFamily="18" charset="0"/>
                <a:buNone/>
              </a:pPr>
              <a:endParaRPr lang="en-US" altLang="en-US"/>
            </a:p>
          </p:txBody>
        </p:sp>
        <p:cxnSp>
          <p:nvCxnSpPr>
            <p:cNvPr id="73736" name="Straight Connector 41"/>
            <p:cNvCxnSpPr>
              <a:cxnSpLocks noChangeShapeType="1"/>
            </p:cNvCxnSpPr>
            <p:nvPr/>
          </p:nvCxnSpPr>
          <p:spPr bwMode="auto">
            <a:xfrm>
              <a:off x="5856247" y="5623262"/>
              <a:ext cx="1295649" cy="23"/>
            </a:xfrm>
            <a:prstGeom prst="line">
              <a:avLst/>
            </a:prstGeom>
            <a:noFill/>
            <a:ln w="47625">
              <a:solidFill>
                <a:srgbClr val="A50021"/>
              </a:solidFill>
              <a:round/>
              <a:headEnd/>
              <a:tailEnd/>
            </a:ln>
            <a:extLst>
              <a:ext uri="{909E8E84-426E-40DD-AFC4-6F175D3DCCD1}">
                <a14:hiddenFill xmlns:a14="http://schemas.microsoft.com/office/drawing/2010/main">
                  <a:noFill/>
                </a14:hiddenFill>
              </a:ext>
            </a:extLst>
          </p:spPr>
        </p:cxnSp>
        <p:cxnSp>
          <p:nvCxnSpPr>
            <p:cNvPr id="73737" name="Straight Connector 41"/>
            <p:cNvCxnSpPr>
              <a:cxnSpLocks noChangeShapeType="1"/>
            </p:cNvCxnSpPr>
            <p:nvPr/>
          </p:nvCxnSpPr>
          <p:spPr bwMode="auto">
            <a:xfrm rot="16200000" flipH="1">
              <a:off x="5819902" y="5565654"/>
              <a:ext cx="115215" cy="2"/>
            </a:xfrm>
            <a:prstGeom prst="line">
              <a:avLst/>
            </a:prstGeom>
            <a:noFill/>
            <a:ln w="47625">
              <a:solidFill>
                <a:srgbClr val="A50021"/>
              </a:solidFill>
              <a:round/>
              <a:headEnd/>
              <a:tailEnd/>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4"/>
          <p:cNvSpPr txBox="1">
            <a:spLocks noChangeArrowheads="1"/>
          </p:cNvSpPr>
          <p:nvPr/>
        </p:nvSpPr>
        <p:spPr bwMode="auto">
          <a:xfrm>
            <a:off x="950913" y="1074738"/>
            <a:ext cx="8755062" cy="510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We can capture standard error as well as standard output</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To redirect the standard error to a file, we can do:</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000" b="1">
                <a:latin typeface="Courier New" panose="02070309020205020404" pitchFamily="49" charset="0"/>
                <a:cs typeface="Courier New" panose="02070309020205020404" pitchFamily="49" charset="0"/>
              </a:rPr>
              <a:t>$</a:t>
            </a:r>
            <a:r>
              <a:rPr lang="en-US" altLang="en-US" sz="2000">
                <a:solidFill>
                  <a:srgbClr val="00B050"/>
                </a:solidFill>
                <a:latin typeface="Courier New" panose="02070309020205020404" pitchFamily="49" charset="0"/>
                <a:cs typeface="Courier New" panose="02070309020205020404" pitchFamily="49" charset="0"/>
              </a:rPr>
              <a:t> ls /some/nonexistent/path 2&gt; error-log</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Now we have any error messages stored in </a:t>
            </a:r>
            <a:r>
              <a:rPr lang="en-US" altLang="en-US" sz="2600" i="1">
                <a:latin typeface="Calibri" panose="020F0502020204030204" pitchFamily="34" charset="0"/>
              </a:rPr>
              <a:t>error-log</a:t>
            </a: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To redirect both stdout and stderr, we can then do:</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000" b="1">
                <a:latin typeface="Courier New" panose="02070309020205020404" pitchFamily="49" charset="0"/>
                <a:cs typeface="Courier New" panose="02070309020205020404" pitchFamily="49" charset="0"/>
              </a:rPr>
              <a:t>$</a:t>
            </a:r>
            <a:r>
              <a:rPr lang="en-US" altLang="en-US" sz="2000">
                <a:solidFill>
                  <a:srgbClr val="00B050"/>
                </a:solidFill>
                <a:latin typeface="Courier New" panose="02070309020205020404" pitchFamily="49" charset="0"/>
                <a:cs typeface="Courier New" panose="02070309020205020404" pitchFamily="49" charset="0"/>
              </a:rPr>
              <a:t> ls /usr /some/nonexistent/path &gt; files 2&gt; error-log</a:t>
            </a:r>
            <a:endParaRPr lang="en-US" altLang="en-US" sz="2000">
              <a:latin typeface="Courier New" panose="02070309020205020404" pitchFamily="49" charset="0"/>
              <a:cs typeface="Courier New" panose="02070309020205020404" pitchFamily="49" charset="0"/>
            </a:endParaRP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Which would give us contents of </a:t>
            </a:r>
            <a:r>
              <a:rPr lang="en-US" altLang="en-US" sz="2600" i="1">
                <a:latin typeface="Calibri" panose="020F0502020204030204" pitchFamily="34" charset="0"/>
              </a:rPr>
              <a:t>/usr</a:t>
            </a:r>
            <a:r>
              <a:rPr lang="en-US" altLang="en-US" sz="2600">
                <a:latin typeface="Calibri" panose="020F0502020204030204" pitchFamily="34" charset="0"/>
              </a:rPr>
              <a:t> in </a:t>
            </a:r>
            <a:r>
              <a:rPr lang="en-US" altLang="en-US" sz="2600" i="1">
                <a:latin typeface="Calibri" panose="020F0502020204030204" pitchFamily="34" charset="0"/>
              </a:rPr>
              <a:t>files</a:t>
            </a:r>
            <a:r>
              <a:rPr lang="en-US" altLang="en-US" sz="2600">
                <a:latin typeface="Calibri" panose="020F0502020204030204" pitchFamily="34" charset="0"/>
              </a:rPr>
              <a:t> as well.</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
          <p:cNvSpPr>
            <a:spLocks noChangeArrowheads="1"/>
          </p:cNvSpPr>
          <p:nvPr/>
        </p:nvSpPr>
        <p:spPr bwMode="auto">
          <a:xfrm>
            <a:off x="431800" y="646113"/>
            <a:ext cx="84105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So why a '2' before the '&gt;'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
          <p:cNvSpPr>
            <a:spLocks noChangeArrowheads="1"/>
          </p:cNvSpPr>
          <p:nvPr/>
        </p:nvSpPr>
        <p:spPr bwMode="auto">
          <a:xfrm>
            <a:off x="431800" y="646113"/>
            <a:ext cx="9217025"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So why a '2' before the '&gt;' ?</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Both stdout and stderr can be referenced by numbers:</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000" b="1">
                <a:latin typeface="Courier New" panose="02070309020205020404" pitchFamily="49" charset="0"/>
                <a:cs typeface="Courier New" panose="02070309020205020404" pitchFamily="49" charset="0"/>
              </a:rPr>
              <a:t>$</a:t>
            </a:r>
            <a:r>
              <a:rPr lang="en-US" altLang="en-US" sz="2000">
                <a:solidFill>
                  <a:srgbClr val="00B050"/>
                </a:solidFill>
                <a:latin typeface="Courier New" panose="02070309020205020404" pitchFamily="49" charset="0"/>
                <a:cs typeface="Courier New" panose="02070309020205020404" pitchFamily="49" charset="0"/>
              </a:rPr>
              <a:t> ls /usr /some/nonexistent/path 1&gt; files 2&gt; error-log</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22" name="Group 8"/>
          <p:cNvGrpSpPr>
            <a:grpSpLocks/>
          </p:cNvGrpSpPr>
          <p:nvPr/>
        </p:nvGrpSpPr>
        <p:grpSpPr bwMode="auto">
          <a:xfrm>
            <a:off x="6307138" y="2239963"/>
            <a:ext cx="1382712" cy="1636712"/>
            <a:chOff x="6365274" y="5059547"/>
            <a:chExt cx="1382709" cy="1637495"/>
          </a:xfrm>
        </p:grpSpPr>
        <p:sp>
          <p:nvSpPr>
            <p:cNvPr id="81928" name="Rounded Rectangle 40"/>
            <p:cNvSpPr>
              <a:spLocks noChangeArrowheads="1"/>
            </p:cNvSpPr>
            <p:nvPr/>
          </p:nvSpPr>
          <p:spPr bwMode="auto">
            <a:xfrm>
              <a:off x="6905597" y="5059547"/>
              <a:ext cx="460857" cy="457066"/>
            </a:xfrm>
            <a:prstGeom prst="roundRect">
              <a:avLst>
                <a:gd name="adj" fmla="val 16667"/>
              </a:avLst>
            </a:prstGeom>
            <a:noFill/>
            <a:ln w="47625">
              <a:solidFill>
                <a:srgbClr val="A50021"/>
              </a:solidFill>
              <a:round/>
              <a:headEnd/>
              <a:tailEnd/>
            </a:ln>
            <a:extLst>
              <a:ext uri="{909E8E84-426E-40DD-AFC4-6F175D3DCCD1}">
                <a14:hiddenFill xmlns:a14="http://schemas.microsoft.com/office/drawing/2010/main">
                  <a:solidFill>
                    <a:srgbClr val="FFFFFF"/>
                  </a:solidFill>
                </a14:hiddenFill>
              </a:ext>
            </a:extLst>
          </p:spPr>
          <p:txBody>
            <a:bodyPr/>
            <a:lstStyle/>
            <a:p>
              <a:pPr eaLnBrk="1">
                <a:lnSpc>
                  <a:spcPct val="93000"/>
                </a:lnSpc>
                <a:buClr>
                  <a:srgbClr val="000000"/>
                </a:buClr>
                <a:buSzPct val="100000"/>
                <a:buFont typeface="Times New Roman" panose="02020603050405020304" pitchFamily="18" charset="0"/>
                <a:buNone/>
              </a:pPr>
              <a:endParaRPr lang="en-US" altLang="en-US"/>
            </a:p>
          </p:txBody>
        </p:sp>
        <p:cxnSp>
          <p:nvCxnSpPr>
            <p:cNvPr id="81929" name="Straight Connector 41"/>
            <p:cNvCxnSpPr>
              <a:cxnSpLocks noChangeShapeType="1"/>
              <a:stCxn id="81928" idx="2"/>
            </p:cNvCxnSpPr>
            <p:nvPr/>
          </p:nvCxnSpPr>
          <p:spPr bwMode="auto">
            <a:xfrm rot="16200000" flipH="1">
              <a:off x="7035399" y="5617239"/>
              <a:ext cx="349432" cy="148178"/>
            </a:xfrm>
            <a:prstGeom prst="line">
              <a:avLst/>
            </a:prstGeom>
            <a:noFill/>
            <a:ln w="47625">
              <a:solidFill>
                <a:srgbClr val="A50021"/>
              </a:solidFill>
              <a:round/>
              <a:headEnd/>
              <a:tailEnd/>
            </a:ln>
            <a:extLst>
              <a:ext uri="{909E8E84-426E-40DD-AFC4-6F175D3DCCD1}">
                <a14:hiddenFill xmlns:a14="http://schemas.microsoft.com/office/drawing/2010/main">
                  <a:noFill/>
                </a14:hiddenFill>
              </a:ext>
            </a:extLst>
          </p:spPr>
        </p:cxnSp>
        <p:sp>
          <p:nvSpPr>
            <p:cNvPr id="81930" name="Rectangle 42"/>
            <p:cNvSpPr>
              <a:spLocks noChangeArrowheads="1"/>
            </p:cNvSpPr>
            <p:nvPr/>
          </p:nvSpPr>
          <p:spPr bwMode="auto">
            <a:xfrm>
              <a:off x="6365274" y="5866045"/>
              <a:ext cx="138270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400" i="1">
                  <a:latin typeface="Calibri" panose="020F0502020204030204" pitchFamily="34" charset="0"/>
                </a:rPr>
                <a:t>Refers to stderr</a:t>
              </a:r>
              <a:endParaRPr lang="en-GB" altLang="en-US" sz="2400" i="1"/>
            </a:p>
          </p:txBody>
        </p:sp>
      </p:grpSp>
      <p:grpSp>
        <p:nvGrpSpPr>
          <p:cNvPr id="81923" name="Group 19"/>
          <p:cNvGrpSpPr>
            <a:grpSpLocks/>
          </p:cNvGrpSpPr>
          <p:nvPr/>
        </p:nvGrpSpPr>
        <p:grpSpPr bwMode="auto">
          <a:xfrm>
            <a:off x="4291013" y="2239963"/>
            <a:ext cx="1666875" cy="1633537"/>
            <a:chOff x="6365272" y="5063337"/>
            <a:chExt cx="1667176" cy="1633705"/>
          </a:xfrm>
        </p:grpSpPr>
        <p:sp>
          <p:nvSpPr>
            <p:cNvPr id="81925" name="Rounded Rectangle 40"/>
            <p:cNvSpPr>
              <a:spLocks noChangeArrowheads="1"/>
            </p:cNvSpPr>
            <p:nvPr/>
          </p:nvSpPr>
          <p:spPr bwMode="auto">
            <a:xfrm>
              <a:off x="7571591" y="5063337"/>
              <a:ext cx="460857" cy="457066"/>
            </a:xfrm>
            <a:prstGeom prst="roundRect">
              <a:avLst>
                <a:gd name="adj" fmla="val 16667"/>
              </a:avLst>
            </a:prstGeom>
            <a:noFill/>
            <a:ln w="47625">
              <a:solidFill>
                <a:srgbClr val="A50021"/>
              </a:solidFill>
              <a:round/>
              <a:headEnd/>
              <a:tailEnd/>
            </a:ln>
            <a:extLst>
              <a:ext uri="{909E8E84-426E-40DD-AFC4-6F175D3DCCD1}">
                <a14:hiddenFill xmlns:a14="http://schemas.microsoft.com/office/drawing/2010/main">
                  <a:solidFill>
                    <a:srgbClr val="FFFFFF"/>
                  </a:solidFill>
                </a14:hiddenFill>
              </a:ext>
            </a:extLst>
          </p:spPr>
          <p:txBody>
            <a:bodyPr/>
            <a:lstStyle/>
            <a:p>
              <a:pPr eaLnBrk="1">
                <a:lnSpc>
                  <a:spcPct val="93000"/>
                </a:lnSpc>
                <a:buClr>
                  <a:srgbClr val="000000"/>
                </a:buClr>
                <a:buSzPct val="100000"/>
                <a:buFont typeface="Times New Roman" panose="02020603050405020304" pitchFamily="18" charset="0"/>
                <a:buNone/>
              </a:pPr>
              <a:endParaRPr lang="en-US" altLang="en-US"/>
            </a:p>
          </p:txBody>
        </p:sp>
        <p:cxnSp>
          <p:nvCxnSpPr>
            <p:cNvPr id="81926" name="Straight Connector 41"/>
            <p:cNvCxnSpPr>
              <a:cxnSpLocks noChangeShapeType="1"/>
              <a:stCxn id="81925" idx="2"/>
            </p:cNvCxnSpPr>
            <p:nvPr/>
          </p:nvCxnSpPr>
          <p:spPr bwMode="auto">
            <a:xfrm rot="5400000">
              <a:off x="7384369" y="5448394"/>
              <a:ext cx="345642" cy="489660"/>
            </a:xfrm>
            <a:prstGeom prst="line">
              <a:avLst/>
            </a:prstGeom>
            <a:noFill/>
            <a:ln w="47625">
              <a:solidFill>
                <a:srgbClr val="A50021"/>
              </a:solidFill>
              <a:round/>
              <a:headEnd/>
              <a:tailEnd/>
            </a:ln>
            <a:extLst>
              <a:ext uri="{909E8E84-426E-40DD-AFC4-6F175D3DCCD1}">
                <a14:hiddenFill xmlns:a14="http://schemas.microsoft.com/office/drawing/2010/main">
                  <a:noFill/>
                </a14:hiddenFill>
              </a:ext>
            </a:extLst>
          </p:spPr>
        </p:cxnSp>
        <p:sp>
          <p:nvSpPr>
            <p:cNvPr id="81927" name="Rectangle 42"/>
            <p:cNvSpPr>
              <a:spLocks noChangeArrowheads="1"/>
            </p:cNvSpPr>
            <p:nvPr/>
          </p:nvSpPr>
          <p:spPr bwMode="auto">
            <a:xfrm>
              <a:off x="6365272" y="5866045"/>
              <a:ext cx="14401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400" i="1">
                  <a:latin typeface="Calibri" panose="020F0502020204030204" pitchFamily="34" charset="0"/>
                </a:rPr>
                <a:t>Refers to stdout</a:t>
              </a:r>
              <a:endParaRPr lang="en-GB" altLang="en-US" sz="2400" i="1"/>
            </a:p>
          </p:txBody>
        </p:sp>
      </p:grpSp>
      <p:sp>
        <p:nvSpPr>
          <p:cNvPr id="81924" name="Rectangle 1"/>
          <p:cNvSpPr>
            <a:spLocks noChangeArrowheads="1"/>
          </p:cNvSpPr>
          <p:nvPr/>
        </p:nvSpPr>
        <p:spPr bwMode="auto">
          <a:xfrm>
            <a:off x="431800" y="646113"/>
            <a:ext cx="9217025"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So why a '2' before the '&gt;' ?</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Both stdout and stderr can be referenced by numbers:</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000" b="1">
                <a:latin typeface="Courier New" panose="02070309020205020404" pitchFamily="49" charset="0"/>
                <a:cs typeface="Courier New" panose="02070309020205020404" pitchFamily="49" charset="0"/>
              </a:rPr>
              <a:t>$</a:t>
            </a:r>
            <a:r>
              <a:rPr lang="en-US" altLang="en-US" sz="2000">
                <a:solidFill>
                  <a:srgbClr val="00B050"/>
                </a:solidFill>
                <a:latin typeface="Courier New" panose="02070309020205020404" pitchFamily="49" charset="0"/>
                <a:cs typeface="Courier New" panose="02070309020205020404" pitchFamily="49" charset="0"/>
              </a:rPr>
              <a:t> ls /usr /some/nonexistent/path 1&gt; files 2&gt; error-log</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
          <p:cNvSpPr>
            <a:spLocks noChangeArrowheads="1"/>
          </p:cNvSpPr>
          <p:nvPr/>
        </p:nvSpPr>
        <p:spPr bwMode="auto">
          <a:xfrm>
            <a:off x="431800" y="646113"/>
            <a:ext cx="9217025" cy="443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So why a '2' before the '&gt;' ?</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Both stdout and stderr can be referenced by numbers:</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000" b="1">
                <a:latin typeface="Courier New" panose="02070309020205020404" pitchFamily="49" charset="0"/>
                <a:cs typeface="Courier New" panose="02070309020205020404" pitchFamily="49" charset="0"/>
              </a:rPr>
              <a:t>$</a:t>
            </a:r>
            <a:r>
              <a:rPr lang="en-US" altLang="en-US" sz="2000">
                <a:solidFill>
                  <a:srgbClr val="00B050"/>
                </a:solidFill>
                <a:latin typeface="Courier New" panose="02070309020205020404" pitchFamily="49" charset="0"/>
                <a:cs typeface="Courier New" panose="02070309020205020404" pitchFamily="49" charset="0"/>
              </a:rPr>
              <a:t> ls /usr /some/nonexistent/path 1&gt; files 2&gt; error-log</a:t>
            </a:r>
          </a:p>
          <a:p>
            <a:pPr eaLnBrk="1">
              <a:buClr>
                <a:srgbClr val="000000"/>
              </a:buClr>
              <a:buSzPct val="100000"/>
              <a:buFont typeface="Times New Roman" panose="02020603050405020304" pitchFamily="18" charset="0"/>
              <a:buNone/>
            </a:pPr>
            <a:endParaRPr lang="en-US" altLang="en-US" sz="2000">
              <a:solidFill>
                <a:srgbClr val="00B050"/>
              </a:solidFill>
              <a:latin typeface="Courier New" panose="02070309020205020404" pitchFamily="49" charset="0"/>
              <a:cs typeface="Courier New" panose="02070309020205020404" pitchFamily="49"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To just redirect both to the same file we can also do:</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000" b="1">
                <a:latin typeface="Courier New" panose="02070309020205020404" pitchFamily="49" charset="0"/>
                <a:cs typeface="Courier New" panose="02070309020205020404" pitchFamily="49" charset="0"/>
              </a:rPr>
              <a:t>$</a:t>
            </a:r>
            <a:r>
              <a:rPr lang="en-US" altLang="en-US" sz="2000">
                <a:solidFill>
                  <a:srgbClr val="00B050"/>
                </a:solidFill>
                <a:latin typeface="Courier New" panose="02070309020205020404" pitchFamily="49" charset="0"/>
                <a:cs typeface="Courier New" panose="02070309020205020404" pitchFamily="49" charset="0"/>
              </a:rPr>
              <a:t> ls /usr /some/nonexistent/path &amp;&gt; everything</a:t>
            </a:r>
          </a:p>
          <a:p>
            <a:pPr eaLnBrk="1">
              <a:buClr>
                <a:srgbClr val="000000"/>
              </a:buClr>
              <a:buSzPct val="100000"/>
              <a:buFont typeface="Times New Roman" panose="02020603050405020304" pitchFamily="18" charset="0"/>
              <a:buNone/>
            </a:pPr>
            <a:endParaRPr lang="en-US" altLang="en-US" sz="2000">
              <a:solidFill>
                <a:srgbClr val="00B050"/>
              </a:solidFill>
              <a:latin typeface="Courier New" panose="02070309020205020404" pitchFamily="49" charset="0"/>
              <a:cs typeface="Courier New" panose="02070309020205020404" pitchFamily="49"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With '&amp;' denoting both stdout and stderr</a:t>
            </a:r>
          </a:p>
          <a:p>
            <a:pPr eaLnBrk="1">
              <a:buClr>
                <a:srgbClr val="000000"/>
              </a:buClr>
              <a:buSzPct val="100000"/>
              <a:buFont typeface="Times New Roman" panose="02020603050405020304" pitchFamily="18" charset="0"/>
              <a:buNone/>
            </a:pPr>
            <a:endParaRPr lang="en-US" altLang="en-US" sz="2000">
              <a:solidFill>
                <a:srgbClr val="00B05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
          <p:cNvSpPr>
            <a:spLocks noChangeArrowheads="1"/>
          </p:cNvSpPr>
          <p:nvPr/>
        </p:nvSpPr>
        <p:spPr bwMode="auto">
          <a:xfrm>
            <a:off x="431800" y="646113"/>
            <a:ext cx="9217025" cy="634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So why a '2' before the '&gt;' ?</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Both stdout and stderr can be referenced by numbers:</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000" b="1">
                <a:latin typeface="Courier New" panose="02070309020205020404" pitchFamily="49" charset="0"/>
                <a:cs typeface="Courier New" panose="02070309020205020404" pitchFamily="49" charset="0"/>
              </a:rPr>
              <a:t>$</a:t>
            </a:r>
            <a:r>
              <a:rPr lang="en-US" altLang="en-US" sz="2000">
                <a:solidFill>
                  <a:srgbClr val="00B050"/>
                </a:solidFill>
                <a:latin typeface="Courier New" panose="02070309020205020404" pitchFamily="49" charset="0"/>
                <a:cs typeface="Courier New" panose="02070309020205020404" pitchFamily="49" charset="0"/>
              </a:rPr>
              <a:t> ls /usr /some/nonexistent/path 1&gt; files 2&gt; error-log</a:t>
            </a:r>
          </a:p>
          <a:p>
            <a:pPr eaLnBrk="1">
              <a:buClr>
                <a:srgbClr val="000000"/>
              </a:buClr>
              <a:buSzPct val="100000"/>
              <a:buFont typeface="Times New Roman" panose="02020603050405020304" pitchFamily="18" charset="0"/>
              <a:buNone/>
            </a:pPr>
            <a:endParaRPr lang="en-US" altLang="en-US" sz="2000">
              <a:solidFill>
                <a:srgbClr val="00B050"/>
              </a:solidFill>
              <a:latin typeface="Courier New" panose="02070309020205020404" pitchFamily="49" charset="0"/>
              <a:cs typeface="Courier New" panose="02070309020205020404" pitchFamily="49"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To just redirect both to the same file we can also do:</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000" b="1">
                <a:latin typeface="Courier New" panose="02070309020205020404" pitchFamily="49" charset="0"/>
                <a:cs typeface="Courier New" panose="02070309020205020404" pitchFamily="49" charset="0"/>
              </a:rPr>
              <a:t>$</a:t>
            </a:r>
            <a:r>
              <a:rPr lang="en-US" altLang="en-US" sz="2000">
                <a:solidFill>
                  <a:srgbClr val="00B050"/>
                </a:solidFill>
                <a:latin typeface="Courier New" panose="02070309020205020404" pitchFamily="49" charset="0"/>
                <a:cs typeface="Courier New" panose="02070309020205020404" pitchFamily="49" charset="0"/>
              </a:rPr>
              <a:t> ls /usr /some/nonexistent/path &amp;&gt; everything</a:t>
            </a:r>
          </a:p>
          <a:p>
            <a:pPr eaLnBrk="1">
              <a:buClr>
                <a:srgbClr val="000000"/>
              </a:buClr>
              <a:buSzPct val="100000"/>
              <a:buFont typeface="Times New Roman" panose="02020603050405020304" pitchFamily="18" charset="0"/>
              <a:buNone/>
            </a:pPr>
            <a:endParaRPr lang="en-US" altLang="en-US" sz="2000">
              <a:solidFill>
                <a:srgbClr val="00B050"/>
              </a:solidFill>
              <a:latin typeface="Courier New" panose="02070309020205020404" pitchFamily="49" charset="0"/>
              <a:cs typeface="Courier New" panose="02070309020205020404" pitchFamily="49"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With '&amp;' denoting both stdout and stderr</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We can also use append for each of these too:</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000" b="1">
                <a:latin typeface="Courier New" panose="02070309020205020404" pitchFamily="49" charset="0"/>
                <a:cs typeface="Courier New" panose="02070309020205020404" pitchFamily="49" charset="0"/>
              </a:rPr>
              <a:t>$</a:t>
            </a:r>
            <a:r>
              <a:rPr lang="en-US" altLang="en-US" sz="2000">
                <a:solidFill>
                  <a:srgbClr val="00B050"/>
                </a:solidFill>
                <a:latin typeface="Courier New" panose="02070309020205020404" pitchFamily="49" charset="0"/>
                <a:cs typeface="Courier New" panose="02070309020205020404" pitchFamily="49" charset="0"/>
              </a:rPr>
              <a:t> ls /usr /some/nonexistent/path 1&gt;&gt; files 2&gt;&gt; error-log</a:t>
            </a:r>
            <a:endParaRPr lang="en-US" altLang="en-US" sz="2000">
              <a:latin typeface="Courier New" panose="02070309020205020404" pitchFamily="49" charset="0"/>
              <a:cs typeface="Courier New" panose="02070309020205020404" pitchFamily="49" charset="0"/>
            </a:endParaRP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endParaRPr lang="en-US" altLang="en-US" sz="2000">
              <a:solidFill>
                <a:srgbClr val="00B05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46"/>
          <p:cNvGraphicFramePr>
            <a:graphicFrameLocks noGrp="1"/>
          </p:cNvGraphicFramePr>
          <p:nvPr/>
        </p:nvGraphicFramePr>
        <p:xfrm>
          <a:off x="892175" y="1303338"/>
          <a:ext cx="8237538" cy="1714500"/>
        </p:xfrm>
        <a:graphic>
          <a:graphicData uri="http://schemas.openxmlformats.org/drawingml/2006/table">
            <a:tbl>
              <a:tblPr/>
              <a:tblGrid>
                <a:gridCol w="863600">
                  <a:extLst>
                    <a:ext uri="{9D8B030D-6E8A-4147-A177-3AD203B41FA5}">
                      <a16:colId xmlns:a16="http://schemas.microsoft.com/office/drawing/2014/main" val="2027817702"/>
                    </a:ext>
                  </a:extLst>
                </a:gridCol>
                <a:gridCol w="979488">
                  <a:extLst>
                    <a:ext uri="{9D8B030D-6E8A-4147-A177-3AD203B41FA5}">
                      <a16:colId xmlns:a16="http://schemas.microsoft.com/office/drawing/2014/main" val="132090743"/>
                    </a:ext>
                  </a:extLst>
                </a:gridCol>
                <a:gridCol w="6394450">
                  <a:extLst>
                    <a:ext uri="{9D8B030D-6E8A-4147-A177-3AD203B41FA5}">
                      <a16:colId xmlns:a16="http://schemas.microsoft.com/office/drawing/2014/main" val="1346587155"/>
                    </a:ext>
                  </a:extLst>
                </a:gridCol>
              </a:tblGrid>
              <a:tr h="569913">
                <a:tc>
                  <a:txBody>
                    <a:bodyPr/>
                    <a:lstStyle>
                      <a:lvl1pPr>
                        <a:lnSpc>
                          <a:spcPct val="93000"/>
                        </a:lnSpc>
                        <a:spcAft>
                          <a:spcPts val="1425"/>
                        </a:spcAft>
                        <a:buClr>
                          <a:srgbClr val="000000"/>
                        </a:buClr>
                        <a:buSzPct val="100000"/>
                        <a:buFont typeface="Times New Roman" panose="02020603050405020304" pitchFamily="18" charset="0"/>
                        <a:defRPr sz="2800">
                          <a:solidFill>
                            <a:srgbClr val="000000"/>
                          </a:solidFill>
                          <a:latin typeface="Arial" panose="020B0604020202020204" pitchFamily="34" charset="0"/>
                          <a:ea typeface="Arial Unicode MS" charset="0"/>
                          <a:cs typeface="Arial Unicode MS" charset="0"/>
                        </a:defRPr>
                      </a:lvl1pPr>
                      <a:lvl2pPr marL="457200">
                        <a:lnSpc>
                          <a:spcPct val="93000"/>
                        </a:lnSpc>
                        <a:spcAft>
                          <a:spcPts val="1138"/>
                        </a:spcAft>
                        <a:buClr>
                          <a:srgbClr val="000000"/>
                        </a:buClr>
                        <a:buSzPct val="100000"/>
                        <a:buFont typeface="Times New Roman" panose="02020603050405020304" pitchFamily="18" charset="0"/>
                        <a:defRPr sz="2400">
                          <a:solidFill>
                            <a:srgbClr val="000000"/>
                          </a:solidFill>
                          <a:latin typeface="Arial" panose="020B0604020202020204" pitchFamily="34" charset="0"/>
                          <a:ea typeface="MS PGothic" panose="020B0600070205080204" pitchFamily="34" charset="-128"/>
                          <a:cs typeface="Arial Unicode MS" charset="0"/>
                        </a:defRPr>
                      </a:lvl2pPr>
                      <a:lvl3pPr marL="914400">
                        <a:lnSpc>
                          <a:spcPct val="93000"/>
                        </a:lnSpc>
                        <a:spcAft>
                          <a:spcPts val="850"/>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S PGothic" panose="020B0600070205080204" pitchFamily="34" charset="-128"/>
                          <a:cs typeface="Arial Unicode MS" charset="0"/>
                        </a:defRPr>
                      </a:lvl3pPr>
                      <a:lvl4pPr marL="1371600">
                        <a:lnSpc>
                          <a:spcPct val="93000"/>
                        </a:lnSpc>
                        <a:spcAft>
                          <a:spcPts val="575"/>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4pPr>
                      <a:lvl5pPr marL="1828800">
                        <a:lnSpc>
                          <a:spcPct val="93000"/>
                        </a:lnSpc>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5pPr>
                      <a:lvl6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6pPr>
                      <a:lvl7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7pPr>
                      <a:lvl8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8pPr>
                      <a:lvl9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9p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anose="02020603050405020304" pitchFamily="18" charset="0"/>
                        <a:buNone/>
                        <a:tabLst/>
                      </a:pPr>
                      <a:r>
                        <a:rPr kumimoji="0" lang="en-CA" altLang="en-US" sz="2800" b="0" i="0" u="none" strike="noStrike" cap="none" normalizeH="0" baseline="0" dirty="0" smtClean="0">
                          <a:ln>
                            <a:noFill/>
                          </a:ln>
                          <a:solidFill>
                            <a:srgbClr val="000000"/>
                          </a:solidFill>
                          <a:effectLst/>
                          <a:latin typeface="Courier New" panose="02070309020205020404" pitchFamily="49" charset="0"/>
                          <a:ea typeface="MS PGothic" panose="020B0600070205080204" pitchFamily="34" charset="-128"/>
                        </a:rPr>
                        <a:t>&gt;</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3000"/>
                        </a:lnSpc>
                        <a:spcAft>
                          <a:spcPts val="1425"/>
                        </a:spcAft>
                        <a:buClr>
                          <a:srgbClr val="000000"/>
                        </a:buClr>
                        <a:buSzPct val="100000"/>
                        <a:buFont typeface="Times New Roman" panose="02020603050405020304" pitchFamily="18" charset="0"/>
                        <a:defRPr sz="2800">
                          <a:solidFill>
                            <a:srgbClr val="000000"/>
                          </a:solidFill>
                          <a:latin typeface="Arial" panose="020B0604020202020204" pitchFamily="34" charset="0"/>
                          <a:ea typeface="Arial Unicode MS" charset="0"/>
                          <a:cs typeface="Arial Unicode MS" charset="0"/>
                        </a:defRPr>
                      </a:lvl1pPr>
                      <a:lvl2pPr marL="457200">
                        <a:lnSpc>
                          <a:spcPct val="93000"/>
                        </a:lnSpc>
                        <a:spcAft>
                          <a:spcPts val="1138"/>
                        </a:spcAft>
                        <a:buClr>
                          <a:srgbClr val="000000"/>
                        </a:buClr>
                        <a:buSzPct val="100000"/>
                        <a:buFont typeface="Times New Roman" panose="02020603050405020304" pitchFamily="18" charset="0"/>
                        <a:defRPr sz="2400">
                          <a:solidFill>
                            <a:srgbClr val="000000"/>
                          </a:solidFill>
                          <a:latin typeface="Arial" panose="020B0604020202020204" pitchFamily="34" charset="0"/>
                          <a:ea typeface="MS PGothic" panose="020B0600070205080204" pitchFamily="34" charset="-128"/>
                          <a:cs typeface="Arial Unicode MS" charset="0"/>
                        </a:defRPr>
                      </a:lvl2pPr>
                      <a:lvl3pPr marL="914400">
                        <a:lnSpc>
                          <a:spcPct val="93000"/>
                        </a:lnSpc>
                        <a:spcAft>
                          <a:spcPts val="850"/>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S PGothic" panose="020B0600070205080204" pitchFamily="34" charset="-128"/>
                          <a:cs typeface="Arial Unicode MS" charset="0"/>
                        </a:defRPr>
                      </a:lvl3pPr>
                      <a:lvl4pPr marL="1371600">
                        <a:lnSpc>
                          <a:spcPct val="93000"/>
                        </a:lnSpc>
                        <a:spcAft>
                          <a:spcPts val="575"/>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4pPr>
                      <a:lvl5pPr marL="1828800">
                        <a:lnSpc>
                          <a:spcPct val="93000"/>
                        </a:lnSpc>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5pPr>
                      <a:lvl6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6pPr>
                      <a:lvl7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7pPr>
                      <a:lvl8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8pPr>
                      <a:lvl9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9p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anose="02020603050405020304" pitchFamily="18" charset="0"/>
                        <a:buNone/>
                        <a:tabLst/>
                      </a:pPr>
                      <a:r>
                        <a:rPr kumimoji="0" lang="en-CA" altLang="en-US" sz="2800" b="0" i="0" u="none" strike="noStrike" cap="none" normalizeH="0" baseline="0" dirty="0" smtClean="0">
                          <a:ln>
                            <a:noFill/>
                          </a:ln>
                          <a:solidFill>
                            <a:srgbClr val="000000"/>
                          </a:solidFill>
                          <a:effectLst/>
                          <a:latin typeface="Courier New" panose="02070309020205020404" pitchFamily="49" charset="0"/>
                          <a:ea typeface="MS PGothic" panose="020B0600070205080204" pitchFamily="34" charset="-128"/>
                        </a:rPr>
                        <a:t>1&gt;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3000"/>
                        </a:lnSpc>
                        <a:spcAft>
                          <a:spcPts val="1425"/>
                        </a:spcAft>
                        <a:buClr>
                          <a:srgbClr val="000000"/>
                        </a:buClr>
                        <a:buSzPct val="100000"/>
                        <a:buFont typeface="Times New Roman" panose="02020603050405020304" pitchFamily="18" charset="0"/>
                        <a:defRPr sz="2800">
                          <a:solidFill>
                            <a:srgbClr val="000000"/>
                          </a:solidFill>
                          <a:latin typeface="Arial" panose="020B0604020202020204" pitchFamily="34" charset="0"/>
                          <a:ea typeface="Arial Unicode MS" charset="0"/>
                          <a:cs typeface="Arial Unicode MS" charset="0"/>
                        </a:defRPr>
                      </a:lvl1pPr>
                      <a:lvl2pPr marL="457200">
                        <a:lnSpc>
                          <a:spcPct val="93000"/>
                        </a:lnSpc>
                        <a:spcAft>
                          <a:spcPts val="1138"/>
                        </a:spcAft>
                        <a:buClr>
                          <a:srgbClr val="000000"/>
                        </a:buClr>
                        <a:buSzPct val="100000"/>
                        <a:buFont typeface="Times New Roman" panose="02020603050405020304" pitchFamily="18" charset="0"/>
                        <a:defRPr sz="2400">
                          <a:solidFill>
                            <a:srgbClr val="000000"/>
                          </a:solidFill>
                          <a:latin typeface="Arial" panose="020B0604020202020204" pitchFamily="34" charset="0"/>
                          <a:ea typeface="MS PGothic" panose="020B0600070205080204" pitchFamily="34" charset="-128"/>
                          <a:cs typeface="Arial Unicode MS" charset="0"/>
                        </a:defRPr>
                      </a:lvl2pPr>
                      <a:lvl3pPr marL="914400">
                        <a:lnSpc>
                          <a:spcPct val="93000"/>
                        </a:lnSpc>
                        <a:spcAft>
                          <a:spcPts val="850"/>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S PGothic" panose="020B0600070205080204" pitchFamily="34" charset="-128"/>
                          <a:cs typeface="Arial Unicode MS" charset="0"/>
                        </a:defRPr>
                      </a:lvl3pPr>
                      <a:lvl4pPr marL="1371600">
                        <a:lnSpc>
                          <a:spcPct val="93000"/>
                        </a:lnSpc>
                        <a:spcAft>
                          <a:spcPts val="575"/>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4pPr>
                      <a:lvl5pPr marL="1828800">
                        <a:lnSpc>
                          <a:spcPct val="93000"/>
                        </a:lnSpc>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5pPr>
                      <a:lvl6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6pPr>
                      <a:lvl7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7pPr>
                      <a:lvl8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8pPr>
                      <a:lvl9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9p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anose="02020603050405020304" pitchFamily="18" charset="0"/>
                        <a:buNone/>
                        <a:tabLst/>
                      </a:pPr>
                      <a:r>
                        <a:rPr kumimoji="0" lang="en-CA" altLang="en-US" sz="2000" b="0" i="0" u="none" strike="noStrike" cap="none" normalizeH="0" baseline="0" dirty="0" smtClean="0">
                          <a:ln>
                            <a:noFill/>
                          </a:ln>
                          <a:solidFill>
                            <a:srgbClr val="000000"/>
                          </a:solidFill>
                          <a:effectLst/>
                          <a:latin typeface="Calibri" panose="020F0502020204030204" pitchFamily="34" charset="0"/>
                          <a:ea typeface="MS PGothic" panose="020B0600070205080204" pitchFamily="34" charset="-128"/>
                        </a:rPr>
                        <a:t>Redirect </a:t>
                      </a:r>
                      <a:r>
                        <a:rPr kumimoji="0" lang="en-CA" altLang="en-US" sz="2000" b="0" i="0" u="none" strike="noStrike" cap="none" normalizeH="0" baseline="0" dirty="0" err="1" smtClean="0">
                          <a:ln>
                            <a:noFill/>
                          </a:ln>
                          <a:solidFill>
                            <a:srgbClr val="000000"/>
                          </a:solidFill>
                          <a:effectLst/>
                          <a:latin typeface="Calibri" panose="020F0502020204030204" pitchFamily="34" charset="0"/>
                          <a:ea typeface="MS PGothic" panose="020B0600070205080204" pitchFamily="34" charset="-128"/>
                        </a:rPr>
                        <a:t>stdout</a:t>
                      </a:r>
                      <a:r>
                        <a:rPr kumimoji="0" lang="en-CA" altLang="en-US" sz="2000" b="0" i="0" u="none" strike="noStrike" cap="none" normalizeH="0" baseline="0" dirty="0" smtClean="0">
                          <a:ln>
                            <a:noFill/>
                          </a:ln>
                          <a:solidFill>
                            <a:srgbClr val="000000"/>
                          </a:solidFill>
                          <a:effectLst/>
                          <a:latin typeface="Calibri" panose="020F0502020204030204" pitchFamily="34" charset="0"/>
                          <a:ea typeface="MS PGothic" panose="020B0600070205080204" pitchFamily="34" charset="-128"/>
                        </a:rPr>
                        <a:t> to a file</a:t>
                      </a:r>
                    </a:p>
                  </a:txBody>
                  <a:tcPr anchor="ct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21884986"/>
                  </a:ext>
                </a:extLst>
              </a:tr>
              <a:tr h="573088">
                <a:tc>
                  <a:txBody>
                    <a:bodyPr/>
                    <a:lstStyle>
                      <a:lvl1pPr>
                        <a:lnSpc>
                          <a:spcPct val="93000"/>
                        </a:lnSpc>
                        <a:spcAft>
                          <a:spcPts val="1425"/>
                        </a:spcAft>
                        <a:buClr>
                          <a:srgbClr val="000000"/>
                        </a:buClr>
                        <a:buSzPct val="100000"/>
                        <a:buFont typeface="Times New Roman" panose="02020603050405020304" pitchFamily="18" charset="0"/>
                        <a:defRPr sz="2800">
                          <a:solidFill>
                            <a:srgbClr val="000000"/>
                          </a:solidFill>
                          <a:latin typeface="Arial" panose="020B0604020202020204" pitchFamily="34" charset="0"/>
                          <a:ea typeface="Arial Unicode MS" charset="0"/>
                          <a:cs typeface="Arial Unicode MS" charset="0"/>
                        </a:defRPr>
                      </a:lvl1pPr>
                      <a:lvl2pPr marL="457200">
                        <a:lnSpc>
                          <a:spcPct val="93000"/>
                        </a:lnSpc>
                        <a:spcAft>
                          <a:spcPts val="1138"/>
                        </a:spcAft>
                        <a:buClr>
                          <a:srgbClr val="000000"/>
                        </a:buClr>
                        <a:buSzPct val="100000"/>
                        <a:buFont typeface="Times New Roman" panose="02020603050405020304" pitchFamily="18" charset="0"/>
                        <a:defRPr sz="2400">
                          <a:solidFill>
                            <a:srgbClr val="000000"/>
                          </a:solidFill>
                          <a:latin typeface="Arial" panose="020B0604020202020204" pitchFamily="34" charset="0"/>
                          <a:ea typeface="MS PGothic" panose="020B0600070205080204" pitchFamily="34" charset="-128"/>
                          <a:cs typeface="Arial Unicode MS" charset="0"/>
                        </a:defRPr>
                      </a:lvl2pPr>
                      <a:lvl3pPr marL="914400">
                        <a:lnSpc>
                          <a:spcPct val="93000"/>
                        </a:lnSpc>
                        <a:spcAft>
                          <a:spcPts val="850"/>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S PGothic" panose="020B0600070205080204" pitchFamily="34" charset="-128"/>
                          <a:cs typeface="Arial Unicode MS" charset="0"/>
                        </a:defRPr>
                      </a:lvl3pPr>
                      <a:lvl4pPr marL="1371600">
                        <a:lnSpc>
                          <a:spcPct val="93000"/>
                        </a:lnSpc>
                        <a:spcAft>
                          <a:spcPts val="575"/>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4pPr>
                      <a:lvl5pPr marL="1828800">
                        <a:lnSpc>
                          <a:spcPct val="93000"/>
                        </a:lnSpc>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5pPr>
                      <a:lvl6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6pPr>
                      <a:lvl7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7pPr>
                      <a:lvl8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8pPr>
                      <a:lvl9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9p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anose="02020603050405020304" pitchFamily="18" charset="0"/>
                        <a:buNone/>
                        <a:tabLst/>
                      </a:pPr>
                      <a:endParaRPr kumimoji="0" lang="en-CA" altLang="en-US" sz="2800" b="0" i="0" u="none" strike="noStrike" cap="none" normalizeH="0" baseline="0" dirty="0" smtClean="0">
                        <a:ln>
                          <a:noFill/>
                        </a:ln>
                        <a:solidFill>
                          <a:srgbClr val="000000"/>
                        </a:solidFill>
                        <a:effectLst/>
                        <a:latin typeface="Courier New" panose="02070309020205020404" pitchFamily="49" charset="0"/>
                        <a:ea typeface="MS PGothic" panose="020B0600070205080204" pitchFamily="34" charset="-128"/>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3000"/>
                        </a:lnSpc>
                        <a:spcAft>
                          <a:spcPts val="1425"/>
                        </a:spcAft>
                        <a:buClr>
                          <a:srgbClr val="000000"/>
                        </a:buClr>
                        <a:buSzPct val="100000"/>
                        <a:buFont typeface="Times New Roman" panose="02020603050405020304" pitchFamily="18" charset="0"/>
                        <a:defRPr sz="2800">
                          <a:solidFill>
                            <a:srgbClr val="000000"/>
                          </a:solidFill>
                          <a:latin typeface="Arial" panose="020B0604020202020204" pitchFamily="34" charset="0"/>
                          <a:ea typeface="Arial Unicode MS" charset="0"/>
                          <a:cs typeface="Arial Unicode MS" charset="0"/>
                        </a:defRPr>
                      </a:lvl1pPr>
                      <a:lvl2pPr marL="457200">
                        <a:lnSpc>
                          <a:spcPct val="93000"/>
                        </a:lnSpc>
                        <a:spcAft>
                          <a:spcPts val="1138"/>
                        </a:spcAft>
                        <a:buClr>
                          <a:srgbClr val="000000"/>
                        </a:buClr>
                        <a:buSzPct val="100000"/>
                        <a:buFont typeface="Times New Roman" panose="02020603050405020304" pitchFamily="18" charset="0"/>
                        <a:defRPr sz="2400">
                          <a:solidFill>
                            <a:srgbClr val="000000"/>
                          </a:solidFill>
                          <a:latin typeface="Arial" panose="020B0604020202020204" pitchFamily="34" charset="0"/>
                          <a:ea typeface="MS PGothic" panose="020B0600070205080204" pitchFamily="34" charset="-128"/>
                          <a:cs typeface="Arial Unicode MS" charset="0"/>
                        </a:defRPr>
                      </a:lvl2pPr>
                      <a:lvl3pPr marL="914400">
                        <a:lnSpc>
                          <a:spcPct val="93000"/>
                        </a:lnSpc>
                        <a:spcAft>
                          <a:spcPts val="850"/>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S PGothic" panose="020B0600070205080204" pitchFamily="34" charset="-128"/>
                          <a:cs typeface="Arial Unicode MS" charset="0"/>
                        </a:defRPr>
                      </a:lvl3pPr>
                      <a:lvl4pPr marL="1371600">
                        <a:lnSpc>
                          <a:spcPct val="93000"/>
                        </a:lnSpc>
                        <a:spcAft>
                          <a:spcPts val="575"/>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4pPr>
                      <a:lvl5pPr marL="1828800">
                        <a:lnSpc>
                          <a:spcPct val="93000"/>
                        </a:lnSpc>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5pPr>
                      <a:lvl6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6pPr>
                      <a:lvl7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7pPr>
                      <a:lvl8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8pPr>
                      <a:lvl9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9p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anose="02020603050405020304" pitchFamily="18" charset="0"/>
                        <a:buNone/>
                        <a:tabLst/>
                      </a:pPr>
                      <a:r>
                        <a:rPr kumimoji="0" lang="en-CA" altLang="en-US" sz="2800" b="0" i="0" u="none" strike="noStrike" cap="none" normalizeH="0" baseline="0" dirty="0" smtClean="0">
                          <a:ln>
                            <a:noFill/>
                          </a:ln>
                          <a:solidFill>
                            <a:srgbClr val="000000"/>
                          </a:solidFill>
                          <a:effectLst/>
                          <a:latin typeface="Courier New" panose="02070309020205020404" pitchFamily="49" charset="0"/>
                          <a:ea typeface="MS PGothic" panose="020B0600070205080204" pitchFamily="34" charset="-128"/>
                        </a:rPr>
                        <a:t>2&gt;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3000"/>
                        </a:lnSpc>
                        <a:spcAft>
                          <a:spcPts val="1425"/>
                        </a:spcAft>
                        <a:buClr>
                          <a:srgbClr val="000000"/>
                        </a:buClr>
                        <a:buSzPct val="100000"/>
                        <a:buFont typeface="Times New Roman" panose="02020603050405020304" pitchFamily="18" charset="0"/>
                        <a:defRPr sz="2800">
                          <a:solidFill>
                            <a:srgbClr val="000000"/>
                          </a:solidFill>
                          <a:latin typeface="Arial" panose="020B0604020202020204" pitchFamily="34" charset="0"/>
                          <a:ea typeface="Arial Unicode MS" charset="0"/>
                          <a:cs typeface="Arial Unicode MS" charset="0"/>
                        </a:defRPr>
                      </a:lvl1pPr>
                      <a:lvl2pPr marL="457200">
                        <a:lnSpc>
                          <a:spcPct val="93000"/>
                        </a:lnSpc>
                        <a:spcAft>
                          <a:spcPts val="1138"/>
                        </a:spcAft>
                        <a:buClr>
                          <a:srgbClr val="000000"/>
                        </a:buClr>
                        <a:buSzPct val="100000"/>
                        <a:buFont typeface="Times New Roman" panose="02020603050405020304" pitchFamily="18" charset="0"/>
                        <a:defRPr sz="2400">
                          <a:solidFill>
                            <a:srgbClr val="000000"/>
                          </a:solidFill>
                          <a:latin typeface="Arial" panose="020B0604020202020204" pitchFamily="34" charset="0"/>
                          <a:ea typeface="MS PGothic" panose="020B0600070205080204" pitchFamily="34" charset="-128"/>
                          <a:cs typeface="Arial Unicode MS" charset="0"/>
                        </a:defRPr>
                      </a:lvl2pPr>
                      <a:lvl3pPr marL="914400">
                        <a:lnSpc>
                          <a:spcPct val="93000"/>
                        </a:lnSpc>
                        <a:spcAft>
                          <a:spcPts val="850"/>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S PGothic" panose="020B0600070205080204" pitchFamily="34" charset="-128"/>
                          <a:cs typeface="Arial Unicode MS" charset="0"/>
                        </a:defRPr>
                      </a:lvl3pPr>
                      <a:lvl4pPr marL="1371600">
                        <a:lnSpc>
                          <a:spcPct val="93000"/>
                        </a:lnSpc>
                        <a:spcAft>
                          <a:spcPts val="575"/>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4pPr>
                      <a:lvl5pPr marL="1828800">
                        <a:lnSpc>
                          <a:spcPct val="93000"/>
                        </a:lnSpc>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5pPr>
                      <a:lvl6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6pPr>
                      <a:lvl7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7pPr>
                      <a:lvl8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8pPr>
                      <a:lvl9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9p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anose="02020603050405020304" pitchFamily="18" charset="0"/>
                        <a:buNone/>
                        <a:tabLst/>
                      </a:pPr>
                      <a:r>
                        <a:rPr kumimoji="0" lang="en-CA" altLang="en-US" sz="2000" b="0" i="0" u="none" strike="noStrike" cap="none" normalizeH="0" baseline="0" dirty="0" smtClean="0">
                          <a:ln>
                            <a:noFill/>
                          </a:ln>
                          <a:solidFill>
                            <a:srgbClr val="000000"/>
                          </a:solidFill>
                          <a:effectLst/>
                          <a:latin typeface="Calibri" panose="020F0502020204030204" pitchFamily="34" charset="0"/>
                          <a:ea typeface="MS PGothic" panose="020B0600070205080204" pitchFamily="34" charset="-128"/>
                        </a:rPr>
                        <a:t>Redirect </a:t>
                      </a:r>
                      <a:r>
                        <a:rPr kumimoji="0" lang="en-CA" altLang="en-US" sz="2000" b="0" i="0" u="none" strike="noStrike" cap="none" normalizeH="0" baseline="0" dirty="0" err="1" smtClean="0">
                          <a:ln>
                            <a:noFill/>
                          </a:ln>
                          <a:solidFill>
                            <a:srgbClr val="000000"/>
                          </a:solidFill>
                          <a:effectLst/>
                          <a:latin typeface="Calibri" panose="020F0502020204030204" pitchFamily="34" charset="0"/>
                          <a:ea typeface="MS PGothic" panose="020B0600070205080204" pitchFamily="34" charset="-128"/>
                        </a:rPr>
                        <a:t>stderr</a:t>
                      </a:r>
                      <a:r>
                        <a:rPr kumimoji="0" lang="en-CA" altLang="en-US" sz="2000" b="0" i="0" u="none" strike="noStrike" cap="none" normalizeH="0" baseline="0" dirty="0" smtClean="0">
                          <a:ln>
                            <a:noFill/>
                          </a:ln>
                          <a:solidFill>
                            <a:srgbClr val="000000"/>
                          </a:solidFill>
                          <a:effectLst/>
                          <a:latin typeface="Calibri" panose="020F0502020204030204" pitchFamily="34" charset="0"/>
                          <a:ea typeface="MS PGothic" panose="020B0600070205080204" pitchFamily="34" charset="-128"/>
                        </a:rPr>
                        <a:t> to a file</a:t>
                      </a: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97726502"/>
                  </a:ext>
                </a:extLst>
              </a:tr>
              <a:tr h="571500">
                <a:tc>
                  <a:txBody>
                    <a:bodyPr/>
                    <a:lstStyle>
                      <a:lvl1pPr>
                        <a:lnSpc>
                          <a:spcPct val="93000"/>
                        </a:lnSpc>
                        <a:spcAft>
                          <a:spcPts val="1425"/>
                        </a:spcAft>
                        <a:buClr>
                          <a:srgbClr val="000000"/>
                        </a:buClr>
                        <a:buSzPct val="100000"/>
                        <a:buFont typeface="Times New Roman" panose="02020603050405020304" pitchFamily="18" charset="0"/>
                        <a:defRPr sz="2800">
                          <a:solidFill>
                            <a:srgbClr val="000000"/>
                          </a:solidFill>
                          <a:latin typeface="Arial" panose="020B0604020202020204" pitchFamily="34" charset="0"/>
                          <a:ea typeface="Arial Unicode MS" charset="0"/>
                          <a:cs typeface="Arial Unicode MS" charset="0"/>
                        </a:defRPr>
                      </a:lvl1pPr>
                      <a:lvl2pPr marL="457200">
                        <a:lnSpc>
                          <a:spcPct val="93000"/>
                        </a:lnSpc>
                        <a:spcAft>
                          <a:spcPts val="1138"/>
                        </a:spcAft>
                        <a:buClr>
                          <a:srgbClr val="000000"/>
                        </a:buClr>
                        <a:buSzPct val="100000"/>
                        <a:buFont typeface="Times New Roman" panose="02020603050405020304" pitchFamily="18" charset="0"/>
                        <a:defRPr sz="2400">
                          <a:solidFill>
                            <a:srgbClr val="000000"/>
                          </a:solidFill>
                          <a:latin typeface="Arial" panose="020B0604020202020204" pitchFamily="34" charset="0"/>
                          <a:ea typeface="MS PGothic" panose="020B0600070205080204" pitchFamily="34" charset="-128"/>
                          <a:cs typeface="Arial Unicode MS" charset="0"/>
                        </a:defRPr>
                      </a:lvl2pPr>
                      <a:lvl3pPr marL="914400">
                        <a:lnSpc>
                          <a:spcPct val="93000"/>
                        </a:lnSpc>
                        <a:spcAft>
                          <a:spcPts val="850"/>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S PGothic" panose="020B0600070205080204" pitchFamily="34" charset="-128"/>
                          <a:cs typeface="Arial Unicode MS" charset="0"/>
                        </a:defRPr>
                      </a:lvl3pPr>
                      <a:lvl4pPr marL="1371600">
                        <a:lnSpc>
                          <a:spcPct val="93000"/>
                        </a:lnSpc>
                        <a:spcAft>
                          <a:spcPts val="575"/>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4pPr>
                      <a:lvl5pPr marL="1828800">
                        <a:lnSpc>
                          <a:spcPct val="93000"/>
                        </a:lnSpc>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5pPr>
                      <a:lvl6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6pPr>
                      <a:lvl7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7pPr>
                      <a:lvl8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8pPr>
                      <a:lvl9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9p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anose="02020603050405020304" pitchFamily="18" charset="0"/>
                        <a:buNone/>
                        <a:tabLst/>
                      </a:pPr>
                      <a:endParaRPr kumimoji="0" lang="en-CA" altLang="en-US" sz="2800" b="0" i="0" u="none" strike="noStrike" cap="none" normalizeH="0" baseline="0" dirty="0" smtClean="0">
                        <a:ln>
                          <a:noFill/>
                        </a:ln>
                        <a:solidFill>
                          <a:srgbClr val="000000"/>
                        </a:solidFill>
                        <a:effectLst/>
                        <a:latin typeface="Courier New" panose="02070309020205020404" pitchFamily="49" charset="0"/>
                        <a:ea typeface="MS PGothic" panose="020B0600070205080204" pitchFamily="34" charset="-128"/>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3000"/>
                        </a:lnSpc>
                        <a:spcAft>
                          <a:spcPts val="1425"/>
                        </a:spcAft>
                        <a:buClr>
                          <a:srgbClr val="000000"/>
                        </a:buClr>
                        <a:buSzPct val="100000"/>
                        <a:buFont typeface="Times New Roman" panose="02020603050405020304" pitchFamily="18" charset="0"/>
                        <a:defRPr sz="2800">
                          <a:solidFill>
                            <a:srgbClr val="000000"/>
                          </a:solidFill>
                          <a:latin typeface="Arial" panose="020B0604020202020204" pitchFamily="34" charset="0"/>
                          <a:ea typeface="Arial Unicode MS" charset="0"/>
                          <a:cs typeface="Arial Unicode MS" charset="0"/>
                        </a:defRPr>
                      </a:lvl1pPr>
                      <a:lvl2pPr marL="457200">
                        <a:lnSpc>
                          <a:spcPct val="93000"/>
                        </a:lnSpc>
                        <a:spcAft>
                          <a:spcPts val="1138"/>
                        </a:spcAft>
                        <a:buClr>
                          <a:srgbClr val="000000"/>
                        </a:buClr>
                        <a:buSzPct val="100000"/>
                        <a:buFont typeface="Times New Roman" panose="02020603050405020304" pitchFamily="18" charset="0"/>
                        <a:defRPr sz="2400">
                          <a:solidFill>
                            <a:srgbClr val="000000"/>
                          </a:solidFill>
                          <a:latin typeface="Arial" panose="020B0604020202020204" pitchFamily="34" charset="0"/>
                          <a:ea typeface="MS PGothic" panose="020B0600070205080204" pitchFamily="34" charset="-128"/>
                          <a:cs typeface="Arial Unicode MS" charset="0"/>
                        </a:defRPr>
                      </a:lvl2pPr>
                      <a:lvl3pPr marL="914400">
                        <a:lnSpc>
                          <a:spcPct val="93000"/>
                        </a:lnSpc>
                        <a:spcAft>
                          <a:spcPts val="850"/>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S PGothic" panose="020B0600070205080204" pitchFamily="34" charset="-128"/>
                          <a:cs typeface="Arial Unicode MS" charset="0"/>
                        </a:defRPr>
                      </a:lvl3pPr>
                      <a:lvl4pPr marL="1371600">
                        <a:lnSpc>
                          <a:spcPct val="93000"/>
                        </a:lnSpc>
                        <a:spcAft>
                          <a:spcPts val="575"/>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4pPr>
                      <a:lvl5pPr marL="1828800">
                        <a:lnSpc>
                          <a:spcPct val="93000"/>
                        </a:lnSpc>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5pPr>
                      <a:lvl6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6pPr>
                      <a:lvl7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7pPr>
                      <a:lvl8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8pPr>
                      <a:lvl9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9p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anose="02020603050405020304" pitchFamily="18" charset="0"/>
                        <a:buNone/>
                        <a:tabLst/>
                      </a:pPr>
                      <a:r>
                        <a:rPr kumimoji="0" lang="en-CA" altLang="en-US" sz="2800" b="0" i="0" u="none" strike="noStrike" cap="none" normalizeH="0" baseline="0" dirty="0" smtClean="0">
                          <a:ln>
                            <a:noFill/>
                          </a:ln>
                          <a:solidFill>
                            <a:srgbClr val="000000"/>
                          </a:solidFill>
                          <a:effectLst/>
                          <a:latin typeface="Courier New" panose="02070309020205020404" pitchFamily="49" charset="0"/>
                          <a:ea typeface="MS PGothic" panose="020B0600070205080204" pitchFamily="34" charset="-128"/>
                        </a:rPr>
                        <a:t>&amp;&gt;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3000"/>
                        </a:lnSpc>
                        <a:spcAft>
                          <a:spcPts val="1425"/>
                        </a:spcAft>
                        <a:buClr>
                          <a:srgbClr val="000000"/>
                        </a:buClr>
                        <a:buSzPct val="100000"/>
                        <a:buFont typeface="Times New Roman" panose="02020603050405020304" pitchFamily="18" charset="0"/>
                        <a:defRPr sz="2800">
                          <a:solidFill>
                            <a:srgbClr val="000000"/>
                          </a:solidFill>
                          <a:latin typeface="Arial" panose="020B0604020202020204" pitchFamily="34" charset="0"/>
                          <a:ea typeface="Arial Unicode MS" charset="0"/>
                          <a:cs typeface="Arial Unicode MS" charset="0"/>
                        </a:defRPr>
                      </a:lvl1pPr>
                      <a:lvl2pPr marL="457200">
                        <a:lnSpc>
                          <a:spcPct val="93000"/>
                        </a:lnSpc>
                        <a:spcAft>
                          <a:spcPts val="1138"/>
                        </a:spcAft>
                        <a:buClr>
                          <a:srgbClr val="000000"/>
                        </a:buClr>
                        <a:buSzPct val="100000"/>
                        <a:buFont typeface="Times New Roman" panose="02020603050405020304" pitchFamily="18" charset="0"/>
                        <a:defRPr sz="2400">
                          <a:solidFill>
                            <a:srgbClr val="000000"/>
                          </a:solidFill>
                          <a:latin typeface="Arial" panose="020B0604020202020204" pitchFamily="34" charset="0"/>
                          <a:ea typeface="MS PGothic" panose="020B0600070205080204" pitchFamily="34" charset="-128"/>
                          <a:cs typeface="Arial Unicode MS" charset="0"/>
                        </a:defRPr>
                      </a:lvl2pPr>
                      <a:lvl3pPr marL="914400">
                        <a:lnSpc>
                          <a:spcPct val="93000"/>
                        </a:lnSpc>
                        <a:spcAft>
                          <a:spcPts val="850"/>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S PGothic" panose="020B0600070205080204" pitchFamily="34" charset="-128"/>
                          <a:cs typeface="Arial Unicode MS" charset="0"/>
                        </a:defRPr>
                      </a:lvl3pPr>
                      <a:lvl4pPr marL="1371600">
                        <a:lnSpc>
                          <a:spcPct val="93000"/>
                        </a:lnSpc>
                        <a:spcAft>
                          <a:spcPts val="575"/>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4pPr>
                      <a:lvl5pPr marL="1828800">
                        <a:lnSpc>
                          <a:spcPct val="93000"/>
                        </a:lnSpc>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5pPr>
                      <a:lvl6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6pPr>
                      <a:lvl7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7pPr>
                      <a:lvl8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8pPr>
                      <a:lvl9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9p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anose="02020603050405020304" pitchFamily="18" charset="0"/>
                        <a:buNone/>
                        <a:tabLst/>
                      </a:pPr>
                      <a:r>
                        <a:rPr kumimoji="0" lang="en-CA" altLang="en-US" sz="2000" b="0" i="0" u="none" strike="noStrike" cap="none" normalizeH="0" baseline="0" dirty="0" smtClean="0">
                          <a:ln>
                            <a:noFill/>
                          </a:ln>
                          <a:solidFill>
                            <a:srgbClr val="000000"/>
                          </a:solidFill>
                          <a:effectLst/>
                          <a:latin typeface="Calibri" panose="020F0502020204030204" pitchFamily="34" charset="0"/>
                          <a:ea typeface="MS PGothic" panose="020B0600070205080204" pitchFamily="34" charset="-128"/>
                        </a:rPr>
                        <a:t>Redirect both </a:t>
                      </a:r>
                      <a:r>
                        <a:rPr kumimoji="0" lang="en-CA" altLang="en-US" sz="2000" b="0" i="0" u="none" strike="noStrike" cap="none" normalizeH="0" baseline="0" dirty="0" err="1" smtClean="0">
                          <a:ln>
                            <a:noFill/>
                          </a:ln>
                          <a:solidFill>
                            <a:srgbClr val="000000"/>
                          </a:solidFill>
                          <a:effectLst/>
                          <a:latin typeface="Calibri" panose="020F0502020204030204" pitchFamily="34" charset="0"/>
                          <a:ea typeface="MS PGothic" panose="020B0600070205080204" pitchFamily="34" charset="-128"/>
                        </a:rPr>
                        <a:t>stdout</a:t>
                      </a:r>
                      <a:r>
                        <a:rPr kumimoji="0" lang="en-CA" altLang="en-US" sz="2000" b="0" i="0" u="none" strike="noStrike" cap="none" normalizeH="0" baseline="0" dirty="0" smtClean="0">
                          <a:ln>
                            <a:noFill/>
                          </a:ln>
                          <a:solidFill>
                            <a:srgbClr val="000000"/>
                          </a:solidFill>
                          <a:effectLst/>
                          <a:latin typeface="Calibri" panose="020F0502020204030204" pitchFamily="34" charset="0"/>
                          <a:ea typeface="MS PGothic" panose="020B0600070205080204" pitchFamily="34" charset="-128"/>
                        </a:rPr>
                        <a:t> and </a:t>
                      </a:r>
                      <a:r>
                        <a:rPr kumimoji="0" lang="en-CA" altLang="en-US" sz="2000" b="0" i="0" u="none" strike="noStrike" cap="none" normalizeH="0" baseline="0" dirty="0" err="1" smtClean="0">
                          <a:ln>
                            <a:noFill/>
                          </a:ln>
                          <a:solidFill>
                            <a:srgbClr val="000000"/>
                          </a:solidFill>
                          <a:effectLst/>
                          <a:latin typeface="Calibri" panose="020F0502020204030204" pitchFamily="34" charset="0"/>
                          <a:ea typeface="MS PGothic" panose="020B0600070205080204" pitchFamily="34" charset="-128"/>
                        </a:rPr>
                        <a:t>stderr</a:t>
                      </a:r>
                      <a:r>
                        <a:rPr kumimoji="0" lang="en-CA" altLang="en-US" sz="2000" b="0" i="0" u="none" strike="noStrike" cap="none" normalizeH="0" baseline="0" dirty="0" smtClean="0">
                          <a:ln>
                            <a:noFill/>
                          </a:ln>
                          <a:solidFill>
                            <a:srgbClr val="000000"/>
                          </a:solidFill>
                          <a:effectLst/>
                          <a:latin typeface="Calibri" panose="020F0502020204030204" pitchFamily="34" charset="0"/>
                          <a:ea typeface="MS PGothic" panose="020B0600070205080204" pitchFamily="34" charset="-128"/>
                        </a:rPr>
                        <a:t> to the same file</a:t>
                      </a: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77704374"/>
                  </a:ext>
                </a:extLst>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4"/>
          <p:cNvSpPr txBox="1">
            <a:spLocks noChangeArrowheads="1"/>
          </p:cNvSpPr>
          <p:nvPr/>
        </p:nvSpPr>
        <p:spPr bwMode="auto">
          <a:xfrm>
            <a:off x="950913" y="1273175"/>
            <a:ext cx="8640762"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GB" altLang="en-US" sz="2800">
                <a:latin typeface="Calibri" panose="020F0502020204030204" pitchFamily="34" charset="0"/>
              </a:rPr>
              <a:t>In previous episodes, we</a:t>
            </a:r>
            <a:r>
              <a:rPr lang="en-US" altLang="ja-JP" sz="2800">
                <a:latin typeface="Calibri" panose="020F0502020204030204" pitchFamily="34" charset="0"/>
              </a:rPr>
              <a:t>'</a:t>
            </a:r>
            <a:r>
              <a:rPr lang="en-GB" altLang="ja-JP" sz="2800">
                <a:latin typeface="Calibri" panose="020F0502020204030204" pitchFamily="34" charset="0"/>
              </a:rPr>
              <a:t>ve seen how to:</a:t>
            </a:r>
          </a:p>
          <a:p>
            <a:pPr eaLnBrk="1">
              <a:buClr>
                <a:srgbClr val="000000"/>
              </a:buClr>
              <a:buSzPct val="100000"/>
              <a:buFont typeface="Times New Roman" panose="02020603050405020304" pitchFamily="18" charset="0"/>
              <a:buNone/>
            </a:pPr>
            <a:endParaRPr lang="en-GB" altLang="en-US" sz="2800">
              <a:latin typeface="Calibri" panose="020F0502020204030204" pitchFamily="34" charset="0"/>
            </a:endParaRPr>
          </a:p>
          <a:p>
            <a:pPr eaLnBrk="1">
              <a:buClr>
                <a:srgbClr val="000000"/>
              </a:buClr>
              <a:buSzPct val="100000"/>
              <a:buFont typeface="Times New Roman" panose="02020603050405020304" pitchFamily="18" charset="0"/>
              <a:buNone/>
            </a:pPr>
            <a:r>
              <a:rPr lang="en-GB" altLang="en-US" sz="2800">
                <a:latin typeface="Calibri" panose="020F0502020204030204" pitchFamily="34" charset="0"/>
              </a:rPr>
              <a:t>– Combine existing programs using pipes &amp; filters</a:t>
            </a:r>
          </a:p>
          <a:p>
            <a:pPr eaLnBrk="1">
              <a:buClr>
                <a:srgbClr val="000000"/>
              </a:buClr>
              <a:buSzPct val="100000"/>
              <a:buFont typeface="Times New Roman" panose="02020603050405020304" pitchFamily="18" charset="0"/>
              <a:buNone/>
            </a:pPr>
            <a:r>
              <a:rPr lang="en-GB" altLang="en-US" sz="2800">
                <a:latin typeface="Calibri" panose="020F0502020204030204" pitchFamily="34" charset="0"/>
              </a:rPr>
              <a:t>– Redirect output from programs to files</a:t>
            </a:r>
          </a:p>
          <a:p>
            <a:pPr eaLnBrk="1">
              <a:buClr>
                <a:srgbClr val="000000"/>
              </a:buClr>
              <a:buSzPct val="100000"/>
              <a:buFont typeface="Times New Roman" panose="02020603050405020304" pitchFamily="18" charset="0"/>
              <a:buNone/>
            </a:pPr>
            <a:endParaRPr lang="en-GB" altLang="en-US" sz="2800">
              <a:latin typeface="Calibri" panose="020F0502020204030204" pitchFamily="34" charset="0"/>
            </a:endParaRPr>
          </a:p>
          <a:p>
            <a:pPr eaLnBrk="1">
              <a:buClr>
                <a:srgbClr val="000000"/>
              </a:buClr>
              <a:buSzPct val="100000"/>
              <a:buFont typeface="Times New Roman" panose="02020603050405020304" pitchFamily="18" charset="0"/>
              <a:buNone/>
            </a:pPr>
            <a:r>
              <a:rPr lang="en-GB" altLang="en-US" sz="2800" b="1">
                <a:latin typeface="Courier New" panose="02070309020205020404" pitchFamily="49" charset="0"/>
                <a:cs typeface="Courier New" panose="02070309020205020404" pitchFamily="49" charset="0"/>
              </a:rPr>
              <a:t>$</a:t>
            </a:r>
            <a:r>
              <a:rPr lang="en-GB" altLang="en-US" sz="2800">
                <a:latin typeface="Courier New" panose="02070309020205020404" pitchFamily="49" charset="0"/>
                <a:cs typeface="Courier New" panose="02070309020205020404" pitchFamily="49" charset="0"/>
              </a:rPr>
              <a:t> </a:t>
            </a:r>
            <a:r>
              <a:rPr lang="en-US" altLang="en-US" sz="2800">
                <a:solidFill>
                  <a:srgbClr val="00B050"/>
                </a:solidFill>
                <a:latin typeface="Courier New" panose="02070309020205020404" pitchFamily="49" charset="0"/>
                <a:cs typeface="Courier New" panose="02070309020205020404" pitchFamily="49" charset="0"/>
              </a:rPr>
              <a:t>wc –l *.pdb &gt; lengths</a:t>
            </a:r>
            <a:endParaRPr lang="en-GB" altLang="en-US" sz="2800">
              <a:solidFill>
                <a:srgbClr val="0066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46"/>
          <p:cNvGraphicFramePr>
            <a:graphicFrameLocks noGrp="1"/>
          </p:cNvGraphicFramePr>
          <p:nvPr/>
        </p:nvGraphicFramePr>
        <p:xfrm>
          <a:off x="892175" y="1303338"/>
          <a:ext cx="8237538" cy="3429000"/>
        </p:xfrm>
        <a:graphic>
          <a:graphicData uri="http://schemas.openxmlformats.org/drawingml/2006/table">
            <a:tbl>
              <a:tblPr/>
              <a:tblGrid>
                <a:gridCol w="863600">
                  <a:extLst>
                    <a:ext uri="{9D8B030D-6E8A-4147-A177-3AD203B41FA5}">
                      <a16:colId xmlns:a16="http://schemas.microsoft.com/office/drawing/2014/main" val="3706683575"/>
                    </a:ext>
                  </a:extLst>
                </a:gridCol>
                <a:gridCol w="979488">
                  <a:extLst>
                    <a:ext uri="{9D8B030D-6E8A-4147-A177-3AD203B41FA5}">
                      <a16:colId xmlns:a16="http://schemas.microsoft.com/office/drawing/2014/main" val="228705496"/>
                    </a:ext>
                  </a:extLst>
                </a:gridCol>
                <a:gridCol w="6394450">
                  <a:extLst>
                    <a:ext uri="{9D8B030D-6E8A-4147-A177-3AD203B41FA5}">
                      <a16:colId xmlns:a16="http://schemas.microsoft.com/office/drawing/2014/main" val="4165212054"/>
                    </a:ext>
                  </a:extLst>
                </a:gridCol>
              </a:tblGrid>
              <a:tr h="569913">
                <a:tc>
                  <a:txBody>
                    <a:bodyPr/>
                    <a:lstStyle>
                      <a:lvl1pPr>
                        <a:lnSpc>
                          <a:spcPct val="93000"/>
                        </a:lnSpc>
                        <a:spcAft>
                          <a:spcPts val="1425"/>
                        </a:spcAft>
                        <a:buClr>
                          <a:srgbClr val="000000"/>
                        </a:buClr>
                        <a:buSzPct val="100000"/>
                        <a:buFont typeface="Times New Roman" panose="02020603050405020304" pitchFamily="18" charset="0"/>
                        <a:defRPr sz="2800">
                          <a:solidFill>
                            <a:srgbClr val="000000"/>
                          </a:solidFill>
                          <a:latin typeface="Arial" panose="020B0604020202020204" pitchFamily="34" charset="0"/>
                          <a:ea typeface="Arial Unicode MS" charset="0"/>
                          <a:cs typeface="Arial Unicode MS" charset="0"/>
                        </a:defRPr>
                      </a:lvl1pPr>
                      <a:lvl2pPr marL="457200">
                        <a:lnSpc>
                          <a:spcPct val="93000"/>
                        </a:lnSpc>
                        <a:spcAft>
                          <a:spcPts val="1138"/>
                        </a:spcAft>
                        <a:buClr>
                          <a:srgbClr val="000000"/>
                        </a:buClr>
                        <a:buSzPct val="100000"/>
                        <a:buFont typeface="Times New Roman" panose="02020603050405020304" pitchFamily="18" charset="0"/>
                        <a:defRPr sz="2400">
                          <a:solidFill>
                            <a:srgbClr val="000000"/>
                          </a:solidFill>
                          <a:latin typeface="Arial" panose="020B0604020202020204" pitchFamily="34" charset="0"/>
                          <a:ea typeface="MS PGothic" panose="020B0600070205080204" pitchFamily="34" charset="-128"/>
                          <a:cs typeface="Arial Unicode MS" charset="0"/>
                        </a:defRPr>
                      </a:lvl2pPr>
                      <a:lvl3pPr marL="914400">
                        <a:lnSpc>
                          <a:spcPct val="93000"/>
                        </a:lnSpc>
                        <a:spcAft>
                          <a:spcPts val="850"/>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S PGothic" panose="020B0600070205080204" pitchFamily="34" charset="-128"/>
                          <a:cs typeface="Arial Unicode MS" charset="0"/>
                        </a:defRPr>
                      </a:lvl3pPr>
                      <a:lvl4pPr marL="1371600">
                        <a:lnSpc>
                          <a:spcPct val="93000"/>
                        </a:lnSpc>
                        <a:spcAft>
                          <a:spcPts val="575"/>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4pPr>
                      <a:lvl5pPr marL="1828800">
                        <a:lnSpc>
                          <a:spcPct val="93000"/>
                        </a:lnSpc>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5pPr>
                      <a:lvl6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6pPr>
                      <a:lvl7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7pPr>
                      <a:lvl8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8pPr>
                      <a:lvl9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9p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anose="02020603050405020304" pitchFamily="18" charset="0"/>
                        <a:buNone/>
                        <a:tabLst/>
                      </a:pPr>
                      <a:r>
                        <a:rPr kumimoji="0" lang="en-CA" altLang="en-US" sz="2800" b="0" i="0" u="none" strike="noStrike" cap="none" normalizeH="0" baseline="0" dirty="0" smtClean="0">
                          <a:ln>
                            <a:noFill/>
                          </a:ln>
                          <a:solidFill>
                            <a:srgbClr val="000000"/>
                          </a:solidFill>
                          <a:effectLst/>
                          <a:latin typeface="Courier New" panose="02070309020205020404" pitchFamily="49" charset="0"/>
                          <a:ea typeface="MS PGothic" panose="020B0600070205080204" pitchFamily="34" charset="-128"/>
                        </a:rPr>
                        <a:t>&gt;</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3000"/>
                        </a:lnSpc>
                        <a:spcAft>
                          <a:spcPts val="1425"/>
                        </a:spcAft>
                        <a:buClr>
                          <a:srgbClr val="000000"/>
                        </a:buClr>
                        <a:buSzPct val="100000"/>
                        <a:buFont typeface="Times New Roman" panose="02020603050405020304" pitchFamily="18" charset="0"/>
                        <a:defRPr sz="2800">
                          <a:solidFill>
                            <a:srgbClr val="000000"/>
                          </a:solidFill>
                          <a:latin typeface="Arial" panose="020B0604020202020204" pitchFamily="34" charset="0"/>
                          <a:ea typeface="Arial Unicode MS" charset="0"/>
                          <a:cs typeface="Arial Unicode MS" charset="0"/>
                        </a:defRPr>
                      </a:lvl1pPr>
                      <a:lvl2pPr marL="457200">
                        <a:lnSpc>
                          <a:spcPct val="93000"/>
                        </a:lnSpc>
                        <a:spcAft>
                          <a:spcPts val="1138"/>
                        </a:spcAft>
                        <a:buClr>
                          <a:srgbClr val="000000"/>
                        </a:buClr>
                        <a:buSzPct val="100000"/>
                        <a:buFont typeface="Times New Roman" panose="02020603050405020304" pitchFamily="18" charset="0"/>
                        <a:defRPr sz="2400">
                          <a:solidFill>
                            <a:srgbClr val="000000"/>
                          </a:solidFill>
                          <a:latin typeface="Arial" panose="020B0604020202020204" pitchFamily="34" charset="0"/>
                          <a:ea typeface="MS PGothic" panose="020B0600070205080204" pitchFamily="34" charset="-128"/>
                          <a:cs typeface="Arial Unicode MS" charset="0"/>
                        </a:defRPr>
                      </a:lvl2pPr>
                      <a:lvl3pPr marL="914400">
                        <a:lnSpc>
                          <a:spcPct val="93000"/>
                        </a:lnSpc>
                        <a:spcAft>
                          <a:spcPts val="850"/>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S PGothic" panose="020B0600070205080204" pitchFamily="34" charset="-128"/>
                          <a:cs typeface="Arial Unicode MS" charset="0"/>
                        </a:defRPr>
                      </a:lvl3pPr>
                      <a:lvl4pPr marL="1371600">
                        <a:lnSpc>
                          <a:spcPct val="93000"/>
                        </a:lnSpc>
                        <a:spcAft>
                          <a:spcPts val="575"/>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4pPr>
                      <a:lvl5pPr marL="1828800">
                        <a:lnSpc>
                          <a:spcPct val="93000"/>
                        </a:lnSpc>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5pPr>
                      <a:lvl6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6pPr>
                      <a:lvl7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7pPr>
                      <a:lvl8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8pPr>
                      <a:lvl9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9p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anose="02020603050405020304" pitchFamily="18" charset="0"/>
                        <a:buNone/>
                        <a:tabLst/>
                      </a:pPr>
                      <a:r>
                        <a:rPr kumimoji="0" lang="en-CA" altLang="en-US" sz="2800" b="0" i="0" u="none" strike="noStrike" cap="none" normalizeH="0" baseline="0" dirty="0" smtClean="0">
                          <a:ln>
                            <a:noFill/>
                          </a:ln>
                          <a:solidFill>
                            <a:srgbClr val="000000"/>
                          </a:solidFill>
                          <a:effectLst/>
                          <a:latin typeface="Courier New" panose="02070309020205020404" pitchFamily="49" charset="0"/>
                          <a:ea typeface="MS PGothic" panose="020B0600070205080204" pitchFamily="34" charset="-128"/>
                        </a:rPr>
                        <a:t>1&gt;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3000"/>
                        </a:lnSpc>
                        <a:spcAft>
                          <a:spcPts val="1425"/>
                        </a:spcAft>
                        <a:buClr>
                          <a:srgbClr val="000000"/>
                        </a:buClr>
                        <a:buSzPct val="100000"/>
                        <a:buFont typeface="Times New Roman" panose="02020603050405020304" pitchFamily="18" charset="0"/>
                        <a:defRPr sz="2800">
                          <a:solidFill>
                            <a:srgbClr val="000000"/>
                          </a:solidFill>
                          <a:latin typeface="Arial" panose="020B0604020202020204" pitchFamily="34" charset="0"/>
                          <a:ea typeface="Arial Unicode MS" charset="0"/>
                          <a:cs typeface="Arial Unicode MS" charset="0"/>
                        </a:defRPr>
                      </a:lvl1pPr>
                      <a:lvl2pPr marL="457200">
                        <a:lnSpc>
                          <a:spcPct val="93000"/>
                        </a:lnSpc>
                        <a:spcAft>
                          <a:spcPts val="1138"/>
                        </a:spcAft>
                        <a:buClr>
                          <a:srgbClr val="000000"/>
                        </a:buClr>
                        <a:buSzPct val="100000"/>
                        <a:buFont typeface="Times New Roman" panose="02020603050405020304" pitchFamily="18" charset="0"/>
                        <a:defRPr sz="2400">
                          <a:solidFill>
                            <a:srgbClr val="000000"/>
                          </a:solidFill>
                          <a:latin typeface="Arial" panose="020B0604020202020204" pitchFamily="34" charset="0"/>
                          <a:ea typeface="MS PGothic" panose="020B0600070205080204" pitchFamily="34" charset="-128"/>
                          <a:cs typeface="Arial Unicode MS" charset="0"/>
                        </a:defRPr>
                      </a:lvl2pPr>
                      <a:lvl3pPr marL="914400">
                        <a:lnSpc>
                          <a:spcPct val="93000"/>
                        </a:lnSpc>
                        <a:spcAft>
                          <a:spcPts val="850"/>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S PGothic" panose="020B0600070205080204" pitchFamily="34" charset="-128"/>
                          <a:cs typeface="Arial Unicode MS" charset="0"/>
                        </a:defRPr>
                      </a:lvl3pPr>
                      <a:lvl4pPr marL="1371600">
                        <a:lnSpc>
                          <a:spcPct val="93000"/>
                        </a:lnSpc>
                        <a:spcAft>
                          <a:spcPts val="575"/>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4pPr>
                      <a:lvl5pPr marL="1828800">
                        <a:lnSpc>
                          <a:spcPct val="93000"/>
                        </a:lnSpc>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5pPr>
                      <a:lvl6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6pPr>
                      <a:lvl7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7pPr>
                      <a:lvl8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8pPr>
                      <a:lvl9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9p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anose="02020603050405020304" pitchFamily="18" charset="0"/>
                        <a:buNone/>
                        <a:tabLst/>
                      </a:pPr>
                      <a:r>
                        <a:rPr kumimoji="0" lang="en-CA" altLang="en-US" sz="2000" b="0" i="0" u="none" strike="noStrike" cap="none" normalizeH="0" baseline="0" dirty="0" smtClean="0">
                          <a:ln>
                            <a:noFill/>
                          </a:ln>
                          <a:solidFill>
                            <a:srgbClr val="000000"/>
                          </a:solidFill>
                          <a:effectLst/>
                          <a:latin typeface="Calibri" panose="020F0502020204030204" pitchFamily="34" charset="0"/>
                          <a:ea typeface="MS PGothic" panose="020B0600070205080204" pitchFamily="34" charset="-128"/>
                        </a:rPr>
                        <a:t>Redirect </a:t>
                      </a:r>
                      <a:r>
                        <a:rPr kumimoji="0" lang="en-CA" altLang="en-US" sz="2000" b="0" i="0" u="none" strike="noStrike" cap="none" normalizeH="0" baseline="0" dirty="0" err="1" smtClean="0">
                          <a:ln>
                            <a:noFill/>
                          </a:ln>
                          <a:solidFill>
                            <a:srgbClr val="000000"/>
                          </a:solidFill>
                          <a:effectLst/>
                          <a:latin typeface="Calibri" panose="020F0502020204030204" pitchFamily="34" charset="0"/>
                          <a:ea typeface="MS PGothic" panose="020B0600070205080204" pitchFamily="34" charset="-128"/>
                        </a:rPr>
                        <a:t>stdout</a:t>
                      </a:r>
                      <a:r>
                        <a:rPr kumimoji="0" lang="en-CA" altLang="en-US" sz="2000" b="0" i="0" u="none" strike="noStrike" cap="none" normalizeH="0" baseline="0" dirty="0" smtClean="0">
                          <a:ln>
                            <a:noFill/>
                          </a:ln>
                          <a:solidFill>
                            <a:srgbClr val="000000"/>
                          </a:solidFill>
                          <a:effectLst/>
                          <a:latin typeface="Calibri" panose="020F0502020204030204" pitchFamily="34" charset="0"/>
                          <a:ea typeface="MS PGothic" panose="020B0600070205080204" pitchFamily="34" charset="-128"/>
                        </a:rPr>
                        <a:t> to a file</a:t>
                      </a:r>
                    </a:p>
                  </a:txBody>
                  <a:tcPr anchor="ct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06715461"/>
                  </a:ext>
                </a:extLst>
              </a:tr>
              <a:tr h="573088">
                <a:tc>
                  <a:txBody>
                    <a:bodyPr/>
                    <a:lstStyle>
                      <a:lvl1pPr>
                        <a:lnSpc>
                          <a:spcPct val="93000"/>
                        </a:lnSpc>
                        <a:spcAft>
                          <a:spcPts val="1425"/>
                        </a:spcAft>
                        <a:buClr>
                          <a:srgbClr val="000000"/>
                        </a:buClr>
                        <a:buSzPct val="100000"/>
                        <a:buFont typeface="Times New Roman" panose="02020603050405020304" pitchFamily="18" charset="0"/>
                        <a:defRPr sz="2800">
                          <a:solidFill>
                            <a:srgbClr val="000000"/>
                          </a:solidFill>
                          <a:latin typeface="Arial" panose="020B0604020202020204" pitchFamily="34" charset="0"/>
                          <a:ea typeface="Arial Unicode MS" charset="0"/>
                          <a:cs typeface="Arial Unicode MS" charset="0"/>
                        </a:defRPr>
                      </a:lvl1pPr>
                      <a:lvl2pPr marL="457200">
                        <a:lnSpc>
                          <a:spcPct val="93000"/>
                        </a:lnSpc>
                        <a:spcAft>
                          <a:spcPts val="1138"/>
                        </a:spcAft>
                        <a:buClr>
                          <a:srgbClr val="000000"/>
                        </a:buClr>
                        <a:buSzPct val="100000"/>
                        <a:buFont typeface="Times New Roman" panose="02020603050405020304" pitchFamily="18" charset="0"/>
                        <a:defRPr sz="2400">
                          <a:solidFill>
                            <a:srgbClr val="000000"/>
                          </a:solidFill>
                          <a:latin typeface="Arial" panose="020B0604020202020204" pitchFamily="34" charset="0"/>
                          <a:ea typeface="MS PGothic" panose="020B0600070205080204" pitchFamily="34" charset="-128"/>
                          <a:cs typeface="Arial Unicode MS" charset="0"/>
                        </a:defRPr>
                      </a:lvl2pPr>
                      <a:lvl3pPr marL="914400">
                        <a:lnSpc>
                          <a:spcPct val="93000"/>
                        </a:lnSpc>
                        <a:spcAft>
                          <a:spcPts val="850"/>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S PGothic" panose="020B0600070205080204" pitchFamily="34" charset="-128"/>
                          <a:cs typeface="Arial Unicode MS" charset="0"/>
                        </a:defRPr>
                      </a:lvl3pPr>
                      <a:lvl4pPr marL="1371600">
                        <a:lnSpc>
                          <a:spcPct val="93000"/>
                        </a:lnSpc>
                        <a:spcAft>
                          <a:spcPts val="575"/>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4pPr>
                      <a:lvl5pPr marL="1828800">
                        <a:lnSpc>
                          <a:spcPct val="93000"/>
                        </a:lnSpc>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5pPr>
                      <a:lvl6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6pPr>
                      <a:lvl7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7pPr>
                      <a:lvl8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8pPr>
                      <a:lvl9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9p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anose="02020603050405020304" pitchFamily="18" charset="0"/>
                        <a:buNone/>
                        <a:tabLst/>
                      </a:pPr>
                      <a:endParaRPr kumimoji="0" lang="en-CA" altLang="en-US" sz="2800" b="0" i="0" u="none" strike="noStrike" cap="none" normalizeH="0" baseline="0" dirty="0" smtClean="0">
                        <a:ln>
                          <a:noFill/>
                        </a:ln>
                        <a:solidFill>
                          <a:srgbClr val="000000"/>
                        </a:solidFill>
                        <a:effectLst/>
                        <a:latin typeface="Courier New" panose="02070309020205020404" pitchFamily="49" charset="0"/>
                        <a:ea typeface="MS PGothic" panose="020B0600070205080204" pitchFamily="34" charset="-128"/>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3000"/>
                        </a:lnSpc>
                        <a:spcAft>
                          <a:spcPts val="1425"/>
                        </a:spcAft>
                        <a:buClr>
                          <a:srgbClr val="000000"/>
                        </a:buClr>
                        <a:buSzPct val="100000"/>
                        <a:buFont typeface="Times New Roman" panose="02020603050405020304" pitchFamily="18" charset="0"/>
                        <a:defRPr sz="2800">
                          <a:solidFill>
                            <a:srgbClr val="000000"/>
                          </a:solidFill>
                          <a:latin typeface="Arial" panose="020B0604020202020204" pitchFamily="34" charset="0"/>
                          <a:ea typeface="Arial Unicode MS" charset="0"/>
                          <a:cs typeface="Arial Unicode MS" charset="0"/>
                        </a:defRPr>
                      </a:lvl1pPr>
                      <a:lvl2pPr marL="457200">
                        <a:lnSpc>
                          <a:spcPct val="93000"/>
                        </a:lnSpc>
                        <a:spcAft>
                          <a:spcPts val="1138"/>
                        </a:spcAft>
                        <a:buClr>
                          <a:srgbClr val="000000"/>
                        </a:buClr>
                        <a:buSzPct val="100000"/>
                        <a:buFont typeface="Times New Roman" panose="02020603050405020304" pitchFamily="18" charset="0"/>
                        <a:defRPr sz="2400">
                          <a:solidFill>
                            <a:srgbClr val="000000"/>
                          </a:solidFill>
                          <a:latin typeface="Arial" panose="020B0604020202020204" pitchFamily="34" charset="0"/>
                          <a:ea typeface="MS PGothic" panose="020B0600070205080204" pitchFamily="34" charset="-128"/>
                          <a:cs typeface="Arial Unicode MS" charset="0"/>
                        </a:defRPr>
                      </a:lvl2pPr>
                      <a:lvl3pPr marL="914400">
                        <a:lnSpc>
                          <a:spcPct val="93000"/>
                        </a:lnSpc>
                        <a:spcAft>
                          <a:spcPts val="850"/>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S PGothic" panose="020B0600070205080204" pitchFamily="34" charset="-128"/>
                          <a:cs typeface="Arial Unicode MS" charset="0"/>
                        </a:defRPr>
                      </a:lvl3pPr>
                      <a:lvl4pPr marL="1371600">
                        <a:lnSpc>
                          <a:spcPct val="93000"/>
                        </a:lnSpc>
                        <a:spcAft>
                          <a:spcPts val="575"/>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4pPr>
                      <a:lvl5pPr marL="1828800">
                        <a:lnSpc>
                          <a:spcPct val="93000"/>
                        </a:lnSpc>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5pPr>
                      <a:lvl6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6pPr>
                      <a:lvl7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7pPr>
                      <a:lvl8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8pPr>
                      <a:lvl9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9p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anose="02020603050405020304" pitchFamily="18" charset="0"/>
                        <a:buNone/>
                        <a:tabLst/>
                      </a:pPr>
                      <a:r>
                        <a:rPr kumimoji="0" lang="en-CA" altLang="en-US" sz="2800" b="0" i="0" u="none" strike="noStrike" cap="none" normalizeH="0" baseline="0" dirty="0" smtClean="0">
                          <a:ln>
                            <a:noFill/>
                          </a:ln>
                          <a:solidFill>
                            <a:srgbClr val="000000"/>
                          </a:solidFill>
                          <a:effectLst/>
                          <a:latin typeface="Courier New" panose="02070309020205020404" pitchFamily="49" charset="0"/>
                          <a:ea typeface="MS PGothic" panose="020B0600070205080204" pitchFamily="34" charset="-128"/>
                        </a:rPr>
                        <a:t>2&gt;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3000"/>
                        </a:lnSpc>
                        <a:spcAft>
                          <a:spcPts val="1425"/>
                        </a:spcAft>
                        <a:buClr>
                          <a:srgbClr val="000000"/>
                        </a:buClr>
                        <a:buSzPct val="100000"/>
                        <a:buFont typeface="Times New Roman" panose="02020603050405020304" pitchFamily="18" charset="0"/>
                        <a:defRPr sz="2800">
                          <a:solidFill>
                            <a:srgbClr val="000000"/>
                          </a:solidFill>
                          <a:latin typeface="Arial" panose="020B0604020202020204" pitchFamily="34" charset="0"/>
                          <a:ea typeface="Arial Unicode MS" charset="0"/>
                          <a:cs typeface="Arial Unicode MS" charset="0"/>
                        </a:defRPr>
                      </a:lvl1pPr>
                      <a:lvl2pPr marL="457200">
                        <a:lnSpc>
                          <a:spcPct val="93000"/>
                        </a:lnSpc>
                        <a:spcAft>
                          <a:spcPts val="1138"/>
                        </a:spcAft>
                        <a:buClr>
                          <a:srgbClr val="000000"/>
                        </a:buClr>
                        <a:buSzPct val="100000"/>
                        <a:buFont typeface="Times New Roman" panose="02020603050405020304" pitchFamily="18" charset="0"/>
                        <a:defRPr sz="2400">
                          <a:solidFill>
                            <a:srgbClr val="000000"/>
                          </a:solidFill>
                          <a:latin typeface="Arial" panose="020B0604020202020204" pitchFamily="34" charset="0"/>
                          <a:ea typeface="MS PGothic" panose="020B0600070205080204" pitchFamily="34" charset="-128"/>
                          <a:cs typeface="Arial Unicode MS" charset="0"/>
                        </a:defRPr>
                      </a:lvl2pPr>
                      <a:lvl3pPr marL="914400">
                        <a:lnSpc>
                          <a:spcPct val="93000"/>
                        </a:lnSpc>
                        <a:spcAft>
                          <a:spcPts val="850"/>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S PGothic" panose="020B0600070205080204" pitchFamily="34" charset="-128"/>
                          <a:cs typeface="Arial Unicode MS" charset="0"/>
                        </a:defRPr>
                      </a:lvl3pPr>
                      <a:lvl4pPr marL="1371600">
                        <a:lnSpc>
                          <a:spcPct val="93000"/>
                        </a:lnSpc>
                        <a:spcAft>
                          <a:spcPts val="575"/>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4pPr>
                      <a:lvl5pPr marL="1828800">
                        <a:lnSpc>
                          <a:spcPct val="93000"/>
                        </a:lnSpc>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5pPr>
                      <a:lvl6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6pPr>
                      <a:lvl7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7pPr>
                      <a:lvl8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8pPr>
                      <a:lvl9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9p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anose="02020603050405020304" pitchFamily="18" charset="0"/>
                        <a:buNone/>
                        <a:tabLst/>
                      </a:pPr>
                      <a:r>
                        <a:rPr kumimoji="0" lang="en-CA" altLang="en-US" sz="2000" b="0" i="0" u="none" strike="noStrike" cap="none" normalizeH="0" baseline="0" dirty="0" smtClean="0">
                          <a:ln>
                            <a:noFill/>
                          </a:ln>
                          <a:solidFill>
                            <a:srgbClr val="000000"/>
                          </a:solidFill>
                          <a:effectLst/>
                          <a:latin typeface="Calibri" panose="020F0502020204030204" pitchFamily="34" charset="0"/>
                          <a:ea typeface="MS PGothic" panose="020B0600070205080204" pitchFamily="34" charset="-128"/>
                        </a:rPr>
                        <a:t>Redirect </a:t>
                      </a:r>
                      <a:r>
                        <a:rPr kumimoji="0" lang="en-CA" altLang="en-US" sz="2000" b="0" i="0" u="none" strike="noStrike" cap="none" normalizeH="0" baseline="0" dirty="0" err="1" smtClean="0">
                          <a:ln>
                            <a:noFill/>
                          </a:ln>
                          <a:solidFill>
                            <a:srgbClr val="000000"/>
                          </a:solidFill>
                          <a:effectLst/>
                          <a:latin typeface="Calibri" panose="020F0502020204030204" pitchFamily="34" charset="0"/>
                          <a:ea typeface="MS PGothic" panose="020B0600070205080204" pitchFamily="34" charset="-128"/>
                        </a:rPr>
                        <a:t>stderr</a:t>
                      </a:r>
                      <a:r>
                        <a:rPr kumimoji="0" lang="en-CA" altLang="en-US" sz="2000" b="0" i="0" u="none" strike="noStrike" cap="none" normalizeH="0" baseline="0" dirty="0" smtClean="0">
                          <a:ln>
                            <a:noFill/>
                          </a:ln>
                          <a:solidFill>
                            <a:srgbClr val="000000"/>
                          </a:solidFill>
                          <a:effectLst/>
                          <a:latin typeface="Calibri" panose="020F0502020204030204" pitchFamily="34" charset="0"/>
                          <a:ea typeface="MS PGothic" panose="020B0600070205080204" pitchFamily="34" charset="-128"/>
                        </a:rPr>
                        <a:t> to a file</a:t>
                      </a: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5377533"/>
                  </a:ext>
                </a:extLst>
              </a:tr>
              <a:tr h="571500">
                <a:tc>
                  <a:txBody>
                    <a:bodyPr/>
                    <a:lstStyle>
                      <a:lvl1pPr>
                        <a:lnSpc>
                          <a:spcPct val="93000"/>
                        </a:lnSpc>
                        <a:spcAft>
                          <a:spcPts val="1425"/>
                        </a:spcAft>
                        <a:buClr>
                          <a:srgbClr val="000000"/>
                        </a:buClr>
                        <a:buSzPct val="100000"/>
                        <a:buFont typeface="Times New Roman" panose="02020603050405020304" pitchFamily="18" charset="0"/>
                        <a:defRPr sz="2800">
                          <a:solidFill>
                            <a:srgbClr val="000000"/>
                          </a:solidFill>
                          <a:latin typeface="Arial" panose="020B0604020202020204" pitchFamily="34" charset="0"/>
                          <a:ea typeface="Arial Unicode MS" charset="0"/>
                          <a:cs typeface="Arial Unicode MS" charset="0"/>
                        </a:defRPr>
                      </a:lvl1pPr>
                      <a:lvl2pPr marL="457200">
                        <a:lnSpc>
                          <a:spcPct val="93000"/>
                        </a:lnSpc>
                        <a:spcAft>
                          <a:spcPts val="1138"/>
                        </a:spcAft>
                        <a:buClr>
                          <a:srgbClr val="000000"/>
                        </a:buClr>
                        <a:buSzPct val="100000"/>
                        <a:buFont typeface="Times New Roman" panose="02020603050405020304" pitchFamily="18" charset="0"/>
                        <a:defRPr sz="2400">
                          <a:solidFill>
                            <a:srgbClr val="000000"/>
                          </a:solidFill>
                          <a:latin typeface="Arial" panose="020B0604020202020204" pitchFamily="34" charset="0"/>
                          <a:ea typeface="MS PGothic" panose="020B0600070205080204" pitchFamily="34" charset="-128"/>
                          <a:cs typeface="Arial Unicode MS" charset="0"/>
                        </a:defRPr>
                      </a:lvl2pPr>
                      <a:lvl3pPr marL="914400">
                        <a:lnSpc>
                          <a:spcPct val="93000"/>
                        </a:lnSpc>
                        <a:spcAft>
                          <a:spcPts val="850"/>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S PGothic" panose="020B0600070205080204" pitchFamily="34" charset="-128"/>
                          <a:cs typeface="Arial Unicode MS" charset="0"/>
                        </a:defRPr>
                      </a:lvl3pPr>
                      <a:lvl4pPr marL="1371600">
                        <a:lnSpc>
                          <a:spcPct val="93000"/>
                        </a:lnSpc>
                        <a:spcAft>
                          <a:spcPts val="575"/>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4pPr>
                      <a:lvl5pPr marL="1828800">
                        <a:lnSpc>
                          <a:spcPct val="93000"/>
                        </a:lnSpc>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5pPr>
                      <a:lvl6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6pPr>
                      <a:lvl7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7pPr>
                      <a:lvl8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8pPr>
                      <a:lvl9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9p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anose="02020603050405020304" pitchFamily="18" charset="0"/>
                        <a:buNone/>
                        <a:tabLst/>
                      </a:pPr>
                      <a:endParaRPr kumimoji="0" lang="en-CA" altLang="en-US" sz="2800" b="0" i="0" u="none" strike="noStrike" cap="none" normalizeH="0" baseline="0" dirty="0" smtClean="0">
                        <a:ln>
                          <a:noFill/>
                        </a:ln>
                        <a:solidFill>
                          <a:srgbClr val="000000"/>
                        </a:solidFill>
                        <a:effectLst/>
                        <a:latin typeface="Courier New" panose="02070309020205020404" pitchFamily="49" charset="0"/>
                        <a:ea typeface="MS PGothic" panose="020B0600070205080204" pitchFamily="34" charset="-128"/>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3000"/>
                        </a:lnSpc>
                        <a:spcAft>
                          <a:spcPts val="1425"/>
                        </a:spcAft>
                        <a:buClr>
                          <a:srgbClr val="000000"/>
                        </a:buClr>
                        <a:buSzPct val="100000"/>
                        <a:buFont typeface="Times New Roman" panose="02020603050405020304" pitchFamily="18" charset="0"/>
                        <a:defRPr sz="2800">
                          <a:solidFill>
                            <a:srgbClr val="000000"/>
                          </a:solidFill>
                          <a:latin typeface="Arial" panose="020B0604020202020204" pitchFamily="34" charset="0"/>
                          <a:ea typeface="Arial Unicode MS" charset="0"/>
                          <a:cs typeface="Arial Unicode MS" charset="0"/>
                        </a:defRPr>
                      </a:lvl1pPr>
                      <a:lvl2pPr marL="457200">
                        <a:lnSpc>
                          <a:spcPct val="93000"/>
                        </a:lnSpc>
                        <a:spcAft>
                          <a:spcPts val="1138"/>
                        </a:spcAft>
                        <a:buClr>
                          <a:srgbClr val="000000"/>
                        </a:buClr>
                        <a:buSzPct val="100000"/>
                        <a:buFont typeface="Times New Roman" panose="02020603050405020304" pitchFamily="18" charset="0"/>
                        <a:defRPr sz="2400">
                          <a:solidFill>
                            <a:srgbClr val="000000"/>
                          </a:solidFill>
                          <a:latin typeface="Arial" panose="020B0604020202020204" pitchFamily="34" charset="0"/>
                          <a:ea typeface="MS PGothic" panose="020B0600070205080204" pitchFamily="34" charset="-128"/>
                          <a:cs typeface="Arial Unicode MS" charset="0"/>
                        </a:defRPr>
                      </a:lvl2pPr>
                      <a:lvl3pPr marL="914400">
                        <a:lnSpc>
                          <a:spcPct val="93000"/>
                        </a:lnSpc>
                        <a:spcAft>
                          <a:spcPts val="850"/>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S PGothic" panose="020B0600070205080204" pitchFamily="34" charset="-128"/>
                          <a:cs typeface="Arial Unicode MS" charset="0"/>
                        </a:defRPr>
                      </a:lvl3pPr>
                      <a:lvl4pPr marL="1371600">
                        <a:lnSpc>
                          <a:spcPct val="93000"/>
                        </a:lnSpc>
                        <a:spcAft>
                          <a:spcPts val="575"/>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4pPr>
                      <a:lvl5pPr marL="1828800">
                        <a:lnSpc>
                          <a:spcPct val="93000"/>
                        </a:lnSpc>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5pPr>
                      <a:lvl6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6pPr>
                      <a:lvl7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7pPr>
                      <a:lvl8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8pPr>
                      <a:lvl9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9p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anose="02020603050405020304" pitchFamily="18" charset="0"/>
                        <a:buNone/>
                        <a:tabLst/>
                      </a:pPr>
                      <a:r>
                        <a:rPr kumimoji="0" lang="en-CA" altLang="en-US" sz="2800" b="0" i="0" u="none" strike="noStrike" cap="none" normalizeH="0" baseline="0" dirty="0" smtClean="0">
                          <a:ln>
                            <a:noFill/>
                          </a:ln>
                          <a:solidFill>
                            <a:srgbClr val="000000"/>
                          </a:solidFill>
                          <a:effectLst/>
                          <a:latin typeface="Courier New" panose="02070309020205020404" pitchFamily="49" charset="0"/>
                          <a:ea typeface="MS PGothic" panose="020B0600070205080204" pitchFamily="34" charset="-128"/>
                        </a:rPr>
                        <a:t>&amp;&gt;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3000"/>
                        </a:lnSpc>
                        <a:spcAft>
                          <a:spcPts val="1425"/>
                        </a:spcAft>
                        <a:buClr>
                          <a:srgbClr val="000000"/>
                        </a:buClr>
                        <a:buSzPct val="100000"/>
                        <a:buFont typeface="Times New Roman" panose="02020603050405020304" pitchFamily="18" charset="0"/>
                        <a:defRPr sz="2800">
                          <a:solidFill>
                            <a:srgbClr val="000000"/>
                          </a:solidFill>
                          <a:latin typeface="Arial" panose="020B0604020202020204" pitchFamily="34" charset="0"/>
                          <a:ea typeface="Arial Unicode MS" charset="0"/>
                          <a:cs typeface="Arial Unicode MS" charset="0"/>
                        </a:defRPr>
                      </a:lvl1pPr>
                      <a:lvl2pPr marL="457200">
                        <a:lnSpc>
                          <a:spcPct val="93000"/>
                        </a:lnSpc>
                        <a:spcAft>
                          <a:spcPts val="1138"/>
                        </a:spcAft>
                        <a:buClr>
                          <a:srgbClr val="000000"/>
                        </a:buClr>
                        <a:buSzPct val="100000"/>
                        <a:buFont typeface="Times New Roman" panose="02020603050405020304" pitchFamily="18" charset="0"/>
                        <a:defRPr sz="2400">
                          <a:solidFill>
                            <a:srgbClr val="000000"/>
                          </a:solidFill>
                          <a:latin typeface="Arial" panose="020B0604020202020204" pitchFamily="34" charset="0"/>
                          <a:ea typeface="MS PGothic" panose="020B0600070205080204" pitchFamily="34" charset="-128"/>
                          <a:cs typeface="Arial Unicode MS" charset="0"/>
                        </a:defRPr>
                      </a:lvl2pPr>
                      <a:lvl3pPr marL="914400">
                        <a:lnSpc>
                          <a:spcPct val="93000"/>
                        </a:lnSpc>
                        <a:spcAft>
                          <a:spcPts val="850"/>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S PGothic" panose="020B0600070205080204" pitchFamily="34" charset="-128"/>
                          <a:cs typeface="Arial Unicode MS" charset="0"/>
                        </a:defRPr>
                      </a:lvl3pPr>
                      <a:lvl4pPr marL="1371600">
                        <a:lnSpc>
                          <a:spcPct val="93000"/>
                        </a:lnSpc>
                        <a:spcAft>
                          <a:spcPts val="575"/>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4pPr>
                      <a:lvl5pPr marL="1828800">
                        <a:lnSpc>
                          <a:spcPct val="93000"/>
                        </a:lnSpc>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5pPr>
                      <a:lvl6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6pPr>
                      <a:lvl7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7pPr>
                      <a:lvl8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8pPr>
                      <a:lvl9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9p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anose="02020603050405020304" pitchFamily="18" charset="0"/>
                        <a:buNone/>
                        <a:tabLst/>
                      </a:pPr>
                      <a:r>
                        <a:rPr kumimoji="0" lang="en-CA" altLang="en-US" sz="2000" b="0" i="0" u="none" strike="noStrike" cap="none" normalizeH="0" baseline="0" dirty="0" smtClean="0">
                          <a:ln>
                            <a:noFill/>
                          </a:ln>
                          <a:solidFill>
                            <a:srgbClr val="000000"/>
                          </a:solidFill>
                          <a:effectLst/>
                          <a:latin typeface="Calibri" panose="020F0502020204030204" pitchFamily="34" charset="0"/>
                          <a:ea typeface="MS PGothic" panose="020B0600070205080204" pitchFamily="34" charset="-128"/>
                        </a:rPr>
                        <a:t>Redirect both </a:t>
                      </a:r>
                      <a:r>
                        <a:rPr kumimoji="0" lang="en-CA" altLang="en-US" sz="2000" b="0" i="0" u="none" strike="noStrike" cap="none" normalizeH="0" baseline="0" dirty="0" err="1" smtClean="0">
                          <a:ln>
                            <a:noFill/>
                          </a:ln>
                          <a:solidFill>
                            <a:srgbClr val="000000"/>
                          </a:solidFill>
                          <a:effectLst/>
                          <a:latin typeface="Calibri" panose="020F0502020204030204" pitchFamily="34" charset="0"/>
                          <a:ea typeface="MS PGothic" panose="020B0600070205080204" pitchFamily="34" charset="-128"/>
                        </a:rPr>
                        <a:t>stdout</a:t>
                      </a:r>
                      <a:r>
                        <a:rPr kumimoji="0" lang="en-CA" altLang="en-US" sz="2000" b="0" i="0" u="none" strike="noStrike" cap="none" normalizeH="0" baseline="0" dirty="0" smtClean="0">
                          <a:ln>
                            <a:noFill/>
                          </a:ln>
                          <a:solidFill>
                            <a:srgbClr val="000000"/>
                          </a:solidFill>
                          <a:effectLst/>
                          <a:latin typeface="Calibri" panose="020F0502020204030204" pitchFamily="34" charset="0"/>
                          <a:ea typeface="MS PGothic" panose="020B0600070205080204" pitchFamily="34" charset="-128"/>
                        </a:rPr>
                        <a:t> and </a:t>
                      </a:r>
                      <a:r>
                        <a:rPr kumimoji="0" lang="en-CA" altLang="en-US" sz="2000" b="0" i="0" u="none" strike="noStrike" cap="none" normalizeH="0" baseline="0" dirty="0" err="1" smtClean="0">
                          <a:ln>
                            <a:noFill/>
                          </a:ln>
                          <a:solidFill>
                            <a:srgbClr val="000000"/>
                          </a:solidFill>
                          <a:effectLst/>
                          <a:latin typeface="Calibri" panose="020F0502020204030204" pitchFamily="34" charset="0"/>
                          <a:ea typeface="MS PGothic" panose="020B0600070205080204" pitchFamily="34" charset="-128"/>
                        </a:rPr>
                        <a:t>stderr</a:t>
                      </a:r>
                      <a:r>
                        <a:rPr kumimoji="0" lang="en-CA" altLang="en-US" sz="2000" b="0" i="0" u="none" strike="noStrike" cap="none" normalizeH="0" baseline="0" dirty="0" smtClean="0">
                          <a:ln>
                            <a:noFill/>
                          </a:ln>
                          <a:solidFill>
                            <a:srgbClr val="000000"/>
                          </a:solidFill>
                          <a:effectLst/>
                          <a:latin typeface="Calibri" panose="020F0502020204030204" pitchFamily="34" charset="0"/>
                          <a:ea typeface="MS PGothic" panose="020B0600070205080204" pitchFamily="34" charset="-128"/>
                        </a:rPr>
                        <a:t> to the same file</a:t>
                      </a: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46369036"/>
                  </a:ext>
                </a:extLst>
              </a:tr>
              <a:tr h="571500">
                <a:tc>
                  <a:txBody>
                    <a:bodyPr/>
                    <a:lstStyle>
                      <a:lvl1pPr>
                        <a:lnSpc>
                          <a:spcPct val="93000"/>
                        </a:lnSpc>
                        <a:spcAft>
                          <a:spcPts val="1425"/>
                        </a:spcAft>
                        <a:buClr>
                          <a:srgbClr val="000000"/>
                        </a:buClr>
                        <a:buSzPct val="100000"/>
                        <a:buFont typeface="Times New Roman" panose="02020603050405020304" pitchFamily="18" charset="0"/>
                        <a:defRPr sz="2800">
                          <a:solidFill>
                            <a:srgbClr val="000000"/>
                          </a:solidFill>
                          <a:latin typeface="Arial" panose="020B0604020202020204" pitchFamily="34" charset="0"/>
                          <a:ea typeface="Arial Unicode MS" charset="0"/>
                          <a:cs typeface="Arial Unicode MS" charset="0"/>
                        </a:defRPr>
                      </a:lvl1pPr>
                      <a:lvl2pPr marL="457200">
                        <a:lnSpc>
                          <a:spcPct val="93000"/>
                        </a:lnSpc>
                        <a:spcAft>
                          <a:spcPts val="1138"/>
                        </a:spcAft>
                        <a:buClr>
                          <a:srgbClr val="000000"/>
                        </a:buClr>
                        <a:buSzPct val="100000"/>
                        <a:buFont typeface="Times New Roman" panose="02020603050405020304" pitchFamily="18" charset="0"/>
                        <a:defRPr sz="2400">
                          <a:solidFill>
                            <a:srgbClr val="000000"/>
                          </a:solidFill>
                          <a:latin typeface="Arial" panose="020B0604020202020204" pitchFamily="34" charset="0"/>
                          <a:ea typeface="MS PGothic" panose="020B0600070205080204" pitchFamily="34" charset="-128"/>
                          <a:cs typeface="Arial Unicode MS" charset="0"/>
                        </a:defRPr>
                      </a:lvl2pPr>
                      <a:lvl3pPr marL="914400">
                        <a:lnSpc>
                          <a:spcPct val="93000"/>
                        </a:lnSpc>
                        <a:spcAft>
                          <a:spcPts val="850"/>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S PGothic" panose="020B0600070205080204" pitchFamily="34" charset="-128"/>
                          <a:cs typeface="Arial Unicode MS" charset="0"/>
                        </a:defRPr>
                      </a:lvl3pPr>
                      <a:lvl4pPr marL="1371600">
                        <a:lnSpc>
                          <a:spcPct val="93000"/>
                        </a:lnSpc>
                        <a:spcAft>
                          <a:spcPts val="575"/>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4pPr>
                      <a:lvl5pPr marL="1828800">
                        <a:lnSpc>
                          <a:spcPct val="93000"/>
                        </a:lnSpc>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5pPr>
                      <a:lvl6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6pPr>
                      <a:lvl7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7pPr>
                      <a:lvl8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8pPr>
                      <a:lvl9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9p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anose="02020603050405020304" pitchFamily="18" charset="0"/>
                        <a:buNone/>
                        <a:tabLst/>
                      </a:pPr>
                      <a:r>
                        <a:rPr kumimoji="0" lang="en-CA" altLang="en-US" sz="2800" b="0" i="0" u="none" strike="noStrike" cap="none" normalizeH="0" baseline="0" dirty="0" smtClean="0">
                          <a:ln>
                            <a:noFill/>
                          </a:ln>
                          <a:solidFill>
                            <a:srgbClr val="000000"/>
                          </a:solidFill>
                          <a:effectLst/>
                          <a:latin typeface="Courier New" panose="02070309020205020404" pitchFamily="49" charset="0"/>
                          <a:ea typeface="MS PGothic" panose="020B0600070205080204" pitchFamily="34" charset="-128"/>
                        </a:rPr>
                        <a:t>&gt;&gt;</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3000"/>
                        </a:lnSpc>
                        <a:spcAft>
                          <a:spcPts val="1425"/>
                        </a:spcAft>
                        <a:buClr>
                          <a:srgbClr val="000000"/>
                        </a:buClr>
                        <a:buSzPct val="100000"/>
                        <a:buFont typeface="Times New Roman" panose="02020603050405020304" pitchFamily="18" charset="0"/>
                        <a:defRPr sz="2800">
                          <a:solidFill>
                            <a:srgbClr val="000000"/>
                          </a:solidFill>
                          <a:latin typeface="Arial" panose="020B0604020202020204" pitchFamily="34" charset="0"/>
                          <a:ea typeface="Arial Unicode MS" charset="0"/>
                          <a:cs typeface="Arial Unicode MS" charset="0"/>
                        </a:defRPr>
                      </a:lvl1pPr>
                      <a:lvl2pPr marL="457200">
                        <a:lnSpc>
                          <a:spcPct val="93000"/>
                        </a:lnSpc>
                        <a:spcAft>
                          <a:spcPts val="1138"/>
                        </a:spcAft>
                        <a:buClr>
                          <a:srgbClr val="000000"/>
                        </a:buClr>
                        <a:buSzPct val="100000"/>
                        <a:buFont typeface="Times New Roman" panose="02020603050405020304" pitchFamily="18" charset="0"/>
                        <a:defRPr sz="2400">
                          <a:solidFill>
                            <a:srgbClr val="000000"/>
                          </a:solidFill>
                          <a:latin typeface="Arial" panose="020B0604020202020204" pitchFamily="34" charset="0"/>
                          <a:ea typeface="MS PGothic" panose="020B0600070205080204" pitchFamily="34" charset="-128"/>
                          <a:cs typeface="Arial Unicode MS" charset="0"/>
                        </a:defRPr>
                      </a:lvl2pPr>
                      <a:lvl3pPr marL="914400">
                        <a:lnSpc>
                          <a:spcPct val="93000"/>
                        </a:lnSpc>
                        <a:spcAft>
                          <a:spcPts val="850"/>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S PGothic" panose="020B0600070205080204" pitchFamily="34" charset="-128"/>
                          <a:cs typeface="Arial Unicode MS" charset="0"/>
                        </a:defRPr>
                      </a:lvl3pPr>
                      <a:lvl4pPr marL="1371600">
                        <a:lnSpc>
                          <a:spcPct val="93000"/>
                        </a:lnSpc>
                        <a:spcAft>
                          <a:spcPts val="575"/>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4pPr>
                      <a:lvl5pPr marL="1828800">
                        <a:lnSpc>
                          <a:spcPct val="93000"/>
                        </a:lnSpc>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5pPr>
                      <a:lvl6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6pPr>
                      <a:lvl7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7pPr>
                      <a:lvl8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8pPr>
                      <a:lvl9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9p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anose="02020603050405020304" pitchFamily="18" charset="0"/>
                        <a:buNone/>
                        <a:tabLst/>
                      </a:pPr>
                      <a:r>
                        <a:rPr kumimoji="0" lang="en-CA" altLang="en-US" sz="2800" b="0" i="0" u="none" strike="noStrike" cap="none" normalizeH="0" baseline="0" dirty="0" smtClean="0">
                          <a:ln>
                            <a:noFill/>
                          </a:ln>
                          <a:solidFill>
                            <a:srgbClr val="000000"/>
                          </a:solidFill>
                          <a:effectLst/>
                          <a:latin typeface="Courier New" panose="02070309020205020404" pitchFamily="49" charset="0"/>
                          <a:ea typeface="MS PGothic" panose="020B0600070205080204" pitchFamily="34" charset="-128"/>
                        </a:rPr>
                        <a:t>1&gt;&gt;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3000"/>
                        </a:lnSpc>
                        <a:spcAft>
                          <a:spcPts val="1425"/>
                        </a:spcAft>
                        <a:buClr>
                          <a:srgbClr val="000000"/>
                        </a:buClr>
                        <a:buSzPct val="100000"/>
                        <a:buFont typeface="Times New Roman" panose="02020603050405020304" pitchFamily="18" charset="0"/>
                        <a:defRPr sz="2800">
                          <a:solidFill>
                            <a:srgbClr val="000000"/>
                          </a:solidFill>
                          <a:latin typeface="Arial" panose="020B0604020202020204" pitchFamily="34" charset="0"/>
                          <a:ea typeface="Arial Unicode MS" charset="0"/>
                          <a:cs typeface="Arial Unicode MS" charset="0"/>
                        </a:defRPr>
                      </a:lvl1pPr>
                      <a:lvl2pPr marL="457200">
                        <a:lnSpc>
                          <a:spcPct val="93000"/>
                        </a:lnSpc>
                        <a:spcAft>
                          <a:spcPts val="1138"/>
                        </a:spcAft>
                        <a:buClr>
                          <a:srgbClr val="000000"/>
                        </a:buClr>
                        <a:buSzPct val="100000"/>
                        <a:buFont typeface="Times New Roman" panose="02020603050405020304" pitchFamily="18" charset="0"/>
                        <a:defRPr sz="2400">
                          <a:solidFill>
                            <a:srgbClr val="000000"/>
                          </a:solidFill>
                          <a:latin typeface="Arial" panose="020B0604020202020204" pitchFamily="34" charset="0"/>
                          <a:ea typeface="MS PGothic" panose="020B0600070205080204" pitchFamily="34" charset="-128"/>
                          <a:cs typeface="Arial Unicode MS" charset="0"/>
                        </a:defRPr>
                      </a:lvl2pPr>
                      <a:lvl3pPr marL="914400">
                        <a:lnSpc>
                          <a:spcPct val="93000"/>
                        </a:lnSpc>
                        <a:spcAft>
                          <a:spcPts val="850"/>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S PGothic" panose="020B0600070205080204" pitchFamily="34" charset="-128"/>
                          <a:cs typeface="Arial Unicode MS" charset="0"/>
                        </a:defRPr>
                      </a:lvl3pPr>
                      <a:lvl4pPr marL="1371600">
                        <a:lnSpc>
                          <a:spcPct val="93000"/>
                        </a:lnSpc>
                        <a:spcAft>
                          <a:spcPts val="575"/>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4pPr>
                      <a:lvl5pPr marL="1828800">
                        <a:lnSpc>
                          <a:spcPct val="93000"/>
                        </a:lnSpc>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5pPr>
                      <a:lvl6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6pPr>
                      <a:lvl7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7pPr>
                      <a:lvl8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8pPr>
                      <a:lvl9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9p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anose="02020603050405020304" pitchFamily="18" charset="0"/>
                        <a:buNone/>
                        <a:tabLst/>
                      </a:pPr>
                      <a:r>
                        <a:rPr kumimoji="0" lang="en-CA" altLang="en-US" sz="2000" b="0" i="0" u="none" strike="noStrike" cap="none" normalizeH="0" baseline="0" dirty="0" smtClean="0">
                          <a:ln>
                            <a:noFill/>
                          </a:ln>
                          <a:solidFill>
                            <a:srgbClr val="000000"/>
                          </a:solidFill>
                          <a:effectLst/>
                          <a:latin typeface="Calibri" panose="020F0502020204030204" pitchFamily="34" charset="0"/>
                          <a:ea typeface="MS PGothic" panose="020B0600070205080204" pitchFamily="34" charset="-128"/>
                        </a:rPr>
                        <a:t>Redirect and append </a:t>
                      </a:r>
                      <a:r>
                        <a:rPr kumimoji="0" lang="en-CA" altLang="en-US" sz="2000" b="0" i="0" u="none" strike="noStrike" cap="none" normalizeH="0" baseline="0" dirty="0" err="1" smtClean="0">
                          <a:ln>
                            <a:noFill/>
                          </a:ln>
                          <a:solidFill>
                            <a:srgbClr val="000000"/>
                          </a:solidFill>
                          <a:effectLst/>
                          <a:latin typeface="Calibri" panose="020F0502020204030204" pitchFamily="34" charset="0"/>
                          <a:ea typeface="MS PGothic" panose="020B0600070205080204" pitchFamily="34" charset="-128"/>
                        </a:rPr>
                        <a:t>stdout</a:t>
                      </a:r>
                      <a:r>
                        <a:rPr kumimoji="0" lang="en-CA" altLang="en-US" sz="2000" b="0" i="0" u="none" strike="noStrike" cap="none" normalizeH="0" baseline="0" dirty="0" smtClean="0">
                          <a:ln>
                            <a:noFill/>
                          </a:ln>
                          <a:solidFill>
                            <a:srgbClr val="000000"/>
                          </a:solidFill>
                          <a:effectLst/>
                          <a:latin typeface="Calibri" panose="020F0502020204030204" pitchFamily="34" charset="0"/>
                          <a:ea typeface="MS PGothic" panose="020B0600070205080204" pitchFamily="34" charset="-128"/>
                        </a:rPr>
                        <a:t> to a file</a:t>
                      </a: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06748548"/>
                  </a:ext>
                </a:extLst>
              </a:tr>
              <a:tr h="569913">
                <a:tc>
                  <a:txBody>
                    <a:bodyPr/>
                    <a:lstStyle>
                      <a:lvl1pPr>
                        <a:lnSpc>
                          <a:spcPct val="93000"/>
                        </a:lnSpc>
                        <a:spcAft>
                          <a:spcPts val="1425"/>
                        </a:spcAft>
                        <a:buClr>
                          <a:srgbClr val="000000"/>
                        </a:buClr>
                        <a:buSzPct val="100000"/>
                        <a:buFont typeface="Times New Roman" panose="02020603050405020304" pitchFamily="18" charset="0"/>
                        <a:defRPr sz="2800">
                          <a:solidFill>
                            <a:srgbClr val="000000"/>
                          </a:solidFill>
                          <a:latin typeface="Arial" panose="020B0604020202020204" pitchFamily="34" charset="0"/>
                          <a:ea typeface="Arial Unicode MS" charset="0"/>
                          <a:cs typeface="Arial Unicode MS" charset="0"/>
                        </a:defRPr>
                      </a:lvl1pPr>
                      <a:lvl2pPr marL="457200">
                        <a:lnSpc>
                          <a:spcPct val="93000"/>
                        </a:lnSpc>
                        <a:spcAft>
                          <a:spcPts val="1138"/>
                        </a:spcAft>
                        <a:buClr>
                          <a:srgbClr val="000000"/>
                        </a:buClr>
                        <a:buSzPct val="100000"/>
                        <a:buFont typeface="Times New Roman" panose="02020603050405020304" pitchFamily="18" charset="0"/>
                        <a:defRPr sz="2400">
                          <a:solidFill>
                            <a:srgbClr val="000000"/>
                          </a:solidFill>
                          <a:latin typeface="Arial" panose="020B0604020202020204" pitchFamily="34" charset="0"/>
                          <a:ea typeface="MS PGothic" panose="020B0600070205080204" pitchFamily="34" charset="-128"/>
                          <a:cs typeface="Arial Unicode MS" charset="0"/>
                        </a:defRPr>
                      </a:lvl2pPr>
                      <a:lvl3pPr marL="914400">
                        <a:lnSpc>
                          <a:spcPct val="93000"/>
                        </a:lnSpc>
                        <a:spcAft>
                          <a:spcPts val="850"/>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S PGothic" panose="020B0600070205080204" pitchFamily="34" charset="-128"/>
                          <a:cs typeface="Arial Unicode MS" charset="0"/>
                        </a:defRPr>
                      </a:lvl3pPr>
                      <a:lvl4pPr marL="1371600">
                        <a:lnSpc>
                          <a:spcPct val="93000"/>
                        </a:lnSpc>
                        <a:spcAft>
                          <a:spcPts val="575"/>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4pPr>
                      <a:lvl5pPr marL="1828800">
                        <a:lnSpc>
                          <a:spcPct val="93000"/>
                        </a:lnSpc>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5pPr>
                      <a:lvl6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6pPr>
                      <a:lvl7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7pPr>
                      <a:lvl8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8pPr>
                      <a:lvl9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9p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anose="02020603050405020304" pitchFamily="18" charset="0"/>
                        <a:buNone/>
                        <a:tabLst/>
                      </a:pPr>
                      <a:endParaRPr kumimoji="0" lang="en-CA" altLang="en-US" sz="2800" b="0" i="0" u="none" strike="noStrike" cap="none" normalizeH="0" baseline="0" dirty="0" smtClean="0">
                        <a:ln>
                          <a:noFill/>
                        </a:ln>
                        <a:solidFill>
                          <a:srgbClr val="000000"/>
                        </a:solidFill>
                        <a:effectLst/>
                        <a:latin typeface="Courier New" panose="02070309020205020404" pitchFamily="49" charset="0"/>
                        <a:ea typeface="MS PGothic" panose="020B0600070205080204" pitchFamily="34" charset="-128"/>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3000"/>
                        </a:lnSpc>
                        <a:spcAft>
                          <a:spcPts val="1425"/>
                        </a:spcAft>
                        <a:buClr>
                          <a:srgbClr val="000000"/>
                        </a:buClr>
                        <a:buSzPct val="100000"/>
                        <a:buFont typeface="Times New Roman" panose="02020603050405020304" pitchFamily="18" charset="0"/>
                        <a:defRPr sz="2800">
                          <a:solidFill>
                            <a:srgbClr val="000000"/>
                          </a:solidFill>
                          <a:latin typeface="Arial" panose="020B0604020202020204" pitchFamily="34" charset="0"/>
                          <a:ea typeface="Arial Unicode MS" charset="0"/>
                          <a:cs typeface="Arial Unicode MS" charset="0"/>
                        </a:defRPr>
                      </a:lvl1pPr>
                      <a:lvl2pPr marL="457200">
                        <a:lnSpc>
                          <a:spcPct val="93000"/>
                        </a:lnSpc>
                        <a:spcAft>
                          <a:spcPts val="1138"/>
                        </a:spcAft>
                        <a:buClr>
                          <a:srgbClr val="000000"/>
                        </a:buClr>
                        <a:buSzPct val="100000"/>
                        <a:buFont typeface="Times New Roman" panose="02020603050405020304" pitchFamily="18" charset="0"/>
                        <a:defRPr sz="2400">
                          <a:solidFill>
                            <a:srgbClr val="000000"/>
                          </a:solidFill>
                          <a:latin typeface="Arial" panose="020B0604020202020204" pitchFamily="34" charset="0"/>
                          <a:ea typeface="MS PGothic" panose="020B0600070205080204" pitchFamily="34" charset="-128"/>
                          <a:cs typeface="Arial Unicode MS" charset="0"/>
                        </a:defRPr>
                      </a:lvl2pPr>
                      <a:lvl3pPr marL="914400">
                        <a:lnSpc>
                          <a:spcPct val="93000"/>
                        </a:lnSpc>
                        <a:spcAft>
                          <a:spcPts val="850"/>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S PGothic" panose="020B0600070205080204" pitchFamily="34" charset="-128"/>
                          <a:cs typeface="Arial Unicode MS" charset="0"/>
                        </a:defRPr>
                      </a:lvl3pPr>
                      <a:lvl4pPr marL="1371600">
                        <a:lnSpc>
                          <a:spcPct val="93000"/>
                        </a:lnSpc>
                        <a:spcAft>
                          <a:spcPts val="575"/>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4pPr>
                      <a:lvl5pPr marL="1828800">
                        <a:lnSpc>
                          <a:spcPct val="93000"/>
                        </a:lnSpc>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5pPr>
                      <a:lvl6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6pPr>
                      <a:lvl7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7pPr>
                      <a:lvl8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8pPr>
                      <a:lvl9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9p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anose="02020603050405020304" pitchFamily="18" charset="0"/>
                        <a:buNone/>
                        <a:tabLst/>
                      </a:pPr>
                      <a:r>
                        <a:rPr kumimoji="0" lang="en-CA" altLang="en-US" sz="2800" b="0" i="0" u="none" strike="noStrike" cap="none" normalizeH="0" baseline="0" dirty="0" smtClean="0">
                          <a:ln>
                            <a:noFill/>
                          </a:ln>
                          <a:solidFill>
                            <a:srgbClr val="000000"/>
                          </a:solidFill>
                          <a:effectLst/>
                          <a:latin typeface="Courier New" panose="02070309020205020404" pitchFamily="49" charset="0"/>
                          <a:ea typeface="MS PGothic" panose="020B0600070205080204" pitchFamily="34" charset="-128"/>
                        </a:rPr>
                        <a:t>2&gt;&gt;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3000"/>
                        </a:lnSpc>
                        <a:spcAft>
                          <a:spcPts val="1425"/>
                        </a:spcAft>
                        <a:buClr>
                          <a:srgbClr val="000000"/>
                        </a:buClr>
                        <a:buSzPct val="100000"/>
                        <a:buFont typeface="Times New Roman" panose="02020603050405020304" pitchFamily="18" charset="0"/>
                        <a:defRPr sz="2800">
                          <a:solidFill>
                            <a:srgbClr val="000000"/>
                          </a:solidFill>
                          <a:latin typeface="Arial" panose="020B0604020202020204" pitchFamily="34" charset="0"/>
                          <a:ea typeface="Arial Unicode MS" charset="0"/>
                          <a:cs typeface="Arial Unicode MS" charset="0"/>
                        </a:defRPr>
                      </a:lvl1pPr>
                      <a:lvl2pPr marL="457200">
                        <a:lnSpc>
                          <a:spcPct val="93000"/>
                        </a:lnSpc>
                        <a:spcAft>
                          <a:spcPts val="1138"/>
                        </a:spcAft>
                        <a:buClr>
                          <a:srgbClr val="000000"/>
                        </a:buClr>
                        <a:buSzPct val="100000"/>
                        <a:buFont typeface="Times New Roman" panose="02020603050405020304" pitchFamily="18" charset="0"/>
                        <a:defRPr sz="2400">
                          <a:solidFill>
                            <a:srgbClr val="000000"/>
                          </a:solidFill>
                          <a:latin typeface="Arial" panose="020B0604020202020204" pitchFamily="34" charset="0"/>
                          <a:ea typeface="MS PGothic" panose="020B0600070205080204" pitchFamily="34" charset="-128"/>
                          <a:cs typeface="Arial Unicode MS" charset="0"/>
                        </a:defRPr>
                      </a:lvl2pPr>
                      <a:lvl3pPr marL="914400">
                        <a:lnSpc>
                          <a:spcPct val="93000"/>
                        </a:lnSpc>
                        <a:spcAft>
                          <a:spcPts val="850"/>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S PGothic" panose="020B0600070205080204" pitchFamily="34" charset="-128"/>
                          <a:cs typeface="Arial Unicode MS" charset="0"/>
                        </a:defRPr>
                      </a:lvl3pPr>
                      <a:lvl4pPr marL="1371600">
                        <a:lnSpc>
                          <a:spcPct val="93000"/>
                        </a:lnSpc>
                        <a:spcAft>
                          <a:spcPts val="575"/>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4pPr>
                      <a:lvl5pPr marL="1828800">
                        <a:lnSpc>
                          <a:spcPct val="93000"/>
                        </a:lnSpc>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5pPr>
                      <a:lvl6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6pPr>
                      <a:lvl7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7pPr>
                      <a:lvl8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8pPr>
                      <a:lvl9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9p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anose="02020603050405020304" pitchFamily="18" charset="0"/>
                        <a:buNone/>
                        <a:tabLst/>
                      </a:pPr>
                      <a:r>
                        <a:rPr kumimoji="0" lang="en-CA" altLang="en-US" sz="2000" b="0" i="0" u="none" strike="noStrike" cap="none" normalizeH="0" baseline="0" dirty="0" smtClean="0">
                          <a:ln>
                            <a:noFill/>
                          </a:ln>
                          <a:solidFill>
                            <a:srgbClr val="000000"/>
                          </a:solidFill>
                          <a:effectLst/>
                          <a:latin typeface="Calibri" panose="020F0502020204030204" pitchFamily="34" charset="0"/>
                          <a:ea typeface="MS PGothic" panose="020B0600070205080204" pitchFamily="34" charset="-128"/>
                        </a:rPr>
                        <a:t>Redirect and append </a:t>
                      </a:r>
                      <a:r>
                        <a:rPr kumimoji="0" lang="en-CA" altLang="en-US" sz="2000" b="0" i="0" u="none" strike="noStrike" cap="none" normalizeH="0" baseline="0" dirty="0" err="1" smtClean="0">
                          <a:ln>
                            <a:noFill/>
                          </a:ln>
                          <a:solidFill>
                            <a:srgbClr val="000000"/>
                          </a:solidFill>
                          <a:effectLst/>
                          <a:latin typeface="Calibri" panose="020F0502020204030204" pitchFamily="34" charset="0"/>
                          <a:ea typeface="MS PGothic" panose="020B0600070205080204" pitchFamily="34" charset="-128"/>
                        </a:rPr>
                        <a:t>stderr</a:t>
                      </a:r>
                      <a:r>
                        <a:rPr kumimoji="0" lang="en-CA" altLang="en-US" sz="2000" b="0" i="0" u="none" strike="noStrike" cap="none" normalizeH="0" baseline="0" dirty="0" smtClean="0">
                          <a:ln>
                            <a:noFill/>
                          </a:ln>
                          <a:solidFill>
                            <a:srgbClr val="000000"/>
                          </a:solidFill>
                          <a:effectLst/>
                          <a:latin typeface="Calibri" panose="020F0502020204030204" pitchFamily="34" charset="0"/>
                          <a:ea typeface="MS PGothic" panose="020B0600070205080204" pitchFamily="34" charset="-128"/>
                        </a:rPr>
                        <a:t> to a file</a:t>
                      </a: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61553658"/>
                  </a:ext>
                </a:extLst>
              </a:tr>
              <a:tr h="573088">
                <a:tc>
                  <a:txBody>
                    <a:bodyPr/>
                    <a:lstStyle>
                      <a:lvl1pPr>
                        <a:lnSpc>
                          <a:spcPct val="93000"/>
                        </a:lnSpc>
                        <a:spcAft>
                          <a:spcPts val="1425"/>
                        </a:spcAft>
                        <a:buClr>
                          <a:srgbClr val="000000"/>
                        </a:buClr>
                        <a:buSzPct val="100000"/>
                        <a:buFont typeface="Times New Roman" panose="02020603050405020304" pitchFamily="18" charset="0"/>
                        <a:defRPr sz="2800">
                          <a:solidFill>
                            <a:srgbClr val="000000"/>
                          </a:solidFill>
                          <a:latin typeface="Arial" panose="020B0604020202020204" pitchFamily="34" charset="0"/>
                          <a:ea typeface="Arial Unicode MS" charset="0"/>
                          <a:cs typeface="Arial Unicode MS" charset="0"/>
                        </a:defRPr>
                      </a:lvl1pPr>
                      <a:lvl2pPr marL="457200">
                        <a:lnSpc>
                          <a:spcPct val="93000"/>
                        </a:lnSpc>
                        <a:spcAft>
                          <a:spcPts val="1138"/>
                        </a:spcAft>
                        <a:buClr>
                          <a:srgbClr val="000000"/>
                        </a:buClr>
                        <a:buSzPct val="100000"/>
                        <a:buFont typeface="Times New Roman" panose="02020603050405020304" pitchFamily="18" charset="0"/>
                        <a:defRPr sz="2400">
                          <a:solidFill>
                            <a:srgbClr val="000000"/>
                          </a:solidFill>
                          <a:latin typeface="Arial" panose="020B0604020202020204" pitchFamily="34" charset="0"/>
                          <a:ea typeface="MS PGothic" panose="020B0600070205080204" pitchFamily="34" charset="-128"/>
                          <a:cs typeface="Arial Unicode MS" charset="0"/>
                        </a:defRPr>
                      </a:lvl2pPr>
                      <a:lvl3pPr marL="914400">
                        <a:lnSpc>
                          <a:spcPct val="93000"/>
                        </a:lnSpc>
                        <a:spcAft>
                          <a:spcPts val="850"/>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S PGothic" panose="020B0600070205080204" pitchFamily="34" charset="-128"/>
                          <a:cs typeface="Arial Unicode MS" charset="0"/>
                        </a:defRPr>
                      </a:lvl3pPr>
                      <a:lvl4pPr marL="1371600">
                        <a:lnSpc>
                          <a:spcPct val="93000"/>
                        </a:lnSpc>
                        <a:spcAft>
                          <a:spcPts val="575"/>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4pPr>
                      <a:lvl5pPr marL="1828800">
                        <a:lnSpc>
                          <a:spcPct val="93000"/>
                        </a:lnSpc>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5pPr>
                      <a:lvl6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6pPr>
                      <a:lvl7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7pPr>
                      <a:lvl8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8pPr>
                      <a:lvl9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9p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anose="02020603050405020304" pitchFamily="18" charset="0"/>
                        <a:buNone/>
                        <a:tabLst/>
                      </a:pPr>
                      <a:endParaRPr kumimoji="0" lang="en-CA" altLang="en-US" sz="2800" b="0" i="0" u="none" strike="noStrike" cap="none" normalizeH="0" baseline="0" dirty="0" smtClean="0">
                        <a:ln>
                          <a:noFill/>
                        </a:ln>
                        <a:solidFill>
                          <a:srgbClr val="000000"/>
                        </a:solidFill>
                        <a:effectLst/>
                        <a:latin typeface="Courier New" panose="02070309020205020404" pitchFamily="49" charset="0"/>
                        <a:ea typeface="MS PGothic" panose="020B0600070205080204" pitchFamily="34" charset="-128"/>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nSpc>
                          <a:spcPct val="93000"/>
                        </a:lnSpc>
                        <a:spcAft>
                          <a:spcPts val="1425"/>
                        </a:spcAft>
                        <a:buClr>
                          <a:srgbClr val="000000"/>
                        </a:buClr>
                        <a:buSzPct val="100000"/>
                        <a:buFont typeface="Times New Roman" panose="02020603050405020304" pitchFamily="18" charset="0"/>
                        <a:defRPr sz="2800">
                          <a:solidFill>
                            <a:srgbClr val="000000"/>
                          </a:solidFill>
                          <a:latin typeface="Arial" panose="020B0604020202020204" pitchFamily="34" charset="0"/>
                          <a:ea typeface="Arial Unicode MS" charset="0"/>
                          <a:cs typeface="Arial Unicode MS" charset="0"/>
                        </a:defRPr>
                      </a:lvl1pPr>
                      <a:lvl2pPr marL="457200">
                        <a:lnSpc>
                          <a:spcPct val="93000"/>
                        </a:lnSpc>
                        <a:spcAft>
                          <a:spcPts val="1138"/>
                        </a:spcAft>
                        <a:buClr>
                          <a:srgbClr val="000000"/>
                        </a:buClr>
                        <a:buSzPct val="100000"/>
                        <a:buFont typeface="Times New Roman" panose="02020603050405020304" pitchFamily="18" charset="0"/>
                        <a:defRPr sz="2400">
                          <a:solidFill>
                            <a:srgbClr val="000000"/>
                          </a:solidFill>
                          <a:latin typeface="Arial" panose="020B0604020202020204" pitchFamily="34" charset="0"/>
                          <a:ea typeface="MS PGothic" panose="020B0600070205080204" pitchFamily="34" charset="-128"/>
                          <a:cs typeface="Arial Unicode MS" charset="0"/>
                        </a:defRPr>
                      </a:lvl2pPr>
                      <a:lvl3pPr marL="914400">
                        <a:lnSpc>
                          <a:spcPct val="93000"/>
                        </a:lnSpc>
                        <a:spcAft>
                          <a:spcPts val="850"/>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S PGothic" panose="020B0600070205080204" pitchFamily="34" charset="-128"/>
                          <a:cs typeface="Arial Unicode MS" charset="0"/>
                        </a:defRPr>
                      </a:lvl3pPr>
                      <a:lvl4pPr marL="1371600">
                        <a:lnSpc>
                          <a:spcPct val="93000"/>
                        </a:lnSpc>
                        <a:spcAft>
                          <a:spcPts val="575"/>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4pPr>
                      <a:lvl5pPr marL="1828800">
                        <a:lnSpc>
                          <a:spcPct val="93000"/>
                        </a:lnSpc>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5pPr>
                      <a:lvl6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6pPr>
                      <a:lvl7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7pPr>
                      <a:lvl8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8pPr>
                      <a:lvl9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9p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anose="02020603050405020304" pitchFamily="18" charset="0"/>
                        <a:buNone/>
                        <a:tabLst/>
                      </a:pPr>
                      <a:r>
                        <a:rPr kumimoji="0" lang="en-CA" altLang="en-US" sz="2800" b="0" i="0" u="none" strike="noStrike" cap="none" normalizeH="0" baseline="0" dirty="0" smtClean="0">
                          <a:ln>
                            <a:noFill/>
                          </a:ln>
                          <a:solidFill>
                            <a:srgbClr val="000000"/>
                          </a:solidFill>
                          <a:effectLst/>
                          <a:latin typeface="Courier New" panose="02070309020205020404" pitchFamily="49" charset="0"/>
                          <a:ea typeface="MS PGothic" panose="020B0600070205080204" pitchFamily="34" charset="-128"/>
                        </a:rPr>
                        <a:t>&amp;&gt;&gt;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nSpc>
                          <a:spcPct val="93000"/>
                        </a:lnSpc>
                        <a:spcAft>
                          <a:spcPts val="1425"/>
                        </a:spcAft>
                        <a:buClr>
                          <a:srgbClr val="000000"/>
                        </a:buClr>
                        <a:buSzPct val="100000"/>
                        <a:buFont typeface="Times New Roman" panose="02020603050405020304" pitchFamily="18" charset="0"/>
                        <a:defRPr sz="2800">
                          <a:solidFill>
                            <a:srgbClr val="000000"/>
                          </a:solidFill>
                          <a:latin typeface="Arial" panose="020B0604020202020204" pitchFamily="34" charset="0"/>
                          <a:ea typeface="Arial Unicode MS" charset="0"/>
                          <a:cs typeface="Arial Unicode MS" charset="0"/>
                        </a:defRPr>
                      </a:lvl1pPr>
                      <a:lvl2pPr marL="457200">
                        <a:lnSpc>
                          <a:spcPct val="93000"/>
                        </a:lnSpc>
                        <a:spcAft>
                          <a:spcPts val="1138"/>
                        </a:spcAft>
                        <a:buClr>
                          <a:srgbClr val="000000"/>
                        </a:buClr>
                        <a:buSzPct val="100000"/>
                        <a:buFont typeface="Times New Roman" panose="02020603050405020304" pitchFamily="18" charset="0"/>
                        <a:defRPr sz="2400">
                          <a:solidFill>
                            <a:srgbClr val="000000"/>
                          </a:solidFill>
                          <a:latin typeface="Arial" panose="020B0604020202020204" pitchFamily="34" charset="0"/>
                          <a:ea typeface="MS PGothic" panose="020B0600070205080204" pitchFamily="34" charset="-128"/>
                          <a:cs typeface="Arial Unicode MS" charset="0"/>
                        </a:defRPr>
                      </a:lvl2pPr>
                      <a:lvl3pPr marL="914400">
                        <a:lnSpc>
                          <a:spcPct val="93000"/>
                        </a:lnSpc>
                        <a:spcAft>
                          <a:spcPts val="850"/>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S PGothic" panose="020B0600070205080204" pitchFamily="34" charset="-128"/>
                          <a:cs typeface="Arial Unicode MS" charset="0"/>
                        </a:defRPr>
                      </a:lvl3pPr>
                      <a:lvl4pPr marL="1371600">
                        <a:lnSpc>
                          <a:spcPct val="93000"/>
                        </a:lnSpc>
                        <a:spcAft>
                          <a:spcPts val="575"/>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4pPr>
                      <a:lvl5pPr marL="1828800">
                        <a:lnSpc>
                          <a:spcPct val="93000"/>
                        </a:lnSpc>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5pPr>
                      <a:lvl6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6pPr>
                      <a:lvl7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7pPr>
                      <a:lvl8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8pPr>
                      <a:lvl9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9p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anose="02020603050405020304" pitchFamily="18" charset="0"/>
                        <a:buNone/>
                        <a:tabLst/>
                      </a:pPr>
                      <a:r>
                        <a:rPr kumimoji="0" lang="en-CA" altLang="en-US" sz="2000" b="0" i="0" u="none" strike="noStrike" cap="none" normalizeH="0" baseline="0" dirty="0" smtClean="0">
                          <a:ln>
                            <a:noFill/>
                          </a:ln>
                          <a:solidFill>
                            <a:srgbClr val="000000"/>
                          </a:solidFill>
                          <a:effectLst/>
                          <a:latin typeface="Calibri" panose="020F0502020204030204" pitchFamily="34" charset="0"/>
                          <a:ea typeface="MS PGothic" panose="020B0600070205080204" pitchFamily="34" charset="-128"/>
                        </a:rPr>
                        <a:t>Redirect and append both </a:t>
                      </a:r>
                      <a:r>
                        <a:rPr kumimoji="0" lang="en-CA" altLang="en-US" sz="2000" b="0" i="0" u="none" strike="noStrike" cap="none" normalizeH="0" baseline="0" dirty="0" err="1" smtClean="0">
                          <a:ln>
                            <a:noFill/>
                          </a:ln>
                          <a:solidFill>
                            <a:srgbClr val="000000"/>
                          </a:solidFill>
                          <a:effectLst/>
                          <a:latin typeface="Calibri" panose="020F0502020204030204" pitchFamily="34" charset="0"/>
                          <a:ea typeface="MS PGothic" panose="020B0600070205080204" pitchFamily="34" charset="-128"/>
                        </a:rPr>
                        <a:t>stdout</a:t>
                      </a:r>
                      <a:r>
                        <a:rPr kumimoji="0" lang="en-CA" altLang="en-US" sz="2000" b="0" i="0" u="none" strike="noStrike" cap="none" normalizeH="0" baseline="0" dirty="0" smtClean="0">
                          <a:ln>
                            <a:noFill/>
                          </a:ln>
                          <a:solidFill>
                            <a:srgbClr val="000000"/>
                          </a:solidFill>
                          <a:effectLst/>
                          <a:latin typeface="Calibri" panose="020F0502020204030204" pitchFamily="34" charset="0"/>
                          <a:ea typeface="MS PGothic" panose="020B0600070205080204" pitchFamily="34" charset="-128"/>
                        </a:rPr>
                        <a:t> and </a:t>
                      </a:r>
                      <a:r>
                        <a:rPr kumimoji="0" lang="en-CA" altLang="en-US" sz="2000" b="0" i="0" u="none" strike="noStrike" cap="none" normalizeH="0" baseline="0" dirty="0" err="1" smtClean="0">
                          <a:ln>
                            <a:noFill/>
                          </a:ln>
                          <a:solidFill>
                            <a:srgbClr val="000000"/>
                          </a:solidFill>
                          <a:effectLst/>
                          <a:latin typeface="Calibri" panose="020F0502020204030204" pitchFamily="34" charset="0"/>
                          <a:ea typeface="MS PGothic" panose="020B0600070205080204" pitchFamily="34" charset="-128"/>
                        </a:rPr>
                        <a:t>stderr</a:t>
                      </a:r>
                      <a:r>
                        <a:rPr kumimoji="0" lang="en-CA" altLang="en-US" sz="2000" b="0" i="0" u="none" strike="noStrike" cap="none" normalizeH="0" baseline="0" dirty="0" smtClean="0">
                          <a:ln>
                            <a:noFill/>
                          </a:ln>
                          <a:solidFill>
                            <a:srgbClr val="000000"/>
                          </a:solidFill>
                          <a:effectLst/>
                          <a:latin typeface="Calibri" panose="020F0502020204030204" pitchFamily="34" charset="0"/>
                          <a:ea typeface="MS PGothic" panose="020B0600070205080204" pitchFamily="34" charset="-128"/>
                        </a:rPr>
                        <a:t> to a file</a:t>
                      </a: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740775101"/>
                  </a:ext>
                </a:extLst>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4"/>
          <p:cNvSpPr txBox="1">
            <a:spLocks noChangeArrowheads="1"/>
          </p:cNvSpPr>
          <p:nvPr/>
        </p:nvSpPr>
        <p:spPr bwMode="auto">
          <a:xfrm>
            <a:off x="950913" y="725488"/>
            <a:ext cx="6911975"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We've seen how pipes and filters work with using a single program on some input data…</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4"/>
          <p:cNvSpPr txBox="1">
            <a:spLocks noChangeArrowheads="1"/>
          </p:cNvSpPr>
          <p:nvPr/>
        </p:nvSpPr>
        <p:spPr bwMode="auto">
          <a:xfrm>
            <a:off x="950913" y="727075"/>
            <a:ext cx="6911975"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We've seen how pipes and filters work with using a single program on some input data…</a:t>
            </a:r>
          </a:p>
        </p:txBody>
      </p:sp>
      <p:grpSp>
        <p:nvGrpSpPr>
          <p:cNvPr id="94211" name="Group 29"/>
          <p:cNvGrpSpPr>
            <a:grpSpLocks/>
          </p:cNvGrpSpPr>
          <p:nvPr/>
        </p:nvGrpSpPr>
        <p:grpSpPr bwMode="auto">
          <a:xfrm>
            <a:off x="2735263" y="2743200"/>
            <a:ext cx="3822700" cy="1900238"/>
            <a:chOff x="3830565" y="2512483"/>
            <a:chExt cx="3821999" cy="1900502"/>
          </a:xfrm>
        </p:grpSpPr>
        <p:sp>
          <p:nvSpPr>
            <p:cNvPr id="94212" name="Text Box 2"/>
            <p:cNvSpPr txBox="1">
              <a:spLocks noChangeArrowheads="1"/>
            </p:cNvSpPr>
            <p:nvPr/>
          </p:nvSpPr>
          <p:spPr bwMode="auto">
            <a:xfrm>
              <a:off x="4233814" y="2512483"/>
              <a:ext cx="3283692"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lnSpc>
                  <a:spcPct val="125000"/>
                </a:lnSpc>
                <a:buClr>
                  <a:srgbClr val="000000"/>
                </a:buClr>
                <a:buSzPct val="100000"/>
                <a:buFont typeface="Times New Roman" panose="02020603050405020304" pitchFamily="18" charset="0"/>
                <a:buNone/>
              </a:pPr>
              <a:r>
                <a:rPr lang="en-US" altLang="en-US" sz="2400">
                  <a:latin typeface="Courier New" panose="02070309020205020404" pitchFamily="49" charset="0"/>
                </a:rPr>
                <a:t>a_program 1 2 3</a:t>
              </a:r>
            </a:p>
          </p:txBody>
        </p:sp>
        <p:sp>
          <p:nvSpPr>
            <p:cNvPr id="94213" name="AutoShape 14"/>
            <p:cNvSpPr>
              <a:spLocks noChangeArrowheads="1"/>
            </p:cNvSpPr>
            <p:nvPr/>
          </p:nvSpPr>
          <p:spPr bwMode="auto">
            <a:xfrm>
              <a:off x="5905475" y="3607858"/>
              <a:ext cx="460375" cy="346075"/>
            </a:xfrm>
            <a:prstGeom prst="rightArrow">
              <a:avLst>
                <a:gd name="adj1" fmla="val 50000"/>
                <a:gd name="adj2" fmla="val 3325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pic>
          <p:nvPicPr>
            <p:cNvPr id="94214" name="Picture 28" descr="MC90039148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5701" y="3128794"/>
              <a:ext cx="1056863" cy="1267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15" name="AutoShape 14"/>
            <p:cNvSpPr>
              <a:spLocks noChangeArrowheads="1"/>
            </p:cNvSpPr>
            <p:nvPr/>
          </p:nvSpPr>
          <p:spPr bwMode="auto">
            <a:xfrm>
              <a:off x="3830565" y="3646824"/>
              <a:ext cx="460375" cy="346075"/>
            </a:xfrm>
            <a:prstGeom prst="rightArrow">
              <a:avLst>
                <a:gd name="adj1" fmla="val 50000"/>
                <a:gd name="adj2" fmla="val 3325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grpSp>
          <p:nvGrpSpPr>
            <p:cNvPr id="94216" name="Group 21"/>
            <p:cNvGrpSpPr>
              <a:grpSpLocks/>
            </p:cNvGrpSpPr>
            <p:nvPr/>
          </p:nvGrpSpPr>
          <p:grpSpPr bwMode="auto">
            <a:xfrm>
              <a:off x="4406635" y="3146160"/>
              <a:ext cx="1382713" cy="1266825"/>
              <a:chOff x="1755775" y="3319463"/>
              <a:chExt cx="1382713" cy="1266825"/>
            </a:xfrm>
          </p:grpSpPr>
          <p:grpSp>
            <p:nvGrpSpPr>
              <p:cNvPr id="94217" name="Group 24"/>
              <p:cNvGrpSpPr>
                <a:grpSpLocks/>
              </p:cNvGrpSpPr>
              <p:nvPr/>
            </p:nvGrpSpPr>
            <p:grpSpPr bwMode="auto">
              <a:xfrm>
                <a:off x="1871663" y="3492500"/>
                <a:ext cx="919163" cy="784224"/>
                <a:chOff x="1632" y="1248"/>
                <a:chExt cx="2682" cy="2286"/>
              </a:xfrm>
            </p:grpSpPr>
            <p:sp>
              <p:nvSpPr>
                <p:cNvPr id="94219"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scene3d>
                  <a:camera prst="legacyPerspectiveFront">
                    <a:rot lat="20099957" lon="1500000" rev="0"/>
                  </a:camera>
                  <a:lightRig rig="legacyFlat4" dir="b"/>
                </a:scene3d>
                <a:sp3d extrusionH="430200" prstMaterial="legacyMatte">
                  <a:bevelT w="13500" h="13500" prst="angle"/>
                  <a:bevelB w="13500" h="13500" prst="angle"/>
                  <a:extrusionClr>
                    <a:srgbClr val="C0C0C0"/>
                  </a:extrusionClr>
                  <a:contourClr>
                    <a:srgbClr val="C0C0C0"/>
                  </a:contourClr>
                </a:sp3d>
              </p:spPr>
              <p:txBody>
                <a:bodyPr>
                  <a:flatTx/>
                </a:bodyPr>
                <a:lstStyle/>
                <a:p>
                  <a:endParaRPr lang="en-GB"/>
                </a:p>
              </p:txBody>
            </p:sp>
            <p:sp>
              <p:nvSpPr>
                <p:cNvPr id="94220" name="AutoShape 4"/>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scene3d>
                  <a:camera prst="legacyPerspectiveFront">
                    <a:rot lat="20099957" lon="1500000" rev="0"/>
                  </a:camera>
                  <a:lightRig rig="legacyFlat4" dir="b"/>
                </a:scene3d>
                <a:sp3d extrusionH="430200" prstMaterial="legacyMatte">
                  <a:bevelT w="13500" h="13500" prst="angle"/>
                  <a:bevelB w="13500" h="13500" prst="angle"/>
                  <a:extrusionClr>
                    <a:srgbClr val="C0C0C0"/>
                  </a:extrusionClr>
                  <a:contourClr>
                    <a:srgbClr val="C0C0C0"/>
                  </a:contourClr>
                </a:sp3d>
              </p:spPr>
              <p:txBody>
                <a:bodyPr>
                  <a:flatTx/>
                </a:bodyPr>
                <a:lstStyle/>
                <a:p>
                  <a:endParaRPr lang="en-GB"/>
                </a:p>
              </p:txBody>
            </p:sp>
            <p:sp>
              <p:nvSpPr>
                <p:cNvPr id="94221" name="AutoShape 5"/>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scene3d>
                  <a:camera prst="legacyPerspectiveFront">
                    <a:rot lat="20099957" lon="1500000" rev="0"/>
                  </a:camera>
                  <a:lightRig rig="legacyFlat4" dir="b"/>
                </a:scene3d>
                <a:sp3d extrusionH="430200" prstMaterial="legacyMatte">
                  <a:bevelT w="13500" h="13500" prst="angle"/>
                  <a:bevelB w="13500" h="13500" prst="angle"/>
                  <a:extrusionClr>
                    <a:srgbClr val="C0C0C0"/>
                  </a:extrusionClr>
                  <a:contourClr>
                    <a:srgbClr val="C0C0C0"/>
                  </a:contourClr>
                </a:sp3d>
              </p:spPr>
              <p:txBody>
                <a:bodyPr>
                  <a:flatTx/>
                </a:bodyPr>
                <a:lstStyle/>
                <a:p>
                  <a:endParaRPr lang="en-GB"/>
                </a:p>
              </p:txBody>
            </p:sp>
          </p:grpSp>
          <p:sp>
            <p:nvSpPr>
              <p:cNvPr id="94218" name="AutoShape 7"/>
              <p:cNvSpPr>
                <a:spLocks noChangeArrowheads="1"/>
              </p:cNvSpPr>
              <p:nvPr/>
            </p:nvSpPr>
            <p:spPr bwMode="auto">
              <a:xfrm>
                <a:off x="1755775" y="3319463"/>
                <a:ext cx="1382713" cy="1266825"/>
              </a:xfrm>
              <a:prstGeom prst="octagon">
                <a:avLst>
                  <a:gd name="adj" fmla="val 29287"/>
                </a:avLst>
              </a:prstGeom>
              <a:noFill/>
              <a:ln w="9525">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grpSp>
      </p:gr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4"/>
          <p:cNvSpPr txBox="1">
            <a:spLocks noChangeArrowheads="1"/>
          </p:cNvSpPr>
          <p:nvPr/>
        </p:nvSpPr>
        <p:spPr bwMode="auto">
          <a:xfrm>
            <a:off x="950913" y="722313"/>
            <a:ext cx="6911975"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We've seen how pipes and filters work with using a single program on some input data…</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But what about running the same program </a:t>
            </a:r>
            <a:r>
              <a:rPr lang="en-US" altLang="en-US" sz="2600" i="1">
                <a:latin typeface="Calibri" panose="020F0502020204030204" pitchFamily="34" charset="0"/>
              </a:rPr>
              <a:t>separately</a:t>
            </a:r>
            <a:r>
              <a:rPr lang="en-US" altLang="en-US" sz="2600">
                <a:latin typeface="Calibri" panose="020F0502020204030204" pitchFamily="34" charset="0"/>
              </a:rPr>
              <a:t>, for each input?</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4"/>
          <p:cNvSpPr txBox="1">
            <a:spLocks noChangeArrowheads="1"/>
          </p:cNvSpPr>
          <p:nvPr/>
        </p:nvSpPr>
        <p:spPr bwMode="auto">
          <a:xfrm>
            <a:off x="950913" y="725488"/>
            <a:ext cx="6911975"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We've seen how pipes and filters work with using a single program on some input data…</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But what about running the same program </a:t>
            </a:r>
            <a:r>
              <a:rPr lang="en-US" altLang="en-US" sz="2600" i="1">
                <a:latin typeface="Calibri" panose="020F0502020204030204" pitchFamily="34" charset="0"/>
              </a:rPr>
              <a:t>separately</a:t>
            </a:r>
            <a:r>
              <a:rPr lang="en-US" altLang="en-US" sz="2600">
                <a:latin typeface="Calibri" panose="020F0502020204030204" pitchFamily="34" charset="0"/>
              </a:rPr>
              <a:t>, for each input?</a:t>
            </a:r>
          </a:p>
        </p:txBody>
      </p:sp>
      <p:grpSp>
        <p:nvGrpSpPr>
          <p:cNvPr id="98307" name="Group 44"/>
          <p:cNvGrpSpPr>
            <a:grpSpLocks/>
          </p:cNvGrpSpPr>
          <p:nvPr/>
        </p:nvGrpSpPr>
        <p:grpSpPr bwMode="auto">
          <a:xfrm>
            <a:off x="2735263" y="5248275"/>
            <a:ext cx="2247900" cy="1179513"/>
            <a:chOff x="3830565" y="2468777"/>
            <a:chExt cx="3821999" cy="1944208"/>
          </a:xfrm>
        </p:grpSpPr>
        <p:sp>
          <p:nvSpPr>
            <p:cNvPr id="98331" name="Text Box 2"/>
            <p:cNvSpPr txBox="1">
              <a:spLocks noChangeArrowheads="1"/>
            </p:cNvSpPr>
            <p:nvPr/>
          </p:nvSpPr>
          <p:spPr bwMode="auto">
            <a:xfrm>
              <a:off x="3919447" y="2468777"/>
              <a:ext cx="3536445" cy="574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lnSpc>
                  <a:spcPct val="125000"/>
                </a:lnSpc>
                <a:buClr>
                  <a:srgbClr val="000000"/>
                </a:buClr>
                <a:buSzPct val="100000"/>
                <a:buFont typeface="Times New Roman" panose="02020603050405020304" pitchFamily="18" charset="0"/>
                <a:buNone/>
              </a:pPr>
              <a:r>
                <a:rPr lang="en-US" altLang="en-US" sz="2000">
                  <a:latin typeface="Courier New" panose="02070309020205020404" pitchFamily="49" charset="0"/>
                </a:rPr>
                <a:t>a_program 3</a:t>
              </a:r>
            </a:p>
          </p:txBody>
        </p:sp>
        <p:sp>
          <p:nvSpPr>
            <p:cNvPr id="98332" name="AutoShape 14"/>
            <p:cNvSpPr>
              <a:spLocks noChangeArrowheads="1"/>
            </p:cNvSpPr>
            <p:nvPr/>
          </p:nvSpPr>
          <p:spPr bwMode="auto">
            <a:xfrm>
              <a:off x="5905475" y="3607858"/>
              <a:ext cx="460375" cy="346075"/>
            </a:xfrm>
            <a:prstGeom prst="rightArrow">
              <a:avLst>
                <a:gd name="adj1" fmla="val 50000"/>
                <a:gd name="adj2" fmla="val 3325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pic>
          <p:nvPicPr>
            <p:cNvPr id="98333" name="Picture 28" descr="MC90039148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5701" y="3128794"/>
              <a:ext cx="1056863" cy="1267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34" name="AutoShape 14"/>
            <p:cNvSpPr>
              <a:spLocks noChangeArrowheads="1"/>
            </p:cNvSpPr>
            <p:nvPr/>
          </p:nvSpPr>
          <p:spPr bwMode="auto">
            <a:xfrm>
              <a:off x="3830565" y="3646824"/>
              <a:ext cx="460375" cy="346075"/>
            </a:xfrm>
            <a:prstGeom prst="rightArrow">
              <a:avLst>
                <a:gd name="adj1" fmla="val 50000"/>
                <a:gd name="adj2" fmla="val 3325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grpSp>
          <p:nvGrpSpPr>
            <p:cNvPr id="98335" name="Group 21"/>
            <p:cNvGrpSpPr>
              <a:grpSpLocks/>
            </p:cNvGrpSpPr>
            <p:nvPr/>
          </p:nvGrpSpPr>
          <p:grpSpPr bwMode="auto">
            <a:xfrm>
              <a:off x="4406635" y="3146160"/>
              <a:ext cx="1382713" cy="1266825"/>
              <a:chOff x="1755775" y="3319463"/>
              <a:chExt cx="1382713" cy="1266825"/>
            </a:xfrm>
          </p:grpSpPr>
          <p:grpSp>
            <p:nvGrpSpPr>
              <p:cNvPr id="98336" name="Group 24"/>
              <p:cNvGrpSpPr>
                <a:grpSpLocks/>
              </p:cNvGrpSpPr>
              <p:nvPr/>
            </p:nvGrpSpPr>
            <p:grpSpPr bwMode="auto">
              <a:xfrm>
                <a:off x="1871663" y="3492500"/>
                <a:ext cx="919163" cy="784224"/>
                <a:chOff x="1632" y="1248"/>
                <a:chExt cx="2682" cy="2286"/>
              </a:xfrm>
            </p:grpSpPr>
            <p:sp>
              <p:nvSpPr>
                <p:cNvPr id="98338"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scene3d>
                  <a:camera prst="legacyPerspectiveFront">
                    <a:rot lat="20099957" lon="1500000" rev="0"/>
                  </a:camera>
                  <a:lightRig rig="legacyFlat4" dir="b"/>
                </a:scene3d>
                <a:sp3d extrusionH="430200" prstMaterial="legacyMatte">
                  <a:bevelT w="13500" h="13500" prst="angle"/>
                  <a:bevelB w="13500" h="13500" prst="angle"/>
                  <a:extrusionClr>
                    <a:srgbClr val="C0C0C0"/>
                  </a:extrusionClr>
                  <a:contourClr>
                    <a:srgbClr val="C0C0C0"/>
                  </a:contourClr>
                </a:sp3d>
              </p:spPr>
              <p:txBody>
                <a:bodyPr>
                  <a:flatTx/>
                </a:bodyPr>
                <a:lstStyle/>
                <a:p>
                  <a:endParaRPr lang="en-GB"/>
                </a:p>
              </p:txBody>
            </p:sp>
            <p:sp>
              <p:nvSpPr>
                <p:cNvPr id="98339" name="AutoShape 4"/>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scene3d>
                  <a:camera prst="legacyPerspectiveFront">
                    <a:rot lat="20099957" lon="1500000" rev="0"/>
                  </a:camera>
                  <a:lightRig rig="legacyFlat4" dir="b"/>
                </a:scene3d>
                <a:sp3d extrusionH="430200" prstMaterial="legacyMatte">
                  <a:bevelT w="13500" h="13500" prst="angle"/>
                  <a:bevelB w="13500" h="13500" prst="angle"/>
                  <a:extrusionClr>
                    <a:srgbClr val="C0C0C0"/>
                  </a:extrusionClr>
                  <a:contourClr>
                    <a:srgbClr val="C0C0C0"/>
                  </a:contourClr>
                </a:sp3d>
              </p:spPr>
              <p:txBody>
                <a:bodyPr>
                  <a:flatTx/>
                </a:bodyPr>
                <a:lstStyle/>
                <a:p>
                  <a:endParaRPr lang="en-GB"/>
                </a:p>
              </p:txBody>
            </p:sp>
            <p:sp>
              <p:nvSpPr>
                <p:cNvPr id="98340" name="AutoShape 5"/>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scene3d>
                  <a:camera prst="legacyPerspectiveFront">
                    <a:rot lat="20099957" lon="1500000" rev="0"/>
                  </a:camera>
                  <a:lightRig rig="legacyFlat4" dir="b"/>
                </a:scene3d>
                <a:sp3d extrusionH="430200" prstMaterial="legacyMatte">
                  <a:bevelT w="13500" h="13500" prst="angle"/>
                  <a:bevelB w="13500" h="13500" prst="angle"/>
                  <a:extrusionClr>
                    <a:srgbClr val="C0C0C0"/>
                  </a:extrusionClr>
                  <a:contourClr>
                    <a:srgbClr val="C0C0C0"/>
                  </a:contourClr>
                </a:sp3d>
              </p:spPr>
              <p:txBody>
                <a:bodyPr>
                  <a:flatTx/>
                </a:bodyPr>
                <a:lstStyle/>
                <a:p>
                  <a:endParaRPr lang="en-GB"/>
                </a:p>
              </p:txBody>
            </p:sp>
          </p:grpSp>
          <p:sp>
            <p:nvSpPr>
              <p:cNvPr id="98337" name="AutoShape 7"/>
              <p:cNvSpPr>
                <a:spLocks noChangeArrowheads="1"/>
              </p:cNvSpPr>
              <p:nvPr/>
            </p:nvSpPr>
            <p:spPr bwMode="auto">
              <a:xfrm>
                <a:off x="1755775" y="3319463"/>
                <a:ext cx="1382713" cy="1266825"/>
              </a:xfrm>
              <a:prstGeom prst="octagon">
                <a:avLst>
                  <a:gd name="adj" fmla="val 29287"/>
                </a:avLst>
              </a:prstGeom>
              <a:noFill/>
              <a:ln w="9525">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grpSp>
      </p:grpSp>
      <p:grpSp>
        <p:nvGrpSpPr>
          <p:cNvPr id="98308" name="Group 66"/>
          <p:cNvGrpSpPr>
            <a:grpSpLocks/>
          </p:cNvGrpSpPr>
          <p:nvPr/>
        </p:nvGrpSpPr>
        <p:grpSpPr bwMode="auto">
          <a:xfrm>
            <a:off x="2735263" y="2828925"/>
            <a:ext cx="2247900" cy="1179513"/>
            <a:chOff x="3830565" y="2468777"/>
            <a:chExt cx="3821999" cy="1944208"/>
          </a:xfrm>
        </p:grpSpPr>
        <p:sp>
          <p:nvSpPr>
            <p:cNvPr id="98321" name="Text Box 2"/>
            <p:cNvSpPr txBox="1">
              <a:spLocks noChangeArrowheads="1"/>
            </p:cNvSpPr>
            <p:nvPr/>
          </p:nvSpPr>
          <p:spPr bwMode="auto">
            <a:xfrm>
              <a:off x="3919446" y="2468777"/>
              <a:ext cx="3634391" cy="574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lnSpc>
                  <a:spcPct val="125000"/>
                </a:lnSpc>
                <a:buClr>
                  <a:srgbClr val="000000"/>
                </a:buClr>
                <a:buSzPct val="100000"/>
                <a:buFont typeface="Times New Roman" panose="02020603050405020304" pitchFamily="18" charset="0"/>
                <a:buNone/>
              </a:pPr>
              <a:r>
                <a:rPr lang="en-US" altLang="en-US" sz="2000">
                  <a:latin typeface="Courier New" panose="02070309020205020404" pitchFamily="49" charset="0"/>
                </a:rPr>
                <a:t>a_program 1</a:t>
              </a:r>
            </a:p>
          </p:txBody>
        </p:sp>
        <p:sp>
          <p:nvSpPr>
            <p:cNvPr id="98322" name="AutoShape 14"/>
            <p:cNvSpPr>
              <a:spLocks noChangeArrowheads="1"/>
            </p:cNvSpPr>
            <p:nvPr/>
          </p:nvSpPr>
          <p:spPr bwMode="auto">
            <a:xfrm>
              <a:off x="5905475" y="3607858"/>
              <a:ext cx="460375" cy="346075"/>
            </a:xfrm>
            <a:prstGeom prst="rightArrow">
              <a:avLst>
                <a:gd name="adj1" fmla="val 50000"/>
                <a:gd name="adj2" fmla="val 3325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pic>
          <p:nvPicPr>
            <p:cNvPr id="98323" name="Picture 28" descr="MC90039148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5701" y="3128794"/>
              <a:ext cx="1056863" cy="1267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24" name="AutoShape 14"/>
            <p:cNvSpPr>
              <a:spLocks noChangeArrowheads="1"/>
            </p:cNvSpPr>
            <p:nvPr/>
          </p:nvSpPr>
          <p:spPr bwMode="auto">
            <a:xfrm>
              <a:off x="3830565" y="3646824"/>
              <a:ext cx="460375" cy="346075"/>
            </a:xfrm>
            <a:prstGeom prst="rightArrow">
              <a:avLst>
                <a:gd name="adj1" fmla="val 50000"/>
                <a:gd name="adj2" fmla="val 3325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grpSp>
          <p:nvGrpSpPr>
            <p:cNvPr id="98325" name="Group 21"/>
            <p:cNvGrpSpPr>
              <a:grpSpLocks/>
            </p:cNvGrpSpPr>
            <p:nvPr/>
          </p:nvGrpSpPr>
          <p:grpSpPr bwMode="auto">
            <a:xfrm>
              <a:off x="4406635" y="3146160"/>
              <a:ext cx="1382713" cy="1266825"/>
              <a:chOff x="1755775" y="3319463"/>
              <a:chExt cx="1382713" cy="1266825"/>
            </a:xfrm>
          </p:grpSpPr>
          <p:grpSp>
            <p:nvGrpSpPr>
              <p:cNvPr id="98326" name="Group 24"/>
              <p:cNvGrpSpPr>
                <a:grpSpLocks/>
              </p:cNvGrpSpPr>
              <p:nvPr/>
            </p:nvGrpSpPr>
            <p:grpSpPr bwMode="auto">
              <a:xfrm>
                <a:off x="1871663" y="3492500"/>
                <a:ext cx="919163" cy="784224"/>
                <a:chOff x="1632" y="1248"/>
                <a:chExt cx="2682" cy="2286"/>
              </a:xfrm>
            </p:grpSpPr>
            <p:sp>
              <p:nvSpPr>
                <p:cNvPr id="98328"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scene3d>
                  <a:camera prst="legacyPerspectiveFront">
                    <a:rot lat="20099957" lon="1500000" rev="0"/>
                  </a:camera>
                  <a:lightRig rig="legacyFlat4" dir="b"/>
                </a:scene3d>
                <a:sp3d extrusionH="430200" prstMaterial="legacyMatte">
                  <a:bevelT w="13500" h="13500" prst="angle"/>
                  <a:bevelB w="13500" h="13500" prst="angle"/>
                  <a:extrusionClr>
                    <a:srgbClr val="C0C0C0"/>
                  </a:extrusionClr>
                  <a:contourClr>
                    <a:srgbClr val="C0C0C0"/>
                  </a:contourClr>
                </a:sp3d>
              </p:spPr>
              <p:txBody>
                <a:bodyPr>
                  <a:flatTx/>
                </a:bodyPr>
                <a:lstStyle/>
                <a:p>
                  <a:endParaRPr lang="en-GB"/>
                </a:p>
              </p:txBody>
            </p:sp>
            <p:sp>
              <p:nvSpPr>
                <p:cNvPr id="98329" name="AutoShape 4"/>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scene3d>
                  <a:camera prst="legacyPerspectiveFront">
                    <a:rot lat="20099957" lon="1500000" rev="0"/>
                  </a:camera>
                  <a:lightRig rig="legacyFlat4" dir="b"/>
                </a:scene3d>
                <a:sp3d extrusionH="430200" prstMaterial="legacyMatte">
                  <a:bevelT w="13500" h="13500" prst="angle"/>
                  <a:bevelB w="13500" h="13500" prst="angle"/>
                  <a:extrusionClr>
                    <a:srgbClr val="C0C0C0"/>
                  </a:extrusionClr>
                  <a:contourClr>
                    <a:srgbClr val="C0C0C0"/>
                  </a:contourClr>
                </a:sp3d>
              </p:spPr>
              <p:txBody>
                <a:bodyPr>
                  <a:flatTx/>
                </a:bodyPr>
                <a:lstStyle/>
                <a:p>
                  <a:endParaRPr lang="en-GB"/>
                </a:p>
              </p:txBody>
            </p:sp>
            <p:sp>
              <p:nvSpPr>
                <p:cNvPr id="98330" name="AutoShape 5"/>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scene3d>
                  <a:camera prst="legacyPerspectiveFront">
                    <a:rot lat="20099957" lon="1500000" rev="0"/>
                  </a:camera>
                  <a:lightRig rig="legacyFlat4" dir="b"/>
                </a:scene3d>
                <a:sp3d extrusionH="430200" prstMaterial="legacyMatte">
                  <a:bevelT w="13500" h="13500" prst="angle"/>
                  <a:bevelB w="13500" h="13500" prst="angle"/>
                  <a:extrusionClr>
                    <a:srgbClr val="C0C0C0"/>
                  </a:extrusionClr>
                  <a:contourClr>
                    <a:srgbClr val="C0C0C0"/>
                  </a:contourClr>
                </a:sp3d>
              </p:spPr>
              <p:txBody>
                <a:bodyPr>
                  <a:flatTx/>
                </a:bodyPr>
                <a:lstStyle/>
                <a:p>
                  <a:endParaRPr lang="en-GB"/>
                </a:p>
              </p:txBody>
            </p:sp>
          </p:grpSp>
          <p:sp>
            <p:nvSpPr>
              <p:cNvPr id="98327" name="AutoShape 7"/>
              <p:cNvSpPr>
                <a:spLocks noChangeArrowheads="1"/>
              </p:cNvSpPr>
              <p:nvPr/>
            </p:nvSpPr>
            <p:spPr bwMode="auto">
              <a:xfrm>
                <a:off x="1755775" y="3319463"/>
                <a:ext cx="1382713" cy="1266825"/>
              </a:xfrm>
              <a:prstGeom prst="octagon">
                <a:avLst>
                  <a:gd name="adj" fmla="val 29287"/>
                </a:avLst>
              </a:prstGeom>
              <a:noFill/>
              <a:ln w="9525">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grpSp>
      </p:grpSp>
      <p:grpSp>
        <p:nvGrpSpPr>
          <p:cNvPr id="98309" name="Group 77"/>
          <p:cNvGrpSpPr>
            <a:grpSpLocks/>
          </p:cNvGrpSpPr>
          <p:nvPr/>
        </p:nvGrpSpPr>
        <p:grpSpPr bwMode="auto">
          <a:xfrm>
            <a:off x="2735263" y="4038600"/>
            <a:ext cx="2305050" cy="1179513"/>
            <a:chOff x="3830565" y="2468777"/>
            <a:chExt cx="3919165" cy="1944208"/>
          </a:xfrm>
        </p:grpSpPr>
        <p:sp>
          <p:nvSpPr>
            <p:cNvPr id="98311" name="Text Box 2"/>
            <p:cNvSpPr txBox="1">
              <a:spLocks noChangeArrowheads="1"/>
            </p:cNvSpPr>
            <p:nvPr/>
          </p:nvSpPr>
          <p:spPr bwMode="auto">
            <a:xfrm>
              <a:off x="3919446" y="2468777"/>
              <a:ext cx="3830284" cy="574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lnSpc>
                  <a:spcPct val="125000"/>
                </a:lnSpc>
                <a:buClr>
                  <a:srgbClr val="000000"/>
                </a:buClr>
                <a:buSzPct val="100000"/>
                <a:buFont typeface="Times New Roman" panose="02020603050405020304" pitchFamily="18" charset="0"/>
                <a:buNone/>
              </a:pPr>
              <a:r>
                <a:rPr lang="en-US" altLang="en-US" sz="2000">
                  <a:latin typeface="Courier New" panose="02070309020205020404" pitchFamily="49" charset="0"/>
                </a:rPr>
                <a:t>a_program 2</a:t>
              </a:r>
            </a:p>
          </p:txBody>
        </p:sp>
        <p:sp>
          <p:nvSpPr>
            <p:cNvPr id="98312" name="AutoShape 14"/>
            <p:cNvSpPr>
              <a:spLocks noChangeArrowheads="1"/>
            </p:cNvSpPr>
            <p:nvPr/>
          </p:nvSpPr>
          <p:spPr bwMode="auto">
            <a:xfrm>
              <a:off x="5905475" y="3607858"/>
              <a:ext cx="460375" cy="346075"/>
            </a:xfrm>
            <a:prstGeom prst="rightArrow">
              <a:avLst>
                <a:gd name="adj1" fmla="val 50000"/>
                <a:gd name="adj2" fmla="val 3325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pic>
          <p:nvPicPr>
            <p:cNvPr id="98313" name="Picture 28" descr="MC90039148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5701" y="3128794"/>
              <a:ext cx="1056863" cy="1267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14" name="AutoShape 14"/>
            <p:cNvSpPr>
              <a:spLocks noChangeArrowheads="1"/>
            </p:cNvSpPr>
            <p:nvPr/>
          </p:nvSpPr>
          <p:spPr bwMode="auto">
            <a:xfrm>
              <a:off x="3830565" y="3646824"/>
              <a:ext cx="460375" cy="346075"/>
            </a:xfrm>
            <a:prstGeom prst="rightArrow">
              <a:avLst>
                <a:gd name="adj1" fmla="val 50000"/>
                <a:gd name="adj2" fmla="val 3325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grpSp>
          <p:nvGrpSpPr>
            <p:cNvPr id="98315" name="Group 21"/>
            <p:cNvGrpSpPr>
              <a:grpSpLocks/>
            </p:cNvGrpSpPr>
            <p:nvPr/>
          </p:nvGrpSpPr>
          <p:grpSpPr bwMode="auto">
            <a:xfrm>
              <a:off x="4406635" y="3146160"/>
              <a:ext cx="1382713" cy="1266825"/>
              <a:chOff x="1755775" y="3319463"/>
              <a:chExt cx="1382713" cy="1266825"/>
            </a:xfrm>
          </p:grpSpPr>
          <p:grpSp>
            <p:nvGrpSpPr>
              <p:cNvPr id="98316" name="Group 24"/>
              <p:cNvGrpSpPr>
                <a:grpSpLocks/>
              </p:cNvGrpSpPr>
              <p:nvPr/>
            </p:nvGrpSpPr>
            <p:grpSpPr bwMode="auto">
              <a:xfrm>
                <a:off x="1871663" y="3492500"/>
                <a:ext cx="919163" cy="784224"/>
                <a:chOff x="1632" y="1248"/>
                <a:chExt cx="2682" cy="2286"/>
              </a:xfrm>
            </p:grpSpPr>
            <p:sp>
              <p:nvSpPr>
                <p:cNvPr id="98318"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scene3d>
                  <a:camera prst="legacyPerspectiveFront">
                    <a:rot lat="20099957" lon="1500000" rev="0"/>
                  </a:camera>
                  <a:lightRig rig="legacyFlat4" dir="b"/>
                </a:scene3d>
                <a:sp3d extrusionH="430200" prstMaterial="legacyMatte">
                  <a:bevelT w="13500" h="13500" prst="angle"/>
                  <a:bevelB w="13500" h="13500" prst="angle"/>
                  <a:extrusionClr>
                    <a:srgbClr val="C0C0C0"/>
                  </a:extrusionClr>
                  <a:contourClr>
                    <a:srgbClr val="C0C0C0"/>
                  </a:contourClr>
                </a:sp3d>
              </p:spPr>
              <p:txBody>
                <a:bodyPr>
                  <a:flatTx/>
                </a:bodyPr>
                <a:lstStyle/>
                <a:p>
                  <a:endParaRPr lang="en-GB"/>
                </a:p>
              </p:txBody>
            </p:sp>
            <p:sp>
              <p:nvSpPr>
                <p:cNvPr id="98319" name="AutoShape 4"/>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scene3d>
                  <a:camera prst="legacyPerspectiveFront">
                    <a:rot lat="20099957" lon="1500000" rev="0"/>
                  </a:camera>
                  <a:lightRig rig="legacyFlat4" dir="b"/>
                </a:scene3d>
                <a:sp3d extrusionH="430200" prstMaterial="legacyMatte">
                  <a:bevelT w="13500" h="13500" prst="angle"/>
                  <a:bevelB w="13500" h="13500" prst="angle"/>
                  <a:extrusionClr>
                    <a:srgbClr val="C0C0C0"/>
                  </a:extrusionClr>
                  <a:contourClr>
                    <a:srgbClr val="C0C0C0"/>
                  </a:contourClr>
                </a:sp3d>
              </p:spPr>
              <p:txBody>
                <a:bodyPr>
                  <a:flatTx/>
                </a:bodyPr>
                <a:lstStyle/>
                <a:p>
                  <a:endParaRPr lang="en-GB"/>
                </a:p>
              </p:txBody>
            </p:sp>
            <p:sp>
              <p:nvSpPr>
                <p:cNvPr id="98320" name="AutoShape 5"/>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scene3d>
                  <a:camera prst="legacyPerspectiveFront">
                    <a:rot lat="20099957" lon="1500000" rev="0"/>
                  </a:camera>
                  <a:lightRig rig="legacyFlat4" dir="b"/>
                </a:scene3d>
                <a:sp3d extrusionH="430200" prstMaterial="legacyMatte">
                  <a:bevelT w="13500" h="13500" prst="angle"/>
                  <a:bevelB w="13500" h="13500" prst="angle"/>
                  <a:extrusionClr>
                    <a:srgbClr val="C0C0C0"/>
                  </a:extrusionClr>
                  <a:contourClr>
                    <a:srgbClr val="C0C0C0"/>
                  </a:contourClr>
                </a:sp3d>
              </p:spPr>
              <p:txBody>
                <a:bodyPr>
                  <a:flatTx/>
                </a:bodyPr>
                <a:lstStyle/>
                <a:p>
                  <a:endParaRPr lang="en-GB"/>
                </a:p>
              </p:txBody>
            </p:sp>
          </p:grpSp>
          <p:sp>
            <p:nvSpPr>
              <p:cNvPr id="98317" name="AutoShape 7"/>
              <p:cNvSpPr>
                <a:spLocks noChangeArrowheads="1"/>
              </p:cNvSpPr>
              <p:nvPr/>
            </p:nvSpPr>
            <p:spPr bwMode="auto">
              <a:xfrm>
                <a:off x="1755775" y="3319463"/>
                <a:ext cx="1382713" cy="1266825"/>
              </a:xfrm>
              <a:prstGeom prst="octagon">
                <a:avLst>
                  <a:gd name="adj" fmla="val 29287"/>
                </a:avLst>
              </a:prstGeom>
              <a:noFill/>
              <a:ln w="9525">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grpSp>
      </p:grpSp>
      <p:sp>
        <p:nvSpPr>
          <p:cNvPr id="98310" name="Text Box 2"/>
          <p:cNvSpPr txBox="1">
            <a:spLocks noChangeArrowheads="1"/>
          </p:cNvSpPr>
          <p:nvPr/>
        </p:nvSpPr>
        <p:spPr bwMode="auto">
          <a:xfrm>
            <a:off x="3138488" y="6370638"/>
            <a:ext cx="6350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lnSpc>
                <a:spcPct val="125000"/>
              </a:lnSpc>
              <a:buClr>
                <a:srgbClr val="000000"/>
              </a:buClr>
              <a:buSzPct val="100000"/>
              <a:buFont typeface="Times New Roman" panose="02020603050405020304" pitchFamily="18" charset="0"/>
              <a:buNone/>
            </a:pPr>
            <a:r>
              <a:rPr lang="en-US" altLang="en-US" sz="2000">
                <a:latin typeface="Courier New" panose="02070309020205020404" pitchFamily="49" charset="0"/>
              </a:rPr>
              <a:t>...</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4"/>
          <p:cNvSpPr txBox="1">
            <a:spLocks noChangeArrowheads="1"/>
          </p:cNvSpPr>
          <p:nvPr/>
        </p:nvSpPr>
        <p:spPr bwMode="auto">
          <a:xfrm>
            <a:off x="950913" y="725488"/>
            <a:ext cx="6911975"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We've seen how pipes and filters work with using a single program on some input data…</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But what about running the same program </a:t>
            </a:r>
            <a:r>
              <a:rPr lang="en-US" altLang="en-US" sz="2600" i="1">
                <a:latin typeface="Calibri" panose="020F0502020204030204" pitchFamily="34" charset="0"/>
              </a:rPr>
              <a:t>separately</a:t>
            </a:r>
            <a:r>
              <a:rPr lang="en-US" altLang="en-US" sz="2600">
                <a:latin typeface="Calibri" panose="020F0502020204030204" pitchFamily="34" charset="0"/>
              </a:rPr>
              <a:t>, for each input?</a:t>
            </a:r>
          </a:p>
        </p:txBody>
      </p:sp>
      <p:grpSp>
        <p:nvGrpSpPr>
          <p:cNvPr id="100355" name="Group 44"/>
          <p:cNvGrpSpPr>
            <a:grpSpLocks/>
          </p:cNvGrpSpPr>
          <p:nvPr/>
        </p:nvGrpSpPr>
        <p:grpSpPr bwMode="auto">
          <a:xfrm>
            <a:off x="2735263" y="5230813"/>
            <a:ext cx="2247900" cy="1196975"/>
            <a:chOff x="3830565" y="2437920"/>
            <a:chExt cx="3821999" cy="1975065"/>
          </a:xfrm>
        </p:grpSpPr>
        <p:sp>
          <p:nvSpPr>
            <p:cNvPr id="100380" name="Text Box 2"/>
            <p:cNvSpPr txBox="1">
              <a:spLocks noChangeArrowheads="1"/>
            </p:cNvSpPr>
            <p:nvPr/>
          </p:nvSpPr>
          <p:spPr bwMode="auto">
            <a:xfrm>
              <a:off x="3919446" y="2437920"/>
              <a:ext cx="3634391" cy="574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lnSpc>
                  <a:spcPct val="125000"/>
                </a:lnSpc>
                <a:buClr>
                  <a:srgbClr val="000000"/>
                </a:buClr>
                <a:buSzPct val="100000"/>
                <a:buFont typeface="Times New Roman" panose="02020603050405020304" pitchFamily="18" charset="0"/>
                <a:buNone/>
              </a:pPr>
              <a:r>
                <a:rPr lang="en-US" altLang="en-US" sz="2000">
                  <a:latin typeface="Courier New" panose="02070309020205020404" pitchFamily="49" charset="0"/>
                </a:rPr>
                <a:t>a_program 3</a:t>
              </a:r>
            </a:p>
          </p:txBody>
        </p:sp>
        <p:sp>
          <p:nvSpPr>
            <p:cNvPr id="100381" name="AutoShape 14"/>
            <p:cNvSpPr>
              <a:spLocks noChangeArrowheads="1"/>
            </p:cNvSpPr>
            <p:nvPr/>
          </p:nvSpPr>
          <p:spPr bwMode="auto">
            <a:xfrm>
              <a:off x="5905475" y="3607858"/>
              <a:ext cx="460375" cy="346075"/>
            </a:xfrm>
            <a:prstGeom prst="rightArrow">
              <a:avLst>
                <a:gd name="adj1" fmla="val 50000"/>
                <a:gd name="adj2" fmla="val 3325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pic>
          <p:nvPicPr>
            <p:cNvPr id="100382" name="Picture 28" descr="MC90039148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5701" y="3128794"/>
              <a:ext cx="1056863" cy="1267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83" name="AutoShape 14"/>
            <p:cNvSpPr>
              <a:spLocks noChangeArrowheads="1"/>
            </p:cNvSpPr>
            <p:nvPr/>
          </p:nvSpPr>
          <p:spPr bwMode="auto">
            <a:xfrm>
              <a:off x="3830565" y="3646824"/>
              <a:ext cx="460375" cy="346075"/>
            </a:xfrm>
            <a:prstGeom prst="rightArrow">
              <a:avLst>
                <a:gd name="adj1" fmla="val 50000"/>
                <a:gd name="adj2" fmla="val 3325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grpSp>
          <p:nvGrpSpPr>
            <p:cNvPr id="100384" name="Group 21"/>
            <p:cNvGrpSpPr>
              <a:grpSpLocks/>
            </p:cNvGrpSpPr>
            <p:nvPr/>
          </p:nvGrpSpPr>
          <p:grpSpPr bwMode="auto">
            <a:xfrm>
              <a:off x="4406635" y="3146160"/>
              <a:ext cx="1382713" cy="1266825"/>
              <a:chOff x="1755775" y="3319463"/>
              <a:chExt cx="1382713" cy="1266825"/>
            </a:xfrm>
          </p:grpSpPr>
          <p:grpSp>
            <p:nvGrpSpPr>
              <p:cNvPr id="100385" name="Group 24"/>
              <p:cNvGrpSpPr>
                <a:grpSpLocks/>
              </p:cNvGrpSpPr>
              <p:nvPr/>
            </p:nvGrpSpPr>
            <p:grpSpPr bwMode="auto">
              <a:xfrm>
                <a:off x="1871663" y="3492500"/>
                <a:ext cx="919163" cy="784224"/>
                <a:chOff x="1632" y="1248"/>
                <a:chExt cx="2682" cy="2286"/>
              </a:xfrm>
            </p:grpSpPr>
            <p:sp>
              <p:nvSpPr>
                <p:cNvPr id="100387"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scene3d>
                  <a:camera prst="legacyPerspectiveFront">
                    <a:rot lat="20099957" lon="1500000" rev="0"/>
                  </a:camera>
                  <a:lightRig rig="legacyFlat4" dir="b"/>
                </a:scene3d>
                <a:sp3d extrusionH="430200" prstMaterial="legacyMatte">
                  <a:bevelT w="13500" h="13500" prst="angle"/>
                  <a:bevelB w="13500" h="13500" prst="angle"/>
                  <a:extrusionClr>
                    <a:srgbClr val="C0C0C0"/>
                  </a:extrusionClr>
                  <a:contourClr>
                    <a:srgbClr val="C0C0C0"/>
                  </a:contourClr>
                </a:sp3d>
              </p:spPr>
              <p:txBody>
                <a:bodyPr>
                  <a:flatTx/>
                </a:bodyPr>
                <a:lstStyle/>
                <a:p>
                  <a:endParaRPr lang="en-GB"/>
                </a:p>
              </p:txBody>
            </p:sp>
            <p:sp>
              <p:nvSpPr>
                <p:cNvPr id="100388" name="AutoShape 4"/>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scene3d>
                  <a:camera prst="legacyPerspectiveFront">
                    <a:rot lat="20099957" lon="1500000" rev="0"/>
                  </a:camera>
                  <a:lightRig rig="legacyFlat4" dir="b"/>
                </a:scene3d>
                <a:sp3d extrusionH="430200" prstMaterial="legacyMatte">
                  <a:bevelT w="13500" h="13500" prst="angle"/>
                  <a:bevelB w="13500" h="13500" prst="angle"/>
                  <a:extrusionClr>
                    <a:srgbClr val="C0C0C0"/>
                  </a:extrusionClr>
                  <a:contourClr>
                    <a:srgbClr val="C0C0C0"/>
                  </a:contourClr>
                </a:sp3d>
              </p:spPr>
              <p:txBody>
                <a:bodyPr>
                  <a:flatTx/>
                </a:bodyPr>
                <a:lstStyle/>
                <a:p>
                  <a:endParaRPr lang="en-GB"/>
                </a:p>
              </p:txBody>
            </p:sp>
            <p:sp>
              <p:nvSpPr>
                <p:cNvPr id="100389" name="AutoShape 5"/>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scene3d>
                  <a:camera prst="legacyPerspectiveFront">
                    <a:rot lat="20099957" lon="1500000" rev="0"/>
                  </a:camera>
                  <a:lightRig rig="legacyFlat4" dir="b"/>
                </a:scene3d>
                <a:sp3d extrusionH="430200" prstMaterial="legacyMatte">
                  <a:bevelT w="13500" h="13500" prst="angle"/>
                  <a:bevelB w="13500" h="13500" prst="angle"/>
                  <a:extrusionClr>
                    <a:srgbClr val="C0C0C0"/>
                  </a:extrusionClr>
                  <a:contourClr>
                    <a:srgbClr val="C0C0C0"/>
                  </a:contourClr>
                </a:sp3d>
              </p:spPr>
              <p:txBody>
                <a:bodyPr>
                  <a:flatTx/>
                </a:bodyPr>
                <a:lstStyle/>
                <a:p>
                  <a:endParaRPr lang="en-GB"/>
                </a:p>
              </p:txBody>
            </p:sp>
          </p:grpSp>
          <p:sp>
            <p:nvSpPr>
              <p:cNvPr id="100386" name="AutoShape 7"/>
              <p:cNvSpPr>
                <a:spLocks noChangeArrowheads="1"/>
              </p:cNvSpPr>
              <p:nvPr/>
            </p:nvSpPr>
            <p:spPr bwMode="auto">
              <a:xfrm>
                <a:off x="1755775" y="3319463"/>
                <a:ext cx="1382713" cy="1266825"/>
              </a:xfrm>
              <a:prstGeom prst="octagon">
                <a:avLst>
                  <a:gd name="adj" fmla="val 29287"/>
                </a:avLst>
              </a:prstGeom>
              <a:noFill/>
              <a:ln w="9525">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grpSp>
      </p:grpSp>
      <p:grpSp>
        <p:nvGrpSpPr>
          <p:cNvPr id="100356" name="Group 66"/>
          <p:cNvGrpSpPr>
            <a:grpSpLocks/>
          </p:cNvGrpSpPr>
          <p:nvPr/>
        </p:nvGrpSpPr>
        <p:grpSpPr bwMode="auto">
          <a:xfrm>
            <a:off x="2735263" y="2828925"/>
            <a:ext cx="2247900" cy="1179513"/>
            <a:chOff x="3830565" y="2468777"/>
            <a:chExt cx="3821999" cy="1944208"/>
          </a:xfrm>
        </p:grpSpPr>
        <p:sp>
          <p:nvSpPr>
            <p:cNvPr id="100370" name="Text Box 2"/>
            <p:cNvSpPr txBox="1">
              <a:spLocks noChangeArrowheads="1"/>
            </p:cNvSpPr>
            <p:nvPr/>
          </p:nvSpPr>
          <p:spPr bwMode="auto">
            <a:xfrm>
              <a:off x="3919446" y="2468777"/>
              <a:ext cx="3438498" cy="574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lnSpc>
                  <a:spcPct val="125000"/>
                </a:lnSpc>
                <a:buClr>
                  <a:srgbClr val="000000"/>
                </a:buClr>
                <a:buSzPct val="100000"/>
                <a:buFont typeface="Times New Roman" panose="02020603050405020304" pitchFamily="18" charset="0"/>
                <a:buNone/>
              </a:pPr>
              <a:r>
                <a:rPr lang="en-US" altLang="en-US" sz="2000">
                  <a:latin typeface="Courier New" panose="02070309020205020404" pitchFamily="49" charset="0"/>
                </a:rPr>
                <a:t>a_program 1</a:t>
              </a:r>
            </a:p>
          </p:txBody>
        </p:sp>
        <p:sp>
          <p:nvSpPr>
            <p:cNvPr id="100371" name="AutoShape 14"/>
            <p:cNvSpPr>
              <a:spLocks noChangeArrowheads="1"/>
            </p:cNvSpPr>
            <p:nvPr/>
          </p:nvSpPr>
          <p:spPr bwMode="auto">
            <a:xfrm>
              <a:off x="5905475" y="3607858"/>
              <a:ext cx="460375" cy="346075"/>
            </a:xfrm>
            <a:prstGeom prst="rightArrow">
              <a:avLst>
                <a:gd name="adj1" fmla="val 50000"/>
                <a:gd name="adj2" fmla="val 3325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pic>
          <p:nvPicPr>
            <p:cNvPr id="100372" name="Picture 28" descr="MC90039148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5701" y="3128794"/>
              <a:ext cx="1056863" cy="1267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73" name="AutoShape 14"/>
            <p:cNvSpPr>
              <a:spLocks noChangeArrowheads="1"/>
            </p:cNvSpPr>
            <p:nvPr/>
          </p:nvSpPr>
          <p:spPr bwMode="auto">
            <a:xfrm>
              <a:off x="3830565" y="3646824"/>
              <a:ext cx="460375" cy="346075"/>
            </a:xfrm>
            <a:prstGeom prst="rightArrow">
              <a:avLst>
                <a:gd name="adj1" fmla="val 50000"/>
                <a:gd name="adj2" fmla="val 3325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grpSp>
          <p:nvGrpSpPr>
            <p:cNvPr id="100374" name="Group 21"/>
            <p:cNvGrpSpPr>
              <a:grpSpLocks/>
            </p:cNvGrpSpPr>
            <p:nvPr/>
          </p:nvGrpSpPr>
          <p:grpSpPr bwMode="auto">
            <a:xfrm>
              <a:off x="4406635" y="3146160"/>
              <a:ext cx="1382713" cy="1266825"/>
              <a:chOff x="1755775" y="3319463"/>
              <a:chExt cx="1382713" cy="1266825"/>
            </a:xfrm>
          </p:grpSpPr>
          <p:grpSp>
            <p:nvGrpSpPr>
              <p:cNvPr id="100375" name="Group 24"/>
              <p:cNvGrpSpPr>
                <a:grpSpLocks/>
              </p:cNvGrpSpPr>
              <p:nvPr/>
            </p:nvGrpSpPr>
            <p:grpSpPr bwMode="auto">
              <a:xfrm>
                <a:off x="1871663" y="3492500"/>
                <a:ext cx="919163" cy="784224"/>
                <a:chOff x="1632" y="1248"/>
                <a:chExt cx="2682" cy="2286"/>
              </a:xfrm>
            </p:grpSpPr>
            <p:sp>
              <p:nvSpPr>
                <p:cNvPr id="100377"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scene3d>
                  <a:camera prst="legacyPerspectiveFront">
                    <a:rot lat="20099957" lon="1500000" rev="0"/>
                  </a:camera>
                  <a:lightRig rig="legacyFlat4" dir="b"/>
                </a:scene3d>
                <a:sp3d extrusionH="430200" prstMaterial="legacyMatte">
                  <a:bevelT w="13500" h="13500" prst="angle"/>
                  <a:bevelB w="13500" h="13500" prst="angle"/>
                  <a:extrusionClr>
                    <a:srgbClr val="C0C0C0"/>
                  </a:extrusionClr>
                  <a:contourClr>
                    <a:srgbClr val="C0C0C0"/>
                  </a:contourClr>
                </a:sp3d>
              </p:spPr>
              <p:txBody>
                <a:bodyPr>
                  <a:flatTx/>
                </a:bodyPr>
                <a:lstStyle/>
                <a:p>
                  <a:endParaRPr lang="en-GB"/>
                </a:p>
              </p:txBody>
            </p:sp>
            <p:sp>
              <p:nvSpPr>
                <p:cNvPr id="100378" name="AutoShape 4"/>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scene3d>
                  <a:camera prst="legacyPerspectiveFront">
                    <a:rot lat="20099957" lon="1500000" rev="0"/>
                  </a:camera>
                  <a:lightRig rig="legacyFlat4" dir="b"/>
                </a:scene3d>
                <a:sp3d extrusionH="430200" prstMaterial="legacyMatte">
                  <a:bevelT w="13500" h="13500" prst="angle"/>
                  <a:bevelB w="13500" h="13500" prst="angle"/>
                  <a:extrusionClr>
                    <a:srgbClr val="C0C0C0"/>
                  </a:extrusionClr>
                  <a:contourClr>
                    <a:srgbClr val="C0C0C0"/>
                  </a:contourClr>
                </a:sp3d>
              </p:spPr>
              <p:txBody>
                <a:bodyPr>
                  <a:flatTx/>
                </a:bodyPr>
                <a:lstStyle/>
                <a:p>
                  <a:endParaRPr lang="en-GB"/>
                </a:p>
              </p:txBody>
            </p:sp>
            <p:sp>
              <p:nvSpPr>
                <p:cNvPr id="100379" name="AutoShape 5"/>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scene3d>
                  <a:camera prst="legacyPerspectiveFront">
                    <a:rot lat="20099957" lon="1500000" rev="0"/>
                  </a:camera>
                  <a:lightRig rig="legacyFlat4" dir="b"/>
                </a:scene3d>
                <a:sp3d extrusionH="430200" prstMaterial="legacyMatte">
                  <a:bevelT w="13500" h="13500" prst="angle"/>
                  <a:bevelB w="13500" h="13500" prst="angle"/>
                  <a:extrusionClr>
                    <a:srgbClr val="C0C0C0"/>
                  </a:extrusionClr>
                  <a:contourClr>
                    <a:srgbClr val="C0C0C0"/>
                  </a:contourClr>
                </a:sp3d>
              </p:spPr>
              <p:txBody>
                <a:bodyPr>
                  <a:flatTx/>
                </a:bodyPr>
                <a:lstStyle/>
                <a:p>
                  <a:endParaRPr lang="en-GB"/>
                </a:p>
              </p:txBody>
            </p:sp>
          </p:grpSp>
          <p:sp>
            <p:nvSpPr>
              <p:cNvPr id="100376" name="AutoShape 7"/>
              <p:cNvSpPr>
                <a:spLocks noChangeArrowheads="1"/>
              </p:cNvSpPr>
              <p:nvPr/>
            </p:nvSpPr>
            <p:spPr bwMode="auto">
              <a:xfrm>
                <a:off x="1755775" y="3319463"/>
                <a:ext cx="1382713" cy="1266825"/>
              </a:xfrm>
              <a:prstGeom prst="octagon">
                <a:avLst>
                  <a:gd name="adj" fmla="val 29287"/>
                </a:avLst>
              </a:prstGeom>
              <a:noFill/>
              <a:ln w="9525">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grpSp>
      </p:grpSp>
      <p:grpSp>
        <p:nvGrpSpPr>
          <p:cNvPr id="100357" name="Group 77"/>
          <p:cNvGrpSpPr>
            <a:grpSpLocks/>
          </p:cNvGrpSpPr>
          <p:nvPr/>
        </p:nvGrpSpPr>
        <p:grpSpPr bwMode="auto">
          <a:xfrm>
            <a:off x="2735263" y="4038600"/>
            <a:ext cx="2247900" cy="1179513"/>
            <a:chOff x="3830565" y="2468777"/>
            <a:chExt cx="3821999" cy="1944208"/>
          </a:xfrm>
        </p:grpSpPr>
        <p:sp>
          <p:nvSpPr>
            <p:cNvPr id="100360" name="Text Box 2"/>
            <p:cNvSpPr txBox="1">
              <a:spLocks noChangeArrowheads="1"/>
            </p:cNvSpPr>
            <p:nvPr/>
          </p:nvSpPr>
          <p:spPr bwMode="auto">
            <a:xfrm>
              <a:off x="3919446" y="2468777"/>
              <a:ext cx="3634391" cy="574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lnSpc>
                  <a:spcPct val="125000"/>
                </a:lnSpc>
                <a:buClr>
                  <a:srgbClr val="000000"/>
                </a:buClr>
                <a:buSzPct val="100000"/>
                <a:buFont typeface="Times New Roman" panose="02020603050405020304" pitchFamily="18" charset="0"/>
                <a:buNone/>
              </a:pPr>
              <a:r>
                <a:rPr lang="en-US" altLang="en-US" sz="2000">
                  <a:latin typeface="Courier New" panose="02070309020205020404" pitchFamily="49" charset="0"/>
                </a:rPr>
                <a:t>a_program 2</a:t>
              </a:r>
            </a:p>
          </p:txBody>
        </p:sp>
        <p:sp>
          <p:nvSpPr>
            <p:cNvPr id="100361" name="AutoShape 14"/>
            <p:cNvSpPr>
              <a:spLocks noChangeArrowheads="1"/>
            </p:cNvSpPr>
            <p:nvPr/>
          </p:nvSpPr>
          <p:spPr bwMode="auto">
            <a:xfrm>
              <a:off x="5905475" y="3607858"/>
              <a:ext cx="460375" cy="346075"/>
            </a:xfrm>
            <a:prstGeom prst="rightArrow">
              <a:avLst>
                <a:gd name="adj1" fmla="val 50000"/>
                <a:gd name="adj2" fmla="val 3325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pic>
          <p:nvPicPr>
            <p:cNvPr id="100362" name="Picture 28" descr="MC90039148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5701" y="3128794"/>
              <a:ext cx="1056863" cy="1267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63" name="AutoShape 14"/>
            <p:cNvSpPr>
              <a:spLocks noChangeArrowheads="1"/>
            </p:cNvSpPr>
            <p:nvPr/>
          </p:nvSpPr>
          <p:spPr bwMode="auto">
            <a:xfrm>
              <a:off x="3830565" y="3646824"/>
              <a:ext cx="460375" cy="346075"/>
            </a:xfrm>
            <a:prstGeom prst="rightArrow">
              <a:avLst>
                <a:gd name="adj1" fmla="val 50000"/>
                <a:gd name="adj2" fmla="val 3325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grpSp>
          <p:nvGrpSpPr>
            <p:cNvPr id="100364" name="Group 21"/>
            <p:cNvGrpSpPr>
              <a:grpSpLocks/>
            </p:cNvGrpSpPr>
            <p:nvPr/>
          </p:nvGrpSpPr>
          <p:grpSpPr bwMode="auto">
            <a:xfrm>
              <a:off x="4406635" y="3146160"/>
              <a:ext cx="1382713" cy="1266825"/>
              <a:chOff x="1755775" y="3319463"/>
              <a:chExt cx="1382713" cy="1266825"/>
            </a:xfrm>
          </p:grpSpPr>
          <p:grpSp>
            <p:nvGrpSpPr>
              <p:cNvPr id="100365" name="Group 24"/>
              <p:cNvGrpSpPr>
                <a:grpSpLocks/>
              </p:cNvGrpSpPr>
              <p:nvPr/>
            </p:nvGrpSpPr>
            <p:grpSpPr bwMode="auto">
              <a:xfrm>
                <a:off x="1871663" y="3492500"/>
                <a:ext cx="919163" cy="784224"/>
                <a:chOff x="1632" y="1248"/>
                <a:chExt cx="2682" cy="2286"/>
              </a:xfrm>
            </p:grpSpPr>
            <p:sp>
              <p:nvSpPr>
                <p:cNvPr id="100367"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scene3d>
                  <a:camera prst="legacyPerspectiveFront">
                    <a:rot lat="20099957" lon="1500000" rev="0"/>
                  </a:camera>
                  <a:lightRig rig="legacyFlat4" dir="b"/>
                </a:scene3d>
                <a:sp3d extrusionH="430200" prstMaterial="legacyMatte">
                  <a:bevelT w="13500" h="13500" prst="angle"/>
                  <a:bevelB w="13500" h="13500" prst="angle"/>
                  <a:extrusionClr>
                    <a:srgbClr val="C0C0C0"/>
                  </a:extrusionClr>
                  <a:contourClr>
                    <a:srgbClr val="C0C0C0"/>
                  </a:contourClr>
                </a:sp3d>
              </p:spPr>
              <p:txBody>
                <a:bodyPr>
                  <a:flatTx/>
                </a:bodyPr>
                <a:lstStyle/>
                <a:p>
                  <a:endParaRPr lang="en-GB"/>
                </a:p>
              </p:txBody>
            </p:sp>
            <p:sp>
              <p:nvSpPr>
                <p:cNvPr id="100368" name="AutoShape 4"/>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scene3d>
                  <a:camera prst="legacyPerspectiveFront">
                    <a:rot lat="20099957" lon="1500000" rev="0"/>
                  </a:camera>
                  <a:lightRig rig="legacyFlat4" dir="b"/>
                </a:scene3d>
                <a:sp3d extrusionH="430200" prstMaterial="legacyMatte">
                  <a:bevelT w="13500" h="13500" prst="angle"/>
                  <a:bevelB w="13500" h="13500" prst="angle"/>
                  <a:extrusionClr>
                    <a:srgbClr val="C0C0C0"/>
                  </a:extrusionClr>
                  <a:contourClr>
                    <a:srgbClr val="C0C0C0"/>
                  </a:contourClr>
                </a:sp3d>
              </p:spPr>
              <p:txBody>
                <a:bodyPr>
                  <a:flatTx/>
                </a:bodyPr>
                <a:lstStyle/>
                <a:p>
                  <a:endParaRPr lang="en-GB"/>
                </a:p>
              </p:txBody>
            </p:sp>
            <p:sp>
              <p:nvSpPr>
                <p:cNvPr id="100369" name="AutoShape 5"/>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scene3d>
                  <a:camera prst="legacyPerspectiveFront">
                    <a:rot lat="20099957" lon="1500000" rev="0"/>
                  </a:camera>
                  <a:lightRig rig="legacyFlat4" dir="b"/>
                </a:scene3d>
                <a:sp3d extrusionH="430200" prstMaterial="legacyMatte">
                  <a:bevelT w="13500" h="13500" prst="angle"/>
                  <a:bevelB w="13500" h="13500" prst="angle"/>
                  <a:extrusionClr>
                    <a:srgbClr val="C0C0C0"/>
                  </a:extrusionClr>
                  <a:contourClr>
                    <a:srgbClr val="C0C0C0"/>
                  </a:contourClr>
                </a:sp3d>
              </p:spPr>
              <p:txBody>
                <a:bodyPr>
                  <a:flatTx/>
                </a:bodyPr>
                <a:lstStyle/>
                <a:p>
                  <a:endParaRPr lang="en-GB"/>
                </a:p>
              </p:txBody>
            </p:sp>
          </p:grpSp>
          <p:sp>
            <p:nvSpPr>
              <p:cNvPr id="100366" name="AutoShape 7"/>
              <p:cNvSpPr>
                <a:spLocks noChangeArrowheads="1"/>
              </p:cNvSpPr>
              <p:nvPr/>
            </p:nvSpPr>
            <p:spPr bwMode="auto">
              <a:xfrm>
                <a:off x="1755775" y="3319463"/>
                <a:ext cx="1382713" cy="1266825"/>
              </a:xfrm>
              <a:prstGeom prst="octagon">
                <a:avLst>
                  <a:gd name="adj" fmla="val 29287"/>
                </a:avLst>
              </a:prstGeom>
              <a:noFill/>
              <a:ln w="9525">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grpSp>
      </p:grpSp>
      <p:sp>
        <p:nvSpPr>
          <p:cNvPr id="100358" name="Text Box 2"/>
          <p:cNvSpPr txBox="1">
            <a:spLocks noChangeArrowheads="1"/>
          </p:cNvSpPr>
          <p:nvPr/>
        </p:nvSpPr>
        <p:spPr bwMode="auto">
          <a:xfrm>
            <a:off x="3138488" y="6370638"/>
            <a:ext cx="6350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lnSpc>
                <a:spcPct val="125000"/>
              </a:lnSpc>
              <a:buClr>
                <a:srgbClr val="000000"/>
              </a:buClr>
              <a:buSzPct val="100000"/>
              <a:buFont typeface="Times New Roman" panose="02020603050405020304" pitchFamily="18" charset="0"/>
              <a:buNone/>
            </a:pPr>
            <a:r>
              <a:rPr lang="en-US" altLang="en-US" sz="2000">
                <a:latin typeface="Courier New" panose="02070309020205020404" pitchFamily="49" charset="0"/>
              </a:rPr>
              <a:t>...</a:t>
            </a:r>
          </a:p>
        </p:txBody>
      </p:sp>
      <p:sp>
        <p:nvSpPr>
          <p:cNvPr id="100359" name="Text Box 4"/>
          <p:cNvSpPr txBox="1">
            <a:spLocks noChangeArrowheads="1"/>
          </p:cNvSpPr>
          <p:nvPr/>
        </p:nvSpPr>
        <p:spPr bwMode="auto">
          <a:xfrm>
            <a:off x="5500688" y="6140450"/>
            <a:ext cx="44354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We can use </a:t>
            </a:r>
            <a:r>
              <a:rPr lang="en-US" altLang="en-US" sz="2600" i="1">
                <a:latin typeface="Calibri" panose="020F0502020204030204" pitchFamily="34" charset="0"/>
              </a:rPr>
              <a:t>loops</a:t>
            </a:r>
            <a:r>
              <a:rPr lang="en-US" altLang="en-US" sz="2600">
                <a:latin typeface="Calibri" panose="020F0502020204030204" pitchFamily="34" charset="0"/>
              </a:rPr>
              <a:t> for this…</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 Box 4"/>
          <p:cNvSpPr txBox="1">
            <a:spLocks noChangeArrowheads="1"/>
          </p:cNvSpPr>
          <p:nvPr/>
        </p:nvSpPr>
        <p:spPr bwMode="auto">
          <a:xfrm>
            <a:off x="950913" y="1133475"/>
            <a:ext cx="6278562"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So what can we do with loops?</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4"/>
          <p:cNvSpPr txBox="1">
            <a:spLocks noChangeArrowheads="1"/>
          </p:cNvSpPr>
          <p:nvPr/>
        </p:nvSpPr>
        <p:spPr bwMode="auto">
          <a:xfrm>
            <a:off x="950913" y="1133475"/>
            <a:ext cx="6278562"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So what can we do with loops?</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Let's go back to our first set of pdb files, and assume we want to compress each of them</a:t>
            </a:r>
          </a:p>
        </p:txBody>
      </p:sp>
      <p:grpSp>
        <p:nvGrpSpPr>
          <p:cNvPr id="104451" name="Group 41"/>
          <p:cNvGrpSpPr>
            <a:grpSpLocks/>
          </p:cNvGrpSpPr>
          <p:nvPr/>
        </p:nvGrpSpPr>
        <p:grpSpPr bwMode="auto">
          <a:xfrm>
            <a:off x="7575550" y="1371600"/>
            <a:ext cx="1798638" cy="2620963"/>
            <a:chOff x="7575020" y="1245129"/>
            <a:chExt cx="1798982" cy="2619523"/>
          </a:xfrm>
        </p:grpSpPr>
        <p:sp>
          <p:nvSpPr>
            <p:cNvPr id="104455" name="Rectangle 8"/>
            <p:cNvSpPr>
              <a:spLocks noChangeArrowheads="1"/>
            </p:cNvSpPr>
            <p:nvPr/>
          </p:nvSpPr>
          <p:spPr bwMode="auto">
            <a:xfrm>
              <a:off x="7920662" y="1280300"/>
              <a:ext cx="1453340" cy="2584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cubane.pdb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ethane.pdb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methane.pdb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octane.pdb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pentane.pdb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propane.pdb</a:t>
              </a:r>
              <a:endParaRPr lang="en-GB" altLang="en-US"/>
            </a:p>
          </p:txBody>
        </p:sp>
        <p:grpSp>
          <p:nvGrpSpPr>
            <p:cNvPr id="104456" name="Group 37"/>
            <p:cNvGrpSpPr>
              <a:grpSpLocks/>
            </p:cNvGrpSpPr>
            <p:nvPr/>
          </p:nvGrpSpPr>
          <p:grpSpPr bwMode="auto">
            <a:xfrm>
              <a:off x="7575020" y="1245129"/>
              <a:ext cx="288035" cy="2419497"/>
              <a:chOff x="7575020" y="1245129"/>
              <a:chExt cx="288035" cy="2419497"/>
            </a:xfrm>
          </p:grpSpPr>
          <p:cxnSp>
            <p:nvCxnSpPr>
              <p:cNvPr id="104457" name="Straight Connector 11"/>
              <p:cNvCxnSpPr>
                <a:cxnSpLocks noChangeShapeType="1"/>
              </p:cNvCxnSpPr>
              <p:nvPr/>
            </p:nvCxnSpPr>
            <p:spPr bwMode="auto">
              <a:xfrm rot="5400000">
                <a:off x="6365275" y="2454875"/>
                <a:ext cx="2419495"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04458" name="Straight Connector 19"/>
              <p:cNvCxnSpPr>
                <a:cxnSpLocks noChangeShapeType="1"/>
              </p:cNvCxnSpPr>
              <p:nvPr/>
            </p:nvCxnSpPr>
            <p:spPr bwMode="auto">
              <a:xfrm flipV="1">
                <a:off x="7575020" y="3664624"/>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04459" name="Straight Connector 20"/>
              <p:cNvCxnSpPr>
                <a:cxnSpLocks noChangeShapeType="1"/>
              </p:cNvCxnSpPr>
              <p:nvPr/>
            </p:nvCxnSpPr>
            <p:spPr bwMode="auto">
              <a:xfrm flipV="1">
                <a:off x="7575020" y="3243790"/>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04460" name="Straight Connector 21"/>
              <p:cNvCxnSpPr>
                <a:cxnSpLocks noChangeShapeType="1"/>
              </p:cNvCxnSpPr>
              <p:nvPr/>
            </p:nvCxnSpPr>
            <p:spPr bwMode="auto">
              <a:xfrm flipV="1">
                <a:off x="7575020" y="2835689"/>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04461" name="Straight Connector 22"/>
              <p:cNvCxnSpPr>
                <a:cxnSpLocks noChangeShapeType="1"/>
              </p:cNvCxnSpPr>
              <p:nvPr/>
            </p:nvCxnSpPr>
            <p:spPr bwMode="auto">
              <a:xfrm flipV="1">
                <a:off x="7575020" y="2414853"/>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04462" name="Straight Connector 23"/>
              <p:cNvCxnSpPr>
                <a:cxnSpLocks noChangeShapeType="1"/>
              </p:cNvCxnSpPr>
              <p:nvPr/>
            </p:nvCxnSpPr>
            <p:spPr bwMode="auto">
              <a:xfrm flipV="1">
                <a:off x="7575020" y="2011606"/>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04463" name="Straight Connector 24"/>
              <p:cNvCxnSpPr>
                <a:cxnSpLocks noChangeShapeType="1"/>
              </p:cNvCxnSpPr>
              <p:nvPr/>
            </p:nvCxnSpPr>
            <p:spPr bwMode="auto">
              <a:xfrm flipV="1">
                <a:off x="7575020" y="1608357"/>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grpSp>
      </p:grpSp>
      <p:grpSp>
        <p:nvGrpSpPr>
          <p:cNvPr id="104452" name="Group 61"/>
          <p:cNvGrpSpPr>
            <a:grpSpLocks/>
          </p:cNvGrpSpPr>
          <p:nvPr/>
        </p:nvGrpSpPr>
        <p:grpSpPr bwMode="auto">
          <a:xfrm>
            <a:off x="7319963" y="681038"/>
            <a:ext cx="1349375" cy="700087"/>
            <a:chOff x="6538094" y="3960283"/>
            <a:chExt cx="1351367" cy="700088"/>
          </a:xfrm>
        </p:grpSpPr>
        <p:sp>
          <p:nvSpPr>
            <p:cNvPr id="104453" name="Text Box 3"/>
            <p:cNvSpPr txBox="1">
              <a:spLocks noChangeArrowheads="1"/>
            </p:cNvSpPr>
            <p:nvPr/>
          </p:nvSpPr>
          <p:spPr bwMode="auto">
            <a:xfrm>
              <a:off x="7255256" y="4132948"/>
              <a:ext cx="634205" cy="34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a:lnSpc>
                  <a:spcPct val="93000"/>
                </a:lnSpc>
                <a:buClr>
                  <a:srgbClr val="000000"/>
                </a:buClr>
                <a:buSzPct val="100000"/>
                <a:buFont typeface="Times New Roman" panose="02020603050405020304" pitchFamily="18" charset="0"/>
                <a:buNone/>
              </a:pPr>
              <a:r>
                <a:rPr lang="en-CA" altLang="en-US"/>
                <a:t>data</a:t>
              </a:r>
            </a:p>
          </p:txBody>
        </p:sp>
        <p:pic>
          <p:nvPicPr>
            <p:cNvPr id="104454"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4"/>
          <p:cNvSpPr txBox="1">
            <a:spLocks noChangeArrowheads="1"/>
          </p:cNvSpPr>
          <p:nvPr/>
        </p:nvSpPr>
        <p:spPr bwMode="auto">
          <a:xfrm>
            <a:off x="488950" y="611188"/>
            <a:ext cx="6913563" cy="363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So what can we do with loops?</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Let's go back to our first set of pdb files, and assume we want to compress each of them</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We could do the following for each:</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400" b="1">
                <a:latin typeface="Courier New" panose="02070309020205020404" pitchFamily="49" charset="0"/>
                <a:cs typeface="Courier New" panose="02070309020205020404" pitchFamily="49" charset="0"/>
              </a:rPr>
              <a:t>$</a:t>
            </a:r>
            <a:r>
              <a:rPr lang="en-US" altLang="en-US" sz="2400">
                <a:solidFill>
                  <a:srgbClr val="00B050"/>
                </a:solidFill>
                <a:latin typeface="Courier New" panose="02070309020205020404" pitchFamily="49" charset="0"/>
                <a:cs typeface="Courier New" panose="02070309020205020404" pitchFamily="49" charset="0"/>
              </a:rPr>
              <a:t> zip cubane.pdb.zip cubane.pdb</a:t>
            </a:r>
          </a:p>
          <a:p>
            <a:pPr eaLnBrk="1">
              <a:buClr>
                <a:srgbClr val="000000"/>
              </a:buClr>
              <a:buSzPct val="100000"/>
              <a:buFont typeface="Times New Roman" panose="02020603050405020304" pitchFamily="18" charset="0"/>
              <a:buNone/>
            </a:pPr>
            <a:r>
              <a:rPr lang="en-US" altLang="en-US" sz="2400">
                <a:latin typeface="Courier New" panose="02070309020205020404" pitchFamily="49" charset="0"/>
                <a:cs typeface="Courier New" panose="02070309020205020404" pitchFamily="49" charset="0"/>
              </a:rPr>
              <a:t>  </a:t>
            </a:r>
            <a:r>
              <a:rPr lang="en-US" altLang="en-US" sz="2400" i="1">
                <a:latin typeface="Courier New" panose="02070309020205020404" pitchFamily="49" charset="0"/>
                <a:cs typeface="Courier New" panose="02070309020205020404" pitchFamily="49" charset="0"/>
              </a:rPr>
              <a:t>adding: cubane.pdb (deflated 73%)</a:t>
            </a:r>
          </a:p>
        </p:txBody>
      </p:sp>
      <p:grpSp>
        <p:nvGrpSpPr>
          <p:cNvPr id="106499" name="Group 41"/>
          <p:cNvGrpSpPr>
            <a:grpSpLocks/>
          </p:cNvGrpSpPr>
          <p:nvPr/>
        </p:nvGrpSpPr>
        <p:grpSpPr bwMode="auto">
          <a:xfrm>
            <a:off x="7575550" y="1371600"/>
            <a:ext cx="1798638" cy="2620963"/>
            <a:chOff x="7575020" y="1245129"/>
            <a:chExt cx="1798982" cy="2619523"/>
          </a:xfrm>
        </p:grpSpPr>
        <p:sp>
          <p:nvSpPr>
            <p:cNvPr id="106503" name="Rectangle 8"/>
            <p:cNvSpPr>
              <a:spLocks noChangeArrowheads="1"/>
            </p:cNvSpPr>
            <p:nvPr/>
          </p:nvSpPr>
          <p:spPr bwMode="auto">
            <a:xfrm>
              <a:off x="7920662" y="1280300"/>
              <a:ext cx="1453340" cy="2584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cubane.pdb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ethane.pdb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methane.pdb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octane.pdb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pentane.pdb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propane.pdb</a:t>
              </a:r>
              <a:endParaRPr lang="en-GB" altLang="en-US"/>
            </a:p>
          </p:txBody>
        </p:sp>
        <p:grpSp>
          <p:nvGrpSpPr>
            <p:cNvPr id="106504" name="Group 37"/>
            <p:cNvGrpSpPr>
              <a:grpSpLocks/>
            </p:cNvGrpSpPr>
            <p:nvPr/>
          </p:nvGrpSpPr>
          <p:grpSpPr bwMode="auto">
            <a:xfrm>
              <a:off x="7575020" y="1245129"/>
              <a:ext cx="288035" cy="2419497"/>
              <a:chOff x="7575020" y="1245129"/>
              <a:chExt cx="288035" cy="2419497"/>
            </a:xfrm>
          </p:grpSpPr>
          <p:cxnSp>
            <p:nvCxnSpPr>
              <p:cNvPr id="106505" name="Straight Connector 11"/>
              <p:cNvCxnSpPr>
                <a:cxnSpLocks noChangeShapeType="1"/>
              </p:cNvCxnSpPr>
              <p:nvPr/>
            </p:nvCxnSpPr>
            <p:spPr bwMode="auto">
              <a:xfrm rot="5400000">
                <a:off x="6365275" y="2454875"/>
                <a:ext cx="2419495"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06506" name="Straight Connector 19"/>
              <p:cNvCxnSpPr>
                <a:cxnSpLocks noChangeShapeType="1"/>
              </p:cNvCxnSpPr>
              <p:nvPr/>
            </p:nvCxnSpPr>
            <p:spPr bwMode="auto">
              <a:xfrm flipV="1">
                <a:off x="7575020" y="3664624"/>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06507" name="Straight Connector 20"/>
              <p:cNvCxnSpPr>
                <a:cxnSpLocks noChangeShapeType="1"/>
              </p:cNvCxnSpPr>
              <p:nvPr/>
            </p:nvCxnSpPr>
            <p:spPr bwMode="auto">
              <a:xfrm flipV="1">
                <a:off x="7575020" y="3243790"/>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06508" name="Straight Connector 21"/>
              <p:cNvCxnSpPr>
                <a:cxnSpLocks noChangeShapeType="1"/>
              </p:cNvCxnSpPr>
              <p:nvPr/>
            </p:nvCxnSpPr>
            <p:spPr bwMode="auto">
              <a:xfrm flipV="1">
                <a:off x="7575020" y="2835689"/>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06509" name="Straight Connector 22"/>
              <p:cNvCxnSpPr>
                <a:cxnSpLocks noChangeShapeType="1"/>
              </p:cNvCxnSpPr>
              <p:nvPr/>
            </p:nvCxnSpPr>
            <p:spPr bwMode="auto">
              <a:xfrm flipV="1">
                <a:off x="7575020" y="2414853"/>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06510" name="Straight Connector 23"/>
              <p:cNvCxnSpPr>
                <a:cxnSpLocks noChangeShapeType="1"/>
              </p:cNvCxnSpPr>
              <p:nvPr/>
            </p:nvCxnSpPr>
            <p:spPr bwMode="auto">
              <a:xfrm flipV="1">
                <a:off x="7575020" y="2011606"/>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06511" name="Straight Connector 24"/>
              <p:cNvCxnSpPr>
                <a:cxnSpLocks noChangeShapeType="1"/>
              </p:cNvCxnSpPr>
              <p:nvPr/>
            </p:nvCxnSpPr>
            <p:spPr bwMode="auto">
              <a:xfrm flipV="1">
                <a:off x="7575020" y="1608357"/>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grpSp>
      </p:grpSp>
      <p:grpSp>
        <p:nvGrpSpPr>
          <p:cNvPr id="106500" name="Group 61"/>
          <p:cNvGrpSpPr>
            <a:grpSpLocks/>
          </p:cNvGrpSpPr>
          <p:nvPr/>
        </p:nvGrpSpPr>
        <p:grpSpPr bwMode="auto">
          <a:xfrm>
            <a:off x="7319963" y="681038"/>
            <a:ext cx="1349375" cy="700087"/>
            <a:chOff x="6538094" y="3960283"/>
            <a:chExt cx="1351367" cy="700088"/>
          </a:xfrm>
        </p:grpSpPr>
        <p:sp>
          <p:nvSpPr>
            <p:cNvPr id="106501" name="Text Box 3"/>
            <p:cNvSpPr txBox="1">
              <a:spLocks noChangeArrowheads="1"/>
            </p:cNvSpPr>
            <p:nvPr/>
          </p:nvSpPr>
          <p:spPr bwMode="auto">
            <a:xfrm>
              <a:off x="7255256" y="4132948"/>
              <a:ext cx="634205" cy="34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a:lnSpc>
                  <a:spcPct val="93000"/>
                </a:lnSpc>
                <a:buClr>
                  <a:srgbClr val="000000"/>
                </a:buClr>
                <a:buSzPct val="100000"/>
                <a:buFont typeface="Times New Roman" panose="02020603050405020304" pitchFamily="18" charset="0"/>
                <a:buNone/>
              </a:pPr>
              <a:r>
                <a:rPr lang="en-CA" altLang="en-US"/>
                <a:t>data</a:t>
              </a:r>
            </a:p>
          </p:txBody>
        </p:sp>
        <p:pic>
          <p:nvPicPr>
            <p:cNvPr id="106502"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8546" name="Group 41"/>
          <p:cNvGrpSpPr>
            <a:grpSpLocks/>
          </p:cNvGrpSpPr>
          <p:nvPr/>
        </p:nvGrpSpPr>
        <p:grpSpPr bwMode="auto">
          <a:xfrm>
            <a:off x="7575550" y="1371600"/>
            <a:ext cx="1798638" cy="2620963"/>
            <a:chOff x="7575020" y="1245129"/>
            <a:chExt cx="1798982" cy="2619523"/>
          </a:xfrm>
        </p:grpSpPr>
        <p:sp>
          <p:nvSpPr>
            <p:cNvPr id="108554" name="Rectangle 8"/>
            <p:cNvSpPr>
              <a:spLocks noChangeArrowheads="1"/>
            </p:cNvSpPr>
            <p:nvPr/>
          </p:nvSpPr>
          <p:spPr bwMode="auto">
            <a:xfrm>
              <a:off x="7920662" y="1280300"/>
              <a:ext cx="1453340" cy="2584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cubane.pdb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ethane.pdb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methane.pdb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octane.pdb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pentane.pdb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propane.pdb</a:t>
              </a:r>
              <a:endParaRPr lang="en-GB" altLang="en-US"/>
            </a:p>
          </p:txBody>
        </p:sp>
        <p:grpSp>
          <p:nvGrpSpPr>
            <p:cNvPr id="108555" name="Group 37"/>
            <p:cNvGrpSpPr>
              <a:grpSpLocks/>
            </p:cNvGrpSpPr>
            <p:nvPr/>
          </p:nvGrpSpPr>
          <p:grpSpPr bwMode="auto">
            <a:xfrm>
              <a:off x="7575020" y="1245129"/>
              <a:ext cx="288035" cy="2419497"/>
              <a:chOff x="7575020" y="1245129"/>
              <a:chExt cx="288035" cy="2419497"/>
            </a:xfrm>
          </p:grpSpPr>
          <p:cxnSp>
            <p:nvCxnSpPr>
              <p:cNvPr id="108556" name="Straight Connector 11"/>
              <p:cNvCxnSpPr>
                <a:cxnSpLocks noChangeShapeType="1"/>
              </p:cNvCxnSpPr>
              <p:nvPr/>
            </p:nvCxnSpPr>
            <p:spPr bwMode="auto">
              <a:xfrm rot="5400000">
                <a:off x="6365275" y="2454875"/>
                <a:ext cx="2419495"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08557" name="Straight Connector 19"/>
              <p:cNvCxnSpPr>
                <a:cxnSpLocks noChangeShapeType="1"/>
              </p:cNvCxnSpPr>
              <p:nvPr/>
            </p:nvCxnSpPr>
            <p:spPr bwMode="auto">
              <a:xfrm flipV="1">
                <a:off x="7575020" y="3664624"/>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08558" name="Straight Connector 20"/>
              <p:cNvCxnSpPr>
                <a:cxnSpLocks noChangeShapeType="1"/>
              </p:cNvCxnSpPr>
              <p:nvPr/>
            </p:nvCxnSpPr>
            <p:spPr bwMode="auto">
              <a:xfrm flipV="1">
                <a:off x="7575020" y="3243790"/>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08559" name="Straight Connector 21"/>
              <p:cNvCxnSpPr>
                <a:cxnSpLocks noChangeShapeType="1"/>
              </p:cNvCxnSpPr>
              <p:nvPr/>
            </p:nvCxnSpPr>
            <p:spPr bwMode="auto">
              <a:xfrm flipV="1">
                <a:off x="7575020" y="2835689"/>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08560" name="Straight Connector 22"/>
              <p:cNvCxnSpPr>
                <a:cxnSpLocks noChangeShapeType="1"/>
              </p:cNvCxnSpPr>
              <p:nvPr/>
            </p:nvCxnSpPr>
            <p:spPr bwMode="auto">
              <a:xfrm flipV="1">
                <a:off x="7575020" y="2414853"/>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08561" name="Straight Connector 23"/>
              <p:cNvCxnSpPr>
                <a:cxnSpLocks noChangeShapeType="1"/>
              </p:cNvCxnSpPr>
              <p:nvPr/>
            </p:nvCxnSpPr>
            <p:spPr bwMode="auto">
              <a:xfrm flipV="1">
                <a:off x="7575020" y="2011606"/>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08562" name="Straight Connector 24"/>
              <p:cNvCxnSpPr>
                <a:cxnSpLocks noChangeShapeType="1"/>
              </p:cNvCxnSpPr>
              <p:nvPr/>
            </p:nvCxnSpPr>
            <p:spPr bwMode="auto">
              <a:xfrm flipV="1">
                <a:off x="7575020" y="1608357"/>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grpSp>
      </p:grpSp>
      <p:grpSp>
        <p:nvGrpSpPr>
          <p:cNvPr id="108547" name="Group 61"/>
          <p:cNvGrpSpPr>
            <a:grpSpLocks/>
          </p:cNvGrpSpPr>
          <p:nvPr/>
        </p:nvGrpSpPr>
        <p:grpSpPr bwMode="auto">
          <a:xfrm>
            <a:off x="7319963" y="681038"/>
            <a:ext cx="1349375" cy="700087"/>
            <a:chOff x="6538094" y="3960283"/>
            <a:chExt cx="1351367" cy="700088"/>
          </a:xfrm>
        </p:grpSpPr>
        <p:sp>
          <p:nvSpPr>
            <p:cNvPr id="108552" name="Text Box 3"/>
            <p:cNvSpPr txBox="1">
              <a:spLocks noChangeArrowheads="1"/>
            </p:cNvSpPr>
            <p:nvPr/>
          </p:nvSpPr>
          <p:spPr bwMode="auto">
            <a:xfrm>
              <a:off x="7255256" y="4132948"/>
              <a:ext cx="634205" cy="34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a:lnSpc>
                  <a:spcPct val="93000"/>
                </a:lnSpc>
                <a:buClr>
                  <a:srgbClr val="000000"/>
                </a:buClr>
                <a:buSzPct val="100000"/>
                <a:buFont typeface="Times New Roman" panose="02020603050405020304" pitchFamily="18" charset="0"/>
                <a:buNone/>
              </a:pPr>
              <a:r>
                <a:rPr lang="en-CA" altLang="en-US"/>
                <a:t>data</a:t>
              </a:r>
            </a:p>
          </p:txBody>
        </p:sp>
        <p:pic>
          <p:nvPicPr>
            <p:cNvPr id="108553"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8548" name="Group 42"/>
          <p:cNvGrpSpPr>
            <a:grpSpLocks/>
          </p:cNvGrpSpPr>
          <p:nvPr/>
        </p:nvGrpSpPr>
        <p:grpSpPr bwMode="auto">
          <a:xfrm>
            <a:off x="6596063" y="4213225"/>
            <a:ext cx="2719387" cy="1036638"/>
            <a:chOff x="5139433" y="1993900"/>
            <a:chExt cx="4442668" cy="1036638"/>
          </a:xfrm>
        </p:grpSpPr>
        <p:sp>
          <p:nvSpPr>
            <p:cNvPr id="108550" name="Text Box 2"/>
            <p:cNvSpPr txBox="1">
              <a:spLocks noChangeArrowheads="1"/>
            </p:cNvSpPr>
            <p:nvPr/>
          </p:nvSpPr>
          <p:spPr bwMode="auto">
            <a:xfrm>
              <a:off x="5788027" y="1993900"/>
              <a:ext cx="3794074" cy="103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typical output from the zip command</a:t>
              </a:r>
            </a:p>
          </p:txBody>
        </p:sp>
        <p:sp>
          <p:nvSpPr>
            <p:cNvPr id="108551" name="Line 4"/>
            <p:cNvSpPr>
              <a:spLocks noChangeShapeType="1"/>
            </p:cNvSpPr>
            <p:nvPr/>
          </p:nvSpPr>
          <p:spPr bwMode="auto">
            <a:xfrm flipH="1" flipV="1">
              <a:off x="5139433" y="2136813"/>
              <a:ext cx="648592" cy="374612"/>
            </a:xfrm>
            <a:prstGeom prst="line">
              <a:avLst/>
            </a:prstGeom>
            <a:noFill/>
            <a:ln w="952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grpSp>
      <p:sp>
        <p:nvSpPr>
          <p:cNvPr id="108549" name="Text Box 4"/>
          <p:cNvSpPr txBox="1">
            <a:spLocks noChangeArrowheads="1"/>
          </p:cNvSpPr>
          <p:nvPr/>
        </p:nvSpPr>
        <p:spPr bwMode="auto">
          <a:xfrm>
            <a:off x="488950" y="611188"/>
            <a:ext cx="6913563" cy="363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So what can we do with loops?</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Let's go back to our first set of pdb files, and assume we want to compress each of them</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We could do the following for each:</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400" b="1">
                <a:latin typeface="Courier New" panose="02070309020205020404" pitchFamily="49" charset="0"/>
                <a:cs typeface="Courier New" panose="02070309020205020404" pitchFamily="49" charset="0"/>
              </a:rPr>
              <a:t>$</a:t>
            </a:r>
            <a:r>
              <a:rPr lang="en-US" altLang="en-US" sz="2400">
                <a:solidFill>
                  <a:srgbClr val="00B050"/>
                </a:solidFill>
                <a:latin typeface="Courier New" panose="02070309020205020404" pitchFamily="49" charset="0"/>
                <a:cs typeface="Courier New" panose="02070309020205020404" pitchFamily="49" charset="0"/>
              </a:rPr>
              <a:t> zip cubane.pdb.zip cubane.pdb</a:t>
            </a:r>
          </a:p>
          <a:p>
            <a:pPr eaLnBrk="1">
              <a:buClr>
                <a:srgbClr val="000000"/>
              </a:buClr>
              <a:buSzPct val="100000"/>
              <a:buFont typeface="Times New Roman" panose="02020603050405020304" pitchFamily="18" charset="0"/>
              <a:buNone/>
            </a:pPr>
            <a:r>
              <a:rPr lang="en-US" altLang="en-US" sz="2400">
                <a:latin typeface="Courier New" panose="02070309020205020404" pitchFamily="49" charset="0"/>
                <a:cs typeface="Courier New" panose="02070309020205020404" pitchFamily="49" charset="0"/>
              </a:rPr>
              <a:t>  </a:t>
            </a:r>
            <a:r>
              <a:rPr lang="en-US" altLang="en-US" sz="2400" i="1">
                <a:latin typeface="Courier New" panose="02070309020205020404" pitchFamily="49" charset="0"/>
                <a:cs typeface="Courier New" panose="02070309020205020404" pitchFamily="49" charset="0"/>
              </a:rPr>
              <a:t>adding: cubane.pdb (deflated 73%)</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4"/>
          <p:cNvSpPr txBox="1">
            <a:spLocks noChangeArrowheads="1"/>
          </p:cNvSpPr>
          <p:nvPr/>
        </p:nvSpPr>
        <p:spPr bwMode="auto">
          <a:xfrm>
            <a:off x="950913" y="1268413"/>
            <a:ext cx="8640762"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GB" altLang="en-US" sz="2800">
                <a:latin typeface="Calibri" panose="020F0502020204030204" pitchFamily="34" charset="0"/>
              </a:rPr>
              <a:t>In previous episodes, we</a:t>
            </a:r>
            <a:r>
              <a:rPr lang="en-US" altLang="ja-JP" sz="2800">
                <a:latin typeface="Calibri" panose="020F0502020204030204" pitchFamily="34" charset="0"/>
              </a:rPr>
              <a:t>'</a:t>
            </a:r>
            <a:r>
              <a:rPr lang="en-GB" altLang="ja-JP" sz="2800">
                <a:latin typeface="Calibri" panose="020F0502020204030204" pitchFamily="34" charset="0"/>
              </a:rPr>
              <a:t>ve seen how to:</a:t>
            </a:r>
          </a:p>
          <a:p>
            <a:pPr eaLnBrk="1">
              <a:buClr>
                <a:srgbClr val="000000"/>
              </a:buClr>
              <a:buSzPct val="100000"/>
              <a:buFont typeface="Times New Roman" panose="02020603050405020304" pitchFamily="18" charset="0"/>
              <a:buNone/>
            </a:pPr>
            <a:endParaRPr lang="en-GB" altLang="en-US" sz="2800">
              <a:latin typeface="Calibri" panose="020F0502020204030204" pitchFamily="34" charset="0"/>
            </a:endParaRPr>
          </a:p>
          <a:p>
            <a:pPr eaLnBrk="1">
              <a:buClr>
                <a:srgbClr val="000000"/>
              </a:buClr>
              <a:buSzPct val="100000"/>
              <a:buFont typeface="Times New Roman" panose="02020603050405020304" pitchFamily="18" charset="0"/>
              <a:buNone/>
            </a:pPr>
            <a:r>
              <a:rPr lang="en-GB" altLang="en-US" sz="2800">
                <a:latin typeface="Calibri" panose="020F0502020204030204" pitchFamily="34" charset="0"/>
              </a:rPr>
              <a:t>– Combine existing programs using pipes &amp; filters</a:t>
            </a:r>
          </a:p>
          <a:p>
            <a:pPr eaLnBrk="1">
              <a:buClr>
                <a:srgbClr val="000000"/>
              </a:buClr>
              <a:buSzPct val="100000"/>
              <a:buFont typeface="Times New Roman" panose="02020603050405020304" pitchFamily="18" charset="0"/>
              <a:buNone/>
            </a:pPr>
            <a:r>
              <a:rPr lang="en-GB" altLang="en-US" sz="2800">
                <a:latin typeface="Calibri" panose="020F0502020204030204" pitchFamily="34" charset="0"/>
              </a:rPr>
              <a:t>– Redirect output from programs to files</a:t>
            </a:r>
          </a:p>
          <a:p>
            <a:pPr eaLnBrk="1">
              <a:buClr>
                <a:srgbClr val="000000"/>
              </a:buClr>
              <a:buSzPct val="100000"/>
              <a:buFont typeface="Times New Roman" panose="02020603050405020304" pitchFamily="18" charset="0"/>
              <a:buNone/>
            </a:pPr>
            <a:r>
              <a:rPr lang="en-GB" altLang="en-US" sz="2800">
                <a:latin typeface="Calibri" panose="020F0502020204030204" pitchFamily="34" charset="0"/>
              </a:rPr>
              <a:t>– Use variables to control program operation</a:t>
            </a:r>
          </a:p>
          <a:p>
            <a:pPr eaLnBrk="1">
              <a:buClr>
                <a:srgbClr val="000000"/>
              </a:buClr>
              <a:buSzPct val="100000"/>
              <a:buFont typeface="Times New Roman" panose="02020603050405020304" pitchFamily="18" charset="0"/>
              <a:buNone/>
            </a:pPr>
            <a:endParaRPr lang="en-GB" altLang="en-US" sz="2800">
              <a:latin typeface="Calibri" panose="020F0502020204030204" pitchFamily="34" charset="0"/>
            </a:endParaRPr>
          </a:p>
          <a:p>
            <a:pPr eaLnBrk="1">
              <a:buClr>
                <a:srgbClr val="000000"/>
              </a:buClr>
              <a:buSzPct val="100000"/>
              <a:buFont typeface="Times New Roman" panose="02020603050405020304" pitchFamily="18" charset="0"/>
              <a:buNone/>
            </a:pPr>
            <a:r>
              <a:rPr lang="en-GB" altLang="en-US" sz="2800" b="1">
                <a:latin typeface="Courier New" panose="02070309020205020404" pitchFamily="49" charset="0"/>
                <a:cs typeface="Courier New" panose="02070309020205020404" pitchFamily="49" charset="0"/>
              </a:rPr>
              <a:t>$</a:t>
            </a:r>
            <a:r>
              <a:rPr lang="en-GB" altLang="en-US" sz="2800">
                <a:latin typeface="Courier New" panose="02070309020205020404" pitchFamily="49" charset="0"/>
                <a:cs typeface="Courier New" panose="02070309020205020404" pitchFamily="49" charset="0"/>
              </a:rPr>
              <a:t> </a:t>
            </a:r>
            <a:r>
              <a:rPr lang="en-US" altLang="en-US" sz="2800">
                <a:solidFill>
                  <a:srgbClr val="00B050"/>
                </a:solidFill>
                <a:latin typeface="Courier New" panose="02070309020205020404" pitchFamily="49" charset="0"/>
                <a:cs typeface="Courier New" panose="02070309020205020404" pitchFamily="49" charset="0"/>
              </a:rPr>
              <a:t>SECRET_IDENTITY=Dracula</a:t>
            </a:r>
          </a:p>
          <a:p>
            <a:pPr eaLnBrk="1">
              <a:buClr>
                <a:srgbClr val="000000"/>
              </a:buClr>
              <a:buSzPct val="100000"/>
              <a:buFont typeface="Times New Roman" panose="02020603050405020304" pitchFamily="18" charset="0"/>
              <a:buNone/>
            </a:pPr>
            <a:r>
              <a:rPr lang="en-GB" altLang="en-US" sz="2800" b="1">
                <a:latin typeface="Courier New" panose="02070309020205020404" pitchFamily="49" charset="0"/>
                <a:cs typeface="Courier New" panose="02070309020205020404" pitchFamily="49" charset="0"/>
              </a:rPr>
              <a:t>$</a:t>
            </a:r>
            <a:r>
              <a:rPr lang="en-GB" altLang="en-US" sz="2800">
                <a:latin typeface="Courier New" panose="02070309020205020404" pitchFamily="49" charset="0"/>
                <a:cs typeface="Courier New" panose="02070309020205020404" pitchFamily="49" charset="0"/>
              </a:rPr>
              <a:t> </a:t>
            </a:r>
            <a:r>
              <a:rPr lang="en-US" altLang="en-US" sz="2800">
                <a:solidFill>
                  <a:srgbClr val="00B050"/>
                </a:solidFill>
                <a:latin typeface="Courier New" panose="02070309020205020404" pitchFamily="49" charset="0"/>
                <a:cs typeface="Courier New" panose="02070309020205020404" pitchFamily="49" charset="0"/>
              </a:rPr>
              <a:t>echo $SECRET_IDENTITY</a:t>
            </a:r>
          </a:p>
          <a:p>
            <a:pPr eaLnBrk="1">
              <a:buClr>
                <a:srgbClr val="000000"/>
              </a:buClr>
              <a:buSzPct val="100000"/>
              <a:buFont typeface="Times New Roman" panose="02020603050405020304" pitchFamily="18" charset="0"/>
              <a:buNone/>
            </a:pPr>
            <a:r>
              <a:rPr lang="en-GB" altLang="en-US" sz="2800">
                <a:latin typeface="Courier New" panose="02070309020205020404" pitchFamily="49" charset="0"/>
                <a:cs typeface="Courier New" panose="02070309020205020404" pitchFamily="49" charset="0"/>
              </a:rPr>
              <a:t>Dracula</a:t>
            </a:r>
            <a:endParaRPr lang="en-GB" altLang="en-US" sz="2800">
              <a:solidFill>
                <a:srgbClr val="0066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 Box 4"/>
          <p:cNvSpPr txBox="1">
            <a:spLocks noChangeArrowheads="1"/>
          </p:cNvSpPr>
          <p:nvPr/>
        </p:nvSpPr>
        <p:spPr bwMode="auto">
          <a:xfrm>
            <a:off x="488950" y="611188"/>
            <a:ext cx="6913563" cy="363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So what can we do with loops?</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Let's go back to our first set of pdb files, and assume we want to compress each of them</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We could do the following for each:</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400" b="1">
                <a:latin typeface="Courier New" panose="02070309020205020404" pitchFamily="49" charset="0"/>
                <a:cs typeface="Courier New" panose="02070309020205020404" pitchFamily="49" charset="0"/>
              </a:rPr>
              <a:t>$</a:t>
            </a:r>
            <a:r>
              <a:rPr lang="en-US" altLang="en-US" sz="2400">
                <a:solidFill>
                  <a:srgbClr val="00B050"/>
                </a:solidFill>
                <a:latin typeface="Courier New" panose="02070309020205020404" pitchFamily="49" charset="0"/>
                <a:cs typeface="Courier New" panose="02070309020205020404" pitchFamily="49" charset="0"/>
              </a:rPr>
              <a:t> zip cubane.pdb.zip cubane.pdb</a:t>
            </a:r>
          </a:p>
          <a:p>
            <a:pPr eaLnBrk="1">
              <a:buClr>
                <a:srgbClr val="000000"/>
              </a:buClr>
              <a:buSzPct val="100000"/>
              <a:buFont typeface="Times New Roman" panose="02020603050405020304" pitchFamily="18" charset="0"/>
              <a:buNone/>
            </a:pPr>
            <a:r>
              <a:rPr lang="en-US" altLang="en-US" sz="2400">
                <a:latin typeface="Courier New" panose="02070309020205020404" pitchFamily="49" charset="0"/>
                <a:cs typeface="Courier New" panose="02070309020205020404" pitchFamily="49" charset="0"/>
              </a:rPr>
              <a:t>  </a:t>
            </a:r>
            <a:r>
              <a:rPr lang="en-US" altLang="en-US" sz="2400" i="1">
                <a:latin typeface="Courier New" panose="02070309020205020404" pitchFamily="49" charset="0"/>
                <a:cs typeface="Courier New" panose="02070309020205020404" pitchFamily="49" charset="0"/>
              </a:rPr>
              <a:t>adding: cubane.pdb (deflated 73%)</a:t>
            </a:r>
          </a:p>
        </p:txBody>
      </p:sp>
      <p:grpSp>
        <p:nvGrpSpPr>
          <p:cNvPr id="110595" name="Group 41"/>
          <p:cNvGrpSpPr>
            <a:grpSpLocks/>
          </p:cNvGrpSpPr>
          <p:nvPr/>
        </p:nvGrpSpPr>
        <p:grpSpPr bwMode="auto">
          <a:xfrm>
            <a:off x="7575550" y="1371600"/>
            <a:ext cx="1798638" cy="2620963"/>
            <a:chOff x="7575020" y="1245129"/>
            <a:chExt cx="1798982" cy="2619523"/>
          </a:xfrm>
        </p:grpSpPr>
        <p:sp>
          <p:nvSpPr>
            <p:cNvPr id="110606" name="Rectangle 8"/>
            <p:cNvSpPr>
              <a:spLocks noChangeArrowheads="1"/>
            </p:cNvSpPr>
            <p:nvPr/>
          </p:nvSpPr>
          <p:spPr bwMode="auto">
            <a:xfrm>
              <a:off x="7920662" y="1280300"/>
              <a:ext cx="1453340" cy="2584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cubane.pdb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ethane.pdb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methane.pdb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octane.pdb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pentane.pdb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propane.pdb</a:t>
              </a:r>
              <a:endParaRPr lang="en-GB" altLang="en-US"/>
            </a:p>
          </p:txBody>
        </p:sp>
        <p:grpSp>
          <p:nvGrpSpPr>
            <p:cNvPr id="110607" name="Group 37"/>
            <p:cNvGrpSpPr>
              <a:grpSpLocks/>
            </p:cNvGrpSpPr>
            <p:nvPr/>
          </p:nvGrpSpPr>
          <p:grpSpPr bwMode="auto">
            <a:xfrm>
              <a:off x="7575020" y="1245129"/>
              <a:ext cx="288035" cy="2419497"/>
              <a:chOff x="7575020" y="1245129"/>
              <a:chExt cx="288035" cy="2419497"/>
            </a:xfrm>
          </p:grpSpPr>
          <p:cxnSp>
            <p:nvCxnSpPr>
              <p:cNvPr id="110608" name="Straight Connector 11"/>
              <p:cNvCxnSpPr>
                <a:cxnSpLocks noChangeShapeType="1"/>
              </p:cNvCxnSpPr>
              <p:nvPr/>
            </p:nvCxnSpPr>
            <p:spPr bwMode="auto">
              <a:xfrm rot="5400000">
                <a:off x="6365275" y="2454875"/>
                <a:ext cx="2419495"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10609" name="Straight Connector 19"/>
              <p:cNvCxnSpPr>
                <a:cxnSpLocks noChangeShapeType="1"/>
              </p:cNvCxnSpPr>
              <p:nvPr/>
            </p:nvCxnSpPr>
            <p:spPr bwMode="auto">
              <a:xfrm flipV="1">
                <a:off x="7575020" y="3664624"/>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10610" name="Straight Connector 20"/>
              <p:cNvCxnSpPr>
                <a:cxnSpLocks noChangeShapeType="1"/>
              </p:cNvCxnSpPr>
              <p:nvPr/>
            </p:nvCxnSpPr>
            <p:spPr bwMode="auto">
              <a:xfrm flipV="1">
                <a:off x="7575020" y="3243790"/>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10611" name="Straight Connector 21"/>
              <p:cNvCxnSpPr>
                <a:cxnSpLocks noChangeShapeType="1"/>
              </p:cNvCxnSpPr>
              <p:nvPr/>
            </p:nvCxnSpPr>
            <p:spPr bwMode="auto">
              <a:xfrm flipV="1">
                <a:off x="7575020" y="2835689"/>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10612" name="Straight Connector 22"/>
              <p:cNvCxnSpPr>
                <a:cxnSpLocks noChangeShapeType="1"/>
              </p:cNvCxnSpPr>
              <p:nvPr/>
            </p:nvCxnSpPr>
            <p:spPr bwMode="auto">
              <a:xfrm flipV="1">
                <a:off x="7575020" y="2414853"/>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10613" name="Straight Connector 23"/>
              <p:cNvCxnSpPr>
                <a:cxnSpLocks noChangeShapeType="1"/>
              </p:cNvCxnSpPr>
              <p:nvPr/>
            </p:nvCxnSpPr>
            <p:spPr bwMode="auto">
              <a:xfrm flipV="1">
                <a:off x="7575020" y="2011606"/>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10614" name="Straight Connector 24"/>
              <p:cNvCxnSpPr>
                <a:cxnSpLocks noChangeShapeType="1"/>
              </p:cNvCxnSpPr>
              <p:nvPr/>
            </p:nvCxnSpPr>
            <p:spPr bwMode="auto">
              <a:xfrm flipV="1">
                <a:off x="7575020" y="1608357"/>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grpSp>
      </p:grpSp>
      <p:grpSp>
        <p:nvGrpSpPr>
          <p:cNvPr id="110596" name="Group 61"/>
          <p:cNvGrpSpPr>
            <a:grpSpLocks/>
          </p:cNvGrpSpPr>
          <p:nvPr/>
        </p:nvGrpSpPr>
        <p:grpSpPr bwMode="auto">
          <a:xfrm>
            <a:off x="7319963" y="681038"/>
            <a:ext cx="1349375" cy="700087"/>
            <a:chOff x="6538094" y="3960283"/>
            <a:chExt cx="1351367" cy="700088"/>
          </a:xfrm>
        </p:grpSpPr>
        <p:sp>
          <p:nvSpPr>
            <p:cNvPr id="110604" name="Text Box 3"/>
            <p:cNvSpPr txBox="1">
              <a:spLocks noChangeArrowheads="1"/>
            </p:cNvSpPr>
            <p:nvPr/>
          </p:nvSpPr>
          <p:spPr bwMode="auto">
            <a:xfrm>
              <a:off x="7255256" y="4132948"/>
              <a:ext cx="634205" cy="34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a:lnSpc>
                  <a:spcPct val="93000"/>
                </a:lnSpc>
                <a:buClr>
                  <a:srgbClr val="000000"/>
                </a:buClr>
                <a:buSzPct val="100000"/>
                <a:buFont typeface="Times New Roman" panose="02020603050405020304" pitchFamily="18" charset="0"/>
                <a:buNone/>
              </a:pPr>
              <a:r>
                <a:rPr lang="en-CA" altLang="en-US"/>
                <a:t>data</a:t>
              </a:r>
            </a:p>
          </p:txBody>
        </p:sp>
        <p:pic>
          <p:nvPicPr>
            <p:cNvPr id="110605"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0597" name="Group 39"/>
          <p:cNvGrpSpPr>
            <a:grpSpLocks/>
          </p:cNvGrpSpPr>
          <p:nvPr/>
        </p:nvGrpSpPr>
        <p:grpSpPr bwMode="auto">
          <a:xfrm>
            <a:off x="1584325" y="3376613"/>
            <a:ext cx="2706688" cy="2063750"/>
            <a:chOff x="2360202" y="1341437"/>
            <a:chExt cx="2709209" cy="2065036"/>
          </a:xfrm>
        </p:grpSpPr>
        <p:sp>
          <p:nvSpPr>
            <p:cNvPr id="110601" name="Rounded Rectangle 40"/>
            <p:cNvSpPr>
              <a:spLocks noChangeArrowheads="1"/>
            </p:cNvSpPr>
            <p:nvPr/>
          </p:nvSpPr>
          <p:spPr bwMode="auto">
            <a:xfrm>
              <a:off x="2360202" y="1341437"/>
              <a:ext cx="2709209" cy="457200"/>
            </a:xfrm>
            <a:prstGeom prst="roundRect">
              <a:avLst>
                <a:gd name="adj" fmla="val 16667"/>
              </a:avLst>
            </a:prstGeom>
            <a:noFill/>
            <a:ln w="47625">
              <a:solidFill>
                <a:srgbClr val="A50021"/>
              </a:solidFill>
              <a:round/>
              <a:headEnd/>
              <a:tailEnd/>
            </a:ln>
            <a:extLst>
              <a:ext uri="{909E8E84-426E-40DD-AFC4-6F175D3DCCD1}">
                <a14:hiddenFill xmlns:a14="http://schemas.microsoft.com/office/drawing/2010/main">
                  <a:solidFill>
                    <a:srgbClr val="FFFFFF"/>
                  </a:solidFill>
                </a14:hiddenFill>
              </a:ext>
            </a:extLst>
          </p:spPr>
          <p:txBody>
            <a:bodyPr/>
            <a:lstStyle/>
            <a:p>
              <a:pPr eaLnBrk="1">
                <a:lnSpc>
                  <a:spcPct val="93000"/>
                </a:lnSpc>
                <a:buClr>
                  <a:srgbClr val="000000"/>
                </a:buClr>
                <a:buSzPct val="100000"/>
                <a:buFont typeface="Times New Roman" panose="02020603050405020304" pitchFamily="18" charset="0"/>
                <a:buNone/>
              </a:pPr>
              <a:endParaRPr lang="en-US" altLang="en-US"/>
            </a:p>
          </p:txBody>
        </p:sp>
        <p:cxnSp>
          <p:nvCxnSpPr>
            <p:cNvPr id="110602" name="Straight Connector 41"/>
            <p:cNvCxnSpPr>
              <a:cxnSpLocks noChangeShapeType="1"/>
              <a:stCxn id="110601" idx="2"/>
              <a:endCxn id="110603" idx="0"/>
            </p:cNvCxnSpPr>
            <p:nvPr/>
          </p:nvCxnSpPr>
          <p:spPr bwMode="auto">
            <a:xfrm flipH="1">
              <a:off x="3714253" y="1798637"/>
              <a:ext cx="554" cy="407158"/>
            </a:xfrm>
            <a:prstGeom prst="line">
              <a:avLst/>
            </a:prstGeom>
            <a:noFill/>
            <a:ln w="47625">
              <a:solidFill>
                <a:srgbClr val="A50021"/>
              </a:solidFill>
              <a:round/>
              <a:headEnd/>
              <a:tailEnd/>
            </a:ln>
            <a:extLst>
              <a:ext uri="{909E8E84-426E-40DD-AFC4-6F175D3DCCD1}">
                <a14:hiddenFill xmlns:a14="http://schemas.microsoft.com/office/drawing/2010/main">
                  <a:noFill/>
                </a14:hiddenFill>
              </a:ext>
            </a:extLst>
          </p:spPr>
        </p:cxnSp>
        <p:sp>
          <p:nvSpPr>
            <p:cNvPr id="110603" name="Rectangle 42"/>
            <p:cNvSpPr>
              <a:spLocks noChangeArrowheads="1"/>
            </p:cNvSpPr>
            <p:nvPr/>
          </p:nvSpPr>
          <p:spPr bwMode="auto">
            <a:xfrm>
              <a:off x="2821344" y="2205794"/>
              <a:ext cx="1785817" cy="1200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400" i="1">
                  <a:latin typeface="Calibri" panose="020F0502020204030204" pitchFamily="34" charset="0"/>
                </a:rPr>
                <a:t>The zip file we wish to create</a:t>
              </a:r>
              <a:endParaRPr lang="en-GB" altLang="en-US" sz="2400" i="1"/>
            </a:p>
          </p:txBody>
        </p:sp>
      </p:grpSp>
      <p:grpSp>
        <p:nvGrpSpPr>
          <p:cNvPr id="110598" name="Group 42"/>
          <p:cNvGrpSpPr>
            <a:grpSpLocks/>
          </p:cNvGrpSpPr>
          <p:nvPr/>
        </p:nvGrpSpPr>
        <p:grpSpPr bwMode="auto">
          <a:xfrm>
            <a:off x="6596063" y="4213225"/>
            <a:ext cx="2719387" cy="1036638"/>
            <a:chOff x="5139433" y="1993900"/>
            <a:chExt cx="4442668" cy="1036638"/>
          </a:xfrm>
        </p:grpSpPr>
        <p:sp>
          <p:nvSpPr>
            <p:cNvPr id="110599" name="Text Box 2"/>
            <p:cNvSpPr txBox="1">
              <a:spLocks noChangeArrowheads="1"/>
            </p:cNvSpPr>
            <p:nvPr/>
          </p:nvSpPr>
          <p:spPr bwMode="auto">
            <a:xfrm>
              <a:off x="5788027" y="1993900"/>
              <a:ext cx="3794074" cy="103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typical output from the zip command</a:t>
              </a:r>
            </a:p>
          </p:txBody>
        </p:sp>
        <p:sp>
          <p:nvSpPr>
            <p:cNvPr id="110600" name="Line 4"/>
            <p:cNvSpPr>
              <a:spLocks noChangeShapeType="1"/>
            </p:cNvSpPr>
            <p:nvPr/>
          </p:nvSpPr>
          <p:spPr bwMode="auto">
            <a:xfrm flipH="1" flipV="1">
              <a:off x="5139433" y="2136813"/>
              <a:ext cx="648592" cy="374612"/>
            </a:xfrm>
            <a:prstGeom prst="line">
              <a:avLst/>
            </a:prstGeom>
            <a:noFill/>
            <a:ln w="952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gr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 Box 4"/>
          <p:cNvSpPr txBox="1">
            <a:spLocks noChangeArrowheads="1"/>
          </p:cNvSpPr>
          <p:nvPr/>
        </p:nvSpPr>
        <p:spPr bwMode="auto">
          <a:xfrm>
            <a:off x="488950" y="611188"/>
            <a:ext cx="6913563" cy="363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So what can we do with loops?</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Let's go back to our first set of pdb files, and assume we want to compress each of them</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We could do the following for each:</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400" b="1">
                <a:latin typeface="Courier New" panose="02070309020205020404" pitchFamily="49" charset="0"/>
                <a:cs typeface="Courier New" panose="02070309020205020404" pitchFamily="49" charset="0"/>
              </a:rPr>
              <a:t>$</a:t>
            </a:r>
            <a:r>
              <a:rPr lang="en-US" altLang="en-US" sz="2400">
                <a:solidFill>
                  <a:srgbClr val="00B050"/>
                </a:solidFill>
                <a:latin typeface="Courier New" panose="02070309020205020404" pitchFamily="49" charset="0"/>
                <a:cs typeface="Courier New" panose="02070309020205020404" pitchFamily="49" charset="0"/>
              </a:rPr>
              <a:t> zip cubane.pdb.zip cubane.pdb</a:t>
            </a:r>
          </a:p>
          <a:p>
            <a:pPr eaLnBrk="1">
              <a:buClr>
                <a:srgbClr val="000000"/>
              </a:buClr>
              <a:buSzPct val="100000"/>
              <a:buFont typeface="Times New Roman" panose="02020603050405020304" pitchFamily="18" charset="0"/>
              <a:buNone/>
            </a:pPr>
            <a:r>
              <a:rPr lang="en-US" altLang="en-US" sz="2400">
                <a:latin typeface="Courier New" panose="02070309020205020404" pitchFamily="49" charset="0"/>
                <a:cs typeface="Courier New" panose="02070309020205020404" pitchFamily="49" charset="0"/>
              </a:rPr>
              <a:t>  </a:t>
            </a:r>
            <a:r>
              <a:rPr lang="en-US" altLang="en-US" sz="2400" i="1">
                <a:latin typeface="Courier New" panose="02070309020205020404" pitchFamily="49" charset="0"/>
                <a:cs typeface="Courier New" panose="02070309020205020404" pitchFamily="49" charset="0"/>
              </a:rPr>
              <a:t>adding: cubane.pdb (deflated 73%)</a:t>
            </a:r>
          </a:p>
        </p:txBody>
      </p:sp>
      <p:grpSp>
        <p:nvGrpSpPr>
          <p:cNvPr id="112643" name="Group 41"/>
          <p:cNvGrpSpPr>
            <a:grpSpLocks/>
          </p:cNvGrpSpPr>
          <p:nvPr/>
        </p:nvGrpSpPr>
        <p:grpSpPr bwMode="auto">
          <a:xfrm>
            <a:off x="7575550" y="1371600"/>
            <a:ext cx="1798638" cy="2620963"/>
            <a:chOff x="7575020" y="1245129"/>
            <a:chExt cx="1798982" cy="2619523"/>
          </a:xfrm>
        </p:grpSpPr>
        <p:sp>
          <p:nvSpPr>
            <p:cNvPr id="112658" name="Rectangle 8"/>
            <p:cNvSpPr>
              <a:spLocks noChangeArrowheads="1"/>
            </p:cNvSpPr>
            <p:nvPr/>
          </p:nvSpPr>
          <p:spPr bwMode="auto">
            <a:xfrm>
              <a:off x="7920662" y="1280300"/>
              <a:ext cx="1453340" cy="2584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cubane.pdb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ethane.pdb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methane.pdb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octane.pdb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pentane.pdb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propane.pdb</a:t>
              </a:r>
              <a:endParaRPr lang="en-GB" altLang="en-US"/>
            </a:p>
          </p:txBody>
        </p:sp>
        <p:grpSp>
          <p:nvGrpSpPr>
            <p:cNvPr id="112659" name="Group 37"/>
            <p:cNvGrpSpPr>
              <a:grpSpLocks/>
            </p:cNvGrpSpPr>
            <p:nvPr/>
          </p:nvGrpSpPr>
          <p:grpSpPr bwMode="auto">
            <a:xfrm>
              <a:off x="7575020" y="1245129"/>
              <a:ext cx="288035" cy="2419497"/>
              <a:chOff x="7575020" y="1245129"/>
              <a:chExt cx="288035" cy="2419497"/>
            </a:xfrm>
          </p:grpSpPr>
          <p:cxnSp>
            <p:nvCxnSpPr>
              <p:cNvPr id="112660" name="Straight Connector 11"/>
              <p:cNvCxnSpPr>
                <a:cxnSpLocks noChangeShapeType="1"/>
              </p:cNvCxnSpPr>
              <p:nvPr/>
            </p:nvCxnSpPr>
            <p:spPr bwMode="auto">
              <a:xfrm rot="5400000">
                <a:off x="6365275" y="2454875"/>
                <a:ext cx="2419495"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12661" name="Straight Connector 19"/>
              <p:cNvCxnSpPr>
                <a:cxnSpLocks noChangeShapeType="1"/>
              </p:cNvCxnSpPr>
              <p:nvPr/>
            </p:nvCxnSpPr>
            <p:spPr bwMode="auto">
              <a:xfrm flipV="1">
                <a:off x="7575020" y="3664624"/>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12662" name="Straight Connector 20"/>
              <p:cNvCxnSpPr>
                <a:cxnSpLocks noChangeShapeType="1"/>
              </p:cNvCxnSpPr>
              <p:nvPr/>
            </p:nvCxnSpPr>
            <p:spPr bwMode="auto">
              <a:xfrm flipV="1">
                <a:off x="7575020" y="3243790"/>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12663" name="Straight Connector 21"/>
              <p:cNvCxnSpPr>
                <a:cxnSpLocks noChangeShapeType="1"/>
              </p:cNvCxnSpPr>
              <p:nvPr/>
            </p:nvCxnSpPr>
            <p:spPr bwMode="auto">
              <a:xfrm flipV="1">
                <a:off x="7575020" y="2835689"/>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12664" name="Straight Connector 22"/>
              <p:cNvCxnSpPr>
                <a:cxnSpLocks noChangeShapeType="1"/>
              </p:cNvCxnSpPr>
              <p:nvPr/>
            </p:nvCxnSpPr>
            <p:spPr bwMode="auto">
              <a:xfrm flipV="1">
                <a:off x="7575020" y="2414853"/>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12665" name="Straight Connector 23"/>
              <p:cNvCxnSpPr>
                <a:cxnSpLocks noChangeShapeType="1"/>
              </p:cNvCxnSpPr>
              <p:nvPr/>
            </p:nvCxnSpPr>
            <p:spPr bwMode="auto">
              <a:xfrm flipV="1">
                <a:off x="7575020" y="2011606"/>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12666" name="Straight Connector 24"/>
              <p:cNvCxnSpPr>
                <a:cxnSpLocks noChangeShapeType="1"/>
              </p:cNvCxnSpPr>
              <p:nvPr/>
            </p:nvCxnSpPr>
            <p:spPr bwMode="auto">
              <a:xfrm flipV="1">
                <a:off x="7575020" y="1608357"/>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grpSp>
      </p:grpSp>
      <p:grpSp>
        <p:nvGrpSpPr>
          <p:cNvPr id="112644" name="Group 61"/>
          <p:cNvGrpSpPr>
            <a:grpSpLocks/>
          </p:cNvGrpSpPr>
          <p:nvPr/>
        </p:nvGrpSpPr>
        <p:grpSpPr bwMode="auto">
          <a:xfrm>
            <a:off x="7319963" y="681038"/>
            <a:ext cx="1349375" cy="700087"/>
            <a:chOff x="6538094" y="3960283"/>
            <a:chExt cx="1351367" cy="700088"/>
          </a:xfrm>
        </p:grpSpPr>
        <p:sp>
          <p:nvSpPr>
            <p:cNvPr id="112656" name="Text Box 3"/>
            <p:cNvSpPr txBox="1">
              <a:spLocks noChangeArrowheads="1"/>
            </p:cNvSpPr>
            <p:nvPr/>
          </p:nvSpPr>
          <p:spPr bwMode="auto">
            <a:xfrm>
              <a:off x="7255256" y="4132948"/>
              <a:ext cx="634205" cy="34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a:lnSpc>
                  <a:spcPct val="93000"/>
                </a:lnSpc>
                <a:buClr>
                  <a:srgbClr val="000000"/>
                </a:buClr>
                <a:buSzPct val="100000"/>
                <a:buFont typeface="Times New Roman" panose="02020603050405020304" pitchFamily="18" charset="0"/>
                <a:buNone/>
              </a:pPr>
              <a:r>
                <a:rPr lang="en-CA" altLang="en-US"/>
                <a:t>data</a:t>
              </a:r>
            </a:p>
          </p:txBody>
        </p:sp>
        <p:pic>
          <p:nvPicPr>
            <p:cNvPr id="112657"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2645" name="Group 39"/>
          <p:cNvGrpSpPr>
            <a:grpSpLocks/>
          </p:cNvGrpSpPr>
          <p:nvPr/>
        </p:nvGrpSpPr>
        <p:grpSpPr bwMode="auto">
          <a:xfrm>
            <a:off x="4405313" y="3376613"/>
            <a:ext cx="1901825" cy="2433637"/>
            <a:chOff x="2360203" y="1341437"/>
            <a:chExt cx="1900992" cy="2434475"/>
          </a:xfrm>
        </p:grpSpPr>
        <p:sp>
          <p:nvSpPr>
            <p:cNvPr id="112653" name="Rounded Rectangle 40"/>
            <p:cNvSpPr>
              <a:spLocks noChangeArrowheads="1"/>
            </p:cNvSpPr>
            <p:nvPr/>
          </p:nvSpPr>
          <p:spPr bwMode="auto">
            <a:xfrm>
              <a:off x="2360203" y="1341437"/>
              <a:ext cx="1900992" cy="457200"/>
            </a:xfrm>
            <a:prstGeom prst="roundRect">
              <a:avLst>
                <a:gd name="adj" fmla="val 16667"/>
              </a:avLst>
            </a:prstGeom>
            <a:noFill/>
            <a:ln w="47625">
              <a:solidFill>
                <a:srgbClr val="A50021"/>
              </a:solidFill>
              <a:round/>
              <a:headEnd/>
              <a:tailEnd/>
            </a:ln>
            <a:extLst>
              <a:ext uri="{909E8E84-426E-40DD-AFC4-6F175D3DCCD1}">
                <a14:hiddenFill xmlns:a14="http://schemas.microsoft.com/office/drawing/2010/main">
                  <a:solidFill>
                    <a:srgbClr val="FFFFFF"/>
                  </a:solidFill>
                </a14:hiddenFill>
              </a:ext>
            </a:extLst>
          </p:spPr>
          <p:txBody>
            <a:bodyPr/>
            <a:lstStyle/>
            <a:p>
              <a:pPr eaLnBrk="1">
                <a:lnSpc>
                  <a:spcPct val="93000"/>
                </a:lnSpc>
                <a:buClr>
                  <a:srgbClr val="000000"/>
                </a:buClr>
                <a:buSzPct val="100000"/>
                <a:buFont typeface="Times New Roman" panose="02020603050405020304" pitchFamily="18" charset="0"/>
                <a:buNone/>
              </a:pPr>
              <a:endParaRPr lang="en-US" altLang="en-US"/>
            </a:p>
          </p:txBody>
        </p:sp>
        <p:cxnSp>
          <p:nvCxnSpPr>
            <p:cNvPr id="112654" name="Straight Connector 41"/>
            <p:cNvCxnSpPr>
              <a:cxnSpLocks noChangeShapeType="1"/>
              <a:stCxn id="112653" idx="2"/>
              <a:endCxn id="112655" idx="0"/>
            </p:cNvCxnSpPr>
            <p:nvPr/>
          </p:nvCxnSpPr>
          <p:spPr bwMode="auto">
            <a:xfrm flipH="1">
              <a:off x="3298534" y="1798637"/>
              <a:ext cx="12165" cy="407157"/>
            </a:xfrm>
            <a:prstGeom prst="line">
              <a:avLst/>
            </a:prstGeom>
            <a:noFill/>
            <a:ln w="47625">
              <a:solidFill>
                <a:srgbClr val="A50021"/>
              </a:solidFill>
              <a:round/>
              <a:headEnd/>
              <a:tailEnd/>
            </a:ln>
            <a:extLst>
              <a:ext uri="{909E8E84-426E-40DD-AFC4-6F175D3DCCD1}">
                <a14:hiddenFill xmlns:a14="http://schemas.microsoft.com/office/drawing/2010/main">
                  <a:noFill/>
                </a14:hiddenFill>
              </a:ext>
            </a:extLst>
          </p:spPr>
        </p:cxnSp>
        <p:sp>
          <p:nvSpPr>
            <p:cNvPr id="112655" name="Rectangle 42"/>
            <p:cNvSpPr>
              <a:spLocks noChangeArrowheads="1"/>
            </p:cNvSpPr>
            <p:nvPr/>
          </p:nvSpPr>
          <p:spPr bwMode="auto">
            <a:xfrm>
              <a:off x="2405625" y="2205794"/>
              <a:ext cx="1785817" cy="1570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400" i="1">
                  <a:latin typeface="Calibri" panose="020F0502020204030204" pitchFamily="34" charset="0"/>
                </a:rPr>
                <a:t>The file(s) we wish to add to the zip file</a:t>
              </a:r>
              <a:endParaRPr lang="en-GB" altLang="en-US" sz="2400" i="1"/>
            </a:p>
          </p:txBody>
        </p:sp>
      </p:grpSp>
      <p:grpSp>
        <p:nvGrpSpPr>
          <p:cNvPr id="112646" name="Group 39"/>
          <p:cNvGrpSpPr>
            <a:grpSpLocks/>
          </p:cNvGrpSpPr>
          <p:nvPr/>
        </p:nvGrpSpPr>
        <p:grpSpPr bwMode="auto">
          <a:xfrm>
            <a:off x="1584325" y="3376613"/>
            <a:ext cx="2706688" cy="2063750"/>
            <a:chOff x="2360202" y="1341437"/>
            <a:chExt cx="2709209" cy="2065036"/>
          </a:xfrm>
        </p:grpSpPr>
        <p:sp>
          <p:nvSpPr>
            <p:cNvPr id="112650" name="Rounded Rectangle 40"/>
            <p:cNvSpPr>
              <a:spLocks noChangeArrowheads="1"/>
            </p:cNvSpPr>
            <p:nvPr/>
          </p:nvSpPr>
          <p:spPr bwMode="auto">
            <a:xfrm>
              <a:off x="2360202" y="1341437"/>
              <a:ext cx="2709209" cy="457200"/>
            </a:xfrm>
            <a:prstGeom prst="roundRect">
              <a:avLst>
                <a:gd name="adj" fmla="val 16667"/>
              </a:avLst>
            </a:prstGeom>
            <a:noFill/>
            <a:ln w="47625">
              <a:solidFill>
                <a:srgbClr val="A50021"/>
              </a:solidFill>
              <a:round/>
              <a:headEnd/>
              <a:tailEnd/>
            </a:ln>
            <a:extLst>
              <a:ext uri="{909E8E84-426E-40DD-AFC4-6F175D3DCCD1}">
                <a14:hiddenFill xmlns:a14="http://schemas.microsoft.com/office/drawing/2010/main">
                  <a:solidFill>
                    <a:srgbClr val="FFFFFF"/>
                  </a:solidFill>
                </a14:hiddenFill>
              </a:ext>
            </a:extLst>
          </p:spPr>
          <p:txBody>
            <a:bodyPr/>
            <a:lstStyle/>
            <a:p>
              <a:pPr eaLnBrk="1">
                <a:lnSpc>
                  <a:spcPct val="93000"/>
                </a:lnSpc>
                <a:buClr>
                  <a:srgbClr val="000000"/>
                </a:buClr>
                <a:buSzPct val="100000"/>
                <a:buFont typeface="Times New Roman" panose="02020603050405020304" pitchFamily="18" charset="0"/>
                <a:buNone/>
              </a:pPr>
              <a:endParaRPr lang="en-US" altLang="en-US"/>
            </a:p>
          </p:txBody>
        </p:sp>
        <p:cxnSp>
          <p:nvCxnSpPr>
            <p:cNvPr id="112651" name="Straight Connector 41"/>
            <p:cNvCxnSpPr>
              <a:cxnSpLocks noChangeShapeType="1"/>
              <a:stCxn id="112650" idx="2"/>
              <a:endCxn id="112652" idx="0"/>
            </p:cNvCxnSpPr>
            <p:nvPr/>
          </p:nvCxnSpPr>
          <p:spPr bwMode="auto">
            <a:xfrm flipH="1">
              <a:off x="3714253" y="1798637"/>
              <a:ext cx="554" cy="407158"/>
            </a:xfrm>
            <a:prstGeom prst="line">
              <a:avLst/>
            </a:prstGeom>
            <a:noFill/>
            <a:ln w="47625">
              <a:solidFill>
                <a:srgbClr val="A50021"/>
              </a:solidFill>
              <a:round/>
              <a:headEnd/>
              <a:tailEnd/>
            </a:ln>
            <a:extLst>
              <a:ext uri="{909E8E84-426E-40DD-AFC4-6F175D3DCCD1}">
                <a14:hiddenFill xmlns:a14="http://schemas.microsoft.com/office/drawing/2010/main">
                  <a:noFill/>
                </a14:hiddenFill>
              </a:ext>
            </a:extLst>
          </p:spPr>
        </p:cxnSp>
        <p:sp>
          <p:nvSpPr>
            <p:cNvPr id="112652" name="Rectangle 42"/>
            <p:cNvSpPr>
              <a:spLocks noChangeArrowheads="1"/>
            </p:cNvSpPr>
            <p:nvPr/>
          </p:nvSpPr>
          <p:spPr bwMode="auto">
            <a:xfrm>
              <a:off x="2821344" y="2205794"/>
              <a:ext cx="1785817" cy="1200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400" i="1">
                  <a:latin typeface="Calibri" panose="020F0502020204030204" pitchFamily="34" charset="0"/>
                </a:rPr>
                <a:t>The zip file we wish to create</a:t>
              </a:r>
              <a:endParaRPr lang="en-GB" altLang="en-US" sz="2400" i="1"/>
            </a:p>
          </p:txBody>
        </p:sp>
      </p:grpSp>
      <p:grpSp>
        <p:nvGrpSpPr>
          <p:cNvPr id="112647" name="Group 42"/>
          <p:cNvGrpSpPr>
            <a:grpSpLocks/>
          </p:cNvGrpSpPr>
          <p:nvPr/>
        </p:nvGrpSpPr>
        <p:grpSpPr bwMode="auto">
          <a:xfrm>
            <a:off x="6596063" y="4213225"/>
            <a:ext cx="2719387" cy="1036638"/>
            <a:chOff x="5139433" y="1993900"/>
            <a:chExt cx="4442668" cy="1036638"/>
          </a:xfrm>
        </p:grpSpPr>
        <p:sp>
          <p:nvSpPr>
            <p:cNvPr id="112648" name="Text Box 2"/>
            <p:cNvSpPr txBox="1">
              <a:spLocks noChangeArrowheads="1"/>
            </p:cNvSpPr>
            <p:nvPr/>
          </p:nvSpPr>
          <p:spPr bwMode="auto">
            <a:xfrm>
              <a:off x="5788027" y="1993900"/>
              <a:ext cx="3794074" cy="103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typical output from the zip command</a:t>
              </a:r>
            </a:p>
          </p:txBody>
        </p:sp>
        <p:sp>
          <p:nvSpPr>
            <p:cNvPr id="112649" name="Line 4"/>
            <p:cNvSpPr>
              <a:spLocks noChangeShapeType="1"/>
            </p:cNvSpPr>
            <p:nvPr/>
          </p:nvSpPr>
          <p:spPr bwMode="auto">
            <a:xfrm flipH="1" flipV="1">
              <a:off x="5139433" y="2136813"/>
              <a:ext cx="648592" cy="374612"/>
            </a:xfrm>
            <a:prstGeom prst="line">
              <a:avLst/>
            </a:prstGeom>
            <a:noFill/>
            <a:ln w="952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gr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4690" name="Group 41"/>
          <p:cNvGrpSpPr>
            <a:grpSpLocks/>
          </p:cNvGrpSpPr>
          <p:nvPr/>
        </p:nvGrpSpPr>
        <p:grpSpPr bwMode="auto">
          <a:xfrm>
            <a:off x="7575550" y="1371600"/>
            <a:ext cx="1798638" cy="2620963"/>
            <a:chOff x="7575020" y="1245129"/>
            <a:chExt cx="1798982" cy="2619523"/>
          </a:xfrm>
        </p:grpSpPr>
        <p:sp>
          <p:nvSpPr>
            <p:cNvPr id="114706" name="Rectangle 8"/>
            <p:cNvSpPr>
              <a:spLocks noChangeArrowheads="1"/>
            </p:cNvSpPr>
            <p:nvPr/>
          </p:nvSpPr>
          <p:spPr bwMode="auto">
            <a:xfrm>
              <a:off x="7920662" y="1280300"/>
              <a:ext cx="1453340" cy="2584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cubane.pdb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ethane.pdb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methane.pdb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octane.pdb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pentane.pdb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propane.pdb</a:t>
              </a:r>
              <a:endParaRPr lang="en-GB" altLang="en-US"/>
            </a:p>
          </p:txBody>
        </p:sp>
        <p:grpSp>
          <p:nvGrpSpPr>
            <p:cNvPr id="114707" name="Group 37"/>
            <p:cNvGrpSpPr>
              <a:grpSpLocks/>
            </p:cNvGrpSpPr>
            <p:nvPr/>
          </p:nvGrpSpPr>
          <p:grpSpPr bwMode="auto">
            <a:xfrm>
              <a:off x="7575020" y="1245129"/>
              <a:ext cx="288035" cy="2419497"/>
              <a:chOff x="7575020" y="1245129"/>
              <a:chExt cx="288035" cy="2419497"/>
            </a:xfrm>
          </p:grpSpPr>
          <p:cxnSp>
            <p:nvCxnSpPr>
              <p:cNvPr id="114708" name="Straight Connector 11"/>
              <p:cNvCxnSpPr>
                <a:cxnSpLocks noChangeShapeType="1"/>
              </p:cNvCxnSpPr>
              <p:nvPr/>
            </p:nvCxnSpPr>
            <p:spPr bwMode="auto">
              <a:xfrm rot="5400000">
                <a:off x="6365275" y="2454875"/>
                <a:ext cx="2419495"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14709" name="Straight Connector 19"/>
              <p:cNvCxnSpPr>
                <a:cxnSpLocks noChangeShapeType="1"/>
              </p:cNvCxnSpPr>
              <p:nvPr/>
            </p:nvCxnSpPr>
            <p:spPr bwMode="auto">
              <a:xfrm flipV="1">
                <a:off x="7575020" y="3664624"/>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14710" name="Straight Connector 20"/>
              <p:cNvCxnSpPr>
                <a:cxnSpLocks noChangeShapeType="1"/>
              </p:cNvCxnSpPr>
              <p:nvPr/>
            </p:nvCxnSpPr>
            <p:spPr bwMode="auto">
              <a:xfrm flipV="1">
                <a:off x="7575020" y="3243790"/>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14711" name="Straight Connector 21"/>
              <p:cNvCxnSpPr>
                <a:cxnSpLocks noChangeShapeType="1"/>
              </p:cNvCxnSpPr>
              <p:nvPr/>
            </p:nvCxnSpPr>
            <p:spPr bwMode="auto">
              <a:xfrm flipV="1">
                <a:off x="7575020" y="2835689"/>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14712" name="Straight Connector 22"/>
              <p:cNvCxnSpPr>
                <a:cxnSpLocks noChangeShapeType="1"/>
              </p:cNvCxnSpPr>
              <p:nvPr/>
            </p:nvCxnSpPr>
            <p:spPr bwMode="auto">
              <a:xfrm flipV="1">
                <a:off x="7575020" y="2414853"/>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14713" name="Straight Connector 23"/>
              <p:cNvCxnSpPr>
                <a:cxnSpLocks noChangeShapeType="1"/>
              </p:cNvCxnSpPr>
              <p:nvPr/>
            </p:nvCxnSpPr>
            <p:spPr bwMode="auto">
              <a:xfrm flipV="1">
                <a:off x="7575020" y="2011606"/>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14714" name="Straight Connector 24"/>
              <p:cNvCxnSpPr>
                <a:cxnSpLocks noChangeShapeType="1"/>
              </p:cNvCxnSpPr>
              <p:nvPr/>
            </p:nvCxnSpPr>
            <p:spPr bwMode="auto">
              <a:xfrm flipV="1">
                <a:off x="7575020" y="1608357"/>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grpSp>
      </p:grpSp>
      <p:grpSp>
        <p:nvGrpSpPr>
          <p:cNvPr id="114691" name="Group 61"/>
          <p:cNvGrpSpPr>
            <a:grpSpLocks/>
          </p:cNvGrpSpPr>
          <p:nvPr/>
        </p:nvGrpSpPr>
        <p:grpSpPr bwMode="auto">
          <a:xfrm>
            <a:off x="7319963" y="681038"/>
            <a:ext cx="1349375" cy="700087"/>
            <a:chOff x="6538094" y="3960283"/>
            <a:chExt cx="1351367" cy="700088"/>
          </a:xfrm>
        </p:grpSpPr>
        <p:sp>
          <p:nvSpPr>
            <p:cNvPr id="114704" name="Text Box 3"/>
            <p:cNvSpPr txBox="1">
              <a:spLocks noChangeArrowheads="1"/>
            </p:cNvSpPr>
            <p:nvPr/>
          </p:nvSpPr>
          <p:spPr bwMode="auto">
            <a:xfrm>
              <a:off x="7255256" y="4132948"/>
              <a:ext cx="634205" cy="34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a:lnSpc>
                  <a:spcPct val="93000"/>
                </a:lnSpc>
                <a:buClr>
                  <a:srgbClr val="000000"/>
                </a:buClr>
                <a:buSzPct val="100000"/>
                <a:buFont typeface="Times New Roman" panose="02020603050405020304" pitchFamily="18" charset="0"/>
                <a:buNone/>
              </a:pPr>
              <a:r>
                <a:rPr lang="en-CA" altLang="en-US"/>
                <a:t>data</a:t>
              </a:r>
            </a:p>
          </p:txBody>
        </p:sp>
        <p:pic>
          <p:nvPicPr>
            <p:cNvPr id="114705"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4692" name="Text Box 4"/>
          <p:cNvSpPr txBox="1">
            <a:spLocks noChangeArrowheads="1"/>
          </p:cNvSpPr>
          <p:nvPr/>
        </p:nvSpPr>
        <p:spPr bwMode="auto">
          <a:xfrm>
            <a:off x="488950" y="611188"/>
            <a:ext cx="6913563" cy="584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So what can we do with loops?</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Let's go back to our first set of pdb files, and assume we want to compress each of them</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We could do the following for each:</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400" b="1">
                <a:latin typeface="Courier New" panose="02070309020205020404" pitchFamily="49" charset="0"/>
                <a:cs typeface="Courier New" panose="02070309020205020404" pitchFamily="49" charset="0"/>
              </a:rPr>
              <a:t>$</a:t>
            </a:r>
            <a:r>
              <a:rPr lang="en-US" altLang="en-US" sz="2400">
                <a:solidFill>
                  <a:srgbClr val="00B050"/>
                </a:solidFill>
                <a:latin typeface="Courier New" panose="02070309020205020404" pitchFamily="49" charset="0"/>
                <a:cs typeface="Courier New" panose="02070309020205020404" pitchFamily="49" charset="0"/>
              </a:rPr>
              <a:t> zip cubane.pdb.zip cubane.pdb</a:t>
            </a:r>
          </a:p>
          <a:p>
            <a:pPr eaLnBrk="1">
              <a:buClr>
                <a:srgbClr val="000000"/>
              </a:buClr>
              <a:buSzPct val="100000"/>
              <a:buFont typeface="Times New Roman" panose="02020603050405020304" pitchFamily="18" charset="0"/>
              <a:buNone/>
            </a:pPr>
            <a:r>
              <a:rPr lang="en-US" altLang="en-US" sz="2400">
                <a:latin typeface="Courier New" panose="02070309020205020404" pitchFamily="49" charset="0"/>
                <a:cs typeface="Courier New" panose="02070309020205020404" pitchFamily="49" charset="0"/>
              </a:rPr>
              <a:t>  </a:t>
            </a:r>
            <a:r>
              <a:rPr lang="en-US" altLang="en-US" sz="2400" i="1">
                <a:latin typeface="Courier New" panose="02070309020205020404" pitchFamily="49" charset="0"/>
                <a:cs typeface="Courier New" panose="02070309020205020404" pitchFamily="49" charset="0"/>
              </a:rPr>
              <a:t>adding: cubane.pdb (deflated 73%)</a:t>
            </a:r>
          </a:p>
          <a:p>
            <a:pPr eaLnBrk="1">
              <a:buClr>
                <a:srgbClr val="000000"/>
              </a:buClr>
              <a:buSzPct val="100000"/>
              <a:buFont typeface="Times New Roman" panose="02020603050405020304" pitchFamily="18" charset="0"/>
              <a:buNone/>
            </a:pPr>
            <a:endParaRPr lang="en-US" altLang="en-US" sz="2400" i="1">
              <a:latin typeface="Courier New" panose="02070309020205020404" pitchFamily="49" charset="0"/>
              <a:cs typeface="Courier New" panose="02070309020205020404" pitchFamily="49" charset="0"/>
            </a:endParaRPr>
          </a:p>
          <a:p>
            <a:pPr eaLnBrk="1">
              <a:buClr>
                <a:srgbClr val="000000"/>
              </a:buClr>
              <a:buSzPct val="100000"/>
              <a:buFont typeface="Times New Roman" panose="02020603050405020304" pitchFamily="18" charset="0"/>
              <a:buNone/>
            </a:pPr>
            <a:endParaRPr lang="en-US" altLang="en-US" sz="2400" i="1">
              <a:latin typeface="Courier New" panose="02070309020205020404" pitchFamily="49" charset="0"/>
              <a:cs typeface="Courier New" panose="02070309020205020404" pitchFamily="49" charset="0"/>
            </a:endParaRPr>
          </a:p>
          <a:p>
            <a:pPr eaLnBrk="1">
              <a:buClr>
                <a:srgbClr val="000000"/>
              </a:buClr>
              <a:buSzPct val="100000"/>
              <a:buFont typeface="Times New Roman" panose="02020603050405020304" pitchFamily="18" charset="0"/>
              <a:buNone/>
            </a:pPr>
            <a:endParaRPr lang="en-US" altLang="en-US" sz="2400" i="1">
              <a:latin typeface="Courier New" panose="02070309020205020404" pitchFamily="49" charset="0"/>
              <a:cs typeface="Courier New" panose="02070309020205020404" pitchFamily="49" charset="0"/>
            </a:endParaRPr>
          </a:p>
          <a:p>
            <a:pPr eaLnBrk="1">
              <a:buClr>
                <a:srgbClr val="000000"/>
              </a:buClr>
              <a:buSzPct val="100000"/>
              <a:buFont typeface="Times New Roman" panose="02020603050405020304" pitchFamily="18" charset="0"/>
              <a:buNone/>
            </a:pPr>
            <a:endParaRPr lang="en-US" altLang="en-US" sz="2400" i="1">
              <a:latin typeface="Courier New" panose="02070309020205020404" pitchFamily="49" charset="0"/>
              <a:cs typeface="Courier New" panose="02070309020205020404" pitchFamily="49" charset="0"/>
            </a:endParaRPr>
          </a:p>
          <a:p>
            <a:pPr eaLnBrk="1">
              <a:buClr>
                <a:srgbClr val="000000"/>
              </a:buClr>
              <a:buSzPct val="100000"/>
              <a:buFont typeface="Times New Roman" panose="02020603050405020304" pitchFamily="18" charset="0"/>
              <a:buNone/>
            </a:pPr>
            <a:endParaRPr lang="en-US" altLang="en-US" sz="2400" i="1">
              <a:latin typeface="Courier New" panose="02070309020205020404" pitchFamily="49" charset="0"/>
              <a:cs typeface="Courier New" panose="02070309020205020404" pitchFamily="49" charset="0"/>
            </a:endParaRPr>
          </a:p>
          <a:p>
            <a:pPr eaLnBrk="1">
              <a:buClr>
                <a:srgbClr val="000000"/>
              </a:buClr>
              <a:buSzPct val="100000"/>
              <a:buFont typeface="Times New Roman" panose="02020603050405020304" pitchFamily="18" charset="0"/>
              <a:buNone/>
            </a:pPr>
            <a:r>
              <a:rPr lang="en-US" altLang="en-US" sz="2400">
                <a:latin typeface="Calibri" panose="020F0502020204030204" pitchFamily="34" charset="0"/>
                <a:cs typeface="Calibri" panose="020F0502020204030204" pitchFamily="34" charset="0"/>
              </a:rPr>
              <a:t>Not efficient for many files</a:t>
            </a:r>
          </a:p>
        </p:txBody>
      </p:sp>
      <p:grpSp>
        <p:nvGrpSpPr>
          <p:cNvPr id="114693" name="Group 39"/>
          <p:cNvGrpSpPr>
            <a:grpSpLocks/>
          </p:cNvGrpSpPr>
          <p:nvPr/>
        </p:nvGrpSpPr>
        <p:grpSpPr bwMode="auto">
          <a:xfrm>
            <a:off x="4405313" y="3376613"/>
            <a:ext cx="1901825" cy="2433637"/>
            <a:chOff x="2360203" y="1341437"/>
            <a:chExt cx="1900992" cy="2434475"/>
          </a:xfrm>
        </p:grpSpPr>
        <p:sp>
          <p:nvSpPr>
            <p:cNvPr id="114701" name="Rounded Rectangle 40"/>
            <p:cNvSpPr>
              <a:spLocks noChangeArrowheads="1"/>
            </p:cNvSpPr>
            <p:nvPr/>
          </p:nvSpPr>
          <p:spPr bwMode="auto">
            <a:xfrm>
              <a:off x="2360203" y="1341437"/>
              <a:ext cx="1900992" cy="457200"/>
            </a:xfrm>
            <a:prstGeom prst="roundRect">
              <a:avLst>
                <a:gd name="adj" fmla="val 16667"/>
              </a:avLst>
            </a:prstGeom>
            <a:noFill/>
            <a:ln w="47625">
              <a:solidFill>
                <a:srgbClr val="A50021"/>
              </a:solidFill>
              <a:round/>
              <a:headEnd/>
              <a:tailEnd/>
            </a:ln>
            <a:extLst>
              <a:ext uri="{909E8E84-426E-40DD-AFC4-6F175D3DCCD1}">
                <a14:hiddenFill xmlns:a14="http://schemas.microsoft.com/office/drawing/2010/main">
                  <a:solidFill>
                    <a:srgbClr val="FFFFFF"/>
                  </a:solidFill>
                </a14:hiddenFill>
              </a:ext>
            </a:extLst>
          </p:spPr>
          <p:txBody>
            <a:bodyPr/>
            <a:lstStyle/>
            <a:p>
              <a:pPr eaLnBrk="1">
                <a:lnSpc>
                  <a:spcPct val="93000"/>
                </a:lnSpc>
                <a:buClr>
                  <a:srgbClr val="000000"/>
                </a:buClr>
                <a:buSzPct val="100000"/>
                <a:buFont typeface="Times New Roman" panose="02020603050405020304" pitchFamily="18" charset="0"/>
                <a:buNone/>
              </a:pPr>
              <a:endParaRPr lang="en-US" altLang="en-US"/>
            </a:p>
          </p:txBody>
        </p:sp>
        <p:cxnSp>
          <p:nvCxnSpPr>
            <p:cNvPr id="114702" name="Straight Connector 41"/>
            <p:cNvCxnSpPr>
              <a:cxnSpLocks noChangeShapeType="1"/>
              <a:stCxn id="114701" idx="2"/>
              <a:endCxn id="114703" idx="0"/>
            </p:cNvCxnSpPr>
            <p:nvPr/>
          </p:nvCxnSpPr>
          <p:spPr bwMode="auto">
            <a:xfrm flipH="1">
              <a:off x="3298534" y="1798637"/>
              <a:ext cx="12165" cy="407157"/>
            </a:xfrm>
            <a:prstGeom prst="line">
              <a:avLst/>
            </a:prstGeom>
            <a:noFill/>
            <a:ln w="47625">
              <a:solidFill>
                <a:srgbClr val="A50021"/>
              </a:solidFill>
              <a:round/>
              <a:headEnd/>
              <a:tailEnd/>
            </a:ln>
            <a:extLst>
              <a:ext uri="{909E8E84-426E-40DD-AFC4-6F175D3DCCD1}">
                <a14:hiddenFill xmlns:a14="http://schemas.microsoft.com/office/drawing/2010/main">
                  <a:noFill/>
                </a14:hiddenFill>
              </a:ext>
            </a:extLst>
          </p:spPr>
        </p:cxnSp>
        <p:sp>
          <p:nvSpPr>
            <p:cNvPr id="114703" name="Rectangle 42"/>
            <p:cNvSpPr>
              <a:spLocks noChangeArrowheads="1"/>
            </p:cNvSpPr>
            <p:nvPr/>
          </p:nvSpPr>
          <p:spPr bwMode="auto">
            <a:xfrm>
              <a:off x="2405625" y="2205794"/>
              <a:ext cx="1785817" cy="1570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400" i="1">
                  <a:latin typeface="Calibri" panose="020F0502020204030204" pitchFamily="34" charset="0"/>
                </a:rPr>
                <a:t>The file(s) we wish to add to the zip file</a:t>
              </a:r>
              <a:endParaRPr lang="en-GB" altLang="en-US" sz="2400" i="1"/>
            </a:p>
          </p:txBody>
        </p:sp>
      </p:grpSp>
      <p:grpSp>
        <p:nvGrpSpPr>
          <p:cNvPr id="114694" name="Group 39"/>
          <p:cNvGrpSpPr>
            <a:grpSpLocks/>
          </p:cNvGrpSpPr>
          <p:nvPr/>
        </p:nvGrpSpPr>
        <p:grpSpPr bwMode="auto">
          <a:xfrm>
            <a:off x="1584325" y="3376613"/>
            <a:ext cx="2706688" cy="2063750"/>
            <a:chOff x="2360202" y="1341437"/>
            <a:chExt cx="2709209" cy="2065036"/>
          </a:xfrm>
        </p:grpSpPr>
        <p:sp>
          <p:nvSpPr>
            <p:cNvPr id="114698" name="Rounded Rectangle 40"/>
            <p:cNvSpPr>
              <a:spLocks noChangeArrowheads="1"/>
            </p:cNvSpPr>
            <p:nvPr/>
          </p:nvSpPr>
          <p:spPr bwMode="auto">
            <a:xfrm>
              <a:off x="2360202" y="1341437"/>
              <a:ext cx="2709209" cy="457200"/>
            </a:xfrm>
            <a:prstGeom prst="roundRect">
              <a:avLst>
                <a:gd name="adj" fmla="val 16667"/>
              </a:avLst>
            </a:prstGeom>
            <a:noFill/>
            <a:ln w="47625">
              <a:solidFill>
                <a:srgbClr val="A50021"/>
              </a:solidFill>
              <a:round/>
              <a:headEnd/>
              <a:tailEnd/>
            </a:ln>
            <a:extLst>
              <a:ext uri="{909E8E84-426E-40DD-AFC4-6F175D3DCCD1}">
                <a14:hiddenFill xmlns:a14="http://schemas.microsoft.com/office/drawing/2010/main">
                  <a:solidFill>
                    <a:srgbClr val="FFFFFF"/>
                  </a:solidFill>
                </a14:hiddenFill>
              </a:ext>
            </a:extLst>
          </p:spPr>
          <p:txBody>
            <a:bodyPr/>
            <a:lstStyle/>
            <a:p>
              <a:pPr eaLnBrk="1">
                <a:lnSpc>
                  <a:spcPct val="93000"/>
                </a:lnSpc>
                <a:buClr>
                  <a:srgbClr val="000000"/>
                </a:buClr>
                <a:buSzPct val="100000"/>
                <a:buFont typeface="Times New Roman" panose="02020603050405020304" pitchFamily="18" charset="0"/>
                <a:buNone/>
              </a:pPr>
              <a:endParaRPr lang="en-US" altLang="en-US"/>
            </a:p>
          </p:txBody>
        </p:sp>
        <p:cxnSp>
          <p:nvCxnSpPr>
            <p:cNvPr id="114699" name="Straight Connector 41"/>
            <p:cNvCxnSpPr>
              <a:cxnSpLocks noChangeShapeType="1"/>
              <a:stCxn id="114698" idx="2"/>
              <a:endCxn id="114700" idx="0"/>
            </p:cNvCxnSpPr>
            <p:nvPr/>
          </p:nvCxnSpPr>
          <p:spPr bwMode="auto">
            <a:xfrm flipH="1">
              <a:off x="3714253" y="1798637"/>
              <a:ext cx="554" cy="407158"/>
            </a:xfrm>
            <a:prstGeom prst="line">
              <a:avLst/>
            </a:prstGeom>
            <a:noFill/>
            <a:ln w="47625">
              <a:solidFill>
                <a:srgbClr val="A50021"/>
              </a:solidFill>
              <a:round/>
              <a:headEnd/>
              <a:tailEnd/>
            </a:ln>
            <a:extLst>
              <a:ext uri="{909E8E84-426E-40DD-AFC4-6F175D3DCCD1}">
                <a14:hiddenFill xmlns:a14="http://schemas.microsoft.com/office/drawing/2010/main">
                  <a:noFill/>
                </a14:hiddenFill>
              </a:ext>
            </a:extLst>
          </p:spPr>
        </p:cxnSp>
        <p:sp>
          <p:nvSpPr>
            <p:cNvPr id="114700" name="Rectangle 42"/>
            <p:cNvSpPr>
              <a:spLocks noChangeArrowheads="1"/>
            </p:cNvSpPr>
            <p:nvPr/>
          </p:nvSpPr>
          <p:spPr bwMode="auto">
            <a:xfrm>
              <a:off x="2821344" y="2205794"/>
              <a:ext cx="1785817" cy="1200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400" i="1">
                  <a:latin typeface="Calibri" panose="020F0502020204030204" pitchFamily="34" charset="0"/>
                </a:rPr>
                <a:t>The zip file we wish to create</a:t>
              </a:r>
              <a:endParaRPr lang="en-GB" altLang="en-US" sz="2400" i="1"/>
            </a:p>
          </p:txBody>
        </p:sp>
      </p:grpSp>
      <p:grpSp>
        <p:nvGrpSpPr>
          <p:cNvPr id="114695" name="Group 42"/>
          <p:cNvGrpSpPr>
            <a:grpSpLocks/>
          </p:cNvGrpSpPr>
          <p:nvPr/>
        </p:nvGrpSpPr>
        <p:grpSpPr bwMode="auto">
          <a:xfrm>
            <a:off x="6596063" y="4213225"/>
            <a:ext cx="2719387" cy="1036638"/>
            <a:chOff x="5139433" y="1993900"/>
            <a:chExt cx="4442668" cy="1036638"/>
          </a:xfrm>
        </p:grpSpPr>
        <p:sp>
          <p:nvSpPr>
            <p:cNvPr id="114696" name="Text Box 2"/>
            <p:cNvSpPr txBox="1">
              <a:spLocks noChangeArrowheads="1"/>
            </p:cNvSpPr>
            <p:nvPr/>
          </p:nvSpPr>
          <p:spPr bwMode="auto">
            <a:xfrm>
              <a:off x="5788027" y="1993900"/>
              <a:ext cx="3794074" cy="103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typical output from the zip command</a:t>
              </a:r>
            </a:p>
          </p:txBody>
        </p:sp>
        <p:sp>
          <p:nvSpPr>
            <p:cNvPr id="114697" name="Line 4"/>
            <p:cNvSpPr>
              <a:spLocks noChangeShapeType="1"/>
            </p:cNvSpPr>
            <p:nvPr/>
          </p:nvSpPr>
          <p:spPr bwMode="auto">
            <a:xfrm flipH="1" flipV="1">
              <a:off x="5139433" y="2136813"/>
              <a:ext cx="648592" cy="374612"/>
            </a:xfrm>
            <a:prstGeom prst="line">
              <a:avLst/>
            </a:prstGeom>
            <a:noFill/>
            <a:ln w="952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gr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ext Box 4"/>
          <p:cNvSpPr txBox="1">
            <a:spLocks noChangeArrowheads="1"/>
          </p:cNvSpPr>
          <p:nvPr/>
        </p:nvSpPr>
        <p:spPr bwMode="auto">
          <a:xfrm>
            <a:off x="374650" y="668338"/>
            <a:ext cx="9331325" cy="166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Using a loop, we can iterate over each file,</a:t>
            </a: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and run </a:t>
            </a:r>
            <a:r>
              <a:rPr lang="en-US" altLang="en-US" sz="2600" i="1">
                <a:latin typeface="Calibri" panose="020F0502020204030204" pitchFamily="34" charset="0"/>
              </a:rPr>
              <a:t>zip</a:t>
            </a:r>
            <a:r>
              <a:rPr lang="en-US" altLang="en-US" sz="2600">
                <a:latin typeface="Calibri" panose="020F0502020204030204" pitchFamily="34" charset="0"/>
              </a:rPr>
              <a:t> on each of them:</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400" b="1">
                <a:latin typeface="Courier New" panose="02070309020205020404" pitchFamily="49" charset="0"/>
                <a:cs typeface="Courier New" panose="02070309020205020404" pitchFamily="49" charset="0"/>
              </a:rPr>
              <a:t>$</a:t>
            </a:r>
            <a:r>
              <a:rPr lang="en-US" altLang="en-US" sz="2400">
                <a:solidFill>
                  <a:srgbClr val="00B050"/>
                </a:solidFill>
                <a:latin typeface="Courier New" panose="02070309020205020404" pitchFamily="49" charset="0"/>
                <a:cs typeface="Courier New" panose="02070309020205020404" pitchFamily="49" charset="0"/>
              </a:rPr>
              <a:t> for file in *.pdb; do zip $file.zip $file; done</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ext Box 4"/>
          <p:cNvSpPr txBox="1">
            <a:spLocks noChangeArrowheads="1"/>
          </p:cNvSpPr>
          <p:nvPr/>
        </p:nvSpPr>
        <p:spPr bwMode="auto">
          <a:xfrm>
            <a:off x="374650" y="668338"/>
            <a:ext cx="9331325" cy="166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Using a loop, we can iterate over each file,</a:t>
            </a: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and run </a:t>
            </a:r>
            <a:r>
              <a:rPr lang="en-US" altLang="en-US" sz="2600" i="1">
                <a:latin typeface="Calibri" panose="020F0502020204030204" pitchFamily="34" charset="0"/>
              </a:rPr>
              <a:t>zip</a:t>
            </a:r>
            <a:r>
              <a:rPr lang="en-US" altLang="en-US" sz="2600">
                <a:latin typeface="Calibri" panose="020F0502020204030204" pitchFamily="34" charset="0"/>
              </a:rPr>
              <a:t> on each of them:</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400" b="1">
                <a:latin typeface="Courier New" panose="02070309020205020404" pitchFamily="49" charset="0"/>
                <a:cs typeface="Courier New" panose="02070309020205020404" pitchFamily="49" charset="0"/>
              </a:rPr>
              <a:t>$</a:t>
            </a:r>
            <a:r>
              <a:rPr lang="en-US" altLang="en-US" sz="2400">
                <a:solidFill>
                  <a:srgbClr val="00B050"/>
                </a:solidFill>
                <a:latin typeface="Courier New" panose="02070309020205020404" pitchFamily="49" charset="0"/>
                <a:cs typeface="Courier New" panose="02070309020205020404" pitchFamily="49" charset="0"/>
              </a:rPr>
              <a:t> for file in *.pdb; do zip $file.zip $file; done</a:t>
            </a:r>
          </a:p>
        </p:txBody>
      </p:sp>
      <p:grpSp>
        <p:nvGrpSpPr>
          <p:cNvPr id="118787" name="Group 8"/>
          <p:cNvGrpSpPr>
            <a:grpSpLocks/>
          </p:cNvGrpSpPr>
          <p:nvPr/>
        </p:nvGrpSpPr>
        <p:grpSpPr bwMode="auto">
          <a:xfrm>
            <a:off x="777875" y="1878013"/>
            <a:ext cx="3340100" cy="2559050"/>
            <a:chOff x="6653362" y="5001592"/>
            <a:chExt cx="3340822" cy="2558746"/>
          </a:xfrm>
        </p:grpSpPr>
        <p:sp>
          <p:nvSpPr>
            <p:cNvPr id="118788" name="Rounded Rectangle 40"/>
            <p:cNvSpPr>
              <a:spLocks noChangeArrowheads="1"/>
            </p:cNvSpPr>
            <p:nvPr/>
          </p:nvSpPr>
          <p:spPr bwMode="auto">
            <a:xfrm>
              <a:off x="6653362" y="5001592"/>
              <a:ext cx="3340822" cy="457066"/>
            </a:xfrm>
            <a:prstGeom prst="roundRect">
              <a:avLst>
                <a:gd name="adj" fmla="val 16667"/>
              </a:avLst>
            </a:prstGeom>
            <a:noFill/>
            <a:ln w="47625">
              <a:solidFill>
                <a:srgbClr val="A50021"/>
              </a:solidFill>
              <a:round/>
              <a:headEnd/>
              <a:tailEnd/>
            </a:ln>
            <a:extLst>
              <a:ext uri="{909E8E84-426E-40DD-AFC4-6F175D3DCCD1}">
                <a14:hiddenFill xmlns:a14="http://schemas.microsoft.com/office/drawing/2010/main">
                  <a:solidFill>
                    <a:srgbClr val="FFFFFF"/>
                  </a:solidFill>
                </a14:hiddenFill>
              </a:ext>
            </a:extLst>
          </p:spPr>
          <p:txBody>
            <a:bodyPr/>
            <a:lstStyle/>
            <a:p>
              <a:pPr eaLnBrk="1">
                <a:lnSpc>
                  <a:spcPct val="93000"/>
                </a:lnSpc>
                <a:buClr>
                  <a:srgbClr val="000000"/>
                </a:buClr>
                <a:buSzPct val="100000"/>
                <a:buFont typeface="Times New Roman" panose="02020603050405020304" pitchFamily="18" charset="0"/>
                <a:buNone/>
              </a:pPr>
              <a:endParaRPr lang="en-US" altLang="en-US"/>
            </a:p>
          </p:txBody>
        </p:sp>
        <p:cxnSp>
          <p:nvCxnSpPr>
            <p:cNvPr id="118789" name="Straight Connector 41"/>
            <p:cNvCxnSpPr>
              <a:cxnSpLocks noChangeShapeType="1"/>
              <a:stCxn id="118788" idx="2"/>
              <a:endCxn id="118790" idx="0"/>
            </p:cNvCxnSpPr>
            <p:nvPr/>
          </p:nvCxnSpPr>
          <p:spPr bwMode="auto">
            <a:xfrm flipH="1">
              <a:off x="8295094" y="5458658"/>
              <a:ext cx="28680" cy="901350"/>
            </a:xfrm>
            <a:prstGeom prst="line">
              <a:avLst/>
            </a:prstGeom>
            <a:noFill/>
            <a:ln w="47625">
              <a:solidFill>
                <a:srgbClr val="A50021"/>
              </a:solidFill>
              <a:round/>
              <a:headEnd/>
              <a:tailEnd/>
            </a:ln>
            <a:extLst>
              <a:ext uri="{909E8E84-426E-40DD-AFC4-6F175D3DCCD1}">
                <a14:hiddenFill xmlns:a14="http://schemas.microsoft.com/office/drawing/2010/main">
                  <a:noFill/>
                </a14:hiddenFill>
              </a:ext>
            </a:extLst>
          </p:spPr>
        </p:cxnSp>
        <p:sp>
          <p:nvSpPr>
            <p:cNvPr id="118790" name="Rectangle 42"/>
            <p:cNvSpPr>
              <a:spLocks noChangeArrowheads="1"/>
            </p:cNvSpPr>
            <p:nvPr/>
          </p:nvSpPr>
          <p:spPr bwMode="auto">
            <a:xfrm>
              <a:off x="7229365" y="6360009"/>
              <a:ext cx="213145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400" i="1">
                  <a:latin typeface="Calibri" panose="020F0502020204030204" pitchFamily="34" charset="0"/>
                </a:rPr>
                <a:t>For each pdb file in this directory…</a:t>
              </a:r>
              <a:endParaRPr lang="en-GB" altLang="en-US" sz="2400" i="1"/>
            </a:p>
          </p:txBody>
        </p:sp>
      </p:gr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ext Box 4"/>
          <p:cNvSpPr txBox="1">
            <a:spLocks noChangeArrowheads="1"/>
          </p:cNvSpPr>
          <p:nvPr/>
        </p:nvSpPr>
        <p:spPr bwMode="auto">
          <a:xfrm>
            <a:off x="374650" y="668338"/>
            <a:ext cx="9331325" cy="166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Using a loop, we can iterate over each file,</a:t>
            </a: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and run </a:t>
            </a:r>
            <a:r>
              <a:rPr lang="en-US" altLang="en-US" sz="2600" i="1">
                <a:latin typeface="Calibri" panose="020F0502020204030204" pitchFamily="34" charset="0"/>
              </a:rPr>
              <a:t>zip</a:t>
            </a:r>
            <a:r>
              <a:rPr lang="en-US" altLang="en-US" sz="2600">
                <a:latin typeface="Calibri" panose="020F0502020204030204" pitchFamily="34" charset="0"/>
              </a:rPr>
              <a:t> on each of them:</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400" b="1">
                <a:latin typeface="Courier New" panose="02070309020205020404" pitchFamily="49" charset="0"/>
                <a:cs typeface="Courier New" panose="02070309020205020404" pitchFamily="49" charset="0"/>
              </a:rPr>
              <a:t>$</a:t>
            </a:r>
            <a:r>
              <a:rPr lang="en-US" altLang="en-US" sz="2400">
                <a:solidFill>
                  <a:srgbClr val="00B050"/>
                </a:solidFill>
                <a:latin typeface="Courier New" panose="02070309020205020404" pitchFamily="49" charset="0"/>
                <a:cs typeface="Courier New" panose="02070309020205020404" pitchFamily="49" charset="0"/>
              </a:rPr>
              <a:t> for file in *.pdb; do zip $file.zip $file; done</a:t>
            </a:r>
          </a:p>
        </p:txBody>
      </p:sp>
      <p:grpSp>
        <p:nvGrpSpPr>
          <p:cNvPr id="120835" name="Group 8"/>
          <p:cNvGrpSpPr>
            <a:grpSpLocks/>
          </p:cNvGrpSpPr>
          <p:nvPr/>
        </p:nvGrpSpPr>
        <p:grpSpPr bwMode="auto">
          <a:xfrm>
            <a:off x="4203700" y="1878013"/>
            <a:ext cx="4351338" cy="1671637"/>
            <a:chOff x="7832431" y="5001603"/>
            <a:chExt cx="4352260" cy="1820071"/>
          </a:xfrm>
        </p:grpSpPr>
        <p:sp>
          <p:nvSpPr>
            <p:cNvPr id="120836" name="Rounded Rectangle 40"/>
            <p:cNvSpPr>
              <a:spLocks noChangeArrowheads="1"/>
            </p:cNvSpPr>
            <p:nvPr/>
          </p:nvSpPr>
          <p:spPr bwMode="auto">
            <a:xfrm>
              <a:off x="7832431" y="5001603"/>
              <a:ext cx="4352260" cy="457066"/>
            </a:xfrm>
            <a:prstGeom prst="roundRect">
              <a:avLst>
                <a:gd name="adj" fmla="val 16667"/>
              </a:avLst>
            </a:prstGeom>
            <a:noFill/>
            <a:ln w="47625">
              <a:solidFill>
                <a:srgbClr val="A50021"/>
              </a:solidFill>
              <a:round/>
              <a:headEnd/>
              <a:tailEnd/>
            </a:ln>
            <a:extLst>
              <a:ext uri="{909E8E84-426E-40DD-AFC4-6F175D3DCCD1}">
                <a14:hiddenFill xmlns:a14="http://schemas.microsoft.com/office/drawing/2010/main">
                  <a:solidFill>
                    <a:srgbClr val="FFFFFF"/>
                  </a:solidFill>
                </a14:hiddenFill>
              </a:ext>
            </a:extLst>
          </p:spPr>
          <p:txBody>
            <a:bodyPr/>
            <a:lstStyle/>
            <a:p>
              <a:pPr eaLnBrk="1">
                <a:lnSpc>
                  <a:spcPct val="93000"/>
                </a:lnSpc>
                <a:buClr>
                  <a:srgbClr val="000000"/>
                </a:buClr>
                <a:buSzPct val="100000"/>
                <a:buFont typeface="Times New Roman" panose="02020603050405020304" pitchFamily="18" charset="0"/>
                <a:buNone/>
              </a:pPr>
              <a:endParaRPr lang="en-US" altLang="en-US"/>
            </a:p>
          </p:txBody>
        </p:sp>
        <p:cxnSp>
          <p:nvCxnSpPr>
            <p:cNvPr id="120837" name="Straight Connector 41"/>
            <p:cNvCxnSpPr>
              <a:cxnSpLocks noChangeShapeType="1"/>
              <a:stCxn id="120836" idx="2"/>
              <a:endCxn id="120838" idx="0"/>
            </p:cNvCxnSpPr>
            <p:nvPr/>
          </p:nvCxnSpPr>
          <p:spPr bwMode="auto">
            <a:xfrm flipH="1">
              <a:off x="9995079" y="5458669"/>
              <a:ext cx="13482" cy="901341"/>
            </a:xfrm>
            <a:prstGeom prst="line">
              <a:avLst/>
            </a:prstGeom>
            <a:noFill/>
            <a:ln w="47625">
              <a:solidFill>
                <a:srgbClr val="A50021"/>
              </a:solidFill>
              <a:round/>
              <a:headEnd/>
              <a:tailEnd/>
            </a:ln>
            <a:extLst>
              <a:ext uri="{909E8E84-426E-40DD-AFC4-6F175D3DCCD1}">
                <a14:hiddenFill xmlns:a14="http://schemas.microsoft.com/office/drawing/2010/main">
                  <a:noFill/>
                </a14:hiddenFill>
              </a:ext>
            </a:extLst>
          </p:spPr>
        </p:cxnSp>
        <p:sp>
          <p:nvSpPr>
            <p:cNvPr id="120838" name="Rectangle 42"/>
            <p:cNvSpPr>
              <a:spLocks noChangeArrowheads="1"/>
            </p:cNvSpPr>
            <p:nvPr/>
          </p:nvSpPr>
          <p:spPr bwMode="auto">
            <a:xfrm>
              <a:off x="8727407" y="6360009"/>
              <a:ext cx="25353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400" i="1">
                  <a:latin typeface="Calibri" panose="020F0502020204030204" pitchFamily="34" charset="0"/>
                </a:rPr>
                <a:t>Run this command</a:t>
              </a:r>
              <a:endParaRPr lang="en-GB" altLang="en-US" sz="2400" i="1"/>
            </a:p>
          </p:txBody>
        </p:sp>
      </p:gr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882" name="Group 8"/>
          <p:cNvGrpSpPr>
            <a:grpSpLocks/>
          </p:cNvGrpSpPr>
          <p:nvPr/>
        </p:nvGrpSpPr>
        <p:grpSpPr bwMode="auto">
          <a:xfrm>
            <a:off x="7207250" y="1878013"/>
            <a:ext cx="2332038" cy="1711325"/>
            <a:chOff x="7950693" y="5059547"/>
            <a:chExt cx="2333084" cy="1709737"/>
          </a:xfrm>
        </p:grpSpPr>
        <p:sp>
          <p:nvSpPr>
            <p:cNvPr id="122884" name="Rounded Rectangle 40"/>
            <p:cNvSpPr>
              <a:spLocks noChangeArrowheads="1"/>
            </p:cNvSpPr>
            <p:nvPr/>
          </p:nvSpPr>
          <p:spPr bwMode="auto">
            <a:xfrm>
              <a:off x="9362065" y="5059547"/>
              <a:ext cx="921712" cy="457066"/>
            </a:xfrm>
            <a:prstGeom prst="roundRect">
              <a:avLst>
                <a:gd name="adj" fmla="val 16667"/>
              </a:avLst>
            </a:prstGeom>
            <a:noFill/>
            <a:ln w="47625">
              <a:solidFill>
                <a:srgbClr val="A50021"/>
              </a:solidFill>
              <a:round/>
              <a:headEnd/>
              <a:tailEnd/>
            </a:ln>
            <a:extLst>
              <a:ext uri="{909E8E84-426E-40DD-AFC4-6F175D3DCCD1}">
                <a14:hiddenFill xmlns:a14="http://schemas.microsoft.com/office/drawing/2010/main">
                  <a:solidFill>
                    <a:srgbClr val="FFFFFF"/>
                  </a:solidFill>
                </a14:hiddenFill>
              </a:ext>
            </a:extLst>
          </p:spPr>
          <p:txBody>
            <a:bodyPr/>
            <a:lstStyle/>
            <a:p>
              <a:pPr eaLnBrk="1">
                <a:lnSpc>
                  <a:spcPct val="93000"/>
                </a:lnSpc>
                <a:buClr>
                  <a:srgbClr val="000000"/>
                </a:buClr>
                <a:buSzPct val="100000"/>
                <a:buFont typeface="Times New Roman" panose="02020603050405020304" pitchFamily="18" charset="0"/>
                <a:buNone/>
              </a:pPr>
              <a:endParaRPr lang="en-US" altLang="en-US"/>
            </a:p>
          </p:txBody>
        </p:sp>
        <p:cxnSp>
          <p:nvCxnSpPr>
            <p:cNvPr id="122885" name="Straight Connector 41"/>
            <p:cNvCxnSpPr>
              <a:cxnSpLocks noChangeShapeType="1"/>
              <a:stCxn id="122884" idx="2"/>
              <a:endCxn id="122886" idx="0"/>
            </p:cNvCxnSpPr>
            <p:nvPr/>
          </p:nvCxnSpPr>
          <p:spPr bwMode="auto">
            <a:xfrm flipH="1">
              <a:off x="8941470" y="5516613"/>
              <a:ext cx="881452" cy="421697"/>
            </a:xfrm>
            <a:prstGeom prst="line">
              <a:avLst/>
            </a:prstGeom>
            <a:noFill/>
            <a:ln w="47625">
              <a:solidFill>
                <a:srgbClr val="A50021"/>
              </a:solidFill>
              <a:round/>
              <a:headEnd/>
              <a:tailEnd/>
            </a:ln>
            <a:extLst>
              <a:ext uri="{909E8E84-426E-40DD-AFC4-6F175D3DCCD1}">
                <a14:hiddenFill xmlns:a14="http://schemas.microsoft.com/office/drawing/2010/main">
                  <a:noFill/>
                </a14:hiddenFill>
              </a:ext>
            </a:extLst>
          </p:spPr>
        </p:cxnSp>
        <p:sp>
          <p:nvSpPr>
            <p:cNvPr id="122886" name="Rectangle 42"/>
            <p:cNvSpPr>
              <a:spLocks noChangeArrowheads="1"/>
            </p:cNvSpPr>
            <p:nvPr/>
          </p:nvSpPr>
          <p:spPr bwMode="auto">
            <a:xfrm>
              <a:off x="7950693" y="5938310"/>
              <a:ext cx="1981552" cy="830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400" i="1">
                  <a:latin typeface="Calibri" panose="020F0502020204030204" pitchFamily="34" charset="0"/>
                </a:rPr>
                <a:t>This is the end </a:t>
              </a:r>
            </a:p>
            <a:p>
              <a:pPr eaLnBrk="1">
                <a:buClr>
                  <a:srgbClr val="000000"/>
                </a:buClr>
                <a:buSzPct val="100000"/>
                <a:buFont typeface="Times New Roman" panose="02020603050405020304" pitchFamily="18" charset="0"/>
                <a:buNone/>
              </a:pPr>
              <a:r>
                <a:rPr lang="en-US" altLang="en-US" sz="2400" i="1">
                  <a:latin typeface="Calibri" panose="020F0502020204030204" pitchFamily="34" charset="0"/>
                </a:rPr>
                <a:t>of the loop</a:t>
              </a:r>
              <a:endParaRPr lang="en-GB" altLang="en-US" sz="2400" i="1"/>
            </a:p>
          </p:txBody>
        </p:sp>
      </p:grpSp>
      <p:sp>
        <p:nvSpPr>
          <p:cNvPr id="122883" name="Text Box 4"/>
          <p:cNvSpPr txBox="1">
            <a:spLocks noChangeArrowheads="1"/>
          </p:cNvSpPr>
          <p:nvPr/>
        </p:nvSpPr>
        <p:spPr bwMode="auto">
          <a:xfrm>
            <a:off x="374650" y="668338"/>
            <a:ext cx="9331325" cy="166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Using a loop, we can iterate over each file,</a:t>
            </a: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and run </a:t>
            </a:r>
            <a:r>
              <a:rPr lang="en-US" altLang="en-US" sz="2600" i="1">
                <a:latin typeface="Calibri" panose="020F0502020204030204" pitchFamily="34" charset="0"/>
              </a:rPr>
              <a:t>zip</a:t>
            </a:r>
            <a:r>
              <a:rPr lang="en-US" altLang="en-US" sz="2600">
                <a:latin typeface="Calibri" panose="020F0502020204030204" pitchFamily="34" charset="0"/>
              </a:rPr>
              <a:t> on each of them:</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400" b="1">
                <a:latin typeface="Courier New" panose="02070309020205020404" pitchFamily="49" charset="0"/>
                <a:cs typeface="Courier New" panose="02070309020205020404" pitchFamily="49" charset="0"/>
              </a:rPr>
              <a:t>$</a:t>
            </a:r>
            <a:r>
              <a:rPr lang="en-US" altLang="en-US" sz="2400">
                <a:solidFill>
                  <a:srgbClr val="00B050"/>
                </a:solidFill>
                <a:latin typeface="Courier New" panose="02070309020205020404" pitchFamily="49" charset="0"/>
                <a:cs typeface="Courier New" panose="02070309020205020404" pitchFamily="49" charset="0"/>
              </a:rPr>
              <a:t> for file in *.pdb; do zip $file.zip $file; done</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4"/>
          <p:cNvSpPr txBox="1">
            <a:spLocks noChangeArrowheads="1"/>
          </p:cNvSpPr>
          <p:nvPr/>
        </p:nvSpPr>
        <p:spPr bwMode="auto">
          <a:xfrm>
            <a:off x="374650" y="668338"/>
            <a:ext cx="9331325" cy="166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Using a loop, we can iterate over each file,</a:t>
            </a: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and run </a:t>
            </a:r>
            <a:r>
              <a:rPr lang="en-US" altLang="en-US" sz="2600" i="1">
                <a:latin typeface="Calibri" panose="020F0502020204030204" pitchFamily="34" charset="0"/>
              </a:rPr>
              <a:t>zip</a:t>
            </a:r>
            <a:r>
              <a:rPr lang="en-US" altLang="en-US" sz="2600">
                <a:latin typeface="Calibri" panose="020F0502020204030204" pitchFamily="34" charset="0"/>
              </a:rPr>
              <a:t> on each of them:</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400" b="1">
                <a:latin typeface="Courier New" panose="02070309020205020404" pitchFamily="49" charset="0"/>
                <a:cs typeface="Courier New" panose="02070309020205020404" pitchFamily="49" charset="0"/>
              </a:rPr>
              <a:t>$</a:t>
            </a:r>
            <a:r>
              <a:rPr lang="en-US" altLang="en-US" sz="2400">
                <a:solidFill>
                  <a:srgbClr val="00B050"/>
                </a:solidFill>
                <a:latin typeface="Courier New" panose="02070309020205020404" pitchFamily="49" charset="0"/>
                <a:cs typeface="Courier New" panose="02070309020205020404" pitchFamily="49" charset="0"/>
              </a:rPr>
              <a:t> for file in *.pdb; do zip $file.zip $file; done</a:t>
            </a:r>
          </a:p>
        </p:txBody>
      </p:sp>
      <p:grpSp>
        <p:nvGrpSpPr>
          <p:cNvPr id="124931" name="Group 20"/>
          <p:cNvGrpSpPr>
            <a:grpSpLocks/>
          </p:cNvGrpSpPr>
          <p:nvPr/>
        </p:nvGrpSpPr>
        <p:grpSpPr bwMode="auto">
          <a:xfrm>
            <a:off x="3887788" y="1889125"/>
            <a:ext cx="4608512" cy="2524125"/>
            <a:chOff x="3830043" y="1878452"/>
            <a:chExt cx="4608808" cy="2525644"/>
          </a:xfrm>
        </p:grpSpPr>
        <p:sp>
          <p:nvSpPr>
            <p:cNvPr id="124933" name="Rounded Rectangle 40"/>
            <p:cNvSpPr>
              <a:spLocks noChangeArrowheads="1"/>
            </p:cNvSpPr>
            <p:nvPr/>
          </p:nvSpPr>
          <p:spPr bwMode="auto">
            <a:xfrm>
              <a:off x="8208423" y="1882376"/>
              <a:ext cx="230428" cy="457066"/>
            </a:xfrm>
            <a:prstGeom prst="roundRect">
              <a:avLst>
                <a:gd name="adj" fmla="val 16667"/>
              </a:avLst>
            </a:prstGeom>
            <a:noFill/>
            <a:ln w="47625">
              <a:solidFill>
                <a:srgbClr val="A50021"/>
              </a:solidFill>
              <a:round/>
              <a:headEnd/>
              <a:tailEnd/>
            </a:ln>
            <a:extLst>
              <a:ext uri="{909E8E84-426E-40DD-AFC4-6F175D3DCCD1}">
                <a14:hiddenFill xmlns:a14="http://schemas.microsoft.com/office/drawing/2010/main">
                  <a:solidFill>
                    <a:srgbClr val="FFFFFF"/>
                  </a:solidFill>
                </a14:hiddenFill>
              </a:ext>
            </a:extLst>
          </p:spPr>
          <p:txBody>
            <a:bodyPr/>
            <a:lstStyle/>
            <a:p>
              <a:pPr eaLnBrk="1">
                <a:lnSpc>
                  <a:spcPct val="93000"/>
                </a:lnSpc>
                <a:buClr>
                  <a:srgbClr val="000000"/>
                </a:buClr>
                <a:buSzPct val="100000"/>
                <a:buFont typeface="Times New Roman" panose="02020603050405020304" pitchFamily="18" charset="0"/>
                <a:buNone/>
              </a:pPr>
              <a:endParaRPr lang="en-US" altLang="en-US"/>
            </a:p>
          </p:txBody>
        </p:sp>
        <p:cxnSp>
          <p:nvCxnSpPr>
            <p:cNvPr id="124934" name="Straight Connector 41"/>
            <p:cNvCxnSpPr>
              <a:cxnSpLocks noChangeShapeType="1"/>
              <a:stCxn id="124933" idx="2"/>
            </p:cNvCxnSpPr>
            <p:nvPr/>
          </p:nvCxnSpPr>
          <p:spPr bwMode="auto">
            <a:xfrm rot="5400000">
              <a:off x="8177725" y="2485353"/>
              <a:ext cx="291825" cy="0"/>
            </a:xfrm>
            <a:prstGeom prst="line">
              <a:avLst/>
            </a:prstGeom>
            <a:noFill/>
            <a:ln w="47625">
              <a:solidFill>
                <a:srgbClr val="A50021"/>
              </a:solidFill>
              <a:round/>
              <a:headEnd/>
              <a:tailEnd/>
            </a:ln>
            <a:extLst>
              <a:ext uri="{909E8E84-426E-40DD-AFC4-6F175D3DCCD1}">
                <a14:hiddenFill xmlns:a14="http://schemas.microsoft.com/office/drawing/2010/main">
                  <a:noFill/>
                </a14:hiddenFill>
              </a:ext>
            </a:extLst>
          </p:spPr>
        </p:cxnSp>
        <p:sp>
          <p:nvSpPr>
            <p:cNvPr id="124935" name="Rectangle 42"/>
            <p:cNvSpPr>
              <a:spLocks noChangeArrowheads="1"/>
            </p:cNvSpPr>
            <p:nvPr/>
          </p:nvSpPr>
          <p:spPr bwMode="auto">
            <a:xfrm>
              <a:off x="4521535" y="3203767"/>
              <a:ext cx="299556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400" i="1">
                  <a:latin typeface="Calibri" panose="020F0502020204030204" pitchFamily="34" charset="0"/>
                </a:rPr>
                <a:t>The semicolons separate each part of the loop construct</a:t>
              </a:r>
              <a:endParaRPr lang="en-GB" altLang="en-US" sz="2400" i="1"/>
            </a:p>
          </p:txBody>
        </p:sp>
        <p:sp>
          <p:nvSpPr>
            <p:cNvPr id="124936" name="Rounded Rectangle 40"/>
            <p:cNvSpPr>
              <a:spLocks noChangeArrowheads="1"/>
            </p:cNvSpPr>
            <p:nvPr/>
          </p:nvSpPr>
          <p:spPr bwMode="auto">
            <a:xfrm>
              <a:off x="3830043" y="1878452"/>
              <a:ext cx="230428" cy="457066"/>
            </a:xfrm>
            <a:prstGeom prst="roundRect">
              <a:avLst>
                <a:gd name="adj" fmla="val 16667"/>
              </a:avLst>
            </a:prstGeom>
            <a:noFill/>
            <a:ln w="47625">
              <a:solidFill>
                <a:srgbClr val="A50021"/>
              </a:solidFill>
              <a:round/>
              <a:headEnd/>
              <a:tailEnd/>
            </a:ln>
            <a:extLst>
              <a:ext uri="{909E8E84-426E-40DD-AFC4-6F175D3DCCD1}">
                <a14:hiddenFill xmlns:a14="http://schemas.microsoft.com/office/drawing/2010/main">
                  <a:solidFill>
                    <a:srgbClr val="FFFFFF"/>
                  </a:solidFill>
                </a14:hiddenFill>
              </a:ext>
            </a:extLst>
          </p:spPr>
          <p:txBody>
            <a:bodyPr/>
            <a:lstStyle/>
            <a:p>
              <a:pPr eaLnBrk="1">
                <a:lnSpc>
                  <a:spcPct val="93000"/>
                </a:lnSpc>
                <a:buClr>
                  <a:srgbClr val="000000"/>
                </a:buClr>
                <a:buSzPct val="100000"/>
                <a:buFont typeface="Times New Roman" panose="02020603050405020304" pitchFamily="18" charset="0"/>
                <a:buNone/>
              </a:pPr>
              <a:endParaRPr lang="en-US" altLang="en-US"/>
            </a:p>
          </p:txBody>
        </p:sp>
        <p:cxnSp>
          <p:nvCxnSpPr>
            <p:cNvPr id="124937" name="Straight Connector 41"/>
            <p:cNvCxnSpPr>
              <a:cxnSpLocks noChangeShapeType="1"/>
            </p:cNvCxnSpPr>
            <p:nvPr/>
          </p:nvCxnSpPr>
          <p:spPr bwMode="auto">
            <a:xfrm flipH="1">
              <a:off x="3945256" y="2617766"/>
              <a:ext cx="4378387" cy="13352"/>
            </a:xfrm>
            <a:prstGeom prst="line">
              <a:avLst/>
            </a:prstGeom>
            <a:noFill/>
            <a:ln w="47625">
              <a:solidFill>
                <a:srgbClr val="A50021"/>
              </a:solidFill>
              <a:round/>
              <a:headEnd/>
              <a:tailEnd/>
            </a:ln>
            <a:extLst>
              <a:ext uri="{909E8E84-426E-40DD-AFC4-6F175D3DCCD1}">
                <a14:hiddenFill xmlns:a14="http://schemas.microsoft.com/office/drawing/2010/main">
                  <a:noFill/>
                </a14:hiddenFill>
              </a:ext>
            </a:extLst>
          </p:spPr>
        </p:cxnSp>
        <p:cxnSp>
          <p:nvCxnSpPr>
            <p:cNvPr id="124938" name="Straight Connector 41"/>
            <p:cNvCxnSpPr>
              <a:cxnSpLocks noChangeShapeType="1"/>
            </p:cNvCxnSpPr>
            <p:nvPr/>
          </p:nvCxnSpPr>
          <p:spPr bwMode="auto">
            <a:xfrm flipH="1">
              <a:off x="3955885" y="2335518"/>
              <a:ext cx="6" cy="292789"/>
            </a:xfrm>
            <a:prstGeom prst="line">
              <a:avLst/>
            </a:prstGeom>
            <a:noFill/>
            <a:ln w="47625">
              <a:solidFill>
                <a:srgbClr val="A50021"/>
              </a:solidFill>
              <a:round/>
              <a:headEnd/>
              <a:tailEnd/>
            </a:ln>
            <a:extLst>
              <a:ext uri="{909E8E84-426E-40DD-AFC4-6F175D3DCCD1}">
                <a14:hiddenFill xmlns:a14="http://schemas.microsoft.com/office/drawing/2010/main">
                  <a:noFill/>
                </a14:hiddenFill>
              </a:ext>
            </a:extLst>
          </p:spPr>
        </p:cxnSp>
      </p:grpSp>
      <p:cxnSp>
        <p:nvCxnSpPr>
          <p:cNvPr id="124932" name="Straight Connector 41"/>
          <p:cNvCxnSpPr>
            <a:cxnSpLocks noChangeShapeType="1"/>
            <a:endCxn id="124935" idx="0"/>
          </p:cNvCxnSpPr>
          <p:nvPr/>
        </p:nvCxnSpPr>
        <p:spPr bwMode="auto">
          <a:xfrm>
            <a:off x="6076950" y="2627313"/>
            <a:ext cx="0" cy="585787"/>
          </a:xfrm>
          <a:prstGeom prst="line">
            <a:avLst/>
          </a:prstGeom>
          <a:noFill/>
          <a:ln w="47625">
            <a:solidFill>
              <a:srgbClr val="A50021"/>
            </a:solidFill>
            <a:round/>
            <a:headEnd/>
            <a:tailE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6978" name="Group 8"/>
          <p:cNvGrpSpPr>
            <a:grpSpLocks/>
          </p:cNvGrpSpPr>
          <p:nvPr/>
        </p:nvGrpSpPr>
        <p:grpSpPr bwMode="auto">
          <a:xfrm>
            <a:off x="2044700" y="1878013"/>
            <a:ext cx="2822575" cy="2189162"/>
            <a:chOff x="8580889" y="5001575"/>
            <a:chExt cx="2822742" cy="2189431"/>
          </a:xfrm>
        </p:grpSpPr>
        <p:sp>
          <p:nvSpPr>
            <p:cNvPr id="126980" name="Rounded Rectangle 40"/>
            <p:cNvSpPr>
              <a:spLocks noChangeArrowheads="1"/>
            </p:cNvSpPr>
            <p:nvPr/>
          </p:nvSpPr>
          <p:spPr bwMode="auto">
            <a:xfrm>
              <a:off x="9560269" y="5001575"/>
              <a:ext cx="921850" cy="457066"/>
            </a:xfrm>
            <a:prstGeom prst="roundRect">
              <a:avLst>
                <a:gd name="adj" fmla="val 16667"/>
              </a:avLst>
            </a:prstGeom>
            <a:noFill/>
            <a:ln w="47625">
              <a:solidFill>
                <a:srgbClr val="A50021"/>
              </a:solidFill>
              <a:round/>
              <a:headEnd/>
              <a:tailEnd/>
            </a:ln>
            <a:extLst>
              <a:ext uri="{909E8E84-426E-40DD-AFC4-6F175D3DCCD1}">
                <a14:hiddenFill xmlns:a14="http://schemas.microsoft.com/office/drawing/2010/main">
                  <a:solidFill>
                    <a:srgbClr val="FFFFFF"/>
                  </a:solidFill>
                </a14:hiddenFill>
              </a:ext>
            </a:extLst>
          </p:spPr>
          <p:txBody>
            <a:bodyPr/>
            <a:lstStyle/>
            <a:p>
              <a:pPr eaLnBrk="1">
                <a:lnSpc>
                  <a:spcPct val="93000"/>
                </a:lnSpc>
                <a:buClr>
                  <a:srgbClr val="000000"/>
                </a:buClr>
                <a:buSzPct val="100000"/>
                <a:buFont typeface="Times New Roman" panose="02020603050405020304" pitchFamily="18" charset="0"/>
                <a:buNone/>
              </a:pPr>
              <a:endParaRPr lang="en-US" altLang="en-US"/>
            </a:p>
          </p:txBody>
        </p:sp>
        <p:cxnSp>
          <p:nvCxnSpPr>
            <p:cNvPr id="126981" name="Straight Connector 41"/>
            <p:cNvCxnSpPr>
              <a:cxnSpLocks noChangeShapeType="1"/>
              <a:stCxn id="126980" idx="2"/>
              <a:endCxn id="126982" idx="0"/>
            </p:cNvCxnSpPr>
            <p:nvPr/>
          </p:nvCxnSpPr>
          <p:spPr bwMode="auto">
            <a:xfrm flipH="1">
              <a:off x="9992261" y="5458641"/>
              <a:ext cx="28934" cy="901368"/>
            </a:xfrm>
            <a:prstGeom prst="line">
              <a:avLst/>
            </a:prstGeom>
            <a:noFill/>
            <a:ln w="47625">
              <a:solidFill>
                <a:srgbClr val="A50021"/>
              </a:solidFill>
              <a:round/>
              <a:headEnd/>
              <a:tailEnd/>
            </a:ln>
            <a:extLst>
              <a:ext uri="{909E8E84-426E-40DD-AFC4-6F175D3DCCD1}">
                <a14:hiddenFill xmlns:a14="http://schemas.microsoft.com/office/drawing/2010/main">
                  <a:noFill/>
                </a14:hiddenFill>
              </a:ext>
            </a:extLst>
          </p:spPr>
        </p:cxnSp>
        <p:sp>
          <p:nvSpPr>
            <p:cNvPr id="126982" name="Rectangle 42"/>
            <p:cNvSpPr>
              <a:spLocks noChangeArrowheads="1"/>
            </p:cNvSpPr>
            <p:nvPr/>
          </p:nvSpPr>
          <p:spPr bwMode="auto">
            <a:xfrm>
              <a:off x="8580889" y="6360009"/>
              <a:ext cx="282274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400" i="1">
                  <a:latin typeface="Calibri" panose="020F0502020204030204" pitchFamily="34" charset="0"/>
                </a:rPr>
                <a:t>This expands to a list of every pdb file</a:t>
              </a:r>
              <a:endParaRPr lang="en-GB" altLang="en-US" sz="2400" i="1"/>
            </a:p>
          </p:txBody>
        </p:sp>
      </p:grpSp>
      <p:sp>
        <p:nvSpPr>
          <p:cNvPr id="126979" name="Text Box 4"/>
          <p:cNvSpPr txBox="1">
            <a:spLocks noChangeArrowheads="1"/>
          </p:cNvSpPr>
          <p:nvPr/>
        </p:nvSpPr>
        <p:spPr bwMode="auto">
          <a:xfrm>
            <a:off x="374650" y="668338"/>
            <a:ext cx="9331325" cy="166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Using a loop, we can iterate over each file,</a:t>
            </a: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and run </a:t>
            </a:r>
            <a:r>
              <a:rPr lang="en-US" altLang="en-US" sz="2600" i="1">
                <a:latin typeface="Calibri" panose="020F0502020204030204" pitchFamily="34" charset="0"/>
              </a:rPr>
              <a:t>zip</a:t>
            </a:r>
            <a:r>
              <a:rPr lang="en-US" altLang="en-US" sz="2600">
                <a:latin typeface="Calibri" panose="020F0502020204030204" pitchFamily="34" charset="0"/>
              </a:rPr>
              <a:t> on each of them:</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400" b="1">
                <a:latin typeface="Courier New" panose="02070309020205020404" pitchFamily="49" charset="0"/>
                <a:cs typeface="Courier New" panose="02070309020205020404" pitchFamily="49" charset="0"/>
              </a:rPr>
              <a:t>$</a:t>
            </a:r>
            <a:r>
              <a:rPr lang="en-US" altLang="en-US" sz="2400">
                <a:solidFill>
                  <a:srgbClr val="00B050"/>
                </a:solidFill>
                <a:latin typeface="Courier New" panose="02070309020205020404" pitchFamily="49" charset="0"/>
                <a:cs typeface="Courier New" panose="02070309020205020404" pitchFamily="49" charset="0"/>
              </a:rPr>
              <a:t> for file in *.pdb; do zip $file.zip $file; done</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ext Box 4"/>
          <p:cNvSpPr txBox="1">
            <a:spLocks noChangeArrowheads="1"/>
          </p:cNvSpPr>
          <p:nvPr/>
        </p:nvSpPr>
        <p:spPr bwMode="auto">
          <a:xfrm>
            <a:off x="374650" y="668338"/>
            <a:ext cx="9331325" cy="166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Using a loop, we can iterate over each file,</a:t>
            </a: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and run </a:t>
            </a:r>
            <a:r>
              <a:rPr lang="en-US" altLang="en-US" sz="2600" i="1">
                <a:latin typeface="Calibri" panose="020F0502020204030204" pitchFamily="34" charset="0"/>
              </a:rPr>
              <a:t>zip</a:t>
            </a:r>
            <a:r>
              <a:rPr lang="en-US" altLang="en-US" sz="2600">
                <a:latin typeface="Calibri" panose="020F0502020204030204" pitchFamily="34" charset="0"/>
              </a:rPr>
              <a:t> on each of them:</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400" b="1">
                <a:latin typeface="Courier New" panose="02070309020205020404" pitchFamily="49" charset="0"/>
                <a:cs typeface="Courier New" panose="02070309020205020404" pitchFamily="49" charset="0"/>
              </a:rPr>
              <a:t>$</a:t>
            </a:r>
            <a:r>
              <a:rPr lang="en-US" altLang="en-US" sz="2400">
                <a:solidFill>
                  <a:srgbClr val="00B050"/>
                </a:solidFill>
                <a:latin typeface="Courier New" panose="02070309020205020404" pitchFamily="49" charset="0"/>
                <a:cs typeface="Courier New" panose="02070309020205020404" pitchFamily="49" charset="0"/>
              </a:rPr>
              <a:t> for file in *.pdb; do zip $file.zip $file; done</a:t>
            </a:r>
          </a:p>
        </p:txBody>
      </p:sp>
      <p:grpSp>
        <p:nvGrpSpPr>
          <p:cNvPr id="129027" name="Group 8"/>
          <p:cNvGrpSpPr>
            <a:grpSpLocks/>
          </p:cNvGrpSpPr>
          <p:nvPr/>
        </p:nvGrpSpPr>
        <p:grpSpPr bwMode="auto">
          <a:xfrm>
            <a:off x="488950" y="1878013"/>
            <a:ext cx="2822575" cy="2559050"/>
            <a:chOff x="7889289" y="5001592"/>
            <a:chExt cx="2822742" cy="2558746"/>
          </a:xfrm>
        </p:grpSpPr>
        <p:sp>
          <p:nvSpPr>
            <p:cNvPr id="129028" name="Rounded Rectangle 40"/>
            <p:cNvSpPr>
              <a:spLocks noChangeArrowheads="1"/>
            </p:cNvSpPr>
            <p:nvPr/>
          </p:nvSpPr>
          <p:spPr bwMode="auto">
            <a:xfrm>
              <a:off x="8926276" y="5001592"/>
              <a:ext cx="806546" cy="457066"/>
            </a:xfrm>
            <a:prstGeom prst="roundRect">
              <a:avLst>
                <a:gd name="adj" fmla="val 16667"/>
              </a:avLst>
            </a:prstGeom>
            <a:noFill/>
            <a:ln w="47625">
              <a:solidFill>
                <a:srgbClr val="A50021"/>
              </a:solidFill>
              <a:round/>
              <a:headEnd/>
              <a:tailEnd/>
            </a:ln>
            <a:extLst>
              <a:ext uri="{909E8E84-426E-40DD-AFC4-6F175D3DCCD1}">
                <a14:hiddenFill xmlns:a14="http://schemas.microsoft.com/office/drawing/2010/main">
                  <a:solidFill>
                    <a:srgbClr val="FFFFFF"/>
                  </a:solidFill>
                </a14:hiddenFill>
              </a:ext>
            </a:extLst>
          </p:spPr>
          <p:txBody>
            <a:bodyPr/>
            <a:lstStyle/>
            <a:p>
              <a:pPr eaLnBrk="1">
                <a:lnSpc>
                  <a:spcPct val="93000"/>
                </a:lnSpc>
                <a:buClr>
                  <a:srgbClr val="000000"/>
                </a:buClr>
                <a:buSzPct val="100000"/>
                <a:buFont typeface="Times New Roman" panose="02020603050405020304" pitchFamily="18" charset="0"/>
                <a:buNone/>
              </a:pPr>
              <a:endParaRPr lang="en-US" altLang="en-US"/>
            </a:p>
          </p:txBody>
        </p:sp>
        <p:cxnSp>
          <p:nvCxnSpPr>
            <p:cNvPr id="129029" name="Straight Connector 41"/>
            <p:cNvCxnSpPr>
              <a:cxnSpLocks noChangeShapeType="1"/>
              <a:stCxn id="129028" idx="2"/>
              <a:endCxn id="129030" idx="0"/>
            </p:cNvCxnSpPr>
            <p:nvPr/>
          </p:nvCxnSpPr>
          <p:spPr bwMode="auto">
            <a:xfrm flipH="1">
              <a:off x="9300661" y="5458658"/>
              <a:ext cx="28889" cy="901350"/>
            </a:xfrm>
            <a:prstGeom prst="line">
              <a:avLst/>
            </a:prstGeom>
            <a:noFill/>
            <a:ln w="47625">
              <a:solidFill>
                <a:srgbClr val="A50021"/>
              </a:solidFill>
              <a:round/>
              <a:headEnd/>
              <a:tailEnd/>
            </a:ln>
            <a:extLst>
              <a:ext uri="{909E8E84-426E-40DD-AFC4-6F175D3DCCD1}">
                <a14:hiddenFill xmlns:a14="http://schemas.microsoft.com/office/drawing/2010/main">
                  <a:noFill/>
                </a14:hiddenFill>
              </a:ext>
            </a:extLst>
          </p:spPr>
        </p:cxnSp>
        <p:sp>
          <p:nvSpPr>
            <p:cNvPr id="129030" name="Rectangle 42"/>
            <p:cNvSpPr>
              <a:spLocks noChangeArrowheads="1"/>
            </p:cNvSpPr>
            <p:nvPr/>
          </p:nvSpPr>
          <p:spPr bwMode="auto">
            <a:xfrm>
              <a:off x="7889289" y="6360009"/>
              <a:ext cx="282274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400" i="1">
                  <a:latin typeface="Calibri" panose="020F0502020204030204" pitchFamily="34" charset="0"/>
                </a:rPr>
                <a:t>This variable holds the next pdb file in the list</a:t>
              </a:r>
              <a:endParaRPr lang="en-GB" altLang="en-US" sz="2400" i="1"/>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950913" y="1266825"/>
            <a:ext cx="8640762"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GB" altLang="en-US" sz="2800">
                <a:latin typeface="Calibri" panose="020F0502020204030204" pitchFamily="34" charset="0"/>
              </a:rPr>
              <a:t>In previous episodes, we</a:t>
            </a:r>
            <a:r>
              <a:rPr lang="en-US" altLang="ja-JP" sz="2800">
                <a:latin typeface="Calibri" panose="020F0502020204030204" pitchFamily="34" charset="0"/>
              </a:rPr>
              <a:t>'</a:t>
            </a:r>
            <a:r>
              <a:rPr lang="en-GB" altLang="ja-JP" sz="2800">
                <a:latin typeface="Calibri" panose="020F0502020204030204" pitchFamily="34" charset="0"/>
              </a:rPr>
              <a:t>ve seen how to:</a:t>
            </a:r>
          </a:p>
          <a:p>
            <a:pPr eaLnBrk="1">
              <a:buClr>
                <a:srgbClr val="000000"/>
              </a:buClr>
              <a:buSzPct val="100000"/>
              <a:buFont typeface="Times New Roman" panose="02020603050405020304" pitchFamily="18" charset="0"/>
              <a:buNone/>
            </a:pPr>
            <a:endParaRPr lang="en-GB" altLang="en-US" sz="2800">
              <a:latin typeface="Calibri" panose="020F0502020204030204" pitchFamily="34" charset="0"/>
            </a:endParaRPr>
          </a:p>
          <a:p>
            <a:pPr eaLnBrk="1">
              <a:buClr>
                <a:srgbClr val="000000"/>
              </a:buClr>
              <a:buSzPct val="100000"/>
              <a:buFont typeface="Times New Roman" panose="02020603050405020304" pitchFamily="18" charset="0"/>
              <a:buNone/>
            </a:pPr>
            <a:r>
              <a:rPr lang="en-GB" altLang="en-US" sz="2800">
                <a:latin typeface="Calibri" panose="020F0502020204030204" pitchFamily="34" charset="0"/>
              </a:rPr>
              <a:t>– Combine existing programs using pipes &amp; filters</a:t>
            </a:r>
          </a:p>
          <a:p>
            <a:pPr eaLnBrk="1">
              <a:buClr>
                <a:srgbClr val="000000"/>
              </a:buClr>
              <a:buSzPct val="100000"/>
              <a:buFont typeface="Times New Roman" panose="02020603050405020304" pitchFamily="18" charset="0"/>
              <a:buNone/>
            </a:pPr>
            <a:r>
              <a:rPr lang="en-GB" altLang="en-US" sz="2800">
                <a:latin typeface="Calibri" panose="020F0502020204030204" pitchFamily="34" charset="0"/>
              </a:rPr>
              <a:t>– Redirect output from programs to files</a:t>
            </a:r>
          </a:p>
          <a:p>
            <a:pPr eaLnBrk="1">
              <a:buClr>
                <a:srgbClr val="000000"/>
              </a:buClr>
              <a:buSzPct val="100000"/>
              <a:buFont typeface="Times New Roman" panose="02020603050405020304" pitchFamily="18" charset="0"/>
              <a:buNone/>
            </a:pPr>
            <a:r>
              <a:rPr lang="en-GB" altLang="en-US" sz="2800">
                <a:latin typeface="Calibri" panose="020F0502020204030204" pitchFamily="34" charset="0"/>
              </a:rPr>
              <a:t>– Use variables to control program operation</a:t>
            </a:r>
          </a:p>
          <a:p>
            <a:pPr eaLnBrk="1">
              <a:buClr>
                <a:srgbClr val="000000"/>
              </a:buClr>
              <a:buSzPct val="100000"/>
              <a:buFont typeface="Times New Roman" panose="02020603050405020304" pitchFamily="18" charset="0"/>
              <a:buNone/>
            </a:pPr>
            <a:endParaRPr lang="en-GB" altLang="en-US" sz="2800">
              <a:latin typeface="Calibri" panose="020F0502020204030204" pitchFamily="34" charset="0"/>
            </a:endParaRPr>
          </a:p>
          <a:p>
            <a:pPr eaLnBrk="1">
              <a:buClr>
                <a:srgbClr val="000000"/>
              </a:buClr>
              <a:buSzPct val="100000"/>
              <a:buFont typeface="Times New Roman" panose="02020603050405020304" pitchFamily="18" charset="0"/>
              <a:buNone/>
            </a:pPr>
            <a:r>
              <a:rPr lang="en-GB" altLang="en-US" sz="2800">
                <a:latin typeface="Calibri" panose="020F0502020204030204" pitchFamily="34" charset="0"/>
              </a:rPr>
              <a:t>Very powerful when used together</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ext Box 4"/>
          <p:cNvSpPr txBox="1">
            <a:spLocks noChangeArrowheads="1"/>
          </p:cNvSpPr>
          <p:nvPr/>
        </p:nvSpPr>
        <p:spPr bwMode="auto">
          <a:xfrm>
            <a:off x="374650" y="668338"/>
            <a:ext cx="9331325" cy="166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Using a loop, we can iterate over each file,</a:t>
            </a: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and run </a:t>
            </a:r>
            <a:r>
              <a:rPr lang="en-US" altLang="en-US" sz="2600" i="1">
                <a:latin typeface="Calibri" panose="020F0502020204030204" pitchFamily="34" charset="0"/>
              </a:rPr>
              <a:t>zip</a:t>
            </a:r>
            <a:r>
              <a:rPr lang="en-US" altLang="en-US" sz="2600">
                <a:latin typeface="Calibri" panose="020F0502020204030204" pitchFamily="34" charset="0"/>
              </a:rPr>
              <a:t> on each of them:</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400" b="1">
                <a:latin typeface="Courier New" panose="02070309020205020404" pitchFamily="49" charset="0"/>
                <a:cs typeface="Courier New" panose="02070309020205020404" pitchFamily="49" charset="0"/>
              </a:rPr>
              <a:t>$</a:t>
            </a:r>
            <a:r>
              <a:rPr lang="en-US" altLang="en-US" sz="2400">
                <a:solidFill>
                  <a:srgbClr val="00B050"/>
                </a:solidFill>
                <a:latin typeface="Courier New" panose="02070309020205020404" pitchFamily="49" charset="0"/>
                <a:cs typeface="Courier New" panose="02070309020205020404" pitchFamily="49" charset="0"/>
              </a:rPr>
              <a:t> for file in *.pdb; do zip $file.zip $file; done</a:t>
            </a:r>
          </a:p>
        </p:txBody>
      </p:sp>
      <p:grpSp>
        <p:nvGrpSpPr>
          <p:cNvPr id="131075" name="Group 8"/>
          <p:cNvGrpSpPr>
            <a:grpSpLocks/>
          </p:cNvGrpSpPr>
          <p:nvPr/>
        </p:nvGrpSpPr>
        <p:grpSpPr bwMode="auto">
          <a:xfrm>
            <a:off x="4983163" y="1878013"/>
            <a:ext cx="2822575" cy="3149600"/>
            <a:chOff x="8607194" y="5059547"/>
            <a:chExt cx="2822742" cy="3149095"/>
          </a:xfrm>
        </p:grpSpPr>
        <p:sp>
          <p:nvSpPr>
            <p:cNvPr id="131076" name="Rounded Rectangle 40"/>
            <p:cNvSpPr>
              <a:spLocks noChangeArrowheads="1"/>
            </p:cNvSpPr>
            <p:nvPr/>
          </p:nvSpPr>
          <p:spPr bwMode="auto">
            <a:xfrm>
              <a:off x="9129685" y="5059547"/>
              <a:ext cx="1781926" cy="457066"/>
            </a:xfrm>
            <a:prstGeom prst="roundRect">
              <a:avLst>
                <a:gd name="adj" fmla="val 16667"/>
              </a:avLst>
            </a:prstGeom>
            <a:noFill/>
            <a:ln w="47625">
              <a:solidFill>
                <a:srgbClr val="A50021"/>
              </a:solidFill>
              <a:round/>
              <a:headEnd/>
              <a:tailEnd/>
            </a:ln>
            <a:extLst>
              <a:ext uri="{909E8E84-426E-40DD-AFC4-6F175D3DCCD1}">
                <a14:hiddenFill xmlns:a14="http://schemas.microsoft.com/office/drawing/2010/main">
                  <a:solidFill>
                    <a:srgbClr val="FFFFFF"/>
                  </a:solidFill>
                </a14:hiddenFill>
              </a:ext>
            </a:extLst>
          </p:spPr>
          <p:txBody>
            <a:bodyPr/>
            <a:lstStyle/>
            <a:p>
              <a:pPr eaLnBrk="1">
                <a:lnSpc>
                  <a:spcPct val="93000"/>
                </a:lnSpc>
                <a:buClr>
                  <a:srgbClr val="000000"/>
                </a:buClr>
                <a:buSzPct val="100000"/>
                <a:buFont typeface="Times New Roman" panose="02020603050405020304" pitchFamily="18" charset="0"/>
                <a:buNone/>
              </a:pPr>
              <a:endParaRPr lang="en-US" altLang="en-US"/>
            </a:p>
          </p:txBody>
        </p:sp>
        <p:cxnSp>
          <p:nvCxnSpPr>
            <p:cNvPr id="131077" name="Straight Connector 41"/>
            <p:cNvCxnSpPr>
              <a:cxnSpLocks noChangeShapeType="1"/>
              <a:stCxn id="131076" idx="2"/>
              <a:endCxn id="131078" idx="0"/>
            </p:cNvCxnSpPr>
            <p:nvPr/>
          </p:nvCxnSpPr>
          <p:spPr bwMode="auto">
            <a:xfrm flipH="1">
              <a:off x="10018566" y="5516613"/>
              <a:ext cx="2083" cy="753038"/>
            </a:xfrm>
            <a:prstGeom prst="line">
              <a:avLst/>
            </a:prstGeom>
            <a:noFill/>
            <a:ln w="47625">
              <a:solidFill>
                <a:srgbClr val="A50021"/>
              </a:solidFill>
              <a:round/>
              <a:headEnd/>
              <a:tailEnd/>
            </a:ln>
            <a:extLst>
              <a:ext uri="{909E8E84-426E-40DD-AFC4-6F175D3DCCD1}">
                <a14:hiddenFill xmlns:a14="http://schemas.microsoft.com/office/drawing/2010/main">
                  <a:noFill/>
                </a14:hiddenFill>
              </a:ext>
            </a:extLst>
          </p:spPr>
        </p:cxnSp>
        <p:sp>
          <p:nvSpPr>
            <p:cNvPr id="131078" name="Rectangle 42"/>
            <p:cNvSpPr>
              <a:spLocks noChangeArrowheads="1"/>
            </p:cNvSpPr>
            <p:nvPr/>
          </p:nvSpPr>
          <p:spPr bwMode="auto">
            <a:xfrm>
              <a:off x="8607194" y="6269650"/>
              <a:ext cx="282274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400" i="1">
                  <a:latin typeface="Calibri" panose="020F0502020204030204" pitchFamily="34" charset="0"/>
                </a:rPr>
                <a:t>We reference the 'file' variable, and use '.' to add the zip extension to the filename</a:t>
              </a:r>
            </a:p>
          </p:txBody>
        </p:sp>
      </p:gr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ext Box 4"/>
          <p:cNvSpPr txBox="1">
            <a:spLocks noChangeArrowheads="1"/>
          </p:cNvSpPr>
          <p:nvPr/>
        </p:nvSpPr>
        <p:spPr bwMode="auto">
          <a:xfrm>
            <a:off x="374650" y="668338"/>
            <a:ext cx="9331325" cy="166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Using a loop, we can iterate over each file,</a:t>
            </a: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and run </a:t>
            </a:r>
            <a:r>
              <a:rPr lang="en-US" altLang="en-US" sz="2600" i="1">
                <a:latin typeface="Calibri" panose="020F0502020204030204" pitchFamily="34" charset="0"/>
              </a:rPr>
              <a:t>zip</a:t>
            </a:r>
            <a:r>
              <a:rPr lang="en-US" altLang="en-US" sz="2600">
                <a:latin typeface="Calibri" panose="020F0502020204030204" pitchFamily="34" charset="0"/>
              </a:rPr>
              <a:t> on each of them:</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400" b="1">
                <a:latin typeface="Courier New" panose="02070309020205020404" pitchFamily="49" charset="0"/>
                <a:cs typeface="Courier New" panose="02070309020205020404" pitchFamily="49" charset="0"/>
              </a:rPr>
              <a:t>$</a:t>
            </a:r>
            <a:r>
              <a:rPr lang="en-US" altLang="en-US" sz="2400">
                <a:solidFill>
                  <a:srgbClr val="00B050"/>
                </a:solidFill>
                <a:latin typeface="Courier New" panose="02070309020205020404" pitchFamily="49" charset="0"/>
                <a:cs typeface="Courier New" panose="02070309020205020404" pitchFamily="49" charset="0"/>
              </a:rPr>
              <a:t> for file in *.pdb; do zip $file.zip $file; done</a:t>
            </a:r>
          </a:p>
        </p:txBody>
      </p:sp>
      <p:grpSp>
        <p:nvGrpSpPr>
          <p:cNvPr id="133123" name="Group 8"/>
          <p:cNvGrpSpPr>
            <a:grpSpLocks/>
          </p:cNvGrpSpPr>
          <p:nvPr/>
        </p:nvGrpSpPr>
        <p:grpSpPr bwMode="auto">
          <a:xfrm>
            <a:off x="6653213" y="1878013"/>
            <a:ext cx="2592387" cy="2098675"/>
            <a:chOff x="8921904" y="5059547"/>
            <a:chExt cx="2592468" cy="2099357"/>
          </a:xfrm>
        </p:grpSpPr>
        <p:sp>
          <p:nvSpPr>
            <p:cNvPr id="133124" name="Rounded Rectangle 40"/>
            <p:cNvSpPr>
              <a:spLocks noChangeArrowheads="1"/>
            </p:cNvSpPr>
            <p:nvPr/>
          </p:nvSpPr>
          <p:spPr bwMode="auto">
            <a:xfrm>
              <a:off x="9644187" y="5059547"/>
              <a:ext cx="1121249" cy="457066"/>
            </a:xfrm>
            <a:prstGeom prst="roundRect">
              <a:avLst>
                <a:gd name="adj" fmla="val 16667"/>
              </a:avLst>
            </a:prstGeom>
            <a:noFill/>
            <a:ln w="47625">
              <a:solidFill>
                <a:srgbClr val="A50021"/>
              </a:solidFill>
              <a:round/>
              <a:headEnd/>
              <a:tailEnd/>
            </a:ln>
            <a:extLst>
              <a:ext uri="{909E8E84-426E-40DD-AFC4-6F175D3DCCD1}">
                <a14:hiddenFill xmlns:a14="http://schemas.microsoft.com/office/drawing/2010/main">
                  <a:solidFill>
                    <a:srgbClr val="FFFFFF"/>
                  </a:solidFill>
                </a14:hiddenFill>
              </a:ext>
            </a:extLst>
          </p:spPr>
          <p:txBody>
            <a:bodyPr/>
            <a:lstStyle/>
            <a:p>
              <a:pPr eaLnBrk="1">
                <a:lnSpc>
                  <a:spcPct val="93000"/>
                </a:lnSpc>
                <a:buClr>
                  <a:srgbClr val="000000"/>
                </a:buClr>
                <a:buSzPct val="100000"/>
                <a:buFont typeface="Times New Roman" panose="02020603050405020304" pitchFamily="18" charset="0"/>
                <a:buNone/>
              </a:pPr>
              <a:endParaRPr lang="en-US" altLang="en-US"/>
            </a:p>
          </p:txBody>
        </p:sp>
        <p:cxnSp>
          <p:nvCxnSpPr>
            <p:cNvPr id="133125" name="Straight Connector 41"/>
            <p:cNvCxnSpPr>
              <a:cxnSpLocks noChangeShapeType="1"/>
              <a:stCxn id="133124" idx="2"/>
              <a:endCxn id="133126" idx="0"/>
            </p:cNvCxnSpPr>
            <p:nvPr/>
          </p:nvCxnSpPr>
          <p:spPr bwMode="auto">
            <a:xfrm>
              <a:off x="10204812" y="5516613"/>
              <a:ext cx="13327" cy="811049"/>
            </a:xfrm>
            <a:prstGeom prst="line">
              <a:avLst/>
            </a:prstGeom>
            <a:noFill/>
            <a:ln w="47625">
              <a:solidFill>
                <a:srgbClr val="A50021"/>
              </a:solidFill>
              <a:round/>
              <a:headEnd/>
              <a:tailEnd/>
            </a:ln>
            <a:extLst>
              <a:ext uri="{909E8E84-426E-40DD-AFC4-6F175D3DCCD1}">
                <a14:hiddenFill xmlns:a14="http://schemas.microsoft.com/office/drawing/2010/main">
                  <a:noFill/>
                </a14:hiddenFill>
              </a:ext>
            </a:extLst>
          </p:spPr>
        </p:cxnSp>
        <p:sp>
          <p:nvSpPr>
            <p:cNvPr id="133126" name="Rectangle 42"/>
            <p:cNvSpPr>
              <a:spLocks noChangeArrowheads="1"/>
            </p:cNvSpPr>
            <p:nvPr/>
          </p:nvSpPr>
          <p:spPr bwMode="auto">
            <a:xfrm>
              <a:off x="8921904" y="6327662"/>
              <a:ext cx="2592468" cy="831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400" i="1">
                  <a:latin typeface="Calibri" panose="020F0502020204030204" pitchFamily="34" charset="0"/>
                </a:rPr>
                <a:t>We reference the 'file' variable again</a:t>
              </a:r>
            </a:p>
          </p:txBody>
        </p:sp>
      </p:gr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ext Box 4"/>
          <p:cNvSpPr txBox="1">
            <a:spLocks noChangeArrowheads="1"/>
          </p:cNvSpPr>
          <p:nvPr/>
        </p:nvSpPr>
        <p:spPr bwMode="auto">
          <a:xfrm>
            <a:off x="374650" y="668338"/>
            <a:ext cx="9331325"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Using a loop, we can iterate over each file,</a:t>
            </a: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and run </a:t>
            </a:r>
            <a:r>
              <a:rPr lang="en-US" altLang="en-US" sz="2600" i="1">
                <a:latin typeface="Calibri" panose="020F0502020204030204" pitchFamily="34" charset="0"/>
              </a:rPr>
              <a:t>zip</a:t>
            </a:r>
            <a:r>
              <a:rPr lang="en-US" altLang="en-US" sz="2600">
                <a:latin typeface="Calibri" panose="020F0502020204030204" pitchFamily="34" charset="0"/>
              </a:rPr>
              <a:t> on each of them:</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400" b="1">
                <a:latin typeface="Courier New" panose="02070309020205020404" pitchFamily="49" charset="0"/>
                <a:cs typeface="Courier New" panose="02070309020205020404" pitchFamily="49" charset="0"/>
              </a:rPr>
              <a:t>$</a:t>
            </a:r>
            <a:r>
              <a:rPr lang="en-US" altLang="en-US" sz="2400">
                <a:solidFill>
                  <a:srgbClr val="00B050"/>
                </a:solidFill>
                <a:latin typeface="Courier New" panose="02070309020205020404" pitchFamily="49" charset="0"/>
                <a:cs typeface="Courier New" panose="02070309020205020404" pitchFamily="49" charset="0"/>
              </a:rPr>
              <a:t> for file in *.pdb; do zip $file.zip $file; done</a:t>
            </a:r>
          </a:p>
          <a:p>
            <a:pPr eaLnBrk="1">
              <a:buClr>
                <a:srgbClr val="000000"/>
              </a:buClr>
              <a:buSzPct val="100000"/>
              <a:buFont typeface="Times New Roman" panose="02020603050405020304" pitchFamily="18" charset="0"/>
              <a:buNone/>
            </a:pPr>
            <a:r>
              <a:rPr lang="en-US" altLang="en-US" sz="2400" i="1">
                <a:latin typeface="Courier New" panose="02070309020205020404" pitchFamily="49" charset="0"/>
                <a:cs typeface="Courier New" panose="02070309020205020404" pitchFamily="49" charset="0"/>
              </a:rPr>
              <a:t>  adding: cubane.pdb (deflated 73%)</a:t>
            </a:r>
          </a:p>
          <a:p>
            <a:pPr eaLnBrk="1">
              <a:buClr>
                <a:srgbClr val="000000"/>
              </a:buClr>
              <a:buSzPct val="100000"/>
              <a:buFont typeface="Times New Roman" panose="02020603050405020304" pitchFamily="18" charset="0"/>
              <a:buNone/>
            </a:pPr>
            <a:r>
              <a:rPr lang="en-US" altLang="en-US" sz="2400" i="1">
                <a:latin typeface="Courier New" panose="02070309020205020404" pitchFamily="49" charset="0"/>
                <a:cs typeface="Courier New" panose="02070309020205020404" pitchFamily="49" charset="0"/>
              </a:rPr>
              <a:t>  adding: ethane.pdb (deflated 70%)</a:t>
            </a:r>
          </a:p>
          <a:p>
            <a:pPr eaLnBrk="1">
              <a:buClr>
                <a:srgbClr val="000000"/>
              </a:buClr>
              <a:buSzPct val="100000"/>
              <a:buFont typeface="Times New Roman" panose="02020603050405020304" pitchFamily="18" charset="0"/>
              <a:buNone/>
            </a:pPr>
            <a:r>
              <a:rPr lang="en-US" altLang="en-US" sz="2400" i="1">
                <a:latin typeface="Courier New" panose="02070309020205020404" pitchFamily="49" charset="0"/>
                <a:cs typeface="Courier New" panose="02070309020205020404" pitchFamily="49" charset="0"/>
              </a:rPr>
              <a:t>  adding: methane.pdb (deflated 66%)</a:t>
            </a:r>
          </a:p>
          <a:p>
            <a:pPr eaLnBrk="1">
              <a:buClr>
                <a:srgbClr val="000000"/>
              </a:buClr>
              <a:buSzPct val="100000"/>
              <a:buFont typeface="Times New Roman" panose="02020603050405020304" pitchFamily="18" charset="0"/>
              <a:buNone/>
            </a:pPr>
            <a:r>
              <a:rPr lang="en-US" altLang="en-US" sz="2400" i="1">
                <a:latin typeface="Courier New" panose="02070309020205020404" pitchFamily="49" charset="0"/>
                <a:cs typeface="Courier New" panose="02070309020205020404" pitchFamily="49" charset="0"/>
              </a:rPr>
              <a:t>  adding: octane.pdb (deflated 75%)</a:t>
            </a:r>
          </a:p>
          <a:p>
            <a:pPr eaLnBrk="1">
              <a:buClr>
                <a:srgbClr val="000000"/>
              </a:buClr>
              <a:buSzPct val="100000"/>
              <a:buFont typeface="Times New Roman" panose="02020603050405020304" pitchFamily="18" charset="0"/>
              <a:buNone/>
            </a:pPr>
            <a:r>
              <a:rPr lang="en-US" altLang="en-US" sz="2400" i="1">
                <a:latin typeface="Courier New" panose="02070309020205020404" pitchFamily="49" charset="0"/>
                <a:cs typeface="Courier New" panose="02070309020205020404" pitchFamily="49" charset="0"/>
              </a:rPr>
              <a:t>  adding: pentane.pdb (deflated 74%)</a:t>
            </a:r>
          </a:p>
          <a:p>
            <a:pPr eaLnBrk="1">
              <a:buClr>
                <a:srgbClr val="000000"/>
              </a:buClr>
              <a:buSzPct val="100000"/>
              <a:buFont typeface="Times New Roman" panose="02020603050405020304" pitchFamily="18" charset="0"/>
              <a:buNone/>
            </a:pPr>
            <a:r>
              <a:rPr lang="en-US" altLang="en-US" sz="2400" i="1">
                <a:latin typeface="Courier New" panose="02070309020205020404" pitchFamily="49" charset="0"/>
                <a:cs typeface="Courier New" panose="02070309020205020404" pitchFamily="49" charset="0"/>
              </a:rPr>
              <a:t>  adding: propane.pdb (deflated 71%)</a:t>
            </a:r>
          </a:p>
          <a:p>
            <a:pPr eaLnBrk="1">
              <a:buClr>
                <a:srgbClr val="000000"/>
              </a:buClr>
              <a:buSzPct val="100000"/>
              <a:buFont typeface="Times New Roman" panose="02020603050405020304" pitchFamily="18" charset="0"/>
              <a:buNone/>
            </a:pPr>
            <a:endParaRPr lang="en-US" altLang="en-US" sz="2400">
              <a:solidFill>
                <a:srgbClr val="00B05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ext Box 4"/>
          <p:cNvSpPr txBox="1">
            <a:spLocks noChangeArrowheads="1"/>
          </p:cNvSpPr>
          <p:nvPr/>
        </p:nvSpPr>
        <p:spPr bwMode="auto">
          <a:xfrm>
            <a:off x="374650" y="668338"/>
            <a:ext cx="9331325" cy="391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Using a loop, we can iterate over each file,</a:t>
            </a: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and run </a:t>
            </a:r>
            <a:r>
              <a:rPr lang="en-US" altLang="en-US" sz="2600" i="1">
                <a:latin typeface="Calibri" panose="020F0502020204030204" pitchFamily="34" charset="0"/>
              </a:rPr>
              <a:t>zip</a:t>
            </a:r>
            <a:r>
              <a:rPr lang="en-US" altLang="en-US" sz="2600">
                <a:latin typeface="Calibri" panose="020F0502020204030204" pitchFamily="34" charset="0"/>
              </a:rPr>
              <a:t> on each of them:</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400" b="1">
                <a:latin typeface="Courier New" panose="02070309020205020404" pitchFamily="49" charset="0"/>
                <a:cs typeface="Courier New" panose="02070309020205020404" pitchFamily="49" charset="0"/>
              </a:rPr>
              <a:t>$</a:t>
            </a:r>
            <a:r>
              <a:rPr lang="en-US" altLang="en-US" sz="2400">
                <a:solidFill>
                  <a:srgbClr val="00B050"/>
                </a:solidFill>
                <a:latin typeface="Courier New" panose="02070309020205020404" pitchFamily="49" charset="0"/>
                <a:cs typeface="Courier New" panose="02070309020205020404" pitchFamily="49" charset="0"/>
              </a:rPr>
              <a:t> for file in *.pdb; do zip $file.zip $file; done</a:t>
            </a:r>
          </a:p>
          <a:p>
            <a:pPr eaLnBrk="1">
              <a:buClr>
                <a:srgbClr val="000000"/>
              </a:buClr>
              <a:buSzPct val="100000"/>
              <a:buFont typeface="Times New Roman" panose="02020603050405020304" pitchFamily="18" charset="0"/>
              <a:buNone/>
            </a:pPr>
            <a:r>
              <a:rPr lang="en-US" altLang="en-US" sz="2400" i="1">
                <a:latin typeface="Courier New" panose="02070309020205020404" pitchFamily="49" charset="0"/>
                <a:cs typeface="Courier New" panose="02070309020205020404" pitchFamily="49" charset="0"/>
              </a:rPr>
              <a:t>  adding: cubane.pdb (deflated 73%)</a:t>
            </a:r>
          </a:p>
          <a:p>
            <a:pPr eaLnBrk="1">
              <a:buClr>
                <a:srgbClr val="000000"/>
              </a:buClr>
              <a:buSzPct val="100000"/>
              <a:buFont typeface="Times New Roman" panose="02020603050405020304" pitchFamily="18" charset="0"/>
              <a:buNone/>
            </a:pPr>
            <a:r>
              <a:rPr lang="en-US" altLang="en-US" sz="2400" i="1">
                <a:latin typeface="Courier New" panose="02070309020205020404" pitchFamily="49" charset="0"/>
                <a:cs typeface="Courier New" panose="02070309020205020404" pitchFamily="49" charset="0"/>
              </a:rPr>
              <a:t>  adding: ethane.pdb (deflated 70%)</a:t>
            </a:r>
          </a:p>
          <a:p>
            <a:pPr eaLnBrk="1">
              <a:buClr>
                <a:srgbClr val="000000"/>
              </a:buClr>
              <a:buSzPct val="100000"/>
              <a:buFont typeface="Times New Roman" panose="02020603050405020304" pitchFamily="18" charset="0"/>
              <a:buNone/>
            </a:pPr>
            <a:r>
              <a:rPr lang="en-US" altLang="en-US" sz="2400" i="1">
                <a:latin typeface="Courier New" panose="02070309020205020404" pitchFamily="49" charset="0"/>
                <a:cs typeface="Courier New" panose="02070309020205020404" pitchFamily="49" charset="0"/>
              </a:rPr>
              <a:t>  ...</a:t>
            </a:r>
          </a:p>
          <a:p>
            <a:pPr eaLnBrk="1">
              <a:buClr>
                <a:srgbClr val="000000"/>
              </a:buClr>
              <a:buSzPct val="100000"/>
            </a:pPr>
            <a:r>
              <a:rPr lang="en-US" altLang="en-US" sz="2400">
                <a:latin typeface="Calibri" panose="020F0502020204030204" pitchFamily="34" charset="0"/>
              </a:rPr>
              <a:t>In one line, we've ended up with all files zipped</a:t>
            </a:r>
          </a:p>
          <a:p>
            <a:pPr eaLnBrk="1">
              <a:buClr>
                <a:srgbClr val="000000"/>
              </a:buClr>
              <a:buSzPct val="100000"/>
              <a:buFont typeface="Times New Roman" panose="02020603050405020304" pitchFamily="18" charset="0"/>
              <a:buNone/>
            </a:pPr>
            <a:endParaRPr lang="en-US" altLang="en-US" sz="2400" i="1">
              <a:latin typeface="Courier New" panose="02070309020205020404" pitchFamily="49" charset="0"/>
              <a:cs typeface="Courier New" panose="02070309020205020404" pitchFamily="49" charset="0"/>
            </a:endParaRPr>
          </a:p>
          <a:p>
            <a:pPr eaLnBrk="1">
              <a:buClr>
                <a:srgbClr val="000000"/>
              </a:buClr>
              <a:buSzPct val="100000"/>
              <a:buFont typeface="Times New Roman" panose="02020603050405020304" pitchFamily="18" charset="0"/>
              <a:buNone/>
            </a:pPr>
            <a:endParaRPr lang="en-US" altLang="en-US" sz="2400">
              <a:solidFill>
                <a:srgbClr val="00B05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ext Box 4"/>
          <p:cNvSpPr txBox="1">
            <a:spLocks noChangeArrowheads="1"/>
          </p:cNvSpPr>
          <p:nvPr/>
        </p:nvSpPr>
        <p:spPr bwMode="auto">
          <a:xfrm>
            <a:off x="374650" y="668338"/>
            <a:ext cx="9331325" cy="507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Using a loop, we can iterate over each file,</a:t>
            </a: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and run </a:t>
            </a:r>
            <a:r>
              <a:rPr lang="en-US" altLang="en-US" sz="2600" i="1">
                <a:latin typeface="Calibri" panose="020F0502020204030204" pitchFamily="34" charset="0"/>
              </a:rPr>
              <a:t>zip</a:t>
            </a:r>
            <a:r>
              <a:rPr lang="en-US" altLang="en-US" sz="2600">
                <a:latin typeface="Calibri" panose="020F0502020204030204" pitchFamily="34" charset="0"/>
              </a:rPr>
              <a:t> on each of them:</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400" b="1">
                <a:latin typeface="Courier New" panose="02070309020205020404" pitchFamily="49" charset="0"/>
                <a:cs typeface="Courier New" panose="02070309020205020404" pitchFamily="49" charset="0"/>
              </a:rPr>
              <a:t>$</a:t>
            </a:r>
            <a:r>
              <a:rPr lang="en-US" altLang="en-US" sz="2400">
                <a:solidFill>
                  <a:srgbClr val="00B050"/>
                </a:solidFill>
                <a:latin typeface="Courier New" panose="02070309020205020404" pitchFamily="49" charset="0"/>
                <a:cs typeface="Courier New" panose="02070309020205020404" pitchFamily="49" charset="0"/>
              </a:rPr>
              <a:t> for file in *.pdb; do zip $file.zip $file; done</a:t>
            </a:r>
          </a:p>
          <a:p>
            <a:pPr eaLnBrk="1">
              <a:buClr>
                <a:srgbClr val="000000"/>
              </a:buClr>
              <a:buSzPct val="100000"/>
              <a:buFont typeface="Times New Roman" panose="02020603050405020304" pitchFamily="18" charset="0"/>
              <a:buNone/>
            </a:pPr>
            <a:r>
              <a:rPr lang="en-US" altLang="en-US" sz="2400" i="1">
                <a:latin typeface="Courier New" panose="02070309020205020404" pitchFamily="49" charset="0"/>
                <a:cs typeface="Courier New" panose="02070309020205020404" pitchFamily="49" charset="0"/>
              </a:rPr>
              <a:t>  adding: cubane.pdb (deflated 73%)</a:t>
            </a:r>
          </a:p>
          <a:p>
            <a:pPr eaLnBrk="1">
              <a:buClr>
                <a:srgbClr val="000000"/>
              </a:buClr>
              <a:buSzPct val="100000"/>
              <a:buFont typeface="Times New Roman" panose="02020603050405020304" pitchFamily="18" charset="0"/>
              <a:buNone/>
            </a:pPr>
            <a:r>
              <a:rPr lang="en-US" altLang="en-US" sz="2400" i="1">
                <a:latin typeface="Courier New" panose="02070309020205020404" pitchFamily="49" charset="0"/>
                <a:cs typeface="Courier New" panose="02070309020205020404" pitchFamily="49" charset="0"/>
              </a:rPr>
              <a:t>  adding: ethane.pdb (deflated 70%)</a:t>
            </a:r>
          </a:p>
          <a:p>
            <a:pPr eaLnBrk="1">
              <a:buClr>
                <a:srgbClr val="000000"/>
              </a:buClr>
              <a:buSzPct val="100000"/>
              <a:buFont typeface="Times New Roman" panose="02020603050405020304" pitchFamily="18" charset="0"/>
              <a:buNone/>
            </a:pPr>
            <a:r>
              <a:rPr lang="en-US" altLang="en-US" sz="2400" i="1">
                <a:latin typeface="Courier New" panose="02070309020205020404" pitchFamily="49" charset="0"/>
                <a:cs typeface="Courier New" panose="02070309020205020404" pitchFamily="49" charset="0"/>
              </a:rPr>
              <a:t>  ...</a:t>
            </a:r>
          </a:p>
          <a:p>
            <a:pPr eaLnBrk="1">
              <a:buClr>
                <a:srgbClr val="000000"/>
              </a:buClr>
              <a:buSzPct val="100000"/>
            </a:pPr>
            <a:r>
              <a:rPr lang="en-US" altLang="en-US" sz="2400">
                <a:latin typeface="Calibri" panose="020F0502020204030204" pitchFamily="34" charset="0"/>
              </a:rPr>
              <a:t>In one line, we've ended up with all files zipped</a:t>
            </a:r>
          </a:p>
          <a:p>
            <a:pPr eaLnBrk="1">
              <a:buClr>
                <a:srgbClr val="000000"/>
              </a:buClr>
              <a:buSzPct val="100000"/>
              <a:buFont typeface="Times New Roman" panose="02020603050405020304" pitchFamily="18" charset="0"/>
              <a:buNone/>
            </a:pPr>
            <a:endParaRPr lang="en-US" altLang="en-US" sz="2400" i="1">
              <a:latin typeface="Courier New" panose="02070309020205020404" pitchFamily="49" charset="0"/>
              <a:cs typeface="Courier New" panose="02070309020205020404" pitchFamily="49" charset="0"/>
            </a:endParaRPr>
          </a:p>
          <a:p>
            <a:pPr eaLnBrk="1">
              <a:buClr>
                <a:srgbClr val="000000"/>
              </a:buClr>
              <a:buSzPct val="100000"/>
              <a:buFont typeface="Times New Roman" panose="02020603050405020304" pitchFamily="18" charset="0"/>
              <a:buNone/>
            </a:pPr>
            <a:r>
              <a:rPr lang="en-US" altLang="en-US" sz="2400" b="1">
                <a:latin typeface="Courier New" panose="02070309020205020404" pitchFamily="49" charset="0"/>
                <a:cs typeface="Courier New" panose="02070309020205020404" pitchFamily="49" charset="0"/>
              </a:rPr>
              <a:t>$</a:t>
            </a:r>
            <a:r>
              <a:rPr lang="en-US" altLang="en-US" sz="2400">
                <a:latin typeface="Courier New" panose="02070309020205020404" pitchFamily="49" charset="0"/>
                <a:cs typeface="Courier New" panose="02070309020205020404" pitchFamily="49" charset="0"/>
              </a:rPr>
              <a:t> </a:t>
            </a:r>
            <a:r>
              <a:rPr lang="en-US" altLang="en-US" sz="2400">
                <a:solidFill>
                  <a:srgbClr val="00B050"/>
                </a:solidFill>
                <a:latin typeface="Courier New" panose="02070309020205020404" pitchFamily="49" charset="0"/>
                <a:cs typeface="Courier New" panose="02070309020205020404" pitchFamily="49" charset="0"/>
              </a:rPr>
              <a:t>ls *.zip</a:t>
            </a:r>
          </a:p>
          <a:p>
            <a:pPr eaLnBrk="1">
              <a:buClr>
                <a:srgbClr val="000000"/>
              </a:buClr>
              <a:buSzPct val="100000"/>
              <a:buFont typeface="Times New Roman" panose="02020603050405020304" pitchFamily="18" charset="0"/>
              <a:buNone/>
            </a:pPr>
            <a:r>
              <a:rPr lang="en-US" altLang="en-US" sz="2400" i="1">
                <a:latin typeface="Courier New" panose="02070309020205020404" pitchFamily="49" charset="0"/>
                <a:cs typeface="Courier New" panose="02070309020205020404" pitchFamily="49" charset="0"/>
              </a:rPr>
              <a:t>cubane.pdb.zip		methane.pdb.zip	pentane.pdb.zip</a:t>
            </a:r>
          </a:p>
          <a:p>
            <a:pPr eaLnBrk="1">
              <a:buClr>
                <a:srgbClr val="000000"/>
              </a:buClr>
              <a:buSzPct val="100000"/>
              <a:buFont typeface="Times New Roman" panose="02020603050405020304" pitchFamily="18" charset="0"/>
              <a:buNone/>
            </a:pPr>
            <a:r>
              <a:rPr lang="en-US" altLang="en-US" sz="2400" i="1">
                <a:latin typeface="Courier New" panose="02070309020205020404" pitchFamily="49" charset="0"/>
                <a:cs typeface="Courier New" panose="02070309020205020404" pitchFamily="49" charset="0"/>
              </a:rPr>
              <a:t>ethane.pdb.zip		octane.pdb.zip		propane.pdb.zip</a:t>
            </a:r>
          </a:p>
          <a:p>
            <a:pPr eaLnBrk="1">
              <a:buClr>
                <a:srgbClr val="000000"/>
              </a:buClr>
              <a:buSzPct val="100000"/>
              <a:buFont typeface="Times New Roman" panose="02020603050405020304" pitchFamily="18" charset="0"/>
              <a:buNone/>
            </a:pPr>
            <a:endParaRPr lang="en-US" altLang="en-US" sz="2400">
              <a:solidFill>
                <a:srgbClr val="00B05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ext Box 4"/>
          <p:cNvSpPr txBox="1">
            <a:spLocks noChangeArrowheads="1"/>
          </p:cNvSpPr>
          <p:nvPr/>
        </p:nvSpPr>
        <p:spPr bwMode="auto">
          <a:xfrm>
            <a:off x="950913" y="712788"/>
            <a:ext cx="8467725"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Now instead, what if we wanted to output the </a:t>
            </a:r>
            <a:br>
              <a:rPr lang="en-US" altLang="en-US" sz="2600">
                <a:latin typeface="Calibri" panose="020F0502020204030204" pitchFamily="34" charset="0"/>
              </a:rPr>
            </a:br>
            <a:r>
              <a:rPr lang="en-US" altLang="en-US" sz="2600">
                <a:latin typeface="Calibri" panose="020F0502020204030204" pitchFamily="34" charset="0"/>
              </a:rPr>
              <a:t>first line of each pdb file?</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ext Box 4"/>
          <p:cNvSpPr txBox="1">
            <a:spLocks noChangeArrowheads="1"/>
          </p:cNvSpPr>
          <p:nvPr/>
        </p:nvSpPr>
        <p:spPr bwMode="auto">
          <a:xfrm>
            <a:off x="950913" y="712788"/>
            <a:ext cx="8467725" cy="526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Now instead, what if we wanted to output the </a:t>
            </a:r>
            <a:br>
              <a:rPr lang="en-US" altLang="en-US" sz="2600">
                <a:latin typeface="Calibri" panose="020F0502020204030204" pitchFamily="34" charset="0"/>
              </a:rPr>
            </a:br>
            <a:r>
              <a:rPr lang="en-US" altLang="en-US" sz="2600">
                <a:latin typeface="Calibri" panose="020F0502020204030204" pitchFamily="34" charset="0"/>
              </a:rPr>
              <a:t>first line of each pdb file?</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We could use </a:t>
            </a:r>
            <a:r>
              <a:rPr lang="en-US" altLang="en-US" sz="2600">
                <a:solidFill>
                  <a:srgbClr val="00B050"/>
                </a:solidFill>
                <a:latin typeface="Courier New" panose="02070309020205020404" pitchFamily="49" charset="0"/>
                <a:cs typeface="Courier New" panose="02070309020205020404" pitchFamily="49" charset="0"/>
              </a:rPr>
              <a:t>head -1 *.pdb </a:t>
            </a:r>
            <a:r>
              <a:rPr lang="en-US" altLang="en-US" sz="2600">
                <a:latin typeface="Calibri" panose="020F0502020204030204" pitchFamily="34" charset="0"/>
              </a:rPr>
              <a:t>for that, but it would produce:</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000" i="1">
                <a:latin typeface="Courier New" panose="02070309020205020404" pitchFamily="49" charset="0"/>
                <a:cs typeface="Courier New" panose="02070309020205020404" pitchFamily="49" charset="0"/>
              </a:rPr>
              <a:t>==&gt; cubane.pdb &lt;==</a:t>
            </a:r>
          </a:p>
          <a:p>
            <a:pPr eaLnBrk="1">
              <a:buClr>
                <a:srgbClr val="000000"/>
              </a:buClr>
              <a:buSzPct val="100000"/>
              <a:buFont typeface="Times New Roman" panose="02020603050405020304" pitchFamily="18" charset="0"/>
              <a:buNone/>
            </a:pPr>
            <a:r>
              <a:rPr lang="en-US" altLang="en-US" sz="2000" i="1">
                <a:latin typeface="Courier New" panose="02070309020205020404" pitchFamily="49" charset="0"/>
                <a:cs typeface="Courier New" panose="02070309020205020404" pitchFamily="49" charset="0"/>
              </a:rPr>
              <a:t>COMPND      CUBANE</a:t>
            </a:r>
          </a:p>
          <a:p>
            <a:pPr eaLnBrk="1">
              <a:buClr>
                <a:srgbClr val="000000"/>
              </a:buClr>
              <a:buSzPct val="100000"/>
              <a:buFont typeface="Times New Roman" panose="02020603050405020304" pitchFamily="18" charset="0"/>
              <a:buNone/>
            </a:pPr>
            <a:endParaRPr lang="en-US" altLang="en-US" sz="2000" i="1">
              <a:latin typeface="Courier New" panose="02070309020205020404" pitchFamily="49" charset="0"/>
              <a:cs typeface="Courier New" panose="02070309020205020404" pitchFamily="49" charset="0"/>
            </a:endParaRPr>
          </a:p>
          <a:p>
            <a:pPr eaLnBrk="1">
              <a:buClr>
                <a:srgbClr val="000000"/>
              </a:buClr>
              <a:buSzPct val="100000"/>
              <a:buFont typeface="Times New Roman" panose="02020603050405020304" pitchFamily="18" charset="0"/>
              <a:buNone/>
            </a:pPr>
            <a:r>
              <a:rPr lang="en-US" altLang="en-US" sz="2000" i="1">
                <a:latin typeface="Courier New" panose="02070309020205020404" pitchFamily="49" charset="0"/>
                <a:cs typeface="Courier New" panose="02070309020205020404" pitchFamily="49" charset="0"/>
              </a:rPr>
              <a:t>==&gt; ethane.pdb &lt;==</a:t>
            </a:r>
          </a:p>
          <a:p>
            <a:pPr eaLnBrk="1">
              <a:buClr>
                <a:srgbClr val="000000"/>
              </a:buClr>
              <a:buSzPct val="100000"/>
              <a:buFont typeface="Times New Roman" panose="02020603050405020304" pitchFamily="18" charset="0"/>
              <a:buNone/>
            </a:pPr>
            <a:r>
              <a:rPr lang="en-US" altLang="en-US" sz="2000" i="1">
                <a:latin typeface="Courier New" panose="02070309020205020404" pitchFamily="49" charset="0"/>
                <a:cs typeface="Courier New" panose="02070309020205020404" pitchFamily="49" charset="0"/>
              </a:rPr>
              <a:t>COMPND      ETHANE</a:t>
            </a:r>
          </a:p>
          <a:p>
            <a:pPr eaLnBrk="1">
              <a:buClr>
                <a:srgbClr val="000000"/>
              </a:buClr>
              <a:buSzPct val="100000"/>
              <a:buFont typeface="Times New Roman" panose="02020603050405020304" pitchFamily="18" charset="0"/>
              <a:buNone/>
            </a:pPr>
            <a:endParaRPr lang="en-US" altLang="en-US" sz="2000" i="1">
              <a:latin typeface="Courier New" panose="02070309020205020404" pitchFamily="49" charset="0"/>
              <a:cs typeface="Courier New" panose="02070309020205020404" pitchFamily="49" charset="0"/>
            </a:endParaRPr>
          </a:p>
          <a:p>
            <a:pPr eaLnBrk="1">
              <a:buClr>
                <a:srgbClr val="000000"/>
              </a:buClr>
              <a:buSzPct val="100000"/>
              <a:buFont typeface="Times New Roman" panose="02020603050405020304" pitchFamily="18" charset="0"/>
              <a:buNone/>
            </a:pPr>
            <a:r>
              <a:rPr lang="en-US" altLang="en-US" sz="2000" i="1">
                <a:latin typeface="Courier New" panose="02070309020205020404" pitchFamily="49" charset="0"/>
                <a:cs typeface="Courier New" panose="02070309020205020404" pitchFamily="49" charset="0"/>
              </a:rPr>
              <a:t>==&gt; methane.pdb &lt;==</a:t>
            </a:r>
          </a:p>
          <a:p>
            <a:pPr eaLnBrk="1">
              <a:buClr>
                <a:srgbClr val="000000"/>
              </a:buClr>
              <a:buSzPct val="100000"/>
              <a:buFont typeface="Times New Roman" panose="02020603050405020304" pitchFamily="18" charset="0"/>
              <a:buNone/>
            </a:pPr>
            <a:r>
              <a:rPr lang="en-US" altLang="en-US" sz="2000" i="1">
                <a:latin typeface="Courier New" panose="02070309020205020404" pitchFamily="49" charset="0"/>
                <a:cs typeface="Courier New" panose="02070309020205020404" pitchFamily="49" charset="0"/>
              </a:rPr>
              <a:t>COMPND      METHANE</a:t>
            </a:r>
          </a:p>
          <a:p>
            <a:pPr eaLnBrk="1">
              <a:buClr>
                <a:srgbClr val="000000"/>
              </a:buClr>
              <a:buSzPct val="100000"/>
              <a:buFont typeface="Times New Roman" panose="02020603050405020304" pitchFamily="18" charset="0"/>
              <a:buNone/>
            </a:pPr>
            <a:r>
              <a:rPr lang="en-US" altLang="en-US" sz="2000" i="1">
                <a:latin typeface="Courier New" panose="02070309020205020404" pitchFamily="49" charset="0"/>
                <a:cs typeface="Courier New" panose="02070309020205020404" pitchFamily="49" charset="0"/>
              </a:rPr>
              <a:t>…</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ext Box 4"/>
          <p:cNvSpPr txBox="1">
            <a:spLocks noChangeArrowheads="1"/>
          </p:cNvSpPr>
          <p:nvPr/>
        </p:nvSpPr>
        <p:spPr bwMode="auto">
          <a:xfrm>
            <a:off x="950913" y="712788"/>
            <a:ext cx="8467725" cy="526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Now instead, what if we wanted to output the </a:t>
            </a:r>
            <a:br>
              <a:rPr lang="en-US" altLang="en-US" sz="2600">
                <a:latin typeface="Calibri" panose="020F0502020204030204" pitchFamily="34" charset="0"/>
              </a:rPr>
            </a:br>
            <a:r>
              <a:rPr lang="en-US" altLang="en-US" sz="2600">
                <a:latin typeface="Calibri" panose="020F0502020204030204" pitchFamily="34" charset="0"/>
              </a:rPr>
              <a:t>first line of each pdb file?</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We could use </a:t>
            </a:r>
            <a:r>
              <a:rPr lang="en-US" altLang="en-US" sz="2600">
                <a:solidFill>
                  <a:srgbClr val="00B050"/>
                </a:solidFill>
                <a:latin typeface="Courier New" panose="02070309020205020404" pitchFamily="49" charset="0"/>
                <a:cs typeface="Courier New" panose="02070309020205020404" pitchFamily="49" charset="0"/>
              </a:rPr>
              <a:t>head -1 *.pdb </a:t>
            </a:r>
            <a:r>
              <a:rPr lang="en-US" altLang="en-US" sz="2600">
                <a:latin typeface="Calibri" panose="020F0502020204030204" pitchFamily="34" charset="0"/>
              </a:rPr>
              <a:t>for that, but it would produce:</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000" i="1">
                <a:latin typeface="Courier New" panose="02070309020205020404" pitchFamily="49" charset="0"/>
                <a:cs typeface="Courier New" panose="02070309020205020404" pitchFamily="49" charset="0"/>
              </a:rPr>
              <a:t>==&gt; cubane.pdb &lt;==</a:t>
            </a:r>
          </a:p>
          <a:p>
            <a:pPr eaLnBrk="1">
              <a:buClr>
                <a:srgbClr val="000000"/>
              </a:buClr>
              <a:buSzPct val="100000"/>
              <a:buFont typeface="Times New Roman" panose="02020603050405020304" pitchFamily="18" charset="0"/>
              <a:buNone/>
            </a:pPr>
            <a:r>
              <a:rPr lang="en-US" altLang="en-US" sz="2000" i="1">
                <a:latin typeface="Courier New" panose="02070309020205020404" pitchFamily="49" charset="0"/>
                <a:cs typeface="Courier New" panose="02070309020205020404" pitchFamily="49" charset="0"/>
              </a:rPr>
              <a:t>COMPND      CUBANE</a:t>
            </a:r>
          </a:p>
          <a:p>
            <a:pPr eaLnBrk="1">
              <a:buClr>
                <a:srgbClr val="000000"/>
              </a:buClr>
              <a:buSzPct val="100000"/>
              <a:buFont typeface="Times New Roman" panose="02020603050405020304" pitchFamily="18" charset="0"/>
              <a:buNone/>
            </a:pPr>
            <a:endParaRPr lang="en-US" altLang="en-US" sz="2000" i="1">
              <a:latin typeface="Courier New" panose="02070309020205020404" pitchFamily="49" charset="0"/>
              <a:cs typeface="Courier New" panose="02070309020205020404" pitchFamily="49" charset="0"/>
            </a:endParaRPr>
          </a:p>
          <a:p>
            <a:pPr eaLnBrk="1">
              <a:buClr>
                <a:srgbClr val="000000"/>
              </a:buClr>
              <a:buSzPct val="100000"/>
              <a:buFont typeface="Times New Roman" panose="02020603050405020304" pitchFamily="18" charset="0"/>
              <a:buNone/>
            </a:pPr>
            <a:r>
              <a:rPr lang="en-US" altLang="en-US" sz="2000" i="1">
                <a:latin typeface="Courier New" panose="02070309020205020404" pitchFamily="49" charset="0"/>
                <a:cs typeface="Courier New" panose="02070309020205020404" pitchFamily="49" charset="0"/>
              </a:rPr>
              <a:t>==&gt; ethane.pdb &lt;==</a:t>
            </a:r>
          </a:p>
          <a:p>
            <a:pPr eaLnBrk="1">
              <a:buClr>
                <a:srgbClr val="000000"/>
              </a:buClr>
              <a:buSzPct val="100000"/>
              <a:buFont typeface="Times New Roman" panose="02020603050405020304" pitchFamily="18" charset="0"/>
              <a:buNone/>
            </a:pPr>
            <a:r>
              <a:rPr lang="en-US" altLang="en-US" sz="2000" i="1">
                <a:latin typeface="Courier New" panose="02070309020205020404" pitchFamily="49" charset="0"/>
                <a:cs typeface="Courier New" panose="02070309020205020404" pitchFamily="49" charset="0"/>
              </a:rPr>
              <a:t>COMPND      ETHANE</a:t>
            </a:r>
          </a:p>
          <a:p>
            <a:pPr eaLnBrk="1">
              <a:buClr>
                <a:srgbClr val="000000"/>
              </a:buClr>
              <a:buSzPct val="100000"/>
              <a:buFont typeface="Times New Roman" panose="02020603050405020304" pitchFamily="18" charset="0"/>
              <a:buNone/>
            </a:pPr>
            <a:endParaRPr lang="en-US" altLang="en-US" sz="2000" i="1">
              <a:latin typeface="Courier New" panose="02070309020205020404" pitchFamily="49" charset="0"/>
              <a:cs typeface="Courier New" panose="02070309020205020404" pitchFamily="49" charset="0"/>
            </a:endParaRPr>
          </a:p>
          <a:p>
            <a:pPr eaLnBrk="1">
              <a:buClr>
                <a:srgbClr val="000000"/>
              </a:buClr>
              <a:buSzPct val="100000"/>
              <a:buFont typeface="Times New Roman" panose="02020603050405020304" pitchFamily="18" charset="0"/>
              <a:buNone/>
            </a:pPr>
            <a:r>
              <a:rPr lang="en-US" altLang="en-US" sz="2000" i="1">
                <a:latin typeface="Courier New" panose="02070309020205020404" pitchFamily="49" charset="0"/>
                <a:cs typeface="Courier New" panose="02070309020205020404" pitchFamily="49" charset="0"/>
              </a:rPr>
              <a:t>==&gt; methane.pdb &lt;==</a:t>
            </a:r>
          </a:p>
          <a:p>
            <a:pPr eaLnBrk="1">
              <a:buClr>
                <a:srgbClr val="000000"/>
              </a:buClr>
              <a:buSzPct val="100000"/>
              <a:buFont typeface="Times New Roman" panose="02020603050405020304" pitchFamily="18" charset="0"/>
              <a:buNone/>
            </a:pPr>
            <a:r>
              <a:rPr lang="en-US" altLang="en-US" sz="2000" i="1">
                <a:latin typeface="Courier New" panose="02070309020205020404" pitchFamily="49" charset="0"/>
                <a:cs typeface="Courier New" panose="02070309020205020404" pitchFamily="49" charset="0"/>
              </a:rPr>
              <a:t>COMPND      METHANE</a:t>
            </a:r>
          </a:p>
          <a:p>
            <a:pPr eaLnBrk="1">
              <a:buClr>
                <a:srgbClr val="000000"/>
              </a:buClr>
              <a:buSzPct val="100000"/>
              <a:buFont typeface="Times New Roman" panose="02020603050405020304" pitchFamily="18" charset="0"/>
              <a:buNone/>
            </a:pPr>
            <a:r>
              <a:rPr lang="en-US" altLang="en-US" sz="2000" i="1">
                <a:latin typeface="Courier New" panose="02070309020205020404" pitchFamily="49" charset="0"/>
                <a:cs typeface="Courier New" panose="02070309020205020404" pitchFamily="49" charset="0"/>
              </a:rPr>
              <a:t>…</a:t>
            </a:r>
          </a:p>
        </p:txBody>
      </p:sp>
      <p:grpSp>
        <p:nvGrpSpPr>
          <p:cNvPr id="145411" name="Group 42"/>
          <p:cNvGrpSpPr>
            <a:grpSpLocks/>
          </p:cNvGrpSpPr>
          <p:nvPr/>
        </p:nvGrpSpPr>
        <p:grpSpPr bwMode="auto">
          <a:xfrm>
            <a:off x="3889375" y="2513013"/>
            <a:ext cx="3859213" cy="806450"/>
            <a:chOff x="5327650" y="1763762"/>
            <a:chExt cx="4254451" cy="806210"/>
          </a:xfrm>
        </p:grpSpPr>
        <p:sp>
          <p:nvSpPr>
            <p:cNvPr id="145412" name="Text Box 2"/>
            <p:cNvSpPr txBox="1">
              <a:spLocks noChangeArrowheads="1"/>
            </p:cNvSpPr>
            <p:nvPr/>
          </p:nvSpPr>
          <p:spPr bwMode="auto">
            <a:xfrm>
              <a:off x="5788027" y="1763762"/>
              <a:ext cx="3794074" cy="806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head produces this</a:t>
              </a:r>
            </a:p>
            <a:p>
              <a:pPr eaLnBrk="1">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(it's not in the file)</a:t>
              </a:r>
            </a:p>
          </p:txBody>
        </p:sp>
        <p:sp>
          <p:nvSpPr>
            <p:cNvPr id="145413" name="Line 4"/>
            <p:cNvSpPr>
              <a:spLocks noChangeShapeType="1"/>
            </p:cNvSpPr>
            <p:nvPr/>
          </p:nvSpPr>
          <p:spPr bwMode="auto">
            <a:xfrm flipH="1">
              <a:off x="5327650" y="2511425"/>
              <a:ext cx="460375" cy="1588"/>
            </a:xfrm>
            <a:prstGeom prst="line">
              <a:avLst/>
            </a:prstGeom>
            <a:noFill/>
            <a:ln w="952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gr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ext Box 4"/>
          <p:cNvSpPr txBox="1">
            <a:spLocks noChangeArrowheads="1"/>
          </p:cNvSpPr>
          <p:nvPr/>
        </p:nvSpPr>
        <p:spPr bwMode="auto">
          <a:xfrm>
            <a:off x="950913" y="712788"/>
            <a:ext cx="8467725" cy="526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Now instead, what if we wanted to output the </a:t>
            </a:r>
            <a:br>
              <a:rPr lang="en-US" altLang="en-US" sz="2600">
                <a:latin typeface="Calibri" panose="020F0502020204030204" pitchFamily="34" charset="0"/>
              </a:rPr>
            </a:br>
            <a:r>
              <a:rPr lang="en-US" altLang="en-US" sz="2600">
                <a:latin typeface="Calibri" panose="020F0502020204030204" pitchFamily="34" charset="0"/>
              </a:rPr>
              <a:t>first line of each pdb file?</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We could use </a:t>
            </a:r>
            <a:r>
              <a:rPr lang="en-US" altLang="en-US" sz="2600">
                <a:solidFill>
                  <a:srgbClr val="00B050"/>
                </a:solidFill>
                <a:latin typeface="Courier New" panose="02070309020205020404" pitchFamily="49" charset="0"/>
                <a:cs typeface="Courier New" panose="02070309020205020404" pitchFamily="49" charset="0"/>
              </a:rPr>
              <a:t>head -1 *.pdb </a:t>
            </a:r>
            <a:r>
              <a:rPr lang="en-US" altLang="en-US" sz="2600">
                <a:latin typeface="Calibri" panose="020F0502020204030204" pitchFamily="34" charset="0"/>
              </a:rPr>
              <a:t>for that, but it would produce:</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000" i="1">
                <a:latin typeface="Courier New" panose="02070309020205020404" pitchFamily="49" charset="0"/>
                <a:cs typeface="Courier New" panose="02070309020205020404" pitchFamily="49" charset="0"/>
              </a:rPr>
              <a:t>==&gt; cubane.pdb &lt;==</a:t>
            </a:r>
          </a:p>
          <a:p>
            <a:pPr eaLnBrk="1">
              <a:buClr>
                <a:srgbClr val="000000"/>
              </a:buClr>
              <a:buSzPct val="100000"/>
              <a:buFont typeface="Times New Roman" panose="02020603050405020304" pitchFamily="18" charset="0"/>
              <a:buNone/>
            </a:pPr>
            <a:r>
              <a:rPr lang="en-US" altLang="en-US" sz="2000" i="1">
                <a:latin typeface="Courier New" panose="02070309020205020404" pitchFamily="49" charset="0"/>
                <a:cs typeface="Courier New" panose="02070309020205020404" pitchFamily="49" charset="0"/>
              </a:rPr>
              <a:t>COMPND      CUBANE</a:t>
            </a:r>
          </a:p>
          <a:p>
            <a:pPr eaLnBrk="1">
              <a:buClr>
                <a:srgbClr val="000000"/>
              </a:buClr>
              <a:buSzPct val="100000"/>
              <a:buFont typeface="Times New Roman" panose="02020603050405020304" pitchFamily="18" charset="0"/>
              <a:buNone/>
            </a:pPr>
            <a:endParaRPr lang="en-US" altLang="en-US" sz="2000" i="1">
              <a:latin typeface="Courier New" panose="02070309020205020404" pitchFamily="49" charset="0"/>
              <a:cs typeface="Courier New" panose="02070309020205020404" pitchFamily="49" charset="0"/>
            </a:endParaRPr>
          </a:p>
          <a:p>
            <a:pPr eaLnBrk="1">
              <a:buClr>
                <a:srgbClr val="000000"/>
              </a:buClr>
              <a:buSzPct val="100000"/>
              <a:buFont typeface="Times New Roman" panose="02020603050405020304" pitchFamily="18" charset="0"/>
              <a:buNone/>
            </a:pPr>
            <a:r>
              <a:rPr lang="en-US" altLang="en-US" sz="2000" i="1">
                <a:latin typeface="Courier New" panose="02070309020205020404" pitchFamily="49" charset="0"/>
                <a:cs typeface="Courier New" panose="02070309020205020404" pitchFamily="49" charset="0"/>
              </a:rPr>
              <a:t>==&gt; ethane.pdb &lt;==</a:t>
            </a:r>
          </a:p>
          <a:p>
            <a:pPr eaLnBrk="1">
              <a:buClr>
                <a:srgbClr val="000000"/>
              </a:buClr>
              <a:buSzPct val="100000"/>
              <a:buFont typeface="Times New Roman" panose="02020603050405020304" pitchFamily="18" charset="0"/>
              <a:buNone/>
            </a:pPr>
            <a:r>
              <a:rPr lang="en-US" altLang="en-US" sz="2000" i="1">
                <a:latin typeface="Courier New" panose="02070309020205020404" pitchFamily="49" charset="0"/>
                <a:cs typeface="Courier New" panose="02070309020205020404" pitchFamily="49" charset="0"/>
              </a:rPr>
              <a:t>COMPND      ETHANE</a:t>
            </a:r>
          </a:p>
          <a:p>
            <a:pPr eaLnBrk="1">
              <a:buClr>
                <a:srgbClr val="000000"/>
              </a:buClr>
              <a:buSzPct val="100000"/>
              <a:buFont typeface="Times New Roman" panose="02020603050405020304" pitchFamily="18" charset="0"/>
              <a:buNone/>
            </a:pPr>
            <a:endParaRPr lang="en-US" altLang="en-US" sz="2000" i="1">
              <a:latin typeface="Courier New" panose="02070309020205020404" pitchFamily="49" charset="0"/>
              <a:cs typeface="Courier New" panose="02070309020205020404" pitchFamily="49" charset="0"/>
            </a:endParaRPr>
          </a:p>
          <a:p>
            <a:pPr eaLnBrk="1">
              <a:buClr>
                <a:srgbClr val="000000"/>
              </a:buClr>
              <a:buSzPct val="100000"/>
              <a:buFont typeface="Times New Roman" panose="02020603050405020304" pitchFamily="18" charset="0"/>
              <a:buNone/>
            </a:pPr>
            <a:r>
              <a:rPr lang="en-US" altLang="en-US" sz="2000" i="1">
                <a:latin typeface="Courier New" panose="02070309020205020404" pitchFamily="49" charset="0"/>
                <a:cs typeface="Courier New" panose="02070309020205020404" pitchFamily="49" charset="0"/>
              </a:rPr>
              <a:t>==&gt; methane.pdb &lt;==</a:t>
            </a:r>
          </a:p>
          <a:p>
            <a:pPr eaLnBrk="1">
              <a:buClr>
                <a:srgbClr val="000000"/>
              </a:buClr>
              <a:buSzPct val="100000"/>
              <a:buFont typeface="Times New Roman" panose="02020603050405020304" pitchFamily="18" charset="0"/>
              <a:buNone/>
            </a:pPr>
            <a:r>
              <a:rPr lang="en-US" altLang="en-US" sz="2000" i="1">
                <a:latin typeface="Courier New" panose="02070309020205020404" pitchFamily="49" charset="0"/>
                <a:cs typeface="Courier New" panose="02070309020205020404" pitchFamily="49" charset="0"/>
              </a:rPr>
              <a:t>COMPND      METHANE</a:t>
            </a:r>
          </a:p>
          <a:p>
            <a:pPr eaLnBrk="1">
              <a:buClr>
                <a:srgbClr val="000000"/>
              </a:buClr>
              <a:buSzPct val="100000"/>
              <a:buFont typeface="Times New Roman" panose="02020603050405020304" pitchFamily="18" charset="0"/>
              <a:buNone/>
            </a:pPr>
            <a:r>
              <a:rPr lang="en-US" altLang="en-US" sz="2000" i="1">
                <a:latin typeface="Courier New" panose="02070309020205020404" pitchFamily="49" charset="0"/>
                <a:cs typeface="Courier New" panose="02070309020205020404" pitchFamily="49" charset="0"/>
              </a:rPr>
              <a:t>…</a:t>
            </a:r>
          </a:p>
        </p:txBody>
      </p:sp>
      <p:grpSp>
        <p:nvGrpSpPr>
          <p:cNvPr id="147459" name="Group 42"/>
          <p:cNvGrpSpPr>
            <a:grpSpLocks/>
          </p:cNvGrpSpPr>
          <p:nvPr/>
        </p:nvGrpSpPr>
        <p:grpSpPr bwMode="auto">
          <a:xfrm>
            <a:off x="3889375" y="2513013"/>
            <a:ext cx="3859213" cy="806450"/>
            <a:chOff x="5327650" y="1763762"/>
            <a:chExt cx="4254451" cy="806210"/>
          </a:xfrm>
        </p:grpSpPr>
        <p:sp>
          <p:nvSpPr>
            <p:cNvPr id="147463" name="Text Box 2"/>
            <p:cNvSpPr txBox="1">
              <a:spLocks noChangeArrowheads="1"/>
            </p:cNvSpPr>
            <p:nvPr/>
          </p:nvSpPr>
          <p:spPr bwMode="auto">
            <a:xfrm>
              <a:off x="5788027" y="1763762"/>
              <a:ext cx="3794074" cy="806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head produces this</a:t>
              </a:r>
            </a:p>
            <a:p>
              <a:pPr eaLnBrk="1">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(it's not in the file)</a:t>
              </a:r>
            </a:p>
          </p:txBody>
        </p:sp>
        <p:sp>
          <p:nvSpPr>
            <p:cNvPr id="147464" name="Line 4"/>
            <p:cNvSpPr>
              <a:spLocks noChangeShapeType="1"/>
            </p:cNvSpPr>
            <p:nvPr/>
          </p:nvSpPr>
          <p:spPr bwMode="auto">
            <a:xfrm flipH="1">
              <a:off x="5327650" y="2511425"/>
              <a:ext cx="460375" cy="1588"/>
            </a:xfrm>
            <a:prstGeom prst="line">
              <a:avLst/>
            </a:prstGeom>
            <a:noFill/>
            <a:ln w="952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grpSp>
      <p:grpSp>
        <p:nvGrpSpPr>
          <p:cNvPr id="147460" name="Group 42"/>
          <p:cNvGrpSpPr>
            <a:grpSpLocks/>
          </p:cNvGrpSpPr>
          <p:nvPr/>
        </p:nvGrpSpPr>
        <p:grpSpPr bwMode="auto">
          <a:xfrm>
            <a:off x="3902075" y="3362325"/>
            <a:ext cx="3903663" cy="806450"/>
            <a:chOff x="5327650" y="2281936"/>
            <a:chExt cx="4302068" cy="806210"/>
          </a:xfrm>
        </p:grpSpPr>
        <p:sp>
          <p:nvSpPr>
            <p:cNvPr id="147461" name="Text Box 2"/>
            <p:cNvSpPr txBox="1">
              <a:spLocks noChangeArrowheads="1"/>
            </p:cNvSpPr>
            <p:nvPr/>
          </p:nvSpPr>
          <p:spPr bwMode="auto">
            <a:xfrm>
              <a:off x="5835644" y="2281936"/>
              <a:ext cx="3794074" cy="806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this is actually the first line in this file!</a:t>
              </a:r>
            </a:p>
          </p:txBody>
        </p:sp>
        <p:sp>
          <p:nvSpPr>
            <p:cNvPr id="147462" name="Line 4"/>
            <p:cNvSpPr>
              <a:spLocks noChangeShapeType="1"/>
            </p:cNvSpPr>
            <p:nvPr/>
          </p:nvSpPr>
          <p:spPr bwMode="auto">
            <a:xfrm flipH="1">
              <a:off x="5327650" y="2511425"/>
              <a:ext cx="460375" cy="1588"/>
            </a:xfrm>
            <a:prstGeom prst="line">
              <a:avLst/>
            </a:prstGeom>
            <a:noFill/>
            <a:ln w="952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gr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Text Box 4"/>
          <p:cNvSpPr txBox="1">
            <a:spLocks noChangeArrowheads="1"/>
          </p:cNvSpPr>
          <p:nvPr/>
        </p:nvSpPr>
        <p:spPr bwMode="auto">
          <a:xfrm>
            <a:off x="950913" y="712788"/>
            <a:ext cx="8467725" cy="637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Now instead, what if we wanted to output the </a:t>
            </a:r>
            <a:br>
              <a:rPr lang="en-US" altLang="en-US" sz="2600">
                <a:latin typeface="Calibri" panose="020F0502020204030204" pitchFamily="34" charset="0"/>
              </a:rPr>
            </a:br>
            <a:r>
              <a:rPr lang="en-US" altLang="en-US" sz="2600">
                <a:latin typeface="Calibri" panose="020F0502020204030204" pitchFamily="34" charset="0"/>
              </a:rPr>
              <a:t>first line of each pdb file?</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We could use </a:t>
            </a:r>
            <a:r>
              <a:rPr lang="en-US" altLang="en-US" sz="2600">
                <a:solidFill>
                  <a:srgbClr val="00B050"/>
                </a:solidFill>
                <a:latin typeface="Courier New" panose="02070309020205020404" pitchFamily="49" charset="0"/>
                <a:cs typeface="Courier New" panose="02070309020205020404" pitchFamily="49" charset="0"/>
              </a:rPr>
              <a:t>head -1 *.pdb </a:t>
            </a:r>
            <a:r>
              <a:rPr lang="en-US" altLang="en-US" sz="2600">
                <a:latin typeface="Calibri" panose="020F0502020204030204" pitchFamily="34" charset="0"/>
              </a:rPr>
              <a:t>for that, but it would produce:</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000" i="1">
                <a:latin typeface="Courier New" panose="02070309020205020404" pitchFamily="49" charset="0"/>
                <a:cs typeface="Courier New" panose="02070309020205020404" pitchFamily="49" charset="0"/>
              </a:rPr>
              <a:t>==&gt; cubane.pdb &lt;==</a:t>
            </a:r>
          </a:p>
          <a:p>
            <a:pPr eaLnBrk="1">
              <a:buClr>
                <a:srgbClr val="000000"/>
              </a:buClr>
              <a:buSzPct val="100000"/>
              <a:buFont typeface="Times New Roman" panose="02020603050405020304" pitchFamily="18" charset="0"/>
              <a:buNone/>
            </a:pPr>
            <a:r>
              <a:rPr lang="en-US" altLang="en-US" sz="2000" i="1">
                <a:latin typeface="Courier New" panose="02070309020205020404" pitchFamily="49" charset="0"/>
                <a:cs typeface="Courier New" panose="02070309020205020404" pitchFamily="49" charset="0"/>
              </a:rPr>
              <a:t>COMPND      CUBANE</a:t>
            </a:r>
          </a:p>
          <a:p>
            <a:pPr eaLnBrk="1">
              <a:buClr>
                <a:srgbClr val="000000"/>
              </a:buClr>
              <a:buSzPct val="100000"/>
              <a:buFont typeface="Times New Roman" panose="02020603050405020304" pitchFamily="18" charset="0"/>
              <a:buNone/>
            </a:pPr>
            <a:endParaRPr lang="en-US" altLang="en-US" sz="2000" i="1">
              <a:latin typeface="Courier New" panose="02070309020205020404" pitchFamily="49" charset="0"/>
              <a:cs typeface="Courier New" panose="02070309020205020404" pitchFamily="49" charset="0"/>
            </a:endParaRPr>
          </a:p>
          <a:p>
            <a:pPr eaLnBrk="1">
              <a:buClr>
                <a:srgbClr val="000000"/>
              </a:buClr>
              <a:buSzPct val="100000"/>
              <a:buFont typeface="Times New Roman" panose="02020603050405020304" pitchFamily="18" charset="0"/>
              <a:buNone/>
            </a:pPr>
            <a:r>
              <a:rPr lang="en-US" altLang="en-US" sz="2000" i="1">
                <a:latin typeface="Courier New" panose="02070309020205020404" pitchFamily="49" charset="0"/>
                <a:cs typeface="Courier New" panose="02070309020205020404" pitchFamily="49" charset="0"/>
              </a:rPr>
              <a:t>==&gt; ethane.pdb &lt;==</a:t>
            </a:r>
          </a:p>
          <a:p>
            <a:pPr eaLnBrk="1">
              <a:buClr>
                <a:srgbClr val="000000"/>
              </a:buClr>
              <a:buSzPct val="100000"/>
              <a:buFont typeface="Times New Roman" panose="02020603050405020304" pitchFamily="18" charset="0"/>
              <a:buNone/>
            </a:pPr>
            <a:r>
              <a:rPr lang="en-US" altLang="en-US" sz="2000" i="1">
                <a:latin typeface="Courier New" panose="02070309020205020404" pitchFamily="49" charset="0"/>
                <a:cs typeface="Courier New" panose="02070309020205020404" pitchFamily="49" charset="0"/>
              </a:rPr>
              <a:t>COMPND      ETHANE</a:t>
            </a:r>
          </a:p>
          <a:p>
            <a:pPr eaLnBrk="1">
              <a:buClr>
                <a:srgbClr val="000000"/>
              </a:buClr>
              <a:buSzPct val="100000"/>
              <a:buFont typeface="Times New Roman" panose="02020603050405020304" pitchFamily="18" charset="0"/>
              <a:buNone/>
            </a:pPr>
            <a:endParaRPr lang="en-US" altLang="en-US" sz="2000" i="1">
              <a:latin typeface="Courier New" panose="02070309020205020404" pitchFamily="49" charset="0"/>
              <a:cs typeface="Courier New" panose="02070309020205020404" pitchFamily="49" charset="0"/>
            </a:endParaRPr>
          </a:p>
          <a:p>
            <a:pPr eaLnBrk="1">
              <a:buClr>
                <a:srgbClr val="000000"/>
              </a:buClr>
              <a:buSzPct val="100000"/>
              <a:buFont typeface="Times New Roman" panose="02020603050405020304" pitchFamily="18" charset="0"/>
              <a:buNone/>
            </a:pPr>
            <a:r>
              <a:rPr lang="en-US" altLang="en-US" sz="2000" i="1">
                <a:latin typeface="Courier New" panose="02070309020205020404" pitchFamily="49" charset="0"/>
                <a:cs typeface="Courier New" panose="02070309020205020404" pitchFamily="49" charset="0"/>
              </a:rPr>
              <a:t>==&gt; methane.pdb &lt;==</a:t>
            </a:r>
          </a:p>
          <a:p>
            <a:pPr eaLnBrk="1">
              <a:buClr>
                <a:srgbClr val="000000"/>
              </a:buClr>
              <a:buSzPct val="100000"/>
              <a:buFont typeface="Times New Roman" panose="02020603050405020304" pitchFamily="18" charset="0"/>
              <a:buNone/>
            </a:pPr>
            <a:r>
              <a:rPr lang="en-US" altLang="en-US" sz="2000" i="1">
                <a:latin typeface="Courier New" panose="02070309020205020404" pitchFamily="49" charset="0"/>
                <a:cs typeface="Courier New" panose="02070309020205020404" pitchFamily="49" charset="0"/>
              </a:rPr>
              <a:t>COMPND      METHANE</a:t>
            </a:r>
          </a:p>
          <a:p>
            <a:pPr eaLnBrk="1">
              <a:buClr>
                <a:srgbClr val="000000"/>
              </a:buClr>
              <a:buSzPct val="100000"/>
              <a:buFont typeface="Times New Roman" panose="02020603050405020304" pitchFamily="18" charset="0"/>
              <a:buNone/>
            </a:pPr>
            <a:r>
              <a:rPr lang="en-US" altLang="en-US" sz="2000" i="1">
                <a:latin typeface="Courier New" panose="02070309020205020404" pitchFamily="49" charset="0"/>
                <a:cs typeface="Courier New" panose="02070309020205020404" pitchFamily="49" charset="0"/>
              </a:rPr>
              <a:t>…</a:t>
            </a:r>
          </a:p>
          <a:p>
            <a:pPr eaLnBrk="1">
              <a:buClr>
                <a:srgbClr val="000000"/>
              </a:buClr>
              <a:buSzPct val="100000"/>
              <a:buFont typeface="Times New Roman" panose="02020603050405020304" pitchFamily="18" charset="0"/>
              <a:buNone/>
            </a:pPr>
            <a:endParaRPr lang="en-US" altLang="en-US" sz="2600" i="1">
              <a:latin typeface="Calibri" panose="020F0502020204030204" pitchFamily="34" charset="0"/>
              <a:cs typeface="Calibri" panose="020F0502020204030204" pitchFamily="34" charset="0"/>
            </a:endParaRPr>
          </a:p>
          <a:p>
            <a:pPr eaLnBrk="1">
              <a:buClr>
                <a:srgbClr val="000000"/>
              </a:buClr>
              <a:buSzPct val="100000"/>
            </a:pPr>
            <a:r>
              <a:rPr lang="en-US" altLang="en-US" sz="2600">
                <a:latin typeface="Calibri" panose="020F0502020204030204" pitchFamily="34" charset="0"/>
                <a:cs typeface="Calibri" panose="020F0502020204030204" pitchFamily="34" charset="0"/>
              </a:rPr>
              <a:t>Perhaps we only want the actual first lines…</a:t>
            </a:r>
          </a:p>
          <a:p>
            <a:pPr eaLnBrk="1">
              <a:buClr>
                <a:srgbClr val="000000"/>
              </a:buClr>
              <a:buSzPct val="100000"/>
              <a:buFont typeface="Times New Roman" panose="02020603050405020304" pitchFamily="18" charset="0"/>
              <a:buNone/>
            </a:pPr>
            <a:endParaRPr lang="en-US" altLang="en-US" sz="2000" i="1">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4"/>
          <p:cNvSpPr txBox="1">
            <a:spLocks noChangeArrowheads="1"/>
          </p:cNvSpPr>
          <p:nvPr/>
        </p:nvSpPr>
        <p:spPr bwMode="auto">
          <a:xfrm>
            <a:off x="950913" y="1266825"/>
            <a:ext cx="8640762" cy="440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GB" altLang="en-US" sz="2800">
                <a:latin typeface="Calibri" panose="020F0502020204030204" pitchFamily="34" charset="0"/>
              </a:rPr>
              <a:t>In previous episodes, we</a:t>
            </a:r>
            <a:r>
              <a:rPr lang="en-US" altLang="ja-JP" sz="2800">
                <a:latin typeface="Calibri" panose="020F0502020204030204" pitchFamily="34" charset="0"/>
              </a:rPr>
              <a:t>'</a:t>
            </a:r>
            <a:r>
              <a:rPr lang="en-GB" altLang="ja-JP" sz="2800">
                <a:latin typeface="Calibri" panose="020F0502020204030204" pitchFamily="34" charset="0"/>
              </a:rPr>
              <a:t>ve seen how to:</a:t>
            </a:r>
          </a:p>
          <a:p>
            <a:pPr eaLnBrk="1">
              <a:buClr>
                <a:srgbClr val="000000"/>
              </a:buClr>
              <a:buSzPct val="100000"/>
              <a:buFont typeface="Times New Roman" panose="02020603050405020304" pitchFamily="18" charset="0"/>
              <a:buNone/>
            </a:pPr>
            <a:endParaRPr lang="en-GB" altLang="en-US" sz="2800">
              <a:latin typeface="Calibri" panose="020F0502020204030204" pitchFamily="34" charset="0"/>
            </a:endParaRPr>
          </a:p>
          <a:p>
            <a:pPr eaLnBrk="1">
              <a:buClr>
                <a:srgbClr val="000000"/>
              </a:buClr>
              <a:buSzPct val="100000"/>
              <a:buFont typeface="Times New Roman" panose="02020603050405020304" pitchFamily="18" charset="0"/>
              <a:buNone/>
            </a:pPr>
            <a:r>
              <a:rPr lang="en-GB" altLang="en-US" sz="2800">
                <a:latin typeface="Calibri" panose="020F0502020204030204" pitchFamily="34" charset="0"/>
              </a:rPr>
              <a:t>– Combine existing programs using pipes &amp; filters</a:t>
            </a:r>
          </a:p>
          <a:p>
            <a:pPr eaLnBrk="1">
              <a:buClr>
                <a:srgbClr val="000000"/>
              </a:buClr>
              <a:buSzPct val="100000"/>
              <a:buFont typeface="Times New Roman" panose="02020603050405020304" pitchFamily="18" charset="0"/>
              <a:buNone/>
            </a:pPr>
            <a:r>
              <a:rPr lang="en-GB" altLang="en-US" sz="2800">
                <a:latin typeface="Calibri" panose="020F0502020204030204" pitchFamily="34" charset="0"/>
              </a:rPr>
              <a:t>– Redirect output from programs to files</a:t>
            </a:r>
          </a:p>
          <a:p>
            <a:pPr eaLnBrk="1">
              <a:buClr>
                <a:srgbClr val="000000"/>
              </a:buClr>
              <a:buSzPct val="100000"/>
              <a:buFont typeface="Times New Roman" panose="02020603050405020304" pitchFamily="18" charset="0"/>
              <a:buNone/>
            </a:pPr>
            <a:r>
              <a:rPr lang="en-GB" altLang="en-US" sz="2800">
                <a:latin typeface="Calibri" panose="020F0502020204030204" pitchFamily="34" charset="0"/>
              </a:rPr>
              <a:t>– Use variables to control program operation</a:t>
            </a:r>
          </a:p>
          <a:p>
            <a:pPr eaLnBrk="1">
              <a:buClr>
                <a:srgbClr val="000000"/>
              </a:buClr>
              <a:buSzPct val="100000"/>
              <a:buFont typeface="Times New Roman" panose="02020603050405020304" pitchFamily="18" charset="0"/>
              <a:buNone/>
            </a:pPr>
            <a:endParaRPr lang="en-GB" altLang="en-US" sz="2800">
              <a:latin typeface="Calibri" panose="020F0502020204030204" pitchFamily="34" charset="0"/>
            </a:endParaRPr>
          </a:p>
          <a:p>
            <a:pPr eaLnBrk="1">
              <a:buClr>
                <a:srgbClr val="000000"/>
              </a:buClr>
              <a:buSzPct val="100000"/>
              <a:buFont typeface="Times New Roman" panose="02020603050405020304" pitchFamily="18" charset="0"/>
              <a:buNone/>
            </a:pPr>
            <a:r>
              <a:rPr lang="en-GB" altLang="en-US" sz="2800">
                <a:latin typeface="Calibri" panose="020F0502020204030204" pitchFamily="34" charset="0"/>
              </a:rPr>
              <a:t>Very powerful when used together</a:t>
            </a:r>
          </a:p>
          <a:p>
            <a:pPr eaLnBrk="1">
              <a:buClr>
                <a:srgbClr val="000000"/>
              </a:buClr>
              <a:buSzPct val="100000"/>
              <a:buFont typeface="Times New Roman" panose="02020603050405020304" pitchFamily="18" charset="0"/>
              <a:buNone/>
            </a:pPr>
            <a:endParaRPr lang="en-GB" altLang="en-US" sz="2800">
              <a:latin typeface="Calibri" panose="020F0502020204030204" pitchFamily="34" charset="0"/>
            </a:endParaRPr>
          </a:p>
          <a:p>
            <a:pPr eaLnBrk="1">
              <a:buClr>
                <a:srgbClr val="000000"/>
              </a:buClr>
              <a:buSzPct val="100000"/>
              <a:buFont typeface="Times New Roman" panose="02020603050405020304" pitchFamily="18" charset="0"/>
              <a:buNone/>
            </a:pPr>
            <a:r>
              <a:rPr lang="en-GB" altLang="en-US" sz="2800">
                <a:latin typeface="Calibri" panose="020F0502020204030204" pitchFamily="34" charset="0"/>
              </a:rPr>
              <a:t>But there are other useful things we can do with these – let</a:t>
            </a:r>
            <a:r>
              <a:rPr lang="en-US" altLang="ja-JP" sz="2800">
                <a:latin typeface="Calibri" panose="020F0502020204030204" pitchFamily="34" charset="0"/>
              </a:rPr>
              <a:t>'</a:t>
            </a:r>
            <a:r>
              <a:rPr lang="en-GB" altLang="ja-JP" sz="2800">
                <a:latin typeface="Calibri" panose="020F0502020204030204" pitchFamily="34" charset="0"/>
              </a:rPr>
              <a:t>s take a look…</a:t>
            </a:r>
            <a:endParaRPr lang="en-GB" altLang="en-US" sz="2800">
              <a:latin typeface="Calibri" panose="020F0502020204030204" pitchFamily="34"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ext Box 4"/>
          <p:cNvSpPr txBox="1">
            <a:spLocks noChangeArrowheads="1"/>
          </p:cNvSpPr>
          <p:nvPr/>
        </p:nvSpPr>
        <p:spPr bwMode="auto">
          <a:xfrm>
            <a:off x="950913" y="1187450"/>
            <a:ext cx="84677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However, using a loop:</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4"/>
          <p:cNvSpPr txBox="1">
            <a:spLocks noChangeArrowheads="1"/>
          </p:cNvSpPr>
          <p:nvPr/>
        </p:nvSpPr>
        <p:spPr bwMode="auto">
          <a:xfrm>
            <a:off x="950913" y="1187450"/>
            <a:ext cx="8467725"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However, using a loop:</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400" b="1">
                <a:latin typeface="Courier New" panose="02070309020205020404" pitchFamily="49" charset="0"/>
                <a:cs typeface="Courier New" panose="02070309020205020404" pitchFamily="49" charset="0"/>
              </a:rPr>
              <a:t>$</a:t>
            </a:r>
            <a:r>
              <a:rPr lang="en-US" altLang="en-US" sz="2400">
                <a:solidFill>
                  <a:srgbClr val="00B050"/>
                </a:solidFill>
                <a:latin typeface="Courier New" panose="02070309020205020404" pitchFamily="49" charset="0"/>
                <a:cs typeface="Courier New" panose="02070309020205020404" pitchFamily="49" charset="0"/>
              </a:rPr>
              <a:t> for file in *.pdb; do head -1 $file; done</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Text Box 4"/>
          <p:cNvSpPr txBox="1">
            <a:spLocks noChangeArrowheads="1"/>
          </p:cNvSpPr>
          <p:nvPr/>
        </p:nvSpPr>
        <p:spPr bwMode="auto">
          <a:xfrm>
            <a:off x="950913" y="1187450"/>
            <a:ext cx="8467725"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However, using a loop:</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400" b="1">
                <a:latin typeface="Courier New" panose="02070309020205020404" pitchFamily="49" charset="0"/>
                <a:cs typeface="Courier New" panose="02070309020205020404" pitchFamily="49" charset="0"/>
              </a:rPr>
              <a:t>$</a:t>
            </a:r>
            <a:r>
              <a:rPr lang="en-US" altLang="en-US" sz="2400">
                <a:solidFill>
                  <a:srgbClr val="00B050"/>
                </a:solidFill>
                <a:latin typeface="Courier New" panose="02070309020205020404" pitchFamily="49" charset="0"/>
                <a:cs typeface="Courier New" panose="02070309020205020404" pitchFamily="49" charset="0"/>
              </a:rPr>
              <a:t> for file in *.pdb; do head -1 $file; done</a:t>
            </a:r>
          </a:p>
        </p:txBody>
      </p:sp>
      <p:grpSp>
        <p:nvGrpSpPr>
          <p:cNvPr id="155651" name="Group 8"/>
          <p:cNvGrpSpPr>
            <a:grpSpLocks/>
          </p:cNvGrpSpPr>
          <p:nvPr/>
        </p:nvGrpSpPr>
        <p:grpSpPr bwMode="auto">
          <a:xfrm>
            <a:off x="5962650" y="1981200"/>
            <a:ext cx="2822575" cy="2870200"/>
            <a:chOff x="8088889" y="5059547"/>
            <a:chExt cx="2822742" cy="2870122"/>
          </a:xfrm>
        </p:grpSpPr>
        <p:sp>
          <p:nvSpPr>
            <p:cNvPr id="155652" name="Rounded Rectangle 40"/>
            <p:cNvSpPr>
              <a:spLocks noChangeArrowheads="1"/>
            </p:cNvSpPr>
            <p:nvPr/>
          </p:nvSpPr>
          <p:spPr bwMode="auto">
            <a:xfrm>
              <a:off x="8953046" y="5059547"/>
              <a:ext cx="1152208" cy="457066"/>
            </a:xfrm>
            <a:prstGeom prst="roundRect">
              <a:avLst>
                <a:gd name="adj" fmla="val 16667"/>
              </a:avLst>
            </a:prstGeom>
            <a:noFill/>
            <a:ln w="47625">
              <a:solidFill>
                <a:srgbClr val="A50021"/>
              </a:solidFill>
              <a:round/>
              <a:headEnd/>
              <a:tailEnd/>
            </a:ln>
            <a:extLst>
              <a:ext uri="{909E8E84-426E-40DD-AFC4-6F175D3DCCD1}">
                <a14:hiddenFill xmlns:a14="http://schemas.microsoft.com/office/drawing/2010/main">
                  <a:solidFill>
                    <a:srgbClr val="FFFFFF"/>
                  </a:solidFill>
                </a14:hiddenFill>
              </a:ext>
            </a:extLst>
          </p:spPr>
          <p:txBody>
            <a:bodyPr/>
            <a:lstStyle/>
            <a:p>
              <a:pPr eaLnBrk="1">
                <a:lnSpc>
                  <a:spcPct val="93000"/>
                </a:lnSpc>
                <a:buClr>
                  <a:srgbClr val="000000"/>
                </a:buClr>
                <a:buSzPct val="100000"/>
                <a:buFont typeface="Times New Roman" panose="02020603050405020304" pitchFamily="18" charset="0"/>
                <a:buNone/>
              </a:pPr>
              <a:endParaRPr lang="en-US" altLang="en-US"/>
            </a:p>
          </p:txBody>
        </p:sp>
        <p:cxnSp>
          <p:nvCxnSpPr>
            <p:cNvPr id="155653" name="Straight Connector 41"/>
            <p:cNvCxnSpPr>
              <a:cxnSpLocks noChangeShapeType="1"/>
              <a:stCxn id="155652" idx="2"/>
              <a:endCxn id="155654" idx="0"/>
            </p:cNvCxnSpPr>
            <p:nvPr/>
          </p:nvCxnSpPr>
          <p:spPr bwMode="auto">
            <a:xfrm flipH="1">
              <a:off x="9500261" y="5516613"/>
              <a:ext cx="28890" cy="843396"/>
            </a:xfrm>
            <a:prstGeom prst="line">
              <a:avLst/>
            </a:prstGeom>
            <a:noFill/>
            <a:ln w="47625">
              <a:solidFill>
                <a:srgbClr val="A50021"/>
              </a:solidFill>
              <a:round/>
              <a:headEnd/>
              <a:tailEnd/>
            </a:ln>
            <a:extLst>
              <a:ext uri="{909E8E84-426E-40DD-AFC4-6F175D3DCCD1}">
                <a14:hiddenFill xmlns:a14="http://schemas.microsoft.com/office/drawing/2010/main">
                  <a:noFill/>
                </a14:hiddenFill>
              </a:ext>
            </a:extLst>
          </p:spPr>
        </p:cxnSp>
        <p:sp>
          <p:nvSpPr>
            <p:cNvPr id="155654" name="Rectangle 42"/>
            <p:cNvSpPr>
              <a:spLocks noChangeArrowheads="1"/>
            </p:cNvSpPr>
            <p:nvPr/>
          </p:nvSpPr>
          <p:spPr bwMode="auto">
            <a:xfrm>
              <a:off x="8088889" y="6360009"/>
              <a:ext cx="282274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400" i="1">
                  <a:latin typeface="Calibri" panose="020F0502020204030204" pitchFamily="34" charset="0"/>
                </a:rPr>
                <a:t>We use $file as we did before, but this time with the head command</a:t>
              </a:r>
            </a:p>
          </p:txBody>
        </p:sp>
      </p:gr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Text Box 4"/>
          <p:cNvSpPr txBox="1">
            <a:spLocks noChangeArrowheads="1"/>
          </p:cNvSpPr>
          <p:nvPr/>
        </p:nvSpPr>
        <p:spPr bwMode="auto">
          <a:xfrm>
            <a:off x="950913" y="1187450"/>
            <a:ext cx="8467725"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However, using a loop:</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400" b="1">
                <a:latin typeface="Courier New" panose="02070309020205020404" pitchFamily="49" charset="0"/>
                <a:cs typeface="Courier New" panose="02070309020205020404" pitchFamily="49" charset="0"/>
              </a:rPr>
              <a:t>$</a:t>
            </a:r>
            <a:r>
              <a:rPr lang="en-US" altLang="en-US" sz="2400">
                <a:solidFill>
                  <a:srgbClr val="00B050"/>
                </a:solidFill>
                <a:latin typeface="Courier New" panose="02070309020205020404" pitchFamily="49" charset="0"/>
                <a:cs typeface="Courier New" panose="02070309020205020404" pitchFamily="49" charset="0"/>
              </a:rPr>
              <a:t> for file in *.pdb; do head -1 $file; done</a:t>
            </a:r>
          </a:p>
          <a:p>
            <a:pPr eaLnBrk="1">
              <a:buClr>
                <a:srgbClr val="000000"/>
              </a:buClr>
              <a:buSzPct val="100000"/>
              <a:buFont typeface="Times New Roman" panose="02020603050405020304" pitchFamily="18" charset="0"/>
              <a:buNone/>
            </a:pPr>
            <a:r>
              <a:rPr lang="en-US" altLang="en-US" sz="2400" i="1">
                <a:latin typeface="Courier New" panose="02070309020205020404" pitchFamily="49" charset="0"/>
                <a:cs typeface="Courier New" panose="02070309020205020404" pitchFamily="49" charset="0"/>
              </a:rPr>
              <a:t>COMPND      CUBANE</a:t>
            </a:r>
          </a:p>
          <a:p>
            <a:pPr eaLnBrk="1">
              <a:buClr>
                <a:srgbClr val="000000"/>
              </a:buClr>
              <a:buSzPct val="100000"/>
              <a:buFont typeface="Times New Roman" panose="02020603050405020304" pitchFamily="18" charset="0"/>
              <a:buNone/>
            </a:pPr>
            <a:r>
              <a:rPr lang="en-US" altLang="en-US" sz="2400" i="1">
                <a:latin typeface="Courier New" panose="02070309020205020404" pitchFamily="49" charset="0"/>
                <a:cs typeface="Courier New" panose="02070309020205020404" pitchFamily="49" charset="0"/>
              </a:rPr>
              <a:t>COMPND      ETHANE</a:t>
            </a:r>
          </a:p>
          <a:p>
            <a:pPr eaLnBrk="1">
              <a:buClr>
                <a:srgbClr val="000000"/>
              </a:buClr>
              <a:buSzPct val="100000"/>
              <a:buFont typeface="Times New Roman" panose="02020603050405020304" pitchFamily="18" charset="0"/>
              <a:buNone/>
            </a:pPr>
            <a:r>
              <a:rPr lang="en-US" altLang="en-US" sz="2400" i="1">
                <a:latin typeface="Courier New" panose="02070309020205020404" pitchFamily="49" charset="0"/>
                <a:cs typeface="Courier New" panose="02070309020205020404" pitchFamily="49" charset="0"/>
              </a:rPr>
              <a:t>COMPND      METHANE</a:t>
            </a:r>
          </a:p>
          <a:p>
            <a:pPr eaLnBrk="1">
              <a:buClr>
                <a:srgbClr val="000000"/>
              </a:buClr>
              <a:buSzPct val="100000"/>
              <a:buFont typeface="Times New Roman" panose="02020603050405020304" pitchFamily="18" charset="0"/>
              <a:buNone/>
            </a:pPr>
            <a:r>
              <a:rPr lang="en-US" altLang="en-US" sz="2400" i="1">
                <a:latin typeface="Courier New" panose="02070309020205020404" pitchFamily="49" charset="0"/>
                <a:cs typeface="Courier New" panose="02070309020205020404" pitchFamily="49" charset="0"/>
              </a:rPr>
              <a:t>COMPND      OCTANE</a:t>
            </a:r>
          </a:p>
          <a:p>
            <a:pPr eaLnBrk="1">
              <a:buClr>
                <a:srgbClr val="000000"/>
              </a:buClr>
              <a:buSzPct val="100000"/>
              <a:buFont typeface="Times New Roman" panose="02020603050405020304" pitchFamily="18" charset="0"/>
              <a:buNone/>
            </a:pPr>
            <a:r>
              <a:rPr lang="en-US" altLang="en-US" sz="2400" i="1">
                <a:latin typeface="Courier New" panose="02070309020205020404" pitchFamily="49" charset="0"/>
                <a:cs typeface="Courier New" panose="02070309020205020404" pitchFamily="49" charset="0"/>
              </a:rPr>
              <a:t>COMPND      PENTANE</a:t>
            </a:r>
          </a:p>
          <a:p>
            <a:pPr eaLnBrk="1">
              <a:buClr>
                <a:srgbClr val="000000"/>
              </a:buClr>
              <a:buSzPct val="100000"/>
              <a:buFont typeface="Times New Roman" panose="02020603050405020304" pitchFamily="18" charset="0"/>
              <a:buNone/>
            </a:pPr>
            <a:r>
              <a:rPr lang="en-US" altLang="en-US" sz="2400" i="1">
                <a:latin typeface="Courier New" panose="02070309020205020404" pitchFamily="49" charset="0"/>
                <a:cs typeface="Courier New" panose="02070309020205020404" pitchFamily="49" charset="0"/>
              </a:rPr>
              <a:t>COMPND      PROPANE</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Text Box 4"/>
          <p:cNvSpPr txBox="1">
            <a:spLocks noChangeArrowheads="1"/>
          </p:cNvSpPr>
          <p:nvPr/>
        </p:nvSpPr>
        <p:spPr bwMode="auto">
          <a:xfrm>
            <a:off x="950913" y="1312863"/>
            <a:ext cx="84677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What if we wanted this list sorted in reverse afterwards?</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ext Box 4"/>
          <p:cNvSpPr txBox="1">
            <a:spLocks noChangeArrowheads="1"/>
          </p:cNvSpPr>
          <p:nvPr/>
        </p:nvSpPr>
        <p:spPr bwMode="auto">
          <a:xfrm>
            <a:off x="431800" y="784225"/>
            <a:ext cx="9217025"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What if we wanted this list sorted in reverse afterwards?</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Simple!</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000" b="1">
                <a:latin typeface="Courier New" panose="02070309020205020404" pitchFamily="49" charset="0"/>
                <a:cs typeface="Courier New" panose="02070309020205020404" pitchFamily="49" charset="0"/>
              </a:rPr>
              <a:t>$</a:t>
            </a:r>
            <a:r>
              <a:rPr lang="en-US" altLang="en-US" sz="2000">
                <a:solidFill>
                  <a:srgbClr val="00B050"/>
                </a:solidFill>
                <a:latin typeface="Courier New" panose="02070309020205020404" pitchFamily="49" charset="0"/>
                <a:cs typeface="Courier New" panose="02070309020205020404" pitchFamily="49" charset="0"/>
              </a:rPr>
              <a:t> (for file in ls *.pdb; do head -1 $file; done) | sort –r</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42" name="Group 8"/>
          <p:cNvGrpSpPr>
            <a:grpSpLocks/>
          </p:cNvGrpSpPr>
          <p:nvPr/>
        </p:nvGrpSpPr>
        <p:grpSpPr bwMode="auto">
          <a:xfrm>
            <a:off x="7286625" y="2339975"/>
            <a:ext cx="2822575" cy="2501900"/>
            <a:chOff x="8381517" y="5059547"/>
            <a:chExt cx="2822742" cy="2500791"/>
          </a:xfrm>
        </p:grpSpPr>
        <p:sp>
          <p:nvSpPr>
            <p:cNvPr id="163844" name="Rounded Rectangle 40"/>
            <p:cNvSpPr>
              <a:spLocks noChangeArrowheads="1"/>
            </p:cNvSpPr>
            <p:nvPr/>
          </p:nvSpPr>
          <p:spPr bwMode="auto">
            <a:xfrm>
              <a:off x="9099327" y="5059547"/>
              <a:ext cx="1382526" cy="457066"/>
            </a:xfrm>
            <a:prstGeom prst="roundRect">
              <a:avLst>
                <a:gd name="adj" fmla="val 16667"/>
              </a:avLst>
            </a:prstGeom>
            <a:noFill/>
            <a:ln w="47625">
              <a:solidFill>
                <a:srgbClr val="A50021"/>
              </a:solidFill>
              <a:round/>
              <a:headEnd/>
              <a:tailEnd/>
            </a:ln>
            <a:extLst>
              <a:ext uri="{909E8E84-426E-40DD-AFC4-6F175D3DCCD1}">
                <a14:hiddenFill xmlns:a14="http://schemas.microsoft.com/office/drawing/2010/main">
                  <a:solidFill>
                    <a:srgbClr val="FFFFFF"/>
                  </a:solidFill>
                </a14:hiddenFill>
              </a:ext>
            </a:extLst>
          </p:spPr>
          <p:txBody>
            <a:bodyPr/>
            <a:lstStyle/>
            <a:p>
              <a:pPr eaLnBrk="1">
                <a:lnSpc>
                  <a:spcPct val="93000"/>
                </a:lnSpc>
                <a:buClr>
                  <a:srgbClr val="000000"/>
                </a:buClr>
                <a:buSzPct val="100000"/>
                <a:buFont typeface="Times New Roman" panose="02020603050405020304" pitchFamily="18" charset="0"/>
                <a:buNone/>
              </a:pPr>
              <a:endParaRPr lang="en-US" altLang="en-US"/>
            </a:p>
          </p:txBody>
        </p:sp>
        <p:cxnSp>
          <p:nvCxnSpPr>
            <p:cNvPr id="163845" name="Straight Connector 41"/>
            <p:cNvCxnSpPr>
              <a:cxnSpLocks noChangeShapeType="1"/>
              <a:stCxn id="163844" idx="2"/>
              <a:endCxn id="163846" idx="0"/>
            </p:cNvCxnSpPr>
            <p:nvPr/>
          </p:nvCxnSpPr>
          <p:spPr bwMode="auto">
            <a:xfrm rot="16200000" flipH="1">
              <a:off x="9370041" y="5937162"/>
              <a:ext cx="843396" cy="2298"/>
            </a:xfrm>
            <a:prstGeom prst="line">
              <a:avLst/>
            </a:prstGeom>
            <a:noFill/>
            <a:ln w="47625">
              <a:solidFill>
                <a:srgbClr val="A50021"/>
              </a:solidFill>
              <a:round/>
              <a:headEnd/>
              <a:tailEnd/>
            </a:ln>
            <a:extLst>
              <a:ext uri="{909E8E84-426E-40DD-AFC4-6F175D3DCCD1}">
                <a14:hiddenFill xmlns:a14="http://schemas.microsoft.com/office/drawing/2010/main">
                  <a:noFill/>
                </a14:hiddenFill>
              </a:ext>
            </a:extLst>
          </p:spPr>
        </p:cxnSp>
        <p:sp>
          <p:nvSpPr>
            <p:cNvPr id="163846" name="Rectangle 42"/>
            <p:cNvSpPr>
              <a:spLocks noChangeArrowheads="1"/>
            </p:cNvSpPr>
            <p:nvPr/>
          </p:nvSpPr>
          <p:spPr bwMode="auto">
            <a:xfrm>
              <a:off x="8381517" y="6360009"/>
              <a:ext cx="282274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400" i="1">
                  <a:latin typeface="Calibri" panose="020F0502020204030204" pitchFamily="34" charset="0"/>
                </a:rPr>
                <a:t>Using a pipe, we can just add this on the end</a:t>
              </a:r>
            </a:p>
          </p:txBody>
        </p:sp>
      </p:grpSp>
      <p:sp>
        <p:nvSpPr>
          <p:cNvPr id="163843" name="Text Box 4"/>
          <p:cNvSpPr txBox="1">
            <a:spLocks noChangeArrowheads="1"/>
          </p:cNvSpPr>
          <p:nvPr/>
        </p:nvSpPr>
        <p:spPr bwMode="auto">
          <a:xfrm>
            <a:off x="431800" y="784225"/>
            <a:ext cx="9217025"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What if we wanted this list sorted in reverse afterwards?</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Simple!</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000" b="1">
                <a:latin typeface="Courier New" panose="02070309020205020404" pitchFamily="49" charset="0"/>
                <a:cs typeface="Courier New" panose="02070309020205020404" pitchFamily="49" charset="0"/>
              </a:rPr>
              <a:t>$</a:t>
            </a:r>
            <a:r>
              <a:rPr lang="en-US" altLang="en-US" sz="2000">
                <a:solidFill>
                  <a:srgbClr val="00B050"/>
                </a:solidFill>
                <a:latin typeface="Courier New" panose="02070309020205020404" pitchFamily="49" charset="0"/>
                <a:cs typeface="Courier New" panose="02070309020205020404" pitchFamily="49" charset="0"/>
              </a:rPr>
              <a:t> (for file in ls *.pdb; do head -1 $file; done) | sort –r</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Text Box 4"/>
          <p:cNvSpPr txBox="1">
            <a:spLocks noChangeArrowheads="1"/>
          </p:cNvSpPr>
          <p:nvPr/>
        </p:nvSpPr>
        <p:spPr bwMode="auto">
          <a:xfrm>
            <a:off x="431800" y="784225"/>
            <a:ext cx="9217025"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What if we wanted this list sorted in reverse afterwards?</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Simple!</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000" b="1">
                <a:latin typeface="Courier New" panose="02070309020205020404" pitchFamily="49" charset="0"/>
                <a:cs typeface="Courier New" panose="02070309020205020404" pitchFamily="49" charset="0"/>
              </a:rPr>
              <a:t>$</a:t>
            </a:r>
            <a:r>
              <a:rPr lang="en-US" altLang="en-US" sz="2000">
                <a:solidFill>
                  <a:srgbClr val="00B050"/>
                </a:solidFill>
                <a:latin typeface="Courier New" panose="02070309020205020404" pitchFamily="49" charset="0"/>
                <a:cs typeface="Courier New" panose="02070309020205020404" pitchFamily="49" charset="0"/>
              </a:rPr>
              <a:t> (for file in ls *.pdb; do head -1 $file; done) | sort –r</a:t>
            </a:r>
          </a:p>
          <a:p>
            <a:pPr eaLnBrk="1">
              <a:buClr>
                <a:srgbClr val="000000"/>
              </a:buClr>
              <a:buSzPct val="100000"/>
              <a:buFont typeface="Times New Roman" panose="02020603050405020304" pitchFamily="18" charset="0"/>
              <a:buNone/>
            </a:pPr>
            <a:r>
              <a:rPr lang="en-US" altLang="en-US" sz="2000" i="1">
                <a:latin typeface="Courier New" panose="02070309020205020404" pitchFamily="49" charset="0"/>
                <a:cs typeface="Courier New" panose="02070309020205020404" pitchFamily="49" charset="0"/>
              </a:rPr>
              <a:t>COMPND      CUBANE</a:t>
            </a:r>
          </a:p>
          <a:p>
            <a:pPr eaLnBrk="1">
              <a:buClr>
                <a:srgbClr val="000000"/>
              </a:buClr>
              <a:buSzPct val="100000"/>
              <a:buFont typeface="Times New Roman" panose="02020603050405020304" pitchFamily="18" charset="0"/>
              <a:buNone/>
            </a:pPr>
            <a:r>
              <a:rPr lang="en-US" altLang="en-US" sz="2000" i="1">
                <a:latin typeface="Courier New" panose="02070309020205020404" pitchFamily="49" charset="0"/>
                <a:cs typeface="Courier New" panose="02070309020205020404" pitchFamily="49" charset="0"/>
              </a:rPr>
              <a:t>COMPND      ETHANE</a:t>
            </a:r>
          </a:p>
          <a:p>
            <a:pPr eaLnBrk="1">
              <a:buClr>
                <a:srgbClr val="000000"/>
              </a:buClr>
              <a:buSzPct val="100000"/>
              <a:buFont typeface="Times New Roman" panose="02020603050405020304" pitchFamily="18" charset="0"/>
              <a:buNone/>
            </a:pPr>
            <a:r>
              <a:rPr lang="en-US" altLang="en-US" sz="2000" i="1">
                <a:latin typeface="Courier New" panose="02070309020205020404" pitchFamily="49" charset="0"/>
                <a:cs typeface="Courier New" panose="02070309020205020404" pitchFamily="49" charset="0"/>
              </a:rPr>
              <a:t>COMPND      METHANE</a:t>
            </a:r>
          </a:p>
          <a:p>
            <a:pPr eaLnBrk="1">
              <a:buClr>
                <a:srgbClr val="000000"/>
              </a:buClr>
              <a:buSzPct val="100000"/>
              <a:buFont typeface="Times New Roman" panose="02020603050405020304" pitchFamily="18" charset="0"/>
              <a:buNone/>
            </a:pPr>
            <a:r>
              <a:rPr lang="en-US" altLang="en-US" sz="2000" i="1">
                <a:latin typeface="Courier New" panose="02070309020205020404" pitchFamily="49" charset="0"/>
                <a:cs typeface="Courier New" panose="02070309020205020404" pitchFamily="49" charset="0"/>
              </a:rPr>
              <a:t>COMPND      OCTANE</a:t>
            </a:r>
          </a:p>
          <a:p>
            <a:pPr eaLnBrk="1">
              <a:buClr>
                <a:srgbClr val="000000"/>
              </a:buClr>
              <a:buSzPct val="100000"/>
              <a:buFont typeface="Times New Roman" panose="02020603050405020304" pitchFamily="18" charset="0"/>
              <a:buNone/>
            </a:pPr>
            <a:r>
              <a:rPr lang="en-US" altLang="en-US" sz="2000" i="1">
                <a:latin typeface="Courier New" panose="02070309020205020404" pitchFamily="49" charset="0"/>
                <a:cs typeface="Courier New" panose="02070309020205020404" pitchFamily="49" charset="0"/>
              </a:rPr>
              <a:t>COMPND      PENTANE</a:t>
            </a:r>
          </a:p>
          <a:p>
            <a:pPr eaLnBrk="1">
              <a:buClr>
                <a:srgbClr val="000000"/>
              </a:buClr>
              <a:buSzPct val="100000"/>
              <a:buFont typeface="Times New Roman" panose="02020603050405020304" pitchFamily="18" charset="0"/>
              <a:buNone/>
            </a:pPr>
            <a:r>
              <a:rPr lang="en-US" altLang="en-US" sz="2000" i="1">
                <a:latin typeface="Courier New" panose="02070309020205020404" pitchFamily="49" charset="0"/>
                <a:cs typeface="Courier New" panose="02070309020205020404" pitchFamily="49" charset="0"/>
              </a:rPr>
              <a:t>COMPND      PROPANE</a:t>
            </a:r>
          </a:p>
          <a:p>
            <a:pPr eaLnBrk="1">
              <a:buClr>
                <a:srgbClr val="000000"/>
              </a:buClr>
              <a:buSzPct val="100000"/>
              <a:buFont typeface="Times New Roman" panose="02020603050405020304" pitchFamily="18" charset="0"/>
              <a:buNone/>
            </a:pPr>
            <a:endParaRPr lang="en-US" altLang="en-US" sz="2000">
              <a:solidFill>
                <a:srgbClr val="00B05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46"/>
          <p:cNvGraphicFramePr>
            <a:graphicFrameLocks noGrp="1"/>
          </p:cNvGraphicFramePr>
          <p:nvPr/>
        </p:nvGraphicFramePr>
        <p:xfrm>
          <a:off x="835025" y="2800350"/>
          <a:ext cx="8123238" cy="1884363"/>
        </p:xfrm>
        <a:graphic>
          <a:graphicData uri="http://schemas.openxmlformats.org/drawingml/2006/table">
            <a:tbl>
              <a:tblPr/>
              <a:tblGrid>
                <a:gridCol w="3571875">
                  <a:extLst>
                    <a:ext uri="{9D8B030D-6E8A-4147-A177-3AD203B41FA5}">
                      <a16:colId xmlns:a16="http://schemas.microsoft.com/office/drawing/2014/main" val="20000"/>
                    </a:ext>
                  </a:extLst>
                </a:gridCol>
                <a:gridCol w="4551363">
                  <a:extLst>
                    <a:ext uri="{9D8B030D-6E8A-4147-A177-3AD203B41FA5}">
                      <a16:colId xmlns:a16="http://schemas.microsoft.com/office/drawing/2014/main" val="20001"/>
                    </a:ext>
                  </a:extLst>
                </a:gridCol>
              </a:tblGrid>
              <a:tr h="771773">
                <a:tc>
                  <a:txBody>
                    <a:bodyPr/>
                    <a:lstStyle>
                      <a:lvl1pPr eaLnBrk="0">
                        <a:spcAft>
                          <a:spcPts val="1425"/>
                        </a:spcAft>
                        <a:defRPr sz="2800">
                          <a:solidFill>
                            <a:srgbClr val="000000"/>
                          </a:solidFill>
                          <a:latin typeface="Arial" charset="0"/>
                          <a:ea typeface="Arial Unicode MS" charset="0"/>
                          <a:cs typeface="Arial Unicode MS" charset="0"/>
                        </a:defRPr>
                      </a:lvl1pPr>
                      <a:lvl2pPr eaLnBrk="0">
                        <a:spcAft>
                          <a:spcPts val="1138"/>
                        </a:spcAft>
                        <a:defRPr sz="2400">
                          <a:solidFill>
                            <a:srgbClr val="000000"/>
                          </a:solidFill>
                          <a:latin typeface="Arial" charset="0"/>
                          <a:ea typeface="ＭＳ Ｐゴシック" charset="-128"/>
                          <a:cs typeface="Arial Unicode MS" charset="0"/>
                        </a:defRPr>
                      </a:lvl2pPr>
                      <a:lvl3pPr eaLnBrk="0">
                        <a:spcAft>
                          <a:spcPts val="850"/>
                        </a:spcAft>
                        <a:defRPr sz="2000">
                          <a:solidFill>
                            <a:srgbClr val="000000"/>
                          </a:solidFill>
                          <a:latin typeface="Arial" charset="0"/>
                          <a:ea typeface="ＭＳ Ｐゴシック" charset="-128"/>
                          <a:cs typeface="Arial Unicode MS" charset="0"/>
                        </a:defRPr>
                      </a:lvl3pPr>
                      <a:lvl4pPr eaLnBrk="0">
                        <a:spcAft>
                          <a:spcPts val="575"/>
                        </a:spcAft>
                        <a:defRPr>
                          <a:solidFill>
                            <a:srgbClr val="000000"/>
                          </a:solidFill>
                          <a:latin typeface="Arial" charset="0"/>
                          <a:ea typeface="ＭＳ Ｐゴシック" charset="-128"/>
                          <a:cs typeface="Arial Unicode MS" charset="0"/>
                        </a:defRPr>
                      </a:lvl4pPr>
                      <a:lvl5pPr eaLnBrk="0">
                        <a:spcAft>
                          <a:spcPts val="288"/>
                        </a:spcAft>
                        <a:defRPr>
                          <a:solidFill>
                            <a:srgbClr val="000000"/>
                          </a:solidFill>
                          <a:latin typeface="Arial" charset="0"/>
                          <a:ea typeface="ＭＳ Ｐゴシック" charset="-128"/>
                          <a:cs typeface="Arial Unicode MS"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charset="0"/>
                        <a:defRPr>
                          <a:solidFill>
                            <a:srgbClr val="000000"/>
                          </a:solidFill>
                          <a:latin typeface="Arial" charset="0"/>
                          <a:ea typeface="ＭＳ Ｐゴシック" charset="-128"/>
                          <a:cs typeface="Arial Unicode MS"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charset="0"/>
                        <a:defRPr>
                          <a:solidFill>
                            <a:srgbClr val="000000"/>
                          </a:solidFill>
                          <a:latin typeface="Arial" charset="0"/>
                          <a:ea typeface="ＭＳ Ｐゴシック" charset="-128"/>
                          <a:cs typeface="Arial Unicode MS"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charset="0"/>
                        <a:defRPr>
                          <a:solidFill>
                            <a:srgbClr val="000000"/>
                          </a:solidFill>
                          <a:latin typeface="Arial" charset="0"/>
                          <a:ea typeface="ＭＳ Ｐゴシック" charset="-128"/>
                          <a:cs typeface="Arial Unicode MS"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charset="0"/>
                        <a:defRPr>
                          <a:solidFill>
                            <a:srgbClr val="000000"/>
                          </a:solidFill>
                          <a:latin typeface="Arial" charset="0"/>
                          <a:ea typeface="ＭＳ Ｐゴシック" charset="-128"/>
                          <a:cs typeface="Arial Unicode MS" charset="0"/>
                        </a:defRPr>
                      </a:lvl9p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charset="0"/>
                        <a:buNone/>
                        <a:tabLst/>
                      </a:pPr>
                      <a:r>
                        <a:rPr kumimoji="0" lang="en-CA" altLang="x-none" sz="2400" b="0" i="0" u="none" strike="noStrike" cap="none" normalizeH="0" baseline="0" dirty="0">
                          <a:ln>
                            <a:noFill/>
                          </a:ln>
                          <a:solidFill>
                            <a:srgbClr val="000000"/>
                          </a:solidFill>
                          <a:effectLst/>
                          <a:latin typeface="Courier New" panose="02070309020205020404" pitchFamily="49" charset="0"/>
                          <a:ea typeface="ＭＳ Ｐゴシック" charset="-128"/>
                        </a:rPr>
                        <a:t>zip</a:t>
                      </a:r>
                    </a:p>
                  </a:txBody>
                  <a:tcPr marT="45717" marB="45717"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a:spcAft>
                          <a:spcPts val="1425"/>
                        </a:spcAft>
                        <a:defRPr sz="2800">
                          <a:solidFill>
                            <a:srgbClr val="000000"/>
                          </a:solidFill>
                          <a:latin typeface="Arial" charset="0"/>
                          <a:ea typeface="Arial Unicode MS" charset="0"/>
                          <a:cs typeface="Arial Unicode MS" charset="0"/>
                        </a:defRPr>
                      </a:lvl1pPr>
                      <a:lvl2pPr eaLnBrk="0">
                        <a:spcAft>
                          <a:spcPts val="1138"/>
                        </a:spcAft>
                        <a:defRPr sz="2400">
                          <a:solidFill>
                            <a:srgbClr val="000000"/>
                          </a:solidFill>
                          <a:latin typeface="Arial" charset="0"/>
                          <a:ea typeface="ＭＳ Ｐゴシック" charset="-128"/>
                          <a:cs typeface="Arial Unicode MS" charset="0"/>
                        </a:defRPr>
                      </a:lvl2pPr>
                      <a:lvl3pPr eaLnBrk="0">
                        <a:spcAft>
                          <a:spcPts val="850"/>
                        </a:spcAft>
                        <a:defRPr sz="2000">
                          <a:solidFill>
                            <a:srgbClr val="000000"/>
                          </a:solidFill>
                          <a:latin typeface="Arial" charset="0"/>
                          <a:ea typeface="ＭＳ Ｐゴシック" charset="-128"/>
                          <a:cs typeface="Arial Unicode MS" charset="0"/>
                        </a:defRPr>
                      </a:lvl3pPr>
                      <a:lvl4pPr eaLnBrk="0">
                        <a:spcAft>
                          <a:spcPts val="575"/>
                        </a:spcAft>
                        <a:defRPr>
                          <a:solidFill>
                            <a:srgbClr val="000000"/>
                          </a:solidFill>
                          <a:latin typeface="Arial" charset="0"/>
                          <a:ea typeface="ＭＳ Ｐゴシック" charset="-128"/>
                          <a:cs typeface="Arial Unicode MS" charset="0"/>
                        </a:defRPr>
                      </a:lvl4pPr>
                      <a:lvl5pPr eaLnBrk="0">
                        <a:spcAft>
                          <a:spcPts val="288"/>
                        </a:spcAft>
                        <a:defRPr>
                          <a:solidFill>
                            <a:srgbClr val="000000"/>
                          </a:solidFill>
                          <a:latin typeface="Arial" charset="0"/>
                          <a:ea typeface="ＭＳ Ｐゴシック" charset="-128"/>
                          <a:cs typeface="Arial Unicode MS"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charset="0"/>
                        <a:defRPr>
                          <a:solidFill>
                            <a:srgbClr val="000000"/>
                          </a:solidFill>
                          <a:latin typeface="Arial" charset="0"/>
                          <a:ea typeface="ＭＳ Ｐゴシック" charset="-128"/>
                          <a:cs typeface="Arial Unicode MS"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charset="0"/>
                        <a:defRPr>
                          <a:solidFill>
                            <a:srgbClr val="000000"/>
                          </a:solidFill>
                          <a:latin typeface="Arial" charset="0"/>
                          <a:ea typeface="ＭＳ Ｐゴシック" charset="-128"/>
                          <a:cs typeface="Arial Unicode MS"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charset="0"/>
                        <a:defRPr>
                          <a:solidFill>
                            <a:srgbClr val="000000"/>
                          </a:solidFill>
                          <a:latin typeface="Arial" charset="0"/>
                          <a:ea typeface="ＭＳ Ｐゴシック" charset="-128"/>
                          <a:cs typeface="Arial Unicode MS"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charset="0"/>
                        <a:defRPr>
                          <a:solidFill>
                            <a:srgbClr val="000000"/>
                          </a:solidFill>
                          <a:latin typeface="Arial" charset="0"/>
                          <a:ea typeface="ＭＳ Ｐゴシック" charset="-128"/>
                          <a:cs typeface="Arial Unicode MS" charset="0"/>
                        </a:defRPr>
                      </a:lvl9p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charset="0"/>
                        <a:buNone/>
                        <a:tabLst/>
                      </a:pPr>
                      <a:r>
                        <a:rPr kumimoji="0" lang="en-CA" altLang="x-none" sz="2400" b="0" i="0" u="none" strike="noStrike" cap="none" normalizeH="0" baseline="0" dirty="0">
                          <a:ln>
                            <a:noFill/>
                          </a:ln>
                          <a:solidFill>
                            <a:srgbClr val="000000"/>
                          </a:solidFill>
                          <a:effectLst/>
                          <a:latin typeface="Calibri" panose="020F0502020204030204" pitchFamily="34" charset="0"/>
                          <a:ea typeface="ＭＳ Ｐゴシック" charset="-128"/>
                        </a:rPr>
                        <a:t>Create a compressed zip file with other files in it </a:t>
                      </a:r>
                    </a:p>
                  </a:txBody>
                  <a:tcPr marT="45717" marB="45717"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12590">
                <a:tc>
                  <a:txBody>
                    <a:bodyPr/>
                    <a:lstStyle>
                      <a:lvl1pPr eaLnBrk="0">
                        <a:spcAft>
                          <a:spcPts val="1425"/>
                        </a:spcAft>
                        <a:defRPr sz="2800">
                          <a:solidFill>
                            <a:srgbClr val="000000"/>
                          </a:solidFill>
                          <a:latin typeface="Arial" charset="0"/>
                          <a:ea typeface="Arial Unicode MS" charset="0"/>
                          <a:cs typeface="Arial Unicode MS" charset="0"/>
                        </a:defRPr>
                      </a:lvl1pPr>
                      <a:lvl2pPr eaLnBrk="0">
                        <a:spcAft>
                          <a:spcPts val="1138"/>
                        </a:spcAft>
                        <a:defRPr sz="2400">
                          <a:solidFill>
                            <a:srgbClr val="000000"/>
                          </a:solidFill>
                          <a:latin typeface="Arial" charset="0"/>
                          <a:ea typeface="ＭＳ Ｐゴシック" charset="-128"/>
                          <a:cs typeface="Arial Unicode MS" charset="0"/>
                        </a:defRPr>
                      </a:lvl2pPr>
                      <a:lvl3pPr eaLnBrk="0">
                        <a:spcAft>
                          <a:spcPts val="850"/>
                        </a:spcAft>
                        <a:defRPr sz="2000">
                          <a:solidFill>
                            <a:srgbClr val="000000"/>
                          </a:solidFill>
                          <a:latin typeface="Arial" charset="0"/>
                          <a:ea typeface="ＭＳ Ｐゴシック" charset="-128"/>
                          <a:cs typeface="Arial Unicode MS" charset="0"/>
                        </a:defRPr>
                      </a:lvl3pPr>
                      <a:lvl4pPr eaLnBrk="0">
                        <a:spcAft>
                          <a:spcPts val="575"/>
                        </a:spcAft>
                        <a:defRPr>
                          <a:solidFill>
                            <a:srgbClr val="000000"/>
                          </a:solidFill>
                          <a:latin typeface="Arial" charset="0"/>
                          <a:ea typeface="ＭＳ Ｐゴシック" charset="-128"/>
                          <a:cs typeface="Arial Unicode MS" charset="0"/>
                        </a:defRPr>
                      </a:lvl4pPr>
                      <a:lvl5pPr eaLnBrk="0">
                        <a:spcAft>
                          <a:spcPts val="288"/>
                        </a:spcAft>
                        <a:defRPr>
                          <a:solidFill>
                            <a:srgbClr val="000000"/>
                          </a:solidFill>
                          <a:latin typeface="Arial" charset="0"/>
                          <a:ea typeface="ＭＳ Ｐゴシック" charset="-128"/>
                          <a:cs typeface="Arial Unicode MS"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charset="0"/>
                        <a:defRPr>
                          <a:solidFill>
                            <a:srgbClr val="000000"/>
                          </a:solidFill>
                          <a:latin typeface="Arial" charset="0"/>
                          <a:ea typeface="ＭＳ Ｐゴシック" charset="-128"/>
                          <a:cs typeface="Arial Unicode MS"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charset="0"/>
                        <a:defRPr>
                          <a:solidFill>
                            <a:srgbClr val="000000"/>
                          </a:solidFill>
                          <a:latin typeface="Arial" charset="0"/>
                          <a:ea typeface="ＭＳ Ｐゴシック" charset="-128"/>
                          <a:cs typeface="Arial Unicode MS"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charset="0"/>
                        <a:defRPr>
                          <a:solidFill>
                            <a:srgbClr val="000000"/>
                          </a:solidFill>
                          <a:latin typeface="Arial" charset="0"/>
                          <a:ea typeface="ＭＳ Ｐゴシック" charset="-128"/>
                          <a:cs typeface="Arial Unicode MS"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charset="0"/>
                        <a:defRPr>
                          <a:solidFill>
                            <a:srgbClr val="000000"/>
                          </a:solidFill>
                          <a:latin typeface="Arial" charset="0"/>
                          <a:ea typeface="ＭＳ Ｐゴシック" charset="-128"/>
                          <a:cs typeface="Arial Unicode MS" charset="0"/>
                        </a:defRPr>
                      </a:lvl9p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charset="0"/>
                        <a:buNone/>
                        <a:tabLst/>
                      </a:pPr>
                      <a:r>
                        <a:rPr kumimoji="0" lang="en-CA" altLang="x-none" sz="2400" b="0" i="0" u="none" strike="noStrike" cap="none" normalizeH="0" baseline="0" dirty="0">
                          <a:ln>
                            <a:noFill/>
                          </a:ln>
                          <a:solidFill>
                            <a:srgbClr val="000000"/>
                          </a:solidFill>
                          <a:effectLst/>
                          <a:latin typeface="Courier New" panose="02070309020205020404" pitchFamily="49" charset="0"/>
                          <a:ea typeface="ＭＳ Ｐゴシック" charset="-128"/>
                        </a:rPr>
                        <a:t>for …; do … done;</a:t>
                      </a:r>
                    </a:p>
                  </a:txBody>
                  <a:tcPr marT="45717" marB="45717" horzOverflow="overflow">
                    <a:lnL>
                      <a:noFill/>
                    </a:lnL>
                    <a:lnR>
                      <a:noFill/>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a:spcAft>
                          <a:spcPts val="1425"/>
                        </a:spcAft>
                        <a:defRPr sz="2800">
                          <a:solidFill>
                            <a:srgbClr val="000000"/>
                          </a:solidFill>
                          <a:latin typeface="Arial" charset="0"/>
                          <a:ea typeface="Arial Unicode MS" charset="0"/>
                          <a:cs typeface="Arial Unicode MS" charset="0"/>
                        </a:defRPr>
                      </a:lvl1pPr>
                      <a:lvl2pPr eaLnBrk="0">
                        <a:spcAft>
                          <a:spcPts val="1138"/>
                        </a:spcAft>
                        <a:defRPr sz="2400">
                          <a:solidFill>
                            <a:srgbClr val="000000"/>
                          </a:solidFill>
                          <a:latin typeface="Arial" charset="0"/>
                          <a:ea typeface="ＭＳ Ｐゴシック" charset="-128"/>
                          <a:cs typeface="Arial Unicode MS" charset="0"/>
                        </a:defRPr>
                      </a:lvl2pPr>
                      <a:lvl3pPr eaLnBrk="0">
                        <a:spcAft>
                          <a:spcPts val="850"/>
                        </a:spcAft>
                        <a:defRPr sz="2000">
                          <a:solidFill>
                            <a:srgbClr val="000000"/>
                          </a:solidFill>
                          <a:latin typeface="Arial" charset="0"/>
                          <a:ea typeface="ＭＳ Ｐゴシック" charset="-128"/>
                          <a:cs typeface="Arial Unicode MS" charset="0"/>
                        </a:defRPr>
                      </a:lvl3pPr>
                      <a:lvl4pPr eaLnBrk="0">
                        <a:spcAft>
                          <a:spcPts val="575"/>
                        </a:spcAft>
                        <a:defRPr>
                          <a:solidFill>
                            <a:srgbClr val="000000"/>
                          </a:solidFill>
                          <a:latin typeface="Arial" charset="0"/>
                          <a:ea typeface="ＭＳ Ｐゴシック" charset="-128"/>
                          <a:cs typeface="Arial Unicode MS" charset="0"/>
                        </a:defRPr>
                      </a:lvl4pPr>
                      <a:lvl5pPr eaLnBrk="0">
                        <a:spcAft>
                          <a:spcPts val="288"/>
                        </a:spcAft>
                        <a:defRPr>
                          <a:solidFill>
                            <a:srgbClr val="000000"/>
                          </a:solidFill>
                          <a:latin typeface="Arial" charset="0"/>
                          <a:ea typeface="ＭＳ Ｐゴシック" charset="-128"/>
                          <a:cs typeface="Arial Unicode MS"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charset="0"/>
                        <a:defRPr>
                          <a:solidFill>
                            <a:srgbClr val="000000"/>
                          </a:solidFill>
                          <a:latin typeface="Arial" charset="0"/>
                          <a:ea typeface="ＭＳ Ｐゴシック" charset="-128"/>
                          <a:cs typeface="Arial Unicode MS"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charset="0"/>
                        <a:defRPr>
                          <a:solidFill>
                            <a:srgbClr val="000000"/>
                          </a:solidFill>
                          <a:latin typeface="Arial" charset="0"/>
                          <a:ea typeface="ＭＳ Ｐゴシック" charset="-128"/>
                          <a:cs typeface="Arial Unicode MS"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charset="0"/>
                        <a:defRPr>
                          <a:solidFill>
                            <a:srgbClr val="000000"/>
                          </a:solidFill>
                          <a:latin typeface="Arial" charset="0"/>
                          <a:ea typeface="ＭＳ Ｐゴシック" charset="-128"/>
                          <a:cs typeface="Arial Unicode MS"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charset="0"/>
                        <a:defRPr>
                          <a:solidFill>
                            <a:srgbClr val="000000"/>
                          </a:solidFill>
                          <a:latin typeface="Arial" charset="0"/>
                          <a:ea typeface="ＭＳ Ｐゴシック" charset="-128"/>
                          <a:cs typeface="Arial Unicode MS" charset="0"/>
                        </a:defRPr>
                      </a:lvl9p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charset="0"/>
                        <a:buNone/>
                        <a:tabLst/>
                      </a:pPr>
                      <a:r>
                        <a:rPr kumimoji="0" lang="en-CA" altLang="x-none" sz="2400" b="0" i="0" u="none" strike="noStrike" cap="none" normalizeH="0" baseline="0" dirty="0">
                          <a:ln>
                            <a:noFill/>
                          </a:ln>
                          <a:solidFill>
                            <a:srgbClr val="000000"/>
                          </a:solidFill>
                          <a:effectLst/>
                          <a:latin typeface="Calibri" panose="020F0502020204030204" pitchFamily="34" charset="0"/>
                          <a:ea typeface="ＭＳ Ｐゴシック" charset="-128"/>
                        </a:rPr>
                        <a:t>Loop over a list of data and run a command once for each element in the list</a:t>
                      </a:r>
                    </a:p>
                  </a:txBody>
                  <a:tcPr marT="45717" marB="45717"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9986"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8125" y="1055688"/>
            <a:ext cx="71437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69987" name="Text Box 4"/>
          <p:cNvSpPr txBox="1">
            <a:spLocks noChangeArrowheads="1"/>
          </p:cNvSpPr>
          <p:nvPr/>
        </p:nvSpPr>
        <p:spPr bwMode="auto">
          <a:xfrm>
            <a:off x="4219575" y="4883150"/>
            <a:ext cx="172085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tabLst>
                <a:tab pos="723900" algn="l"/>
                <a:tab pos="14478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Lst>
              <a:defRPr>
                <a:solidFill>
                  <a:schemeClr val="tx1"/>
                </a:solidFill>
                <a:latin typeface="Arial" panose="020B0604020202020204" pitchFamily="34" charset="0"/>
                <a:ea typeface="MS PGothic" panose="020B0600070205080204" pitchFamily="34" charset="-128"/>
              </a:defRPr>
            </a:lvl9pPr>
          </a:lstStyle>
          <a:p>
            <a:pPr algn="ctr" eaLnBrk="1">
              <a:lnSpc>
                <a:spcPct val="102000"/>
              </a:lnSpc>
              <a:buClr>
                <a:srgbClr val="000000"/>
              </a:buClr>
              <a:buSzPct val="100000"/>
              <a:buFont typeface="Times New Roman" panose="02020603050405020304" pitchFamily="18" charset="0"/>
              <a:buNone/>
            </a:pPr>
            <a:r>
              <a:rPr lang="en-US" altLang="en-US" sz="2600">
                <a:solidFill>
                  <a:srgbClr val="000000"/>
                </a:solidFill>
                <a:latin typeface="Calibri" panose="020F0502020204030204" pitchFamily="34" charset="0"/>
              </a:rPr>
              <a:t>July 2011</a:t>
            </a:r>
          </a:p>
        </p:txBody>
      </p:sp>
      <p:sp>
        <p:nvSpPr>
          <p:cNvPr id="169988" name="Text Box 5"/>
          <p:cNvSpPr txBox="1">
            <a:spLocks noChangeArrowheads="1"/>
          </p:cNvSpPr>
          <p:nvPr/>
        </p:nvSpPr>
        <p:spPr bwMode="auto">
          <a:xfrm>
            <a:off x="4284663" y="3046413"/>
            <a:ext cx="15906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tabLst>
                <a:tab pos="723900" algn="l"/>
                <a:tab pos="14478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Lst>
              <a:defRPr>
                <a:solidFill>
                  <a:schemeClr val="tx1"/>
                </a:solidFill>
                <a:latin typeface="Arial" panose="020B0604020202020204" pitchFamily="34" charset="0"/>
                <a:ea typeface="MS PGothic" panose="020B0600070205080204" pitchFamily="34" charset="-128"/>
              </a:defRPr>
            </a:lvl9pPr>
          </a:lstStyle>
          <a:p>
            <a:pPr algn="ctr" eaLnBrk="1">
              <a:lnSpc>
                <a:spcPct val="102000"/>
              </a:lnSpc>
              <a:buClr>
                <a:srgbClr val="000000"/>
              </a:buClr>
              <a:buSzPct val="100000"/>
              <a:buFont typeface="Times New Roman" panose="02020603050405020304" pitchFamily="18" charset="0"/>
              <a:buNone/>
            </a:pPr>
            <a:r>
              <a:rPr lang="en-US" altLang="en-US" sz="2600">
                <a:solidFill>
                  <a:srgbClr val="000000"/>
                </a:solidFill>
                <a:latin typeface="Calibri" panose="020F0502020204030204" pitchFamily="34" charset="0"/>
              </a:rPr>
              <a:t>created by</a:t>
            </a:r>
          </a:p>
        </p:txBody>
      </p:sp>
      <p:sp>
        <p:nvSpPr>
          <p:cNvPr id="169989" name="Text Box 6"/>
          <p:cNvSpPr txBox="1">
            <a:spLocks noChangeArrowheads="1"/>
          </p:cNvSpPr>
          <p:nvPr/>
        </p:nvSpPr>
        <p:spPr bwMode="auto">
          <a:xfrm>
            <a:off x="3563938" y="3911600"/>
            <a:ext cx="3032125"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tabLst>
                <a:tab pos="723900" algn="l"/>
                <a:tab pos="1447800" algn="l"/>
                <a:tab pos="21717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Lst>
              <a:defRPr>
                <a:solidFill>
                  <a:schemeClr val="tx1"/>
                </a:solidFill>
                <a:latin typeface="Arial" panose="020B0604020202020204" pitchFamily="34" charset="0"/>
                <a:ea typeface="MS PGothic" panose="020B0600070205080204" pitchFamily="34" charset="-128"/>
              </a:defRPr>
            </a:lvl9pPr>
          </a:lstStyle>
          <a:p>
            <a:pPr algn="ctr" eaLnBrk="1">
              <a:lnSpc>
                <a:spcPct val="102000"/>
              </a:lnSpc>
              <a:buClr>
                <a:srgbClr val="000000"/>
              </a:buClr>
              <a:buSzPct val="100000"/>
              <a:buFont typeface="Times New Roman" panose="02020603050405020304" pitchFamily="18" charset="0"/>
              <a:buNone/>
            </a:pPr>
            <a:r>
              <a:rPr lang="en-US" altLang="en-US" sz="3200">
                <a:solidFill>
                  <a:srgbClr val="000000"/>
                </a:solidFill>
                <a:latin typeface="Calibri" panose="020F0502020204030204" pitchFamily="34" charset="0"/>
              </a:rPr>
              <a:t>Steve Crouch</a:t>
            </a:r>
          </a:p>
        </p:txBody>
      </p:sp>
      <p:pic>
        <p:nvPicPr>
          <p:cNvPr id="16999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850" y="5803900"/>
            <a:ext cx="2266950"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69991" name="Text Box 5"/>
          <p:cNvSpPr txBox="1">
            <a:spLocks noChangeArrowheads="1"/>
          </p:cNvSpPr>
          <p:nvPr/>
        </p:nvSpPr>
        <p:spPr bwMode="auto">
          <a:xfrm>
            <a:off x="3116263" y="5795963"/>
            <a:ext cx="6478587" cy="90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MS PGothic" panose="020B0600070205080204" pitchFamily="34" charset="-128"/>
              </a:defRPr>
            </a:lvl9pPr>
          </a:lstStyle>
          <a:p>
            <a:pPr eaLnBrk="1">
              <a:lnSpc>
                <a:spcPct val="102000"/>
              </a:lnSpc>
              <a:buClr>
                <a:srgbClr val="000000"/>
              </a:buClr>
              <a:buSzPct val="100000"/>
              <a:buFont typeface="Times New Roman" panose="02020603050405020304" pitchFamily="18" charset="0"/>
              <a:buNone/>
            </a:pPr>
            <a:r>
              <a:rPr lang="en-US" altLang="en-US" sz="1400">
                <a:solidFill>
                  <a:srgbClr val="000000"/>
                </a:solidFill>
                <a:latin typeface="Calibri" panose="020F0502020204030204" pitchFamily="34" charset="0"/>
              </a:rPr>
              <a:t>Copyright © Software Carpentry and The University of Southampton 2010-2011</a:t>
            </a:r>
          </a:p>
          <a:p>
            <a:pPr eaLnBrk="1">
              <a:lnSpc>
                <a:spcPct val="140000"/>
              </a:lnSpc>
              <a:buClr>
                <a:srgbClr val="000000"/>
              </a:buClr>
              <a:buSzPct val="100000"/>
              <a:buFont typeface="Times New Roman" panose="02020603050405020304" pitchFamily="18" charset="0"/>
              <a:buNone/>
            </a:pPr>
            <a:r>
              <a:rPr lang="en-US" altLang="en-US" sz="1400">
                <a:solidFill>
                  <a:srgbClr val="000000"/>
                </a:solidFill>
                <a:latin typeface="Calibri" panose="020F0502020204030204" pitchFamily="34" charset="0"/>
              </a:rPr>
              <a:t>This work is licensed under the Creative Commons Attribution License</a:t>
            </a:r>
          </a:p>
          <a:p>
            <a:pPr eaLnBrk="1">
              <a:lnSpc>
                <a:spcPct val="140000"/>
              </a:lnSpc>
              <a:buClr>
                <a:srgbClr val="000000"/>
              </a:buClr>
              <a:buSzPct val="100000"/>
              <a:buFont typeface="Times New Roman" panose="02020603050405020304" pitchFamily="18" charset="0"/>
              <a:buNone/>
            </a:pPr>
            <a:r>
              <a:rPr lang="en-US" altLang="en-US" sz="1400">
                <a:solidFill>
                  <a:srgbClr val="000000"/>
                </a:solidFill>
                <a:latin typeface="Calibri" panose="020F0502020204030204" pitchFamily="34" charset="0"/>
              </a:rPr>
              <a:t>See http://software-carpentry.org/license.html for more information.</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4"/>
          <p:cNvSpPr txBox="1">
            <a:spLocks noChangeArrowheads="1"/>
          </p:cNvSpPr>
          <p:nvPr/>
        </p:nvSpPr>
        <p:spPr bwMode="auto">
          <a:xfrm>
            <a:off x="488950" y="508000"/>
            <a:ext cx="650875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First, let's revisit redirection…</a:t>
            </a:r>
          </a:p>
        </p:txBody>
      </p:sp>
      <p:grpSp>
        <p:nvGrpSpPr>
          <p:cNvPr id="24579" name="Group 41"/>
          <p:cNvGrpSpPr>
            <a:grpSpLocks/>
          </p:cNvGrpSpPr>
          <p:nvPr/>
        </p:nvGrpSpPr>
        <p:grpSpPr bwMode="auto">
          <a:xfrm>
            <a:off x="7575550" y="1371600"/>
            <a:ext cx="1798638" cy="2620963"/>
            <a:chOff x="7575020" y="1245129"/>
            <a:chExt cx="1798982" cy="2619523"/>
          </a:xfrm>
        </p:grpSpPr>
        <p:sp>
          <p:nvSpPr>
            <p:cNvPr id="24583" name="Rectangle 8"/>
            <p:cNvSpPr>
              <a:spLocks noChangeArrowheads="1"/>
            </p:cNvSpPr>
            <p:nvPr/>
          </p:nvSpPr>
          <p:spPr bwMode="auto">
            <a:xfrm>
              <a:off x="7920662" y="1280300"/>
              <a:ext cx="1453340" cy="2584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cubane.pdb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ethane.pdb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methane.pdb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octane.pdb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pentane.pdb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propane.pdb</a:t>
              </a:r>
              <a:endParaRPr lang="en-GB" altLang="en-US"/>
            </a:p>
          </p:txBody>
        </p:sp>
        <p:grpSp>
          <p:nvGrpSpPr>
            <p:cNvPr id="24584" name="Group 37"/>
            <p:cNvGrpSpPr>
              <a:grpSpLocks/>
            </p:cNvGrpSpPr>
            <p:nvPr/>
          </p:nvGrpSpPr>
          <p:grpSpPr bwMode="auto">
            <a:xfrm>
              <a:off x="7575020" y="1245129"/>
              <a:ext cx="288035" cy="2419497"/>
              <a:chOff x="7575020" y="1245129"/>
              <a:chExt cx="288035" cy="2419497"/>
            </a:xfrm>
          </p:grpSpPr>
          <p:cxnSp>
            <p:nvCxnSpPr>
              <p:cNvPr id="24585" name="Straight Connector 11"/>
              <p:cNvCxnSpPr>
                <a:cxnSpLocks noChangeShapeType="1"/>
              </p:cNvCxnSpPr>
              <p:nvPr/>
            </p:nvCxnSpPr>
            <p:spPr bwMode="auto">
              <a:xfrm rot="5400000">
                <a:off x="6365275" y="2454875"/>
                <a:ext cx="2419495"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4586" name="Straight Connector 19"/>
              <p:cNvCxnSpPr>
                <a:cxnSpLocks noChangeShapeType="1"/>
              </p:cNvCxnSpPr>
              <p:nvPr/>
            </p:nvCxnSpPr>
            <p:spPr bwMode="auto">
              <a:xfrm flipV="1">
                <a:off x="7575020" y="3664624"/>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4587" name="Straight Connector 20"/>
              <p:cNvCxnSpPr>
                <a:cxnSpLocks noChangeShapeType="1"/>
              </p:cNvCxnSpPr>
              <p:nvPr/>
            </p:nvCxnSpPr>
            <p:spPr bwMode="auto">
              <a:xfrm flipV="1">
                <a:off x="7575020" y="3243790"/>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4588" name="Straight Connector 21"/>
              <p:cNvCxnSpPr>
                <a:cxnSpLocks noChangeShapeType="1"/>
              </p:cNvCxnSpPr>
              <p:nvPr/>
            </p:nvCxnSpPr>
            <p:spPr bwMode="auto">
              <a:xfrm flipV="1">
                <a:off x="7575020" y="2835689"/>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4589" name="Straight Connector 22"/>
              <p:cNvCxnSpPr>
                <a:cxnSpLocks noChangeShapeType="1"/>
              </p:cNvCxnSpPr>
              <p:nvPr/>
            </p:nvCxnSpPr>
            <p:spPr bwMode="auto">
              <a:xfrm flipV="1">
                <a:off x="7575020" y="2414853"/>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4590" name="Straight Connector 23"/>
              <p:cNvCxnSpPr>
                <a:cxnSpLocks noChangeShapeType="1"/>
              </p:cNvCxnSpPr>
              <p:nvPr/>
            </p:nvCxnSpPr>
            <p:spPr bwMode="auto">
              <a:xfrm flipV="1">
                <a:off x="7575020" y="2011606"/>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4591" name="Straight Connector 24"/>
              <p:cNvCxnSpPr>
                <a:cxnSpLocks noChangeShapeType="1"/>
              </p:cNvCxnSpPr>
              <p:nvPr/>
            </p:nvCxnSpPr>
            <p:spPr bwMode="auto">
              <a:xfrm flipV="1">
                <a:off x="7575020" y="1608357"/>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grpSp>
      </p:grpSp>
      <p:grpSp>
        <p:nvGrpSpPr>
          <p:cNvPr id="24580" name="Group 61"/>
          <p:cNvGrpSpPr>
            <a:grpSpLocks/>
          </p:cNvGrpSpPr>
          <p:nvPr/>
        </p:nvGrpSpPr>
        <p:grpSpPr bwMode="auto">
          <a:xfrm>
            <a:off x="7319963" y="681038"/>
            <a:ext cx="1349375" cy="700087"/>
            <a:chOff x="6538094" y="3960283"/>
            <a:chExt cx="1351367" cy="700088"/>
          </a:xfrm>
        </p:grpSpPr>
        <p:sp>
          <p:nvSpPr>
            <p:cNvPr id="24581" name="Text Box 3"/>
            <p:cNvSpPr txBox="1">
              <a:spLocks noChangeArrowheads="1"/>
            </p:cNvSpPr>
            <p:nvPr/>
          </p:nvSpPr>
          <p:spPr bwMode="auto">
            <a:xfrm>
              <a:off x="7255256" y="4132948"/>
              <a:ext cx="634205" cy="34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a:lnSpc>
                  <a:spcPct val="93000"/>
                </a:lnSpc>
                <a:buClr>
                  <a:srgbClr val="000000"/>
                </a:buClr>
                <a:buSzPct val="100000"/>
                <a:buFont typeface="Times New Roman" panose="02020603050405020304" pitchFamily="18" charset="0"/>
                <a:buNone/>
              </a:pPr>
              <a:r>
                <a:rPr lang="en-CA" altLang="en-US"/>
                <a:t>data</a:t>
              </a:r>
            </a:p>
          </p:txBody>
        </p:sp>
        <p:pic>
          <p:nvPicPr>
            <p:cNvPr id="24582"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Title 1"/>
          <p:cNvSpPr>
            <a:spLocks noGrp="1"/>
          </p:cNvSpPr>
          <p:nvPr>
            <p:ph type="title"/>
          </p:nvPr>
        </p:nvSpPr>
        <p:spPr>
          <a:xfrm>
            <a:off x="503238" y="331788"/>
            <a:ext cx="9074150" cy="1258887"/>
          </a:xfrm>
          <a:extLst/>
        </p:spPr>
        <p:txBody>
          <a:bodyPr anchor="t"/>
          <a:lstStyle/>
          <a:p>
            <a:pPr defTabSz="1007943" fontAlgn="auto">
              <a:spcAft>
                <a:spcPts val="0"/>
              </a:spcAft>
              <a:defRPr/>
            </a:pPr>
            <a:r>
              <a:rPr lang="en-US" altLang="en-US" sz="3527" smtClean="0">
                <a:cs typeface="Calibri" panose="020F0502020204030204" pitchFamily="34" charset="0"/>
              </a:rPr>
              <a:t>All this typing is giving me RSI </a:t>
            </a:r>
          </a:p>
        </p:txBody>
      </p:sp>
      <p:sp>
        <p:nvSpPr>
          <p:cNvPr id="167939" name="Content Placeholder 2"/>
          <p:cNvSpPr>
            <a:spLocks noGrp="1"/>
          </p:cNvSpPr>
          <p:nvPr>
            <p:ph idx="1"/>
          </p:nvPr>
        </p:nvSpPr>
        <p:spPr>
          <a:xfrm>
            <a:off x="503238" y="1763713"/>
            <a:ext cx="9074150" cy="4989512"/>
          </a:xfrm>
          <a:extLst/>
        </p:spPr>
        <p:txBody>
          <a:bodyPr/>
          <a:lstStyle/>
          <a:p>
            <a:pPr marL="251986" indent="-251986" defTabSz="1007943" fontAlgn="auto">
              <a:spcBef>
                <a:spcPts val="1102"/>
              </a:spcBef>
              <a:spcAft>
                <a:spcPts val="0"/>
              </a:spcAft>
              <a:defRPr/>
            </a:pPr>
            <a:r>
              <a:rPr lang="en-US" altLang="en-US" sz="3086" dirty="0" smtClean="0">
                <a:cs typeface="Calibri" panose="020F0502020204030204" pitchFamily="34" charset="0"/>
              </a:rPr>
              <a:t>Didn't we use a file to store the commands in  earlier examples?</a:t>
            </a:r>
          </a:p>
          <a:p>
            <a:pPr marL="251986" indent="-251986" defTabSz="1007943" fontAlgn="auto">
              <a:spcBef>
                <a:spcPts val="1102"/>
              </a:spcBef>
              <a:spcAft>
                <a:spcPts val="0"/>
              </a:spcAft>
              <a:defRPr/>
            </a:pPr>
            <a:endParaRPr lang="en-US" altLang="en-US" sz="3086" dirty="0" smtClean="0"/>
          </a:p>
          <a:p>
            <a:pPr marL="251986" indent="-251986" defTabSz="1007943" fontAlgn="auto">
              <a:spcBef>
                <a:spcPts val="1102"/>
              </a:spcBef>
              <a:spcAft>
                <a:spcPts val="0"/>
              </a:spcAft>
              <a:defRPr/>
            </a:pPr>
            <a:endParaRPr lang="en-US" altLang="en-US" sz="3086" dirty="0" smtClean="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Title 1"/>
          <p:cNvSpPr>
            <a:spLocks noGrp="1"/>
          </p:cNvSpPr>
          <p:nvPr>
            <p:ph type="title"/>
          </p:nvPr>
        </p:nvSpPr>
        <p:spPr>
          <a:xfrm>
            <a:off x="503238" y="331788"/>
            <a:ext cx="9074150" cy="1258887"/>
          </a:xfrm>
          <a:extLst/>
        </p:spPr>
        <p:txBody>
          <a:bodyPr anchor="t"/>
          <a:lstStyle/>
          <a:p>
            <a:pPr defTabSz="1007943" fontAlgn="auto">
              <a:spcAft>
                <a:spcPts val="0"/>
              </a:spcAft>
              <a:defRPr/>
            </a:pPr>
            <a:r>
              <a:rPr lang="en-US" altLang="en-US" sz="3527" smtClean="0">
                <a:cs typeface="Calibri" panose="020F0502020204030204" pitchFamily="34" charset="0"/>
              </a:rPr>
              <a:t>All this typing is giving me RSI </a:t>
            </a:r>
          </a:p>
        </p:txBody>
      </p:sp>
      <p:sp>
        <p:nvSpPr>
          <p:cNvPr id="168963" name="Content Placeholder 2"/>
          <p:cNvSpPr>
            <a:spLocks noGrp="1"/>
          </p:cNvSpPr>
          <p:nvPr>
            <p:ph idx="1"/>
          </p:nvPr>
        </p:nvSpPr>
        <p:spPr>
          <a:xfrm>
            <a:off x="503238" y="1763713"/>
            <a:ext cx="9074150" cy="4989512"/>
          </a:xfrm>
          <a:extLst/>
        </p:spPr>
        <p:txBody>
          <a:bodyPr/>
          <a:lstStyle/>
          <a:p>
            <a:pPr marL="251986" indent="-251986" defTabSz="1007943" fontAlgn="auto">
              <a:spcBef>
                <a:spcPts val="1102"/>
              </a:spcBef>
              <a:spcAft>
                <a:spcPts val="0"/>
              </a:spcAft>
              <a:defRPr/>
            </a:pPr>
            <a:r>
              <a:rPr lang="en-US" altLang="en-US" sz="3086" dirty="0" smtClean="0">
                <a:cs typeface="Calibri" panose="020F0502020204030204" pitchFamily="34" charset="0"/>
              </a:rPr>
              <a:t>Didn't we use a file to store the commands in  earlier examples?</a:t>
            </a:r>
          </a:p>
          <a:p>
            <a:pPr marL="251986" indent="-251986" defTabSz="1007943" fontAlgn="auto">
              <a:spcBef>
                <a:spcPts val="1102"/>
              </a:spcBef>
              <a:spcAft>
                <a:spcPts val="0"/>
              </a:spcAft>
              <a:defRPr/>
            </a:pPr>
            <a:endParaRPr lang="en-US" altLang="en-US" sz="3086" dirty="0" smtClean="0">
              <a:cs typeface="Calibri" panose="020F0502020204030204" pitchFamily="34" charset="0"/>
            </a:endParaRPr>
          </a:p>
          <a:p>
            <a:pPr marL="251986" indent="-251986" defTabSz="1007943" fontAlgn="auto">
              <a:spcBef>
                <a:spcPts val="1102"/>
              </a:spcBef>
              <a:spcAft>
                <a:spcPts val="0"/>
              </a:spcAft>
              <a:defRPr/>
            </a:pPr>
            <a:r>
              <a:rPr lang="en-US" altLang="en-US" sz="3086" dirty="0" smtClean="0">
                <a:cs typeface="Calibri" panose="020F0502020204030204" pitchFamily="34" charset="0"/>
              </a:rPr>
              <a:t>- Yes we did. Let's have a look at how that works…</a:t>
            </a:r>
          </a:p>
          <a:p>
            <a:pPr marL="251986" indent="-251986" defTabSz="1007943" fontAlgn="auto">
              <a:spcBef>
                <a:spcPts val="1102"/>
              </a:spcBef>
              <a:spcAft>
                <a:spcPts val="0"/>
              </a:spcAft>
              <a:defRPr/>
            </a:pPr>
            <a:endParaRPr lang="en-US" altLang="en-US" sz="3086" dirty="0" smtClean="0">
              <a:cs typeface="Calibri" panose="020F0502020204030204" pitchFamily="34" charset="0"/>
            </a:endParaRPr>
          </a:p>
          <a:p>
            <a:pPr marL="251986" indent="-251986" defTabSz="1007943" fontAlgn="auto">
              <a:spcBef>
                <a:spcPts val="1102"/>
              </a:spcBef>
              <a:spcAft>
                <a:spcPts val="0"/>
              </a:spcAft>
              <a:defRPr/>
            </a:pPr>
            <a:endParaRPr lang="en-US" altLang="en-US" sz="3086" dirty="0" smtClean="0">
              <a:cs typeface="Calibri" panose="020F0502020204030204" pitchFamily="34"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Title 1"/>
          <p:cNvSpPr>
            <a:spLocks noGrp="1"/>
          </p:cNvSpPr>
          <p:nvPr>
            <p:ph type="title"/>
          </p:nvPr>
        </p:nvSpPr>
        <p:spPr>
          <a:xfrm>
            <a:off x="503238" y="303213"/>
            <a:ext cx="9074150" cy="1258887"/>
          </a:xfrm>
          <a:extLst/>
        </p:spPr>
        <p:txBody>
          <a:bodyPr anchor="t"/>
          <a:lstStyle/>
          <a:p>
            <a:pPr defTabSz="1007943" fontAlgn="auto">
              <a:spcAft>
                <a:spcPts val="0"/>
              </a:spcAft>
              <a:defRPr/>
            </a:pPr>
            <a:endParaRPr lang="en-US" altLang="en-US" sz="3527" smtClean="0"/>
          </a:p>
        </p:txBody>
      </p:sp>
      <p:sp>
        <p:nvSpPr>
          <p:cNvPr id="169987" name="Content Placeholder 2"/>
          <p:cNvSpPr>
            <a:spLocks noGrp="1"/>
          </p:cNvSpPr>
          <p:nvPr>
            <p:ph idx="1"/>
          </p:nvPr>
        </p:nvSpPr>
        <p:spPr>
          <a:xfrm>
            <a:off x="503238" y="1187450"/>
            <a:ext cx="9074150" cy="5565775"/>
          </a:xfrm>
          <a:extLst/>
        </p:spPr>
        <p:txBody>
          <a:bodyPr/>
          <a:lstStyle/>
          <a:p>
            <a:pPr marL="251986" indent="-251986" defTabSz="1007943" fontAlgn="auto">
              <a:spcBef>
                <a:spcPts val="1102"/>
              </a:spcBef>
              <a:spcAft>
                <a:spcPts val="0"/>
              </a:spcAft>
              <a:defRPr/>
            </a:pPr>
            <a:r>
              <a:rPr lang="en-US" altLang="en-US" sz="3086" dirty="0" smtClean="0">
                <a:cs typeface="Calibri" panose="020F0502020204030204" pitchFamily="34" charset="0"/>
              </a:rPr>
              <a:t>If you put commands in a file and </a:t>
            </a:r>
            <a:r>
              <a:rPr lang="en-US" altLang="en-US" sz="3086" dirty="0" err="1" smtClean="0">
                <a:cs typeface="Calibri" panose="020F0502020204030204" pitchFamily="34" charset="0"/>
              </a:rPr>
              <a:t>chmod</a:t>
            </a:r>
            <a:r>
              <a:rPr lang="en-US" altLang="en-US" sz="3086" dirty="0" smtClean="0">
                <a:cs typeface="Calibri" panose="020F0502020204030204" pitchFamily="34" charset="0"/>
              </a:rPr>
              <a:t> the file to be executable then you can run the file as a command.</a:t>
            </a:r>
          </a:p>
          <a:p>
            <a:pPr marL="0" indent="0" defTabSz="1007943" fontAlgn="auto">
              <a:spcBef>
                <a:spcPts val="1102"/>
              </a:spcBef>
              <a:spcAft>
                <a:spcPts val="0"/>
              </a:spcAft>
              <a:buFont typeface="Arial" panose="020B0604020202020204" pitchFamily="34" charset="0"/>
              <a:buNone/>
              <a:defRPr/>
            </a:pPr>
            <a:r>
              <a:rPr lang="en-US" altLang="en-US" sz="2000" b="1" dirty="0" smtClean="0">
                <a:latin typeface="Courier New" panose="02070309020205020404" pitchFamily="49" charset="0"/>
                <a:cs typeface="Courier New" panose="02070309020205020404" pitchFamily="49" charset="0"/>
              </a:rPr>
              <a:t>$</a:t>
            </a:r>
            <a:r>
              <a:rPr lang="en-US" altLang="en-US" sz="2000" dirty="0" smtClean="0">
                <a:solidFill>
                  <a:srgbClr val="00B050"/>
                </a:solidFill>
                <a:latin typeface="Courier New" panose="02070309020205020404" pitchFamily="49" charset="0"/>
                <a:cs typeface="Courier New" panose="02070309020205020404" pitchFamily="49" charset="0"/>
              </a:rPr>
              <a:t> cat &gt; y.sh</a:t>
            </a:r>
          </a:p>
          <a:p>
            <a:pPr marL="0" indent="0" defTabSz="1007943" fontAlgn="auto">
              <a:spcBef>
                <a:spcPts val="1102"/>
              </a:spcBef>
              <a:spcAft>
                <a:spcPts val="0"/>
              </a:spcAft>
              <a:buFont typeface="Arial" panose="020B0604020202020204" pitchFamily="34" charset="0"/>
              <a:buNone/>
              <a:defRPr/>
            </a:pPr>
            <a:r>
              <a:rPr lang="en-US" altLang="en-US" sz="2000" dirty="0" smtClean="0">
                <a:solidFill>
                  <a:srgbClr val="00B050"/>
                </a:solidFill>
                <a:latin typeface="Courier New" panose="02070309020205020404" pitchFamily="49" charset="0"/>
                <a:cs typeface="Courier New" panose="02070309020205020404" pitchFamily="49" charset="0"/>
              </a:rPr>
              <a:t>for </a:t>
            </a:r>
            <a:r>
              <a:rPr lang="en-US" altLang="en-US" sz="2000" dirty="0" err="1" smtClean="0">
                <a:solidFill>
                  <a:srgbClr val="00B050"/>
                </a:solidFill>
                <a:latin typeface="Courier New" panose="02070309020205020404" pitchFamily="49" charset="0"/>
                <a:cs typeface="Courier New" panose="02070309020205020404" pitchFamily="49" charset="0"/>
              </a:rPr>
              <a:t>i</a:t>
            </a:r>
            <a:r>
              <a:rPr lang="en-US" altLang="en-US" sz="2000" dirty="0" smtClean="0">
                <a:solidFill>
                  <a:srgbClr val="00B050"/>
                </a:solidFill>
                <a:latin typeface="Courier New" panose="02070309020205020404" pitchFamily="49" charset="0"/>
                <a:cs typeface="Courier New" panose="02070309020205020404" pitchFamily="49" charset="0"/>
              </a:rPr>
              <a:t> in *</a:t>
            </a:r>
          </a:p>
          <a:p>
            <a:pPr marL="0" indent="0" defTabSz="1007943" fontAlgn="auto">
              <a:spcBef>
                <a:spcPts val="1102"/>
              </a:spcBef>
              <a:spcAft>
                <a:spcPts val="0"/>
              </a:spcAft>
              <a:buFont typeface="Arial" panose="020B0604020202020204" pitchFamily="34" charset="0"/>
              <a:buNone/>
              <a:defRPr/>
            </a:pPr>
            <a:r>
              <a:rPr lang="en-US" altLang="en-US" sz="2000" dirty="0" smtClean="0">
                <a:solidFill>
                  <a:srgbClr val="00B050"/>
                </a:solidFill>
                <a:latin typeface="Courier New" panose="02070309020205020404" pitchFamily="49" charset="0"/>
                <a:cs typeface="Courier New" panose="02070309020205020404" pitchFamily="49" charset="0"/>
              </a:rPr>
              <a:t>do</a:t>
            </a:r>
          </a:p>
          <a:p>
            <a:pPr marL="0" indent="0" defTabSz="1007943" fontAlgn="auto">
              <a:spcBef>
                <a:spcPts val="1102"/>
              </a:spcBef>
              <a:spcAft>
                <a:spcPts val="0"/>
              </a:spcAft>
              <a:buFont typeface="Arial" panose="020B0604020202020204" pitchFamily="34" charset="0"/>
              <a:buNone/>
              <a:defRPr/>
            </a:pPr>
            <a:r>
              <a:rPr lang="en-US" altLang="en-US" sz="2000" dirty="0" smtClean="0">
                <a:solidFill>
                  <a:srgbClr val="00B050"/>
                </a:solidFill>
                <a:latin typeface="Courier New" panose="02070309020205020404" pitchFamily="49" charset="0"/>
                <a:cs typeface="Courier New" panose="02070309020205020404" pitchFamily="49" charset="0"/>
              </a:rPr>
              <a:t>echo == $</a:t>
            </a:r>
            <a:r>
              <a:rPr lang="en-US" altLang="en-US" sz="2000" dirty="0" err="1" smtClean="0">
                <a:solidFill>
                  <a:srgbClr val="00B050"/>
                </a:solidFill>
                <a:latin typeface="Courier New" panose="02070309020205020404" pitchFamily="49" charset="0"/>
                <a:cs typeface="Courier New" panose="02070309020205020404" pitchFamily="49" charset="0"/>
              </a:rPr>
              <a:t>i</a:t>
            </a:r>
            <a:r>
              <a:rPr lang="en-US" altLang="en-US" sz="2000" dirty="0" smtClean="0">
                <a:solidFill>
                  <a:srgbClr val="00B050"/>
                </a:solidFill>
                <a:latin typeface="Courier New" panose="02070309020205020404" pitchFamily="49" charset="0"/>
                <a:cs typeface="Courier New" panose="02070309020205020404" pitchFamily="49" charset="0"/>
              </a:rPr>
              <a:t> ==</a:t>
            </a:r>
          </a:p>
          <a:p>
            <a:pPr marL="0" indent="0" defTabSz="1007943" fontAlgn="auto">
              <a:spcBef>
                <a:spcPts val="1102"/>
              </a:spcBef>
              <a:spcAft>
                <a:spcPts val="0"/>
              </a:spcAft>
              <a:buFont typeface="Arial" panose="020B0604020202020204" pitchFamily="34" charset="0"/>
              <a:buNone/>
              <a:defRPr/>
            </a:pPr>
            <a:r>
              <a:rPr lang="en-US" altLang="en-US" sz="2000" dirty="0" smtClean="0">
                <a:solidFill>
                  <a:srgbClr val="00B050"/>
                </a:solidFill>
                <a:latin typeface="Courier New" panose="02070309020205020404" pitchFamily="49" charset="0"/>
                <a:cs typeface="Courier New" panose="02070309020205020404" pitchFamily="49" charset="0"/>
              </a:rPr>
              <a:t>head -1 $</a:t>
            </a:r>
            <a:r>
              <a:rPr lang="en-US" altLang="en-US" sz="2000" dirty="0" err="1" smtClean="0">
                <a:solidFill>
                  <a:srgbClr val="00B050"/>
                </a:solidFill>
                <a:latin typeface="Courier New" panose="02070309020205020404" pitchFamily="49" charset="0"/>
                <a:cs typeface="Courier New" panose="02070309020205020404" pitchFamily="49" charset="0"/>
              </a:rPr>
              <a:t>i</a:t>
            </a:r>
            <a:endParaRPr lang="en-US" altLang="en-US" sz="2000" dirty="0" smtClean="0">
              <a:solidFill>
                <a:srgbClr val="00B050"/>
              </a:solidFill>
              <a:latin typeface="Courier New" panose="02070309020205020404" pitchFamily="49" charset="0"/>
              <a:cs typeface="Courier New" panose="02070309020205020404" pitchFamily="49" charset="0"/>
            </a:endParaRPr>
          </a:p>
          <a:p>
            <a:pPr marL="0" indent="0" defTabSz="1007943" fontAlgn="auto">
              <a:spcBef>
                <a:spcPts val="1102"/>
              </a:spcBef>
              <a:spcAft>
                <a:spcPts val="0"/>
              </a:spcAft>
              <a:buFont typeface="Arial" panose="020B0604020202020204" pitchFamily="34" charset="0"/>
              <a:buNone/>
              <a:defRPr/>
            </a:pPr>
            <a:r>
              <a:rPr lang="en-US" altLang="en-US" sz="2000" dirty="0" smtClean="0">
                <a:solidFill>
                  <a:srgbClr val="00B050"/>
                </a:solidFill>
                <a:latin typeface="Courier New" panose="02070309020205020404" pitchFamily="49" charset="0"/>
                <a:cs typeface="Courier New" panose="02070309020205020404" pitchFamily="49" charset="0"/>
              </a:rPr>
              <a:t>tail -1 $</a:t>
            </a:r>
            <a:r>
              <a:rPr lang="en-US" altLang="en-US" sz="2000" dirty="0" err="1" smtClean="0">
                <a:solidFill>
                  <a:srgbClr val="00B050"/>
                </a:solidFill>
                <a:latin typeface="Courier New" panose="02070309020205020404" pitchFamily="49" charset="0"/>
                <a:cs typeface="Courier New" panose="02070309020205020404" pitchFamily="49" charset="0"/>
              </a:rPr>
              <a:t>i</a:t>
            </a:r>
            <a:endParaRPr lang="en-US" altLang="en-US" sz="2000" dirty="0" smtClean="0">
              <a:solidFill>
                <a:srgbClr val="00B050"/>
              </a:solidFill>
              <a:latin typeface="Courier New" panose="02070309020205020404" pitchFamily="49" charset="0"/>
              <a:cs typeface="Courier New" panose="02070309020205020404" pitchFamily="49" charset="0"/>
            </a:endParaRPr>
          </a:p>
          <a:p>
            <a:pPr marL="0" indent="0" defTabSz="1007943" fontAlgn="auto">
              <a:spcBef>
                <a:spcPts val="1102"/>
              </a:spcBef>
              <a:spcAft>
                <a:spcPts val="0"/>
              </a:spcAft>
              <a:buFont typeface="Arial" panose="020B0604020202020204" pitchFamily="34" charset="0"/>
              <a:buNone/>
              <a:defRPr/>
            </a:pPr>
            <a:r>
              <a:rPr lang="en-US" altLang="en-US" sz="2000" dirty="0" smtClean="0">
                <a:solidFill>
                  <a:srgbClr val="00B050"/>
                </a:solidFill>
                <a:latin typeface="Courier New" panose="02070309020205020404" pitchFamily="49" charset="0"/>
                <a:cs typeface="Courier New" panose="02070309020205020404" pitchFamily="49" charset="0"/>
              </a:rPr>
              <a:t>Done</a:t>
            </a:r>
          </a:p>
          <a:p>
            <a:pPr marL="0" indent="0" defTabSz="1007943" fontAlgn="auto">
              <a:spcBef>
                <a:spcPts val="1102"/>
              </a:spcBef>
              <a:spcAft>
                <a:spcPts val="0"/>
              </a:spcAft>
              <a:buFont typeface="Arial" panose="020B0604020202020204" pitchFamily="34" charset="0"/>
              <a:buNone/>
              <a:defRPr/>
            </a:pPr>
            <a:r>
              <a:rPr lang="en-US" altLang="en-US" sz="2000" b="1" dirty="0" smtClean="0">
                <a:latin typeface="Courier New" panose="02070309020205020404" pitchFamily="49" charset="0"/>
                <a:cs typeface="Courier New" panose="02070309020205020404" pitchFamily="49" charset="0"/>
              </a:rPr>
              <a:t>$</a:t>
            </a:r>
            <a:r>
              <a:rPr lang="en-US" altLang="en-US" sz="2000" dirty="0" smtClean="0">
                <a:solidFill>
                  <a:srgbClr val="00B050"/>
                </a:solidFill>
                <a:latin typeface="Courier New" panose="02070309020205020404" pitchFamily="49" charset="0"/>
                <a:cs typeface="Courier New" panose="02070309020205020404" pitchFamily="49" charset="0"/>
              </a:rPr>
              <a:t> </a:t>
            </a:r>
            <a:r>
              <a:rPr lang="en-US" altLang="en-US" sz="2000" dirty="0" err="1" smtClean="0">
                <a:solidFill>
                  <a:srgbClr val="00B050"/>
                </a:solidFill>
                <a:latin typeface="Courier New" panose="02070309020205020404" pitchFamily="49" charset="0"/>
                <a:cs typeface="Courier New" panose="02070309020205020404" pitchFamily="49" charset="0"/>
              </a:rPr>
              <a:t>chmod</a:t>
            </a:r>
            <a:r>
              <a:rPr lang="en-US" altLang="en-US" sz="2000" dirty="0" smtClean="0">
                <a:solidFill>
                  <a:srgbClr val="00B050"/>
                </a:solidFill>
                <a:latin typeface="Courier New" panose="02070309020205020404" pitchFamily="49" charset="0"/>
                <a:cs typeface="Courier New" panose="02070309020205020404" pitchFamily="49" charset="0"/>
              </a:rPr>
              <a:t> 700 y.sh</a:t>
            </a:r>
            <a:endParaRPr lang="en-US" altLang="en-US" sz="2000" dirty="0" smtClean="0">
              <a:solidFill>
                <a:srgbClr val="78D830"/>
              </a:solidFill>
              <a:latin typeface="Courier New" panose="02070309020205020404" pitchFamily="49" charset="0"/>
              <a:cs typeface="Courier New" panose="02070309020205020404" pitchFamily="49" charset="0"/>
            </a:endParaRPr>
          </a:p>
          <a:p>
            <a:pPr marL="0" indent="0" defTabSz="1007943" fontAlgn="auto">
              <a:spcBef>
                <a:spcPts val="1102"/>
              </a:spcBef>
              <a:spcAft>
                <a:spcPts val="0"/>
              </a:spcAft>
              <a:buFont typeface="Arial" panose="020B0604020202020204" pitchFamily="34" charset="0"/>
              <a:buNone/>
              <a:defRPr/>
            </a:pPr>
            <a:endParaRPr lang="en-US" altLang="en-US" sz="1800" b="1" dirty="0" smtClean="0">
              <a:solidFill>
                <a:schemeClr val="accent6"/>
              </a:solidFill>
              <a:latin typeface="Courier New" panose="02070309020205020404" pitchFamily="49" charset="0"/>
              <a:cs typeface="Courier New" panose="02070309020205020404" pitchFamily="49"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Content Placeholder 2"/>
          <p:cNvSpPr>
            <a:spLocks noGrp="1"/>
          </p:cNvSpPr>
          <p:nvPr>
            <p:ph idx="1"/>
          </p:nvPr>
        </p:nvSpPr>
        <p:spPr>
          <a:xfrm>
            <a:off x="503238" y="1360488"/>
            <a:ext cx="9074150" cy="4989512"/>
          </a:xfrm>
        </p:spPr>
        <p:txBody>
          <a:bodyPr/>
          <a:lstStyle/>
          <a:p>
            <a:pPr marL="0" indent="0" defTabSz="1007943" fontAlgn="auto">
              <a:spcBef>
                <a:spcPts val="1102"/>
              </a:spcBef>
              <a:spcAft>
                <a:spcPts val="0"/>
              </a:spcAft>
              <a:buFont typeface="Arial" panose="020B0604020202020204" pitchFamily="34" charset="0"/>
              <a:buNone/>
              <a:defRPr/>
            </a:pPr>
            <a:r>
              <a:rPr lang="en-US" altLang="en-US" sz="2000" b="1" dirty="0" smtClean="0">
                <a:latin typeface="Courier New" panose="02070309020205020404" pitchFamily="49" charset="0"/>
                <a:cs typeface="Courier New" panose="02070309020205020404" pitchFamily="49" charset="0"/>
              </a:rPr>
              <a:t>$</a:t>
            </a:r>
            <a:r>
              <a:rPr lang="en-US" altLang="en-US" sz="2000" dirty="0" smtClean="0">
                <a:solidFill>
                  <a:srgbClr val="00B050"/>
                </a:solidFill>
                <a:latin typeface="Courier New" panose="02070309020205020404" pitchFamily="49" charset="0"/>
                <a:cs typeface="Courier New" panose="02070309020205020404" pitchFamily="49" charset="0"/>
              </a:rPr>
              <a:t> ./y.sh</a:t>
            </a:r>
          </a:p>
          <a:p>
            <a:pPr marL="0" indent="0" defTabSz="1007943" fontAlgn="auto">
              <a:spcBef>
                <a:spcPts val="1102"/>
              </a:spcBef>
              <a:spcAft>
                <a:spcPts val="0"/>
              </a:spcAft>
              <a:buFont typeface="Arial" panose="020B0604020202020204" pitchFamily="34" charset="0"/>
              <a:buNone/>
              <a:defRPr/>
            </a:pPr>
            <a:r>
              <a:rPr lang="en-US" altLang="en-US" sz="2000" i="1" dirty="0" smtClean="0">
                <a:latin typeface="Courier New" panose="02070309020205020404" pitchFamily="49" charset="0"/>
                <a:cs typeface="Courier New" panose="02070309020205020404" pitchFamily="49" charset="0"/>
              </a:rPr>
              <a:t>== a.txt ==</a:t>
            </a:r>
          </a:p>
          <a:p>
            <a:pPr marL="0" indent="0" defTabSz="1007943" fontAlgn="auto">
              <a:spcBef>
                <a:spcPts val="1102"/>
              </a:spcBef>
              <a:spcAft>
                <a:spcPts val="0"/>
              </a:spcAft>
              <a:buFont typeface="Arial" panose="020B0604020202020204" pitchFamily="34" charset="0"/>
              <a:buNone/>
              <a:defRPr/>
            </a:pPr>
            <a:r>
              <a:rPr lang="en-US" altLang="en-US" sz="2000" i="1" dirty="0" smtClean="0">
                <a:latin typeface="Courier New" panose="02070309020205020404" pitchFamily="49" charset="0"/>
                <a:cs typeface="Courier New" panose="02070309020205020404" pitchFamily="49" charset="0"/>
              </a:rPr>
              <a:t>Hi there</a:t>
            </a:r>
          </a:p>
          <a:p>
            <a:pPr marL="0" indent="0" defTabSz="1007943" fontAlgn="auto">
              <a:spcBef>
                <a:spcPts val="1102"/>
              </a:spcBef>
              <a:spcAft>
                <a:spcPts val="0"/>
              </a:spcAft>
              <a:buFont typeface="Arial" panose="020B0604020202020204" pitchFamily="34" charset="0"/>
              <a:buNone/>
              <a:defRPr/>
            </a:pPr>
            <a:r>
              <a:rPr lang="en-US" altLang="en-US" sz="2000" i="1" dirty="0" smtClean="0">
                <a:latin typeface="Courier New" panose="02070309020205020404" pitchFamily="49" charset="0"/>
                <a:cs typeface="Courier New" panose="02070309020205020404" pitchFamily="49" charset="0"/>
              </a:rPr>
              <a:t>xxx</a:t>
            </a:r>
          </a:p>
          <a:p>
            <a:pPr marL="0" indent="0" defTabSz="1007943" fontAlgn="auto">
              <a:spcBef>
                <a:spcPts val="1102"/>
              </a:spcBef>
              <a:spcAft>
                <a:spcPts val="0"/>
              </a:spcAft>
              <a:buFont typeface="Arial" panose="020B0604020202020204" pitchFamily="34" charset="0"/>
              <a:buNone/>
              <a:defRPr/>
            </a:pPr>
            <a:r>
              <a:rPr lang="en-US" altLang="en-US" sz="2000" i="1" dirty="0" smtClean="0">
                <a:latin typeface="Courier New" panose="02070309020205020404" pitchFamily="49" charset="0"/>
                <a:cs typeface="Courier New" panose="02070309020205020404" pitchFamily="49" charset="0"/>
              </a:rPr>
              <a:t>== b.txt ==</a:t>
            </a:r>
          </a:p>
          <a:p>
            <a:pPr marL="0" indent="0" defTabSz="1007943" fontAlgn="auto">
              <a:spcBef>
                <a:spcPts val="1102"/>
              </a:spcBef>
              <a:spcAft>
                <a:spcPts val="0"/>
              </a:spcAft>
              <a:buFont typeface="Arial" panose="020B0604020202020204" pitchFamily="34" charset="0"/>
              <a:buNone/>
              <a:defRPr/>
            </a:pPr>
            <a:r>
              <a:rPr lang="en-US" altLang="en-US" sz="2000" i="1" dirty="0" smtClean="0">
                <a:latin typeface="Courier New" panose="02070309020205020404" pitchFamily="49" charset="0"/>
                <a:cs typeface="Courier New" panose="02070309020205020404" pitchFamily="49" charset="0"/>
              </a:rPr>
              <a:t>File B</a:t>
            </a:r>
          </a:p>
          <a:p>
            <a:pPr marL="0" indent="0" defTabSz="1007943" fontAlgn="auto">
              <a:spcBef>
                <a:spcPts val="1102"/>
              </a:spcBef>
              <a:spcAft>
                <a:spcPts val="0"/>
              </a:spcAft>
              <a:buFont typeface="Arial" panose="020B0604020202020204" pitchFamily="34" charset="0"/>
              <a:buNone/>
              <a:defRPr/>
            </a:pPr>
            <a:r>
              <a:rPr lang="en-US" altLang="en-US" sz="2000" i="1" dirty="0" smtClean="0">
                <a:latin typeface="Courier New" panose="02070309020205020404" pitchFamily="49" charset="0"/>
                <a:cs typeface="Courier New" panose="02070309020205020404" pitchFamily="49" charset="0"/>
              </a:rPr>
              <a:t>File B</a:t>
            </a:r>
          </a:p>
          <a:p>
            <a:pPr marL="0" indent="0" defTabSz="1007943" fontAlgn="auto">
              <a:spcBef>
                <a:spcPts val="1102"/>
              </a:spcBef>
              <a:spcAft>
                <a:spcPts val="0"/>
              </a:spcAft>
              <a:buFont typeface="Arial" panose="020B0604020202020204" pitchFamily="34" charset="0"/>
              <a:buNone/>
              <a:defRPr/>
            </a:pPr>
            <a:r>
              <a:rPr lang="en-US" altLang="en-US" sz="2000" i="1" dirty="0" smtClean="0">
                <a:latin typeface="Courier New" panose="02070309020205020404" pitchFamily="49" charset="0"/>
                <a:cs typeface="Courier New" panose="02070309020205020404" pitchFamily="49" charset="0"/>
              </a:rPr>
              <a:t>== y.sh ==</a:t>
            </a:r>
          </a:p>
          <a:p>
            <a:pPr marL="0" indent="0" defTabSz="1007943" fontAlgn="auto">
              <a:spcBef>
                <a:spcPts val="1102"/>
              </a:spcBef>
              <a:spcAft>
                <a:spcPts val="0"/>
              </a:spcAft>
              <a:buFont typeface="Arial" panose="020B0604020202020204" pitchFamily="34" charset="0"/>
              <a:buNone/>
              <a:defRPr/>
            </a:pPr>
            <a:r>
              <a:rPr lang="en-US" altLang="en-US" sz="2000" i="1" dirty="0" smtClean="0">
                <a:latin typeface="Courier New" panose="02070309020205020404" pitchFamily="49" charset="0"/>
                <a:cs typeface="Courier New" panose="02070309020205020404" pitchFamily="49" charset="0"/>
              </a:rPr>
              <a:t>for </a:t>
            </a:r>
            <a:r>
              <a:rPr lang="en-US" altLang="en-US" sz="2000" i="1" dirty="0" err="1" smtClean="0">
                <a:latin typeface="Courier New" panose="02070309020205020404" pitchFamily="49" charset="0"/>
                <a:cs typeface="Courier New" panose="02070309020205020404" pitchFamily="49" charset="0"/>
              </a:rPr>
              <a:t>i</a:t>
            </a:r>
            <a:r>
              <a:rPr lang="en-US" altLang="en-US" sz="2000" i="1" dirty="0" smtClean="0">
                <a:latin typeface="Courier New" panose="02070309020205020404" pitchFamily="49" charset="0"/>
                <a:cs typeface="Courier New" panose="02070309020205020404" pitchFamily="49" charset="0"/>
              </a:rPr>
              <a:t> in *</a:t>
            </a:r>
          </a:p>
          <a:p>
            <a:pPr marL="0" indent="0" defTabSz="1007943" fontAlgn="auto">
              <a:spcBef>
                <a:spcPts val="1102"/>
              </a:spcBef>
              <a:spcAft>
                <a:spcPts val="0"/>
              </a:spcAft>
              <a:buFont typeface="Arial" panose="020B0604020202020204" pitchFamily="34" charset="0"/>
              <a:buNone/>
              <a:defRPr/>
            </a:pPr>
            <a:r>
              <a:rPr lang="en-US" altLang="en-US" sz="2000" i="1" dirty="0" smtClean="0">
                <a:latin typeface="Courier New" panose="02070309020205020404" pitchFamily="49" charset="0"/>
                <a:cs typeface="Courier New" panose="02070309020205020404" pitchFamily="49" charset="0"/>
              </a:rPr>
              <a:t>done</a:t>
            </a:r>
          </a:p>
          <a:p>
            <a:pPr marL="0" indent="0" defTabSz="1007943" fontAlgn="auto">
              <a:spcBef>
                <a:spcPts val="1102"/>
              </a:spcBef>
              <a:spcAft>
                <a:spcPts val="0"/>
              </a:spcAft>
              <a:buFont typeface="Arial" panose="020B0604020202020204" pitchFamily="34" charset="0"/>
              <a:buNone/>
              <a:defRPr/>
            </a:pPr>
            <a:r>
              <a:rPr lang="en-US" altLang="en-US" sz="2000" b="1" dirty="0" smtClean="0">
                <a:latin typeface="Courier New" panose="02070309020205020404" pitchFamily="49" charset="0"/>
                <a:cs typeface="Courier New" panose="02070309020205020404" pitchFamily="49" charset="0"/>
              </a:rPr>
              <a:t>$</a:t>
            </a:r>
          </a:p>
          <a:p>
            <a:pPr marL="0" indent="0" defTabSz="1007943" fontAlgn="auto">
              <a:spcBef>
                <a:spcPts val="1102"/>
              </a:spcBef>
              <a:spcAft>
                <a:spcPts val="0"/>
              </a:spcAft>
              <a:buFont typeface="Arial" panose="020B0604020202020204" pitchFamily="34" charset="0"/>
              <a:buNone/>
              <a:defRPr/>
            </a:pPr>
            <a:endParaRPr lang="en-US" altLang="en-US" sz="2000" dirty="0" smtClean="0">
              <a:solidFill>
                <a:srgbClr val="78D830"/>
              </a:solidFill>
              <a:latin typeface="Courier New" panose="02070309020205020404" pitchFamily="49" charset="0"/>
              <a:cs typeface="Courier New" panose="02070309020205020404" pitchFamily="49" charset="0"/>
            </a:endParaRPr>
          </a:p>
          <a:p>
            <a:pPr marL="251986" indent="-251986" defTabSz="1007943" fontAlgn="auto">
              <a:spcBef>
                <a:spcPts val="1102"/>
              </a:spcBef>
              <a:spcAft>
                <a:spcPts val="0"/>
              </a:spcAft>
              <a:defRPr/>
            </a:pPr>
            <a:endParaRPr lang="en-US" altLang="en-US" sz="2000" b="1" dirty="0" smtClean="0">
              <a:latin typeface="Courier New" panose="02070309020205020404" pitchFamily="49" charset="0"/>
              <a:cs typeface="Courier New" panose="02070309020205020404" pitchFamily="49" charset="0"/>
            </a:endParaRPr>
          </a:p>
          <a:p>
            <a:pPr marL="251986" indent="-251986" defTabSz="1007943" fontAlgn="auto">
              <a:spcBef>
                <a:spcPts val="1102"/>
              </a:spcBef>
              <a:spcAft>
                <a:spcPts val="0"/>
              </a:spcAft>
              <a:defRPr/>
            </a:pPr>
            <a:endParaRPr lang="en-US" altLang="en-US" sz="2000" dirty="0" smtClean="0">
              <a:latin typeface="Courier" charset="0"/>
            </a:endParaRPr>
          </a:p>
          <a:p>
            <a:pPr marL="251986" indent="-251986" defTabSz="1007943" fontAlgn="auto">
              <a:spcBef>
                <a:spcPts val="1102"/>
              </a:spcBef>
              <a:spcAft>
                <a:spcPts val="0"/>
              </a:spcAft>
              <a:defRPr/>
            </a:pPr>
            <a:endParaRPr lang="en-US" altLang="en-US" sz="2000" dirty="0" smtClean="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Title 1"/>
          <p:cNvSpPr>
            <a:spLocks noGrp="1"/>
          </p:cNvSpPr>
          <p:nvPr>
            <p:ph type="title"/>
          </p:nvPr>
        </p:nvSpPr>
        <p:spPr>
          <a:xfrm>
            <a:off x="503238" y="303213"/>
            <a:ext cx="9074150" cy="1258887"/>
          </a:xfrm>
          <a:extLst/>
        </p:spPr>
        <p:txBody>
          <a:bodyPr anchor="t"/>
          <a:lstStyle/>
          <a:p>
            <a:pPr defTabSz="1007943" fontAlgn="auto">
              <a:spcAft>
                <a:spcPts val="0"/>
              </a:spcAft>
              <a:defRPr/>
            </a:pPr>
            <a:r>
              <a:rPr lang="en-US" altLang="en-US" sz="3527" smtClean="0">
                <a:cs typeface="Calibri" panose="020F0502020204030204" pitchFamily="34" charset="0"/>
              </a:rPr>
              <a:t>What happens when I</a:t>
            </a:r>
            <a:br>
              <a:rPr lang="en-US" altLang="en-US" sz="3527" smtClean="0">
                <a:cs typeface="Calibri" panose="020F0502020204030204" pitchFamily="34" charset="0"/>
              </a:rPr>
            </a:br>
            <a:r>
              <a:rPr lang="en-US" altLang="en-US" sz="3527" smtClean="0">
                <a:cs typeface="Calibri" panose="020F0502020204030204" pitchFamily="34" charset="0"/>
              </a:rPr>
              <a:t>try to run a file that is not a script?</a:t>
            </a:r>
          </a:p>
        </p:txBody>
      </p:sp>
      <p:sp>
        <p:nvSpPr>
          <p:cNvPr id="173059" name="Content Placeholder 2"/>
          <p:cNvSpPr>
            <a:spLocks noGrp="1"/>
          </p:cNvSpPr>
          <p:nvPr>
            <p:ph idx="1"/>
          </p:nvPr>
        </p:nvSpPr>
        <p:spPr>
          <a:xfrm>
            <a:off x="503238" y="1763713"/>
            <a:ext cx="9074150" cy="4989512"/>
          </a:xfrm>
          <a:extLst/>
        </p:spPr>
        <p:txBody>
          <a:bodyPr/>
          <a:lstStyle/>
          <a:p>
            <a:pPr marL="0" indent="0" defTabSz="1007943" fontAlgn="auto">
              <a:spcBef>
                <a:spcPts val="1102"/>
              </a:spcBef>
              <a:spcAft>
                <a:spcPts val="0"/>
              </a:spcAft>
              <a:buFont typeface="Arial" panose="020B0604020202020204" pitchFamily="34" charset="0"/>
              <a:buNone/>
              <a:defRPr/>
            </a:pPr>
            <a:r>
              <a:rPr lang="en-US" altLang="en-US" sz="2400" b="1" dirty="0" smtClean="0">
                <a:latin typeface="Courier New" panose="02070309020205020404" pitchFamily="49" charset="0"/>
                <a:cs typeface="Courier New" panose="02070309020205020404" pitchFamily="49" charset="0"/>
              </a:rPr>
              <a:t>$</a:t>
            </a:r>
            <a:r>
              <a:rPr lang="en-US" altLang="en-US" sz="2400" dirty="0" smtClean="0">
                <a:solidFill>
                  <a:srgbClr val="00B050"/>
                </a:solidFill>
                <a:latin typeface="Courier New" panose="02070309020205020404" pitchFamily="49" charset="0"/>
                <a:cs typeface="Courier New" panose="02070309020205020404" pitchFamily="49" charset="0"/>
              </a:rPr>
              <a:t> more a.txt</a:t>
            </a:r>
            <a:endParaRPr lang="en-US" altLang="en-US" sz="2400" i="1" dirty="0" smtClean="0">
              <a:latin typeface="Courier New" panose="02070309020205020404" pitchFamily="49" charset="0"/>
              <a:cs typeface="Courier New" panose="02070309020205020404" pitchFamily="49" charset="0"/>
            </a:endParaRPr>
          </a:p>
          <a:p>
            <a:pPr marL="0" indent="0" defTabSz="1007943" fontAlgn="auto">
              <a:spcBef>
                <a:spcPts val="1102"/>
              </a:spcBef>
              <a:spcAft>
                <a:spcPts val="0"/>
              </a:spcAft>
              <a:buFont typeface="Arial" panose="020B0604020202020204" pitchFamily="34" charset="0"/>
              <a:buNone/>
              <a:defRPr/>
            </a:pPr>
            <a:r>
              <a:rPr lang="en-US" altLang="en-US" sz="2400" i="1" dirty="0" smtClean="0">
                <a:latin typeface="Courier New" panose="02070309020205020404" pitchFamily="49" charset="0"/>
                <a:cs typeface="Courier New" panose="02070309020205020404" pitchFamily="49" charset="0"/>
              </a:rPr>
              <a:t>Hi there</a:t>
            </a:r>
          </a:p>
          <a:p>
            <a:pPr marL="0" indent="0" defTabSz="1007943" fontAlgn="auto">
              <a:spcBef>
                <a:spcPts val="1102"/>
              </a:spcBef>
              <a:spcAft>
                <a:spcPts val="0"/>
              </a:spcAft>
              <a:buFont typeface="Arial" panose="020B0604020202020204" pitchFamily="34" charset="0"/>
              <a:buNone/>
              <a:defRPr/>
            </a:pPr>
            <a:r>
              <a:rPr lang="en-US" altLang="en-US" sz="2400" i="1" dirty="0" smtClean="0">
                <a:latin typeface="Courier New" panose="02070309020205020404" pitchFamily="49" charset="0"/>
                <a:cs typeface="Courier New" panose="02070309020205020404" pitchFamily="49" charset="0"/>
              </a:rPr>
              <a:t>this</a:t>
            </a:r>
          </a:p>
          <a:p>
            <a:pPr marL="0" indent="0" defTabSz="1007943" fontAlgn="auto">
              <a:spcBef>
                <a:spcPts val="1102"/>
              </a:spcBef>
              <a:spcAft>
                <a:spcPts val="0"/>
              </a:spcAft>
              <a:buFont typeface="Arial" panose="020B0604020202020204" pitchFamily="34" charset="0"/>
              <a:buNone/>
              <a:defRPr/>
            </a:pPr>
            <a:r>
              <a:rPr lang="en-US" altLang="en-US" sz="2400" i="1" dirty="0" smtClean="0">
                <a:latin typeface="Courier New" panose="02070309020205020404" pitchFamily="49" charset="0"/>
                <a:cs typeface="Courier New" panose="02070309020205020404" pitchFamily="49" charset="0"/>
              </a:rPr>
              <a:t>is</a:t>
            </a:r>
          </a:p>
          <a:p>
            <a:pPr marL="0" indent="0" defTabSz="1007943" fontAlgn="auto">
              <a:spcBef>
                <a:spcPts val="1102"/>
              </a:spcBef>
              <a:spcAft>
                <a:spcPts val="0"/>
              </a:spcAft>
              <a:buFont typeface="Arial" panose="020B0604020202020204" pitchFamily="34" charset="0"/>
              <a:buNone/>
              <a:defRPr/>
            </a:pPr>
            <a:r>
              <a:rPr lang="en-US" altLang="en-US" sz="2400" i="1" dirty="0">
                <a:latin typeface="Courier New" panose="02070309020205020404" pitchFamily="49" charset="0"/>
                <a:cs typeface="Courier New" panose="02070309020205020404" pitchFamily="49" charset="0"/>
              </a:rPr>
              <a:t>f</a:t>
            </a:r>
            <a:r>
              <a:rPr lang="en-US" altLang="en-US" sz="2400" i="1" dirty="0" smtClean="0">
                <a:latin typeface="Courier New" panose="02070309020205020404" pitchFamily="49" charset="0"/>
                <a:cs typeface="Courier New" panose="02070309020205020404" pitchFamily="49" charset="0"/>
              </a:rPr>
              <a:t>ile a</a:t>
            </a:r>
          </a:p>
          <a:p>
            <a:pPr marL="0" indent="0" defTabSz="1007943" fontAlgn="auto">
              <a:spcBef>
                <a:spcPts val="1102"/>
              </a:spcBef>
              <a:spcAft>
                <a:spcPts val="0"/>
              </a:spcAft>
              <a:buFont typeface="Arial" panose="020B0604020202020204" pitchFamily="34" charset="0"/>
              <a:buNone/>
              <a:defRPr/>
            </a:pPr>
            <a:r>
              <a:rPr lang="en-US" altLang="en-US" sz="2400" i="1" dirty="0" smtClean="0">
                <a:latin typeface="Courier New" panose="02070309020205020404" pitchFamily="49" charset="0"/>
                <a:cs typeface="Courier New" panose="02070309020205020404" pitchFamily="49" charset="0"/>
              </a:rPr>
              <a:t>Xxx</a:t>
            </a:r>
          </a:p>
          <a:p>
            <a:pPr marL="0" indent="0" defTabSz="1007943" fontAlgn="auto">
              <a:spcBef>
                <a:spcPts val="1102"/>
              </a:spcBef>
              <a:spcAft>
                <a:spcPts val="0"/>
              </a:spcAft>
              <a:buFont typeface="Arial" panose="020B0604020202020204" pitchFamily="34" charset="0"/>
              <a:buNone/>
              <a:defRPr/>
            </a:pPr>
            <a:r>
              <a:rPr lang="en-US" altLang="en-US" sz="2400" b="1" dirty="0" smtClean="0">
                <a:latin typeface="Courier New" panose="02070309020205020404" pitchFamily="49" charset="0"/>
                <a:cs typeface="Courier New" panose="02070309020205020404" pitchFamily="49" charset="0"/>
              </a:rPr>
              <a:t>$ </a:t>
            </a:r>
          </a:p>
          <a:p>
            <a:pPr marL="251986" indent="-251986" defTabSz="1007943" fontAlgn="auto">
              <a:spcBef>
                <a:spcPts val="1102"/>
              </a:spcBef>
              <a:spcAft>
                <a:spcPts val="0"/>
              </a:spcAft>
              <a:defRPr/>
            </a:pPr>
            <a:endParaRPr lang="en-US" altLang="en-US" sz="2400" dirty="0" smtClean="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Title 1"/>
          <p:cNvSpPr>
            <a:spLocks noGrp="1"/>
          </p:cNvSpPr>
          <p:nvPr>
            <p:ph type="title"/>
          </p:nvPr>
        </p:nvSpPr>
        <p:spPr>
          <a:xfrm>
            <a:off x="503238" y="303213"/>
            <a:ext cx="9074150" cy="711200"/>
          </a:xfrm>
          <a:extLst/>
        </p:spPr>
        <p:txBody>
          <a:bodyPr anchor="t"/>
          <a:lstStyle/>
          <a:p>
            <a:pPr defTabSz="1007943" fontAlgn="auto">
              <a:spcAft>
                <a:spcPts val="0"/>
              </a:spcAft>
              <a:defRPr/>
            </a:pPr>
            <a:r>
              <a:rPr lang="en-US" altLang="en-US" sz="3527" smtClean="0">
                <a:cs typeface="Calibri" panose="020F0502020204030204" pitchFamily="34" charset="0"/>
              </a:rPr>
              <a:t>Unintended consequences </a:t>
            </a:r>
          </a:p>
        </p:txBody>
      </p:sp>
      <p:sp>
        <p:nvSpPr>
          <p:cNvPr id="179203" name="Content Placeholder 2"/>
          <p:cNvSpPr>
            <a:spLocks noGrp="1"/>
          </p:cNvSpPr>
          <p:nvPr>
            <p:ph idx="1"/>
          </p:nvPr>
        </p:nvSpPr>
        <p:spPr>
          <a:xfrm>
            <a:off x="503238" y="1130300"/>
            <a:ext cx="6899275" cy="4608513"/>
          </a:xfrm>
        </p:spPr>
        <p:txBody>
          <a:bodyPr/>
          <a:lstStyle/>
          <a:p>
            <a:pPr marL="0" indent="0" defTabSz="1007943" fontAlgn="auto">
              <a:spcBef>
                <a:spcPts val="1102"/>
              </a:spcBef>
              <a:spcAft>
                <a:spcPts val="0"/>
              </a:spcAft>
              <a:buFont typeface="Arial" panose="020B0604020202020204" pitchFamily="34" charset="0"/>
              <a:buNone/>
              <a:defRPr/>
            </a:pPr>
            <a:endParaRPr lang="en-US" altLang="en-US" sz="2000" dirty="0">
              <a:latin typeface="Courier New" panose="02070309020205020404" pitchFamily="49" charset="0"/>
              <a:cs typeface="Courier New" panose="02070309020205020404" pitchFamily="49" charset="0"/>
            </a:endParaRPr>
          </a:p>
          <a:p>
            <a:pPr marL="0" indent="0" defTabSz="1007943" fontAlgn="auto">
              <a:spcBef>
                <a:spcPts val="1102"/>
              </a:spcBef>
              <a:spcAft>
                <a:spcPts val="0"/>
              </a:spcAft>
              <a:buFont typeface="Arial" panose="020B0604020202020204" pitchFamily="34" charset="0"/>
              <a:buNone/>
              <a:defRPr/>
            </a:pPr>
            <a:r>
              <a:rPr lang="en-US" altLang="en-US" sz="2000" b="1" dirty="0" smtClean="0">
                <a:latin typeface="Courier New" panose="02070309020205020404" pitchFamily="49" charset="0"/>
                <a:cs typeface="Courier New" panose="02070309020205020404" pitchFamily="49" charset="0"/>
              </a:rPr>
              <a:t>$</a:t>
            </a:r>
            <a:r>
              <a:rPr lang="en-US" altLang="en-US" sz="2000" dirty="0" smtClean="0">
                <a:solidFill>
                  <a:srgbClr val="00B050"/>
                </a:solidFill>
                <a:latin typeface="Courier New" panose="02070309020205020404" pitchFamily="49" charset="0"/>
                <a:cs typeface="Courier New" panose="02070309020205020404" pitchFamily="49" charset="0"/>
              </a:rPr>
              <a:t> </a:t>
            </a:r>
            <a:r>
              <a:rPr lang="en-US" altLang="en-US" sz="2000" dirty="0" err="1" smtClean="0">
                <a:solidFill>
                  <a:srgbClr val="00B050"/>
                </a:solidFill>
                <a:latin typeface="Courier New" panose="02070309020205020404" pitchFamily="49" charset="0"/>
                <a:cs typeface="Courier New" panose="02070309020205020404" pitchFamily="49" charset="0"/>
              </a:rPr>
              <a:t>chmod</a:t>
            </a:r>
            <a:r>
              <a:rPr lang="en-US" altLang="en-US" sz="2000" dirty="0" smtClean="0">
                <a:solidFill>
                  <a:srgbClr val="00B050"/>
                </a:solidFill>
                <a:latin typeface="Courier New" panose="02070309020205020404" pitchFamily="49" charset="0"/>
                <a:cs typeface="Courier New" panose="02070309020205020404" pitchFamily="49" charset="0"/>
              </a:rPr>
              <a:t> 700 a.txt</a:t>
            </a:r>
          </a:p>
          <a:p>
            <a:pPr marL="0" indent="0" defTabSz="1007943" fontAlgn="auto">
              <a:spcBef>
                <a:spcPts val="1102"/>
              </a:spcBef>
              <a:spcAft>
                <a:spcPts val="0"/>
              </a:spcAft>
              <a:buFont typeface="Arial" panose="020B0604020202020204" pitchFamily="34" charset="0"/>
              <a:buNone/>
              <a:defRPr/>
            </a:pPr>
            <a:r>
              <a:rPr lang="en-US" altLang="en-US" sz="2000" b="1" dirty="0" smtClean="0">
                <a:latin typeface="Courier New" panose="02070309020205020404" pitchFamily="49" charset="0"/>
                <a:cs typeface="Courier New" panose="02070309020205020404" pitchFamily="49" charset="0"/>
              </a:rPr>
              <a:t>$</a:t>
            </a:r>
            <a:r>
              <a:rPr lang="en-US" altLang="en-US" sz="2000" dirty="0" smtClean="0">
                <a:solidFill>
                  <a:srgbClr val="00B050"/>
                </a:solidFill>
                <a:latin typeface="Courier New" panose="02070309020205020404" pitchFamily="49" charset="0"/>
                <a:cs typeface="Courier New" panose="02070309020205020404" pitchFamily="49" charset="0"/>
              </a:rPr>
              <a:t> ./a.txt</a:t>
            </a:r>
            <a:endParaRPr lang="en-US" altLang="en-US" sz="2000" i="1" dirty="0" smtClean="0">
              <a:latin typeface="Courier New" panose="02070309020205020404" pitchFamily="49" charset="0"/>
              <a:cs typeface="Courier New" panose="02070309020205020404" pitchFamily="49" charset="0"/>
            </a:endParaRPr>
          </a:p>
          <a:p>
            <a:pPr marL="0" indent="0" defTabSz="1007943" fontAlgn="auto">
              <a:spcBef>
                <a:spcPts val="1102"/>
              </a:spcBef>
              <a:spcAft>
                <a:spcPts val="0"/>
              </a:spcAft>
              <a:buFont typeface="Arial" panose="020B0604020202020204" pitchFamily="34" charset="0"/>
              <a:buNone/>
              <a:defRPr/>
            </a:pPr>
            <a:r>
              <a:rPr lang="en-US" altLang="en-US" sz="2000" i="1" dirty="0" smtClean="0">
                <a:latin typeface="Courier New" panose="02070309020205020404" pitchFamily="49" charset="0"/>
                <a:cs typeface="Courier New" panose="02070309020205020404" pitchFamily="49" charset="0"/>
              </a:rPr>
              <a:t>./a.txt: line 1: Hi: command not found</a:t>
            </a:r>
          </a:p>
          <a:p>
            <a:pPr marL="0" indent="0" defTabSz="1007943" fontAlgn="auto">
              <a:spcBef>
                <a:spcPts val="1102"/>
              </a:spcBef>
              <a:spcAft>
                <a:spcPts val="0"/>
              </a:spcAft>
              <a:buFont typeface="Arial" panose="020B0604020202020204" pitchFamily="34" charset="0"/>
              <a:buNone/>
              <a:defRPr/>
            </a:pPr>
            <a:r>
              <a:rPr lang="en-US" altLang="en-US" sz="2000" i="1" dirty="0" smtClean="0">
                <a:latin typeface="Courier New" panose="02070309020205020404" pitchFamily="49" charset="0"/>
                <a:cs typeface="Courier New" panose="02070309020205020404" pitchFamily="49" charset="0"/>
              </a:rPr>
              <a:t>./a.txt: line 2: this: command not found</a:t>
            </a:r>
          </a:p>
          <a:p>
            <a:pPr marL="0" indent="0" defTabSz="1007943" fontAlgn="auto">
              <a:spcBef>
                <a:spcPts val="1102"/>
              </a:spcBef>
              <a:spcAft>
                <a:spcPts val="0"/>
              </a:spcAft>
              <a:buFont typeface="Arial" panose="020B0604020202020204" pitchFamily="34" charset="0"/>
              <a:buNone/>
              <a:defRPr/>
            </a:pPr>
            <a:r>
              <a:rPr lang="en-US" altLang="en-US" sz="2000" i="1" dirty="0" smtClean="0">
                <a:latin typeface="Courier New" panose="02070309020205020404" pitchFamily="49" charset="0"/>
                <a:cs typeface="Courier New" panose="02070309020205020404" pitchFamily="49" charset="0"/>
              </a:rPr>
              <a:t>./a.txt: line 3: is: command not found</a:t>
            </a:r>
          </a:p>
          <a:p>
            <a:pPr marL="0" indent="0" defTabSz="1007943" fontAlgn="auto">
              <a:spcBef>
                <a:spcPts val="1102"/>
              </a:spcBef>
              <a:spcAft>
                <a:spcPts val="0"/>
              </a:spcAft>
              <a:buFont typeface="Arial" panose="020B0604020202020204" pitchFamily="34" charset="0"/>
              <a:buNone/>
              <a:defRPr/>
            </a:pPr>
            <a:r>
              <a:rPr lang="en-US" altLang="en-US" sz="2000" i="1" dirty="0" smtClean="0">
                <a:latin typeface="Courier New" panose="02070309020205020404" pitchFamily="49" charset="0"/>
                <a:cs typeface="Courier New" panose="02070309020205020404" pitchFamily="49" charset="0"/>
              </a:rPr>
              <a:t>a: cannot open 'a' (No such file or directory)</a:t>
            </a:r>
          </a:p>
          <a:p>
            <a:pPr marL="0" indent="0" defTabSz="1007943" fontAlgn="auto">
              <a:spcBef>
                <a:spcPts val="1102"/>
              </a:spcBef>
              <a:spcAft>
                <a:spcPts val="0"/>
              </a:spcAft>
              <a:buFont typeface="Arial" panose="020B0604020202020204" pitchFamily="34" charset="0"/>
              <a:buNone/>
              <a:defRPr/>
            </a:pPr>
            <a:r>
              <a:rPr lang="en-US" altLang="en-US" sz="2000" i="1" dirty="0" smtClean="0">
                <a:latin typeface="Courier New" panose="02070309020205020404" pitchFamily="49" charset="0"/>
                <a:cs typeface="Courier New" panose="02070309020205020404" pitchFamily="49" charset="0"/>
              </a:rPr>
              <a:t>./a.txt: line 5: xxx: command not found</a:t>
            </a:r>
          </a:p>
          <a:p>
            <a:pPr marL="0" indent="0" defTabSz="1007943" fontAlgn="auto">
              <a:spcBef>
                <a:spcPts val="1102"/>
              </a:spcBef>
              <a:spcAft>
                <a:spcPts val="0"/>
              </a:spcAft>
              <a:buFont typeface="Arial" panose="020B0604020202020204" pitchFamily="34" charset="0"/>
              <a:buNone/>
              <a:defRPr/>
            </a:pPr>
            <a:r>
              <a:rPr lang="en-US" altLang="en-US" sz="2000" b="1" dirty="0" smtClean="0">
                <a:latin typeface="Courier New" panose="02070309020205020404" pitchFamily="49" charset="0"/>
                <a:cs typeface="Courier New" panose="02070309020205020404" pitchFamily="49" charset="0"/>
              </a:rPr>
              <a:t>$</a:t>
            </a:r>
            <a:r>
              <a:rPr lang="en-US" altLang="en-US" sz="2000" dirty="0" smtClean="0">
                <a:latin typeface="Courier New" panose="02070309020205020404" pitchFamily="49" charset="0"/>
                <a:cs typeface="Courier New" panose="02070309020205020404" pitchFamily="49" charset="0"/>
              </a:rPr>
              <a:t> </a:t>
            </a:r>
          </a:p>
          <a:p>
            <a:pPr marL="251986" indent="-251986" defTabSz="1007943" fontAlgn="auto">
              <a:spcBef>
                <a:spcPts val="1102"/>
              </a:spcBef>
              <a:spcAft>
                <a:spcPts val="0"/>
              </a:spcAft>
              <a:defRPr/>
            </a:pPr>
            <a:endParaRPr lang="en-US" altLang="en-US" sz="2000" dirty="0" smtClean="0">
              <a:latin typeface="Courier New" panose="02070309020205020404" pitchFamily="49" charset="0"/>
              <a:cs typeface="Courier New" panose="02070309020205020404" pitchFamily="49" charset="0"/>
            </a:endParaRPr>
          </a:p>
        </p:txBody>
      </p:sp>
      <p:sp>
        <p:nvSpPr>
          <p:cNvPr id="4" name="Content Placeholder 2"/>
          <p:cNvSpPr txBox="1">
            <a:spLocks/>
          </p:cNvSpPr>
          <p:nvPr/>
        </p:nvSpPr>
        <p:spPr bwMode="auto">
          <a:xfrm>
            <a:off x="7516813" y="2282825"/>
            <a:ext cx="2117725" cy="2879725"/>
          </a:xfrm>
          <a:prstGeom prst="rect">
            <a:avLst/>
          </a:prstGeom>
        </p:spPr>
        <p:style>
          <a:lnRef idx="2">
            <a:schemeClr val="accent2"/>
          </a:lnRef>
          <a:fillRef idx="1">
            <a:schemeClr val="lt1"/>
          </a:fillRef>
          <a:effectRef idx="0">
            <a:schemeClr val="accent2"/>
          </a:effectRef>
          <a:fontRef idx="minor">
            <a:schemeClr val="dk1"/>
          </a:fontRef>
        </p:style>
        <p:txBody>
          <a:bodyPr lIns="100794" tIns="50397" rIns="100794" bIns="50397"/>
          <a:lstStyle>
            <a:lvl1pPr marL="342900" indent="-342900">
              <a:lnSpc>
                <a:spcPct val="90000"/>
              </a:lnSpc>
              <a:spcBef>
                <a:spcPts val="1100"/>
              </a:spcBef>
              <a:buFont typeface="Arial" panose="020B0604020202020204" pitchFamily="34" charset="0"/>
              <a:buChar char="•"/>
              <a:defRPr sz="3000">
                <a:solidFill>
                  <a:schemeClr val="tx1"/>
                </a:solidFill>
                <a:latin typeface="Calibri" panose="020F0502020204030204" pitchFamily="34" charset="0"/>
              </a:defRPr>
            </a:lvl1pPr>
            <a:lvl2pPr>
              <a:lnSpc>
                <a:spcPct val="90000"/>
              </a:lnSpc>
              <a:spcBef>
                <a:spcPts val="550"/>
              </a:spcBef>
              <a:buFont typeface="Arial" panose="020B0604020202020204" pitchFamily="34" charset="0"/>
              <a:buChar char="•"/>
              <a:defRPr sz="2600">
                <a:solidFill>
                  <a:schemeClr val="tx1"/>
                </a:solidFill>
                <a:latin typeface="Calibri" panose="020F0502020204030204" pitchFamily="34" charset="0"/>
              </a:defRPr>
            </a:lvl2pPr>
            <a:lvl3pPr>
              <a:lnSpc>
                <a:spcPct val="90000"/>
              </a:lnSpc>
              <a:spcBef>
                <a:spcPts val="550"/>
              </a:spcBef>
              <a:buFont typeface="Arial" panose="020B0604020202020204" pitchFamily="34" charset="0"/>
              <a:buChar char="•"/>
              <a:defRPr sz="2200">
                <a:solidFill>
                  <a:schemeClr val="tx1"/>
                </a:solidFill>
                <a:latin typeface="Calibri" panose="020F0502020204030204" pitchFamily="34" charset="0"/>
              </a:defRPr>
            </a:lvl3pPr>
            <a:lvl4pPr>
              <a:lnSpc>
                <a:spcPct val="90000"/>
              </a:lnSpc>
              <a:spcBef>
                <a:spcPts val="550"/>
              </a:spcBef>
              <a:buFont typeface="Arial" panose="020B0604020202020204" pitchFamily="34" charset="0"/>
              <a:buChar char="•"/>
              <a:defRPr sz="1900">
                <a:solidFill>
                  <a:schemeClr val="tx1"/>
                </a:solidFill>
                <a:latin typeface="Calibri" panose="020F0502020204030204" pitchFamily="34" charset="0"/>
              </a:defRPr>
            </a:lvl4pPr>
            <a:lvl5pPr>
              <a:lnSpc>
                <a:spcPct val="90000"/>
              </a:lnSpc>
              <a:spcBef>
                <a:spcPts val="550"/>
              </a:spcBef>
              <a:buFont typeface="Arial" panose="020B0604020202020204" pitchFamily="34" charset="0"/>
              <a:buChar char="•"/>
              <a:defRPr sz="1900">
                <a:solidFill>
                  <a:schemeClr val="tx1"/>
                </a:solidFill>
                <a:latin typeface="Calibri" panose="020F0502020204030204" pitchFamily="34" charset="0"/>
              </a:defRPr>
            </a:lvl5pPr>
            <a:lvl6pPr marL="2514600" indent="-228600" defTabSz="457200" fontAlgn="base">
              <a:lnSpc>
                <a:spcPct val="90000"/>
              </a:lnSpc>
              <a:spcBef>
                <a:spcPts val="550"/>
              </a:spcBef>
              <a:spcAft>
                <a:spcPct val="0"/>
              </a:spcAft>
              <a:buFont typeface="Arial" panose="020B0604020202020204" pitchFamily="34" charset="0"/>
              <a:buChar char="•"/>
              <a:defRPr sz="1900">
                <a:solidFill>
                  <a:schemeClr val="tx1"/>
                </a:solidFill>
                <a:latin typeface="Calibri" panose="020F0502020204030204" pitchFamily="34" charset="0"/>
              </a:defRPr>
            </a:lvl6pPr>
            <a:lvl7pPr marL="2971800" indent="-228600" defTabSz="457200" fontAlgn="base">
              <a:lnSpc>
                <a:spcPct val="90000"/>
              </a:lnSpc>
              <a:spcBef>
                <a:spcPts val="550"/>
              </a:spcBef>
              <a:spcAft>
                <a:spcPct val="0"/>
              </a:spcAft>
              <a:buFont typeface="Arial" panose="020B0604020202020204" pitchFamily="34" charset="0"/>
              <a:buChar char="•"/>
              <a:defRPr sz="1900">
                <a:solidFill>
                  <a:schemeClr val="tx1"/>
                </a:solidFill>
                <a:latin typeface="Calibri" panose="020F0502020204030204" pitchFamily="34" charset="0"/>
              </a:defRPr>
            </a:lvl7pPr>
            <a:lvl8pPr marL="3429000" indent="-228600" defTabSz="457200" fontAlgn="base">
              <a:lnSpc>
                <a:spcPct val="90000"/>
              </a:lnSpc>
              <a:spcBef>
                <a:spcPts val="550"/>
              </a:spcBef>
              <a:spcAft>
                <a:spcPct val="0"/>
              </a:spcAft>
              <a:buFont typeface="Arial" panose="020B0604020202020204" pitchFamily="34" charset="0"/>
              <a:buChar char="•"/>
              <a:defRPr sz="1900">
                <a:solidFill>
                  <a:schemeClr val="tx1"/>
                </a:solidFill>
                <a:latin typeface="Calibri" panose="020F0502020204030204" pitchFamily="34" charset="0"/>
              </a:defRPr>
            </a:lvl8pPr>
            <a:lvl9pPr marL="3886200" indent="-228600" defTabSz="457200" fontAlgn="base">
              <a:lnSpc>
                <a:spcPct val="90000"/>
              </a:lnSpc>
              <a:spcBef>
                <a:spcPts val="550"/>
              </a:spcBef>
              <a:spcAft>
                <a:spcPct val="0"/>
              </a:spcAft>
              <a:buFont typeface="Arial" panose="020B0604020202020204" pitchFamily="34" charset="0"/>
              <a:buChar char="•"/>
              <a:defRPr sz="1900">
                <a:solidFill>
                  <a:schemeClr val="tx1"/>
                </a:solidFill>
                <a:latin typeface="Calibri" panose="020F0502020204030204" pitchFamily="34" charset="0"/>
              </a:defRPr>
            </a:lvl9pPr>
          </a:lstStyle>
          <a:p>
            <a:pPr>
              <a:lnSpc>
                <a:spcPct val="93000"/>
              </a:lnSpc>
              <a:spcBef>
                <a:spcPct val="0"/>
              </a:spcBef>
              <a:spcAft>
                <a:spcPts val="1425"/>
              </a:spcAft>
              <a:buClr>
                <a:srgbClr val="000000"/>
              </a:buClr>
              <a:buFont typeface="Times New Roman" panose="02020603050405020304" pitchFamily="18" charset="0"/>
              <a:buNone/>
              <a:defRPr/>
            </a:pPr>
            <a:r>
              <a:rPr lang="en-US" altLang="en-US" sz="2400" smtClean="0">
                <a:solidFill>
                  <a:srgbClr val="000000"/>
                </a:solidFill>
                <a:latin typeface="Courier New" panose="02070309020205020404" pitchFamily="49" charset="0"/>
                <a:ea typeface="MS PGothic" panose="020B0600070205080204" pitchFamily="34" charset="-128"/>
                <a:cs typeface="Courier New" panose="02070309020205020404" pitchFamily="49" charset="0"/>
              </a:rPr>
              <a:t>Hi there </a:t>
            </a:r>
          </a:p>
          <a:p>
            <a:pPr>
              <a:lnSpc>
                <a:spcPct val="93000"/>
              </a:lnSpc>
              <a:spcBef>
                <a:spcPct val="0"/>
              </a:spcBef>
              <a:spcAft>
                <a:spcPts val="1425"/>
              </a:spcAft>
              <a:buClr>
                <a:srgbClr val="000000"/>
              </a:buClr>
              <a:buFont typeface="Times New Roman" panose="02020603050405020304" pitchFamily="18" charset="0"/>
              <a:buNone/>
              <a:defRPr/>
            </a:pPr>
            <a:r>
              <a:rPr lang="en-US" altLang="en-US" sz="2400" smtClean="0">
                <a:solidFill>
                  <a:srgbClr val="000000"/>
                </a:solidFill>
                <a:latin typeface="Courier New" panose="02070309020205020404" pitchFamily="49" charset="0"/>
                <a:ea typeface="MS PGothic" panose="020B0600070205080204" pitchFamily="34" charset="-128"/>
                <a:cs typeface="Courier New" panose="02070309020205020404" pitchFamily="49" charset="0"/>
              </a:rPr>
              <a:t>this</a:t>
            </a:r>
          </a:p>
          <a:p>
            <a:pPr>
              <a:lnSpc>
                <a:spcPct val="93000"/>
              </a:lnSpc>
              <a:spcBef>
                <a:spcPct val="0"/>
              </a:spcBef>
              <a:spcAft>
                <a:spcPts val="1425"/>
              </a:spcAft>
              <a:buClr>
                <a:srgbClr val="000000"/>
              </a:buClr>
              <a:buFont typeface="Times New Roman" panose="02020603050405020304" pitchFamily="18" charset="0"/>
              <a:buNone/>
              <a:defRPr/>
            </a:pPr>
            <a:r>
              <a:rPr lang="en-US" altLang="en-US" sz="2400" smtClean="0">
                <a:solidFill>
                  <a:srgbClr val="000000"/>
                </a:solidFill>
                <a:latin typeface="Courier New" panose="02070309020205020404" pitchFamily="49" charset="0"/>
                <a:ea typeface="MS PGothic" panose="020B0600070205080204" pitchFamily="34" charset="-128"/>
                <a:cs typeface="Courier New" panose="02070309020205020404" pitchFamily="49" charset="0"/>
              </a:rPr>
              <a:t>is </a:t>
            </a:r>
          </a:p>
          <a:p>
            <a:pPr>
              <a:lnSpc>
                <a:spcPct val="93000"/>
              </a:lnSpc>
              <a:spcBef>
                <a:spcPct val="0"/>
              </a:spcBef>
              <a:spcAft>
                <a:spcPts val="1425"/>
              </a:spcAft>
              <a:buClr>
                <a:srgbClr val="000000"/>
              </a:buClr>
              <a:buFont typeface="Times New Roman" panose="02020603050405020304" pitchFamily="18" charset="0"/>
              <a:buNone/>
              <a:defRPr/>
            </a:pPr>
            <a:r>
              <a:rPr lang="en-US" altLang="en-US" sz="2400" smtClean="0">
                <a:solidFill>
                  <a:srgbClr val="000000"/>
                </a:solidFill>
                <a:latin typeface="Courier New" panose="02070309020205020404" pitchFamily="49" charset="0"/>
                <a:ea typeface="MS PGothic" panose="020B0600070205080204" pitchFamily="34" charset="-128"/>
                <a:cs typeface="Courier New" panose="02070309020205020404" pitchFamily="49" charset="0"/>
              </a:rPr>
              <a:t>file a</a:t>
            </a:r>
          </a:p>
          <a:p>
            <a:pPr>
              <a:lnSpc>
                <a:spcPct val="93000"/>
              </a:lnSpc>
              <a:spcBef>
                <a:spcPct val="0"/>
              </a:spcBef>
              <a:spcAft>
                <a:spcPts val="1425"/>
              </a:spcAft>
              <a:buClr>
                <a:srgbClr val="000000"/>
              </a:buClr>
              <a:buFont typeface="Times New Roman" panose="02020603050405020304" pitchFamily="18" charset="0"/>
              <a:buNone/>
              <a:defRPr/>
            </a:pPr>
            <a:r>
              <a:rPr lang="en-US" altLang="en-US" sz="2400" smtClean="0">
                <a:solidFill>
                  <a:srgbClr val="000000"/>
                </a:solidFill>
                <a:latin typeface="Courier New" panose="02070309020205020404" pitchFamily="49" charset="0"/>
                <a:ea typeface="MS PGothic" panose="020B0600070205080204" pitchFamily="34" charset="-128"/>
                <a:cs typeface="Courier New" panose="02070309020205020404" pitchFamily="49" charset="0"/>
              </a:rPr>
              <a:t>Xxx</a:t>
            </a:r>
          </a:p>
          <a:p>
            <a:pPr>
              <a:lnSpc>
                <a:spcPct val="93000"/>
              </a:lnSpc>
              <a:spcBef>
                <a:spcPct val="0"/>
              </a:spcBef>
              <a:spcAft>
                <a:spcPts val="1425"/>
              </a:spcAft>
              <a:buClr>
                <a:srgbClr val="000000"/>
              </a:buClr>
              <a:buFont typeface="Times New Roman" panose="02020603050405020304" pitchFamily="18" charset="0"/>
              <a:buNone/>
              <a:defRPr/>
            </a:pPr>
            <a:endParaRPr lang="en-US" altLang="en-US" sz="2400" b="1" smtClean="0">
              <a:solidFill>
                <a:srgbClr val="000000"/>
              </a:solidFill>
              <a:latin typeface="Courier" charset="0"/>
              <a:ea typeface="MS PGothic" panose="020B0600070205080204" pitchFamily="34" charset="-128"/>
              <a:cs typeface="Courier" charset="0"/>
            </a:endParaRPr>
          </a:p>
          <a:p>
            <a:pPr>
              <a:lnSpc>
                <a:spcPct val="93000"/>
              </a:lnSpc>
              <a:spcBef>
                <a:spcPct val="0"/>
              </a:spcBef>
              <a:spcAft>
                <a:spcPts val="1425"/>
              </a:spcAft>
              <a:buClr>
                <a:srgbClr val="000000"/>
              </a:buClr>
              <a:buFont typeface="Times New Roman" panose="02020603050405020304" pitchFamily="18" charset="0"/>
              <a:buNone/>
              <a:defRPr/>
            </a:pPr>
            <a:endParaRPr lang="en-US" altLang="en-US" sz="3200" smtClean="0">
              <a:solidFill>
                <a:srgbClr val="000000"/>
              </a:solidFill>
              <a:ea typeface="MS PGothic" panose="020B0600070205080204" pitchFamily="34" charset="-128"/>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Title 1"/>
          <p:cNvSpPr>
            <a:spLocks noGrp="1"/>
          </p:cNvSpPr>
          <p:nvPr>
            <p:ph type="title"/>
          </p:nvPr>
        </p:nvSpPr>
        <p:spPr bwMode="auto">
          <a:xfrm>
            <a:off x="503238" y="303213"/>
            <a:ext cx="9074150" cy="1258887"/>
          </a:xfrm>
        </p:spPr>
        <p:txBody>
          <a:bodyPr wrap="square" numCol="1" anchor="t" anchorCtr="0" compatLnSpc="1">
            <a:prstTxWarp prst="textNoShape">
              <a:avLst/>
            </a:prstTxWarp>
          </a:bodyPr>
          <a:lstStyle/>
          <a:p>
            <a:r>
              <a:rPr lang="en-US" altLang="en-US" sz="3600" smtClean="0">
                <a:cs typeface="Calibri" panose="020F0502020204030204" pitchFamily="34" charset="0"/>
              </a:rPr>
              <a:t>How to make sure your </a:t>
            </a:r>
            <a:br>
              <a:rPr lang="en-US" altLang="en-US" sz="3600" smtClean="0">
                <a:cs typeface="Calibri" panose="020F0502020204030204" pitchFamily="34" charset="0"/>
              </a:rPr>
            </a:br>
            <a:r>
              <a:rPr lang="en-US" altLang="en-US" sz="3600" smtClean="0">
                <a:cs typeface="Calibri" panose="020F0502020204030204" pitchFamily="34" charset="0"/>
              </a:rPr>
              <a:t>script is a script</a:t>
            </a:r>
          </a:p>
        </p:txBody>
      </p:sp>
      <p:sp>
        <p:nvSpPr>
          <p:cNvPr id="175107" name="Content Placeholder 2"/>
          <p:cNvSpPr>
            <a:spLocks noGrp="1"/>
          </p:cNvSpPr>
          <p:nvPr>
            <p:ph idx="1"/>
          </p:nvPr>
        </p:nvSpPr>
        <p:spPr>
          <a:xfrm>
            <a:off x="503238" y="1763713"/>
            <a:ext cx="9074150" cy="4989512"/>
          </a:xfrm>
          <a:extLst/>
        </p:spPr>
        <p:txBody>
          <a:bodyPr/>
          <a:lstStyle/>
          <a:p>
            <a:pPr marL="514350" indent="-514350" defTabSz="1007943" fontAlgn="auto">
              <a:spcBef>
                <a:spcPts val="1102"/>
              </a:spcBef>
              <a:spcAft>
                <a:spcPts val="0"/>
              </a:spcAft>
              <a:buFont typeface="Times New Roman" panose="02020603050405020304" pitchFamily="18" charset="0"/>
              <a:buAutoNum type="arabicParenR"/>
              <a:defRPr/>
            </a:pPr>
            <a:r>
              <a:rPr lang="en-US" altLang="en-US" sz="3200" dirty="0" smtClean="0">
                <a:cs typeface="Calibri" panose="020F0502020204030204" pitchFamily="34" charset="0"/>
              </a:rPr>
              <a:t>Only use the execute (x) permission if you are going to execute it.</a:t>
            </a:r>
          </a:p>
          <a:p>
            <a:pPr marL="514350" indent="-514350" defTabSz="1007943" fontAlgn="auto">
              <a:spcBef>
                <a:spcPts val="1102"/>
              </a:spcBef>
              <a:spcAft>
                <a:spcPts val="0"/>
              </a:spcAft>
              <a:buFont typeface="Times New Roman" panose="02020603050405020304" pitchFamily="18" charset="0"/>
              <a:buAutoNum type="arabicParenR"/>
              <a:defRPr/>
            </a:pPr>
            <a:r>
              <a:rPr lang="en-US" altLang="en-US" sz="3200" dirty="0" smtClean="0">
                <a:cs typeface="Calibri" panose="020F0502020204030204" pitchFamily="34" charset="0"/>
              </a:rPr>
              <a:t>Use an interpreter header as the first line of the file. (You can use the </a:t>
            </a:r>
            <a:r>
              <a:rPr lang="en-US" altLang="en-US" sz="3200" dirty="0" smtClean="0">
                <a:solidFill>
                  <a:srgbClr val="00B050"/>
                </a:solidFill>
                <a:latin typeface="Courier New" panose="02070309020205020404" pitchFamily="49" charset="0"/>
                <a:cs typeface="Courier New" panose="02070309020205020404" pitchFamily="49" charset="0"/>
              </a:rPr>
              <a:t>which bash </a:t>
            </a:r>
            <a:r>
              <a:rPr lang="en-US" altLang="en-US" sz="3200" dirty="0" smtClean="0">
                <a:cs typeface="Calibri" panose="020F0502020204030204" pitchFamily="34" charset="0"/>
              </a:rPr>
              <a:t>to find your bash programs location.) </a:t>
            </a:r>
          </a:p>
          <a:p>
            <a:pPr marL="0" indent="0" defTabSz="1007943" fontAlgn="auto">
              <a:spcBef>
                <a:spcPts val="1102"/>
              </a:spcBef>
              <a:spcAft>
                <a:spcPts val="0"/>
              </a:spcAft>
              <a:buFont typeface="Arial" panose="020B0604020202020204" pitchFamily="34" charset="0"/>
              <a:buNone/>
              <a:defRPr/>
            </a:pPr>
            <a:r>
              <a:rPr lang="en-US" altLang="en-US" sz="3200" dirty="0" smtClean="0">
                <a:solidFill>
                  <a:srgbClr val="00B050"/>
                </a:solidFill>
                <a:latin typeface="Courier New" panose="02070309020205020404" pitchFamily="49" charset="0"/>
                <a:cs typeface="Courier New" panose="02070309020205020404" pitchFamily="49" charset="0"/>
              </a:rPr>
              <a:t>#!/bin/bash</a:t>
            </a:r>
          </a:p>
          <a:p>
            <a:pPr marL="0" indent="0" defTabSz="1007943" fontAlgn="auto">
              <a:spcBef>
                <a:spcPts val="1102"/>
              </a:spcBef>
              <a:spcAft>
                <a:spcPts val="0"/>
              </a:spcAft>
              <a:buFont typeface="Arial" panose="020B0604020202020204" pitchFamily="34" charset="0"/>
              <a:buNone/>
              <a:defRPr/>
            </a:pPr>
            <a:r>
              <a:rPr lang="en-US" altLang="en-US" sz="3200" dirty="0" smtClean="0">
                <a:solidFill>
                  <a:srgbClr val="00B050"/>
                </a:solidFill>
                <a:latin typeface="Courier New" panose="02070309020205020404" pitchFamily="49" charset="0"/>
                <a:cs typeface="Courier New" panose="02070309020205020404" pitchFamily="49" charset="0"/>
              </a:rPr>
              <a:t>for j in *</a:t>
            </a:r>
          </a:p>
          <a:p>
            <a:pPr marL="0" indent="0" defTabSz="1007943" fontAlgn="auto">
              <a:spcBef>
                <a:spcPts val="1102"/>
              </a:spcBef>
              <a:spcAft>
                <a:spcPts val="0"/>
              </a:spcAft>
              <a:buFont typeface="Arial" panose="020B0604020202020204" pitchFamily="34" charset="0"/>
              <a:buNone/>
              <a:defRPr/>
            </a:pPr>
            <a:r>
              <a:rPr lang="en-US" altLang="en-US" sz="3200" dirty="0" smtClean="0">
                <a:solidFill>
                  <a:srgbClr val="00B050"/>
                </a:solidFill>
                <a:latin typeface="Courier New" panose="02070309020205020404" pitchFamily="49" charset="0"/>
                <a:cs typeface="Courier New" panose="02070309020205020404" pitchFamily="49" charset="0"/>
              </a:rPr>
              <a:t>...</a:t>
            </a:r>
            <a:endParaRPr lang="en-US" altLang="en-US" sz="3200" dirty="0">
              <a:solidFill>
                <a:srgbClr val="00B050"/>
              </a:solidFill>
              <a:latin typeface="Courier New" panose="02070309020205020404" pitchFamily="49" charset="0"/>
              <a:cs typeface="Courier New" panose="02070309020205020404" pitchFamily="49"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Title 1"/>
          <p:cNvSpPr>
            <a:spLocks noGrp="1"/>
          </p:cNvSpPr>
          <p:nvPr>
            <p:ph type="title"/>
          </p:nvPr>
        </p:nvSpPr>
        <p:spPr>
          <a:xfrm>
            <a:off x="503238" y="504825"/>
            <a:ext cx="9074150" cy="1258888"/>
          </a:xfrm>
          <a:extLst/>
        </p:spPr>
        <p:txBody>
          <a:bodyPr lIns="91440" tIns="45720" rIns="91440" bIns="45720" anchor="t"/>
          <a:lstStyle/>
          <a:p>
            <a:pPr defTabSz="1007943" fontAlgn="auto">
              <a:spcAft>
                <a:spcPts val="0"/>
              </a:spcAft>
              <a:defRPr/>
            </a:pPr>
            <a:r>
              <a:rPr lang="en-US" altLang="en-US" sz="3527" smtClean="0">
                <a:cs typeface="Calibri" panose="020F0502020204030204" pitchFamily="34" charset="0"/>
              </a:rPr>
              <a:t>What about other control structures</a:t>
            </a:r>
          </a:p>
        </p:txBody>
      </p:sp>
      <p:sp>
        <p:nvSpPr>
          <p:cNvPr id="180227" name="Content Placeholder 2"/>
          <p:cNvSpPr>
            <a:spLocks noGrp="1"/>
          </p:cNvSpPr>
          <p:nvPr>
            <p:ph idx="1"/>
          </p:nvPr>
        </p:nvSpPr>
        <p:spPr bwMode="auto">
          <a:xfrm>
            <a:off x="503238" y="1763713"/>
            <a:ext cx="9074150" cy="4989512"/>
          </a:xfrm>
        </p:spPr>
        <p:txBody>
          <a:bodyPr wrap="square" numCol="1" anchor="t" anchorCtr="0" compatLnSpc="1">
            <a:prstTxWarp prst="textNoShape">
              <a:avLst/>
            </a:prstTxWarp>
          </a:bodyPr>
          <a:lstStyle/>
          <a:p>
            <a:pPr>
              <a:buClr>
                <a:schemeClr val="tx1"/>
              </a:buClr>
            </a:pPr>
            <a:r>
              <a:rPr lang="en-US" altLang="en-US" sz="3200" smtClean="0">
                <a:solidFill>
                  <a:srgbClr val="00B050"/>
                </a:solidFill>
                <a:latin typeface="Courier New" panose="02070309020205020404" pitchFamily="49" charset="0"/>
                <a:cs typeface="Courier New" panose="02070309020205020404" pitchFamily="49" charset="0"/>
              </a:rPr>
              <a:t>if test –e myfile; then ...; fi</a:t>
            </a:r>
            <a:endParaRPr lang="en-US" altLang="en-US" sz="3200" smtClean="0">
              <a:latin typeface="Courier New" panose="02070309020205020404" pitchFamily="49" charset="0"/>
              <a:cs typeface="Courier New" panose="02070309020205020404" pitchFamily="49" charset="0"/>
            </a:endParaRPr>
          </a:p>
          <a:p>
            <a:pPr>
              <a:buClr>
                <a:schemeClr val="tx1"/>
              </a:buClr>
            </a:pPr>
            <a:r>
              <a:rPr lang="en-US" altLang="en-US" sz="3200" smtClean="0">
                <a:solidFill>
                  <a:srgbClr val="00B050"/>
                </a:solidFill>
                <a:latin typeface="Courier New" panose="02070309020205020404" pitchFamily="49" charset="0"/>
                <a:cs typeface="Courier New" panose="02070309020205020404" pitchFamily="49" charset="0"/>
              </a:rPr>
              <a:t>case ...; esac</a:t>
            </a:r>
            <a:endParaRPr lang="en-US" altLang="en-US" sz="3200" smtClean="0">
              <a:latin typeface="Courier New" panose="02070309020205020404" pitchFamily="49" charset="0"/>
              <a:cs typeface="Courier New" panose="02070309020205020404" pitchFamily="49" charset="0"/>
            </a:endParaRPr>
          </a:p>
          <a:p>
            <a:pPr>
              <a:buClr>
                <a:schemeClr val="tx1"/>
              </a:buClr>
            </a:pPr>
            <a:r>
              <a:rPr lang="en-US" altLang="en-US" sz="3200" smtClean="0">
                <a:solidFill>
                  <a:srgbClr val="00B050"/>
                </a:solidFill>
                <a:latin typeface="Courier New" panose="02070309020205020404" pitchFamily="49" charset="0"/>
                <a:cs typeface="Courier New" panose="02070309020205020404" pitchFamily="49" charset="0"/>
              </a:rPr>
              <a:t>while ...</a:t>
            </a:r>
            <a:endParaRPr lang="en-US" altLang="en-US" sz="3200" smtClean="0">
              <a:latin typeface="Courier New" panose="02070309020205020404" pitchFamily="49" charset="0"/>
              <a:cs typeface="Courier New" panose="02070309020205020404" pitchFamily="49" charset="0"/>
            </a:endParaRPr>
          </a:p>
          <a:p>
            <a:r>
              <a:rPr lang="en-US" altLang="en-US" sz="3200" smtClean="0">
                <a:cs typeface="Calibri" panose="020F0502020204030204" pitchFamily="34" charset="0"/>
              </a:rPr>
              <a:t>I'm not going to tell you because </a:t>
            </a:r>
          </a:p>
          <a:p>
            <a:pPr>
              <a:buFont typeface="Times New Roman" panose="02020603050405020304" pitchFamily="18" charset="0"/>
              <a:buAutoNum type="arabicParenR"/>
            </a:pPr>
            <a:r>
              <a:rPr lang="en-US" altLang="en-US" sz="3200" smtClean="0">
                <a:cs typeface="Calibri" panose="020F0502020204030204" pitchFamily="34" charset="0"/>
              </a:rPr>
              <a:t> You can find this out on your own (</a:t>
            </a:r>
            <a:r>
              <a:rPr lang="en-US" altLang="en-US" sz="3200" smtClean="0">
                <a:solidFill>
                  <a:srgbClr val="00B050"/>
                </a:solidFill>
                <a:latin typeface="Courier New" panose="02070309020205020404" pitchFamily="49" charset="0"/>
                <a:cs typeface="Courier New" panose="02070309020205020404" pitchFamily="49" charset="0"/>
              </a:rPr>
              <a:t>man bash</a:t>
            </a:r>
            <a:r>
              <a:rPr lang="en-US" altLang="en-US" sz="3200" smtClean="0">
                <a:cs typeface="Calibri" panose="020F0502020204030204" pitchFamily="34" charset="0"/>
              </a:rPr>
              <a:t>)  </a:t>
            </a:r>
          </a:p>
          <a:p>
            <a:pPr>
              <a:buFont typeface="Times New Roman" panose="02020603050405020304" pitchFamily="18" charset="0"/>
              <a:buAutoNum type="arabicParenR"/>
            </a:pPr>
            <a:r>
              <a:rPr lang="en-US" altLang="en-US" sz="3200" smtClean="0">
                <a:cs typeface="Calibri" panose="020F0502020204030204" pitchFamily="34" charset="0"/>
              </a:rPr>
              <a:t> If you find yourself using if and case then you should  probably switch to a programming language like python. It's safer.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4"/>
          <p:cNvSpPr txBox="1">
            <a:spLocks noChangeArrowheads="1"/>
          </p:cNvSpPr>
          <p:nvPr/>
        </p:nvSpPr>
        <p:spPr bwMode="auto">
          <a:xfrm>
            <a:off x="488950" y="508000"/>
            <a:ext cx="6508750"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First, let's revisit redirection…</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b="1">
                <a:latin typeface="Courier New" panose="02070309020205020404" pitchFamily="49" charset="0"/>
                <a:cs typeface="Courier New" panose="02070309020205020404" pitchFamily="49" charset="0"/>
              </a:rPr>
              <a:t>$</a:t>
            </a:r>
            <a:r>
              <a:rPr lang="en-US" altLang="en-US" sz="2600">
                <a:latin typeface="Courier New" panose="02070309020205020404" pitchFamily="49" charset="0"/>
                <a:cs typeface="Courier New" panose="02070309020205020404" pitchFamily="49" charset="0"/>
              </a:rPr>
              <a:t> </a:t>
            </a:r>
            <a:r>
              <a:rPr lang="en-US" altLang="en-US" sz="2600">
                <a:solidFill>
                  <a:srgbClr val="00B050"/>
                </a:solidFill>
                <a:latin typeface="Courier New" panose="02070309020205020404" pitchFamily="49" charset="0"/>
                <a:cs typeface="Courier New" panose="02070309020205020404" pitchFamily="49" charset="0"/>
              </a:rPr>
              <a:t>ls *.pdb &gt; files</a:t>
            </a:r>
          </a:p>
          <a:p>
            <a:pPr eaLnBrk="1">
              <a:buClr>
                <a:srgbClr val="000000"/>
              </a:buClr>
              <a:buSzPct val="100000"/>
              <a:buFont typeface="Times New Roman" panose="02020603050405020304" pitchFamily="18" charset="0"/>
              <a:buNone/>
            </a:pPr>
            <a:endParaRPr lang="en-US" altLang="en-US" sz="2600">
              <a:solidFill>
                <a:srgbClr val="00B050"/>
              </a:solidFill>
              <a:latin typeface="Calibri" panose="020F0502020204030204" pitchFamily="34" charset="0"/>
            </a:endParaRPr>
          </a:p>
        </p:txBody>
      </p:sp>
      <p:grpSp>
        <p:nvGrpSpPr>
          <p:cNvPr id="26627" name="Group 6"/>
          <p:cNvGrpSpPr>
            <a:grpSpLocks/>
          </p:cNvGrpSpPr>
          <p:nvPr/>
        </p:nvGrpSpPr>
        <p:grpSpPr bwMode="auto">
          <a:xfrm>
            <a:off x="4291013" y="1244600"/>
            <a:ext cx="2706687" cy="863600"/>
            <a:chOff x="5327650" y="2166720"/>
            <a:chExt cx="3779898" cy="863817"/>
          </a:xfrm>
        </p:grpSpPr>
        <p:sp>
          <p:nvSpPr>
            <p:cNvPr id="26641" name="Text Box 2"/>
            <p:cNvSpPr txBox="1">
              <a:spLocks noChangeArrowheads="1"/>
            </p:cNvSpPr>
            <p:nvPr/>
          </p:nvSpPr>
          <p:spPr bwMode="auto">
            <a:xfrm>
              <a:off x="5788025" y="2166720"/>
              <a:ext cx="3319523" cy="863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list all pdb files</a:t>
              </a:r>
            </a:p>
            <a:p>
              <a:pPr eaLnBrk="1">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redirect to a file</a:t>
              </a:r>
            </a:p>
          </p:txBody>
        </p:sp>
        <p:sp>
          <p:nvSpPr>
            <p:cNvPr id="26642" name="Line 4"/>
            <p:cNvSpPr>
              <a:spLocks noChangeShapeType="1"/>
            </p:cNvSpPr>
            <p:nvPr/>
          </p:nvSpPr>
          <p:spPr bwMode="auto">
            <a:xfrm flipH="1">
              <a:off x="5327650" y="2511425"/>
              <a:ext cx="460375" cy="1588"/>
            </a:xfrm>
            <a:prstGeom prst="line">
              <a:avLst/>
            </a:prstGeom>
            <a:noFill/>
            <a:ln w="952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grpSp>
      <p:grpSp>
        <p:nvGrpSpPr>
          <p:cNvPr id="26628" name="Group 41"/>
          <p:cNvGrpSpPr>
            <a:grpSpLocks/>
          </p:cNvGrpSpPr>
          <p:nvPr/>
        </p:nvGrpSpPr>
        <p:grpSpPr bwMode="auto">
          <a:xfrm>
            <a:off x="7575550" y="1371600"/>
            <a:ext cx="1798638" cy="2620963"/>
            <a:chOff x="7575020" y="1245129"/>
            <a:chExt cx="1798982" cy="2619523"/>
          </a:xfrm>
        </p:grpSpPr>
        <p:sp>
          <p:nvSpPr>
            <p:cNvPr id="26632" name="Rectangle 8"/>
            <p:cNvSpPr>
              <a:spLocks noChangeArrowheads="1"/>
            </p:cNvSpPr>
            <p:nvPr/>
          </p:nvSpPr>
          <p:spPr bwMode="auto">
            <a:xfrm>
              <a:off x="7920662" y="1280300"/>
              <a:ext cx="1453340" cy="2584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cubane.pdb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ethane.pdb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methane.pdb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octane.pdb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pentane.pdb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propane.pdb</a:t>
              </a:r>
              <a:endParaRPr lang="en-GB" altLang="en-US"/>
            </a:p>
          </p:txBody>
        </p:sp>
        <p:grpSp>
          <p:nvGrpSpPr>
            <p:cNvPr id="26633" name="Group 37"/>
            <p:cNvGrpSpPr>
              <a:grpSpLocks/>
            </p:cNvGrpSpPr>
            <p:nvPr/>
          </p:nvGrpSpPr>
          <p:grpSpPr bwMode="auto">
            <a:xfrm>
              <a:off x="7575020" y="1245129"/>
              <a:ext cx="288035" cy="2419497"/>
              <a:chOff x="7575020" y="1245129"/>
              <a:chExt cx="288035" cy="2419497"/>
            </a:xfrm>
          </p:grpSpPr>
          <p:cxnSp>
            <p:nvCxnSpPr>
              <p:cNvPr id="26634" name="Straight Connector 11"/>
              <p:cNvCxnSpPr>
                <a:cxnSpLocks noChangeShapeType="1"/>
              </p:cNvCxnSpPr>
              <p:nvPr/>
            </p:nvCxnSpPr>
            <p:spPr bwMode="auto">
              <a:xfrm rot="5400000">
                <a:off x="6365275" y="2454875"/>
                <a:ext cx="2419495"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6635" name="Straight Connector 19"/>
              <p:cNvCxnSpPr>
                <a:cxnSpLocks noChangeShapeType="1"/>
              </p:cNvCxnSpPr>
              <p:nvPr/>
            </p:nvCxnSpPr>
            <p:spPr bwMode="auto">
              <a:xfrm flipV="1">
                <a:off x="7575020" y="3664624"/>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6636" name="Straight Connector 20"/>
              <p:cNvCxnSpPr>
                <a:cxnSpLocks noChangeShapeType="1"/>
              </p:cNvCxnSpPr>
              <p:nvPr/>
            </p:nvCxnSpPr>
            <p:spPr bwMode="auto">
              <a:xfrm flipV="1">
                <a:off x="7575020" y="3243790"/>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6637" name="Straight Connector 21"/>
              <p:cNvCxnSpPr>
                <a:cxnSpLocks noChangeShapeType="1"/>
              </p:cNvCxnSpPr>
              <p:nvPr/>
            </p:nvCxnSpPr>
            <p:spPr bwMode="auto">
              <a:xfrm flipV="1">
                <a:off x="7575020" y="2835689"/>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6638" name="Straight Connector 22"/>
              <p:cNvCxnSpPr>
                <a:cxnSpLocks noChangeShapeType="1"/>
              </p:cNvCxnSpPr>
              <p:nvPr/>
            </p:nvCxnSpPr>
            <p:spPr bwMode="auto">
              <a:xfrm flipV="1">
                <a:off x="7575020" y="2414853"/>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6639" name="Straight Connector 23"/>
              <p:cNvCxnSpPr>
                <a:cxnSpLocks noChangeShapeType="1"/>
              </p:cNvCxnSpPr>
              <p:nvPr/>
            </p:nvCxnSpPr>
            <p:spPr bwMode="auto">
              <a:xfrm flipV="1">
                <a:off x="7575020" y="2011606"/>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6640" name="Straight Connector 24"/>
              <p:cNvCxnSpPr>
                <a:cxnSpLocks noChangeShapeType="1"/>
              </p:cNvCxnSpPr>
              <p:nvPr/>
            </p:nvCxnSpPr>
            <p:spPr bwMode="auto">
              <a:xfrm flipV="1">
                <a:off x="7575020" y="1608357"/>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grpSp>
      </p:grpSp>
      <p:grpSp>
        <p:nvGrpSpPr>
          <p:cNvPr id="26629" name="Group 61"/>
          <p:cNvGrpSpPr>
            <a:grpSpLocks/>
          </p:cNvGrpSpPr>
          <p:nvPr/>
        </p:nvGrpSpPr>
        <p:grpSpPr bwMode="auto">
          <a:xfrm>
            <a:off x="7319963" y="681038"/>
            <a:ext cx="1349375" cy="700087"/>
            <a:chOff x="6538094" y="3960283"/>
            <a:chExt cx="1351367" cy="700088"/>
          </a:xfrm>
        </p:grpSpPr>
        <p:sp>
          <p:nvSpPr>
            <p:cNvPr id="26630" name="Text Box 3"/>
            <p:cNvSpPr txBox="1">
              <a:spLocks noChangeArrowheads="1"/>
            </p:cNvSpPr>
            <p:nvPr/>
          </p:nvSpPr>
          <p:spPr bwMode="auto">
            <a:xfrm>
              <a:off x="7255256" y="4132948"/>
              <a:ext cx="634205" cy="34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a:lnSpc>
                  <a:spcPct val="93000"/>
                </a:lnSpc>
                <a:buClr>
                  <a:srgbClr val="000000"/>
                </a:buClr>
                <a:buSzPct val="100000"/>
                <a:buFont typeface="Times New Roman" panose="02020603050405020304" pitchFamily="18" charset="0"/>
                <a:buNone/>
              </a:pPr>
              <a:r>
                <a:rPr lang="en-CA" altLang="en-US"/>
                <a:t>data</a:t>
              </a:r>
            </a:p>
          </p:txBody>
        </p:sp>
        <p:pic>
          <p:nvPicPr>
            <p:cNvPr id="26631"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theme/theme1.xml><?xml version="1.0" encoding="utf-8"?>
<a:theme xmlns:a="http://schemas.openxmlformats.org/drawingml/2006/main" name="UKRI-stfc-nerc-ceda-ncas-nceo-softwarecarpentry-Presentation-Templat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KRI-stfc-nerc-ceda-ncas-nceo-softwarecarpentry-Presentation-Template.pptx" id="{3B8AF6F5-812E-41B1-BAB1-E35F4A3D09E8}" vid="{C9AE9EAB-9635-41B0-B34C-FD6CE403B25B}"/>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UKRI-stfc-nerc-ceda-ncas-nceo-softwarecarpentry-Presentation-Template</Template>
  <TotalTime>2940</TotalTime>
  <Words>5401</Words>
  <Application>Microsoft Office PowerPoint</Application>
  <PresentationFormat>Custom</PresentationFormat>
  <Paragraphs>941</Paragraphs>
  <Slides>87</Slides>
  <Notes>79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87</vt:i4>
      </vt:variant>
    </vt:vector>
  </HeadingPairs>
  <TitlesOfParts>
    <vt:vector size="95" baseType="lpstr">
      <vt:lpstr>Arial</vt:lpstr>
      <vt:lpstr>MS PGothic</vt:lpstr>
      <vt:lpstr>Calibri</vt:lpstr>
      <vt:lpstr>Times New Roman</vt:lpstr>
      <vt:lpstr>Courier New</vt:lpstr>
      <vt:lpstr>Arial Unicode MS</vt:lpstr>
      <vt:lpstr>Courier</vt:lpstr>
      <vt:lpstr>UKRI-stfc-nerc-ceda-ncas-nceo-softwarecarpentry-Presentation-Template</vt:lpstr>
      <vt:lpstr>The Unix Shell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All this typing is giving me RSI </vt:lpstr>
      <vt:lpstr>All this typing is giving me RSI </vt:lpstr>
      <vt:lpstr>PowerPoint Presentation</vt:lpstr>
      <vt:lpstr>PowerPoint Presentation</vt:lpstr>
      <vt:lpstr>What happens when I try to run a file that is not a script?</vt:lpstr>
      <vt:lpstr>Unintended consequences </vt:lpstr>
      <vt:lpstr>How to make sure your  script is a script</vt:lpstr>
      <vt:lpstr>What about other control structures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Greg Wilson</dc:creator>
  <cp:lastModifiedBy>Godfrey, Tommy (STFC,RAL,RALSP)</cp:lastModifiedBy>
  <cp:revision>431</cp:revision>
  <cp:lastPrinted>1601-01-01T00:00:00Z</cp:lastPrinted>
  <dcterms:created xsi:type="dcterms:W3CDTF">2010-05-24T21:29:39Z</dcterms:created>
  <dcterms:modified xsi:type="dcterms:W3CDTF">2018-10-09T09:24:34Z</dcterms:modified>
</cp:coreProperties>
</file>