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</p:sldMasterIdLst>
  <p:notesMasterIdLst>
    <p:notesMasterId r:id="rId26"/>
  </p:notesMasterIdLst>
  <p:handoutMasterIdLst>
    <p:handoutMasterId r:id="rId27"/>
  </p:handoutMasterIdLst>
  <p:sldIdLst>
    <p:sldId id="779" r:id="rId2"/>
    <p:sldId id="759" r:id="rId3"/>
    <p:sldId id="733" r:id="rId4"/>
    <p:sldId id="760" r:id="rId5"/>
    <p:sldId id="734" r:id="rId6"/>
    <p:sldId id="769" r:id="rId7"/>
    <p:sldId id="764" r:id="rId8"/>
    <p:sldId id="765" r:id="rId9"/>
    <p:sldId id="748" r:id="rId10"/>
    <p:sldId id="771" r:id="rId11"/>
    <p:sldId id="770" r:id="rId12"/>
    <p:sldId id="751" r:id="rId13"/>
    <p:sldId id="754" r:id="rId14"/>
    <p:sldId id="772" r:id="rId15"/>
    <p:sldId id="757" r:id="rId16"/>
    <p:sldId id="761" r:id="rId17"/>
    <p:sldId id="773" r:id="rId18"/>
    <p:sldId id="774" r:id="rId19"/>
    <p:sldId id="767" r:id="rId20"/>
    <p:sldId id="768" r:id="rId21"/>
    <p:sldId id="775" r:id="rId22"/>
    <p:sldId id="777" r:id="rId23"/>
    <p:sldId id="776" r:id="rId24"/>
    <p:sldId id="778" r:id="rId25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621CF-EBC3-44A7-9881-C0FAD29B736B}" type="datetimeFigureOut">
              <a:rPr lang="en-US" altLang="en-US"/>
              <a:pPr>
                <a:defRPr/>
              </a:pPr>
              <a:t>10/12/2018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4B574D3-7C52-45BD-B9D9-69D411D1CB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B8CA97-9789-4421-9BB8-3074F9339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85CBFC-1EE4-48AA-9099-EF2F2BE9CA59}" type="slidenum">
              <a:rPr lang="en-GB" altLang="en-US" sz="1400" smtClean="0"/>
              <a:pPr>
                <a:spcBef>
                  <a:spcPct val="0"/>
                </a:spcBef>
              </a:pPr>
              <a:t>3</a:t>
            </a:fld>
            <a:endParaRPr lang="en-GB" altLang="en-US" sz="1400" smtClean="0"/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9320F2-807E-476B-8689-B624088D31CD}" type="slidenum">
              <a:rPr lang="en-GB" altLang="en-US" sz="1400" smtClean="0"/>
              <a:pPr>
                <a:spcBef>
                  <a:spcPct val="0"/>
                </a:spcBef>
              </a:pPr>
              <a:t>5</a:t>
            </a:fld>
            <a:endParaRPr lang="en-GB" altLang="en-US" sz="1400" smtClean="0"/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A52B11-13C8-45A4-8B9B-1E058FF04483}" type="slidenum">
              <a:rPr lang="en-GB" altLang="en-US" sz="1400" smtClean="0"/>
              <a:pPr>
                <a:spcBef>
                  <a:spcPct val="0"/>
                </a:spcBef>
              </a:pPr>
              <a:t>9</a:t>
            </a:fld>
            <a:endParaRPr lang="en-GB" altLang="en-US" sz="1400" smtClean="0"/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6DBE96-C69D-452C-B3FA-4B92D97E2EB2}" type="slidenum">
              <a:rPr lang="en-GB" altLang="en-US" sz="1400" smtClean="0"/>
              <a:pPr>
                <a:spcBef>
                  <a:spcPct val="0"/>
                </a:spcBef>
              </a:pPr>
              <a:t>12</a:t>
            </a:fld>
            <a:endParaRPr lang="en-GB" altLang="en-US" sz="1400" smtClean="0"/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9FF20E-8360-47DF-A716-A081BAF54C71}" type="slidenum">
              <a:rPr lang="en-GB" altLang="en-US" sz="1400" smtClean="0"/>
              <a:pPr>
                <a:spcBef>
                  <a:spcPct val="0"/>
                </a:spcBef>
              </a:pPr>
              <a:t>13</a:t>
            </a:fld>
            <a:endParaRPr lang="en-GB" altLang="en-US" sz="1400" smtClean="0"/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B970E9-8D8C-4050-8172-3EC47597DA9F}" type="slidenum">
              <a:rPr lang="en-GB" altLang="en-US" sz="1400" smtClean="0"/>
              <a:pPr>
                <a:spcBef>
                  <a:spcPct val="0"/>
                </a:spcBef>
              </a:pPr>
              <a:t>15</a:t>
            </a:fld>
            <a:endParaRPr lang="en-GB" altLang="en-US" sz="1400" smtClean="0"/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8E119B-1D6A-4137-A130-34101FDC392B}" type="slidenum">
              <a:rPr lang="en-GB" altLang="en-US" sz="1400" smtClean="0"/>
              <a:pPr>
                <a:spcBef>
                  <a:spcPct val="0"/>
                </a:spcBef>
              </a:pPr>
              <a:t>16</a:t>
            </a:fld>
            <a:endParaRPr lang="en-GB" altLang="en-US" sz="1400" smtClean="0"/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7D4C1D-7786-4B09-9E85-62AB7D8097EE}" type="slidenum">
              <a:rPr lang="en-GB" altLang="en-US" sz="1400" smtClean="0"/>
              <a:pPr>
                <a:spcBef>
                  <a:spcPct val="0"/>
                </a:spcBef>
              </a:pPr>
              <a:t>17</a:t>
            </a:fld>
            <a:endParaRPr lang="en-GB" altLang="en-US" sz="1400" smtClean="0"/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1F765CF-6084-4DB2-A929-E511D7FBC195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6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E683CF-2CF6-40A9-80C5-1F7E8A5C1B6B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7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4383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7921A5-1C14-49EE-A617-27F348C35C5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497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Unix Shell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More tricks!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11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wget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en-US" sz="308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en-US" sz="3086" dirty="0" smtClean="0"/>
              <a:t> makes it easy to grab resources from a http or ftp address.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(curl is a similar tool)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Transfering data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3086" dirty="0">
              <a:solidFill>
                <a:srgbClr val="FFFFFF"/>
              </a:solidFill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Have a look at the following address in a web browser. Note </a:t>
            </a:r>
            <a:r>
              <a:rPr lang="en-US" altLang="x-none" sz="3086" dirty="0" smtClean="0">
                <a:solidFill>
                  <a:srgbClr val="FFFFFF"/>
                </a:solidFill>
              </a:rPr>
              <a:t>it</a:t>
            </a:r>
            <a:r>
              <a:rPr lang="en-US" altLang="en-US" sz="3086" dirty="0" smtClean="0">
                <a:solidFill>
                  <a:srgbClr val="FFFFFF"/>
                </a:solidFill>
              </a:rPr>
              <a:t>'</a:t>
            </a:r>
            <a:r>
              <a:rPr lang="en-US" altLang="x-none" sz="3086" dirty="0" smtClean="0">
                <a:solidFill>
                  <a:srgbClr val="FFFFFF"/>
                </a:solidFill>
              </a:rPr>
              <a:t>s </a:t>
            </a:r>
            <a:r>
              <a:rPr lang="en-US" altLang="x-none" sz="3086" dirty="0">
                <a:solidFill>
                  <a:srgbClr val="FFFFFF"/>
                </a:solidFill>
              </a:rPr>
              <a:t>not a http address.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 ftp://sparc-ftp1.ceda.ac.uk/</a:t>
            </a:r>
            <a:r>
              <a:rPr lang="en-US" altLang="x-none" sz="3086" dirty="0" err="1">
                <a:solidFill>
                  <a:srgbClr val="FFFFFF"/>
                </a:solidFill>
              </a:rPr>
              <a:t>sparc</a:t>
            </a:r>
            <a:r>
              <a:rPr lang="en-US" altLang="x-none" sz="3086" dirty="0">
                <a:solidFill>
                  <a:srgbClr val="FFFFFF"/>
                </a:solidFill>
              </a:rPr>
              <a:t>/</a:t>
            </a:r>
            <a:r>
              <a:rPr lang="en-US" altLang="x-none" sz="3086" dirty="0" err="1">
                <a:solidFill>
                  <a:srgbClr val="FFFFFF"/>
                </a:solidFill>
              </a:rPr>
              <a:t>hres</a:t>
            </a:r>
            <a:r>
              <a:rPr lang="en-US" altLang="x-none" sz="3086" dirty="0">
                <a:solidFill>
                  <a:srgbClr val="FFFFFF"/>
                </a:solidFill>
              </a:rPr>
              <a:t>/1_second/text/2011/03020/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 Get one of the files with </a:t>
            </a:r>
            <a:r>
              <a:rPr lang="en-US" altLang="x-none" sz="3086" dirty="0" err="1">
                <a:solidFill>
                  <a:srgbClr val="FFFFFF"/>
                </a:solidFill>
              </a:rPr>
              <a:t>wget</a:t>
            </a:r>
            <a:r>
              <a:rPr lang="en-US" altLang="x-none" sz="3086" dirty="0">
                <a:solidFill>
                  <a:srgbClr val="FFFFFF"/>
                </a:solidFill>
              </a:rPr>
              <a:t> from the command line.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1800" dirty="0">
              <a:solidFill>
                <a:srgbClr val="FFFFFF"/>
              </a:solidFill>
              <a:latin typeface="Courier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1800" dirty="0">
              <a:solidFill>
                <a:srgbClr val="FFFFFF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rsync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88950" y="1303338"/>
            <a:ext cx="8869363" cy="4384675"/>
          </a:xfrm>
          <a:extLst/>
        </p:spPr>
        <p:txBody>
          <a:bodyPr>
            <a:normAutofit lnSpcReduction="10000"/>
          </a:bodyPr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copies files over the network (or locally)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where destination files already exist, copies only what is required to update any differences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push / pull files over </a:t>
            </a:r>
            <a:r>
              <a:rPr lang="en-GB" altLang="en-US" sz="3086" dirty="0" err="1" smtClean="0"/>
              <a:t>ssh</a:t>
            </a:r>
            <a:r>
              <a:rPr lang="en-GB" altLang="en-US" sz="3086" dirty="0" smtClean="0"/>
              <a:t>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remote_path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local_path</a:t>
            </a:r>
            <a:r>
              <a:rPr lang="en-GB" altLang="en-US" sz="2400" dirty="0" smtClean="0"/>
              <a:t>	← pull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local_path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remote_path</a:t>
            </a:r>
            <a:r>
              <a:rPr lang="en-GB" altLang="en-US" sz="2400" dirty="0" smtClean="0"/>
              <a:t>	← push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/>
              <a:t>requires no special configuration (though remember to set up </a:t>
            </a:r>
            <a:r>
              <a:rPr lang="en-GB" altLang="en-US" sz="2400" dirty="0" err="1" smtClean="0"/>
              <a:t>ssh</a:t>
            </a:r>
            <a:r>
              <a:rPr lang="en-GB" altLang="en-US" sz="2400" dirty="0" smtClean="0"/>
              <a:t> keys)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/>
              <a:t>similar to </a:t>
            </a:r>
            <a:r>
              <a:rPr lang="en-GB" altLang="en-US" sz="2400" dirty="0" err="1" smtClean="0"/>
              <a:t>scp</a:t>
            </a:r>
            <a:r>
              <a:rPr lang="en-GB" altLang="en-US" sz="2400" dirty="0" smtClean="0"/>
              <a:t> syntax, e.g. remote path is relative to home directory unless starts with </a:t>
            </a:r>
            <a:r>
              <a:rPr lang="en-GB" altLang="en-US" sz="2400" dirty="0" smtClean="0">
                <a:latin typeface="Courier 10 Pitch" pitchFamily="1" charset="0"/>
              </a:rPr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Transferring data with rsync (continued)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3238" y="1768475"/>
            <a:ext cx="8869362" cy="52149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smtClean="0"/>
              <a:t>Useful flags for rsync: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GB" altLang="en-US" sz="2000" smtClean="0"/>
              <a:t>(recursive) – go down the directory tree copying stuff.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GB" altLang="en-US" sz="2000" smtClean="0"/>
              <a:t>(checksum) – when deciding what files to send, look not only at size and timestamp but if necessary also file contents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--delete  </a:t>
            </a:r>
            <a:r>
              <a:rPr lang="en-GB" altLang="en-US" sz="2000" smtClean="0"/>
              <a:t>– remove files from destination not present at source end.  </a:t>
            </a:r>
            <a:r>
              <a:rPr lang="en-GB" altLang="en-US" sz="2000" i="1" smtClean="0"/>
              <a:t>(Test with </a:t>
            </a:r>
            <a:r>
              <a:rPr lang="en-GB" altLang="en-US" sz="2000" i="1" smtClean="0">
                <a:latin typeface="Courier 10 Pitch" pitchFamily="1" charset="0"/>
              </a:rPr>
              <a:t>-n</a:t>
            </a:r>
            <a:r>
              <a:rPr lang="en-GB" altLang="en-US" sz="2000" i="1" smtClean="0"/>
              <a:t> first!)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altLang="en-US" sz="2000" smtClean="0"/>
              <a:t>(verbose)</a:t>
            </a:r>
            <a:r>
              <a:rPr lang="en-GB" altLang="en-US" sz="2000" smtClean="0">
                <a:latin typeface="Courier 10 Pitch" pitchFamily="1" charset="0"/>
              </a:rPr>
              <a:t> – </a:t>
            </a:r>
            <a:r>
              <a:rPr lang="en-GB" altLang="en-US" sz="2000" smtClean="0"/>
              <a:t>list files that are transferred (or deleted)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GB" altLang="en-US" sz="2000" smtClean="0"/>
              <a:t>(dry run) – go through the motions but do not actually transfer (or delete) files. Useful with </a:t>
            </a:r>
            <a:r>
              <a:rPr lang="en-GB" altLang="en-US" sz="2000" smtClean="0">
                <a:latin typeface="Courier 10 Pitch" pitchFamily="1" charset="0"/>
              </a:rPr>
              <a:t>-v.</a:t>
            </a:r>
          </a:p>
          <a:p>
            <a:pPr marL="863600" lvl="1" indent="-323850">
              <a:lnSpc>
                <a:spcPct val="112000"/>
              </a:lnSpc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GB" altLang="en-US" sz="2000" smtClean="0"/>
              <a:t>(archive) – copy recursively and try to copy permissions, ownership, etc.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en-US" sz="2000" smtClean="0"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rsync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187450"/>
            <a:ext cx="8867775" cy="50117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Copy the data in the </a:t>
            </a:r>
            <a:r>
              <a:rPr lang="en-US" altLang="x-none" sz="3086" dirty="0" err="1">
                <a:solidFill>
                  <a:srgbClr val="FFFFFF"/>
                </a:solidFill>
              </a:rPr>
              <a:t>acsoe</a:t>
            </a:r>
            <a:r>
              <a:rPr lang="en-US" altLang="x-none" sz="3086" dirty="0">
                <a:solidFill>
                  <a:srgbClr val="FFFFFF"/>
                </a:solidFill>
              </a:rPr>
              <a:t> directory to an acsoe2 directory with </a:t>
            </a:r>
            <a:r>
              <a:rPr lang="en-US" altLang="x-none" sz="3086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altLang="x-none" sz="3086" dirty="0">
                <a:solidFill>
                  <a:srgbClr val="FFFFFF"/>
                </a:solidFill>
              </a:rPr>
              <a:t>. Use the </a:t>
            </a:r>
            <a:r>
              <a:rPr lang="en-US" altLang="x-none" sz="3086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</a:t>
            </a:r>
            <a:r>
              <a:rPr lang="en-US" altLang="x-none" sz="3086" dirty="0">
                <a:solidFill>
                  <a:srgbClr val="FFFFFF"/>
                </a:solidFill>
              </a:rPr>
              <a:t> (verbose) option so you can see what is happening.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Run the command again and note what is copied.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Add a new file to </a:t>
            </a:r>
            <a:r>
              <a:rPr lang="en-US" altLang="x-none" sz="3086" dirty="0" err="1">
                <a:solidFill>
                  <a:srgbClr val="FFFFFF"/>
                </a:solidFill>
              </a:rPr>
              <a:t>acsoe</a:t>
            </a:r>
            <a:r>
              <a:rPr lang="en-US" altLang="x-none" sz="3086" dirty="0">
                <a:solidFill>
                  <a:srgbClr val="FFFFFF"/>
                </a:solidFill>
              </a:rPr>
              <a:t> directory, modify another file and delete a third. Run the command a third time. 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Try </a:t>
            </a:r>
            <a:r>
              <a:rPr lang="en-US" altLang="x-none" sz="3086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altLang="x-none" sz="3086" dirty="0">
                <a:solidFill>
                  <a:srgbClr val="FFFFFF"/>
                </a:solidFill>
              </a:rPr>
              <a:t> to the remote machine used in the </a:t>
            </a:r>
            <a:r>
              <a:rPr lang="en-US" altLang="x-none" sz="3086" dirty="0" err="1">
                <a:solidFill>
                  <a:srgbClr val="FFFFFF"/>
                </a:solidFill>
              </a:rPr>
              <a:t>scp</a:t>
            </a:r>
            <a:r>
              <a:rPr lang="en-US" altLang="x-none" sz="3086" dirty="0">
                <a:solidFill>
                  <a:srgbClr val="FFFFFF"/>
                </a:solidFill>
              </a:rPr>
              <a:t> exercise.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Pattern matching: globs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417638"/>
            <a:ext cx="8869362" cy="5286375"/>
          </a:xfrm>
          <a:extLst/>
        </p:spPr>
        <p:txBody>
          <a:bodyPr>
            <a:normAutofit lnSpcReduction="10000"/>
          </a:bodyPr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000" dirty="0" smtClean="0"/>
              <a:t>Unix shells recognises various wildcards in filenames. We have seen these two: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altLang="en-US" sz="1800" dirty="0" smtClean="0"/>
              <a:t> matches any number of characters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altLang="en-US" sz="1800" dirty="0" smtClean="0"/>
              <a:t> matches one character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000" dirty="0" smtClean="0"/>
              <a:t>These filename matching patterns, known as "globs", are replaced with a list of matching filenames before the command is executed.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$ </a:t>
            </a:r>
            <a:r>
              <a:rPr lang="en-US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i="1" dirty="0" smtClean="0">
                <a:latin typeface="Courier New" panose="02070309020205020404" pitchFamily="49" charset="0"/>
              </a:rPr>
              <a:t>1	3	5	a1	b1	c1	d1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i="1" dirty="0" smtClean="0">
                <a:latin typeface="Courier New" panose="02070309020205020404" pitchFamily="49" charset="0"/>
              </a:rPr>
              <a:t>  4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	a	b	c	d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nb-NO" altLang="en-US" sz="2000" b="1" dirty="0" smtClean="0">
              <a:latin typeface="Courier New" panose="02070309020205020404" pitchFamily="49" charset="0"/>
            </a:endParaRP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b="1" dirty="0" smtClean="0">
                <a:latin typeface="Courier New" panose="02070309020205020404" pitchFamily="49" charset="0"/>
              </a:rPr>
              <a:t>$ </a:t>
            </a:r>
            <a:r>
              <a:rPr lang="nb-NO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ls *1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i="1" dirty="0" smtClean="0">
                <a:latin typeface="Courier New" panose="02070309020205020404" pitchFamily="49" charset="0"/>
              </a:rPr>
              <a:t>a1 b1</a:t>
            </a:r>
            <a:r>
              <a:rPr lang="nb-NO" altLang="en-US" sz="2000" i="1" dirty="0" smtClean="0">
                <a:latin typeface="Courier New" panose="02070309020205020404" pitchFamily="49" charset="0"/>
              </a:rPr>
              <a:t>	c1	d1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nb-NO" altLang="en-US" sz="2000" b="1" dirty="0" smtClean="0">
              <a:latin typeface="Courier New" panose="02070309020205020404" pitchFamily="49" charset="0"/>
            </a:endParaRP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b="1" dirty="0" smtClean="0">
                <a:latin typeface="Courier New" panose="02070309020205020404" pitchFamily="49" charset="0"/>
              </a:rPr>
              <a:t>$ </a:t>
            </a:r>
            <a:r>
              <a:rPr lang="nb-NO" alt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ls ??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i="1" dirty="0" smtClean="0">
                <a:latin typeface="Courier New" panose="02070309020205020404" pitchFamily="49" charset="0"/>
              </a:rPr>
              <a:t>a1 b1 c1</a:t>
            </a:r>
            <a:r>
              <a:rPr lang="nb-NO" altLang="en-US" sz="2000" i="1" dirty="0" smtClean="0">
                <a:latin typeface="Courier New" panose="02070309020205020404" pitchFamily="49" charset="0"/>
              </a:rPr>
              <a:t>	d1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Pattern matching: globs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Here is another glob for you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>
                <a:latin typeface="Courier 10 Pitch" pitchFamily="1" charset="0"/>
              </a:rPr>
              <a:t>[…]</a:t>
            </a:r>
            <a:r>
              <a:rPr lang="en-GB" altLang="en-US" sz="2646" dirty="0" smtClean="0"/>
              <a:t> matches any of the characters listed (or range of characters, e.g. </a:t>
            </a:r>
            <a:r>
              <a:rPr lang="en-GB" altLang="en-US" sz="2646" dirty="0" smtClean="0">
                <a:latin typeface="Courier 10 Pitch" pitchFamily="1" charset="0"/>
              </a:rPr>
              <a:t>[0-9]</a:t>
            </a:r>
            <a:r>
              <a:rPr lang="en-GB" altLang="en-US" sz="2646" dirty="0" smtClean="0"/>
              <a:t>)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2646" dirty="0" smtClean="0"/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3086" b="1" dirty="0" smtClean="0">
                <a:latin typeface="Courier New" panose="02070309020205020404" pitchFamily="49" charset="0"/>
              </a:rPr>
              <a:t>$ </a:t>
            </a:r>
            <a:r>
              <a:rPr lang="en-US" altLang="en-US" sz="3086" b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ls [a-c]*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308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a1 b</a:t>
            </a:r>
            <a:r>
              <a:rPr lang="en-US" altLang="en-US" sz="3086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8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altLang="en-US" sz="3086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8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c1</a:t>
            </a:r>
            <a:endParaRPr lang="en-US" altLang="en-US" sz="3086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dirty="0" smtClean="0">
              <a:latin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3086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Pattern matching: globs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smtClean="0"/>
              <a:t>And another glob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{fred, barny, wilma}</a:t>
            </a:r>
            <a:r>
              <a:rPr lang="en-GB" altLang="en-US" sz="2646" smtClean="0">
                <a:ea typeface="MS PGothic" panose="020B0600070205080204" pitchFamily="34" charset="-128"/>
                <a:cs typeface="Calibri" panose="020F0502020204030204" pitchFamily="34" charset="0"/>
              </a:rPr>
              <a:t> matches</a:t>
            </a:r>
            <a:r>
              <a:rPr lang="en-GB" altLang="en-US" sz="2646" smtClean="0">
                <a:ea typeface="MS PGothic" panose="020B0600070205080204" pitchFamily="34" charset="-128"/>
              </a:rPr>
              <a:t> any of the comma separated names listed.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smtClean="0">
                <a:ea typeface="MS PGothic" panose="020B0600070205080204" pitchFamily="34" charset="-128"/>
              </a:rPr>
              <a:t>For example </a:t>
            </a:r>
            <a:r>
              <a:rPr lang="en-GB" altLang="en-US" sz="2646" smtClean="0">
                <a:latin typeface="Courier New" panose="02070309020205020404" pitchFamily="49" charset="0"/>
                <a:ea typeface="MS PGothic" panose="020B0600070205080204" pitchFamily="34" charset="-128"/>
              </a:rPr>
              <a:t>ls *.{jpg,png}</a:t>
            </a:r>
            <a:r>
              <a:rPr lang="en-GB" altLang="en-US" sz="2646" smtClean="0">
                <a:ea typeface="MS PGothic" panose="020B0600070205080204" pitchFamily="34" charset="-128"/>
              </a:rPr>
              <a:t> will list all your jpg and png files.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3086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Glob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27606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086" dirty="0" smtClean="0"/>
              <a:t>Use glob matching in </a:t>
            </a:r>
            <a:r>
              <a:rPr lang="en-US" sz="3086" dirty="0" err="1" smtClean="0"/>
              <a:t>acsoe</a:t>
            </a:r>
            <a:r>
              <a:rPr lang="en-US" sz="3086" dirty="0" smtClean="0"/>
              <a:t>/freetex-98/</a:t>
            </a:r>
            <a:r>
              <a:rPr lang="en-US" sz="3086" dirty="0" err="1" smtClean="0"/>
              <a:t>jungfrau</a:t>
            </a:r>
            <a:endParaRPr lang="en-US" sz="3086" dirty="0" smtClean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086" dirty="0"/>
              <a:t>Make a for loop that word counts only files from that date range</a:t>
            </a:r>
            <a:r>
              <a:rPr lang="en-GB" sz="3086" dirty="0"/>
              <a:t> </a:t>
            </a:r>
            <a:endParaRPr lang="en-US" sz="30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dirty="0" smtClean="0"/>
              <a:t>I'm a terminal based editor get me out of here!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2760663"/>
          </a:xfrm>
          <a:extLst/>
        </p:spPr>
        <p:txBody>
          <a:bodyPr>
            <a:normAutofit fontScale="92500" lnSpcReduction="20000"/>
          </a:bodyPr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Some editors use the terminal window.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The default editor used by some commands means you need to know how to get out of them sometimes.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If you are not used to them you can get stuck.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Emacs – get out with ^X ^C   (maybe need ^G^X^C)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Vi – get out with escape, then :q! then enter.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smtClean="0"/>
          </a:p>
        </p:txBody>
      </p:sp>
      <p:sp>
        <p:nvSpPr>
          <p:cNvPr id="2" name="TextBox 1"/>
          <p:cNvSpPr txBox="1"/>
          <p:nvPr/>
        </p:nvSpPr>
        <p:spPr>
          <a:xfrm>
            <a:off x="1181100" y="6026150"/>
            <a:ext cx="7488238" cy="439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400" dirty="0"/>
              <a:t>Have a go!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dirty="0" smtClean="0">
                <a:cs typeface="Calibri" panose="020F0502020204030204" pitchFamily="34" charset="0"/>
              </a:rPr>
              <a:t>More Tricks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cs typeface="Calibri" panose="020F0502020204030204" pitchFamily="34" charset="0"/>
              </a:rPr>
              <a:t>These are small exercises to tell you things you need to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smtClean="0"/>
              <a:t>Some standard environment variables you might like to know about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261475" cy="4383088"/>
          </a:xfrm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DISPLAY</a:t>
            </a:r>
            <a:r>
              <a:rPr lang="en-US" altLang="en-US" sz="3086" smtClean="0"/>
              <a:t> sets the display windowed programs attempt to use.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HOME</a:t>
            </a:r>
            <a:r>
              <a:rPr lang="en-US" altLang="en-US" sz="3086" smtClean="0"/>
              <a:t> your home directory.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PATH</a:t>
            </a:r>
            <a:r>
              <a:rPr lang="en-US" altLang="en-US" sz="3086" smtClean="0"/>
              <a:t> Where your shell looks for programs to run.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EDITOR</a:t>
            </a:r>
            <a:r>
              <a:rPr lang="en-US" altLang="en-US" sz="3086" smtClean="0"/>
              <a:t> If you run a program that needs a text editor it will look in here to see which one to use.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PS1</a:t>
            </a:r>
            <a:r>
              <a:rPr lang="en-US" altLang="en-US" sz="3086" smtClean="0"/>
              <a:t> Your command line prompt.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/dev/null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03238" y="1474788"/>
            <a:ext cx="8867775" cy="4383087"/>
          </a:xfrm>
          <a:extLst/>
        </p:spPr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If you don't need the </a:t>
            </a:r>
            <a:r>
              <a:rPr lang="en-US" altLang="en-US" sz="3086" dirty="0" err="1" smtClean="0"/>
              <a:t>stdout</a:t>
            </a:r>
            <a:r>
              <a:rPr lang="en-US" altLang="en-US" sz="3086" dirty="0" smtClean="0"/>
              <a:t> or the </a:t>
            </a:r>
            <a:r>
              <a:rPr lang="en-US" altLang="en-US" sz="3086" dirty="0" err="1" smtClean="0"/>
              <a:t>stderr</a:t>
            </a:r>
            <a:r>
              <a:rPr lang="en-US" altLang="en-US" sz="3086" dirty="0" smtClean="0"/>
              <a:t> you can dump it.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For example, a program produces a lot of output and a few error messages mixed in. If you can't find the error messages then redirect the output to /dev/null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b="1" dirty="0" smtClean="0">
              <a:latin typeface="Courier" charset="0"/>
            </a:endParaRP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038" y="4413250"/>
            <a:ext cx="9274175" cy="201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solidFill>
                  <a:srgbClr val="FFFFFF"/>
                </a:solidFill>
                <a:ea typeface="MS PGothic" panose="020B0600070205080204" pitchFamily="34" charset="-128"/>
              </a:rPr>
              <a:t>Give if a go with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dirty="0">
              <a:solidFill>
                <a:srgbClr val="FFFFFF"/>
              </a:solidFill>
              <a:ea typeface="MS PGothic" panose="020B0600070205080204" pitchFamily="34" charset="-128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-1 `find </a:t>
            </a:r>
            <a:r>
              <a:rPr lang="en-US" altLang="en-US" sz="2000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/freetex-98 -type f`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 much output to notice the errors.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2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-1 `find </a:t>
            </a:r>
            <a:r>
              <a:rPr lang="en-US" altLang="en-US" sz="2000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/freetex-98 -type f` &gt; /dev/null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1" dirty="0">
              <a:solidFill>
                <a:srgbClr val="FFFFFF"/>
              </a:solidFill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Sourcing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244600"/>
            <a:ext cx="8867775" cy="507047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 smtClean="0"/>
              <a:t>Try this: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 smtClean="0"/>
              <a:t>Make a script file which sets a variable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Z=Dino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Run the file and then use echo to look at the Z variable.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Try again but this time do this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 ./</a:t>
            </a:r>
            <a:r>
              <a:rPr lang="en-US" sz="3086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endParaRPr lang="en-US" sz="3086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This is called sourcing a file is runs it in the current shell instead of starting a new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Compression and </a:t>
            </a:r>
            <a:br>
              <a:rPr lang="en-US" altLang="en-US" sz="3527" smtClean="0"/>
            </a:br>
            <a:r>
              <a:rPr lang="en-US" altLang="en-US" sz="3527" smtClean="0"/>
              <a:t>aggregation tools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Zip (and unzip) – makes a zip file (compression and aggregation)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err="1" smtClean="0"/>
              <a:t>Gzip</a:t>
            </a:r>
            <a:r>
              <a:rPr lang="en-US" altLang="en-US" sz="3086" dirty="0" smtClean="0"/>
              <a:t> (and </a:t>
            </a:r>
            <a:r>
              <a:rPr lang="en-US" altLang="en-US" sz="3086" dirty="0" err="1" smtClean="0"/>
              <a:t>ungzip</a:t>
            </a:r>
            <a:r>
              <a:rPr lang="en-US" altLang="en-US" sz="3086" dirty="0" smtClean="0"/>
              <a:t>) – compresses a file. (just compression)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Tar – make an tar file. An aggregation. Often used with </a:t>
            </a:r>
            <a:r>
              <a:rPr lang="en-US" altLang="en-US" sz="3086" dirty="0" err="1" smtClean="0"/>
              <a:t>gzip</a:t>
            </a:r>
            <a:r>
              <a:rPr lang="en-US" altLang="en-US" sz="3086" dirty="0" smtClean="0"/>
              <a:t>.</a:t>
            </a:r>
          </a:p>
          <a:p>
            <a:pPr marL="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086" dirty="0" smtClean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Compression and </a:t>
            </a:r>
            <a:br>
              <a:rPr lang="en-US" altLang="en-US" sz="3527" smtClean="0"/>
            </a:br>
            <a:r>
              <a:rPr lang="en-US" altLang="en-US" sz="3527" smtClean="0"/>
              <a:t>aggregation tools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3238" y="1768475"/>
            <a:ext cx="8867775" cy="401637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smtClean="0">
                <a:cs typeface="Calibri" panose="020F0502020204030204" pitchFamily="34" charset="0"/>
              </a:rPr>
              <a:t>Make a tar file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macehead.tar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macehead</a:t>
            </a:r>
            <a:endParaRPr lang="en-US" sz="2400" b="1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smtClean="0">
                <a:cs typeface="Calibri" panose="020F0502020204030204" pitchFamily="34" charset="0"/>
              </a:rPr>
              <a:t>Compress it with </a:t>
            </a:r>
            <a:r>
              <a:rPr lang="en-US" sz="2800" dirty="0" err="1" smtClean="0">
                <a:cs typeface="Calibri" panose="020F0502020204030204" pitchFamily="34" charset="0"/>
              </a:rPr>
              <a:t>gzip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macehead.tar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smtClean="0">
                <a:cs typeface="Calibri" panose="020F0502020204030204" pitchFamily="34" charset="0"/>
              </a:rPr>
              <a:t>Move the file to /</a:t>
            </a:r>
            <a:r>
              <a:rPr lang="en-US" sz="2800" dirty="0" err="1" smtClean="0">
                <a:cs typeface="Calibri" panose="020F0502020204030204" pitchFamily="34" charset="0"/>
              </a:rPr>
              <a:t>tmp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err="1" smtClean="0">
                <a:cs typeface="Calibri" panose="020F0502020204030204" pitchFamily="34" charset="0"/>
              </a:rPr>
              <a:t>Uncompress</a:t>
            </a:r>
            <a:r>
              <a:rPr lang="en-US" sz="2800" dirty="0" smtClean="0">
                <a:cs typeface="Calibri" panose="020F0502020204030204" pitchFamily="34" charset="0"/>
              </a:rPr>
              <a:t> it with </a:t>
            </a:r>
            <a:r>
              <a:rPr lang="en-US" sz="2800" dirty="0" err="1" smtClean="0">
                <a:cs typeface="Calibri" panose="020F0502020204030204" pitchFamily="34" charset="0"/>
              </a:rPr>
              <a:t>gunzip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err="1" smtClean="0">
                <a:cs typeface="Calibri" panose="020F0502020204030204" pitchFamily="34" charset="0"/>
              </a:rPr>
              <a:t>Untar</a:t>
            </a:r>
            <a:r>
              <a:rPr lang="en-US" sz="2800" dirty="0" smtClean="0">
                <a:cs typeface="Calibri" panose="020F0502020204030204" pitchFamily="34" charset="0"/>
              </a:rPr>
              <a:t> the file 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macehead.tar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>
                <a:cs typeface="Calibri" panose="020F0502020204030204" pitchFamily="34" charset="0"/>
              </a:rPr>
              <a:t>xargs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733550"/>
            <a:ext cx="8869363" cy="5575300"/>
          </a:xfrm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This does not work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find </a:t>
            </a:r>
            <a:r>
              <a:rPr lang="en-US" alt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acsoe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| ls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i="1" dirty="0" err="1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acsoe</a:t>
            </a:r>
            <a:r>
              <a:rPr lang="en-US" altLang="en-US" sz="2400" i="1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		presentations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$ 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2400" b="1" dirty="0" smtClean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800" dirty="0" smtClean="0"/>
              <a:t>F</a:t>
            </a:r>
            <a:r>
              <a:rPr lang="en-GB" altLang="en-US" sz="2800" dirty="0" err="1" smtClean="0"/>
              <a:t>ind</a:t>
            </a:r>
            <a:r>
              <a:rPr lang="en-GB" altLang="en-US" sz="2800" dirty="0" smtClean="0"/>
              <a:t> pipes a list of files to ls.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 smtClean="0"/>
              <a:t>ls ignores input and just does a normal listing of the current working directory.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 smtClean="0"/>
              <a:t>Lots of commands expect a list of arguments, not standard input. Is there anything to help?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smtClean="0"/>
              <a:t>xargs</a:t>
            </a:r>
            <a:endParaRPr lang="en-US" altLang="en-US" sz="3527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The "</a:t>
            </a:r>
            <a:r>
              <a:rPr lang="en-GB" altLang="ja-JP" sz="3086" dirty="0" err="1" smtClean="0"/>
              <a:t>xargs</a:t>
            </a:r>
            <a:r>
              <a:rPr lang="en-GB" altLang="en-US" sz="3086" dirty="0" smtClean="0"/>
              <a:t>"</a:t>
            </a:r>
            <a:r>
              <a:rPr lang="en-GB" altLang="ja-JP" sz="3086" dirty="0" smtClean="0"/>
              <a:t> command runs the same command on all files specified in the input.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Usually used with "find" output, e.g.: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>
                <a:latin typeface="Courier New" panose="02070309020205020404" pitchFamily="49" charset="0"/>
              </a:rPr>
              <a:t>find . -name '*.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nc</a:t>
            </a:r>
            <a:r>
              <a:rPr lang="en-GB" altLang="en-US" sz="2400" dirty="0" smtClean="0">
                <a:latin typeface="Courier New" panose="02070309020205020404" pitchFamily="49" charset="0"/>
              </a:rPr>
              <a:t>' |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xargs</a:t>
            </a:r>
            <a:r>
              <a:rPr lang="en-GB" altLang="en-US" sz="2400" dirty="0" smtClean="0">
                <a:latin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chmod</a:t>
            </a:r>
            <a:r>
              <a:rPr lang="en-GB" altLang="en-US" sz="2400" dirty="0" smtClean="0">
                <a:latin typeface="Courier New" panose="02070309020205020404" pitchFamily="49" charset="0"/>
              </a:rPr>
              <a:t> u=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rwx</a:t>
            </a:r>
            <a:endParaRPr lang="en-GB" altLang="en-US" sz="2400" dirty="0" smtClean="0">
              <a:latin typeface="Courier New" panose="02070309020205020404" pitchFamily="49" charset="0"/>
            </a:endParaRP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>
                <a:latin typeface="Courier 10 Pitch" pitchFamily="1" charset="0"/>
              </a:rPr>
              <a:t>Changes permissions on all .</a:t>
            </a:r>
            <a:r>
              <a:rPr lang="en-GB" altLang="en-US" sz="2646" dirty="0" err="1" smtClean="0">
                <a:latin typeface="Courier 10 Pitch" pitchFamily="1" charset="0"/>
              </a:rPr>
              <a:t>nc</a:t>
            </a:r>
            <a:r>
              <a:rPr lang="en-GB" altLang="en-US" sz="2646" dirty="0" smtClean="0">
                <a:latin typeface="Courier 10 Pitch" pitchFamily="1" charset="0"/>
              </a:rPr>
              <a:t> files.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2646" dirty="0" smtClean="0">
              <a:latin typeface="Courier 10 Pitch" pitchFamily="1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xargs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2020888"/>
            <a:ext cx="8869363" cy="4178300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by default splits the file list into </a:t>
            </a:r>
            <a:r>
              <a:rPr lang="en-GB" altLang="en-US" sz="3086" i="1" dirty="0" smtClean="0"/>
              <a:t>batches</a:t>
            </a:r>
            <a:r>
              <a:rPr lang="en-GB" altLang="en-US" sz="3086" dirty="0" smtClean="0"/>
              <a:t>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644 file1 file2 … file100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644 file101 file102 … 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use "</a:t>
            </a:r>
            <a:r>
              <a:rPr lang="en-GB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altLang="en-US" sz="3086" dirty="0" smtClean="0"/>
              <a:t>"</a:t>
            </a:r>
            <a:r>
              <a:rPr lang="en-GB" altLang="ja-JP" sz="3086" dirty="0" smtClean="0"/>
              <a:t> if the command can only process one file at a time: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. -name '*.tar' |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1 tar -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tvf</a:t>
            </a:r>
            <a:endParaRPr lang="en-GB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95400" lvl="2" indent="-287338" defTabSz="1007943" fontAlgn="auto">
              <a:spcBef>
                <a:spcPts val="551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205" dirty="0" smtClean="0"/>
              <a:t>displays contents of all 'tar' files found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xargs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3713"/>
            <a:ext cx="8867775" cy="1492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Use find piped to </a:t>
            </a:r>
            <a:r>
              <a:rPr lang="en-US" altLang="x-none" sz="3086" dirty="0" err="1">
                <a:solidFill>
                  <a:srgbClr val="FFFFFF"/>
                </a:solidFill>
              </a:rPr>
              <a:t>xargs</a:t>
            </a:r>
            <a:r>
              <a:rPr lang="en-US" altLang="x-none" sz="3086" dirty="0">
                <a:solidFill>
                  <a:srgbClr val="FFFFFF"/>
                </a:solidFill>
              </a:rPr>
              <a:t> to do something (</a:t>
            </a:r>
            <a:r>
              <a:rPr lang="en-US" altLang="x-none" sz="3086" dirty="0" err="1">
                <a:solidFill>
                  <a:srgbClr val="FFFFFF"/>
                </a:solidFill>
              </a:rPr>
              <a:t>wc</a:t>
            </a:r>
            <a:r>
              <a:rPr lang="en-US" altLang="x-none" sz="3086" dirty="0">
                <a:solidFill>
                  <a:srgbClr val="FFFFFF"/>
                </a:solidFill>
              </a:rPr>
              <a:t>, ls –l , head -1, </a:t>
            </a:r>
            <a:r>
              <a:rPr lang="en-US" altLang="x-none" sz="3086" dirty="0" err="1">
                <a:solidFill>
                  <a:srgbClr val="FFFFFF"/>
                </a:solidFill>
              </a:rPr>
              <a:t>etc</a:t>
            </a:r>
            <a:r>
              <a:rPr lang="en-US" altLang="x-none" sz="3086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Other ways to move data around</a:t>
            </a:r>
            <a:br>
              <a:rPr lang="en-US" altLang="en-US" sz="3527" smtClean="0"/>
            </a:br>
            <a:endParaRPr lang="en-US" altLang="en-US" sz="3527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 smtClean="0"/>
              <a:t>There are a lot of tools to help you move data from one machine to another. Common ones are: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FTP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SFTP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 smtClean="0"/>
              <a:t>Rsync</a:t>
            </a:r>
            <a:endParaRPr lang="en-US" sz="2800" dirty="0" smtClean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 smtClean="0"/>
              <a:t>Wget</a:t>
            </a:r>
            <a:endParaRPr lang="en-US" sz="2800" dirty="0" smtClean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Curl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sz="30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FTP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 bwMode="auto">
          <a:xfrm>
            <a:off x="488950" y="1474788"/>
            <a:ext cx="4479925" cy="4383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/>
              <a:t>Can use most browsers to ftp files</a:t>
            </a:r>
          </a:p>
          <a:p>
            <a:r>
              <a:rPr lang="en-US" altLang="en-US" sz="2400" dirty="0" smtClean="0"/>
              <a:t>Can also use a command line interface too (easy to script) 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143718" y="2973339"/>
            <a:ext cx="6624804" cy="36994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vpn-2-150:~ sjp23$ ftp ftp.ceda.ac.uk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Connected to ftp1.ceda.ac.uk.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220 JASMIN BADC/NEODC FTP server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Name (ftp.ceda.ac.uk:sjp23):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spepler</a:t>
            </a:r>
            <a:endParaRPr lang="en-US" altLang="en-US" sz="10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331 Password required for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spepler</a:t>
            </a:r>
            <a:endParaRPr lang="en-US" altLang="en-US" sz="10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Password: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230-Welcome to the CEDA ftp server.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This server provides read-only access to the BADC and NEODC data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archives and users 'requests' areas.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230 User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spepler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logged in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Remote system type is UNIX.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Using binary mode to transfer files.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ftp&gt; ls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229 Entering Extended Passive Mode (|||65173|)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150 Opening ASCII mode data connection for file list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drwxr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xr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-x   2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badc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byacl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  28672 Jan 17 09:28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badc</a:t>
            </a:r>
            <a:endParaRPr lang="en-US" altLang="en-US" sz="10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drwxrwxr-x   2 badc     byacl        8192 Feb 26 09:11 neodc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drwxrwx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--- 1812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badc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byacl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 249856 Mar  5 15:40 requests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drwxr-xr-x   2 badc     byacl        4096 Feb  6 12:18 sparc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-rw-r--r--   1 badc     ftp           415 Feb 27 10:42 welcome.msg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226 Transfer complete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ftp&gt; </a:t>
            </a:r>
          </a:p>
        </p:txBody>
      </p:sp>
      <p:pic>
        <p:nvPicPr>
          <p:cNvPr id="19461" name="Picture 4" descr="Screen Shot 2014-03-10 at 10.5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75" y="669059"/>
            <a:ext cx="4289835" cy="420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Transferring data with sftp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Like </a:t>
            </a:r>
            <a:r>
              <a:rPr lang="en-GB" altLang="en-US" sz="3086" dirty="0" err="1" smtClean="0"/>
              <a:t>scp</a:t>
            </a:r>
            <a:r>
              <a:rPr lang="en-GB" altLang="en-US" sz="3086" dirty="0" smtClean="0"/>
              <a:t>, this uses </a:t>
            </a:r>
            <a:r>
              <a:rPr lang="en-GB" altLang="en-US" sz="3086" dirty="0" err="1" smtClean="0"/>
              <a:t>ssh</a:t>
            </a:r>
            <a:r>
              <a:rPr lang="en-GB" altLang="en-US" sz="3086" dirty="0" smtClean="0"/>
              <a:t>.  However, gives an interactive interface like ftp.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Usage (Linux): 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/>
              <a:t>"</a:t>
            </a:r>
            <a:r>
              <a:rPr lang="en-GB" altLang="ja-JP" sz="264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GB" altLang="ja-JP" sz="264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GB" altLang="en-US" sz="2646" dirty="0" smtClean="0"/>
              <a:t>"</a:t>
            </a:r>
            <a:r>
              <a:rPr lang="en-GB" altLang="ja-JP" sz="2646" dirty="0" smtClean="0"/>
              <a:t> or </a:t>
            </a:r>
            <a:r>
              <a:rPr lang="en-GB" altLang="en-US" sz="2646" dirty="0" smtClean="0"/>
              <a:t>"</a:t>
            </a:r>
            <a:r>
              <a:rPr lang="en-GB" altLang="ja-JP" sz="264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GB" altLang="ja-JP" sz="264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ja-JP" sz="2646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username@host</a:t>
            </a:r>
            <a:r>
              <a:rPr lang="en-GB" altLang="en-US" sz="2646" dirty="0" smtClean="0"/>
              <a:t>"</a:t>
            </a:r>
            <a:endParaRPr lang="en-GB" altLang="ja-JP" sz="2646" dirty="0" smtClean="0"/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/>
              <a:t>ftp commands e.g. </a:t>
            </a:r>
            <a:r>
              <a:rPr lang="en-GB" altLang="en-US" sz="264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GB" altLang="en-US" sz="2646" dirty="0" smtClean="0"/>
              <a:t>, </a:t>
            </a:r>
            <a:r>
              <a:rPr lang="en-GB" altLang="en-US" sz="264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en-GB" altLang="en-US" sz="2646" dirty="0" smtClean="0"/>
              <a:t>, </a:t>
            </a:r>
            <a:r>
              <a:rPr lang="en-GB" altLang="en-US" sz="264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altLang="en-US" sz="2646" dirty="0" smtClean="0"/>
              <a:t>, </a:t>
            </a:r>
            <a:r>
              <a:rPr lang="en-GB" altLang="en-US" sz="264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Windows: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err="1" smtClean="0"/>
              <a:t>psftp</a:t>
            </a:r>
            <a:r>
              <a:rPr lang="en-GB" altLang="en-US" sz="2646" dirty="0" smtClean="0"/>
              <a:t> (in </a:t>
            </a:r>
            <a:r>
              <a:rPr lang="en-GB" altLang="en-US" sz="2646" dirty="0" err="1" smtClean="0"/>
              <a:t>PuTTY</a:t>
            </a:r>
            <a:r>
              <a:rPr lang="en-GB" altLang="en-US" sz="2646" dirty="0" smtClean="0"/>
              <a:t> suite) works similarly from command line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/>
              <a:t>also </a:t>
            </a:r>
            <a:r>
              <a:rPr lang="en-GB" altLang="en-US" sz="2646" dirty="0" err="1" smtClean="0"/>
              <a:t>Filezilla</a:t>
            </a:r>
            <a:r>
              <a:rPr lang="en-GB" altLang="en-US" sz="2646" dirty="0" smtClean="0"/>
              <a:t> GUI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As before, set up </a:t>
            </a:r>
            <a:r>
              <a:rPr lang="en-GB" altLang="en-US" sz="3086" dirty="0" err="1" smtClean="0"/>
              <a:t>ssh</a:t>
            </a:r>
            <a:r>
              <a:rPr lang="en-GB" altLang="en-US" sz="3086" dirty="0" smtClean="0"/>
              <a:t> keys first.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3283</TotalTime>
  <Words>1276</Words>
  <Application>Microsoft Office PowerPoint</Application>
  <PresentationFormat>Custom</PresentationFormat>
  <Paragraphs>178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Courier</vt:lpstr>
      <vt:lpstr>Courier 10 Pitch</vt:lpstr>
      <vt:lpstr>Courier New</vt:lpstr>
      <vt:lpstr>Symbol</vt:lpstr>
      <vt:lpstr>Times New Roman</vt:lpstr>
      <vt:lpstr>Wingdings</vt:lpstr>
      <vt:lpstr>UKRI-stfc-nerc-ceda-ncas-nceo-Presentation-Template</vt:lpstr>
      <vt:lpstr>The Unix Shell</vt:lpstr>
      <vt:lpstr>More Tricks</vt:lpstr>
      <vt:lpstr>xargs</vt:lpstr>
      <vt:lpstr>xargs</vt:lpstr>
      <vt:lpstr>xargs</vt:lpstr>
      <vt:lpstr>xargs exercise</vt:lpstr>
      <vt:lpstr>Other ways to move data around </vt:lpstr>
      <vt:lpstr>FTP</vt:lpstr>
      <vt:lpstr>Transferring data with sftp</vt:lpstr>
      <vt:lpstr>wget</vt:lpstr>
      <vt:lpstr>Transfering data exercise</vt:lpstr>
      <vt:lpstr>rsync</vt:lpstr>
      <vt:lpstr>Transferring data with rsync (continued)</vt:lpstr>
      <vt:lpstr>rsync exercise</vt:lpstr>
      <vt:lpstr>Pattern matching: globs</vt:lpstr>
      <vt:lpstr>Pattern matching: globs</vt:lpstr>
      <vt:lpstr>Pattern matching: globs</vt:lpstr>
      <vt:lpstr>Glob exercise</vt:lpstr>
      <vt:lpstr>I'm a terminal based editor get me out of here!</vt:lpstr>
      <vt:lpstr>Some standard environment variables you might like to know about</vt:lpstr>
      <vt:lpstr>/dev/null</vt:lpstr>
      <vt:lpstr>Sourcing files</vt:lpstr>
      <vt:lpstr>Compression and  aggregation tools</vt:lpstr>
      <vt:lpstr>Compression and  aggregation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426</cp:revision>
  <cp:lastPrinted>1601-01-01T00:00:00Z</cp:lastPrinted>
  <dcterms:created xsi:type="dcterms:W3CDTF">2010-05-24T21:29:39Z</dcterms:created>
  <dcterms:modified xsi:type="dcterms:W3CDTF">2018-10-12T12:15:07Z</dcterms:modified>
</cp:coreProperties>
</file>