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 snapToGrid="0" snapToObjects="1">
      <p:cViewPr varScale="1">
        <p:scale>
          <a:sx n="67" d="100"/>
          <a:sy n="67" d="100"/>
        </p:scale>
        <p:origin x="-5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7EF9-7658-4751-83D3-3797C7A4DD12}" type="datetimeFigureOut">
              <a:rPr lang="en-US"/>
              <a:pPr/>
              <a:t>1/30/2012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F58D5-F9A8-4879-BA15-C614F20B5FC8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274320" rIns="274320" bIns="274320" rtlCol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B7CAFA-AC60-4AD6-8D25-9FD77E377AFF}" type="datetimeFigureOut">
              <a:rPr lang="en-US"/>
              <a:pPr/>
              <a:t>1/30/2012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98606-ABAC-44D0-9745-8C670254966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>
            <a:normAutofit/>
          </a:bodyPr>
          <a:lstStyle>
            <a:lvl1pPr>
              <a:defRPr sz="24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pt-PT" noProof="0" smtClean="0"/>
              <a:t>Drag picture to placeholder or click icon to add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7F05A497-A318-4445-B34C-AA239D32D56B}" type="datetimeFigureOut">
              <a:rPr lang="en-US"/>
              <a:pPr/>
              <a:t>1/30/2012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>
            <a:normAutofit/>
          </a:bodyPr>
          <a:lstStyle>
            <a:lvl1pPr>
              <a:defRPr sz="24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pt-PT" noProof="0" smtClean="0"/>
              <a:t>Drag picture to placeholder or click icon to add</a:t>
            </a:r>
            <a:endParaRPr noProof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pt-PT" noProof="0" smtClean="0"/>
              <a:t>Drag picture to placeholder or click icon to add</a:t>
            </a:r>
            <a:endParaRPr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E46B13BB-8F81-4503-A19E-07AA63265C37}" type="datetimeFigureOut">
              <a:rPr lang="en-US"/>
              <a:pPr/>
              <a:t>1/30/2012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>
            <a:normAutofit/>
          </a:bodyPr>
          <a:lstStyle>
            <a:lvl1pPr>
              <a:defRPr sz="24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pt-PT" noProof="0" smtClean="0"/>
              <a:t>Drag picture to placeholder or click icon to add</a:t>
            </a:r>
            <a:endParaRPr noProof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pt-PT" noProof="0" smtClean="0"/>
              <a:t>Drag picture to placeholder or click icon to add</a:t>
            </a:r>
            <a:endParaRPr noProof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pt-PT" noProof="0" smtClean="0"/>
              <a:t>Drag picture to placeholder or click icon to add</a:t>
            </a:r>
            <a:endParaRPr noProof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961F85C5-16CA-48E3-8D4C-AD092726E56D}" type="datetimeFigureOut">
              <a:rPr lang="en-US"/>
              <a:pPr/>
              <a:t>1/30/2012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59AF11-5BA1-49C1-8BED-28B8D129D1CB}" type="datetimeFigureOut">
              <a:rPr lang="en-US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09AB43-4D44-4C2D-9C2F-7F2E373C3BC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8875D3-5EBC-4FF6-8AB4-E17DBBE61C20}" type="datetimeFigureOut">
              <a:rPr lang="en-US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D6BAD-3090-4B8B-8DCE-4395B01F9F1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C1E73B-EF34-43C2-BCBD-D879BB12A0B1}" type="datetimeFigureOut">
              <a:rPr lang="en-US"/>
              <a:pPr/>
              <a:t>1/30/2012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A88B7C-198C-46F2-9FEF-359856CB53D1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pt-PT" noProof="0" dirty="0" err="1" smtClean="0"/>
              <a:t>Drag</a:t>
            </a:r>
            <a:r>
              <a:rPr lang="pt-PT" noProof="0" dirty="0" smtClean="0"/>
              <a:t> </a:t>
            </a:r>
            <a:r>
              <a:rPr lang="pt-PT" noProof="0" dirty="0" err="1" smtClean="0"/>
              <a:t>picture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placeholder</a:t>
            </a:r>
            <a:r>
              <a:rPr lang="pt-PT" noProof="0" dirty="0" smtClean="0"/>
              <a:t> </a:t>
            </a:r>
            <a:r>
              <a:rPr lang="pt-PT" noProof="0" dirty="0" err="1" smtClean="0"/>
              <a:t>or</a:t>
            </a:r>
            <a:r>
              <a:rPr lang="pt-PT" noProof="0" dirty="0" smtClean="0"/>
              <a:t> </a:t>
            </a:r>
            <a:r>
              <a:rPr lang="pt-PT" noProof="0" dirty="0" err="1" smtClean="0"/>
              <a:t>click</a:t>
            </a:r>
            <a:r>
              <a:rPr lang="pt-PT" noProof="0" dirty="0" smtClean="0"/>
              <a:t> </a:t>
            </a:r>
            <a:r>
              <a:rPr lang="pt-PT" noProof="0" dirty="0" err="1" smtClean="0"/>
              <a:t>icon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add</a:t>
            </a:r>
            <a:endParaRPr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AE923115-5DF6-492A-AB1B-6BF88C3B70C8}" type="datetimeFigureOut">
              <a:rPr lang="en-US"/>
              <a:pPr/>
              <a:t>1/30/2012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rtlCol="0" anchor="b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ctr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1E4272-325B-4C1F-B254-ABA0D3E9CDDD}" type="datetimeFigureOut">
              <a:rPr lang="en-US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F78DF2-F864-46D8-9E10-C748D1ADF4C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D1BC48-6D0E-4A5F-98DF-2124E26F5F1E}" type="datetimeFigureOut">
              <a:rPr lang="en-US"/>
              <a:pPr/>
              <a:t>1/30/2012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09E8CB-282F-4F2F-89B2-FF6BC0AE03D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8"/>
          <p:cNvCxnSpPr/>
          <p:nvPr/>
        </p:nvCxnSpPr>
        <p:spPr>
          <a:xfrm>
            <a:off x="1211263" y="2905125"/>
            <a:ext cx="338455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9"/>
          <p:cNvCxnSpPr/>
          <p:nvPr/>
        </p:nvCxnSpPr>
        <p:spPr>
          <a:xfrm>
            <a:off x="5238750" y="2905125"/>
            <a:ext cx="3382963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0"/>
          <p:cNvCxnSpPr/>
          <p:nvPr/>
        </p:nvCxnSpPr>
        <p:spPr>
          <a:xfrm>
            <a:off x="1211263" y="2905125"/>
            <a:ext cx="338455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/>
          <p:cNvCxnSpPr/>
          <p:nvPr/>
        </p:nvCxnSpPr>
        <p:spPr>
          <a:xfrm>
            <a:off x="5238750" y="2905125"/>
            <a:ext cx="3382963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2"/>
          <p:cNvCxnSpPr/>
          <p:nvPr/>
        </p:nvCxnSpPr>
        <p:spPr>
          <a:xfrm>
            <a:off x="1211263" y="2905125"/>
            <a:ext cx="338455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3"/>
          <p:cNvCxnSpPr/>
          <p:nvPr/>
        </p:nvCxnSpPr>
        <p:spPr>
          <a:xfrm>
            <a:off x="5238750" y="2905125"/>
            <a:ext cx="3382963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73E699-0EEB-45DF-BF69-0235CD547E57}" type="datetimeFigureOut">
              <a:rPr lang="en-US"/>
              <a:pPr/>
              <a:t>1/30/2012</a:t>
            </a:fld>
            <a:endParaRPr lang="en-US"/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065B9-3466-4096-88DF-403D1FFCD95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708573-B384-4CCC-863E-26071096BDE6}" type="datetimeFigureOut">
              <a:rPr lang="en-US"/>
              <a:pPr/>
              <a:t>1/30/2012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81D4CA-51FA-459F-ADD1-563B9937374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6E398C-B0A3-44C0-B01E-73D6E40598A0}" type="datetimeFigureOut">
              <a:rPr lang="en-US"/>
              <a:pPr/>
              <a:t>1/30/2012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C611F-F3BC-49EE-8469-254835340A3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274320" rIns="274320" bIns="2743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F71F8C-A973-4D4C-9193-1BA7704FB01D}" type="datetimeFigureOut">
              <a:rPr lang="en-US"/>
              <a:pPr/>
              <a:t>1/30/2012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9DA390-51C3-4BC5-8D39-054FE70A830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123950"/>
            <a:ext cx="8913813" cy="914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118872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14425" y="2595563"/>
            <a:ext cx="7610475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188" y="1889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595959"/>
                </a:solidFill>
              </a:defRPr>
            </a:lvl1pPr>
          </a:lstStyle>
          <a:p>
            <a:fld id="{DB24A0E9-318D-407B-96AA-3C332CBEF6F1}" type="datetimeFigureOut">
              <a:rPr lang="en-US"/>
              <a:pPr/>
              <a:t>1/30/2012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775" y="18891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988" y="65690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595959"/>
                </a:solidFill>
              </a:defRPr>
            </a:lvl1pPr>
          </a:lstStyle>
          <a:p>
            <a:fld id="{E3D89E3F-5790-4CAA-9965-8F8D928D4B4A}" type="slidenum">
              <a:rPr lang="en-US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5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914400" y="6675438"/>
            <a:ext cx="7999413" cy="1825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1" r:id="rId3"/>
    <p:sldLayoutId id="2147483743" r:id="rId4"/>
    <p:sldLayoutId id="2147483744" r:id="rId5"/>
    <p:sldLayoutId id="2147483752" r:id="rId6"/>
    <p:sldLayoutId id="2147483745" r:id="rId7"/>
    <p:sldLayoutId id="2147483746" r:id="rId8"/>
    <p:sldLayoutId id="2147483747" r:id="rId9"/>
    <p:sldLayoutId id="2147483748" r:id="rId10"/>
    <p:sldLayoutId id="2147483753" r:id="rId11"/>
    <p:sldLayoutId id="2147483754" r:id="rId12"/>
    <p:sldLayoutId id="2147483755" r:id="rId13"/>
    <p:sldLayoutId id="2147483749" r:id="rId14"/>
    <p:sldLayoutId id="2147483750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MS PGothic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Font typeface="Wingdings 2" pitchFamily="18" charset="2"/>
        <a:buChar char=""/>
        <a:defRPr sz="2000" kern="1200">
          <a:solidFill>
            <a:srgbClr val="595959"/>
          </a:solidFill>
          <a:latin typeface="+mn-lt"/>
          <a:ea typeface="MS PGothic" pitchFamily="34" charset="-128"/>
          <a:cs typeface="ＭＳ Ｐゴシック" charset="0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51640B"/>
        </a:buClr>
        <a:buFont typeface="Wingdings 2" pitchFamily="18" charset="2"/>
        <a:buChar char="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Wingdings 2" pitchFamily="18" charset="2"/>
        <a:buChar char="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rgbClr val="51640B"/>
        </a:buClr>
        <a:buFont typeface="Wingdings 2" pitchFamily="18" charset="2"/>
        <a:buChar char="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Wingdings 2" pitchFamily="18" charset="2"/>
        <a:buChar char="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0" y="1756229"/>
            <a:ext cx="8915400" cy="1279072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Pattern Based User Interface Generation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5300"/>
            <a:ext cx="8001000" cy="3822700"/>
          </a:xfrm>
        </p:spPr>
        <p:txBody>
          <a:bodyPr/>
          <a:lstStyle/>
          <a:p>
            <a:endParaRPr lang="pt-BR" dirty="0" smtClean="0">
              <a:solidFill>
                <a:srgbClr val="595959"/>
              </a:solidFill>
              <a:ea typeface="MS PGothic" pitchFamily="34" charset="-128"/>
            </a:endParaRPr>
          </a:p>
          <a:p>
            <a:pPr algn="r"/>
            <a:r>
              <a:rPr lang="pt-BR" sz="3000" i="1" dirty="0" smtClean="0">
                <a:solidFill>
                  <a:srgbClr val="595959"/>
                </a:solidFill>
                <a:ea typeface="MS PGothic" pitchFamily="34" charset="-128"/>
              </a:rPr>
              <a:t>Mestrado em Engenharia Informática</a:t>
            </a:r>
          </a:p>
          <a:p>
            <a:pPr algn="r"/>
            <a:endParaRPr lang="pt-BR" sz="3000" i="1" dirty="0" smtClean="0">
              <a:solidFill>
                <a:srgbClr val="595959"/>
              </a:solidFill>
              <a:ea typeface="MS PGothic" pitchFamily="34" charset="-128"/>
            </a:endParaRPr>
          </a:p>
          <a:p>
            <a:pPr algn="r"/>
            <a:r>
              <a:rPr lang="pt-BR" sz="2000" i="1" u="sng" dirty="0" smtClean="0">
                <a:solidFill>
                  <a:srgbClr val="595959"/>
                </a:solidFill>
                <a:ea typeface="MS PGothic" pitchFamily="34" charset="-128"/>
              </a:rPr>
              <a:t>André Lopes Barbosa</a:t>
            </a:r>
          </a:p>
          <a:p>
            <a:pPr algn="r"/>
            <a:r>
              <a:rPr lang="pt-BR" sz="2000" i="1" u="sng" dirty="0" smtClean="0">
                <a:solidFill>
                  <a:srgbClr val="595959"/>
                </a:solidFill>
                <a:ea typeface="MS PGothic" pitchFamily="34" charset="-128"/>
              </a:rPr>
              <a:t>Orientador: António Nestor Ribeiro</a:t>
            </a:r>
            <a:endParaRPr lang="en-US" sz="2000" i="1" u="sng" dirty="0" smtClean="0">
              <a:solidFill>
                <a:srgbClr val="595959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0" y="1756229"/>
            <a:ext cx="8915400" cy="1279072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Pattern Based User Interface Generation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5300"/>
            <a:ext cx="8001000" cy="3822700"/>
          </a:xfrm>
        </p:spPr>
        <p:txBody>
          <a:bodyPr/>
          <a:lstStyle/>
          <a:p>
            <a:endParaRPr lang="pt-BR" dirty="0" smtClean="0">
              <a:solidFill>
                <a:srgbClr val="595959"/>
              </a:solidFill>
              <a:ea typeface="MS PGothic" pitchFamily="34" charset="-128"/>
            </a:endParaRPr>
          </a:p>
          <a:p>
            <a:pPr algn="r"/>
            <a:r>
              <a:rPr lang="pt-BR" sz="3000" i="1" dirty="0" smtClean="0">
                <a:solidFill>
                  <a:srgbClr val="595959"/>
                </a:solidFill>
                <a:ea typeface="MS PGothic" pitchFamily="34" charset="-128"/>
              </a:rPr>
              <a:t>Mestrado em Engenharia Informática</a:t>
            </a:r>
          </a:p>
          <a:p>
            <a:pPr algn="r"/>
            <a:endParaRPr lang="pt-BR" sz="3000" i="1" dirty="0" smtClean="0">
              <a:solidFill>
                <a:srgbClr val="595959"/>
              </a:solidFill>
              <a:ea typeface="MS PGothic" pitchFamily="34" charset="-128"/>
            </a:endParaRPr>
          </a:p>
          <a:p>
            <a:pPr algn="r"/>
            <a:r>
              <a:rPr lang="pt-BR" sz="2000" i="1" u="sng" dirty="0" smtClean="0">
                <a:solidFill>
                  <a:srgbClr val="595959"/>
                </a:solidFill>
                <a:ea typeface="MS PGothic" pitchFamily="34" charset="-128"/>
              </a:rPr>
              <a:t>André Lopes Barbosa</a:t>
            </a:r>
          </a:p>
          <a:p>
            <a:pPr algn="r"/>
            <a:r>
              <a:rPr lang="pt-BR" sz="2000" i="1" u="sng" dirty="0" smtClean="0">
                <a:solidFill>
                  <a:srgbClr val="595959"/>
                </a:solidFill>
                <a:ea typeface="MS PGothic" pitchFamily="34" charset="-128"/>
              </a:rPr>
              <a:t>Orientador: António Nestor Ribeiro</a:t>
            </a:r>
            <a:endParaRPr lang="en-US" sz="2000" i="1" u="sng" dirty="0" smtClean="0">
              <a:solidFill>
                <a:srgbClr val="595959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18434" name="Content Placeholder 3"/>
          <p:cNvSpPr>
            <a:spLocks noGrp="1"/>
          </p:cNvSpPr>
          <p:nvPr>
            <p:ph idx="1"/>
          </p:nvPr>
        </p:nvSpPr>
        <p:spPr>
          <a:xfrm>
            <a:off x="1114425" y="2211388"/>
            <a:ext cx="7610475" cy="4324350"/>
          </a:xfrm>
        </p:spPr>
        <p:txBody>
          <a:bodyPr/>
          <a:lstStyle/>
          <a:p>
            <a:pPr eaLnBrk="1" hangingPunct="1"/>
            <a:r>
              <a:rPr lang="en-US" dirty="0" smtClean="0"/>
              <a:t>Context</a:t>
            </a:r>
          </a:p>
          <a:p>
            <a:pPr eaLnBrk="1" hangingPunct="1"/>
            <a:r>
              <a:rPr lang="en-US" dirty="0" smtClean="0"/>
              <a:t>Patterns</a:t>
            </a:r>
          </a:p>
          <a:p>
            <a:pPr eaLnBrk="1" hangingPunct="1"/>
            <a:r>
              <a:rPr lang="en-US" dirty="0" err="1" smtClean="0"/>
              <a:t>UsiXML</a:t>
            </a:r>
            <a:endParaRPr lang="en-US" dirty="0" smtClean="0"/>
          </a:p>
          <a:p>
            <a:pPr eaLnBrk="1" hangingPunct="1"/>
            <a:r>
              <a:rPr lang="en-US" dirty="0" smtClean="0"/>
              <a:t>Project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Context</a:t>
            </a:r>
          </a:p>
        </p:txBody>
      </p:sp>
      <p:sp>
        <p:nvSpPr>
          <p:cNvPr id="18434" name="Content Placeholder 3"/>
          <p:cNvSpPr>
            <a:spLocks noGrp="1"/>
          </p:cNvSpPr>
          <p:nvPr>
            <p:ph idx="1"/>
          </p:nvPr>
        </p:nvSpPr>
        <p:spPr>
          <a:xfrm>
            <a:off x="824139" y="2211388"/>
            <a:ext cx="7610475" cy="432435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3600" dirty="0" smtClean="0"/>
              <a:t>What makes a successful software?</a:t>
            </a:r>
          </a:p>
          <a:p>
            <a:pPr eaLnBrk="1" hangingPunct="1"/>
            <a:r>
              <a:rPr lang="en-US" dirty="0" smtClean="0"/>
              <a:t>The answer is getting less technological…</a:t>
            </a:r>
          </a:p>
          <a:p>
            <a:pPr eaLnBrk="1" hangingPunct="1"/>
            <a:r>
              <a:rPr lang="en-US" dirty="0" smtClean="0"/>
              <a:t>… and more about how the software handles Human Computer Interaction.</a:t>
            </a:r>
          </a:p>
          <a:p>
            <a:pPr eaLnBrk="1" hangingPunct="1"/>
            <a:r>
              <a:rPr lang="en-US" u="sng" dirty="0" smtClean="0"/>
              <a:t>This is a problem for most developers.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Context</a:t>
            </a:r>
          </a:p>
        </p:txBody>
      </p:sp>
      <p:sp>
        <p:nvSpPr>
          <p:cNvPr id="18434" name="Content Placeholder 3"/>
          <p:cNvSpPr>
            <a:spLocks noGrp="1"/>
          </p:cNvSpPr>
          <p:nvPr>
            <p:ph idx="1"/>
          </p:nvPr>
        </p:nvSpPr>
        <p:spPr>
          <a:xfrm>
            <a:off x="824139" y="2211388"/>
            <a:ext cx="7610475" cy="432435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3600" dirty="0" smtClean="0"/>
              <a:t>How are user interfaces built?</a:t>
            </a:r>
          </a:p>
          <a:p>
            <a:pPr eaLnBrk="1" hangingPunct="1"/>
            <a:r>
              <a:rPr lang="en-US" dirty="0" smtClean="0"/>
              <a:t>Manually coding everything.</a:t>
            </a:r>
          </a:p>
          <a:p>
            <a:pPr eaLnBrk="1" hangingPunct="1"/>
            <a:r>
              <a:rPr lang="en-US" dirty="0" smtClean="0"/>
              <a:t>Generating code through WYSIWYG tools.</a:t>
            </a:r>
          </a:p>
          <a:p>
            <a:pPr eaLnBrk="1" hangingPunct="1"/>
            <a:r>
              <a:rPr lang="en-US" dirty="0" smtClean="0"/>
              <a:t>Some work on model driven development.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Patterns</a:t>
            </a:r>
          </a:p>
        </p:txBody>
      </p:sp>
      <p:sp>
        <p:nvSpPr>
          <p:cNvPr id="18434" name="Content Placeholder 3"/>
          <p:cNvSpPr>
            <a:spLocks noGrp="1"/>
          </p:cNvSpPr>
          <p:nvPr>
            <p:ph idx="1"/>
          </p:nvPr>
        </p:nvSpPr>
        <p:spPr>
          <a:xfrm>
            <a:off x="824139" y="2211388"/>
            <a:ext cx="7610475" cy="432435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3600" dirty="0" smtClean="0"/>
              <a:t>Can patterns help?</a:t>
            </a:r>
          </a:p>
          <a:p>
            <a:pPr eaLnBrk="1" hangingPunct="1"/>
            <a:r>
              <a:rPr lang="en-US" dirty="0" smtClean="0"/>
              <a:t>Patterns are very useful in other areas.</a:t>
            </a:r>
          </a:p>
          <a:p>
            <a:pPr eaLnBrk="1" hangingPunct="1"/>
            <a:r>
              <a:rPr lang="en-US" dirty="0" smtClean="0"/>
              <a:t>Patterns are solutions that have been used in other projects.</a:t>
            </a:r>
          </a:p>
          <a:p>
            <a:pPr lvl="1" eaLnBrk="1" hangingPunct="1"/>
            <a:r>
              <a:rPr lang="en-US" dirty="0" smtClean="0"/>
              <a:t>Patterns promote reusability.</a:t>
            </a:r>
          </a:p>
          <a:p>
            <a:pPr lvl="1" eaLnBrk="1" hangingPunct="1"/>
            <a:r>
              <a:rPr lang="en-US" dirty="0" smtClean="0"/>
              <a:t>Patterns have already been used and tested. </a:t>
            </a:r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a user interface pattern is known to be compliant with HCI rules, an </a:t>
            </a:r>
            <a:r>
              <a:rPr lang="en-US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instanciation</a:t>
            </a:r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that pattern is also compliant with HCI rules.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Patterns</a:t>
            </a:r>
          </a:p>
        </p:txBody>
      </p:sp>
      <p:sp>
        <p:nvSpPr>
          <p:cNvPr id="18434" name="Content Placeholder 3"/>
          <p:cNvSpPr>
            <a:spLocks noGrp="1"/>
          </p:cNvSpPr>
          <p:nvPr>
            <p:ph idx="1"/>
          </p:nvPr>
        </p:nvSpPr>
        <p:spPr>
          <a:xfrm>
            <a:off x="824139" y="2211388"/>
            <a:ext cx="7610475" cy="432435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3600" dirty="0" smtClean="0"/>
              <a:t>What kind of patterns?</a:t>
            </a:r>
            <a:endParaRPr lang="en-US" sz="3600" dirty="0" smtClean="0"/>
          </a:p>
          <a:p>
            <a:pPr eaLnBrk="1" hangingPunct="1"/>
            <a:r>
              <a:rPr lang="en-US" dirty="0" smtClean="0"/>
              <a:t>Patterns </a:t>
            </a:r>
            <a:r>
              <a:rPr lang="en-US" dirty="0" err="1" smtClean="0"/>
              <a:t>usualy</a:t>
            </a:r>
            <a:r>
              <a:rPr lang="en-US" dirty="0" smtClean="0"/>
              <a:t> </a:t>
            </a:r>
            <a:r>
              <a:rPr lang="en-US" dirty="0" err="1" smtClean="0"/>
              <a:t>hava</a:t>
            </a:r>
            <a:r>
              <a:rPr lang="en-US" dirty="0" smtClean="0"/>
              <a:t> a name, a problem, a </a:t>
            </a:r>
            <a:r>
              <a:rPr lang="en-US" dirty="0" err="1" smtClean="0"/>
              <a:t>soluction</a:t>
            </a:r>
            <a:r>
              <a:rPr lang="en-US" dirty="0" smtClean="0"/>
              <a:t> and a set of consequences.</a:t>
            </a:r>
            <a:endParaRPr lang="en-US" dirty="0" smtClean="0"/>
          </a:p>
          <a:p>
            <a:pPr eaLnBrk="1" hangingPunct="1"/>
            <a:r>
              <a:rPr lang="en-US" dirty="0" smtClean="0"/>
              <a:t>In </a:t>
            </a:r>
            <a:r>
              <a:rPr lang="en-US" i="1" dirty="0" smtClean="0"/>
              <a:t>“Generative Pattern-Based Design of User Interfaces</a:t>
            </a:r>
            <a:r>
              <a:rPr lang="en-US" i="1" dirty="0" smtClean="0"/>
              <a:t>”</a:t>
            </a:r>
            <a:r>
              <a:rPr lang="en-US" dirty="0" smtClean="0"/>
              <a:t>, </a:t>
            </a:r>
            <a:r>
              <a:rPr lang="pt-PT" i="1" dirty="0" smtClean="0"/>
              <a:t>Jean </a:t>
            </a:r>
            <a:r>
              <a:rPr lang="pt-PT" i="1" dirty="0" err="1" smtClean="0"/>
              <a:t>Vanderdonckt</a:t>
            </a:r>
            <a:r>
              <a:rPr lang="pt-PT" i="1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i="1" dirty="0" smtClean="0"/>
              <a:t>Francisco </a:t>
            </a:r>
            <a:r>
              <a:rPr lang="pt-PT" i="1" dirty="0" err="1" smtClean="0"/>
              <a:t>Simarro</a:t>
            </a:r>
            <a:r>
              <a:rPr lang="en-US" i="1" dirty="0" smtClean="0"/>
              <a:t> </a:t>
            </a:r>
            <a:r>
              <a:rPr lang="en-US" dirty="0" smtClean="0"/>
              <a:t>define two kinds of patterns:</a:t>
            </a:r>
            <a:endParaRPr lang="en-US" dirty="0" smtClean="0"/>
          </a:p>
          <a:p>
            <a:pPr lvl="1" eaLnBrk="1" hangingPunct="1"/>
            <a:r>
              <a:rPr lang="en-US" dirty="0" smtClean="0"/>
              <a:t>Descriptive patterns;</a:t>
            </a:r>
            <a:endParaRPr lang="en-US" dirty="0" smtClean="0"/>
          </a:p>
          <a:p>
            <a:pPr lvl="1" eaLnBrk="1" hangingPunct="1"/>
            <a:r>
              <a:rPr lang="en-US" u="sng" dirty="0" smtClean="0"/>
              <a:t>Generative patterns</a:t>
            </a:r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u="sn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Patterns</a:t>
            </a:r>
          </a:p>
        </p:txBody>
      </p:sp>
      <p:sp>
        <p:nvSpPr>
          <p:cNvPr id="18434" name="Content Placeholder 3"/>
          <p:cNvSpPr>
            <a:spLocks noGrp="1"/>
          </p:cNvSpPr>
          <p:nvPr>
            <p:ph idx="1"/>
          </p:nvPr>
        </p:nvSpPr>
        <p:spPr>
          <a:xfrm>
            <a:off x="824139" y="2211388"/>
            <a:ext cx="7610475" cy="432435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3600" dirty="0" smtClean="0"/>
              <a:t>How can we specify them?</a:t>
            </a:r>
            <a:endParaRPr lang="en-US" sz="3600" dirty="0" smtClean="0"/>
          </a:p>
          <a:p>
            <a:pPr eaLnBrk="1" hangingPunct="1"/>
            <a:r>
              <a:rPr lang="en-US" dirty="0" smtClean="0"/>
              <a:t>UML is not suitable.</a:t>
            </a:r>
          </a:p>
          <a:p>
            <a:pPr eaLnBrk="1" hangingPunct="1"/>
            <a:r>
              <a:rPr lang="en-US" dirty="0" err="1" smtClean="0"/>
              <a:t>UsiXML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XML based language developed from scratch with the </a:t>
            </a:r>
            <a:r>
              <a:rPr lang="en-US" dirty="0" err="1" smtClean="0"/>
              <a:t>objectvive</a:t>
            </a:r>
            <a:r>
              <a:rPr lang="en-US" dirty="0" smtClean="0"/>
              <a:t> of expressing user interface models.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UsiXML</a:t>
            </a:r>
            <a:endParaRPr lang="en-US" dirty="0" smtClean="0"/>
          </a:p>
        </p:txBody>
      </p:sp>
      <p:sp>
        <p:nvSpPr>
          <p:cNvPr id="18434" name="Content Placeholder 3"/>
          <p:cNvSpPr>
            <a:spLocks noGrp="1"/>
          </p:cNvSpPr>
          <p:nvPr>
            <p:ph idx="1"/>
          </p:nvPr>
        </p:nvSpPr>
        <p:spPr>
          <a:xfrm>
            <a:off x="824139" y="2211388"/>
            <a:ext cx="7610475" cy="432435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3600" dirty="0" smtClean="0"/>
              <a:t>How can we use </a:t>
            </a:r>
            <a:r>
              <a:rPr lang="en-US" sz="3600" dirty="0" err="1" smtClean="0"/>
              <a:t>UsiXML</a:t>
            </a:r>
            <a:r>
              <a:rPr lang="en-US" sz="3600" dirty="0" smtClean="0"/>
              <a:t>? </a:t>
            </a:r>
            <a:endParaRPr lang="en-US" sz="3600" dirty="0" smtClean="0"/>
          </a:p>
          <a:p>
            <a:pPr eaLnBrk="1" hangingPunct="1"/>
            <a:r>
              <a:rPr lang="en-US" dirty="0" err="1" smtClean="0"/>
              <a:t>UsiXML</a:t>
            </a:r>
            <a:r>
              <a:rPr lang="en-US" dirty="0" smtClean="0"/>
              <a:t> is divided in a set of components.</a:t>
            </a:r>
            <a:endParaRPr lang="en-US" dirty="0" smtClean="0"/>
          </a:p>
          <a:p>
            <a:pPr lvl="1" eaLnBrk="1" hangingPunct="1"/>
            <a:r>
              <a:rPr lang="en-US" dirty="0" smtClean="0"/>
              <a:t>Abstract user interface model;</a:t>
            </a:r>
          </a:p>
          <a:p>
            <a:pPr lvl="1" eaLnBrk="1" hangingPunct="1"/>
            <a:r>
              <a:rPr lang="en-US" dirty="0" smtClean="0"/>
              <a:t>Task model;</a:t>
            </a:r>
          </a:p>
          <a:p>
            <a:pPr lvl="1" eaLnBrk="1" hangingPunct="1"/>
            <a:r>
              <a:rPr lang="en-US" dirty="0" smtClean="0"/>
              <a:t>Context model;</a:t>
            </a:r>
          </a:p>
          <a:p>
            <a:pPr lvl="1" eaLnBrk="1" hangingPunct="1"/>
            <a:r>
              <a:rPr lang="en-US" dirty="0" smtClean="0"/>
              <a:t>Domain model;</a:t>
            </a:r>
          </a:p>
          <a:p>
            <a:pPr lvl="1" eaLnBrk="1" hangingPunct="1"/>
            <a:r>
              <a:rPr lang="en-US" dirty="0" smtClean="0"/>
              <a:t>Mapping model.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Project</a:t>
            </a:r>
            <a:endParaRPr lang="en-US" dirty="0" smtClean="0"/>
          </a:p>
        </p:txBody>
      </p:sp>
      <p:sp>
        <p:nvSpPr>
          <p:cNvPr id="18434" name="Content Placeholder 3"/>
          <p:cNvSpPr>
            <a:spLocks noGrp="1"/>
          </p:cNvSpPr>
          <p:nvPr>
            <p:ph idx="1"/>
          </p:nvPr>
        </p:nvSpPr>
        <p:spPr>
          <a:xfrm>
            <a:off x="824139" y="2211388"/>
            <a:ext cx="7610475" cy="432435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3600" dirty="0" smtClean="0"/>
              <a:t>What features will be supported? </a:t>
            </a:r>
          </a:p>
          <a:p>
            <a:r>
              <a:rPr lang="en-US" dirty="0" smtClean="0"/>
              <a:t>Read and interpret patterns </a:t>
            </a:r>
            <a:r>
              <a:rPr lang="en-US" dirty="0" err="1" smtClean="0"/>
              <a:t>specied</a:t>
            </a:r>
            <a:r>
              <a:rPr lang="en-US" dirty="0" smtClean="0"/>
              <a:t> in </a:t>
            </a:r>
            <a:r>
              <a:rPr lang="en-US" dirty="0" err="1" smtClean="0"/>
              <a:t>UsiXML</a:t>
            </a:r>
            <a:r>
              <a:rPr lang="en-US" dirty="0" smtClean="0"/>
              <a:t> models. </a:t>
            </a:r>
            <a:endParaRPr lang="en-US" dirty="0" smtClean="0"/>
          </a:p>
          <a:p>
            <a:r>
              <a:rPr lang="en-US" dirty="0" smtClean="0"/>
              <a:t>Read and interpret source code of one or more OOP language with </a:t>
            </a:r>
            <a:r>
              <a:rPr lang="en-US" dirty="0" smtClean="0"/>
              <a:t>annotations </a:t>
            </a:r>
            <a:r>
              <a:rPr lang="it-IT" dirty="0" smtClean="0"/>
              <a:t>in </a:t>
            </a:r>
            <a:r>
              <a:rPr lang="it-IT" dirty="0" smtClean="0"/>
              <a:t>a separate XML </a:t>
            </a:r>
            <a:r>
              <a:rPr lang="it-IT" dirty="0" smtClean="0"/>
              <a:t>file.</a:t>
            </a:r>
          </a:p>
          <a:p>
            <a:r>
              <a:rPr lang="en-US" dirty="0" smtClean="0"/>
              <a:t>Generate a concrete user interface resulting from a transformation of the </a:t>
            </a:r>
            <a:r>
              <a:rPr lang="en-US" dirty="0" smtClean="0"/>
              <a:t>pattern.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3415</TotalTime>
  <Words>318</Words>
  <Application>Microsoft Office PowerPoint</Application>
  <PresentationFormat>Apresentação no Ecrã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1" baseType="lpstr">
      <vt:lpstr>Perception</vt:lpstr>
      <vt:lpstr>Pattern Based User Interface Generation</vt:lpstr>
      <vt:lpstr>Agenda</vt:lpstr>
      <vt:lpstr>Context</vt:lpstr>
      <vt:lpstr>Context</vt:lpstr>
      <vt:lpstr>Patterns</vt:lpstr>
      <vt:lpstr>Patterns</vt:lpstr>
      <vt:lpstr>Patterns</vt:lpstr>
      <vt:lpstr>UsiXML</vt:lpstr>
      <vt:lpstr>Project</vt:lpstr>
      <vt:lpstr>Pattern Based User Interface Generation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Egend.me</dc:title>
  <dc:creator>André Barbosa</dc:creator>
  <cp:lastModifiedBy>Andre</cp:lastModifiedBy>
  <cp:revision>96</cp:revision>
  <dcterms:created xsi:type="dcterms:W3CDTF">2011-11-23T11:54:43Z</dcterms:created>
  <dcterms:modified xsi:type="dcterms:W3CDTF">2012-02-01T22:11:05Z</dcterms:modified>
</cp:coreProperties>
</file>