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4"/>
  </p:sldMasterIdLst>
  <p:notesMasterIdLst>
    <p:notesMasterId r:id="rId50"/>
  </p:notesMasterIdLst>
  <p:handoutMasterIdLst>
    <p:handoutMasterId r:id="rId51"/>
  </p:handoutMasterIdLst>
  <p:sldIdLst>
    <p:sldId id="485" r:id="rId5"/>
    <p:sldId id="375" r:id="rId6"/>
    <p:sldId id="415" r:id="rId7"/>
    <p:sldId id="376" r:id="rId8"/>
    <p:sldId id="439" r:id="rId9"/>
    <p:sldId id="486" r:id="rId10"/>
    <p:sldId id="452" r:id="rId11"/>
    <p:sldId id="451" r:id="rId12"/>
    <p:sldId id="487" r:id="rId13"/>
    <p:sldId id="523" r:id="rId14"/>
    <p:sldId id="436" r:id="rId15"/>
    <p:sldId id="508" r:id="rId16"/>
    <p:sldId id="377" r:id="rId17"/>
    <p:sldId id="420" r:id="rId18"/>
    <p:sldId id="488" r:id="rId19"/>
    <p:sldId id="517" r:id="rId20"/>
    <p:sldId id="454" r:id="rId21"/>
    <p:sldId id="495" r:id="rId22"/>
    <p:sldId id="378" r:id="rId23"/>
    <p:sldId id="477" r:id="rId24"/>
    <p:sldId id="442" r:id="rId25"/>
    <p:sldId id="506" r:id="rId26"/>
    <p:sldId id="492" r:id="rId27"/>
    <p:sldId id="493" r:id="rId28"/>
    <p:sldId id="469" r:id="rId29"/>
    <p:sldId id="433" r:id="rId30"/>
    <p:sldId id="538" r:id="rId31"/>
    <p:sldId id="379" r:id="rId32"/>
    <p:sldId id="511" r:id="rId33"/>
    <p:sldId id="512" r:id="rId34"/>
    <p:sldId id="536" r:id="rId35"/>
    <p:sldId id="434" r:id="rId36"/>
    <p:sldId id="515" r:id="rId37"/>
    <p:sldId id="531" r:id="rId38"/>
    <p:sldId id="532" r:id="rId39"/>
    <p:sldId id="533" r:id="rId40"/>
    <p:sldId id="497" r:id="rId41"/>
    <p:sldId id="498" r:id="rId42"/>
    <p:sldId id="499" r:id="rId43"/>
    <p:sldId id="500" r:id="rId44"/>
    <p:sldId id="501" r:id="rId45"/>
    <p:sldId id="502" r:id="rId46"/>
    <p:sldId id="504" r:id="rId47"/>
    <p:sldId id="505" r:id="rId48"/>
    <p:sldId id="513" r:id="rId49"/>
  </p:sldIdLst>
  <p:sldSz cx="9144000" cy="6858000" type="screen4x3"/>
  <p:notesSz cx="6938963"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
          <p15:clr>
            <a:srgbClr val="A4A3A4"/>
          </p15:clr>
        </p15:guide>
        <p15:guide id="2" orient="horz" pos="4319">
          <p15:clr>
            <a:srgbClr val="A4A3A4"/>
          </p15:clr>
        </p15:guide>
        <p15:guide id="3" orient="horz" pos="330">
          <p15:clr>
            <a:srgbClr val="A4A3A4"/>
          </p15:clr>
        </p15:guide>
        <p15:guide id="4" orient="horz">
          <p15:clr>
            <a:srgbClr val="A4A3A4"/>
          </p15:clr>
        </p15:guide>
        <p15:guide id="5" orient="horz" pos="2910">
          <p15:clr>
            <a:srgbClr val="A4A3A4"/>
          </p15:clr>
        </p15:guide>
        <p15:guide id="6" pos="258">
          <p15:clr>
            <a:srgbClr val="A4A3A4"/>
          </p15:clr>
        </p15:guide>
        <p15:guide id="7" pos="5759">
          <p15:clr>
            <a:srgbClr val="A4A3A4"/>
          </p15:clr>
        </p15:guide>
        <p15:guide id="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Connor, Kathleen (HQ-LM020)[DIGITAL MANAGEMENT INC.]" initials="OK(MI" lastIdx="2" clrIdx="0"/>
  <p:cmAuthor id="1" name="Anne Veillette" initials="AV"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74598F"/>
    <a:srgbClr val="7DA036"/>
    <a:srgbClr val="8FB73E"/>
    <a:srgbClr val="D93F2D"/>
    <a:srgbClr val="0092CC"/>
    <a:srgbClr val="F18F20"/>
    <a:srgbClr val="59801A"/>
    <a:srgbClr val="F07F22"/>
    <a:srgbClr val="513E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93750" autoAdjust="0"/>
  </p:normalViewPr>
  <p:slideViewPr>
    <p:cSldViewPr snapToGrid="0">
      <p:cViewPr>
        <p:scale>
          <a:sx n="100" d="100"/>
          <a:sy n="100" d="100"/>
        </p:scale>
        <p:origin x="2292" y="288"/>
      </p:cViewPr>
      <p:guideLst>
        <p:guide orient="horz" pos="134"/>
        <p:guide orient="horz" pos="4319"/>
        <p:guide orient="horz" pos="330"/>
        <p:guide orient="horz"/>
        <p:guide orient="horz" pos="2910"/>
        <p:guide pos="258"/>
        <p:guide pos="5759"/>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780" cy="461489"/>
          </a:xfrm>
          <a:prstGeom prst="rect">
            <a:avLst/>
          </a:prstGeom>
        </p:spPr>
        <p:txBody>
          <a:bodyPr vert="horz" lIns="90553" tIns="45277" rIns="90553" bIns="45277" rtlCol="0"/>
          <a:lstStyle>
            <a:lvl1pPr algn="l">
              <a:defRPr sz="1200"/>
            </a:lvl1pPr>
          </a:lstStyle>
          <a:p>
            <a:endParaRPr lang="en-US" dirty="0"/>
          </a:p>
        </p:txBody>
      </p:sp>
      <p:sp>
        <p:nvSpPr>
          <p:cNvPr id="3" name="Date Placeholder 2"/>
          <p:cNvSpPr>
            <a:spLocks noGrp="1"/>
          </p:cNvSpPr>
          <p:nvPr>
            <p:ph type="dt" sz="quarter" idx="1"/>
          </p:nvPr>
        </p:nvSpPr>
        <p:spPr>
          <a:xfrm>
            <a:off x="3930615" y="0"/>
            <a:ext cx="3006780" cy="461489"/>
          </a:xfrm>
          <a:prstGeom prst="rect">
            <a:avLst/>
          </a:prstGeom>
        </p:spPr>
        <p:txBody>
          <a:bodyPr vert="horz" lIns="90553" tIns="45277" rIns="90553" bIns="45277" rtlCol="0"/>
          <a:lstStyle>
            <a:lvl1pPr algn="r">
              <a:defRPr sz="1200"/>
            </a:lvl1pPr>
          </a:lstStyle>
          <a:p>
            <a:fld id="{84A8AC13-D444-45BE-A4D3-49E5C56F9204}" type="datetimeFigureOut">
              <a:rPr lang="en-US" smtClean="0"/>
              <a:t>11/13/2017</a:t>
            </a:fld>
            <a:endParaRPr lang="en-US" dirty="0"/>
          </a:p>
        </p:txBody>
      </p:sp>
      <p:sp>
        <p:nvSpPr>
          <p:cNvPr id="4" name="Footer Placeholder 3"/>
          <p:cNvSpPr>
            <a:spLocks noGrp="1"/>
          </p:cNvSpPr>
          <p:nvPr>
            <p:ph type="ftr" sz="quarter" idx="2"/>
          </p:nvPr>
        </p:nvSpPr>
        <p:spPr>
          <a:xfrm>
            <a:off x="0" y="8773011"/>
            <a:ext cx="3006780" cy="461489"/>
          </a:xfrm>
          <a:prstGeom prst="rect">
            <a:avLst/>
          </a:prstGeom>
        </p:spPr>
        <p:txBody>
          <a:bodyPr vert="horz" lIns="90553" tIns="45277" rIns="90553" bIns="4527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0615" y="8773011"/>
            <a:ext cx="3006780" cy="461489"/>
          </a:xfrm>
          <a:prstGeom prst="rect">
            <a:avLst/>
          </a:prstGeom>
        </p:spPr>
        <p:txBody>
          <a:bodyPr vert="horz" lIns="90553" tIns="45277" rIns="90553" bIns="45277" rtlCol="0" anchor="b"/>
          <a:lstStyle>
            <a:lvl1pPr algn="r">
              <a:defRPr sz="1200"/>
            </a:lvl1pPr>
          </a:lstStyle>
          <a:p>
            <a:fld id="{446D93A3-F38F-4B39-8898-1F132128D69B}" type="slidenum">
              <a:rPr lang="en-US" smtClean="0"/>
              <a:t>‹#›</a:t>
            </a:fld>
            <a:endParaRPr lang="en-US" dirty="0"/>
          </a:p>
        </p:txBody>
      </p:sp>
    </p:spTree>
    <p:extLst>
      <p:ext uri="{BB962C8B-B14F-4D97-AF65-F5344CB8AC3E}">
        <p14:creationId xmlns:p14="http://schemas.microsoft.com/office/powerpoint/2010/main" val="661988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6780" cy="461489"/>
          </a:xfrm>
          <a:prstGeom prst="rect">
            <a:avLst/>
          </a:prstGeom>
        </p:spPr>
        <p:txBody>
          <a:bodyPr vert="horz" lIns="90553" tIns="45277" rIns="90553" bIns="45277" rtlCol="0"/>
          <a:lstStyle>
            <a:lvl1pPr algn="l">
              <a:defRPr sz="1200">
                <a:latin typeface="Helvetica Neue"/>
              </a:defRPr>
            </a:lvl1pPr>
          </a:lstStyle>
          <a:p>
            <a:endParaRPr lang="en-US" dirty="0"/>
          </a:p>
        </p:txBody>
      </p:sp>
      <p:sp>
        <p:nvSpPr>
          <p:cNvPr id="3" name="Date Placeholder 2"/>
          <p:cNvSpPr>
            <a:spLocks noGrp="1"/>
          </p:cNvSpPr>
          <p:nvPr>
            <p:ph type="dt" idx="1"/>
          </p:nvPr>
        </p:nvSpPr>
        <p:spPr>
          <a:xfrm>
            <a:off x="3930615" y="0"/>
            <a:ext cx="3006780" cy="461489"/>
          </a:xfrm>
          <a:prstGeom prst="rect">
            <a:avLst/>
          </a:prstGeom>
        </p:spPr>
        <p:txBody>
          <a:bodyPr vert="horz" lIns="90553" tIns="45277" rIns="90553" bIns="45277" rtlCol="0"/>
          <a:lstStyle>
            <a:lvl1pPr algn="r">
              <a:defRPr sz="1200">
                <a:latin typeface="Helvetica Neue"/>
              </a:defRPr>
            </a:lvl1pPr>
          </a:lstStyle>
          <a:p>
            <a:fld id="{C0C05BE8-94F0-4C5B-B056-A3A5084884CC}" type="datetimeFigureOut">
              <a:rPr lang="en-US" smtClean="0"/>
              <a:pPr/>
              <a:t>11/13/2017</a:t>
            </a:fld>
            <a:endParaRPr lang="en-US" dirty="0"/>
          </a:p>
        </p:txBody>
      </p:sp>
      <p:sp>
        <p:nvSpPr>
          <p:cNvPr id="4" name="Slide Image Placeholder 3"/>
          <p:cNvSpPr>
            <a:spLocks noGrp="1" noRot="1" noChangeAspect="1"/>
          </p:cNvSpPr>
          <p:nvPr>
            <p:ph type="sldImg" idx="2"/>
          </p:nvPr>
        </p:nvSpPr>
        <p:spPr>
          <a:xfrm>
            <a:off x="1162050" y="693738"/>
            <a:ext cx="4614863" cy="3462337"/>
          </a:xfrm>
          <a:prstGeom prst="rect">
            <a:avLst/>
          </a:prstGeom>
          <a:noFill/>
          <a:ln w="12700">
            <a:solidFill>
              <a:prstClr val="black"/>
            </a:solidFill>
          </a:ln>
        </p:spPr>
        <p:txBody>
          <a:bodyPr vert="horz" lIns="90553" tIns="45277" rIns="90553" bIns="45277" rtlCol="0" anchor="ctr"/>
          <a:lstStyle/>
          <a:p>
            <a:endParaRPr lang="en-US" dirty="0"/>
          </a:p>
        </p:txBody>
      </p:sp>
      <p:sp>
        <p:nvSpPr>
          <p:cNvPr id="5" name="Notes Placeholder 4"/>
          <p:cNvSpPr>
            <a:spLocks noGrp="1"/>
          </p:cNvSpPr>
          <p:nvPr>
            <p:ph type="body" sz="quarter" idx="3"/>
          </p:nvPr>
        </p:nvSpPr>
        <p:spPr>
          <a:xfrm>
            <a:off x="693269" y="4386506"/>
            <a:ext cx="5552425" cy="4156548"/>
          </a:xfrm>
          <a:prstGeom prst="rect">
            <a:avLst/>
          </a:prstGeom>
        </p:spPr>
        <p:txBody>
          <a:bodyPr vert="horz" lIns="90553" tIns="45277" rIns="90553" bIns="4527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73011"/>
            <a:ext cx="3006780" cy="461489"/>
          </a:xfrm>
          <a:prstGeom prst="rect">
            <a:avLst/>
          </a:prstGeom>
        </p:spPr>
        <p:txBody>
          <a:bodyPr vert="horz" lIns="90553" tIns="45277" rIns="90553" bIns="45277" rtlCol="0" anchor="b"/>
          <a:lstStyle>
            <a:lvl1pPr algn="l">
              <a:defRPr sz="1200">
                <a:latin typeface="Helvetica Neue"/>
              </a:defRPr>
            </a:lvl1pPr>
          </a:lstStyle>
          <a:p>
            <a:endParaRPr lang="en-US" dirty="0"/>
          </a:p>
        </p:txBody>
      </p:sp>
      <p:sp>
        <p:nvSpPr>
          <p:cNvPr id="7" name="Slide Number Placeholder 6"/>
          <p:cNvSpPr>
            <a:spLocks noGrp="1"/>
          </p:cNvSpPr>
          <p:nvPr>
            <p:ph type="sldNum" sz="quarter" idx="5"/>
          </p:nvPr>
        </p:nvSpPr>
        <p:spPr>
          <a:xfrm>
            <a:off x="3930615" y="8773011"/>
            <a:ext cx="3006780" cy="461489"/>
          </a:xfrm>
          <a:prstGeom prst="rect">
            <a:avLst/>
          </a:prstGeom>
        </p:spPr>
        <p:txBody>
          <a:bodyPr vert="horz" lIns="90553" tIns="45277" rIns="90553" bIns="45277" rtlCol="0" anchor="b"/>
          <a:lstStyle>
            <a:lvl1pPr algn="r">
              <a:defRPr sz="1200">
                <a:latin typeface="Helvetica Neue"/>
              </a:defRPr>
            </a:lvl1pPr>
          </a:lstStyle>
          <a:p>
            <a:fld id="{80BCE6FD-BDBB-4EEC-9B4F-20DF8FB5BB6B}" type="slidenum">
              <a:rPr lang="en-US" smtClean="0"/>
              <a:pPr/>
              <a:t>‹#›</a:t>
            </a:fld>
            <a:endParaRPr lang="en-US" dirty="0"/>
          </a:p>
        </p:txBody>
      </p:sp>
    </p:spTree>
    <p:extLst>
      <p:ext uri="{BB962C8B-B14F-4D97-AF65-F5344CB8AC3E}">
        <p14:creationId xmlns:p14="http://schemas.microsoft.com/office/powerpoint/2010/main" val="397853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lvetica Neue"/>
        <a:ea typeface="+mn-ea"/>
        <a:cs typeface="+mn-cs"/>
      </a:defRPr>
    </a:lvl1pPr>
    <a:lvl2pPr marL="457200" algn="l" defTabSz="914400" rtl="0" eaLnBrk="1" latinLnBrk="0" hangingPunct="1">
      <a:defRPr sz="1200" kern="1200">
        <a:solidFill>
          <a:schemeClr val="tx1"/>
        </a:solidFill>
        <a:latin typeface="Helvetica Neue"/>
        <a:ea typeface="+mn-ea"/>
        <a:cs typeface="+mn-cs"/>
      </a:defRPr>
    </a:lvl2pPr>
    <a:lvl3pPr marL="914400" algn="l" defTabSz="914400" rtl="0" eaLnBrk="1" latinLnBrk="0" hangingPunct="1">
      <a:defRPr sz="1200" kern="1200">
        <a:solidFill>
          <a:schemeClr val="tx1"/>
        </a:solidFill>
        <a:latin typeface="Helvetica Neue"/>
        <a:ea typeface="+mn-ea"/>
        <a:cs typeface="+mn-cs"/>
      </a:defRPr>
    </a:lvl3pPr>
    <a:lvl4pPr marL="1371600" algn="l" defTabSz="914400" rtl="0" eaLnBrk="1" latinLnBrk="0" hangingPunct="1">
      <a:defRPr sz="1200" kern="1200">
        <a:solidFill>
          <a:schemeClr val="tx1"/>
        </a:solidFill>
        <a:latin typeface="Helvetica Neue"/>
        <a:ea typeface="+mn-ea"/>
        <a:cs typeface="+mn-cs"/>
      </a:defRPr>
    </a:lvl4pPr>
    <a:lvl5pPr marL="1828800" algn="l" defTabSz="914400" rtl="0" eaLnBrk="1" latinLnBrk="0" hangingPunct="1">
      <a:defRPr sz="1200" kern="1200">
        <a:solidFill>
          <a:schemeClr val="tx1"/>
        </a:solidFill>
        <a:latin typeface="Helvetica Neue"/>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1</a:t>
            </a:fld>
            <a:endParaRPr lang="en-US" dirty="0"/>
          </a:p>
        </p:txBody>
      </p:sp>
    </p:spTree>
    <p:extLst>
      <p:ext uri="{BB962C8B-B14F-4D97-AF65-F5344CB8AC3E}">
        <p14:creationId xmlns:p14="http://schemas.microsoft.com/office/powerpoint/2010/main" val="103738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11</a:t>
            </a:fld>
            <a:endParaRPr lang="en-US" dirty="0"/>
          </a:p>
        </p:txBody>
      </p:sp>
    </p:spTree>
    <p:extLst>
      <p:ext uri="{BB962C8B-B14F-4D97-AF65-F5344CB8AC3E}">
        <p14:creationId xmlns:p14="http://schemas.microsoft.com/office/powerpoint/2010/main" val="2663368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13</a:t>
            </a:fld>
            <a:endParaRPr lang="en-US" dirty="0"/>
          </a:p>
        </p:txBody>
      </p:sp>
    </p:spTree>
    <p:extLst>
      <p:ext uri="{BB962C8B-B14F-4D97-AF65-F5344CB8AC3E}">
        <p14:creationId xmlns:p14="http://schemas.microsoft.com/office/powerpoint/2010/main" val="2602699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14</a:t>
            </a:fld>
            <a:endParaRPr lang="en-US" dirty="0"/>
          </a:p>
        </p:txBody>
      </p:sp>
    </p:spTree>
    <p:extLst>
      <p:ext uri="{BB962C8B-B14F-4D97-AF65-F5344CB8AC3E}">
        <p14:creationId xmlns:p14="http://schemas.microsoft.com/office/powerpoint/2010/main" val="282942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283378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28337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17</a:t>
            </a:fld>
            <a:endParaRPr lang="en-US" dirty="0"/>
          </a:p>
        </p:txBody>
      </p:sp>
    </p:spTree>
    <p:extLst>
      <p:ext uri="{BB962C8B-B14F-4D97-AF65-F5344CB8AC3E}">
        <p14:creationId xmlns:p14="http://schemas.microsoft.com/office/powerpoint/2010/main" val="3283378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899114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19</a:t>
            </a:fld>
            <a:endParaRPr lang="en-US" dirty="0"/>
          </a:p>
        </p:txBody>
      </p:sp>
    </p:spTree>
    <p:extLst>
      <p:ext uri="{BB962C8B-B14F-4D97-AF65-F5344CB8AC3E}">
        <p14:creationId xmlns:p14="http://schemas.microsoft.com/office/powerpoint/2010/main" val="2517535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21</a:t>
            </a:fld>
            <a:endParaRPr lang="en-US" dirty="0"/>
          </a:p>
        </p:txBody>
      </p:sp>
    </p:spTree>
    <p:extLst>
      <p:ext uri="{BB962C8B-B14F-4D97-AF65-F5344CB8AC3E}">
        <p14:creationId xmlns:p14="http://schemas.microsoft.com/office/powerpoint/2010/main" val="2078335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22</a:t>
            </a:fld>
            <a:endParaRPr lang="en-US" dirty="0"/>
          </a:p>
        </p:txBody>
      </p:sp>
    </p:spTree>
    <p:extLst>
      <p:ext uri="{BB962C8B-B14F-4D97-AF65-F5344CB8AC3E}">
        <p14:creationId xmlns:p14="http://schemas.microsoft.com/office/powerpoint/2010/main" val="371814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2</a:t>
            </a:fld>
            <a:endParaRPr lang="en-US" dirty="0"/>
          </a:p>
        </p:txBody>
      </p:sp>
    </p:spTree>
    <p:extLst>
      <p:ext uri="{BB962C8B-B14F-4D97-AF65-F5344CB8AC3E}">
        <p14:creationId xmlns:p14="http://schemas.microsoft.com/office/powerpoint/2010/main" val="2811473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23</a:t>
            </a:fld>
            <a:endParaRPr lang="en-US" dirty="0"/>
          </a:p>
        </p:txBody>
      </p:sp>
    </p:spTree>
    <p:extLst>
      <p:ext uri="{BB962C8B-B14F-4D97-AF65-F5344CB8AC3E}">
        <p14:creationId xmlns:p14="http://schemas.microsoft.com/office/powerpoint/2010/main" val="598906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24</a:t>
            </a:fld>
            <a:endParaRPr lang="en-US" dirty="0"/>
          </a:p>
        </p:txBody>
      </p:sp>
    </p:spTree>
    <p:extLst>
      <p:ext uri="{BB962C8B-B14F-4D97-AF65-F5344CB8AC3E}">
        <p14:creationId xmlns:p14="http://schemas.microsoft.com/office/powerpoint/2010/main" val="1955793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25</a:t>
            </a:fld>
            <a:endParaRPr lang="en-US" dirty="0"/>
          </a:p>
        </p:txBody>
      </p:sp>
    </p:spTree>
    <p:extLst>
      <p:ext uri="{BB962C8B-B14F-4D97-AF65-F5344CB8AC3E}">
        <p14:creationId xmlns:p14="http://schemas.microsoft.com/office/powerpoint/2010/main" val="960045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26</a:t>
            </a:fld>
            <a:endParaRPr lang="en-US" dirty="0"/>
          </a:p>
        </p:txBody>
      </p:sp>
    </p:spTree>
    <p:extLst>
      <p:ext uri="{BB962C8B-B14F-4D97-AF65-F5344CB8AC3E}">
        <p14:creationId xmlns:p14="http://schemas.microsoft.com/office/powerpoint/2010/main" val="933358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28</a:t>
            </a:fld>
            <a:endParaRPr lang="en-US" dirty="0"/>
          </a:p>
        </p:txBody>
      </p:sp>
    </p:spTree>
    <p:extLst>
      <p:ext uri="{BB962C8B-B14F-4D97-AF65-F5344CB8AC3E}">
        <p14:creationId xmlns:p14="http://schemas.microsoft.com/office/powerpoint/2010/main" val="1954204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09282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09282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32</a:t>
            </a:fld>
            <a:endParaRPr lang="en-US" dirty="0"/>
          </a:p>
        </p:txBody>
      </p:sp>
    </p:spTree>
    <p:extLst>
      <p:ext uri="{BB962C8B-B14F-4D97-AF65-F5344CB8AC3E}">
        <p14:creationId xmlns:p14="http://schemas.microsoft.com/office/powerpoint/2010/main" val="304681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37</a:t>
            </a:fld>
            <a:endParaRPr lang="en-US" dirty="0"/>
          </a:p>
        </p:txBody>
      </p:sp>
    </p:spTree>
    <p:extLst>
      <p:ext uri="{BB962C8B-B14F-4D97-AF65-F5344CB8AC3E}">
        <p14:creationId xmlns:p14="http://schemas.microsoft.com/office/powerpoint/2010/main" val="2831785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38</a:t>
            </a:fld>
            <a:endParaRPr lang="en-US" dirty="0"/>
          </a:p>
        </p:txBody>
      </p:sp>
    </p:spTree>
    <p:extLst>
      <p:ext uri="{BB962C8B-B14F-4D97-AF65-F5344CB8AC3E}">
        <p14:creationId xmlns:p14="http://schemas.microsoft.com/office/powerpoint/2010/main" val="283178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3</a:t>
            </a:fld>
            <a:endParaRPr lang="en-US" dirty="0"/>
          </a:p>
        </p:txBody>
      </p:sp>
    </p:spTree>
    <p:extLst>
      <p:ext uri="{BB962C8B-B14F-4D97-AF65-F5344CB8AC3E}">
        <p14:creationId xmlns:p14="http://schemas.microsoft.com/office/powerpoint/2010/main" val="221506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39</a:t>
            </a:fld>
            <a:endParaRPr lang="en-US" dirty="0"/>
          </a:p>
        </p:txBody>
      </p:sp>
    </p:spTree>
    <p:extLst>
      <p:ext uri="{BB962C8B-B14F-4D97-AF65-F5344CB8AC3E}">
        <p14:creationId xmlns:p14="http://schemas.microsoft.com/office/powerpoint/2010/main" val="2831785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40</a:t>
            </a:fld>
            <a:endParaRPr lang="en-US" dirty="0"/>
          </a:p>
        </p:txBody>
      </p:sp>
    </p:spTree>
    <p:extLst>
      <p:ext uri="{BB962C8B-B14F-4D97-AF65-F5344CB8AC3E}">
        <p14:creationId xmlns:p14="http://schemas.microsoft.com/office/powerpoint/2010/main" val="2831785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41</a:t>
            </a:fld>
            <a:endParaRPr lang="en-US" dirty="0"/>
          </a:p>
        </p:txBody>
      </p:sp>
    </p:spTree>
    <p:extLst>
      <p:ext uri="{BB962C8B-B14F-4D97-AF65-F5344CB8AC3E}">
        <p14:creationId xmlns:p14="http://schemas.microsoft.com/office/powerpoint/2010/main" val="28317854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42</a:t>
            </a:fld>
            <a:endParaRPr lang="en-US" dirty="0"/>
          </a:p>
        </p:txBody>
      </p:sp>
    </p:spTree>
    <p:extLst>
      <p:ext uri="{BB962C8B-B14F-4D97-AF65-F5344CB8AC3E}">
        <p14:creationId xmlns:p14="http://schemas.microsoft.com/office/powerpoint/2010/main" val="2831785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43</a:t>
            </a:fld>
            <a:endParaRPr lang="en-US" dirty="0"/>
          </a:p>
        </p:txBody>
      </p:sp>
    </p:spTree>
    <p:extLst>
      <p:ext uri="{BB962C8B-B14F-4D97-AF65-F5344CB8AC3E}">
        <p14:creationId xmlns:p14="http://schemas.microsoft.com/office/powerpoint/2010/main" val="2831785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44</a:t>
            </a:fld>
            <a:endParaRPr lang="en-US" dirty="0"/>
          </a:p>
        </p:txBody>
      </p:sp>
    </p:spTree>
    <p:extLst>
      <p:ext uri="{BB962C8B-B14F-4D97-AF65-F5344CB8AC3E}">
        <p14:creationId xmlns:p14="http://schemas.microsoft.com/office/powerpoint/2010/main" val="2831785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45</a:t>
            </a:fld>
            <a:endParaRPr lang="en-US" dirty="0"/>
          </a:p>
        </p:txBody>
      </p:sp>
    </p:spTree>
    <p:extLst>
      <p:ext uri="{BB962C8B-B14F-4D97-AF65-F5344CB8AC3E}">
        <p14:creationId xmlns:p14="http://schemas.microsoft.com/office/powerpoint/2010/main" val="199711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4</a:t>
            </a:fld>
            <a:endParaRPr lang="en-US" dirty="0"/>
          </a:p>
        </p:txBody>
      </p:sp>
    </p:spTree>
    <p:extLst>
      <p:ext uri="{BB962C8B-B14F-4D97-AF65-F5344CB8AC3E}">
        <p14:creationId xmlns:p14="http://schemas.microsoft.com/office/powerpoint/2010/main" val="2805232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5</a:t>
            </a:fld>
            <a:endParaRPr lang="en-US" dirty="0"/>
          </a:p>
        </p:txBody>
      </p:sp>
    </p:spTree>
    <p:extLst>
      <p:ext uri="{BB962C8B-B14F-4D97-AF65-F5344CB8AC3E}">
        <p14:creationId xmlns:p14="http://schemas.microsoft.com/office/powerpoint/2010/main" val="3680899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6</a:t>
            </a:fld>
            <a:endParaRPr lang="en-US" dirty="0"/>
          </a:p>
        </p:txBody>
      </p:sp>
    </p:spTree>
    <p:extLst>
      <p:ext uri="{BB962C8B-B14F-4D97-AF65-F5344CB8AC3E}">
        <p14:creationId xmlns:p14="http://schemas.microsoft.com/office/powerpoint/2010/main" val="3680899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7</a:t>
            </a:fld>
            <a:endParaRPr lang="en-US" dirty="0"/>
          </a:p>
        </p:txBody>
      </p:sp>
    </p:spTree>
    <p:extLst>
      <p:ext uri="{BB962C8B-B14F-4D97-AF65-F5344CB8AC3E}">
        <p14:creationId xmlns:p14="http://schemas.microsoft.com/office/powerpoint/2010/main" val="3680899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8</a:t>
            </a:fld>
            <a:endParaRPr lang="en-US" dirty="0"/>
          </a:p>
        </p:txBody>
      </p:sp>
    </p:spTree>
    <p:extLst>
      <p:ext uri="{BB962C8B-B14F-4D97-AF65-F5344CB8AC3E}">
        <p14:creationId xmlns:p14="http://schemas.microsoft.com/office/powerpoint/2010/main" val="368089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BCE6FD-BDBB-4EEC-9B4F-20DF8FB5BB6B}" type="slidenum">
              <a:rPr lang="en-US" smtClean="0"/>
              <a:pPr/>
              <a:t>9</a:t>
            </a:fld>
            <a:endParaRPr lang="en-US" dirty="0"/>
          </a:p>
        </p:txBody>
      </p:sp>
    </p:spTree>
    <p:extLst>
      <p:ext uri="{BB962C8B-B14F-4D97-AF65-F5344CB8AC3E}">
        <p14:creationId xmlns:p14="http://schemas.microsoft.com/office/powerpoint/2010/main" val="1909794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a:endParaRPr>
          </a:p>
        </p:txBody>
      </p:sp>
      <p:sp>
        <p:nvSpPr>
          <p:cNvPr id="8" name="Rectangle 5"/>
          <p:cNvSpPr txBox="1">
            <a:spLocks noChangeArrowheads="1"/>
          </p:cNvSpPr>
          <p:nvPr userDrawn="1"/>
        </p:nvSpPr>
        <p:spPr>
          <a:xfrm>
            <a:off x="1341329" y="6554390"/>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pic>
        <p:nvPicPr>
          <p:cNvPr id="9" name="Picture 2" descr="C:\Users\lflorek\Dropbox\Marketing Team\DMI\DMI logos\DMI logo files and guidelines\DMI_logo_MobileTag_GG\DMI Logo\DMI_Coated_CMYK_Logo.png"/>
          <p:cNvPicPr>
            <a:picLocks noChangeAspect="1" noChangeArrowheads="1"/>
          </p:cNvPicPr>
          <p:nvPr userDrawn="1"/>
        </p:nvPicPr>
        <p:blipFill>
          <a:blip r:embed="rId2" cstate="print"/>
          <a:srcRect/>
          <a:stretch>
            <a:fillRect/>
          </a:stretch>
        </p:blipFill>
        <p:spPr bwMode="auto">
          <a:xfrm>
            <a:off x="514880" y="523875"/>
            <a:ext cx="2338387" cy="1033463"/>
          </a:xfrm>
          <a:prstGeom prst="rect">
            <a:avLst/>
          </a:prstGeom>
          <a:noFill/>
        </p:spPr>
      </p:pic>
      <p:sp>
        <p:nvSpPr>
          <p:cNvPr id="10" name="Rectangle 9"/>
          <p:cNvSpPr/>
          <p:nvPr userDrawn="1"/>
        </p:nvSpPr>
        <p:spPr>
          <a:xfrm>
            <a:off x="0" y="2178755"/>
            <a:ext cx="9143997" cy="3352801"/>
          </a:xfrm>
          <a:prstGeom prst="rect">
            <a:avLst/>
          </a:prstGeom>
          <a:solidFill>
            <a:srgbClr val="009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11" name="Rectangle 10"/>
          <p:cNvSpPr/>
          <p:nvPr userDrawn="1"/>
        </p:nvSpPr>
        <p:spPr>
          <a:xfrm>
            <a:off x="403510" y="3962402"/>
            <a:ext cx="1901430" cy="1998133"/>
          </a:xfrm>
          <a:prstGeom prst="rect">
            <a:avLst/>
          </a:prstGeom>
          <a:solidFill>
            <a:srgbClr val="745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548685" y="3962402"/>
            <a:ext cx="1901430" cy="1998133"/>
          </a:xfrm>
          <a:prstGeom prst="rect">
            <a:avLst/>
          </a:prstGeom>
          <a:solidFill>
            <a:srgbClr val="F18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4693860" y="3962402"/>
            <a:ext cx="1901430" cy="1998133"/>
          </a:xfrm>
          <a:prstGeom prst="rect">
            <a:avLst/>
          </a:prstGeom>
          <a:solidFill>
            <a:srgbClr val="D93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839034" y="3962402"/>
            <a:ext cx="1901430" cy="1998133"/>
          </a:xfrm>
          <a:prstGeom prst="rect">
            <a:avLst/>
          </a:prstGeom>
          <a:solidFill>
            <a:srgbClr val="7DA0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noun_project_3366.png"/>
          <p:cNvPicPr>
            <a:picLocks noChangeAspect="1"/>
          </p:cNvPicPr>
          <p:nvPr userDrawn="1"/>
        </p:nvPicPr>
        <p:blipFill>
          <a:blip r:embed="rId3" cstate="print"/>
          <a:stretch>
            <a:fillRect/>
          </a:stretch>
        </p:blipFill>
        <p:spPr>
          <a:xfrm>
            <a:off x="5322471" y="4345373"/>
            <a:ext cx="652218" cy="1243481"/>
          </a:xfrm>
          <a:prstGeom prst="rect">
            <a:avLst/>
          </a:prstGeom>
        </p:spPr>
      </p:pic>
      <p:pic>
        <p:nvPicPr>
          <p:cNvPr id="16" name="Picture 15" descr="noun_project_4199.png"/>
          <p:cNvPicPr>
            <a:picLocks noChangeAspect="1"/>
          </p:cNvPicPr>
          <p:nvPr userDrawn="1"/>
        </p:nvPicPr>
        <p:blipFill>
          <a:blip r:embed="rId4" cstate="print"/>
          <a:stretch>
            <a:fillRect/>
          </a:stretch>
        </p:blipFill>
        <p:spPr>
          <a:xfrm>
            <a:off x="710346" y="4442901"/>
            <a:ext cx="1267863" cy="1048425"/>
          </a:xfrm>
          <a:prstGeom prst="rect">
            <a:avLst/>
          </a:prstGeom>
        </p:spPr>
      </p:pic>
      <p:pic>
        <p:nvPicPr>
          <p:cNvPr id="17" name="Picture 16" descr="noun_project_4886.png"/>
          <p:cNvPicPr>
            <a:picLocks noChangeAspect="1"/>
          </p:cNvPicPr>
          <p:nvPr userDrawn="1"/>
        </p:nvPicPr>
        <p:blipFill>
          <a:blip r:embed="rId5" cstate="print"/>
          <a:stretch>
            <a:fillRect/>
          </a:stretch>
        </p:blipFill>
        <p:spPr>
          <a:xfrm>
            <a:off x="3232054" y="4409375"/>
            <a:ext cx="518117" cy="1115476"/>
          </a:xfrm>
          <a:prstGeom prst="rect">
            <a:avLst/>
          </a:prstGeom>
        </p:spPr>
      </p:pic>
      <p:pic>
        <p:nvPicPr>
          <p:cNvPr id="18" name="Picture 17" descr="noun_project_6898.png"/>
          <p:cNvPicPr>
            <a:picLocks noChangeAspect="1"/>
          </p:cNvPicPr>
          <p:nvPr userDrawn="1"/>
        </p:nvPicPr>
        <p:blipFill>
          <a:blip r:embed="rId6" cstate="print"/>
          <a:stretch>
            <a:fillRect/>
          </a:stretch>
        </p:blipFill>
        <p:spPr>
          <a:xfrm>
            <a:off x="7310236" y="4384993"/>
            <a:ext cx="963088" cy="1164240"/>
          </a:xfrm>
          <a:prstGeom prst="rect">
            <a:avLst/>
          </a:prstGeom>
        </p:spPr>
      </p:pic>
      <p:sp>
        <p:nvSpPr>
          <p:cNvPr id="2" name="Title 1"/>
          <p:cNvSpPr>
            <a:spLocks noGrp="1"/>
          </p:cNvSpPr>
          <p:nvPr>
            <p:ph type="ctrTitle"/>
          </p:nvPr>
        </p:nvSpPr>
        <p:spPr>
          <a:xfrm>
            <a:off x="292391" y="2434855"/>
            <a:ext cx="8351874" cy="701750"/>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7707" y="3094073"/>
            <a:ext cx="8346558" cy="361508"/>
          </a:xfrm>
        </p:spPr>
        <p:txBody>
          <a:bodyPr>
            <a:noAutofit/>
          </a:bodyPr>
          <a:lstStyle>
            <a:lvl1pPr marL="0" indent="0" algn="l">
              <a:buNone/>
              <a:defRPr sz="20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0" name="Text Placeholder 19"/>
          <p:cNvSpPr>
            <a:spLocks noGrp="1"/>
          </p:cNvSpPr>
          <p:nvPr>
            <p:ph type="body" sz="quarter" idx="10"/>
          </p:nvPr>
        </p:nvSpPr>
        <p:spPr>
          <a:xfrm>
            <a:off x="298004" y="3583170"/>
            <a:ext cx="8335630" cy="329094"/>
          </a:xfrm>
        </p:spPr>
        <p:txBody>
          <a:bodyPr>
            <a:noAutofit/>
          </a:bodyPr>
          <a:lstStyle>
            <a:lvl1pPr>
              <a:buNone/>
              <a:defRPr sz="1600" b="0">
                <a:solidFill>
                  <a:schemeClr val="bg1"/>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8344" y="274639"/>
            <a:ext cx="8527312" cy="80988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8343" y="1127049"/>
            <a:ext cx="4166191" cy="4945949"/>
          </a:xfrm>
        </p:spPr>
        <p:txBody>
          <a:bodyPr>
            <a:normAutofit/>
          </a:bodyPr>
          <a:lstStyle>
            <a:lvl1pPr>
              <a:buFont typeface="Wingdings" pitchFamily="2" charset="2"/>
              <a:buChar char="§"/>
              <a:defRPr sz="1800" b="1">
                <a:solidFill>
                  <a:schemeClr val="tx1"/>
                </a:solidFill>
                <a:latin typeface="Arial" pitchFamily="34" charset="0"/>
                <a:cs typeface="Arial" pitchFamily="34" charset="0"/>
              </a:defRPr>
            </a:lvl1pPr>
            <a:lvl2pPr marL="365760">
              <a:defRPr sz="1600">
                <a:latin typeface="Arial" pitchFamily="34" charset="0"/>
                <a:cs typeface="Arial" pitchFamily="34" charset="0"/>
              </a:defRPr>
            </a:lvl2pPr>
            <a:lvl3pPr marL="548640">
              <a:defRPr sz="1600">
                <a:latin typeface="Arial" pitchFamily="34" charset="0"/>
                <a:cs typeface="Arial" pitchFamily="34" charset="0"/>
              </a:defRPr>
            </a:lvl3pPr>
            <a:lvl4pPr marL="731520">
              <a:defRPr sz="1600">
                <a:latin typeface="Arial" pitchFamily="34" charset="0"/>
                <a:cs typeface="Arial" pitchFamily="34" charset="0"/>
              </a:defRPr>
            </a:lvl4pPr>
            <a:lvl5pPr marL="914400">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27049"/>
            <a:ext cx="4187456" cy="4945949"/>
          </a:xfrm>
        </p:spPr>
        <p:txBody>
          <a:bodyPr>
            <a:normAutofit/>
          </a:bodyPr>
          <a:lstStyle>
            <a:lvl1pPr>
              <a:buFont typeface="Wingdings" pitchFamily="2" charset="2"/>
              <a:buChar char="§"/>
              <a:defRPr sz="1800" b="1">
                <a:solidFill>
                  <a:schemeClr val="tx1"/>
                </a:solidFill>
                <a:latin typeface="Arial" pitchFamily="34" charset="0"/>
                <a:cs typeface="Arial" pitchFamily="34" charset="0"/>
              </a:defRPr>
            </a:lvl1pPr>
            <a:lvl2pPr marL="365760">
              <a:defRPr sz="1600">
                <a:latin typeface="Arial" pitchFamily="34" charset="0"/>
                <a:cs typeface="Arial" pitchFamily="34" charset="0"/>
              </a:defRPr>
            </a:lvl2pPr>
            <a:lvl3pPr marL="548640">
              <a:defRPr sz="1600">
                <a:latin typeface="Arial" pitchFamily="34" charset="0"/>
                <a:cs typeface="Arial" pitchFamily="34" charset="0"/>
              </a:defRPr>
            </a:lvl3pPr>
            <a:lvl4pPr marL="731520">
              <a:defRPr sz="1600">
                <a:latin typeface="Arial" pitchFamily="34" charset="0"/>
                <a:cs typeface="Arial" pitchFamily="34" charset="0"/>
              </a:defRPr>
            </a:lvl4pPr>
            <a:lvl5pPr marL="914400">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8344" y="274640"/>
            <a:ext cx="8527312" cy="799248"/>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18977" y="1109793"/>
            <a:ext cx="4178411" cy="639762"/>
          </a:xfrm>
        </p:spPr>
        <p:txBody>
          <a:bodyPr anchor="t">
            <a:noAutofit/>
          </a:bodyPr>
          <a:lstStyle>
            <a:lvl1pPr marL="0" indent="0">
              <a:buNone/>
              <a:defRPr sz="22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9609" y="1935126"/>
            <a:ext cx="4167779" cy="4191037"/>
          </a:xfrm>
        </p:spPr>
        <p:txBody>
          <a:bodyPr/>
          <a:lstStyle>
            <a:lvl1pPr>
              <a:buFont typeface="Wingdings" pitchFamily="2" charset="2"/>
              <a:buChar char="§"/>
              <a:defRPr sz="1800" b="1">
                <a:solidFill>
                  <a:schemeClr val="tx1"/>
                </a:solidFill>
                <a:latin typeface="Arial" pitchFamily="34" charset="0"/>
                <a:cs typeface="Arial" pitchFamily="34" charset="0"/>
              </a:defRPr>
            </a:lvl1pPr>
            <a:lvl2pPr marL="365760">
              <a:defRPr sz="1600">
                <a:latin typeface="Arial" pitchFamily="34" charset="0"/>
                <a:cs typeface="Arial" pitchFamily="34" charset="0"/>
              </a:defRPr>
            </a:lvl2pPr>
            <a:lvl3pPr marL="548640">
              <a:defRPr sz="1600">
                <a:latin typeface="Arial" pitchFamily="34" charset="0"/>
                <a:cs typeface="Arial" pitchFamily="34" charset="0"/>
              </a:defRPr>
            </a:lvl3pPr>
            <a:lvl4pPr marL="731520">
              <a:defRPr sz="1600">
                <a:latin typeface="Arial" pitchFamily="34" charset="0"/>
                <a:cs typeface="Arial" pitchFamily="34" charset="0"/>
              </a:defRPr>
            </a:lvl4pPr>
            <a:lvl5pPr marL="914400">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109793"/>
            <a:ext cx="4179998" cy="639762"/>
          </a:xfrm>
        </p:spPr>
        <p:txBody>
          <a:bodyPr anchor="t">
            <a:noAutofit/>
          </a:bodyPr>
          <a:lstStyle>
            <a:lvl1pPr marL="0" indent="0">
              <a:buNone/>
              <a:defRPr sz="22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35126"/>
            <a:ext cx="4179998" cy="4191037"/>
          </a:xfrm>
        </p:spPr>
        <p:txBody>
          <a:bodyPr/>
          <a:lstStyle>
            <a:lvl1pPr>
              <a:buFont typeface="Wingdings" pitchFamily="2" charset="2"/>
              <a:buChar char="§"/>
              <a:defRPr sz="1800" b="1">
                <a:solidFill>
                  <a:schemeClr val="tx1"/>
                </a:solidFill>
                <a:latin typeface="Arial" pitchFamily="34" charset="0"/>
                <a:cs typeface="Arial" pitchFamily="34" charset="0"/>
              </a:defRPr>
            </a:lvl1pPr>
            <a:lvl2pPr marL="365760">
              <a:defRPr sz="1600">
                <a:latin typeface="Arial" pitchFamily="34" charset="0"/>
                <a:cs typeface="Arial" pitchFamily="34" charset="0"/>
              </a:defRPr>
            </a:lvl2pPr>
            <a:lvl3pPr marL="548640">
              <a:defRPr sz="1600">
                <a:latin typeface="Arial" pitchFamily="34" charset="0"/>
                <a:cs typeface="Arial" pitchFamily="34" charset="0"/>
              </a:defRPr>
            </a:lvl3pPr>
            <a:lvl4pPr marL="731520">
              <a:defRPr sz="1600">
                <a:latin typeface="Arial" pitchFamily="34" charset="0"/>
                <a:cs typeface="Arial" pitchFamily="34" charset="0"/>
              </a:defRPr>
            </a:lvl4pPr>
            <a:lvl5pPr marL="914400">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7641" y="270837"/>
            <a:ext cx="8528015" cy="1005070"/>
          </a:xfrm>
        </p:spPr>
        <p:txBody>
          <a:bodyPr anchor="t"/>
          <a:lstStyle>
            <a:lvl1pPr algn="l">
              <a:defRPr sz="4000" b="1" cap="none">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0092C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p:cNvSpPr>
          <p:nvPr userDrawn="1"/>
        </p:nvSpPr>
        <p:spPr>
          <a:xfrm>
            <a:off x="4004179" y="5204178"/>
            <a:ext cx="5138234" cy="1653821"/>
          </a:xfrm>
          <a:prstGeom prst="rect">
            <a:avLst/>
          </a:prstGeom>
          <a:solidFill>
            <a:srgbClr val="0092C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39"/>
            <a:ext cx="4615847" cy="1458467"/>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1"/>
            <a:ext cx="4603898" cy="3200400"/>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
        <p:nvSpPr>
          <p:cNvPr id="17" name="Text Placeholder 16"/>
          <p:cNvSpPr>
            <a:spLocks noGrp="1"/>
          </p:cNvSpPr>
          <p:nvPr>
            <p:ph type="body" sz="quarter" idx="10"/>
          </p:nvPr>
        </p:nvSpPr>
        <p:spPr>
          <a:xfrm>
            <a:off x="4295775" y="5368925"/>
            <a:ext cx="4624388" cy="936625"/>
          </a:xfrm>
        </p:spPr>
        <p:txBody>
          <a:bodyPr/>
          <a:lstStyle>
            <a:lvl1pPr algn="l">
              <a:buNone/>
              <a:defRPr b="1">
                <a:solidFill>
                  <a:schemeClr val="bg1"/>
                </a:solidFill>
                <a:latin typeface="Arial" pitchFamily="34" charset="0"/>
                <a:cs typeface="Arial" pitchFamily="34" charset="0"/>
              </a:defRPr>
            </a:lvl1pPr>
            <a:lvl2pPr algn="l">
              <a:buNone/>
              <a:defRPr/>
            </a:lvl2pPr>
            <a:lvl3pPr algn="l">
              <a:buNone/>
              <a:defRPr/>
            </a:lvl3pPr>
            <a:lvl4pPr algn="l">
              <a:buNone/>
              <a:defRPr/>
            </a:lvl4pPr>
            <a:lvl5pPr algn="l">
              <a:buNone/>
              <a:defRPr/>
            </a:lvl5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0092C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39"/>
            <a:ext cx="4615847" cy="1458467"/>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0"/>
            <a:ext cx="4603898" cy="4465673"/>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7459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p:cNvSpPr>
          <p:nvPr userDrawn="1"/>
        </p:nvSpPr>
        <p:spPr>
          <a:xfrm>
            <a:off x="4004179" y="5204178"/>
            <a:ext cx="5138234" cy="1653821"/>
          </a:xfrm>
          <a:prstGeom prst="rect">
            <a:avLst/>
          </a:prstGeom>
          <a:solidFill>
            <a:srgbClr val="74598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39"/>
            <a:ext cx="4615847" cy="1458467"/>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1"/>
            <a:ext cx="4603898" cy="3200400"/>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
        <p:nvSpPr>
          <p:cNvPr id="17" name="Text Placeholder 16"/>
          <p:cNvSpPr>
            <a:spLocks noGrp="1"/>
          </p:cNvSpPr>
          <p:nvPr>
            <p:ph type="body" sz="quarter" idx="10"/>
          </p:nvPr>
        </p:nvSpPr>
        <p:spPr>
          <a:xfrm>
            <a:off x="4295775" y="5368925"/>
            <a:ext cx="4624388" cy="936625"/>
          </a:xfrm>
        </p:spPr>
        <p:txBody>
          <a:bodyPr/>
          <a:lstStyle>
            <a:lvl1pPr algn="l">
              <a:buNone/>
              <a:defRPr b="1">
                <a:solidFill>
                  <a:schemeClr val="bg1"/>
                </a:solidFill>
                <a:latin typeface="Arial" pitchFamily="34" charset="0"/>
                <a:cs typeface="Arial" pitchFamily="34" charset="0"/>
              </a:defRPr>
            </a:lvl1pPr>
            <a:lvl2pPr algn="l">
              <a:buNone/>
              <a:defRPr/>
            </a:lvl2pPr>
            <a:lvl3pPr algn="l">
              <a:buNone/>
              <a:defRPr/>
            </a:lvl3pPr>
            <a:lvl4pPr algn="l">
              <a:buNone/>
              <a:defRPr/>
            </a:lvl4pPr>
            <a:lvl5pPr algn="l">
              <a:buNone/>
              <a:defRPr/>
            </a:lvl5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74598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39"/>
            <a:ext cx="4615847" cy="1458467"/>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1"/>
            <a:ext cx="4603898" cy="4444408"/>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F18F2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p:cNvSpPr>
          <p:nvPr userDrawn="1"/>
        </p:nvSpPr>
        <p:spPr>
          <a:xfrm>
            <a:off x="4004179" y="5204178"/>
            <a:ext cx="5138234" cy="1653821"/>
          </a:xfrm>
          <a:prstGeom prst="rect">
            <a:avLst/>
          </a:prstGeom>
          <a:solidFill>
            <a:srgbClr val="F18F2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40"/>
            <a:ext cx="4615847" cy="1479732"/>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1"/>
            <a:ext cx="4603898" cy="3200400"/>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
        <p:nvSpPr>
          <p:cNvPr id="17" name="Text Placeholder 16"/>
          <p:cNvSpPr>
            <a:spLocks noGrp="1"/>
          </p:cNvSpPr>
          <p:nvPr>
            <p:ph type="body" sz="quarter" idx="10"/>
          </p:nvPr>
        </p:nvSpPr>
        <p:spPr>
          <a:xfrm>
            <a:off x="4295775" y="5368925"/>
            <a:ext cx="4624388" cy="936625"/>
          </a:xfrm>
        </p:spPr>
        <p:txBody>
          <a:bodyPr/>
          <a:lstStyle>
            <a:lvl1pPr algn="l">
              <a:buNone/>
              <a:defRPr b="1">
                <a:solidFill>
                  <a:schemeClr val="bg1"/>
                </a:solidFill>
                <a:latin typeface="Arial" pitchFamily="34" charset="0"/>
                <a:cs typeface="Arial" pitchFamily="34" charset="0"/>
              </a:defRPr>
            </a:lvl1pPr>
            <a:lvl2pPr algn="l">
              <a:buNone/>
              <a:defRPr/>
            </a:lvl2pPr>
            <a:lvl3pPr algn="l">
              <a:buNone/>
              <a:defRPr/>
            </a:lvl3pPr>
            <a:lvl4pPr algn="l">
              <a:buNone/>
              <a:defRPr/>
            </a:lvl4pPr>
            <a:lvl5pPr algn="l">
              <a:buNone/>
              <a:defRPr/>
            </a:lvl5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F18F2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40"/>
            <a:ext cx="4615847" cy="1479732"/>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0"/>
            <a:ext cx="4603898" cy="4455041"/>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D93F2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p:cNvSpPr>
          <p:nvPr userDrawn="1"/>
        </p:nvSpPr>
        <p:spPr>
          <a:xfrm>
            <a:off x="4004179" y="5204178"/>
            <a:ext cx="5138234" cy="1653821"/>
          </a:xfrm>
          <a:prstGeom prst="rect">
            <a:avLst/>
          </a:prstGeom>
          <a:solidFill>
            <a:srgbClr val="D93F2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40"/>
            <a:ext cx="4615847" cy="1479732"/>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1"/>
            <a:ext cx="4603898" cy="3200400"/>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
        <p:nvSpPr>
          <p:cNvPr id="17" name="Text Placeholder 16"/>
          <p:cNvSpPr>
            <a:spLocks noGrp="1"/>
          </p:cNvSpPr>
          <p:nvPr>
            <p:ph type="body" sz="quarter" idx="10"/>
          </p:nvPr>
        </p:nvSpPr>
        <p:spPr>
          <a:xfrm>
            <a:off x="4295775" y="5368925"/>
            <a:ext cx="4624388" cy="936625"/>
          </a:xfrm>
        </p:spPr>
        <p:txBody>
          <a:bodyPr/>
          <a:lstStyle>
            <a:lvl1pPr algn="l">
              <a:buNone/>
              <a:defRPr b="1">
                <a:solidFill>
                  <a:schemeClr val="bg1"/>
                </a:solidFill>
                <a:latin typeface="Arial" pitchFamily="34" charset="0"/>
                <a:cs typeface="Arial" pitchFamily="34" charset="0"/>
              </a:defRPr>
            </a:lvl1pPr>
            <a:lvl2pPr algn="l">
              <a:buNone/>
              <a:defRPr/>
            </a:lvl2pPr>
            <a:lvl3pPr algn="l">
              <a:buNone/>
              <a:defRPr/>
            </a:lvl3pPr>
            <a:lvl4pPr algn="l">
              <a:buNone/>
              <a:defRPr/>
            </a:lvl4pPr>
            <a:lvl5pPr algn="l">
              <a:buNone/>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a:endParaRPr>
          </a:p>
        </p:txBody>
      </p:sp>
      <p:sp>
        <p:nvSpPr>
          <p:cNvPr id="8" name="Rectangle 5"/>
          <p:cNvSpPr txBox="1">
            <a:spLocks noChangeArrowheads="1"/>
          </p:cNvSpPr>
          <p:nvPr userDrawn="1"/>
        </p:nvSpPr>
        <p:spPr>
          <a:xfrm>
            <a:off x="1341329" y="6554390"/>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pic>
        <p:nvPicPr>
          <p:cNvPr id="9" name="Picture 2" descr="C:\Users\lflorek\Dropbox\Marketing Team\DMI\DMI logos\DMI logo files and guidelines\DMI_logo_MobileTag_GG\DMI Logo\DMI_Coated_CMYK_Logo.png"/>
          <p:cNvPicPr>
            <a:picLocks noChangeAspect="1" noChangeArrowheads="1"/>
          </p:cNvPicPr>
          <p:nvPr userDrawn="1"/>
        </p:nvPicPr>
        <p:blipFill>
          <a:blip r:embed="rId2" cstate="print"/>
          <a:srcRect/>
          <a:stretch>
            <a:fillRect/>
          </a:stretch>
        </p:blipFill>
        <p:spPr bwMode="auto">
          <a:xfrm>
            <a:off x="514880" y="523875"/>
            <a:ext cx="2338387" cy="1033463"/>
          </a:xfrm>
          <a:prstGeom prst="rect">
            <a:avLst/>
          </a:prstGeom>
          <a:noFill/>
        </p:spPr>
      </p:pic>
      <p:sp>
        <p:nvSpPr>
          <p:cNvPr id="10" name="Rectangle 9"/>
          <p:cNvSpPr/>
          <p:nvPr userDrawn="1"/>
        </p:nvSpPr>
        <p:spPr>
          <a:xfrm>
            <a:off x="0" y="2178755"/>
            <a:ext cx="9143997" cy="3352801"/>
          </a:xfrm>
          <a:prstGeom prst="rect">
            <a:avLst/>
          </a:prstGeom>
          <a:solidFill>
            <a:srgbClr val="009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11" name="Rectangle 10"/>
          <p:cNvSpPr/>
          <p:nvPr userDrawn="1"/>
        </p:nvSpPr>
        <p:spPr>
          <a:xfrm>
            <a:off x="403510" y="3962402"/>
            <a:ext cx="1901430" cy="1998133"/>
          </a:xfrm>
          <a:prstGeom prst="rect">
            <a:avLst/>
          </a:prstGeom>
          <a:solidFill>
            <a:srgbClr val="745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548685" y="3962402"/>
            <a:ext cx="1901430" cy="1998133"/>
          </a:xfrm>
          <a:prstGeom prst="rect">
            <a:avLst/>
          </a:prstGeom>
          <a:solidFill>
            <a:srgbClr val="F18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4693860" y="3962402"/>
            <a:ext cx="1901430" cy="1998133"/>
          </a:xfrm>
          <a:prstGeom prst="rect">
            <a:avLst/>
          </a:prstGeom>
          <a:solidFill>
            <a:srgbClr val="D93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839034" y="3962402"/>
            <a:ext cx="1901430" cy="1998133"/>
          </a:xfrm>
          <a:prstGeom prst="rect">
            <a:avLst/>
          </a:prstGeom>
          <a:solidFill>
            <a:srgbClr val="7DA0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92391" y="2434854"/>
            <a:ext cx="8351874" cy="1031359"/>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7707" y="3540640"/>
            <a:ext cx="8346558" cy="361508"/>
          </a:xfrm>
        </p:spPr>
        <p:txBody>
          <a:bodyPr>
            <a:noAutofit/>
          </a:bodyPr>
          <a:lstStyle>
            <a:lvl1pPr marL="0" indent="0" algn="l">
              <a:buNone/>
              <a:defRPr sz="20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D93F2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40"/>
            <a:ext cx="4615847" cy="1479732"/>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1"/>
            <a:ext cx="4603898" cy="4433776"/>
          </a:xfrm>
        </p:spPr>
        <p:txBody>
          <a:bodyPr/>
          <a:lstStyle>
            <a:lvl1pPr>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7DA03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a:spLocks/>
          </p:cNvSpPr>
          <p:nvPr userDrawn="1"/>
        </p:nvSpPr>
        <p:spPr>
          <a:xfrm>
            <a:off x="4004179" y="5204178"/>
            <a:ext cx="5138234" cy="1653821"/>
          </a:xfrm>
          <a:prstGeom prst="rect">
            <a:avLst/>
          </a:prstGeom>
          <a:solidFill>
            <a:srgbClr val="7DA03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40"/>
            <a:ext cx="4615847" cy="1469100"/>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1"/>
            <a:ext cx="4603898" cy="3200400"/>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
        <p:nvSpPr>
          <p:cNvPr id="17" name="Text Placeholder 16"/>
          <p:cNvSpPr>
            <a:spLocks noGrp="1"/>
          </p:cNvSpPr>
          <p:nvPr>
            <p:ph type="body" sz="quarter" idx="10"/>
          </p:nvPr>
        </p:nvSpPr>
        <p:spPr>
          <a:xfrm>
            <a:off x="4295775" y="5368925"/>
            <a:ext cx="4624388" cy="936625"/>
          </a:xfrm>
        </p:spPr>
        <p:txBody>
          <a:bodyPr/>
          <a:lstStyle>
            <a:lvl1pPr algn="l">
              <a:buNone/>
              <a:defRPr b="1">
                <a:solidFill>
                  <a:schemeClr val="bg1"/>
                </a:solidFill>
                <a:latin typeface="Arial" pitchFamily="34" charset="0"/>
                <a:cs typeface="Arial" pitchFamily="34" charset="0"/>
              </a:defRPr>
            </a:lvl1pPr>
            <a:lvl2pPr algn="l">
              <a:buNone/>
              <a:defRPr/>
            </a:lvl2pPr>
            <a:lvl3pPr algn="l">
              <a:buNone/>
              <a:defRPr/>
            </a:lvl3pPr>
            <a:lvl4pPr algn="l">
              <a:buNone/>
              <a:defRPr/>
            </a:lvl4pPr>
            <a:lvl5pPr algn="l">
              <a:buNone/>
              <a:defRPr/>
            </a:lvl5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Comparison">
    <p:spTree>
      <p:nvGrpSpPr>
        <p:cNvPr id="1" name=""/>
        <p:cNvGrpSpPr/>
        <p:nvPr/>
      </p:nvGrpSpPr>
      <p:grpSpPr>
        <a:xfrm>
          <a:off x="0" y="0"/>
          <a:ext cx="0" cy="0"/>
          <a:chOff x="0" y="0"/>
          <a:chExt cx="0" cy="0"/>
        </a:xfrm>
      </p:grpSpPr>
      <p:sp>
        <p:nvSpPr>
          <p:cNvPr id="7" name="Rectangle 6"/>
          <p:cNvSpPr>
            <a:spLocks/>
          </p:cNvSpPr>
          <p:nvPr userDrawn="1"/>
        </p:nvSpPr>
        <p:spPr>
          <a:xfrm>
            <a:off x="3996267" y="0"/>
            <a:ext cx="5147733" cy="6858000"/>
          </a:xfrm>
          <a:prstGeom prst="rect">
            <a:avLst/>
          </a:prstGeom>
          <a:solidFill>
            <a:srgbClr val="7DA03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3022" y="274640"/>
            <a:ext cx="4615847" cy="1469100"/>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4" name="Content Placeholder 3"/>
          <p:cNvSpPr>
            <a:spLocks noGrp="1"/>
          </p:cNvSpPr>
          <p:nvPr>
            <p:ph sz="half" idx="2"/>
          </p:nvPr>
        </p:nvSpPr>
        <p:spPr>
          <a:xfrm>
            <a:off x="4274288" y="1786271"/>
            <a:ext cx="4603898" cy="4444408"/>
          </a:xfrm>
        </p:spPr>
        <p:txBody>
          <a:bodyPr/>
          <a:lstStyle>
            <a:lvl1pPr marL="164592">
              <a:buClr>
                <a:schemeClr val="bg1"/>
              </a:buClr>
              <a:buFont typeface="Wingdings" pitchFamily="2" charset="2"/>
              <a:buChar char="§"/>
              <a:defRPr sz="1800" b="1">
                <a:solidFill>
                  <a:schemeClr val="bg1"/>
                </a:solidFill>
                <a:latin typeface="Arial" pitchFamily="34" charset="0"/>
                <a:cs typeface="Arial" pitchFamily="34" charset="0"/>
              </a:defRPr>
            </a:lvl1pPr>
            <a:lvl2pPr marL="365760">
              <a:buClr>
                <a:schemeClr val="bg1"/>
              </a:buClr>
              <a:defRPr sz="1600">
                <a:solidFill>
                  <a:schemeClr val="bg1"/>
                </a:solidFill>
                <a:latin typeface="Arial" pitchFamily="34" charset="0"/>
                <a:cs typeface="Arial" pitchFamily="34" charset="0"/>
              </a:defRPr>
            </a:lvl2pPr>
            <a:lvl3pPr marL="548640">
              <a:buClr>
                <a:schemeClr val="bg1"/>
              </a:buClr>
              <a:defRPr sz="1600">
                <a:solidFill>
                  <a:schemeClr val="bg1"/>
                </a:solidFill>
                <a:latin typeface="Arial" pitchFamily="34" charset="0"/>
                <a:cs typeface="Arial" pitchFamily="34" charset="0"/>
              </a:defRPr>
            </a:lvl3pPr>
            <a:lvl4pPr marL="731520">
              <a:buClr>
                <a:schemeClr val="bg1"/>
              </a:buClr>
              <a:defRPr sz="1600">
                <a:solidFill>
                  <a:schemeClr val="bg1"/>
                </a:solidFill>
                <a:latin typeface="Arial" pitchFamily="34" charset="0"/>
                <a:cs typeface="Arial" pitchFamily="34" charset="0"/>
              </a:defRPr>
            </a:lvl4pPr>
            <a:lvl5pPr marL="914400">
              <a:buClr>
                <a:schemeClr val="bg1"/>
              </a:buClr>
              <a:defRPr sz="1600">
                <a:solidFill>
                  <a:schemeClr val="bg1"/>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5"/>
          <p:cNvSpPr txBox="1">
            <a:spLocks noChangeArrowheads="1"/>
          </p:cNvSpPr>
          <p:nvPr userDrawn="1"/>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14" name="Slide Number Placeholder 5"/>
          <p:cNvSpPr txBox="1">
            <a:spLocks/>
          </p:cNvSpPr>
          <p:nvPr userDrawn="1"/>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5" name="Picture 14" descr="DMI_RGB_Logo_NoTag_white_DMI.png"/>
          <p:cNvPicPr>
            <a:picLocks noChangeAspect="1"/>
          </p:cNvPicPr>
          <p:nvPr userDrawn="1"/>
        </p:nvPicPr>
        <p:blipFill>
          <a:blip r:embed="rId2" cstate="print"/>
          <a:stretch>
            <a:fillRect/>
          </a:stretch>
        </p:blipFill>
        <p:spPr>
          <a:xfrm>
            <a:off x="247852" y="6516296"/>
            <a:ext cx="808062" cy="27638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non-mobile) 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a:endParaRPr>
          </a:p>
        </p:txBody>
      </p:sp>
      <p:sp>
        <p:nvSpPr>
          <p:cNvPr id="8" name="Rectangle 5"/>
          <p:cNvSpPr txBox="1">
            <a:spLocks noChangeArrowheads="1"/>
          </p:cNvSpPr>
          <p:nvPr userDrawn="1"/>
        </p:nvSpPr>
        <p:spPr>
          <a:xfrm>
            <a:off x="1341329" y="6554390"/>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pic>
        <p:nvPicPr>
          <p:cNvPr id="9" name="Picture 2" descr="C:\Users\lflorek\Dropbox\Marketing Team\DMI\DMI logos\DMI logo files and guidelines\DMI_logo_MobileTag_GG\DMI Logo\DMI_Coated_CMYK_Logo.png"/>
          <p:cNvPicPr>
            <a:picLocks noChangeAspect="1" noChangeArrowheads="1"/>
          </p:cNvPicPr>
          <p:nvPr userDrawn="1"/>
        </p:nvPicPr>
        <p:blipFill>
          <a:blip r:embed="rId2" cstate="print"/>
          <a:srcRect/>
          <a:stretch>
            <a:fillRect/>
          </a:stretch>
        </p:blipFill>
        <p:spPr bwMode="auto">
          <a:xfrm>
            <a:off x="514880" y="523875"/>
            <a:ext cx="2338387" cy="1033463"/>
          </a:xfrm>
          <a:prstGeom prst="rect">
            <a:avLst/>
          </a:prstGeom>
          <a:noFill/>
        </p:spPr>
      </p:pic>
      <p:sp>
        <p:nvSpPr>
          <p:cNvPr id="10" name="Rectangle 9"/>
          <p:cNvSpPr/>
          <p:nvPr userDrawn="1"/>
        </p:nvSpPr>
        <p:spPr>
          <a:xfrm>
            <a:off x="0" y="2178755"/>
            <a:ext cx="9143997" cy="3352801"/>
          </a:xfrm>
          <a:prstGeom prst="rect">
            <a:avLst/>
          </a:prstGeom>
          <a:solidFill>
            <a:srgbClr val="009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2" name="Title 1"/>
          <p:cNvSpPr>
            <a:spLocks noGrp="1"/>
          </p:cNvSpPr>
          <p:nvPr>
            <p:ph type="ctrTitle"/>
          </p:nvPr>
        </p:nvSpPr>
        <p:spPr>
          <a:xfrm>
            <a:off x="292391" y="2434854"/>
            <a:ext cx="8351874" cy="1031359"/>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97707" y="4880342"/>
            <a:ext cx="8346558" cy="361508"/>
          </a:xfrm>
        </p:spPr>
        <p:txBody>
          <a:bodyPr>
            <a:noAutofit/>
          </a:bodyPr>
          <a:lstStyle>
            <a:lvl1pPr marL="0" indent="0" algn="l">
              <a:buNone/>
              <a:defRPr sz="20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Rectangle 18"/>
          <p:cNvSpPr/>
          <p:nvPr userDrawn="1"/>
        </p:nvSpPr>
        <p:spPr>
          <a:xfrm>
            <a:off x="403510" y="5334001"/>
            <a:ext cx="1901430" cy="380999"/>
          </a:xfrm>
          <a:prstGeom prst="rect">
            <a:avLst/>
          </a:prstGeom>
          <a:solidFill>
            <a:srgbClr val="745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2548685" y="5334001"/>
            <a:ext cx="1901430" cy="380999"/>
          </a:xfrm>
          <a:prstGeom prst="rect">
            <a:avLst/>
          </a:prstGeom>
          <a:solidFill>
            <a:srgbClr val="F18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4693860" y="5334001"/>
            <a:ext cx="1901430" cy="380999"/>
          </a:xfrm>
          <a:prstGeom prst="rect">
            <a:avLst/>
          </a:prstGeom>
          <a:solidFill>
            <a:srgbClr val="D93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839034" y="5334001"/>
            <a:ext cx="1901430" cy="380999"/>
          </a:xfrm>
          <a:prstGeom prst="rect">
            <a:avLst/>
          </a:prstGeom>
          <a:solidFill>
            <a:srgbClr val="7DA0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noun_project_4199.png"/>
          <p:cNvPicPr>
            <a:picLocks noChangeAspect="1"/>
          </p:cNvPicPr>
          <p:nvPr userDrawn="1"/>
        </p:nvPicPr>
        <p:blipFill>
          <a:blip r:embed="rId3" cstate="print"/>
          <a:stretch>
            <a:fillRect/>
          </a:stretch>
        </p:blipFill>
        <p:spPr>
          <a:xfrm>
            <a:off x="6875349" y="3733800"/>
            <a:ext cx="1828800" cy="151227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a:endParaRPr>
          </a:p>
        </p:txBody>
      </p:sp>
      <p:sp>
        <p:nvSpPr>
          <p:cNvPr id="8" name="Rectangle 5"/>
          <p:cNvSpPr txBox="1">
            <a:spLocks noChangeArrowheads="1"/>
          </p:cNvSpPr>
          <p:nvPr userDrawn="1"/>
        </p:nvSpPr>
        <p:spPr>
          <a:xfrm>
            <a:off x="1341329" y="6554390"/>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pic>
        <p:nvPicPr>
          <p:cNvPr id="9" name="Picture 2" descr="C:\Users\lflorek\Dropbox\Marketing Team\DMI\DMI logos\DMI logo files and guidelines\DMI_logo_MobileTag_GG\DMI Logo\DMI_Coated_CMYK_Logo.png"/>
          <p:cNvPicPr>
            <a:picLocks noChangeAspect="1" noChangeArrowheads="1"/>
          </p:cNvPicPr>
          <p:nvPr userDrawn="1"/>
        </p:nvPicPr>
        <p:blipFill>
          <a:blip r:embed="rId2" cstate="print"/>
          <a:srcRect/>
          <a:stretch>
            <a:fillRect/>
          </a:stretch>
        </p:blipFill>
        <p:spPr bwMode="auto">
          <a:xfrm>
            <a:off x="514880" y="523875"/>
            <a:ext cx="2338387" cy="1033463"/>
          </a:xfrm>
          <a:prstGeom prst="rect">
            <a:avLst/>
          </a:prstGeom>
          <a:noFill/>
        </p:spPr>
      </p:pic>
      <p:sp>
        <p:nvSpPr>
          <p:cNvPr id="10" name="Rectangle 9"/>
          <p:cNvSpPr/>
          <p:nvPr userDrawn="1"/>
        </p:nvSpPr>
        <p:spPr>
          <a:xfrm>
            <a:off x="0" y="2178755"/>
            <a:ext cx="9143997" cy="3352801"/>
          </a:xfrm>
          <a:prstGeom prst="rect">
            <a:avLst/>
          </a:prstGeom>
          <a:solidFill>
            <a:srgbClr val="009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2" name="Title 1"/>
          <p:cNvSpPr>
            <a:spLocks noGrp="1"/>
          </p:cNvSpPr>
          <p:nvPr>
            <p:ph type="ctrTitle"/>
          </p:nvPr>
        </p:nvSpPr>
        <p:spPr>
          <a:xfrm>
            <a:off x="398721" y="2434855"/>
            <a:ext cx="8351874" cy="1818168"/>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a:endParaRPr>
          </a:p>
        </p:txBody>
      </p:sp>
      <p:sp>
        <p:nvSpPr>
          <p:cNvPr id="8" name="Rectangle 5"/>
          <p:cNvSpPr txBox="1">
            <a:spLocks noChangeArrowheads="1"/>
          </p:cNvSpPr>
          <p:nvPr userDrawn="1"/>
        </p:nvSpPr>
        <p:spPr>
          <a:xfrm>
            <a:off x="1341329" y="6554390"/>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pic>
        <p:nvPicPr>
          <p:cNvPr id="9" name="Picture 2" descr="C:\Users\lflorek\Dropbox\Marketing Team\DMI\DMI logos\DMI logo files and guidelines\DMI_logo_MobileTag_GG\DMI Logo\DMI_Coated_CMYK_Logo.png"/>
          <p:cNvPicPr>
            <a:picLocks noChangeAspect="1" noChangeArrowheads="1"/>
          </p:cNvPicPr>
          <p:nvPr userDrawn="1"/>
        </p:nvPicPr>
        <p:blipFill>
          <a:blip r:embed="rId2" cstate="print"/>
          <a:srcRect/>
          <a:stretch>
            <a:fillRect/>
          </a:stretch>
        </p:blipFill>
        <p:spPr bwMode="auto">
          <a:xfrm>
            <a:off x="514880" y="523875"/>
            <a:ext cx="2338387" cy="1033463"/>
          </a:xfrm>
          <a:prstGeom prst="rect">
            <a:avLst/>
          </a:prstGeom>
          <a:noFill/>
        </p:spPr>
      </p:pic>
      <p:sp>
        <p:nvSpPr>
          <p:cNvPr id="10" name="Rectangle 9"/>
          <p:cNvSpPr/>
          <p:nvPr userDrawn="1"/>
        </p:nvSpPr>
        <p:spPr>
          <a:xfrm>
            <a:off x="0" y="2178755"/>
            <a:ext cx="9143997" cy="3352801"/>
          </a:xfrm>
          <a:prstGeom prst="rect">
            <a:avLst/>
          </a:prstGeom>
          <a:solidFill>
            <a:srgbClr val="7459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2" name="Title 1"/>
          <p:cNvSpPr>
            <a:spLocks noGrp="1"/>
          </p:cNvSpPr>
          <p:nvPr>
            <p:ph type="ctrTitle"/>
          </p:nvPr>
        </p:nvSpPr>
        <p:spPr>
          <a:xfrm>
            <a:off x="398721" y="2434855"/>
            <a:ext cx="8351874" cy="1850066"/>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a:endParaRPr>
          </a:p>
        </p:txBody>
      </p:sp>
      <p:sp>
        <p:nvSpPr>
          <p:cNvPr id="8" name="Rectangle 5"/>
          <p:cNvSpPr txBox="1">
            <a:spLocks noChangeArrowheads="1"/>
          </p:cNvSpPr>
          <p:nvPr userDrawn="1"/>
        </p:nvSpPr>
        <p:spPr>
          <a:xfrm>
            <a:off x="1341329" y="6554390"/>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pic>
        <p:nvPicPr>
          <p:cNvPr id="9" name="Picture 2" descr="C:\Users\lflorek\Dropbox\Marketing Team\DMI\DMI logos\DMI logo files and guidelines\DMI_logo_MobileTag_GG\DMI Logo\DMI_Coated_CMYK_Logo.png"/>
          <p:cNvPicPr>
            <a:picLocks noChangeAspect="1" noChangeArrowheads="1"/>
          </p:cNvPicPr>
          <p:nvPr userDrawn="1"/>
        </p:nvPicPr>
        <p:blipFill>
          <a:blip r:embed="rId2" cstate="print"/>
          <a:srcRect/>
          <a:stretch>
            <a:fillRect/>
          </a:stretch>
        </p:blipFill>
        <p:spPr bwMode="auto">
          <a:xfrm>
            <a:off x="514880" y="523875"/>
            <a:ext cx="2338387" cy="1033463"/>
          </a:xfrm>
          <a:prstGeom prst="rect">
            <a:avLst/>
          </a:prstGeom>
          <a:noFill/>
        </p:spPr>
      </p:pic>
      <p:sp>
        <p:nvSpPr>
          <p:cNvPr id="10" name="Rectangle 9"/>
          <p:cNvSpPr/>
          <p:nvPr userDrawn="1"/>
        </p:nvSpPr>
        <p:spPr>
          <a:xfrm>
            <a:off x="0" y="2178755"/>
            <a:ext cx="9143997" cy="3352801"/>
          </a:xfrm>
          <a:prstGeom prst="rect">
            <a:avLst/>
          </a:prstGeom>
          <a:solidFill>
            <a:srgbClr val="F18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2" name="Title 1"/>
          <p:cNvSpPr>
            <a:spLocks noGrp="1"/>
          </p:cNvSpPr>
          <p:nvPr>
            <p:ph type="ctrTitle"/>
          </p:nvPr>
        </p:nvSpPr>
        <p:spPr>
          <a:xfrm>
            <a:off x="398721" y="2434855"/>
            <a:ext cx="8351874" cy="2275368"/>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a:endParaRPr>
          </a:p>
        </p:txBody>
      </p:sp>
      <p:sp>
        <p:nvSpPr>
          <p:cNvPr id="8" name="Rectangle 5"/>
          <p:cNvSpPr txBox="1">
            <a:spLocks noChangeArrowheads="1"/>
          </p:cNvSpPr>
          <p:nvPr userDrawn="1"/>
        </p:nvSpPr>
        <p:spPr>
          <a:xfrm>
            <a:off x="1341329" y="6554390"/>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pic>
        <p:nvPicPr>
          <p:cNvPr id="9" name="Picture 2" descr="C:\Users\lflorek\Dropbox\Marketing Team\DMI\DMI logos\DMI logo files and guidelines\DMI_logo_MobileTag_GG\DMI Logo\DMI_Coated_CMYK_Logo.png"/>
          <p:cNvPicPr>
            <a:picLocks noChangeAspect="1" noChangeArrowheads="1"/>
          </p:cNvPicPr>
          <p:nvPr userDrawn="1"/>
        </p:nvPicPr>
        <p:blipFill>
          <a:blip r:embed="rId2" cstate="print"/>
          <a:srcRect/>
          <a:stretch>
            <a:fillRect/>
          </a:stretch>
        </p:blipFill>
        <p:spPr bwMode="auto">
          <a:xfrm>
            <a:off x="514880" y="523875"/>
            <a:ext cx="2338387" cy="1033463"/>
          </a:xfrm>
          <a:prstGeom prst="rect">
            <a:avLst/>
          </a:prstGeom>
          <a:noFill/>
        </p:spPr>
      </p:pic>
      <p:sp>
        <p:nvSpPr>
          <p:cNvPr id="10" name="Rectangle 9"/>
          <p:cNvSpPr/>
          <p:nvPr userDrawn="1"/>
        </p:nvSpPr>
        <p:spPr>
          <a:xfrm>
            <a:off x="0" y="2178755"/>
            <a:ext cx="9143997" cy="3352801"/>
          </a:xfrm>
          <a:prstGeom prst="rect">
            <a:avLst/>
          </a:prstGeom>
          <a:solidFill>
            <a:srgbClr val="D93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2" name="Title 1"/>
          <p:cNvSpPr>
            <a:spLocks noGrp="1"/>
          </p:cNvSpPr>
          <p:nvPr>
            <p:ph type="ctrTitle"/>
          </p:nvPr>
        </p:nvSpPr>
        <p:spPr>
          <a:xfrm>
            <a:off x="398721" y="2434855"/>
            <a:ext cx="8351874" cy="2392326"/>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Neue"/>
            </a:endParaRPr>
          </a:p>
        </p:txBody>
      </p:sp>
      <p:sp>
        <p:nvSpPr>
          <p:cNvPr id="8" name="Rectangle 5"/>
          <p:cNvSpPr txBox="1">
            <a:spLocks noChangeArrowheads="1"/>
          </p:cNvSpPr>
          <p:nvPr userDrawn="1"/>
        </p:nvSpPr>
        <p:spPr>
          <a:xfrm>
            <a:off x="1341329" y="6554390"/>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pic>
        <p:nvPicPr>
          <p:cNvPr id="9" name="Picture 2" descr="C:\Users\lflorek\Dropbox\Marketing Team\DMI\DMI logos\DMI logo files and guidelines\DMI_logo_MobileTag_GG\DMI Logo\DMI_Coated_CMYK_Logo.png"/>
          <p:cNvPicPr>
            <a:picLocks noChangeAspect="1" noChangeArrowheads="1"/>
          </p:cNvPicPr>
          <p:nvPr userDrawn="1"/>
        </p:nvPicPr>
        <p:blipFill>
          <a:blip r:embed="rId2" cstate="print"/>
          <a:srcRect/>
          <a:stretch>
            <a:fillRect/>
          </a:stretch>
        </p:blipFill>
        <p:spPr bwMode="auto">
          <a:xfrm>
            <a:off x="514880" y="523875"/>
            <a:ext cx="2338387" cy="1033463"/>
          </a:xfrm>
          <a:prstGeom prst="rect">
            <a:avLst/>
          </a:prstGeom>
          <a:noFill/>
        </p:spPr>
      </p:pic>
      <p:sp>
        <p:nvSpPr>
          <p:cNvPr id="10" name="Rectangle 9"/>
          <p:cNvSpPr/>
          <p:nvPr userDrawn="1"/>
        </p:nvSpPr>
        <p:spPr>
          <a:xfrm>
            <a:off x="0" y="2178755"/>
            <a:ext cx="9143997" cy="3352801"/>
          </a:xfrm>
          <a:prstGeom prst="rect">
            <a:avLst/>
          </a:prstGeom>
          <a:solidFill>
            <a:srgbClr val="7DA0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2" name="Title 1"/>
          <p:cNvSpPr>
            <a:spLocks noGrp="1"/>
          </p:cNvSpPr>
          <p:nvPr>
            <p:ph type="ctrTitle"/>
          </p:nvPr>
        </p:nvSpPr>
        <p:spPr>
          <a:xfrm>
            <a:off x="398721" y="2434855"/>
            <a:ext cx="8351874" cy="2286001"/>
          </a:xfrm>
        </p:spPr>
        <p:txBody>
          <a:bodyPr/>
          <a:lstStyle>
            <a:lvl1pPr>
              <a:defRPr>
                <a:solidFill>
                  <a:schemeClr val="bg1"/>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8344" y="274639"/>
            <a:ext cx="8527312" cy="820513"/>
          </a:xfrm>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08344" y="1127052"/>
            <a:ext cx="8527312" cy="4999112"/>
          </a:xfrm>
        </p:spPr>
        <p:txBody>
          <a:bodyPr/>
          <a:lstStyle>
            <a:lvl1pPr>
              <a:buFont typeface="Wingdings" pitchFamily="2" charset="2"/>
              <a:buChar char="§"/>
              <a:defRPr sz="1800" b="1">
                <a:latin typeface="Arial" pitchFamily="34" charset="0"/>
                <a:cs typeface="Arial" pitchFamily="34" charset="0"/>
              </a:defRPr>
            </a:lvl1pPr>
            <a:lvl2pPr marL="365760">
              <a:defRPr>
                <a:latin typeface="Arial" pitchFamily="34" charset="0"/>
                <a:cs typeface="Arial" pitchFamily="34" charset="0"/>
              </a:defRPr>
            </a:lvl2pPr>
            <a:lvl3pPr marL="548640">
              <a:defRPr>
                <a:latin typeface="Arial" pitchFamily="34" charset="0"/>
                <a:cs typeface="Arial" pitchFamily="34" charset="0"/>
              </a:defRPr>
            </a:lvl3pPr>
            <a:lvl4pPr marL="731520">
              <a:defRPr>
                <a:latin typeface="Arial" pitchFamily="34" charset="0"/>
                <a:cs typeface="Arial" pitchFamily="34" charset="0"/>
              </a:defRPr>
            </a:lvl4pPr>
            <a:lvl5pPr marL="914400">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8344" y="274640"/>
            <a:ext cx="8527312" cy="66102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8344" y="1127052"/>
            <a:ext cx="8527312" cy="49991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6466114"/>
            <a:ext cx="9144000" cy="39188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5"/>
          <p:cNvSpPr txBox="1">
            <a:spLocks noChangeArrowheads="1"/>
          </p:cNvSpPr>
          <p:nvPr/>
        </p:nvSpPr>
        <p:spPr>
          <a:xfrm>
            <a:off x="1341329" y="6542515"/>
            <a:ext cx="6819900" cy="220663"/>
          </a:xfrm>
          <a:prstGeom prst="rect">
            <a:avLst/>
          </a:prstGeom>
          <a:noFill/>
        </p:spPr>
        <p:txBody>
          <a:bodyPr anchor="ctr"/>
          <a:lstStyle/>
          <a:p>
            <a:pPr algn="ctr" fontAlgn="auto">
              <a:spcBef>
                <a:spcPts val="0"/>
              </a:spcBef>
              <a:spcAft>
                <a:spcPts val="0"/>
              </a:spcAft>
              <a:defRPr/>
            </a:pPr>
            <a:r>
              <a:rPr lang="en-US" sz="800" dirty="0">
                <a:solidFill>
                  <a:schemeClr val="tx1">
                    <a:lumMod val="50000"/>
                    <a:lumOff val="50000"/>
                  </a:schemeClr>
                </a:solidFill>
                <a:latin typeface="Helvetica Neue"/>
                <a:cs typeface="Arial" pitchFamily="34" charset="0"/>
              </a:rPr>
              <a:t>This information is the property of </a:t>
            </a:r>
            <a:r>
              <a:rPr lang="en-US" sz="800" dirty="0" smtClean="0">
                <a:solidFill>
                  <a:schemeClr val="tx1">
                    <a:lumMod val="50000"/>
                    <a:lumOff val="50000"/>
                  </a:schemeClr>
                </a:solidFill>
                <a:latin typeface="Helvetica Neue"/>
                <a:cs typeface="Arial" pitchFamily="34" charset="0"/>
              </a:rPr>
              <a:t>Digital Management, Inc. (DMI) </a:t>
            </a:r>
            <a:r>
              <a:rPr lang="en-US" sz="800" dirty="0">
                <a:solidFill>
                  <a:schemeClr val="tx1">
                    <a:lumMod val="50000"/>
                    <a:lumOff val="50000"/>
                  </a:schemeClr>
                </a:solidFill>
                <a:latin typeface="Helvetica Neue"/>
                <a:cs typeface="Arial" pitchFamily="34" charset="0"/>
              </a:rPr>
              <a:t>and may not be copied or redistributed without written permission.</a:t>
            </a:r>
          </a:p>
        </p:txBody>
      </p:sp>
      <p:sp>
        <p:nvSpPr>
          <p:cNvPr id="9" name="Slide Number Placeholder 5"/>
          <p:cNvSpPr txBox="1">
            <a:spLocks/>
          </p:cNvSpPr>
          <p:nvPr/>
        </p:nvSpPr>
        <p:spPr>
          <a:xfrm>
            <a:off x="8479221" y="6477000"/>
            <a:ext cx="533400" cy="381000"/>
          </a:xfrm>
          <a:prstGeom prst="rect">
            <a:avLst/>
          </a:prstGeom>
        </p:spPr>
        <p:txBody>
          <a:bodyPr vert="horz" lIns="91440" tIns="45720" rIns="91440" bIns="45720" rtlCol="0" anchor="ctr"/>
          <a:lstStyle>
            <a:lvl1pPr algn="ctr">
              <a:defRPr sz="1400">
                <a:solidFill>
                  <a:schemeClr val="bg1"/>
                </a:solidFill>
                <a:latin typeface="Helvetica Neu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83C82D3-D3A4-4263-80A6-EB6A3D04E1C1}" type="slidenum">
              <a:rPr kumimoji="0" lang="en-US" sz="1400" b="0" i="0" u="none" strike="noStrike" kern="1200" cap="none" spc="0" normalizeH="0" baseline="0" noProof="0" smtClean="0">
                <a:ln>
                  <a:noFill/>
                </a:ln>
                <a:solidFill>
                  <a:schemeClr val="bg1"/>
                </a:solidFill>
                <a:effectLst/>
                <a:uLnTx/>
                <a:uFillTx/>
                <a:latin typeface="Helvetica Neu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bg1"/>
              </a:solidFill>
              <a:effectLst/>
              <a:uLnTx/>
              <a:uFillTx/>
              <a:latin typeface="Helvetica Neue"/>
              <a:ea typeface="+mn-ea"/>
              <a:cs typeface="+mn-cs"/>
            </a:endParaRPr>
          </a:p>
        </p:txBody>
      </p:sp>
      <p:pic>
        <p:nvPicPr>
          <p:cNvPr id="10" name="Picture 9" descr="DMI_RGB_Logo_NoTag_white_DMI.png"/>
          <p:cNvPicPr>
            <a:picLocks noChangeAspect="1"/>
          </p:cNvPicPr>
          <p:nvPr/>
        </p:nvPicPr>
        <p:blipFill>
          <a:blip r:embed="rId25" cstate="print"/>
          <a:stretch>
            <a:fillRect/>
          </a:stretch>
        </p:blipFill>
        <p:spPr>
          <a:xfrm>
            <a:off x="247852" y="6516296"/>
            <a:ext cx="808062" cy="276387"/>
          </a:xfrm>
          <a:prstGeom prst="rect">
            <a:avLst/>
          </a:prstGeom>
        </p:spPr>
      </p:pic>
    </p:spTree>
  </p:cSld>
  <p:clrMap bg1="lt1" tx1="dk1" bg2="lt2" tx2="dk2" accent1="accent1" accent2="accent2" accent3="accent3" accent4="accent4" accent5="accent5" accent6="accent6" hlink="hlink" folHlink="folHlink"/>
  <p:sldLayoutIdLst>
    <p:sldLayoutId id="2147483734" r:id="rId1"/>
    <p:sldLayoutId id="2147483751" r:id="rId2"/>
    <p:sldLayoutId id="2147483752" r:id="rId3"/>
    <p:sldLayoutId id="2147483746" r:id="rId4"/>
    <p:sldLayoutId id="2147483747" r:id="rId5"/>
    <p:sldLayoutId id="2147483748" r:id="rId6"/>
    <p:sldLayoutId id="2147483749" r:id="rId7"/>
    <p:sldLayoutId id="2147483750" r:id="rId8"/>
    <p:sldLayoutId id="2147483735" r:id="rId9"/>
    <p:sldLayoutId id="2147483737" r:id="rId10"/>
    <p:sldLayoutId id="2147483738" r:id="rId11"/>
    <p:sldLayoutId id="2147483736" r:id="rId12"/>
    <p:sldLayoutId id="2147483741" r:id="rId13"/>
    <p:sldLayoutId id="2147483753" r:id="rId14"/>
    <p:sldLayoutId id="2147483742" r:id="rId15"/>
    <p:sldLayoutId id="2147483754" r:id="rId16"/>
    <p:sldLayoutId id="2147483743" r:id="rId17"/>
    <p:sldLayoutId id="2147483755" r:id="rId18"/>
    <p:sldLayoutId id="2147483744" r:id="rId19"/>
    <p:sldLayoutId id="2147483756" r:id="rId20"/>
    <p:sldLayoutId id="2147483745" r:id="rId21"/>
    <p:sldLayoutId id="2147483757" r:id="rId22"/>
    <p:sldLayoutId id="2147483740" r:id="rId23"/>
  </p:sldLayoutIdLst>
  <p:txStyles>
    <p:titleStyle>
      <a:lvl1pPr algn="l" defTabSz="914400" rtl="0" eaLnBrk="1" latinLnBrk="0" hangingPunct="1">
        <a:spcBef>
          <a:spcPct val="0"/>
        </a:spcBef>
        <a:buNone/>
        <a:defRPr sz="4000" b="1" kern="1200">
          <a:solidFill>
            <a:schemeClr val="tx1"/>
          </a:solidFill>
          <a:latin typeface="Arial" pitchFamily="34" charset="0"/>
          <a:ea typeface="+mj-ea"/>
          <a:cs typeface="Arial" pitchFamily="34" charset="0"/>
        </a:defRPr>
      </a:lvl1pPr>
    </p:titleStyle>
    <p:bodyStyle>
      <a:lvl1pPr marL="164592" indent="-164592" algn="l" defTabSz="914400" rtl="0" eaLnBrk="1" latinLnBrk="0" hangingPunct="1">
        <a:spcBef>
          <a:spcPct val="20000"/>
        </a:spcBef>
        <a:buClr>
          <a:srgbClr val="0092CC"/>
        </a:buClr>
        <a:buFont typeface="Wingdings" pitchFamily="2" charset="2"/>
        <a:buChar char="§"/>
        <a:defRPr sz="1800" b="1" kern="1200">
          <a:solidFill>
            <a:schemeClr val="tx1"/>
          </a:solidFill>
          <a:latin typeface="Arial" pitchFamily="34" charset="0"/>
          <a:ea typeface="+mn-ea"/>
          <a:cs typeface="Arial" pitchFamily="34" charset="0"/>
        </a:defRPr>
      </a:lvl1pPr>
      <a:lvl2pPr marL="36576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2pPr>
      <a:lvl3pPr marL="54864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3pPr>
      <a:lvl4pPr marL="73152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4pPr>
      <a:lvl5pPr marL="91440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dmiportal.dminc.com/civ/nasa/hitssmis/Program%20Management/Forms/AllItems.aspx?RootFolder=/civ/nasa/hitssmis/Program%20Management/HITSS%20Deliverables/Software%20Management%20Guide%20and%20Templates&amp;FolderCTID=0x01200000E83D89C4316A41BF9943807C97792E&amp;View=%7bFDB9B569-C89E-4F9C-B68E-E3ED05FC87EC%7d"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mailto:gsummer@dminc.com"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hyperlink" Target="mailto:Melissa.Forrest@nasa.gov"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corpweb.dminc.com/sites/QCoE/Policies%20Center/Forms/All%20Policy.aspx"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hyperlink" Target="https://corpweb.dminc.com/sites/QCoE/Templates/Forms/AllItems.aspx" TargetMode="External"/><Relationship Id="rId2" Type="http://schemas.openxmlformats.org/officeDocument/2006/relationships/hyperlink" Target="https://nodis-dms.gsfc.nasa.gov/DMS_only/dms/dms.cfm" TargetMode="External"/><Relationship Id="rId1" Type="http://schemas.openxmlformats.org/officeDocument/2006/relationships/slideLayout" Target="../slideLayouts/slideLayout9.xml"/><Relationship Id="rId4" Type="http://schemas.openxmlformats.org/officeDocument/2006/relationships/hyperlink" Target="https://dmiportal.dminc.com/civ/nasa/hitssmis/FORMS/Forms/AllItems.aspx"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hq.nasa.gov/office/itcd/ctc/" TargetMode="External"/><Relationship Id="rId7" Type="http://schemas.openxmlformats.org/officeDocument/2006/relationships/hyperlink" Target="https://dmi-learning.skillport.com/skillportfe/login.action"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hyperlink" Target="https://saterninfo.nasa.gov/" TargetMode="External"/><Relationship Id="rId5" Type="http://schemas.openxmlformats.org/officeDocument/2006/relationships/hyperlink" Target="https://satern.nasa.gov/customcontent/splash_page/" TargetMode="External"/><Relationship Id="rId4" Type="http://schemas.openxmlformats.org/officeDocument/2006/relationships/hyperlink" Target="mailto:ctc@hq.nasa.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hqcss.hq.nasa.gov/index.cfm?do=module.option.my_request"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mailto:ppc@hq.nasa.gov"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mailto:Hitss-DMI@hq.nasa.gov" TargetMode="External"/><Relationship Id="rId3" Type="http://schemas.openxmlformats.org/officeDocument/2006/relationships/hyperlink" Target="mailto:Hitss2451@hq.nasa.gov" TargetMode="External"/><Relationship Id="rId7" Type="http://schemas.openxmlformats.org/officeDocument/2006/relationships/hyperlink" Target="mailto:Hitss-all@hq.nasa.gov" TargetMode="External"/><Relationship Id="rId2" Type="http://schemas.openxmlformats.org/officeDocument/2006/relationships/hyperlink" Target="mailto:Hitss-400VaAve@hq.nasa.gov" TargetMode="External"/><Relationship Id="rId1" Type="http://schemas.openxmlformats.org/officeDocument/2006/relationships/slideLayout" Target="../slideLayouts/slideLayout9.xml"/><Relationship Id="rId6" Type="http://schemas.openxmlformats.org/officeDocument/2006/relationships/hyperlink" Target="mailto:Hitss-subs@hq.nasa.gov" TargetMode="External"/><Relationship Id="rId5" Type="http://schemas.openxmlformats.org/officeDocument/2006/relationships/hyperlink" Target="mailto:hitss-offsite@hq.nasa.gov" TargetMode="External"/><Relationship Id="rId4" Type="http://schemas.openxmlformats.org/officeDocument/2006/relationships/hyperlink" Target="mailto:Hitss-hq@hq.nasa.gov" TargetMode="External"/><Relationship Id="rId9" Type="http://schemas.openxmlformats.org/officeDocument/2006/relationships/hyperlink" Target="mailto:DMIAccessControl@dminc.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otthestation.nasa.gov/" TargetMode="Externa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nasa.gov/" TargetMode="External"/><Relationship Id="rId7" Type="http://schemas.openxmlformats.org/officeDocument/2006/relationships/hyperlink" Target="http://www.nasa.gov/directorates/spacetech/home/index.html"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hyperlink" Target="http://science.hq.nasa.gov/" TargetMode="External"/><Relationship Id="rId5" Type="http://schemas.openxmlformats.org/officeDocument/2006/relationships/hyperlink" Target="http://www.nasa.gov/directorates/heo/home/" TargetMode="External"/><Relationship Id="rId4" Type="http://schemas.openxmlformats.org/officeDocument/2006/relationships/hyperlink" Target="http://www.aeronautics.nasa.go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hq.nasa.gov/office/itcd/about.html#info"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292390" y="2732579"/>
            <a:ext cx="8543265" cy="1286540"/>
          </a:xfrm>
        </p:spPr>
        <p:txBody>
          <a:bodyPr>
            <a:normAutofit fontScale="90000"/>
          </a:bodyPr>
          <a:lstStyle/>
          <a:p>
            <a:r>
              <a:rPr lang="en-US" dirty="0"/>
              <a:t>Welcome to </a:t>
            </a:r>
            <a:r>
              <a:rPr lang="en-US" dirty="0" smtClean="0"/>
              <a:t>the NASA HITSS Program</a:t>
            </a:r>
            <a:endParaRPr lang="en-US" dirty="0"/>
          </a:p>
        </p:txBody>
      </p:sp>
    </p:spTree>
    <p:extLst>
      <p:ext uri="{BB962C8B-B14F-4D97-AF65-F5344CB8AC3E}">
        <p14:creationId xmlns:p14="http://schemas.microsoft.com/office/powerpoint/2010/main" val="3864276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
          <p:cNvSpPr>
            <a:spLocks noGrp="1"/>
          </p:cNvSpPr>
          <p:nvPr>
            <p:ph type="title"/>
          </p:nvPr>
        </p:nvSpPr>
        <p:spPr>
          <a:xfrm>
            <a:off x="308344" y="171191"/>
            <a:ext cx="8527312" cy="923961"/>
          </a:xfrm>
        </p:spPr>
        <p:txBody>
          <a:bodyPr>
            <a:normAutofit/>
          </a:bodyPr>
          <a:lstStyle/>
          <a:p>
            <a:r>
              <a:rPr lang="en-US" sz="2800" dirty="0" smtClean="0">
                <a:solidFill>
                  <a:srgbClr val="FF0000"/>
                </a:solidFill>
                <a:latin typeface="Tahoma" pitchFamily="34" charset="0"/>
                <a:ea typeface="Tahoma" pitchFamily="34" charset="0"/>
                <a:cs typeface="Tahoma" pitchFamily="34" charset="0"/>
              </a:rPr>
              <a:t>NASA Client</a:t>
            </a:r>
            <a:r>
              <a:rPr lang="en-US" sz="2800" dirty="0" smtClean="0">
                <a:latin typeface="Tahoma" pitchFamily="34" charset="0"/>
                <a:ea typeface="Tahoma" pitchFamily="34" charset="0"/>
                <a:cs typeface="Tahoma" pitchFamily="34" charset="0"/>
              </a:rPr>
              <a:t>| </a:t>
            </a:r>
            <a:r>
              <a:rPr lang="en-US" sz="2800" dirty="0" smtClean="0"/>
              <a:t>ITCD Org </a:t>
            </a:r>
            <a:r>
              <a:rPr lang="en-US" sz="2800" dirty="0"/>
              <a:t>Chart</a:t>
            </a:r>
          </a:p>
        </p:txBody>
      </p:sp>
      <p:sp>
        <p:nvSpPr>
          <p:cNvPr id="27" name="Rectangle 26"/>
          <p:cNvSpPr/>
          <p:nvPr/>
        </p:nvSpPr>
        <p:spPr bwMode="auto">
          <a:xfrm>
            <a:off x="6682154" y="1085591"/>
            <a:ext cx="2319869" cy="696168"/>
          </a:xfrm>
          <a:prstGeom prst="rect">
            <a:avLst/>
          </a:prstGeom>
          <a:solidFill>
            <a:schemeClr val="accent1">
              <a:lumMod val="20000"/>
              <a:lumOff val="80000"/>
            </a:schemeClr>
          </a:solidFill>
          <a:ln w="25400" algn="ctr">
            <a:solidFill>
              <a:schemeClr val="tx1"/>
            </a:solidFill>
            <a:miter lim="800000"/>
            <a:headEnd/>
            <a:tailEnd/>
          </a:ln>
          <a:effectLst>
            <a:prstShdw prst="shdw13" dist="53882" dir="13500000">
              <a:srgbClr val="808080">
                <a:alpha val="50000"/>
              </a:srgbClr>
            </a:prstShdw>
          </a:effectLst>
        </p:spPr>
        <p:txBody>
          <a:bodyPr rtlCol="0" anchor="b"/>
          <a:lstStyle/>
          <a:p>
            <a:pPr algn="ctr" defTabSz="685800"/>
            <a:r>
              <a:rPr lang="en-US" sz="1000" b="1" dirty="0" smtClean="0">
                <a:latin typeface="Calibri" pitchFamily="34" charset="0"/>
              </a:rPr>
              <a:t>Division Support</a:t>
            </a:r>
          </a:p>
          <a:p>
            <a:pPr algn="ctr" defTabSz="685800"/>
            <a:r>
              <a:rPr lang="en-US" sz="1000" b="1" dirty="0" smtClean="0">
                <a:latin typeface="Calibri" pitchFamily="34" charset="0"/>
              </a:rPr>
              <a:t>(VALADOR)</a:t>
            </a:r>
          </a:p>
          <a:p>
            <a:pPr algn="ctr" defTabSz="685800"/>
            <a:r>
              <a:rPr lang="en-US" sz="1000" b="1" dirty="0" smtClean="0">
                <a:latin typeface="Calibri" pitchFamily="34" charset="0"/>
              </a:rPr>
              <a:t>Ingrid Farrell</a:t>
            </a:r>
          </a:p>
          <a:p>
            <a:pPr algn="ctr" defTabSz="685800"/>
            <a:r>
              <a:rPr lang="en-US" sz="1000" b="1" dirty="0" smtClean="0">
                <a:latin typeface="Calibri" pitchFamily="34" charset="0"/>
              </a:rPr>
              <a:t>Contract Support</a:t>
            </a:r>
            <a:endParaRPr lang="en-US" sz="1000" b="1" dirty="0">
              <a:latin typeface="Calibri" pitchFamily="34" charset="0"/>
            </a:endParaRPr>
          </a:p>
        </p:txBody>
      </p:sp>
      <p:sp>
        <p:nvSpPr>
          <p:cNvPr id="28" name="Rounded Rectangle 27"/>
          <p:cNvSpPr>
            <a:spLocks noChangeArrowheads="1"/>
          </p:cNvSpPr>
          <p:nvPr/>
        </p:nvSpPr>
        <p:spPr bwMode="auto">
          <a:xfrm>
            <a:off x="2338754" y="891434"/>
            <a:ext cx="3810000" cy="939225"/>
          </a:xfrm>
          <a:prstGeom prst="roundRect">
            <a:avLst>
              <a:gd name="adj" fmla="val 16667"/>
            </a:avLst>
          </a:prstGeom>
          <a:solidFill>
            <a:srgbClr val="006699"/>
          </a:solidFill>
          <a:ln w="25400" algn="ctr">
            <a:solidFill>
              <a:schemeClr val="tx1"/>
            </a:solidFill>
            <a:round/>
            <a:headEnd/>
            <a:tailEnd/>
          </a:ln>
          <a:effectLst>
            <a:prstShdw prst="shdw13" dist="53882" dir="13500000">
              <a:srgbClr val="808080">
                <a:alpha val="50000"/>
              </a:srgbClr>
            </a:prstShdw>
          </a:effectLst>
        </p:spPr>
        <p:txBody>
          <a:bodyPr anchor="ctr"/>
          <a:lstStyle/>
          <a:p>
            <a:pPr algn="ctr"/>
            <a:r>
              <a:rPr lang="en-US" sz="1400" b="1" dirty="0" smtClean="0">
                <a:solidFill>
                  <a:srgbClr val="FFFFFF"/>
                </a:solidFill>
                <a:effectLst>
                  <a:outerShdw blurRad="38100" dist="38100" dir="2700000" algn="tl">
                    <a:srgbClr val="000000">
                      <a:alpha val="43137"/>
                    </a:srgbClr>
                  </a:outerShdw>
                </a:effectLst>
                <a:latin typeface="Calibri" pitchFamily="34" charset="0"/>
              </a:rPr>
              <a:t>Victor Thompson </a:t>
            </a:r>
            <a:r>
              <a:rPr lang="en-US" sz="1400" b="1" dirty="0">
                <a:solidFill>
                  <a:srgbClr val="FFFFFF"/>
                </a:solidFill>
                <a:effectLst>
                  <a:outerShdw blurRad="38100" dist="38100" dir="2700000" algn="tl">
                    <a:srgbClr val="000000">
                      <a:alpha val="43137"/>
                    </a:srgbClr>
                  </a:outerShdw>
                </a:effectLst>
                <a:latin typeface="Calibri" pitchFamily="34" charset="0"/>
              </a:rPr>
              <a:t>– </a:t>
            </a:r>
            <a:r>
              <a:rPr lang="en-US" sz="1400" dirty="0">
                <a:solidFill>
                  <a:srgbClr val="FFFFFF"/>
                </a:solidFill>
                <a:effectLst>
                  <a:outerShdw blurRad="38100" dist="38100" dir="2700000" algn="tl">
                    <a:srgbClr val="000000">
                      <a:alpha val="43137"/>
                    </a:srgbClr>
                  </a:outerShdw>
                </a:effectLst>
                <a:latin typeface="Calibri" pitchFamily="34" charset="0"/>
              </a:rPr>
              <a:t>CIO/Director</a:t>
            </a:r>
          </a:p>
          <a:p>
            <a:pPr algn="ctr"/>
            <a:endParaRPr lang="en-US" sz="1200" dirty="0">
              <a:solidFill>
                <a:srgbClr val="FFFFFF"/>
              </a:solidFill>
              <a:effectLst>
                <a:outerShdw blurRad="38100" dist="38100" dir="2700000" algn="tl">
                  <a:srgbClr val="000000">
                    <a:alpha val="43137"/>
                  </a:srgbClr>
                </a:outerShdw>
              </a:effectLst>
              <a:latin typeface="Calibri" pitchFamily="34" charset="0"/>
            </a:endParaRPr>
          </a:p>
          <a:p>
            <a:pPr algn="ctr"/>
            <a:r>
              <a:rPr lang="en-US" sz="1400" b="1" dirty="0" smtClean="0">
                <a:solidFill>
                  <a:srgbClr val="FFFFFF"/>
                </a:solidFill>
                <a:effectLst>
                  <a:outerShdw blurRad="38100" dist="38100" dir="2700000" algn="tl">
                    <a:srgbClr val="000000">
                      <a:alpha val="43137"/>
                    </a:srgbClr>
                  </a:outerShdw>
                </a:effectLst>
                <a:latin typeface="Calibri" pitchFamily="34" charset="0"/>
              </a:rPr>
              <a:t>Dennis Groth </a:t>
            </a:r>
            <a:r>
              <a:rPr lang="en-US" sz="1400" dirty="0" smtClean="0">
                <a:solidFill>
                  <a:srgbClr val="FFFFFF"/>
                </a:solidFill>
                <a:effectLst>
                  <a:outerShdw blurRad="38100" dist="38100" dir="2700000" algn="tl">
                    <a:srgbClr val="000000">
                      <a:alpha val="43137"/>
                    </a:srgbClr>
                  </a:outerShdw>
                </a:effectLst>
                <a:latin typeface="Calibri" pitchFamily="34" charset="0"/>
              </a:rPr>
              <a:t> </a:t>
            </a:r>
            <a:r>
              <a:rPr lang="en-US" sz="1400" dirty="0">
                <a:solidFill>
                  <a:srgbClr val="FFFFFF"/>
                </a:solidFill>
                <a:effectLst>
                  <a:outerShdw blurRad="38100" dist="38100" dir="2700000" algn="tl">
                    <a:srgbClr val="000000">
                      <a:alpha val="43137"/>
                    </a:srgbClr>
                  </a:outerShdw>
                </a:effectLst>
                <a:latin typeface="Calibri" pitchFamily="34" charset="0"/>
              </a:rPr>
              <a:t>- Deputy CIO/Deputy Director</a:t>
            </a:r>
          </a:p>
        </p:txBody>
      </p:sp>
      <p:sp>
        <p:nvSpPr>
          <p:cNvPr id="29" name="Rounded Rectangle 5"/>
          <p:cNvSpPr>
            <a:spLocks noChangeArrowheads="1"/>
          </p:cNvSpPr>
          <p:nvPr/>
        </p:nvSpPr>
        <p:spPr bwMode="auto">
          <a:xfrm>
            <a:off x="1424354" y="2122011"/>
            <a:ext cx="2590800" cy="457200"/>
          </a:xfrm>
          <a:prstGeom prst="flowChartProcess">
            <a:avLst/>
          </a:prstGeom>
          <a:solidFill>
            <a:srgbClr val="006699"/>
          </a:solidFill>
          <a:ln w="25400" algn="ctr">
            <a:solidFill>
              <a:schemeClr val="tx1"/>
            </a:solidFill>
            <a:miter lim="800000"/>
            <a:headEnd/>
            <a:tailEnd/>
          </a:ln>
          <a:effectLst>
            <a:prstShdw prst="shdw13" dist="53882" dir="13500000">
              <a:srgbClr val="808080">
                <a:alpha val="50000"/>
              </a:srgbClr>
            </a:prstShdw>
          </a:effectLst>
        </p:spPr>
        <p:txBody>
          <a:bodyPr anchor="ctr"/>
          <a:lstStyle/>
          <a:p>
            <a:pPr algn="ctr"/>
            <a:r>
              <a:rPr lang="en-US" sz="1100" b="1" dirty="0">
                <a:solidFill>
                  <a:srgbClr val="FFFFFF"/>
                </a:solidFill>
                <a:latin typeface="Calibri" pitchFamily="34" charset="0"/>
              </a:rPr>
              <a:t>IT </a:t>
            </a:r>
            <a:r>
              <a:rPr lang="en-US" sz="1100" b="1" dirty="0" smtClean="0">
                <a:solidFill>
                  <a:srgbClr val="FFFFFF"/>
                </a:solidFill>
                <a:latin typeface="Calibri" pitchFamily="34" charset="0"/>
              </a:rPr>
              <a:t>Financial Management Services </a:t>
            </a:r>
            <a:endParaRPr lang="en-US" sz="1100" b="1" dirty="0">
              <a:solidFill>
                <a:srgbClr val="FFFFFF"/>
              </a:solidFill>
              <a:latin typeface="Calibri" pitchFamily="34" charset="0"/>
            </a:endParaRPr>
          </a:p>
          <a:p>
            <a:pPr marL="119063" indent="-119063" algn="ctr">
              <a:spcAft>
                <a:spcPts val="300"/>
              </a:spcAft>
            </a:pPr>
            <a:r>
              <a:rPr lang="en-US" sz="900" dirty="0" smtClean="0">
                <a:solidFill>
                  <a:schemeClr val="bg1"/>
                </a:solidFill>
              </a:rPr>
              <a:t>Debbi Martin-Edwards</a:t>
            </a:r>
            <a:endParaRPr lang="en-US" sz="900" dirty="0">
              <a:solidFill>
                <a:schemeClr val="bg1"/>
              </a:solidFill>
            </a:endParaRPr>
          </a:p>
        </p:txBody>
      </p:sp>
      <p:sp>
        <p:nvSpPr>
          <p:cNvPr id="33" name="Rounded Rectangle 8"/>
          <p:cNvSpPr>
            <a:spLocks noChangeArrowheads="1"/>
          </p:cNvSpPr>
          <p:nvPr/>
        </p:nvSpPr>
        <p:spPr bwMode="auto">
          <a:xfrm>
            <a:off x="1424354" y="2821258"/>
            <a:ext cx="2607276" cy="457200"/>
          </a:xfrm>
          <a:prstGeom prst="flowChartProcess">
            <a:avLst/>
          </a:prstGeom>
          <a:solidFill>
            <a:srgbClr val="006699"/>
          </a:solidFill>
          <a:ln w="25400" algn="ctr">
            <a:solidFill>
              <a:schemeClr val="tx1"/>
            </a:solidFill>
            <a:miter lim="800000"/>
            <a:headEnd/>
            <a:tailEnd/>
          </a:ln>
          <a:effectLst>
            <a:prstShdw prst="shdw13" dist="53882" dir="13500000">
              <a:srgbClr val="808080">
                <a:alpha val="50000"/>
              </a:srgbClr>
            </a:prstShdw>
          </a:effectLst>
        </p:spPr>
        <p:txBody>
          <a:bodyPr anchor="ctr"/>
          <a:lstStyle/>
          <a:p>
            <a:pPr algn="ctr"/>
            <a:r>
              <a:rPr lang="en-US" sz="1100" b="1" dirty="0">
                <a:solidFill>
                  <a:srgbClr val="FFFFFF"/>
                </a:solidFill>
                <a:latin typeface="Calibri" pitchFamily="34" charset="0"/>
              </a:rPr>
              <a:t>Chief Technology  Officer</a:t>
            </a:r>
          </a:p>
          <a:p>
            <a:pPr algn="ctr"/>
            <a:r>
              <a:rPr lang="en-US" sz="900" dirty="0" smtClean="0">
                <a:solidFill>
                  <a:srgbClr val="FFFFFF"/>
                </a:solidFill>
                <a:latin typeface="Calibri" pitchFamily="34" charset="0"/>
              </a:rPr>
              <a:t>Brady Decker  </a:t>
            </a:r>
            <a:r>
              <a:rPr lang="en-US" sz="900" dirty="0">
                <a:solidFill>
                  <a:srgbClr val="FFFFFF"/>
                </a:solidFill>
                <a:latin typeface="Calibri" pitchFamily="34" charset="0"/>
              </a:rPr>
              <a:t>– CTO</a:t>
            </a:r>
            <a:endParaRPr lang="en-US" sz="1100" dirty="0">
              <a:solidFill>
                <a:srgbClr val="FFFFFF"/>
              </a:solidFill>
              <a:latin typeface="Calibri" pitchFamily="34" charset="0"/>
            </a:endParaRPr>
          </a:p>
        </p:txBody>
      </p:sp>
      <p:cxnSp>
        <p:nvCxnSpPr>
          <p:cNvPr id="34" name="AutoShape 102"/>
          <p:cNvCxnSpPr>
            <a:cxnSpLocks noChangeShapeType="1"/>
            <a:stCxn id="28" idx="2"/>
          </p:cNvCxnSpPr>
          <p:nvPr/>
        </p:nvCxnSpPr>
        <p:spPr bwMode="auto">
          <a:xfrm>
            <a:off x="4243754" y="1830658"/>
            <a:ext cx="0" cy="2832098"/>
          </a:xfrm>
          <a:prstGeom prst="straightConnector1">
            <a:avLst/>
          </a:prstGeom>
          <a:noFill/>
          <a:ln w="28575">
            <a:solidFill>
              <a:schemeClr val="tx1"/>
            </a:solidFill>
            <a:round/>
            <a:headEnd/>
            <a:tailEnd/>
          </a:ln>
          <a:effectLst/>
        </p:spPr>
      </p:cxnSp>
      <p:sp>
        <p:nvSpPr>
          <p:cNvPr id="35" name="Rounded Rectangle 12"/>
          <p:cNvSpPr>
            <a:spLocks noChangeArrowheads="1"/>
          </p:cNvSpPr>
          <p:nvPr/>
        </p:nvSpPr>
        <p:spPr bwMode="auto">
          <a:xfrm>
            <a:off x="6353159" y="5259659"/>
            <a:ext cx="1790700" cy="914400"/>
          </a:xfrm>
          <a:prstGeom prst="rect">
            <a:avLst/>
          </a:prstGeom>
          <a:solidFill>
            <a:srgbClr val="336699">
              <a:alpha val="13000"/>
            </a:srgbClr>
          </a:solidFill>
          <a:ln w="25400" algn="ctr">
            <a:solidFill>
              <a:srgbClr val="C00000"/>
            </a:solidFill>
            <a:miter lim="800000"/>
            <a:headEnd/>
            <a:tailEnd/>
          </a:ln>
          <a:effectLst/>
        </p:spPr>
        <p:txBody>
          <a:bodyPr anchor="ctr"/>
          <a:lstStyle/>
          <a:p>
            <a:pPr algn="ctr"/>
            <a:r>
              <a:rPr lang="en-US" sz="1000" dirty="0" smtClean="0">
                <a:latin typeface="Calibri" pitchFamily="34" charset="0"/>
              </a:rPr>
              <a:t>LM024</a:t>
            </a:r>
          </a:p>
          <a:p>
            <a:pPr algn="ctr"/>
            <a:r>
              <a:rPr lang="en-US" sz="1000" dirty="0" smtClean="0">
                <a:latin typeface="Calibri" pitchFamily="34" charset="0"/>
              </a:rPr>
              <a:t>IT </a:t>
            </a:r>
            <a:r>
              <a:rPr lang="en-US" sz="1000" dirty="0">
                <a:latin typeface="Calibri" pitchFamily="34" charset="0"/>
              </a:rPr>
              <a:t>Security </a:t>
            </a:r>
            <a:r>
              <a:rPr lang="en-US" sz="1000" dirty="0" smtClean="0">
                <a:latin typeface="Calibri" pitchFamily="34" charset="0"/>
              </a:rPr>
              <a:t>Branch   </a:t>
            </a:r>
            <a:endParaRPr lang="en-US" sz="1000" dirty="0">
              <a:latin typeface="Calibri" pitchFamily="34" charset="0"/>
            </a:endParaRPr>
          </a:p>
          <a:p>
            <a:pPr algn="ctr"/>
            <a:r>
              <a:rPr lang="en-US" sz="1000" dirty="0" smtClean="0"/>
              <a:t>(Acting) Marion Meissner  –  Branch Chief </a:t>
            </a:r>
            <a:endParaRPr lang="en-US" sz="1000" dirty="0"/>
          </a:p>
        </p:txBody>
      </p:sp>
      <p:sp>
        <p:nvSpPr>
          <p:cNvPr id="36" name="Rounded Rectangle 12"/>
          <p:cNvSpPr>
            <a:spLocks noChangeArrowheads="1"/>
          </p:cNvSpPr>
          <p:nvPr/>
        </p:nvSpPr>
        <p:spPr bwMode="auto">
          <a:xfrm>
            <a:off x="2507631" y="5259658"/>
            <a:ext cx="1638299" cy="914400"/>
          </a:xfrm>
          <a:prstGeom prst="rect">
            <a:avLst/>
          </a:prstGeom>
          <a:solidFill>
            <a:srgbClr val="336699">
              <a:alpha val="13000"/>
            </a:srgbClr>
          </a:solidFill>
          <a:ln w="25400" algn="ctr">
            <a:solidFill>
              <a:srgbClr val="C00000"/>
            </a:solidFill>
            <a:miter lim="800000"/>
            <a:headEnd/>
            <a:tailEnd/>
          </a:ln>
          <a:effectLst/>
        </p:spPr>
        <p:txBody>
          <a:bodyPr anchor="ctr"/>
          <a:lstStyle/>
          <a:p>
            <a:pPr algn="ctr"/>
            <a:r>
              <a:rPr lang="en-US" sz="1000" dirty="0" smtClean="0">
                <a:latin typeface="Calibri" pitchFamily="34" charset="0"/>
              </a:rPr>
              <a:t>LM022</a:t>
            </a:r>
          </a:p>
          <a:p>
            <a:pPr algn="ctr"/>
            <a:r>
              <a:rPr lang="en-US" sz="1000" dirty="0" smtClean="0">
                <a:latin typeface="Calibri" pitchFamily="34" charset="0"/>
              </a:rPr>
              <a:t>Customer Engagement Branch </a:t>
            </a:r>
            <a:endParaRPr lang="en-US" sz="1000" dirty="0">
              <a:latin typeface="Calibri" pitchFamily="34" charset="0"/>
            </a:endParaRPr>
          </a:p>
          <a:p>
            <a:pPr marL="119063" indent="-119063" algn="ctr">
              <a:spcAft>
                <a:spcPts val="400"/>
              </a:spcAft>
            </a:pPr>
            <a:r>
              <a:rPr lang="en-US" sz="1000" dirty="0" smtClean="0"/>
              <a:t>Stanley Artis – Branch Chief</a:t>
            </a:r>
            <a:endParaRPr lang="en-US" sz="1000" dirty="0"/>
          </a:p>
        </p:txBody>
      </p:sp>
      <p:sp>
        <p:nvSpPr>
          <p:cNvPr id="37" name="Rounded Rectangle 12"/>
          <p:cNvSpPr>
            <a:spLocks noChangeArrowheads="1"/>
          </p:cNvSpPr>
          <p:nvPr/>
        </p:nvSpPr>
        <p:spPr bwMode="auto">
          <a:xfrm>
            <a:off x="4314807" y="5259659"/>
            <a:ext cx="1905000" cy="914399"/>
          </a:xfrm>
          <a:prstGeom prst="rect">
            <a:avLst/>
          </a:prstGeom>
          <a:solidFill>
            <a:srgbClr val="336699">
              <a:alpha val="13000"/>
            </a:srgbClr>
          </a:solidFill>
          <a:ln w="25400" algn="ctr">
            <a:solidFill>
              <a:srgbClr val="C00000"/>
            </a:solidFill>
            <a:miter lim="800000"/>
            <a:headEnd/>
            <a:tailEnd/>
          </a:ln>
          <a:effectLst/>
        </p:spPr>
        <p:txBody>
          <a:bodyPr anchor="ctr"/>
          <a:lstStyle/>
          <a:p>
            <a:pPr algn="ctr"/>
            <a:r>
              <a:rPr lang="en-US" sz="1000" dirty="0" smtClean="0">
                <a:latin typeface="Calibri" pitchFamily="34" charset="0"/>
              </a:rPr>
              <a:t>LM023</a:t>
            </a:r>
          </a:p>
          <a:p>
            <a:pPr algn="ctr"/>
            <a:r>
              <a:rPr lang="en-US" sz="1000" dirty="0" smtClean="0">
                <a:latin typeface="Calibri" pitchFamily="34" charset="0"/>
              </a:rPr>
              <a:t>Technology Services &amp; Solutions Branch </a:t>
            </a:r>
            <a:endParaRPr lang="en-US" sz="1000" dirty="0">
              <a:latin typeface="Calibri" pitchFamily="34" charset="0"/>
            </a:endParaRPr>
          </a:p>
          <a:p>
            <a:pPr marL="119063" indent="-119063" algn="ctr">
              <a:spcAft>
                <a:spcPts val="200"/>
              </a:spcAft>
            </a:pPr>
            <a:r>
              <a:rPr lang="en-US" sz="1000" dirty="0" smtClean="0"/>
              <a:t>(Acting) </a:t>
            </a:r>
            <a:r>
              <a:rPr lang="en-US" sz="1000" dirty="0" err="1" smtClean="0"/>
              <a:t>Litesha</a:t>
            </a:r>
            <a:r>
              <a:rPr lang="en-US" sz="1000" dirty="0" smtClean="0"/>
              <a:t> Dennis – Branch Chief</a:t>
            </a:r>
            <a:endParaRPr lang="en-US" sz="1000" dirty="0"/>
          </a:p>
        </p:txBody>
      </p:sp>
      <p:sp>
        <p:nvSpPr>
          <p:cNvPr id="38" name="Rounded Rectangle 12"/>
          <p:cNvSpPr>
            <a:spLocks noChangeArrowheads="1"/>
          </p:cNvSpPr>
          <p:nvPr/>
        </p:nvSpPr>
        <p:spPr bwMode="auto">
          <a:xfrm>
            <a:off x="662354" y="5259658"/>
            <a:ext cx="1676400" cy="914400"/>
          </a:xfrm>
          <a:prstGeom prst="rect">
            <a:avLst/>
          </a:prstGeom>
          <a:solidFill>
            <a:srgbClr val="336699">
              <a:alpha val="13000"/>
            </a:srgbClr>
          </a:solidFill>
          <a:ln w="25400" algn="ctr">
            <a:solidFill>
              <a:srgbClr val="C00000"/>
            </a:solidFill>
            <a:miter lim="800000"/>
            <a:headEnd/>
            <a:tailEnd/>
          </a:ln>
          <a:effectLst/>
        </p:spPr>
        <p:txBody>
          <a:bodyPr anchor="ctr"/>
          <a:lstStyle/>
          <a:p>
            <a:pPr algn="ctr"/>
            <a:r>
              <a:rPr lang="en-US" sz="1000" dirty="0" smtClean="0">
                <a:latin typeface="Calibri" pitchFamily="34" charset="0"/>
              </a:rPr>
              <a:t>LM021</a:t>
            </a:r>
          </a:p>
          <a:p>
            <a:pPr algn="ctr"/>
            <a:r>
              <a:rPr lang="en-US" sz="1000" dirty="0" smtClean="0">
                <a:latin typeface="Calibri" pitchFamily="34" charset="0"/>
              </a:rPr>
              <a:t>IT Operations Branch</a:t>
            </a:r>
            <a:endParaRPr lang="en-US" sz="1000" b="1" dirty="0">
              <a:latin typeface="Calibri" pitchFamily="34" charset="0"/>
            </a:endParaRPr>
          </a:p>
          <a:p>
            <a:pPr marL="119063" indent="-119063" algn="ctr">
              <a:spcAft>
                <a:spcPts val="1200"/>
              </a:spcAft>
            </a:pPr>
            <a:r>
              <a:rPr lang="en-US" sz="1000" dirty="0" err="1" smtClean="0"/>
              <a:t>Forood</a:t>
            </a:r>
            <a:r>
              <a:rPr lang="en-US" sz="1000" dirty="0" smtClean="0"/>
              <a:t> </a:t>
            </a:r>
            <a:r>
              <a:rPr lang="en-US" sz="1000" dirty="0" err="1" smtClean="0"/>
              <a:t>Boortalary</a:t>
            </a:r>
            <a:r>
              <a:rPr lang="en-US" sz="1000" dirty="0" smtClean="0"/>
              <a:t>—Acting</a:t>
            </a:r>
            <a:endParaRPr lang="en-US" sz="1000" dirty="0"/>
          </a:p>
        </p:txBody>
      </p:sp>
      <p:cxnSp>
        <p:nvCxnSpPr>
          <p:cNvPr id="39" name="AutoShape 108"/>
          <p:cNvCxnSpPr>
            <a:cxnSpLocks noChangeShapeType="1"/>
          </p:cNvCxnSpPr>
          <p:nvPr/>
        </p:nvCxnSpPr>
        <p:spPr bwMode="auto">
          <a:xfrm rot="5400000" flipH="1" flipV="1">
            <a:off x="3589704" y="1360758"/>
            <a:ext cx="1588" cy="1588"/>
          </a:xfrm>
          <a:prstGeom prst="straightConnector1">
            <a:avLst/>
          </a:prstGeom>
          <a:noFill/>
          <a:ln w="28575">
            <a:solidFill>
              <a:schemeClr val="tx1"/>
            </a:solidFill>
            <a:round/>
            <a:headEnd/>
            <a:tailEnd/>
          </a:ln>
          <a:effectLst/>
        </p:spPr>
      </p:cxnSp>
      <p:cxnSp>
        <p:nvCxnSpPr>
          <p:cNvPr id="40" name="AutoShape 109"/>
          <p:cNvCxnSpPr>
            <a:cxnSpLocks noChangeShapeType="1"/>
          </p:cNvCxnSpPr>
          <p:nvPr/>
        </p:nvCxnSpPr>
        <p:spPr bwMode="auto">
          <a:xfrm rot="5400000" flipH="1" flipV="1">
            <a:off x="5005754" y="1360759"/>
            <a:ext cx="1588" cy="1588"/>
          </a:xfrm>
          <a:prstGeom prst="straightConnector1">
            <a:avLst/>
          </a:prstGeom>
          <a:noFill/>
          <a:ln w="28575">
            <a:solidFill>
              <a:schemeClr val="tx1"/>
            </a:solidFill>
            <a:round/>
            <a:headEnd/>
            <a:tailEnd/>
          </a:ln>
          <a:effectLst/>
        </p:spPr>
      </p:cxnSp>
      <p:cxnSp>
        <p:nvCxnSpPr>
          <p:cNvPr id="41" name="AutoShape 103"/>
          <p:cNvCxnSpPr>
            <a:cxnSpLocks noChangeShapeType="1"/>
            <a:stCxn id="38" idx="0"/>
          </p:cNvCxnSpPr>
          <p:nvPr/>
        </p:nvCxnSpPr>
        <p:spPr bwMode="auto">
          <a:xfrm rot="5400000" flipH="1" flipV="1">
            <a:off x="4078656" y="2084657"/>
            <a:ext cx="596901" cy="5753102"/>
          </a:xfrm>
          <a:prstGeom prst="bentConnector2">
            <a:avLst/>
          </a:prstGeom>
          <a:noFill/>
          <a:ln w="28575">
            <a:solidFill>
              <a:schemeClr val="tx1"/>
            </a:solidFill>
            <a:miter lim="800000"/>
            <a:headEnd/>
            <a:tailEnd/>
          </a:ln>
          <a:effectLst/>
        </p:spPr>
      </p:cxnSp>
      <p:cxnSp>
        <p:nvCxnSpPr>
          <p:cNvPr id="42" name="AutoShape 108"/>
          <p:cNvCxnSpPr>
            <a:cxnSpLocks noChangeShapeType="1"/>
          </p:cNvCxnSpPr>
          <p:nvPr/>
        </p:nvCxnSpPr>
        <p:spPr bwMode="auto">
          <a:xfrm flipH="1" flipV="1">
            <a:off x="3329349" y="4662756"/>
            <a:ext cx="9527" cy="596902"/>
          </a:xfrm>
          <a:prstGeom prst="straightConnector1">
            <a:avLst/>
          </a:prstGeom>
          <a:noFill/>
          <a:ln w="28575">
            <a:solidFill>
              <a:schemeClr val="tx1"/>
            </a:solidFill>
            <a:round/>
            <a:headEnd/>
            <a:tailEnd/>
          </a:ln>
          <a:effectLst/>
        </p:spPr>
      </p:cxnSp>
      <p:cxnSp>
        <p:nvCxnSpPr>
          <p:cNvPr id="43" name="AutoShape 109"/>
          <p:cNvCxnSpPr>
            <a:cxnSpLocks noChangeShapeType="1"/>
          </p:cNvCxnSpPr>
          <p:nvPr/>
        </p:nvCxnSpPr>
        <p:spPr bwMode="auto">
          <a:xfrm flipV="1">
            <a:off x="5196253" y="4662756"/>
            <a:ext cx="1" cy="596902"/>
          </a:xfrm>
          <a:prstGeom prst="straightConnector1">
            <a:avLst/>
          </a:prstGeom>
          <a:noFill/>
          <a:ln w="28575">
            <a:solidFill>
              <a:schemeClr val="tx1"/>
            </a:solidFill>
            <a:round/>
            <a:headEnd/>
            <a:tailEnd/>
          </a:ln>
          <a:effectLst/>
        </p:spPr>
      </p:cxnSp>
      <p:cxnSp>
        <p:nvCxnSpPr>
          <p:cNvPr id="44" name="AutoShape 109"/>
          <p:cNvCxnSpPr>
            <a:cxnSpLocks noChangeShapeType="1"/>
          </p:cNvCxnSpPr>
          <p:nvPr/>
        </p:nvCxnSpPr>
        <p:spPr bwMode="auto">
          <a:xfrm flipV="1">
            <a:off x="7264860" y="4662757"/>
            <a:ext cx="0" cy="596901"/>
          </a:xfrm>
          <a:prstGeom prst="straightConnector1">
            <a:avLst/>
          </a:prstGeom>
          <a:noFill/>
          <a:ln w="28575">
            <a:solidFill>
              <a:schemeClr val="tx1"/>
            </a:solidFill>
            <a:round/>
            <a:headEnd/>
            <a:tailEnd/>
          </a:ln>
          <a:effectLst/>
        </p:spPr>
      </p:cxnSp>
      <p:cxnSp>
        <p:nvCxnSpPr>
          <p:cNvPr id="45" name="Straight Connector 44"/>
          <p:cNvCxnSpPr>
            <a:endCxn id="27" idx="1"/>
          </p:cNvCxnSpPr>
          <p:nvPr/>
        </p:nvCxnSpPr>
        <p:spPr>
          <a:xfrm>
            <a:off x="6140287" y="1415708"/>
            <a:ext cx="541867" cy="17967"/>
          </a:xfrm>
          <a:prstGeom prst="line">
            <a:avLst/>
          </a:prstGeom>
          <a:ln>
            <a:tailEnd w="sm"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29" idx="3"/>
          </p:cNvCxnSpPr>
          <p:nvPr/>
        </p:nvCxnSpPr>
        <p:spPr>
          <a:xfrm flipV="1">
            <a:off x="4015154" y="2343533"/>
            <a:ext cx="228600" cy="7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4031630" y="3042780"/>
            <a:ext cx="228600" cy="70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516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7078" y="157681"/>
            <a:ext cx="8559209" cy="1192654"/>
          </a:xfrm>
        </p:spPr>
        <p:txBody>
          <a:bodyPr>
            <a:normAutofit/>
          </a:bodyPr>
          <a:lstStyle/>
          <a:p>
            <a:r>
              <a:rPr lang="en-US" sz="3600" dirty="0" smtClean="0">
                <a:solidFill>
                  <a:srgbClr val="FF0000"/>
                </a:solidFill>
                <a:latin typeface="Tahoma" pitchFamily="34" charset="0"/>
                <a:ea typeface="Tahoma" pitchFamily="34" charset="0"/>
                <a:cs typeface="Tahoma" pitchFamily="34" charset="0"/>
              </a:rPr>
              <a:t>NASA Client </a:t>
            </a:r>
            <a:r>
              <a:rPr lang="en-US" dirty="0">
                <a:latin typeface="Tahoma" pitchFamily="34" charset="0"/>
                <a:ea typeface="Tahoma" pitchFamily="34" charset="0"/>
                <a:cs typeface="Tahoma" pitchFamily="34" charset="0"/>
              </a:rPr>
              <a:t>| </a:t>
            </a:r>
            <a:r>
              <a:rPr lang="en-US" sz="3100" dirty="0" smtClean="0">
                <a:latin typeface="Tahoma" pitchFamily="34" charset="0"/>
                <a:ea typeface="Tahoma" pitchFamily="34" charset="0"/>
                <a:cs typeface="Tahoma" pitchFamily="34" charset="0"/>
              </a:rPr>
              <a:t>Location and POC</a:t>
            </a:r>
            <a:endParaRPr lang="en-US" sz="3100" dirty="0"/>
          </a:p>
        </p:txBody>
      </p:sp>
      <p:sp>
        <p:nvSpPr>
          <p:cNvPr id="5" name="Content Placeholder 4"/>
          <p:cNvSpPr>
            <a:spLocks noGrp="1"/>
          </p:cNvSpPr>
          <p:nvPr>
            <p:ph idx="1"/>
          </p:nvPr>
        </p:nvSpPr>
        <p:spPr>
          <a:xfrm>
            <a:off x="148856" y="1031359"/>
            <a:ext cx="7719238" cy="5539561"/>
          </a:xfrm>
        </p:spPr>
        <p:txBody>
          <a:bodyPr>
            <a:normAutofit/>
          </a:bodyPr>
          <a:lstStyle/>
          <a:p>
            <a:pPr>
              <a:buFont typeface="Wingdings" pitchFamily="2" charset="2"/>
              <a:buChar char="§"/>
            </a:pPr>
            <a:r>
              <a:rPr lang="en-US" sz="2400" dirty="0" smtClean="0"/>
              <a:t>Client location</a:t>
            </a:r>
          </a:p>
          <a:p>
            <a:pPr lvl="1"/>
            <a:r>
              <a:rPr lang="en-US" sz="2000" dirty="0" smtClean="0"/>
              <a:t>NASA Headquarters </a:t>
            </a:r>
          </a:p>
          <a:p>
            <a:pPr lvl="2"/>
            <a:r>
              <a:rPr lang="en-US" sz="2000" dirty="0" smtClean="0"/>
              <a:t>Address: 300 </a:t>
            </a:r>
            <a:r>
              <a:rPr lang="en-US" sz="2000" dirty="0"/>
              <a:t>E Street, Washington, </a:t>
            </a:r>
            <a:r>
              <a:rPr lang="en-US" sz="2000" dirty="0" smtClean="0"/>
              <a:t>DC</a:t>
            </a:r>
          </a:p>
          <a:p>
            <a:pPr marL="384048" lvl="2" indent="0">
              <a:buNone/>
            </a:pPr>
            <a:endParaRPr lang="en-US" sz="800" dirty="0"/>
          </a:p>
          <a:p>
            <a:pPr marL="164592" lvl="1"/>
            <a:r>
              <a:rPr lang="en-US" sz="2400" b="1" dirty="0"/>
              <a:t>Primary Client Contacts</a:t>
            </a:r>
          </a:p>
          <a:p>
            <a:pPr lvl="2"/>
            <a:r>
              <a:rPr lang="en-US" sz="2000" dirty="0" smtClean="0"/>
              <a:t>Victor Thompson, Director &amp; HQ CIO</a:t>
            </a:r>
          </a:p>
          <a:p>
            <a:pPr lvl="2"/>
            <a:r>
              <a:rPr lang="en-US" sz="2000" dirty="0"/>
              <a:t>Dennis Groth, Deputy Director &amp; Deputy CIO</a:t>
            </a:r>
          </a:p>
          <a:p>
            <a:pPr lvl="2"/>
            <a:r>
              <a:rPr lang="en-US" sz="2000" dirty="0" smtClean="0"/>
              <a:t>Liteshia Dennis, Contract Officer Representative, ITCD</a:t>
            </a:r>
          </a:p>
          <a:p>
            <a:pPr lvl="2"/>
            <a:r>
              <a:rPr lang="en-US" sz="2000" dirty="0"/>
              <a:t>Stanley </a:t>
            </a:r>
            <a:r>
              <a:rPr lang="en-US" sz="2000" dirty="0" smtClean="0"/>
              <a:t>Artis, Customer Services Branch Chief</a:t>
            </a:r>
            <a:endParaRPr lang="en-US" sz="2000" dirty="0"/>
          </a:p>
          <a:p>
            <a:pPr lvl="2"/>
            <a:r>
              <a:rPr lang="en-US" sz="2000" dirty="0" smtClean="0"/>
              <a:t>Systems Operations Branch Chief</a:t>
            </a:r>
            <a:endParaRPr lang="en-US" sz="2000" dirty="0"/>
          </a:p>
          <a:p>
            <a:pPr lvl="2"/>
            <a:r>
              <a:rPr lang="en-US" sz="2000" dirty="0" smtClean="0"/>
              <a:t>Marion Meissner, Security Services Branch Chief</a:t>
            </a:r>
          </a:p>
          <a:p>
            <a:pPr lvl="2"/>
            <a:r>
              <a:rPr lang="en-US" sz="2000" dirty="0" smtClean="0"/>
              <a:t>Chris McCoy, </a:t>
            </a:r>
            <a:r>
              <a:rPr lang="en-US" sz="2000" dirty="0"/>
              <a:t>App </a:t>
            </a:r>
            <a:r>
              <a:rPr lang="en-US" sz="2000" dirty="0" smtClean="0"/>
              <a:t>Development Manager, </a:t>
            </a:r>
            <a:r>
              <a:rPr lang="en-US" sz="2000" dirty="0"/>
              <a:t>Technical Monitor</a:t>
            </a:r>
            <a:endParaRPr lang="en-US" sz="2000" dirty="0" smtClean="0"/>
          </a:p>
          <a:p>
            <a:pPr lvl="2"/>
            <a:r>
              <a:rPr lang="en-US" sz="2000" dirty="0" smtClean="0"/>
              <a:t>Sun Chan, IT Project Integration Manager, Technical Monitor</a:t>
            </a:r>
          </a:p>
          <a:p>
            <a:pPr lvl="2"/>
            <a:r>
              <a:rPr lang="en-US" sz="2000" dirty="0" smtClean="0"/>
              <a:t>Forood Boortalary, NHCC Manager, Technical Monitor</a:t>
            </a:r>
          </a:p>
          <a:p>
            <a:pPr lvl="2"/>
            <a:r>
              <a:rPr lang="en-US" sz="2000" dirty="0" smtClean="0"/>
              <a:t>Brady Decker, CTO &amp; EA</a:t>
            </a:r>
            <a:endParaRPr lang="en-US" sz="2000" dirty="0"/>
          </a:p>
          <a:p>
            <a:pPr lvl="2"/>
            <a:endParaRPr lang="en-US" sz="2200" dirty="0"/>
          </a:p>
          <a:p>
            <a:pPr lvl="2"/>
            <a:endParaRPr lang="en-US" sz="2200" dirty="0"/>
          </a:p>
          <a:p>
            <a:pPr>
              <a:buFont typeface="Wingdings" pitchFamily="2" charset="2"/>
              <a:buChar char="§"/>
            </a:pPr>
            <a:endParaRPr lang="en-US" sz="2400" dirty="0"/>
          </a:p>
        </p:txBody>
      </p:sp>
    </p:spTree>
    <p:extLst>
      <p:ext uri="{BB962C8B-B14F-4D97-AF65-F5344CB8AC3E}">
        <p14:creationId xmlns:p14="http://schemas.microsoft.com/office/powerpoint/2010/main" val="3510520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8344" y="2211572"/>
            <a:ext cx="4538719" cy="2105246"/>
          </a:xfrm>
        </p:spPr>
        <p:txBody>
          <a:bodyPr>
            <a:normAutofit/>
          </a:bodyPr>
          <a:lstStyle/>
          <a:p>
            <a:r>
              <a:rPr lang="en-US" sz="1600" b="0" dirty="0" smtClean="0"/>
              <a:t>Ames Research Center </a:t>
            </a:r>
            <a:r>
              <a:rPr lang="en-US" sz="1200" b="0" dirty="0" smtClean="0"/>
              <a:t>(Mountain View, CA)</a:t>
            </a:r>
          </a:p>
          <a:p>
            <a:r>
              <a:rPr lang="en-US" sz="1600" b="0" dirty="0" smtClean="0"/>
              <a:t>Armstrong Flight Research Center </a:t>
            </a:r>
            <a:r>
              <a:rPr lang="en-US" sz="1200" b="0" dirty="0" smtClean="0"/>
              <a:t>(</a:t>
            </a:r>
            <a:r>
              <a:rPr lang="en-US" sz="1200" b="0" dirty="0" err="1" smtClean="0"/>
              <a:t>Edwards,CA</a:t>
            </a:r>
            <a:r>
              <a:rPr lang="en-US" sz="1200" b="0" dirty="0" smtClean="0"/>
              <a:t>) </a:t>
            </a:r>
          </a:p>
          <a:p>
            <a:r>
              <a:rPr lang="en-US" sz="1600" b="0" dirty="0" smtClean="0"/>
              <a:t>Glenn Research Center </a:t>
            </a:r>
            <a:r>
              <a:rPr lang="en-US" sz="1200" b="0" dirty="0" smtClean="0"/>
              <a:t>(Cleveland, OH)</a:t>
            </a:r>
          </a:p>
          <a:p>
            <a:r>
              <a:rPr lang="en-US" sz="1600" b="0" dirty="0" smtClean="0"/>
              <a:t>Goddard Space Flight Center </a:t>
            </a:r>
            <a:r>
              <a:rPr lang="en-US" sz="1200" b="0" dirty="0" smtClean="0"/>
              <a:t>(Greenbelt, MD)</a:t>
            </a:r>
          </a:p>
          <a:p>
            <a:r>
              <a:rPr lang="en-US" sz="1600" b="0" dirty="0" smtClean="0"/>
              <a:t>Jet Propulsion Laboratory </a:t>
            </a:r>
            <a:r>
              <a:rPr lang="en-US" sz="1200" b="0" dirty="0" smtClean="0"/>
              <a:t>(La Canada Flintridge, CA) </a:t>
            </a:r>
            <a:endParaRPr lang="en-US" sz="1200" b="0" dirty="0"/>
          </a:p>
        </p:txBody>
      </p:sp>
      <p:sp>
        <p:nvSpPr>
          <p:cNvPr id="4" name="Content Placeholder 3"/>
          <p:cNvSpPr>
            <a:spLocks noGrp="1"/>
          </p:cNvSpPr>
          <p:nvPr>
            <p:ph sz="half" idx="2"/>
          </p:nvPr>
        </p:nvSpPr>
        <p:spPr>
          <a:xfrm>
            <a:off x="4847063" y="2211572"/>
            <a:ext cx="4125952" cy="1945758"/>
          </a:xfrm>
        </p:spPr>
        <p:txBody>
          <a:bodyPr>
            <a:normAutofit/>
          </a:bodyPr>
          <a:lstStyle/>
          <a:p>
            <a:r>
              <a:rPr lang="en-US" sz="1600" b="0" dirty="0" smtClean="0"/>
              <a:t>Johnson Space Center </a:t>
            </a:r>
            <a:r>
              <a:rPr lang="en-US" sz="1200" b="0" dirty="0" smtClean="0"/>
              <a:t>(Houston, TX)</a:t>
            </a:r>
          </a:p>
          <a:p>
            <a:r>
              <a:rPr lang="en-US" sz="1600" b="0" dirty="0" smtClean="0"/>
              <a:t>Kennedy Space Center </a:t>
            </a:r>
            <a:r>
              <a:rPr lang="en-US" sz="1200" b="0" dirty="0" smtClean="0"/>
              <a:t>(Cape Canaveral, FL)</a:t>
            </a:r>
          </a:p>
          <a:p>
            <a:r>
              <a:rPr lang="en-US" sz="1600" b="0" dirty="0" smtClean="0"/>
              <a:t>Langley Research Center </a:t>
            </a:r>
            <a:r>
              <a:rPr lang="en-US" sz="1200" b="0" dirty="0" smtClean="0"/>
              <a:t>(Hampton, VA)</a:t>
            </a:r>
          </a:p>
          <a:p>
            <a:r>
              <a:rPr lang="en-US" sz="1600" b="0" dirty="0" smtClean="0"/>
              <a:t>Marshall Space Flight Center </a:t>
            </a:r>
            <a:r>
              <a:rPr lang="en-US" sz="1200" b="0" dirty="0" smtClean="0"/>
              <a:t>(Huntsville, AL)</a:t>
            </a:r>
          </a:p>
          <a:p>
            <a:r>
              <a:rPr lang="en-US" sz="1600" b="0" dirty="0" smtClean="0"/>
              <a:t>Stennis Space Center </a:t>
            </a:r>
            <a:r>
              <a:rPr lang="en-US" sz="1200" b="0" dirty="0" smtClean="0"/>
              <a:t>(Hancock, MS) </a:t>
            </a:r>
            <a:endParaRPr lang="en-US" sz="1200" b="0" dirty="0"/>
          </a:p>
        </p:txBody>
      </p:sp>
      <p:sp>
        <p:nvSpPr>
          <p:cNvPr id="5" name="Title 3"/>
          <p:cNvSpPr>
            <a:spLocks noGrp="1"/>
          </p:cNvSpPr>
          <p:nvPr>
            <p:ph type="title"/>
          </p:nvPr>
        </p:nvSpPr>
        <p:spPr/>
        <p:txBody>
          <a:bodyPr>
            <a:normAutofit fontScale="90000"/>
          </a:bodyPr>
          <a:lstStyle/>
          <a:p>
            <a:r>
              <a:rPr lang="en-US" sz="3600" dirty="0" smtClean="0">
                <a:solidFill>
                  <a:srgbClr val="FF0000"/>
                </a:solidFill>
                <a:latin typeface="Tahoma" pitchFamily="34" charset="0"/>
                <a:ea typeface="Tahoma" pitchFamily="34" charset="0"/>
                <a:cs typeface="Tahoma" pitchFamily="34" charset="0"/>
              </a:rPr>
              <a:t>NASA Client </a:t>
            </a:r>
            <a:r>
              <a:rPr lang="en-US" dirty="0">
                <a:latin typeface="Tahoma" pitchFamily="34" charset="0"/>
                <a:ea typeface="Tahoma" pitchFamily="34" charset="0"/>
                <a:cs typeface="Tahoma" pitchFamily="34" charset="0"/>
              </a:rPr>
              <a:t>| </a:t>
            </a:r>
            <a:r>
              <a:rPr lang="en-US" sz="3100" dirty="0" smtClean="0">
                <a:latin typeface="Tahoma" pitchFamily="34" charset="0"/>
                <a:ea typeface="Tahoma" pitchFamily="34" charset="0"/>
                <a:cs typeface="Tahoma" pitchFamily="34" charset="0"/>
              </a:rPr>
              <a:t>NASA Centers and Facilities</a:t>
            </a:r>
            <a:endParaRPr lang="en-US" sz="3100" dirty="0"/>
          </a:p>
        </p:txBody>
      </p:sp>
      <p:sp>
        <p:nvSpPr>
          <p:cNvPr id="6" name="Rectangle 5"/>
          <p:cNvSpPr/>
          <p:nvPr/>
        </p:nvSpPr>
        <p:spPr>
          <a:xfrm>
            <a:off x="308344" y="926437"/>
            <a:ext cx="8325293" cy="978729"/>
          </a:xfrm>
          <a:prstGeom prst="rect">
            <a:avLst/>
          </a:prstGeom>
        </p:spPr>
        <p:txBody>
          <a:bodyPr wrap="square">
            <a:spAutoFit/>
          </a:bodyPr>
          <a:lstStyle/>
          <a:p>
            <a:pPr lvl="0">
              <a:spcBef>
                <a:spcPct val="20000"/>
              </a:spcBef>
              <a:buClr>
                <a:srgbClr val="0092CC"/>
              </a:buClr>
            </a:pPr>
            <a:endParaRPr lang="en-US" b="1" dirty="0" smtClean="0">
              <a:solidFill>
                <a:srgbClr val="000000"/>
              </a:solidFill>
              <a:latin typeface="Arial" pitchFamily="34" charset="0"/>
              <a:cs typeface="Arial" pitchFamily="34" charset="0"/>
            </a:endParaRPr>
          </a:p>
          <a:p>
            <a:pPr marL="164592" lvl="0" indent="-164592">
              <a:spcBef>
                <a:spcPct val="20000"/>
              </a:spcBef>
              <a:buClr>
                <a:srgbClr val="0092CC"/>
              </a:buClr>
              <a:buFont typeface="Wingdings" pitchFamily="2" charset="2"/>
              <a:buChar char="§"/>
            </a:pPr>
            <a:r>
              <a:rPr lang="en-US" dirty="0" smtClean="0">
                <a:solidFill>
                  <a:srgbClr val="000000"/>
                </a:solidFill>
                <a:latin typeface="Arial" pitchFamily="34" charset="0"/>
                <a:cs typeface="Arial" pitchFamily="34" charset="0"/>
              </a:rPr>
              <a:t>In the course of supporting ITCD’s mission, we may interact with representatives from other NASA centers and facilities (listed below):</a:t>
            </a:r>
          </a:p>
        </p:txBody>
      </p:sp>
    </p:spTree>
    <p:extLst>
      <p:ext uri="{BB962C8B-B14F-4D97-AF65-F5344CB8AC3E}">
        <p14:creationId xmlns:p14="http://schemas.microsoft.com/office/powerpoint/2010/main" val="46065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353" y="3423682"/>
            <a:ext cx="8351874" cy="839973"/>
          </a:xfrm>
        </p:spPr>
        <p:txBody>
          <a:bodyPr>
            <a:normAutofit/>
          </a:bodyPr>
          <a:lstStyle/>
          <a:p>
            <a:pPr algn="ctr"/>
            <a:r>
              <a:rPr lang="en-US" dirty="0" smtClean="0"/>
              <a:t>Our Program: NASA HITSS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855" y="264007"/>
            <a:ext cx="8910084" cy="820513"/>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Program </a:t>
            </a: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 What is our Mission?</a:t>
            </a:r>
            <a:endParaRPr lang="en-US" sz="2400" dirty="0"/>
          </a:p>
        </p:txBody>
      </p:sp>
      <p:sp>
        <p:nvSpPr>
          <p:cNvPr id="5" name="Content Placeholder 4"/>
          <p:cNvSpPr>
            <a:spLocks noGrp="1"/>
          </p:cNvSpPr>
          <p:nvPr>
            <p:ph idx="1"/>
          </p:nvPr>
        </p:nvSpPr>
        <p:spPr>
          <a:xfrm>
            <a:off x="116958" y="1020725"/>
            <a:ext cx="8888819" cy="5220585"/>
          </a:xfrm>
        </p:spPr>
        <p:txBody>
          <a:bodyPr>
            <a:normAutofit/>
          </a:bodyPr>
          <a:lstStyle/>
          <a:p>
            <a:r>
              <a:rPr lang="en-US" sz="2400" dirty="0" smtClean="0"/>
              <a:t> NASA </a:t>
            </a:r>
            <a:r>
              <a:rPr lang="en-US" sz="2400" dirty="0"/>
              <a:t>Headquarters Information Technology Support Services </a:t>
            </a:r>
            <a:r>
              <a:rPr lang="en-US" sz="2400" dirty="0" smtClean="0"/>
              <a:t>(HITSS)</a:t>
            </a:r>
            <a:r>
              <a:rPr lang="en-US" sz="2400" dirty="0"/>
              <a:t> </a:t>
            </a:r>
            <a:r>
              <a:rPr lang="en-US" sz="2400" dirty="0" smtClean="0"/>
              <a:t>program provides:</a:t>
            </a:r>
          </a:p>
          <a:p>
            <a:pPr marL="460375" lvl="1" indent="-227013"/>
            <a:r>
              <a:rPr lang="en-US" sz="2200" dirty="0">
                <a:latin typeface="+mj-lt"/>
                <a:ea typeface="Tahoma" panose="020B0604030504040204" pitchFamily="34" charset="0"/>
                <a:cs typeface="Tahoma" panose="020B0604030504040204" pitchFamily="34" charset="0"/>
              </a:rPr>
              <a:t>Integrated Information Technology, including integration with </a:t>
            </a:r>
            <a:r>
              <a:rPr lang="en-US" sz="2200" dirty="0" smtClean="0">
                <a:latin typeface="+mj-lt"/>
                <a:ea typeface="Tahoma" panose="020B0604030504040204" pitchFamily="34" charset="0"/>
                <a:cs typeface="Tahoma" panose="020B0604030504040204" pitchFamily="34" charset="0"/>
              </a:rPr>
              <a:t>I3P (agency-wide infrastructure improvement program)</a:t>
            </a:r>
            <a:endParaRPr lang="en-US" sz="2200" dirty="0" smtClean="0">
              <a:latin typeface="+mj-lt"/>
            </a:endParaRPr>
          </a:p>
          <a:p>
            <a:pPr marL="460375" lvl="1" indent="-227013"/>
            <a:r>
              <a:rPr lang="en-US" sz="2200" dirty="0" smtClean="0">
                <a:latin typeface="+mj-lt"/>
              </a:rPr>
              <a:t>Senior </a:t>
            </a:r>
            <a:r>
              <a:rPr lang="en-US" sz="2200" dirty="0">
                <a:latin typeface="+mj-lt"/>
              </a:rPr>
              <a:t>level consultants to the Agency Office of the CIO for program management, financial planning, strategic planning, policy development and </a:t>
            </a:r>
            <a:r>
              <a:rPr lang="en-US" sz="2200" dirty="0" smtClean="0">
                <a:latin typeface="+mj-lt"/>
              </a:rPr>
              <a:t>security </a:t>
            </a:r>
            <a:endParaRPr lang="en-US" sz="2200" dirty="0">
              <a:latin typeface="+mj-lt"/>
            </a:endParaRPr>
          </a:p>
          <a:p>
            <a:pPr marL="460375" lvl="1" indent="-227013"/>
            <a:r>
              <a:rPr lang="en-US" sz="2200" b="0" dirty="0" smtClean="0">
                <a:latin typeface="+mj-lt"/>
                <a:ea typeface="Tahoma" panose="020B0604030504040204" pitchFamily="34" charset="0"/>
                <a:cs typeface="Tahoma" panose="020B0604030504040204" pitchFamily="34" charset="0"/>
              </a:rPr>
              <a:t>Systems Engineering </a:t>
            </a:r>
            <a:r>
              <a:rPr lang="en-US" sz="2200" b="0" dirty="0">
                <a:latin typeface="+mj-lt"/>
                <a:ea typeface="Tahoma" panose="020B0604030504040204" pitchFamily="34" charset="0"/>
                <a:cs typeface="Tahoma" panose="020B0604030504040204" pitchFamily="34" charset="0"/>
              </a:rPr>
              <a:t>and </a:t>
            </a:r>
            <a:r>
              <a:rPr lang="en-US" sz="2200" dirty="0" smtClean="0">
                <a:latin typeface="+mj-lt"/>
                <a:ea typeface="Tahoma" panose="020B0604030504040204" pitchFamily="34" charset="0"/>
                <a:cs typeface="Tahoma" panose="020B0604030504040204" pitchFamily="34" charset="0"/>
              </a:rPr>
              <a:t>O</a:t>
            </a:r>
            <a:r>
              <a:rPr lang="en-US" sz="2200" b="0" dirty="0" smtClean="0">
                <a:latin typeface="+mj-lt"/>
                <a:ea typeface="Tahoma" panose="020B0604030504040204" pitchFamily="34" charset="0"/>
                <a:cs typeface="Tahoma" panose="020B0604030504040204" pitchFamily="34" charset="0"/>
              </a:rPr>
              <a:t>perations</a:t>
            </a:r>
          </a:p>
          <a:p>
            <a:pPr marL="460375" lvl="1" indent="-227013"/>
            <a:r>
              <a:rPr lang="en-US" sz="2200" b="0" dirty="0" smtClean="0">
                <a:latin typeface="+mj-lt"/>
                <a:ea typeface="Tahoma" panose="020B0604030504040204" pitchFamily="34" charset="0"/>
                <a:cs typeface="Tahoma" panose="020B0604030504040204" pitchFamily="34" charset="0"/>
              </a:rPr>
              <a:t>IT </a:t>
            </a:r>
            <a:r>
              <a:rPr lang="en-US" sz="2200" b="0" dirty="0">
                <a:latin typeface="+mj-lt"/>
                <a:ea typeface="Tahoma" panose="020B0604030504040204" pitchFamily="34" charset="0"/>
                <a:cs typeface="Tahoma" panose="020B0604030504040204" pitchFamily="34" charset="0"/>
              </a:rPr>
              <a:t>related </a:t>
            </a:r>
            <a:r>
              <a:rPr lang="en-US" sz="2200" b="0" dirty="0" smtClean="0">
                <a:latin typeface="+mj-lt"/>
                <a:ea typeface="Tahoma" panose="020B0604030504040204" pitchFamily="34" charset="0"/>
                <a:cs typeface="Tahoma" panose="020B0604030504040204" pitchFamily="34" charset="0"/>
              </a:rPr>
              <a:t>management that assists </a:t>
            </a:r>
            <a:r>
              <a:rPr lang="en-US" sz="2200" dirty="0" smtClean="0">
                <a:latin typeface="+mj-lt"/>
                <a:ea typeface="Tahoma" panose="020B0604030504040204" pitchFamily="34" charset="0"/>
                <a:cs typeface="Tahoma" panose="020B0604030504040204" pitchFamily="34" charset="0"/>
              </a:rPr>
              <a:t>ITCD</a:t>
            </a:r>
            <a:r>
              <a:rPr lang="en-US" sz="2200" b="0" dirty="0" smtClean="0">
                <a:latin typeface="+mj-lt"/>
                <a:ea typeface="Tahoma" panose="020B0604030504040204" pitchFamily="34" charset="0"/>
                <a:cs typeface="Tahoma" panose="020B0604030504040204" pitchFamily="34" charset="0"/>
              </a:rPr>
              <a:t> </a:t>
            </a:r>
            <a:r>
              <a:rPr lang="en-US" sz="2200" b="0" dirty="0">
                <a:latin typeface="+mj-lt"/>
                <a:ea typeface="Tahoma" panose="020B0604030504040204" pitchFamily="34" charset="0"/>
                <a:cs typeface="Tahoma" panose="020B0604030504040204" pitchFamily="34" charset="0"/>
              </a:rPr>
              <a:t>in providing quality IT services to NASA Headquarter </a:t>
            </a:r>
            <a:r>
              <a:rPr lang="en-US" sz="2200" b="0" dirty="0" smtClean="0">
                <a:latin typeface="+mj-lt"/>
                <a:ea typeface="Tahoma" panose="020B0604030504040204" pitchFamily="34" charset="0"/>
                <a:cs typeface="Tahoma" panose="020B0604030504040204" pitchFamily="34" charset="0"/>
              </a:rPr>
              <a:t>customers</a:t>
            </a:r>
            <a:endParaRPr lang="en-US" sz="2200" b="0" dirty="0">
              <a:latin typeface="+mj-lt"/>
              <a:ea typeface="Tahoma" panose="020B0604030504040204" pitchFamily="34" charset="0"/>
              <a:cs typeface="Tahoma" panose="020B0604030504040204" pitchFamily="34" charset="0"/>
            </a:endParaRPr>
          </a:p>
          <a:p>
            <a:pPr marL="460375" lvl="1" indent="-227013"/>
            <a:r>
              <a:rPr lang="en-US" sz="2200" b="0" dirty="0" smtClean="0">
                <a:latin typeface="+mj-lt"/>
                <a:ea typeface="Tahoma" panose="020B0604030504040204" pitchFamily="34" charset="0"/>
                <a:cs typeface="Tahoma" panose="020B0604030504040204" pitchFamily="34" charset="0"/>
              </a:rPr>
              <a:t>Application Development services </a:t>
            </a:r>
            <a:r>
              <a:rPr lang="en-US" sz="2200" b="0" dirty="0">
                <a:latin typeface="+mj-lt"/>
                <a:ea typeface="Tahoma" panose="020B0604030504040204" pitchFamily="34" charset="0"/>
                <a:cs typeface="Tahoma" panose="020B0604030504040204" pitchFamily="34" charset="0"/>
              </a:rPr>
              <a:t>to meet HQ </a:t>
            </a:r>
            <a:r>
              <a:rPr lang="en-US" sz="2200" b="0" dirty="0" smtClean="0">
                <a:latin typeface="+mj-lt"/>
                <a:ea typeface="Tahoma" panose="020B0604030504040204" pitchFamily="34" charset="0"/>
                <a:cs typeface="Tahoma" panose="020B0604030504040204" pitchFamily="34" charset="0"/>
              </a:rPr>
              <a:t>operation </a:t>
            </a:r>
            <a:r>
              <a:rPr lang="en-US" sz="2200" b="0" dirty="0">
                <a:latin typeface="+mj-lt"/>
                <a:ea typeface="Tahoma" panose="020B0604030504040204" pitchFamily="34" charset="0"/>
                <a:cs typeface="Tahoma" panose="020B0604030504040204" pitchFamily="34" charset="0"/>
              </a:rPr>
              <a:t>requirements</a:t>
            </a:r>
          </a:p>
          <a:p>
            <a:pPr marL="384048" lvl="2" indent="0">
              <a:buNone/>
            </a:pPr>
            <a:endParaRPr lang="en-US" sz="2400" b="1" dirty="0"/>
          </a:p>
          <a:p>
            <a:pPr marL="0" indent="0">
              <a:buNone/>
            </a:pPr>
            <a:endParaRPr lang="en-US" sz="2400" dirty="0"/>
          </a:p>
          <a:p>
            <a:pPr>
              <a:buFont typeface="Wingdings" pitchFamily="2" charset="2"/>
              <a:buChar char="§"/>
            </a:pPr>
            <a:endParaRPr lang="en-US" sz="2400" dirty="0"/>
          </a:p>
        </p:txBody>
      </p:sp>
    </p:spTree>
    <p:extLst>
      <p:ext uri="{BB962C8B-B14F-4D97-AF65-F5344CB8AC3E}">
        <p14:creationId xmlns:p14="http://schemas.microsoft.com/office/powerpoint/2010/main" val="2199198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53375"/>
            <a:ext cx="9218428" cy="820513"/>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Program </a:t>
            </a:r>
            <a:r>
              <a:rPr lang="en-US" sz="2800" dirty="0" smtClean="0">
                <a:latin typeface="Tahoma" pitchFamily="34" charset="0"/>
                <a:ea typeface="Tahoma" pitchFamily="34" charset="0"/>
                <a:cs typeface="Tahoma" pitchFamily="34" charset="0"/>
              </a:rPr>
              <a:t>|Essential Process Details</a:t>
            </a:r>
            <a:endParaRPr lang="en-US" sz="2800" dirty="0"/>
          </a:p>
        </p:txBody>
      </p:sp>
      <p:sp>
        <p:nvSpPr>
          <p:cNvPr id="5" name="Content Placeholder 4"/>
          <p:cNvSpPr>
            <a:spLocks noGrp="1"/>
          </p:cNvSpPr>
          <p:nvPr>
            <p:ph idx="1"/>
          </p:nvPr>
        </p:nvSpPr>
        <p:spPr>
          <a:xfrm>
            <a:off x="180753" y="999460"/>
            <a:ext cx="8771861" cy="5454503"/>
          </a:xfrm>
        </p:spPr>
        <p:txBody>
          <a:bodyPr>
            <a:normAutofit fontScale="92500" lnSpcReduction="10000"/>
          </a:bodyPr>
          <a:lstStyle/>
          <a:p>
            <a:pPr marL="238125" indent="-238125">
              <a:defRPr/>
            </a:pPr>
            <a:r>
              <a:rPr lang="en-US" sz="2400" dirty="0" smtClean="0"/>
              <a:t>HITSS uses both Waterfall and Agile methods to support ITCD.  Familiarize yourself with foundational materials that guide our work:</a:t>
            </a:r>
          </a:p>
          <a:p>
            <a:pPr marL="439293" lvl="1" indent="-238125">
              <a:defRPr/>
            </a:pPr>
            <a:r>
              <a:rPr lang="en-US" sz="2200" dirty="0" smtClean="0"/>
              <a:t>The Software Management Guide (SMG) describes the approved life cycle processes the HITSS team uses to develop, prototype, and deploy application services. </a:t>
            </a:r>
          </a:p>
          <a:p>
            <a:pPr marL="622173" lvl="2" indent="-238125">
              <a:defRPr/>
            </a:pPr>
            <a:r>
              <a:rPr lang="en-US" sz="1700" dirty="0" smtClean="0"/>
              <a:t>Templates and Standard Operating Procedures (SOPs) facilitate and support SMG compliance</a:t>
            </a:r>
          </a:p>
          <a:p>
            <a:pPr marL="622173" lvl="2" indent="-238125">
              <a:defRPr/>
            </a:pPr>
            <a:r>
              <a:rPr lang="en-US" sz="1700" dirty="0" smtClean="0"/>
              <a:t>The latest version of the SMG is available on the HITSS Contract Management Information Systems/Program Management/HITSS Deliverables/</a:t>
            </a:r>
            <a:r>
              <a:rPr lang="en-US" sz="1700" b="1" dirty="0" smtClean="0">
                <a:hlinkClick r:id="rId3"/>
              </a:rPr>
              <a:t>Software Management Guide and Templates </a:t>
            </a:r>
            <a:r>
              <a:rPr lang="en-US" sz="1700" dirty="0"/>
              <a:t>sub-site and SOPR (https://</a:t>
            </a:r>
            <a:r>
              <a:rPr lang="en-US" sz="1700" dirty="0" smtClean="0"/>
              <a:t>merope.hq.nasa.gov/sopr/ws/hdmssopr/all/main/SearchForm)</a:t>
            </a:r>
          </a:p>
          <a:p>
            <a:pPr marL="439293" lvl="1" indent="-238125">
              <a:defRPr/>
            </a:pPr>
            <a:r>
              <a:rPr lang="en-US" sz="2200" dirty="0" smtClean="0"/>
              <a:t>Software Development Life Cycle (SDLC):</a:t>
            </a:r>
          </a:p>
          <a:p>
            <a:pPr lvl="2">
              <a:defRPr/>
            </a:pPr>
            <a:r>
              <a:rPr lang="en-US" sz="1900" dirty="0" smtClean="0"/>
              <a:t>Service Request (SR) types</a:t>
            </a:r>
          </a:p>
          <a:p>
            <a:pPr lvl="3">
              <a:defRPr/>
            </a:pPr>
            <a:r>
              <a:rPr lang="en-US" sz="1700" dirty="0" smtClean="0"/>
              <a:t>Class 1 – New service or changes to existing service; requires Configuration Control Board (CCB) approval for development (SR Review Team (SRRT)) and deployment (Operational Readiness Review (ORR))</a:t>
            </a:r>
          </a:p>
          <a:p>
            <a:pPr lvl="3">
              <a:defRPr/>
            </a:pPr>
            <a:r>
              <a:rPr lang="en-US" sz="1700" dirty="0" smtClean="0"/>
              <a:t>Class 2 – Requests for product evaluations, white papers, Analysis of Alternatives (AoAs), archives, etc.</a:t>
            </a:r>
          </a:p>
          <a:p>
            <a:pPr lvl="3">
              <a:defRPr/>
            </a:pPr>
            <a:r>
              <a:rPr lang="en-US" sz="1700" dirty="0" smtClean="0"/>
              <a:t>Problem with Schedule (PWS) – Bug fixes for custom applications</a:t>
            </a:r>
          </a:p>
          <a:p>
            <a:pPr marL="201168" lvl="1" indent="0">
              <a:buNone/>
            </a:pPr>
            <a:endParaRPr lang="en-US" sz="2000" dirty="0"/>
          </a:p>
        </p:txBody>
      </p:sp>
    </p:spTree>
    <p:extLst>
      <p:ext uri="{BB962C8B-B14F-4D97-AF65-F5344CB8AC3E}">
        <p14:creationId xmlns:p14="http://schemas.microsoft.com/office/powerpoint/2010/main" val="2093249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326" y="253375"/>
            <a:ext cx="8910084" cy="820513"/>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Program </a:t>
            </a:r>
            <a:r>
              <a:rPr lang="en-US" sz="2800" dirty="0" smtClean="0">
                <a:latin typeface="Tahoma" pitchFamily="34" charset="0"/>
                <a:ea typeface="Tahoma" pitchFamily="34" charset="0"/>
                <a:cs typeface="Tahoma" pitchFamily="34" charset="0"/>
              </a:rPr>
              <a:t>|Operational Areas</a:t>
            </a:r>
            <a:endParaRPr lang="en-US" sz="2800" dirty="0"/>
          </a:p>
        </p:txBody>
      </p:sp>
      <p:sp>
        <p:nvSpPr>
          <p:cNvPr id="5" name="Content Placeholder 4"/>
          <p:cNvSpPr>
            <a:spLocks noGrp="1"/>
          </p:cNvSpPr>
          <p:nvPr>
            <p:ph idx="1"/>
          </p:nvPr>
        </p:nvSpPr>
        <p:spPr>
          <a:xfrm>
            <a:off x="180753" y="1031359"/>
            <a:ext cx="8963247" cy="5422604"/>
          </a:xfrm>
        </p:spPr>
        <p:txBody>
          <a:bodyPr>
            <a:normAutofit lnSpcReduction="10000"/>
          </a:bodyPr>
          <a:lstStyle/>
          <a:p>
            <a:pPr marL="236538" lvl="0" indent="-236538">
              <a:defRPr/>
            </a:pPr>
            <a:r>
              <a:rPr lang="en-US" sz="2400" dirty="0"/>
              <a:t>PWS 2.0 Program Management Office (PMO) Support</a:t>
            </a:r>
          </a:p>
          <a:p>
            <a:pPr lvl="1">
              <a:defRPr/>
            </a:pPr>
            <a:r>
              <a:rPr lang="en-US" sz="1900" dirty="0" smtClean="0"/>
              <a:t>Team </a:t>
            </a:r>
            <a:r>
              <a:rPr lang="en-US" sz="1900" dirty="0"/>
              <a:t>located at the DMI Virginia Ave Office</a:t>
            </a:r>
          </a:p>
          <a:p>
            <a:pPr marL="347472" lvl="2"/>
            <a:r>
              <a:rPr lang="en-US" sz="1900" dirty="0"/>
              <a:t>Team Composition: All DMI </a:t>
            </a:r>
            <a:r>
              <a:rPr lang="en-US" sz="1900" dirty="0" smtClean="0"/>
              <a:t>Employees</a:t>
            </a:r>
          </a:p>
          <a:p>
            <a:pPr marL="233363" indent="-233363"/>
            <a:r>
              <a:rPr lang="en-US" sz="2400" dirty="0"/>
              <a:t>PWS 3.0 Program Wide Services </a:t>
            </a:r>
            <a:endParaRPr lang="en-US" sz="2400" dirty="0" smtClean="0"/>
          </a:p>
          <a:p>
            <a:pPr lvl="1">
              <a:defRPr/>
            </a:pPr>
            <a:r>
              <a:rPr lang="en-US" sz="1900" dirty="0"/>
              <a:t>Responsible for </a:t>
            </a:r>
            <a:r>
              <a:rPr lang="en-US" sz="1900" dirty="0" smtClean="0"/>
              <a:t>Delivery Management</a:t>
            </a:r>
            <a:endParaRPr lang="en-US" sz="1900" dirty="0"/>
          </a:p>
          <a:p>
            <a:pPr lvl="1">
              <a:defRPr/>
            </a:pPr>
            <a:r>
              <a:rPr lang="en-US" sz="1900" dirty="0" smtClean="0"/>
              <a:t>Team </a:t>
            </a:r>
            <a:r>
              <a:rPr lang="en-US" sz="1900" dirty="0"/>
              <a:t>located at </a:t>
            </a:r>
            <a:r>
              <a:rPr lang="en-US" sz="1900" dirty="0" err="1"/>
              <a:t>DMI</a:t>
            </a:r>
            <a:r>
              <a:rPr lang="en-US" sz="1900" dirty="0"/>
              <a:t> Virginia Ave </a:t>
            </a:r>
            <a:r>
              <a:rPr lang="en-US" sz="1900" dirty="0" smtClean="0"/>
              <a:t>Office and </a:t>
            </a:r>
            <a:r>
              <a:rPr lang="en-US" sz="1900" dirty="0" err="1" smtClean="0"/>
              <a:t>DMI</a:t>
            </a:r>
            <a:r>
              <a:rPr lang="en-US" sz="1900" dirty="0" smtClean="0"/>
              <a:t> Crystal City Office</a:t>
            </a:r>
          </a:p>
          <a:p>
            <a:pPr lvl="1">
              <a:defRPr/>
            </a:pPr>
            <a:r>
              <a:rPr lang="en-US" sz="1900" dirty="0" smtClean="0"/>
              <a:t>Team </a:t>
            </a:r>
            <a:r>
              <a:rPr lang="en-US" sz="1900" dirty="0"/>
              <a:t>Composition: </a:t>
            </a:r>
            <a:r>
              <a:rPr lang="en-US" sz="1900" dirty="0" err="1" smtClean="0"/>
              <a:t>DMI</a:t>
            </a:r>
            <a:r>
              <a:rPr lang="en-US" sz="1900" dirty="0" smtClean="0"/>
              <a:t> Employees and Subcontractors</a:t>
            </a:r>
            <a:endParaRPr lang="en-US" sz="2400" dirty="0" smtClean="0"/>
          </a:p>
          <a:p>
            <a:pPr marL="238125" indent="-238125">
              <a:defRPr/>
            </a:pPr>
            <a:r>
              <a:rPr lang="en-US" sz="2400" dirty="0" err="1" smtClean="0"/>
              <a:t>PWS</a:t>
            </a:r>
            <a:r>
              <a:rPr lang="en-US" sz="2400" dirty="0" smtClean="0"/>
              <a:t> 4.0 User Support Services</a:t>
            </a:r>
          </a:p>
          <a:p>
            <a:pPr lvl="1">
              <a:defRPr/>
            </a:pPr>
            <a:r>
              <a:rPr lang="en-US" sz="1900" dirty="0" smtClean="0"/>
              <a:t>Responsible </a:t>
            </a:r>
            <a:r>
              <a:rPr lang="en-US" sz="1900" dirty="0"/>
              <a:t>for Support Services and End User Training</a:t>
            </a:r>
          </a:p>
          <a:p>
            <a:pPr lvl="1">
              <a:defRPr/>
            </a:pPr>
            <a:r>
              <a:rPr lang="en-US" sz="1900" dirty="0" smtClean="0"/>
              <a:t>Team </a:t>
            </a:r>
            <a:r>
              <a:rPr lang="en-US" sz="1900" dirty="0"/>
              <a:t>located at NASA HQ</a:t>
            </a:r>
          </a:p>
          <a:p>
            <a:pPr lvl="1">
              <a:defRPr/>
            </a:pPr>
            <a:r>
              <a:rPr lang="en-US" sz="1900" dirty="0" smtClean="0"/>
              <a:t>Team </a:t>
            </a:r>
            <a:r>
              <a:rPr lang="en-US" sz="1900" dirty="0"/>
              <a:t>Composition: Primarily S</a:t>
            </a:r>
            <a:r>
              <a:rPr lang="en-US" sz="1900" dirty="0" smtClean="0"/>
              <a:t>ubcontractors</a:t>
            </a:r>
            <a:endParaRPr lang="en-US" sz="2400" dirty="0" smtClean="0"/>
          </a:p>
          <a:p>
            <a:pPr>
              <a:defRPr/>
            </a:pPr>
            <a:r>
              <a:rPr lang="en-US" sz="2400" dirty="0" smtClean="0"/>
              <a:t>PWS 5.0 Application Development </a:t>
            </a:r>
          </a:p>
          <a:p>
            <a:pPr lvl="1">
              <a:defRPr/>
            </a:pPr>
            <a:r>
              <a:rPr lang="en-US" sz="1900" dirty="0" smtClean="0"/>
              <a:t>Handles Multimedia, Application and Website Development</a:t>
            </a:r>
          </a:p>
          <a:p>
            <a:pPr lvl="1">
              <a:defRPr/>
            </a:pPr>
            <a:r>
              <a:rPr lang="en-US" sz="1900" dirty="0" smtClean="0"/>
              <a:t>Team </a:t>
            </a:r>
            <a:r>
              <a:rPr lang="en-US" sz="1900" dirty="0"/>
              <a:t>located at the DMI Crystal City </a:t>
            </a:r>
            <a:r>
              <a:rPr lang="en-US" sz="1900" dirty="0" smtClean="0"/>
              <a:t>Office</a:t>
            </a:r>
          </a:p>
          <a:p>
            <a:pPr lvl="1">
              <a:defRPr/>
            </a:pPr>
            <a:r>
              <a:rPr lang="en-US" sz="1900" dirty="0" smtClean="0"/>
              <a:t>Team </a:t>
            </a:r>
            <a:r>
              <a:rPr lang="en-US" sz="1900" dirty="0"/>
              <a:t>Composition: </a:t>
            </a:r>
            <a:r>
              <a:rPr lang="en-US" sz="1900" dirty="0" smtClean="0"/>
              <a:t>Mostly DMI Employees</a:t>
            </a:r>
            <a:endParaRPr lang="en-US" sz="1900" dirty="0"/>
          </a:p>
          <a:p>
            <a:pPr marL="201168" lvl="1" indent="0">
              <a:buNone/>
              <a:defRPr/>
            </a:pPr>
            <a:endParaRPr lang="en-US" sz="1900" dirty="0"/>
          </a:p>
          <a:p>
            <a:pPr>
              <a:buFont typeface="Wingdings" pitchFamily="2" charset="2"/>
              <a:buChar char="§"/>
            </a:pPr>
            <a:endParaRPr lang="en-US" sz="2400" dirty="0" smtClean="0"/>
          </a:p>
          <a:p>
            <a:pPr>
              <a:buFont typeface="Wingdings" pitchFamily="2" charset="2"/>
              <a:buChar char="§"/>
            </a:pPr>
            <a:endParaRPr lang="en-US" sz="2400" dirty="0"/>
          </a:p>
          <a:p>
            <a:pPr lvl="1"/>
            <a:endParaRPr lang="en-US" sz="2000" dirty="0"/>
          </a:p>
        </p:txBody>
      </p:sp>
    </p:spTree>
    <p:extLst>
      <p:ext uri="{BB962C8B-B14F-4D97-AF65-F5344CB8AC3E}">
        <p14:creationId xmlns:p14="http://schemas.microsoft.com/office/powerpoint/2010/main" val="4213385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326" y="253375"/>
            <a:ext cx="8910084" cy="820513"/>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Program </a:t>
            </a:r>
            <a:r>
              <a:rPr lang="en-US" sz="2800" dirty="0" smtClean="0">
                <a:latin typeface="Tahoma" pitchFamily="34" charset="0"/>
                <a:ea typeface="Tahoma" pitchFamily="34" charset="0"/>
                <a:cs typeface="Tahoma" pitchFamily="34" charset="0"/>
              </a:rPr>
              <a:t>|Operational Areas</a:t>
            </a:r>
            <a:endParaRPr lang="en-US" sz="2800" dirty="0"/>
          </a:p>
        </p:txBody>
      </p:sp>
      <p:sp>
        <p:nvSpPr>
          <p:cNvPr id="5" name="Content Placeholder 4"/>
          <p:cNvSpPr>
            <a:spLocks noGrp="1"/>
          </p:cNvSpPr>
          <p:nvPr>
            <p:ph idx="1"/>
          </p:nvPr>
        </p:nvSpPr>
        <p:spPr>
          <a:xfrm>
            <a:off x="180753" y="1031359"/>
            <a:ext cx="8963247" cy="5422604"/>
          </a:xfrm>
        </p:spPr>
        <p:txBody>
          <a:bodyPr>
            <a:normAutofit/>
          </a:bodyPr>
          <a:lstStyle/>
          <a:p>
            <a:pPr marL="238125" indent="-238125">
              <a:defRPr/>
            </a:pPr>
            <a:r>
              <a:rPr lang="en-US" sz="2400" dirty="0"/>
              <a:t>PWS 6.0 Operations (Data Center)</a:t>
            </a:r>
          </a:p>
          <a:p>
            <a:pPr lvl="1">
              <a:defRPr/>
            </a:pPr>
            <a:r>
              <a:rPr lang="en-US" sz="1900" dirty="0" smtClean="0"/>
              <a:t>Team </a:t>
            </a:r>
            <a:r>
              <a:rPr lang="en-US" sz="1900" dirty="0"/>
              <a:t>located at NASA HQ</a:t>
            </a:r>
          </a:p>
          <a:p>
            <a:pPr lvl="1">
              <a:defRPr/>
            </a:pPr>
            <a:r>
              <a:rPr lang="en-US" sz="1900" dirty="0"/>
              <a:t>Team Composition: All S</a:t>
            </a:r>
            <a:r>
              <a:rPr lang="en-US" sz="1900" dirty="0" smtClean="0"/>
              <a:t>ubcontractors</a:t>
            </a:r>
          </a:p>
          <a:p>
            <a:pPr marL="238125" indent="-238125">
              <a:defRPr/>
            </a:pPr>
            <a:r>
              <a:rPr lang="en-US" sz="2400" dirty="0" err="1" smtClean="0"/>
              <a:t>PWS</a:t>
            </a:r>
            <a:r>
              <a:rPr lang="en-US" sz="2400" dirty="0" smtClean="0"/>
              <a:t> 7.0 </a:t>
            </a:r>
            <a:r>
              <a:rPr lang="en-US" sz="2400" dirty="0"/>
              <a:t>Engineering</a:t>
            </a:r>
          </a:p>
          <a:p>
            <a:pPr lvl="1">
              <a:defRPr/>
            </a:pPr>
            <a:r>
              <a:rPr lang="en-US" sz="1900" dirty="0" smtClean="0"/>
              <a:t>Team </a:t>
            </a:r>
            <a:r>
              <a:rPr lang="en-US" sz="1900" dirty="0"/>
              <a:t>located at NASA HQ</a:t>
            </a:r>
          </a:p>
          <a:p>
            <a:pPr lvl="1">
              <a:defRPr/>
            </a:pPr>
            <a:r>
              <a:rPr lang="en-US" sz="1900" dirty="0"/>
              <a:t>Team Composition: All </a:t>
            </a:r>
            <a:r>
              <a:rPr lang="en-US" sz="1900" dirty="0" smtClean="0"/>
              <a:t>Subcontractors</a:t>
            </a:r>
            <a:endParaRPr lang="en-US" sz="1900" dirty="0"/>
          </a:p>
          <a:p>
            <a:pPr marL="233363" indent="-233363">
              <a:defRPr/>
            </a:pPr>
            <a:r>
              <a:rPr lang="en-US" sz="2400" dirty="0" err="1" smtClean="0"/>
              <a:t>PWS</a:t>
            </a:r>
            <a:r>
              <a:rPr lang="en-US" sz="2400" dirty="0" smtClean="0"/>
              <a:t> 8.0 Security Services</a:t>
            </a:r>
          </a:p>
          <a:p>
            <a:pPr lvl="1">
              <a:defRPr/>
            </a:pPr>
            <a:r>
              <a:rPr lang="en-US" sz="1900" dirty="0" smtClean="0"/>
              <a:t>Team </a:t>
            </a:r>
            <a:r>
              <a:rPr lang="en-US" sz="1900" dirty="0"/>
              <a:t>located at NASA </a:t>
            </a:r>
            <a:r>
              <a:rPr lang="en-US" sz="1900" dirty="0" smtClean="0"/>
              <a:t>HQ</a:t>
            </a:r>
          </a:p>
          <a:p>
            <a:pPr lvl="1">
              <a:defRPr/>
            </a:pPr>
            <a:r>
              <a:rPr lang="en-US" sz="1900" dirty="0"/>
              <a:t>Team Composition</a:t>
            </a:r>
            <a:r>
              <a:rPr lang="en-US" sz="1900" dirty="0" smtClean="0"/>
              <a:t>: All </a:t>
            </a:r>
            <a:r>
              <a:rPr lang="en-US" sz="1900" dirty="0"/>
              <a:t>S</a:t>
            </a:r>
            <a:r>
              <a:rPr lang="en-US" sz="1900" dirty="0" smtClean="0"/>
              <a:t>ubcontractors</a:t>
            </a:r>
            <a:endParaRPr lang="en-US" sz="1900" dirty="0"/>
          </a:p>
          <a:p>
            <a:pPr marL="233363" indent="-233363"/>
            <a:r>
              <a:rPr lang="en-US" sz="2400" dirty="0" smtClean="0"/>
              <a:t>CIO Consulting</a:t>
            </a:r>
          </a:p>
          <a:p>
            <a:pPr marL="434531" lvl="1" indent="-233363"/>
            <a:r>
              <a:rPr lang="en-US" sz="1900" dirty="0" smtClean="0"/>
              <a:t>Team located at NASA HQ</a:t>
            </a:r>
          </a:p>
          <a:p>
            <a:pPr marL="434531" lvl="1" indent="-233363"/>
            <a:r>
              <a:rPr lang="en-US" sz="1900" dirty="0" smtClean="0"/>
              <a:t>Team Composition:  </a:t>
            </a:r>
            <a:r>
              <a:rPr lang="en-US" sz="1900" dirty="0" err="1" smtClean="0"/>
              <a:t>DMI</a:t>
            </a:r>
            <a:r>
              <a:rPr lang="en-US" sz="1900" dirty="0" smtClean="0"/>
              <a:t> Employees and </a:t>
            </a:r>
            <a:r>
              <a:rPr lang="en-US" sz="1900" dirty="0"/>
              <a:t>S</a:t>
            </a:r>
            <a:r>
              <a:rPr lang="en-US" sz="1900" dirty="0" smtClean="0"/>
              <a:t>ubcontractors</a:t>
            </a:r>
          </a:p>
          <a:p>
            <a:pPr marL="0" indent="0">
              <a:buNone/>
            </a:pPr>
            <a:endParaRPr lang="en-US" sz="2400" dirty="0"/>
          </a:p>
          <a:p>
            <a:pPr lvl="1"/>
            <a:endParaRPr lang="en-US" sz="2000" dirty="0"/>
          </a:p>
        </p:txBody>
      </p:sp>
    </p:spTree>
    <p:extLst>
      <p:ext uri="{BB962C8B-B14F-4D97-AF65-F5344CB8AC3E}">
        <p14:creationId xmlns:p14="http://schemas.microsoft.com/office/powerpoint/2010/main" val="2247742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488" y="264007"/>
            <a:ext cx="8910084" cy="820513"/>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Program </a:t>
            </a:r>
            <a:r>
              <a:rPr lang="en-US" sz="2800" dirty="0" smtClean="0">
                <a:latin typeface="Tahoma" pitchFamily="34" charset="0"/>
                <a:ea typeface="Tahoma" pitchFamily="34" charset="0"/>
                <a:cs typeface="Tahoma" pitchFamily="34" charset="0"/>
              </a:rPr>
              <a:t>| Who are our Partners?</a:t>
            </a:r>
            <a:endParaRPr lang="en-US" sz="2800" dirty="0"/>
          </a:p>
        </p:txBody>
      </p:sp>
      <p:sp>
        <p:nvSpPr>
          <p:cNvPr id="5" name="Content Placeholder 4"/>
          <p:cNvSpPr>
            <a:spLocks noGrp="1"/>
          </p:cNvSpPr>
          <p:nvPr>
            <p:ph idx="1"/>
          </p:nvPr>
        </p:nvSpPr>
        <p:spPr>
          <a:xfrm>
            <a:off x="159488" y="1084520"/>
            <a:ext cx="8527312" cy="4382424"/>
          </a:xfrm>
        </p:spPr>
        <p:txBody>
          <a:bodyPr>
            <a:normAutofit lnSpcReduction="10000"/>
          </a:bodyPr>
          <a:lstStyle/>
          <a:p>
            <a:pPr marL="201168" lvl="1" indent="0">
              <a:buNone/>
              <a:defRPr/>
            </a:pPr>
            <a:r>
              <a:rPr lang="en-US" sz="2400" b="1" dirty="0" smtClean="0">
                <a:latin typeface="Tahoma" panose="020B0604030504040204" pitchFamily="34" charset="0"/>
                <a:ea typeface="Tahoma" panose="020B0604030504040204" pitchFamily="34" charset="0"/>
                <a:cs typeface="Tahoma" panose="020B0604030504040204" pitchFamily="34" charset="0"/>
              </a:rPr>
              <a:t>In addition to DMI employees, the HITSS contract relies on subcontractors from a number of third party organizations including: </a:t>
            </a:r>
          </a:p>
          <a:p>
            <a:pPr lvl="1">
              <a:defRPr/>
            </a:pPr>
            <a:endParaRPr lang="en-US" sz="2400" b="1" dirty="0">
              <a:latin typeface="Tahoma" panose="020B0604030504040204" pitchFamily="34" charset="0"/>
              <a:ea typeface="Tahoma" panose="020B0604030504040204" pitchFamily="34" charset="0"/>
              <a:cs typeface="Tahoma" panose="020B0604030504040204" pitchFamily="34" charset="0"/>
            </a:endParaRPr>
          </a:p>
          <a:p>
            <a:pPr lvl="1">
              <a:defRPr/>
            </a:pPr>
            <a:r>
              <a:rPr lang="en-US" sz="2400" b="1" dirty="0" smtClean="0">
                <a:latin typeface="Tahoma" panose="020B0604030504040204" pitchFamily="34" charset="0"/>
                <a:ea typeface="Tahoma" panose="020B0604030504040204" pitchFamily="34" charset="0"/>
                <a:cs typeface="Tahoma" panose="020B0604030504040204" pitchFamily="34" charset="0"/>
              </a:rPr>
              <a:t>ADNET </a:t>
            </a:r>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Engineering/Operations &amp; </a:t>
            </a:r>
            <a:r>
              <a:rPr lang="en-US" sz="2400" dirty="0" smtClean="0">
                <a:latin typeface="Tahoma" panose="020B0604030504040204" pitchFamily="34" charset="0"/>
                <a:ea typeface="Tahoma" panose="020B0604030504040204" pitchFamily="34" charset="0"/>
                <a:cs typeface="Tahoma" panose="020B0604030504040204" pitchFamily="34" charset="0"/>
              </a:rPr>
              <a:t>User </a:t>
            </a:r>
            <a:r>
              <a:rPr lang="en-US" sz="2400" dirty="0">
                <a:latin typeface="Tahoma" panose="020B0604030504040204" pitchFamily="34" charset="0"/>
                <a:ea typeface="Tahoma" panose="020B0604030504040204" pitchFamily="34" charset="0"/>
                <a:cs typeface="Tahoma" panose="020B0604030504040204" pitchFamily="34" charset="0"/>
              </a:rPr>
              <a:t>Support Services</a:t>
            </a:r>
          </a:p>
          <a:p>
            <a:pPr lvl="1"/>
            <a:r>
              <a:rPr lang="en-US" sz="2400" b="1" dirty="0">
                <a:latin typeface="Tahoma" panose="020B0604030504040204" pitchFamily="34" charset="0"/>
                <a:ea typeface="Tahoma" panose="020B0604030504040204" pitchFamily="34" charset="0"/>
                <a:cs typeface="Tahoma" panose="020B0604030504040204" pitchFamily="34" charset="0"/>
              </a:rPr>
              <a:t>a.i. Solutions – </a:t>
            </a:r>
            <a:r>
              <a:rPr lang="en-US" sz="2400" dirty="0">
                <a:latin typeface="Tahoma" panose="020B0604030504040204" pitchFamily="34" charset="0"/>
                <a:ea typeface="Tahoma" panose="020B0604030504040204" pitchFamily="34" charset="0"/>
                <a:cs typeface="Tahoma" panose="020B0604030504040204" pitchFamily="34" charset="0"/>
              </a:rPr>
              <a:t>Security </a:t>
            </a:r>
            <a:r>
              <a:rPr lang="en-US" sz="2400" dirty="0" smtClean="0">
                <a:latin typeface="Tahoma" panose="020B0604030504040204" pitchFamily="34" charset="0"/>
                <a:ea typeface="Tahoma" panose="020B0604030504040204" pitchFamily="34" charset="0"/>
                <a:cs typeface="Tahoma" panose="020B0604030504040204" pitchFamily="34" charset="0"/>
              </a:rPr>
              <a:t>Services</a:t>
            </a:r>
          </a:p>
          <a:p>
            <a:pPr lvl="1"/>
            <a:r>
              <a:rPr lang="en-US" sz="2400" b="1" dirty="0" smtClean="0">
                <a:latin typeface="Tahoma" panose="020B0604030504040204" pitchFamily="34" charset="0"/>
                <a:ea typeface="Tahoma" panose="020B0604030504040204" pitchFamily="34" charset="0"/>
                <a:cs typeface="Tahoma" panose="020B0604030504040204" pitchFamily="34" charset="0"/>
              </a:rPr>
              <a:t>Clark </a:t>
            </a:r>
            <a:r>
              <a:rPr lang="en-US" sz="2400" b="1" dirty="0">
                <a:latin typeface="Tahoma" panose="020B0604030504040204" pitchFamily="34" charset="0"/>
                <a:ea typeface="Tahoma" panose="020B0604030504040204" pitchFamily="34" charset="0"/>
                <a:cs typeface="Tahoma" panose="020B0604030504040204" pitchFamily="34" charset="0"/>
              </a:rPr>
              <a:t>&amp; Parsia – </a:t>
            </a:r>
            <a:r>
              <a:rPr lang="en-US" sz="2400" dirty="0">
                <a:latin typeface="Tahoma" panose="020B0604030504040204" pitchFamily="34" charset="0"/>
                <a:ea typeface="Tahoma" panose="020B0604030504040204" pitchFamily="34" charset="0"/>
                <a:cs typeface="Tahoma" panose="020B0604030504040204" pitchFamily="34" charset="0"/>
              </a:rPr>
              <a:t>Support Task Order, provide Agile Coaching/Expertise</a:t>
            </a:r>
          </a:p>
          <a:p>
            <a:pPr lvl="1"/>
            <a:r>
              <a:rPr lang="en-US" sz="2400" b="1" dirty="0" smtClean="0">
                <a:latin typeface="Tahoma" panose="020B0604030504040204" pitchFamily="34" charset="0"/>
                <a:ea typeface="Tahoma" panose="020B0604030504040204" pitchFamily="34" charset="0"/>
                <a:cs typeface="Tahoma" panose="020B0604030504040204" pitchFamily="34" charset="0"/>
              </a:rPr>
              <a:t>Evoke – </a:t>
            </a:r>
            <a:r>
              <a:rPr lang="en-US" sz="2400" dirty="0" smtClean="0">
                <a:latin typeface="Tahoma" panose="020B0604030504040204" pitchFamily="34" charset="0"/>
                <a:ea typeface="Tahoma" panose="020B0604030504040204" pitchFamily="34" charset="0"/>
                <a:cs typeface="Tahoma" panose="020B0604030504040204" pitchFamily="34" charset="0"/>
              </a:rPr>
              <a:t>Financial Analysis</a:t>
            </a:r>
          </a:p>
          <a:p>
            <a:pPr lvl="1"/>
            <a:r>
              <a:rPr lang="en-US" sz="2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K Force – </a:t>
            </a:r>
            <a:r>
              <a:rPr lang="en-US" sz="2400" dirty="0" smtClean="0">
                <a:solidFill>
                  <a:srgbClr val="000000"/>
                </a:solidFill>
                <a:latin typeface="Tahoma" panose="020B0604030504040204" pitchFamily="34" charset="0"/>
                <a:ea typeface="Tahoma" panose="020B0604030504040204" pitchFamily="34" charset="0"/>
                <a:cs typeface="Tahoma" panose="020B0604030504040204" pitchFamily="34" charset="0"/>
              </a:rPr>
              <a:t>Application Development </a:t>
            </a:r>
            <a:endParaRPr lang="en-US" sz="2400" b="1"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lvl="1"/>
            <a:r>
              <a:rPr lang="en-US" sz="2400" b="1" dirty="0" err="1" smtClean="0">
                <a:solidFill>
                  <a:srgbClr val="000000"/>
                </a:solidFill>
                <a:latin typeface="Tahoma" panose="020B0604030504040204" pitchFamily="34" charset="0"/>
                <a:ea typeface="Tahoma" panose="020B0604030504040204" pitchFamily="34" charset="0"/>
                <a:cs typeface="Tahoma" panose="020B0604030504040204" pitchFamily="34" charset="0"/>
              </a:rPr>
              <a:t>Zivra</a:t>
            </a:r>
            <a:r>
              <a:rPr lang="en-US" sz="2400" b="1" dirty="0" smtClean="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sz="2400" dirty="0" smtClean="0">
                <a:solidFill>
                  <a:srgbClr val="000000"/>
                </a:solidFill>
                <a:latin typeface="Tahoma" panose="020B0604030504040204" pitchFamily="34" charset="0"/>
                <a:ea typeface="Tahoma" panose="020B0604030504040204" pitchFamily="34" charset="0"/>
                <a:cs typeface="Tahoma" panose="020B0604030504040204" pitchFamily="34" charset="0"/>
              </a:rPr>
              <a:t>Application Development </a:t>
            </a:r>
            <a:endParaRPr lang="en-US" sz="2400"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01168" lvl="1" indent="0">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201168" lvl="1" indent="0">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201168" lvl="1"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201168"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201168"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201168" lvl="1" indent="0">
              <a:buNone/>
            </a:pPr>
            <a:endParaRPr lang="en-US" dirty="0"/>
          </a:p>
        </p:txBody>
      </p:sp>
    </p:spTree>
    <p:extLst>
      <p:ext uri="{BB962C8B-B14F-4D97-AF65-F5344CB8AC3E}">
        <p14:creationId xmlns:p14="http://schemas.microsoft.com/office/powerpoint/2010/main" val="1252849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721" y="3285460"/>
            <a:ext cx="8351874" cy="988828"/>
          </a:xfrm>
        </p:spPr>
        <p:txBody>
          <a:bodyPr>
            <a:normAutofit/>
          </a:bodyPr>
          <a:lstStyle/>
          <a:p>
            <a:pPr algn="ctr"/>
            <a:r>
              <a:rPr lang="en-US" dirty="0" smtClean="0"/>
              <a:t>Our NASA HITSS Team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ctrTitle"/>
          </p:nvPr>
        </p:nvSpPr>
        <p:spPr/>
        <p:txBody>
          <a:bodyPr>
            <a:normAutofit fontScale="90000"/>
          </a:bodyPr>
          <a:lstStyle/>
          <a:p>
            <a:pPr>
              <a:lnSpc>
                <a:spcPct val="150000"/>
              </a:lnSpc>
              <a:buNone/>
            </a:pPr>
            <a:r>
              <a:rPr lang="en-US" sz="1800" b="1" dirty="0" smtClean="0">
                <a:solidFill>
                  <a:srgbClr val="FF0000"/>
                </a:solidFill>
                <a:latin typeface="Tahoma" pitchFamily="34" charset="0"/>
                <a:ea typeface="Tahoma" pitchFamily="34" charset="0"/>
                <a:cs typeface="Tahoma" pitchFamily="34" charset="0"/>
              </a:rPr>
              <a:t>03/</a:t>
            </a:r>
            <a:r>
              <a:rPr lang="en-US" sz="1800" b="1" dirty="0" smtClean="0">
                <a:latin typeface="Tahoma" pitchFamily="34" charset="0"/>
                <a:ea typeface="Tahoma" pitchFamily="34" charset="0"/>
                <a:cs typeface="Tahoma" pitchFamily="34" charset="0"/>
              </a:rPr>
              <a:t> Welcome to </a:t>
            </a:r>
            <a:r>
              <a:rPr lang="en-US" sz="1800" dirty="0" smtClean="0">
                <a:latin typeface="Tahoma" pitchFamily="34" charset="0"/>
                <a:ea typeface="Tahoma" pitchFamily="34" charset="0"/>
                <a:cs typeface="Tahoma" pitchFamily="34" charset="0"/>
              </a:rPr>
              <a:t>NASA HITSS</a:t>
            </a:r>
            <a:r>
              <a:rPr lang="en-US" sz="1800" b="1" dirty="0" smtClean="0">
                <a:latin typeface="Tahoma" pitchFamily="34" charset="0"/>
                <a:ea typeface="Tahoma" pitchFamily="34" charset="0"/>
                <a:cs typeface="Tahoma" pitchFamily="34" charset="0"/>
              </a:rPr>
              <a:t>!</a:t>
            </a:r>
          </a:p>
          <a:p>
            <a:pPr>
              <a:lnSpc>
                <a:spcPct val="150000"/>
              </a:lnSpc>
              <a:buNone/>
            </a:pPr>
            <a:r>
              <a:rPr lang="en-US" sz="1800" b="1" dirty="0" smtClean="0">
                <a:solidFill>
                  <a:srgbClr val="FF0000"/>
                </a:solidFill>
                <a:latin typeface="Tahoma" pitchFamily="34" charset="0"/>
                <a:ea typeface="Tahoma" pitchFamily="34" charset="0"/>
                <a:cs typeface="Tahoma" pitchFamily="34" charset="0"/>
              </a:rPr>
              <a:t>04/</a:t>
            </a:r>
            <a:r>
              <a:rPr lang="en-US" sz="1800" b="1" dirty="0" smtClean="0">
                <a:latin typeface="Tahoma" pitchFamily="34" charset="0"/>
                <a:ea typeface="Tahoma" pitchFamily="34" charset="0"/>
                <a:cs typeface="Tahoma" pitchFamily="34" charset="0"/>
              </a:rPr>
              <a:t> Our Client</a:t>
            </a:r>
          </a:p>
          <a:p>
            <a:pPr>
              <a:lnSpc>
                <a:spcPct val="150000"/>
              </a:lnSpc>
              <a:buNone/>
            </a:pPr>
            <a:r>
              <a:rPr lang="en-US" sz="1800" dirty="0" smtClean="0">
                <a:solidFill>
                  <a:srgbClr val="FF0000"/>
                </a:solidFill>
                <a:latin typeface="Tahoma" pitchFamily="34" charset="0"/>
                <a:ea typeface="Tahoma" pitchFamily="34" charset="0"/>
                <a:cs typeface="Tahoma" pitchFamily="34" charset="0"/>
              </a:rPr>
              <a:t>13</a:t>
            </a:r>
            <a:r>
              <a:rPr lang="en-US" sz="1800" b="1" dirty="0" smtClean="0">
                <a:solidFill>
                  <a:srgbClr val="FF0000"/>
                </a:solidFill>
                <a:latin typeface="Tahoma" pitchFamily="34" charset="0"/>
                <a:ea typeface="Tahoma" pitchFamily="34" charset="0"/>
                <a:cs typeface="Tahoma" pitchFamily="34" charset="0"/>
              </a:rPr>
              <a:t>/ </a:t>
            </a:r>
            <a:r>
              <a:rPr lang="en-US" sz="1800" b="1" dirty="0" smtClean="0">
                <a:latin typeface="Tahoma" pitchFamily="34" charset="0"/>
                <a:ea typeface="Tahoma" pitchFamily="34" charset="0"/>
                <a:cs typeface="Tahoma" pitchFamily="34" charset="0"/>
              </a:rPr>
              <a:t>Our Program</a:t>
            </a:r>
          </a:p>
          <a:p>
            <a:pPr>
              <a:lnSpc>
                <a:spcPct val="150000"/>
              </a:lnSpc>
              <a:buNone/>
            </a:pPr>
            <a:r>
              <a:rPr lang="en-US" sz="1800" b="1" dirty="0" smtClean="0">
                <a:solidFill>
                  <a:srgbClr val="FF0000"/>
                </a:solidFill>
                <a:latin typeface="Tahoma" pitchFamily="34" charset="0"/>
                <a:ea typeface="Tahoma" pitchFamily="34" charset="0"/>
                <a:cs typeface="Tahoma" pitchFamily="34" charset="0"/>
              </a:rPr>
              <a:t>19/ </a:t>
            </a:r>
            <a:r>
              <a:rPr lang="en-US" sz="1800" b="1" dirty="0" smtClean="0">
                <a:latin typeface="Tahoma" pitchFamily="34" charset="0"/>
                <a:ea typeface="Tahoma" pitchFamily="34" charset="0"/>
                <a:cs typeface="Tahoma" pitchFamily="34" charset="0"/>
              </a:rPr>
              <a:t>Our Team</a:t>
            </a:r>
          </a:p>
          <a:p>
            <a:pPr>
              <a:lnSpc>
                <a:spcPct val="150000"/>
              </a:lnSpc>
              <a:buNone/>
            </a:pPr>
            <a:r>
              <a:rPr lang="en-US" sz="1800" dirty="0" smtClean="0">
                <a:solidFill>
                  <a:srgbClr val="FF0000"/>
                </a:solidFill>
                <a:latin typeface="Tahoma" pitchFamily="34" charset="0"/>
                <a:ea typeface="Tahoma" pitchFamily="34" charset="0"/>
                <a:cs typeface="Tahoma" pitchFamily="34" charset="0"/>
              </a:rPr>
              <a:t>27</a:t>
            </a:r>
            <a:r>
              <a:rPr lang="en-US" sz="1800" b="1" dirty="0" smtClean="0">
                <a:solidFill>
                  <a:srgbClr val="FF0000"/>
                </a:solidFill>
                <a:latin typeface="Tahoma" pitchFamily="34" charset="0"/>
                <a:ea typeface="Tahoma" pitchFamily="34" charset="0"/>
                <a:cs typeface="Tahoma" pitchFamily="34" charset="0"/>
              </a:rPr>
              <a:t>/ </a:t>
            </a:r>
            <a:r>
              <a:rPr lang="en-US" sz="1800" b="1" dirty="0" smtClean="0">
                <a:latin typeface="Tahoma" pitchFamily="34" charset="0"/>
                <a:ea typeface="Tahoma" pitchFamily="34" charset="0"/>
                <a:cs typeface="Tahoma" pitchFamily="34" charset="0"/>
              </a:rPr>
              <a:t>Resources You Can Use</a:t>
            </a:r>
          </a:p>
          <a:p>
            <a:pPr>
              <a:lnSpc>
                <a:spcPct val="150000"/>
              </a:lnSpc>
              <a:buNone/>
            </a:pPr>
            <a:r>
              <a:rPr lang="en-US" sz="1800" dirty="0" smtClean="0">
                <a:solidFill>
                  <a:srgbClr val="FF0000"/>
                </a:solidFill>
                <a:latin typeface="Tahoma" pitchFamily="34" charset="0"/>
                <a:ea typeface="Tahoma" pitchFamily="34" charset="0"/>
                <a:cs typeface="Tahoma" pitchFamily="34" charset="0"/>
              </a:rPr>
              <a:t>33</a:t>
            </a:r>
            <a:r>
              <a:rPr lang="en-US" sz="1800" b="1" dirty="0" smtClean="0">
                <a:solidFill>
                  <a:srgbClr val="FF0000"/>
                </a:solidFill>
                <a:latin typeface="Tahoma" pitchFamily="34" charset="0"/>
                <a:ea typeface="Tahoma" pitchFamily="34" charset="0"/>
                <a:cs typeface="Tahoma" pitchFamily="34" charset="0"/>
              </a:rPr>
              <a:t>/ </a:t>
            </a:r>
            <a:r>
              <a:rPr lang="en-US" sz="1800" dirty="0" smtClean="0">
                <a:latin typeface="Tahoma" pitchFamily="34" charset="0"/>
                <a:ea typeface="Tahoma" pitchFamily="34" charset="0"/>
                <a:cs typeface="Tahoma" pitchFamily="34" charset="0"/>
              </a:rPr>
              <a:t>Success Stories</a:t>
            </a:r>
            <a:br>
              <a:rPr lang="en-US" sz="1800" dirty="0" smtClean="0">
                <a:latin typeface="Tahoma" pitchFamily="34" charset="0"/>
                <a:ea typeface="Tahoma" pitchFamily="34" charset="0"/>
                <a:cs typeface="Tahoma" pitchFamily="34" charset="0"/>
              </a:rPr>
            </a:br>
            <a:r>
              <a:rPr lang="en-US" sz="1800" dirty="0" smtClean="0">
                <a:solidFill>
                  <a:srgbClr val="FF0000"/>
                </a:solidFill>
                <a:latin typeface="Tahoma" pitchFamily="34" charset="0"/>
                <a:ea typeface="Tahoma" pitchFamily="34" charset="0"/>
                <a:cs typeface="Tahoma" pitchFamily="34" charset="0"/>
              </a:rPr>
              <a:t>36/ </a:t>
            </a:r>
            <a:r>
              <a:rPr lang="en-US" sz="1800" dirty="0" smtClean="0">
                <a:latin typeface="Tahoma" pitchFamily="34" charset="0"/>
                <a:ea typeface="Tahoma" pitchFamily="34" charset="0"/>
                <a:cs typeface="Tahoma" pitchFamily="34" charset="0"/>
              </a:rPr>
              <a:t>Acronyms</a:t>
            </a:r>
            <a:endParaRPr lang="en-US" sz="1800" b="1" dirty="0" smtClean="0">
              <a:latin typeface="Tahoma" pitchFamily="34" charset="0"/>
              <a:ea typeface="Tahoma" pitchFamily="34" charset="0"/>
              <a:cs typeface="Tahoma" pitchFamily="34" charset="0"/>
            </a:endParaRPr>
          </a:p>
          <a:p>
            <a:pPr>
              <a:buNone/>
            </a:pPr>
            <a:endParaRPr lang="en-US" sz="1800" b="1" dirty="0" smtClean="0">
              <a:latin typeface="Arial" pitchFamily="34" charset="0"/>
            </a:endParaRPr>
          </a:p>
        </p:txBody>
      </p:sp>
      <p:sp>
        <p:nvSpPr>
          <p:cNvPr id="5" name="Line 6"/>
          <p:cNvSpPr>
            <a:spLocks noChangeShapeType="1"/>
          </p:cNvSpPr>
          <p:nvPr>
            <p:custDataLst>
              <p:tags r:id="rId1"/>
            </p:custDataLst>
          </p:nvPr>
        </p:nvSpPr>
        <p:spPr bwMode="auto">
          <a:xfrm>
            <a:off x="477656" y="2820988"/>
            <a:ext cx="5549900" cy="0"/>
          </a:xfrm>
          <a:prstGeom prst="line">
            <a:avLst/>
          </a:prstGeom>
          <a:noFill/>
          <a:ln w="3175">
            <a:solidFill>
              <a:srgbClr val="FC2C16"/>
            </a:solidFill>
            <a:round/>
            <a:headEnd/>
            <a:tailEnd/>
          </a:ln>
        </p:spPr>
        <p:txBody>
          <a:bodyPr/>
          <a:lstStyle/>
          <a:p>
            <a:endParaRPr lang="en-US" dirty="0"/>
          </a:p>
        </p:txBody>
      </p:sp>
      <p:sp>
        <p:nvSpPr>
          <p:cNvPr id="6" name="Line 6"/>
          <p:cNvSpPr>
            <a:spLocks noChangeShapeType="1"/>
          </p:cNvSpPr>
          <p:nvPr>
            <p:custDataLst>
              <p:tags r:id="rId2"/>
            </p:custDataLst>
          </p:nvPr>
        </p:nvSpPr>
        <p:spPr bwMode="auto">
          <a:xfrm>
            <a:off x="467020" y="3161230"/>
            <a:ext cx="5549900" cy="0"/>
          </a:xfrm>
          <a:prstGeom prst="line">
            <a:avLst/>
          </a:prstGeom>
          <a:noFill/>
          <a:ln w="3175">
            <a:solidFill>
              <a:srgbClr val="FC2C16"/>
            </a:solidFill>
            <a:round/>
            <a:headEnd/>
            <a:tailEnd/>
          </a:ln>
        </p:spPr>
        <p:txBody>
          <a:bodyPr/>
          <a:lstStyle/>
          <a:p>
            <a:endParaRPr lang="en-US" dirty="0"/>
          </a:p>
        </p:txBody>
      </p:sp>
      <p:sp>
        <p:nvSpPr>
          <p:cNvPr id="7" name="Line 6"/>
          <p:cNvSpPr>
            <a:spLocks noChangeShapeType="1"/>
          </p:cNvSpPr>
          <p:nvPr>
            <p:custDataLst>
              <p:tags r:id="rId3"/>
            </p:custDataLst>
          </p:nvPr>
        </p:nvSpPr>
        <p:spPr bwMode="auto">
          <a:xfrm>
            <a:off x="467020" y="3536729"/>
            <a:ext cx="5549900" cy="0"/>
          </a:xfrm>
          <a:prstGeom prst="line">
            <a:avLst/>
          </a:prstGeom>
          <a:noFill/>
          <a:ln w="3175">
            <a:solidFill>
              <a:srgbClr val="FC2C16"/>
            </a:solidFill>
            <a:round/>
            <a:headEnd/>
            <a:tailEnd/>
          </a:ln>
        </p:spPr>
        <p:txBody>
          <a:bodyPr/>
          <a:lstStyle/>
          <a:p>
            <a:endParaRPr lang="en-US" dirty="0"/>
          </a:p>
        </p:txBody>
      </p:sp>
      <p:sp>
        <p:nvSpPr>
          <p:cNvPr id="8" name="Line 6"/>
          <p:cNvSpPr>
            <a:spLocks noChangeShapeType="1"/>
          </p:cNvSpPr>
          <p:nvPr>
            <p:custDataLst>
              <p:tags r:id="rId4"/>
            </p:custDataLst>
          </p:nvPr>
        </p:nvSpPr>
        <p:spPr bwMode="auto">
          <a:xfrm>
            <a:off x="477656" y="3908872"/>
            <a:ext cx="5549900" cy="0"/>
          </a:xfrm>
          <a:prstGeom prst="line">
            <a:avLst/>
          </a:prstGeom>
          <a:noFill/>
          <a:ln w="3175">
            <a:solidFill>
              <a:srgbClr val="FC2C16"/>
            </a:solidFill>
            <a:round/>
            <a:headEnd/>
            <a:tailEnd/>
          </a:ln>
        </p:spPr>
        <p:txBody>
          <a:bodyPr/>
          <a:lstStyle/>
          <a:p>
            <a:endParaRPr lang="en-US" dirty="0"/>
          </a:p>
        </p:txBody>
      </p:sp>
      <p:sp>
        <p:nvSpPr>
          <p:cNvPr id="9" name="Line 6"/>
          <p:cNvSpPr>
            <a:spLocks noChangeShapeType="1"/>
          </p:cNvSpPr>
          <p:nvPr>
            <p:custDataLst>
              <p:tags r:id="rId5"/>
            </p:custDataLst>
          </p:nvPr>
        </p:nvSpPr>
        <p:spPr bwMode="auto">
          <a:xfrm>
            <a:off x="467020" y="4639156"/>
            <a:ext cx="5549900" cy="0"/>
          </a:xfrm>
          <a:prstGeom prst="line">
            <a:avLst/>
          </a:prstGeom>
          <a:noFill/>
          <a:ln w="3175">
            <a:solidFill>
              <a:srgbClr val="FC2C16"/>
            </a:solidFill>
            <a:round/>
            <a:headEnd/>
            <a:tailEnd/>
          </a:ln>
        </p:spPr>
        <p:txBody>
          <a:bodyPr/>
          <a:lstStyle/>
          <a:p>
            <a:endParaRPr lang="en-US" dirty="0"/>
          </a:p>
        </p:txBody>
      </p:sp>
      <p:sp>
        <p:nvSpPr>
          <p:cNvPr id="10" name="Line 6"/>
          <p:cNvSpPr>
            <a:spLocks noChangeShapeType="1"/>
          </p:cNvSpPr>
          <p:nvPr>
            <p:custDataLst>
              <p:tags r:id="rId6"/>
            </p:custDataLst>
          </p:nvPr>
        </p:nvSpPr>
        <p:spPr bwMode="auto">
          <a:xfrm>
            <a:off x="477656" y="4288282"/>
            <a:ext cx="5549900" cy="0"/>
          </a:xfrm>
          <a:prstGeom prst="line">
            <a:avLst/>
          </a:prstGeom>
          <a:noFill/>
          <a:ln w="3175">
            <a:solidFill>
              <a:srgbClr val="FC2C16"/>
            </a:solidFill>
            <a:round/>
            <a:headEnd/>
            <a:tailEnd/>
          </a:ln>
        </p:spPr>
        <p:txBody>
          <a:bodyPr/>
          <a:lstStyle/>
          <a:p>
            <a:endParaRPr lang="en-US" dirty="0"/>
          </a:p>
        </p:txBody>
      </p:sp>
      <p:sp>
        <p:nvSpPr>
          <p:cNvPr id="11" name="Line 6"/>
          <p:cNvSpPr>
            <a:spLocks noChangeShapeType="1"/>
          </p:cNvSpPr>
          <p:nvPr>
            <p:custDataLst>
              <p:tags r:id="rId7"/>
            </p:custDataLst>
          </p:nvPr>
        </p:nvSpPr>
        <p:spPr bwMode="auto">
          <a:xfrm>
            <a:off x="477656" y="4977409"/>
            <a:ext cx="5549900" cy="0"/>
          </a:xfrm>
          <a:prstGeom prst="line">
            <a:avLst/>
          </a:prstGeom>
          <a:noFill/>
          <a:ln w="3175">
            <a:solidFill>
              <a:srgbClr val="FC2C16"/>
            </a:solidFill>
            <a:round/>
            <a:headEnd/>
            <a:tailEnd/>
          </a:ln>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9" y="0"/>
            <a:ext cx="8527312" cy="820513"/>
          </a:xfrm>
        </p:spPr>
        <p:txBody>
          <a:bodyPr/>
          <a:lstStyle/>
          <a:p>
            <a:r>
              <a:rPr lang="en-US" dirty="0" smtClean="0"/>
              <a:t>DMI HITSS Organization Chart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34" y="3929483"/>
            <a:ext cx="7707476" cy="5628950"/>
          </a:xfrm>
          <a:prstGeom prst="rect">
            <a:avLst/>
          </a:prstGeom>
        </p:spPr>
      </p:pic>
    </p:spTree>
    <p:extLst>
      <p:ext uri="{BB962C8B-B14F-4D97-AF65-F5344CB8AC3E}">
        <p14:creationId xmlns:p14="http://schemas.microsoft.com/office/powerpoint/2010/main" val="1675074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115147"/>
            <a:ext cx="8910084" cy="650397"/>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Team</a:t>
            </a:r>
            <a:r>
              <a:rPr lang="en-US" sz="3200" dirty="0" smtClean="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Management Team</a:t>
            </a:r>
            <a:endParaRPr lang="en-US" sz="2800" dirty="0"/>
          </a:p>
        </p:txBody>
      </p:sp>
      <p:sp>
        <p:nvSpPr>
          <p:cNvPr id="7" name="Content Placeholder 4"/>
          <p:cNvSpPr txBox="1">
            <a:spLocks/>
          </p:cNvSpPr>
          <p:nvPr/>
        </p:nvSpPr>
        <p:spPr>
          <a:xfrm>
            <a:off x="396952" y="971103"/>
            <a:ext cx="7184062" cy="5380075"/>
          </a:xfrm>
          <a:prstGeom prst="rect">
            <a:avLst/>
          </a:prstGeom>
        </p:spPr>
        <p:txBody>
          <a:bodyPr vert="horz" lIns="91440" tIns="45720" rIns="91440" bIns="45720" rtlCol="0">
            <a:normAutofit/>
          </a:bodyPr>
          <a:lstStyle>
            <a:lvl1pPr marL="164592" indent="-164592" algn="l" defTabSz="914400" rtl="0" eaLnBrk="1" latinLnBrk="0" hangingPunct="1">
              <a:spcBef>
                <a:spcPct val="20000"/>
              </a:spcBef>
              <a:buClr>
                <a:srgbClr val="0092CC"/>
              </a:buClr>
              <a:buFont typeface="Wingdings" pitchFamily="2" charset="2"/>
              <a:buChar char="§"/>
              <a:defRPr sz="1800" b="1" kern="1200">
                <a:solidFill>
                  <a:schemeClr val="tx1"/>
                </a:solidFill>
                <a:latin typeface="Arial" pitchFamily="34" charset="0"/>
                <a:ea typeface="+mn-ea"/>
                <a:cs typeface="Arial" pitchFamily="34" charset="0"/>
              </a:defRPr>
            </a:lvl1pPr>
            <a:lvl2pPr marL="36576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2pPr>
            <a:lvl3pPr marL="54864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3pPr>
            <a:lvl4pPr marL="73152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4pPr>
            <a:lvl5pPr marL="91440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1900" b="1" dirty="0" smtClean="0">
              <a:ea typeface="Tahoma" panose="020B0604030504040204" pitchFamily="34" charset="0"/>
            </a:endParaRPr>
          </a:p>
          <a:p>
            <a:pPr lvl="1"/>
            <a:r>
              <a:rPr lang="en-US" sz="1900" b="1" dirty="0" smtClean="0">
                <a:ea typeface="Tahoma" panose="020B0604030504040204" pitchFamily="34" charset="0"/>
              </a:rPr>
              <a:t>Greg Summer, Program Manager</a:t>
            </a:r>
            <a:endParaRPr lang="en-US" sz="1900" b="1" dirty="0">
              <a:ea typeface="Tahoma" panose="020B0604030504040204" pitchFamily="34" charset="0"/>
            </a:endParaRPr>
          </a:p>
          <a:p>
            <a:pPr lvl="2"/>
            <a:r>
              <a:rPr lang="en-US" dirty="0"/>
              <a:t>Desk Phone: 202-350-2118 </a:t>
            </a:r>
          </a:p>
          <a:p>
            <a:pPr lvl="2"/>
            <a:r>
              <a:rPr lang="en-US" dirty="0"/>
              <a:t>Cell Phone: </a:t>
            </a:r>
            <a:r>
              <a:rPr lang="en-US" dirty="0" smtClean="0"/>
              <a:t>703-593-4734</a:t>
            </a:r>
            <a:endParaRPr lang="en-US" dirty="0"/>
          </a:p>
          <a:p>
            <a:pPr lvl="2"/>
            <a:r>
              <a:rPr lang="en-US" dirty="0" smtClean="0"/>
              <a:t>NASA Email</a:t>
            </a:r>
            <a:r>
              <a:rPr lang="en-US" dirty="0"/>
              <a:t>: </a:t>
            </a:r>
            <a:r>
              <a:rPr lang="en-US" u="sng" dirty="0" smtClean="0">
                <a:solidFill>
                  <a:srgbClr val="FF0000"/>
                </a:solidFill>
              </a:rPr>
              <a:t>gregory.s.summer@nasa.gov</a:t>
            </a:r>
            <a:endParaRPr lang="en-US" u="sng" dirty="0">
              <a:solidFill>
                <a:srgbClr val="FF0000"/>
              </a:solidFill>
            </a:endParaRPr>
          </a:p>
          <a:p>
            <a:pPr lvl="2"/>
            <a:r>
              <a:rPr lang="en-US" dirty="0"/>
              <a:t>DMI Email: </a:t>
            </a:r>
            <a:r>
              <a:rPr lang="en-US" dirty="0" smtClean="0">
                <a:solidFill>
                  <a:srgbClr val="C00000"/>
                </a:solidFill>
                <a:hlinkClick r:id="rId3"/>
              </a:rPr>
              <a:t>gsummer@dminc.com</a:t>
            </a:r>
            <a:endParaRPr lang="en-US" dirty="0">
              <a:solidFill>
                <a:srgbClr val="C00000"/>
              </a:solidFill>
            </a:endParaRPr>
          </a:p>
          <a:p>
            <a:pPr lvl="2"/>
            <a:r>
              <a:rPr lang="en-US" dirty="0"/>
              <a:t>Office Location: 400 Virginia Ave SW, Suite 200, Washington, DC </a:t>
            </a:r>
            <a:endParaRPr lang="en-US" sz="1900" b="1" dirty="0">
              <a:ea typeface="Tahoma" panose="020B0604030504040204" pitchFamily="34" charset="0"/>
            </a:endParaRPr>
          </a:p>
          <a:p>
            <a:pPr lvl="1"/>
            <a:r>
              <a:rPr lang="en-US" sz="1900" b="1" dirty="0" smtClean="0">
                <a:ea typeface="Tahoma" panose="020B0604030504040204" pitchFamily="34" charset="0"/>
              </a:rPr>
              <a:t>Melissa Forrest, Deputy Program Manager</a:t>
            </a:r>
          </a:p>
          <a:p>
            <a:pPr lvl="2"/>
            <a:r>
              <a:rPr lang="en-US" dirty="0" smtClean="0"/>
              <a:t>Desk Phone</a:t>
            </a:r>
            <a:r>
              <a:rPr lang="en-US" dirty="0"/>
              <a:t>: </a:t>
            </a:r>
            <a:r>
              <a:rPr lang="en-US" dirty="0" smtClean="0"/>
              <a:t>202-350-2149</a:t>
            </a:r>
          </a:p>
          <a:p>
            <a:pPr lvl="2"/>
            <a:r>
              <a:rPr lang="en-US" dirty="0" smtClean="0"/>
              <a:t>Cell Phone: 703-395-8424</a:t>
            </a:r>
          </a:p>
          <a:p>
            <a:pPr lvl="2"/>
            <a:r>
              <a:rPr lang="en-US" dirty="0" smtClean="0"/>
              <a:t>NASA Email</a:t>
            </a:r>
            <a:r>
              <a:rPr lang="en-US" dirty="0"/>
              <a:t>: </a:t>
            </a:r>
            <a:r>
              <a:rPr lang="en-US" dirty="0" smtClean="0">
                <a:hlinkClick r:id="rId4"/>
              </a:rPr>
              <a:t>Melissa.Forrest@nasa.gov</a:t>
            </a:r>
            <a:r>
              <a:rPr lang="en-US" dirty="0" smtClean="0"/>
              <a:t> </a:t>
            </a:r>
            <a:endParaRPr lang="en-US" dirty="0"/>
          </a:p>
          <a:p>
            <a:pPr lvl="2"/>
            <a:r>
              <a:rPr lang="en-US" dirty="0" smtClean="0"/>
              <a:t>DMI Email: </a:t>
            </a:r>
            <a:r>
              <a:rPr lang="en-US" u="sng" dirty="0" smtClean="0">
                <a:solidFill>
                  <a:srgbClr val="FF0000"/>
                </a:solidFill>
              </a:rPr>
              <a:t>mforrest@dminc.com</a:t>
            </a:r>
          </a:p>
          <a:p>
            <a:pPr lvl="2"/>
            <a:r>
              <a:rPr lang="en-US" dirty="0" smtClean="0"/>
              <a:t>Office Location: 400 Virginia Ave SW, Suite 200, Washington, DC </a:t>
            </a:r>
          </a:p>
          <a:p>
            <a:pPr marL="384048" lvl="2" indent="0">
              <a:buNone/>
            </a:pPr>
            <a:endParaRPr lang="en-US" dirty="0"/>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smtClean="0">
              <a:latin typeface="Tahoma" panose="020B0604030504040204" pitchFamily="34" charset="0"/>
              <a:ea typeface="Tahoma" panose="020B0604030504040204" pitchFamily="34" charset="0"/>
              <a:cs typeface="Tahoma" panose="020B0604030504040204" pitchFamily="34" charset="0"/>
            </a:endParaRPr>
          </a:p>
          <a:p>
            <a:pPr lvl="1"/>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smtClean="0"/>
          </a:p>
          <a:p>
            <a:endParaRPr lang="en-US" dirty="0" smtClean="0"/>
          </a:p>
          <a:p>
            <a:endParaRPr lang="en-US" dirty="0" smtClean="0"/>
          </a:p>
          <a:p>
            <a:pPr lvl="1"/>
            <a:endParaRPr lang="en-US" dirty="0"/>
          </a:p>
        </p:txBody>
      </p:sp>
    </p:spTree>
    <p:extLst>
      <p:ext uri="{BB962C8B-B14F-4D97-AF65-F5344CB8AC3E}">
        <p14:creationId xmlns:p14="http://schemas.microsoft.com/office/powerpoint/2010/main" val="39959173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9488" y="264007"/>
            <a:ext cx="8910084" cy="820513"/>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Program</a:t>
            </a:r>
            <a:r>
              <a:rPr lang="en-US" sz="2800" dirty="0" smtClean="0">
                <a:latin typeface="Tahoma" pitchFamily="34" charset="0"/>
                <a:ea typeface="Tahoma" pitchFamily="34" charset="0"/>
                <a:cs typeface="Tahoma" pitchFamily="34" charset="0"/>
              </a:rPr>
              <a:t>| Logistics</a:t>
            </a:r>
            <a:endParaRPr lang="en-US" sz="2800" dirty="0"/>
          </a:p>
        </p:txBody>
      </p:sp>
      <p:sp>
        <p:nvSpPr>
          <p:cNvPr id="5" name="Content Placeholder 4"/>
          <p:cNvSpPr>
            <a:spLocks noGrp="1"/>
          </p:cNvSpPr>
          <p:nvPr>
            <p:ph idx="1"/>
          </p:nvPr>
        </p:nvSpPr>
        <p:spPr>
          <a:xfrm>
            <a:off x="191386" y="829340"/>
            <a:ext cx="8814391" cy="5454501"/>
          </a:xfrm>
        </p:spPr>
        <p:txBody>
          <a:bodyPr>
            <a:normAutofit/>
          </a:bodyPr>
          <a:lstStyle/>
          <a:p>
            <a:r>
              <a:rPr lang="en-US" sz="2000" dirty="0" smtClean="0"/>
              <a:t>Program Main Locations (where majority of team members reside):</a:t>
            </a:r>
          </a:p>
          <a:p>
            <a:pPr marL="0" indent="0">
              <a:buNone/>
            </a:pPr>
            <a:endParaRPr lang="en-US" sz="2000" dirty="0"/>
          </a:p>
          <a:p>
            <a:pPr lvl="1"/>
            <a:r>
              <a:rPr lang="en-US" sz="2000" u="sng" dirty="0" smtClean="0"/>
              <a:t>DMI Office: 2451 </a:t>
            </a:r>
            <a:r>
              <a:rPr lang="en-US" sz="2000" u="sng" dirty="0"/>
              <a:t>Crystal Drive</a:t>
            </a:r>
            <a:r>
              <a:rPr lang="en-US" sz="2000" dirty="0"/>
              <a:t>, </a:t>
            </a:r>
            <a:r>
              <a:rPr lang="en-US" sz="2000" dirty="0" smtClean="0"/>
              <a:t>11</a:t>
            </a:r>
            <a:r>
              <a:rPr lang="en-US" sz="2000" baseline="30000" dirty="0" smtClean="0"/>
              <a:t>th</a:t>
            </a:r>
            <a:r>
              <a:rPr lang="en-US" sz="2000" dirty="0" smtClean="0"/>
              <a:t> Floor, Crystal City</a:t>
            </a:r>
          </a:p>
          <a:p>
            <a:pPr lvl="2"/>
            <a:r>
              <a:rPr lang="en-US" b="1" dirty="0" smtClean="0"/>
              <a:t>Metro:</a:t>
            </a:r>
            <a:r>
              <a:rPr lang="en-US" dirty="0" smtClean="0"/>
              <a:t> Crystal City (</a:t>
            </a:r>
            <a:r>
              <a:rPr lang="en-US" dirty="0" err="1" smtClean="0"/>
              <a:t>Yel</a:t>
            </a:r>
            <a:r>
              <a:rPr lang="en-US" dirty="0" smtClean="0"/>
              <a:t>/</a:t>
            </a:r>
            <a:r>
              <a:rPr lang="en-US" dirty="0" err="1" smtClean="0"/>
              <a:t>Bl</a:t>
            </a:r>
            <a:r>
              <a:rPr lang="en-US" dirty="0" smtClean="0"/>
              <a:t> line) </a:t>
            </a:r>
          </a:p>
          <a:p>
            <a:pPr lvl="2"/>
            <a:r>
              <a:rPr lang="en-US" b="1" dirty="0" smtClean="0"/>
              <a:t>Parking:</a:t>
            </a:r>
            <a:r>
              <a:rPr lang="en-US" dirty="0" smtClean="0"/>
              <a:t> By meter (2hr max) or garage (2345 Crystal Drive) </a:t>
            </a:r>
          </a:p>
          <a:p>
            <a:pPr marL="384048" lvl="2" indent="0">
              <a:buNone/>
            </a:pPr>
            <a:endParaRPr lang="en-US" sz="500" dirty="0" smtClean="0"/>
          </a:p>
          <a:p>
            <a:pPr lvl="1"/>
            <a:r>
              <a:rPr lang="en-US" sz="2000" u="sng" dirty="0" smtClean="0"/>
              <a:t>DMI Office: 400 </a:t>
            </a:r>
            <a:r>
              <a:rPr lang="en-US" sz="2000" u="sng" dirty="0"/>
              <a:t>Virginia Ave</a:t>
            </a:r>
            <a:r>
              <a:rPr lang="en-US" sz="2000" dirty="0"/>
              <a:t>, </a:t>
            </a:r>
            <a:r>
              <a:rPr lang="en-US" sz="2000" dirty="0" smtClean="0"/>
              <a:t>Suite 200, Washington</a:t>
            </a:r>
            <a:r>
              <a:rPr lang="en-US" sz="2000" dirty="0"/>
              <a:t>, </a:t>
            </a:r>
            <a:r>
              <a:rPr lang="en-US" sz="2000" dirty="0" smtClean="0"/>
              <a:t>DC</a:t>
            </a:r>
          </a:p>
          <a:p>
            <a:pPr lvl="2"/>
            <a:r>
              <a:rPr lang="en-US" b="1" dirty="0"/>
              <a:t>Metro:</a:t>
            </a:r>
            <a:r>
              <a:rPr lang="en-US" dirty="0"/>
              <a:t> L’Enfant Plaza Station (Or/</a:t>
            </a:r>
            <a:r>
              <a:rPr lang="en-US" dirty="0" err="1"/>
              <a:t>Bl</a:t>
            </a:r>
            <a:r>
              <a:rPr lang="en-US" dirty="0"/>
              <a:t>/</a:t>
            </a:r>
            <a:r>
              <a:rPr lang="en-US" dirty="0" err="1"/>
              <a:t>Slv</a:t>
            </a:r>
            <a:r>
              <a:rPr lang="en-US" dirty="0"/>
              <a:t>/</a:t>
            </a:r>
            <a:r>
              <a:rPr lang="en-US" dirty="0" err="1"/>
              <a:t>Yel</a:t>
            </a:r>
            <a:r>
              <a:rPr lang="en-US" dirty="0"/>
              <a:t>/Gr lines) &amp; Federal Center (Or/</a:t>
            </a:r>
            <a:r>
              <a:rPr lang="en-US" dirty="0" err="1"/>
              <a:t>Bl</a:t>
            </a:r>
            <a:r>
              <a:rPr lang="en-US" dirty="0"/>
              <a:t>/</a:t>
            </a:r>
            <a:r>
              <a:rPr lang="en-US" dirty="0" err="1"/>
              <a:t>Slv</a:t>
            </a:r>
            <a:r>
              <a:rPr lang="en-US" dirty="0"/>
              <a:t>)</a:t>
            </a:r>
          </a:p>
          <a:p>
            <a:pPr lvl="2"/>
            <a:r>
              <a:rPr lang="en-US" b="1" dirty="0"/>
              <a:t>Parking: </a:t>
            </a:r>
            <a:r>
              <a:rPr lang="en-US" dirty="0"/>
              <a:t>By meter (2hr max) or garage (Standard </a:t>
            </a:r>
            <a:r>
              <a:rPr lang="en-US" dirty="0" smtClean="0"/>
              <a:t>Parking, 400 </a:t>
            </a:r>
            <a:r>
              <a:rPr lang="en-US" dirty="0" err="1" smtClean="0"/>
              <a:t>Va</a:t>
            </a:r>
            <a:r>
              <a:rPr lang="en-US" dirty="0" smtClean="0"/>
              <a:t> Ave SW) </a:t>
            </a:r>
          </a:p>
          <a:p>
            <a:pPr marL="384048" lvl="2" indent="0">
              <a:buNone/>
            </a:pPr>
            <a:endParaRPr lang="en-US" sz="500" dirty="0"/>
          </a:p>
          <a:p>
            <a:pPr lvl="1"/>
            <a:r>
              <a:rPr lang="en-US" sz="2000" u="sng" dirty="0"/>
              <a:t>NASA </a:t>
            </a:r>
            <a:r>
              <a:rPr lang="en-US" sz="2000" u="sng" dirty="0" smtClean="0"/>
              <a:t>HQ: </a:t>
            </a:r>
            <a:r>
              <a:rPr lang="en-US" sz="2000" u="sng" dirty="0"/>
              <a:t>300 E Street</a:t>
            </a:r>
            <a:r>
              <a:rPr lang="en-US" sz="2000" dirty="0"/>
              <a:t>, Washington, </a:t>
            </a:r>
            <a:r>
              <a:rPr lang="en-US" sz="2000" dirty="0" smtClean="0"/>
              <a:t>DC</a:t>
            </a:r>
          </a:p>
          <a:p>
            <a:pPr lvl="2"/>
            <a:r>
              <a:rPr lang="en-US" b="1" dirty="0"/>
              <a:t>Metro:</a:t>
            </a:r>
            <a:r>
              <a:rPr lang="en-US" dirty="0"/>
              <a:t> L’Enfant Plaza Station (Or/</a:t>
            </a:r>
            <a:r>
              <a:rPr lang="en-US" dirty="0" err="1"/>
              <a:t>Bl</a:t>
            </a:r>
            <a:r>
              <a:rPr lang="en-US" dirty="0"/>
              <a:t>/</a:t>
            </a:r>
            <a:r>
              <a:rPr lang="en-US" dirty="0" err="1"/>
              <a:t>Slv</a:t>
            </a:r>
            <a:r>
              <a:rPr lang="en-US" dirty="0"/>
              <a:t>/</a:t>
            </a:r>
            <a:r>
              <a:rPr lang="en-US" dirty="0" err="1"/>
              <a:t>Yel</a:t>
            </a:r>
            <a:r>
              <a:rPr lang="en-US" dirty="0"/>
              <a:t>/Gr lines) &amp; Federal Center (Or/</a:t>
            </a:r>
            <a:r>
              <a:rPr lang="en-US" dirty="0" err="1"/>
              <a:t>Bl</a:t>
            </a:r>
            <a:r>
              <a:rPr lang="en-US" dirty="0"/>
              <a:t>/</a:t>
            </a:r>
            <a:r>
              <a:rPr lang="en-US" dirty="0" err="1"/>
              <a:t>Slv</a:t>
            </a:r>
            <a:r>
              <a:rPr lang="en-US" dirty="0"/>
              <a:t>)</a:t>
            </a:r>
          </a:p>
          <a:p>
            <a:pPr lvl="2"/>
            <a:r>
              <a:rPr lang="en-US" b="1" dirty="0"/>
              <a:t>Parking:</a:t>
            </a:r>
            <a:r>
              <a:rPr lang="en-US" dirty="0"/>
              <a:t> By meter (2hr max) or garage </a:t>
            </a:r>
            <a:r>
              <a:rPr lang="en-US" dirty="0" smtClean="0"/>
              <a:t>(Capitol View, 425 3</a:t>
            </a:r>
            <a:r>
              <a:rPr lang="en-US" baseline="30000" dirty="0" smtClean="0"/>
              <a:t>rd</a:t>
            </a:r>
            <a:r>
              <a:rPr lang="en-US" dirty="0" smtClean="0"/>
              <a:t> St SW) </a:t>
            </a:r>
            <a:endParaRPr lang="en-US" dirty="0"/>
          </a:p>
          <a:p>
            <a:pPr marL="384048" lvl="2" indent="0">
              <a:buNone/>
            </a:pPr>
            <a:endParaRPr lang="en-US" sz="2200" dirty="0" smtClean="0"/>
          </a:p>
          <a:p>
            <a:endParaRPr lang="en-US" sz="2600" dirty="0"/>
          </a:p>
          <a:p>
            <a:pPr marL="0" indent="0">
              <a:buNone/>
            </a:pPr>
            <a:endParaRPr lang="en-US" sz="2400" dirty="0" smtClean="0"/>
          </a:p>
        </p:txBody>
      </p:sp>
    </p:spTree>
    <p:extLst>
      <p:ext uri="{BB962C8B-B14F-4D97-AF65-F5344CB8AC3E}">
        <p14:creationId xmlns:p14="http://schemas.microsoft.com/office/powerpoint/2010/main" val="2141854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solidFill>
                  <a:srgbClr val="FF0000"/>
                </a:solidFill>
                <a:latin typeface="Tahoma" pitchFamily="34" charset="0"/>
                <a:ea typeface="Tahoma" pitchFamily="34" charset="0"/>
                <a:cs typeface="Tahoma" pitchFamily="34" charset="0"/>
              </a:rPr>
              <a:t>NASA HITSS Team</a:t>
            </a:r>
            <a:r>
              <a:rPr lang="en-US" sz="3200" dirty="0" smtClean="0">
                <a:latin typeface="Tahoma" pitchFamily="34" charset="0"/>
                <a:ea typeface="Tahoma" pitchFamily="34" charset="0"/>
                <a:cs typeface="Tahoma" pitchFamily="34" charset="0"/>
              </a:rPr>
              <a:t>| Our </a:t>
            </a:r>
            <a:r>
              <a:rPr lang="en-US" sz="3200" dirty="0">
                <a:latin typeface="Tahoma" pitchFamily="34" charset="0"/>
                <a:ea typeface="Tahoma" pitchFamily="34" charset="0"/>
                <a:cs typeface="Tahoma" pitchFamily="34" charset="0"/>
              </a:rPr>
              <a:t>Principles</a:t>
            </a:r>
            <a:endParaRPr lang="en-US" sz="3200" b="0" dirty="0"/>
          </a:p>
        </p:txBody>
      </p:sp>
      <p:sp>
        <p:nvSpPr>
          <p:cNvPr id="2" name="Content Placeholder 1"/>
          <p:cNvSpPr>
            <a:spLocks noGrp="1"/>
          </p:cNvSpPr>
          <p:nvPr>
            <p:ph idx="1"/>
          </p:nvPr>
        </p:nvSpPr>
        <p:spPr>
          <a:xfrm>
            <a:off x="340242" y="1690578"/>
            <a:ext cx="4189228" cy="2477385"/>
          </a:xfrm>
        </p:spPr>
        <p:txBody>
          <a:bodyPr>
            <a:normAutofit/>
          </a:bodyPr>
          <a:lstStyle/>
          <a:p>
            <a:pPr lvl="0"/>
            <a:r>
              <a:rPr lang="en-US" sz="1400" b="0" dirty="0">
                <a:latin typeface="Tahoma" pitchFamily="34" charset="0"/>
                <a:ea typeface="Tahoma" pitchFamily="34" charset="0"/>
                <a:cs typeface="Tahoma" pitchFamily="34" charset="0"/>
              </a:rPr>
              <a:t>Be proactive, not reactive</a:t>
            </a:r>
          </a:p>
          <a:p>
            <a:pPr lvl="0"/>
            <a:r>
              <a:rPr lang="en-US" sz="1400" b="0" dirty="0">
                <a:latin typeface="Tahoma" pitchFamily="34" charset="0"/>
                <a:ea typeface="Tahoma" pitchFamily="34" charset="0"/>
                <a:cs typeface="Tahoma" pitchFamily="34" charset="0"/>
              </a:rPr>
              <a:t>Follow up and follow through on action items and project deliverables on time</a:t>
            </a:r>
          </a:p>
          <a:p>
            <a:r>
              <a:rPr lang="en-US" sz="1400" b="0" dirty="0">
                <a:latin typeface="Tahoma" pitchFamily="34" charset="0"/>
                <a:ea typeface="Tahoma" pitchFamily="34" charset="0"/>
                <a:cs typeface="Tahoma" pitchFamily="34" charset="0"/>
              </a:rPr>
              <a:t>Become familiar with and use </a:t>
            </a:r>
            <a:r>
              <a:rPr lang="en-US" sz="1400" b="0" dirty="0" smtClean="0">
                <a:latin typeface="Tahoma" pitchFamily="34" charset="0"/>
                <a:ea typeface="Tahoma" pitchFamily="34" charset="0"/>
                <a:cs typeface="Tahoma" pitchFamily="34" charset="0"/>
              </a:rPr>
              <a:t>SOPs/processes;  </a:t>
            </a:r>
            <a:r>
              <a:rPr lang="en-US" sz="1400" b="0" dirty="0">
                <a:latin typeface="Tahoma" pitchFamily="34" charset="0"/>
                <a:ea typeface="Tahoma" pitchFamily="34" charset="0"/>
                <a:cs typeface="Tahoma" pitchFamily="34" charset="0"/>
              </a:rPr>
              <a:t>document and share needed </a:t>
            </a:r>
            <a:r>
              <a:rPr lang="en-US" sz="1400" b="0" dirty="0" smtClean="0">
                <a:latin typeface="Tahoma" pitchFamily="34" charset="0"/>
                <a:ea typeface="Tahoma" pitchFamily="34" charset="0"/>
                <a:cs typeface="Tahoma" pitchFamily="34" charset="0"/>
              </a:rPr>
              <a:t>updates </a:t>
            </a:r>
          </a:p>
          <a:p>
            <a:r>
              <a:rPr lang="en-US" sz="1400" b="0" dirty="0" smtClean="0">
                <a:latin typeface="Tahoma" pitchFamily="34" charset="0"/>
                <a:ea typeface="Tahoma" pitchFamily="34" charset="0"/>
                <a:cs typeface="Tahoma" pitchFamily="34" charset="0"/>
              </a:rPr>
              <a:t>Share </a:t>
            </a:r>
            <a:r>
              <a:rPr lang="en-US" sz="1400" b="0" dirty="0">
                <a:latin typeface="Tahoma" pitchFamily="34" charset="0"/>
                <a:ea typeface="Tahoma" pitchFamily="34" charset="0"/>
                <a:cs typeface="Tahoma" pitchFamily="34" charset="0"/>
              </a:rPr>
              <a:t>your knowledge from lessons learned with fellow teammates</a:t>
            </a:r>
          </a:p>
          <a:p>
            <a:r>
              <a:rPr lang="en-US" sz="1400" b="0" dirty="0">
                <a:latin typeface="Tahoma" pitchFamily="34" charset="0"/>
                <a:ea typeface="Tahoma" pitchFamily="34" charset="0"/>
                <a:cs typeface="Tahoma" pitchFamily="34" charset="0"/>
              </a:rPr>
              <a:t>Provide on-the-job training or mentorship to your peers if possible</a:t>
            </a:r>
          </a:p>
          <a:p>
            <a:endParaRPr lang="en-US" dirty="0"/>
          </a:p>
        </p:txBody>
      </p:sp>
      <p:sp>
        <p:nvSpPr>
          <p:cNvPr id="14" name="Rectangle 13"/>
          <p:cNvSpPr/>
          <p:nvPr/>
        </p:nvSpPr>
        <p:spPr>
          <a:xfrm>
            <a:off x="466725" y="1084521"/>
            <a:ext cx="4076700" cy="577924"/>
          </a:xfrm>
          <a:prstGeom prst="rect">
            <a:avLst/>
          </a:prstGeom>
          <a:solidFill>
            <a:schemeClr val="tx2">
              <a:lumMod val="20000"/>
              <a:lumOff val="8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nchorCtr="0"/>
          <a:lstStyle/>
          <a:p>
            <a:pPr lvl="0" algn="ctr"/>
            <a:r>
              <a:rPr lang="en-US" sz="1400" b="1" dirty="0" smtClean="0">
                <a:solidFill>
                  <a:schemeClr val="tx1"/>
                </a:solidFill>
                <a:latin typeface="Tahoma" pitchFamily="34" charset="0"/>
                <a:ea typeface="Tahoma" pitchFamily="34" charset="0"/>
                <a:cs typeface="Tahoma" pitchFamily="34" charset="0"/>
              </a:rPr>
              <a:t>Walk the Talk: Follow Procedures and Share Knowledge</a:t>
            </a:r>
            <a:endParaRPr lang="en-US" sz="1400" b="1" dirty="0">
              <a:solidFill>
                <a:schemeClr val="tx1"/>
              </a:solidFill>
              <a:latin typeface="Tahoma" pitchFamily="34" charset="0"/>
              <a:ea typeface="Tahoma" pitchFamily="34" charset="0"/>
              <a:cs typeface="Tahoma" pitchFamily="34" charset="0"/>
            </a:endParaRPr>
          </a:p>
        </p:txBody>
      </p:sp>
      <p:sp>
        <p:nvSpPr>
          <p:cNvPr id="15" name="Rectangle 14"/>
          <p:cNvSpPr/>
          <p:nvPr/>
        </p:nvSpPr>
        <p:spPr>
          <a:xfrm>
            <a:off x="4804409" y="1084521"/>
            <a:ext cx="4078224" cy="582354"/>
          </a:xfrm>
          <a:prstGeom prst="rect">
            <a:avLst/>
          </a:prstGeom>
          <a:solidFill>
            <a:schemeClr val="tx2">
              <a:lumMod val="20000"/>
              <a:lumOff val="8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nchorCtr="0"/>
          <a:lstStyle/>
          <a:p>
            <a:pPr lvl="0" algn="ctr"/>
            <a:r>
              <a:rPr lang="en-US" sz="1400" b="1" dirty="0" smtClean="0">
                <a:solidFill>
                  <a:schemeClr val="tx1"/>
                </a:solidFill>
                <a:latin typeface="Tahoma" pitchFamily="34" charset="0"/>
                <a:ea typeface="Tahoma" pitchFamily="34" charset="0"/>
                <a:cs typeface="Tahoma" pitchFamily="34" charset="0"/>
              </a:rPr>
              <a:t>Peak Performance: Positive Attitude</a:t>
            </a:r>
            <a:endParaRPr lang="en-US" sz="1400" b="1" dirty="0">
              <a:solidFill>
                <a:schemeClr val="tx1"/>
              </a:solidFill>
              <a:latin typeface="Tahoma" pitchFamily="34" charset="0"/>
              <a:ea typeface="Tahoma" pitchFamily="34" charset="0"/>
              <a:cs typeface="Tahoma" pitchFamily="34" charset="0"/>
            </a:endParaRPr>
          </a:p>
        </p:txBody>
      </p:sp>
      <p:sp>
        <p:nvSpPr>
          <p:cNvPr id="16" name="Content Placeholder 1"/>
          <p:cNvSpPr txBox="1">
            <a:spLocks/>
          </p:cNvSpPr>
          <p:nvPr/>
        </p:nvSpPr>
        <p:spPr>
          <a:xfrm>
            <a:off x="4717008" y="1666875"/>
            <a:ext cx="4189228" cy="2299069"/>
          </a:xfrm>
          <a:prstGeom prst="rect">
            <a:avLst/>
          </a:prstGeom>
        </p:spPr>
        <p:txBody>
          <a:bodyPr vert="horz" lIns="91440" tIns="45720" rIns="91440" bIns="45720" rtlCol="0">
            <a:normAutofit/>
          </a:bodyPr>
          <a:lstStyle>
            <a:lvl1pPr marL="164592" indent="-164592" algn="l" defTabSz="914400" rtl="0" eaLnBrk="1" latinLnBrk="0" hangingPunct="1">
              <a:spcBef>
                <a:spcPct val="20000"/>
              </a:spcBef>
              <a:buClr>
                <a:srgbClr val="0092CC"/>
              </a:buClr>
              <a:buFont typeface="Wingdings" pitchFamily="2" charset="2"/>
              <a:buChar char="§"/>
              <a:defRPr sz="1800" b="1" kern="1200">
                <a:solidFill>
                  <a:schemeClr val="tx1"/>
                </a:solidFill>
                <a:latin typeface="Arial" pitchFamily="34" charset="0"/>
                <a:ea typeface="+mn-ea"/>
                <a:cs typeface="Arial" pitchFamily="34" charset="0"/>
              </a:defRPr>
            </a:lvl1pPr>
            <a:lvl2pPr marL="36576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2pPr>
            <a:lvl3pPr marL="54864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3pPr>
            <a:lvl4pPr marL="73152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4pPr>
            <a:lvl5pPr marL="91440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0" dirty="0" smtClean="0">
                <a:latin typeface="Tahoma" pitchFamily="34" charset="0"/>
                <a:ea typeface="Tahoma" pitchFamily="34" charset="0"/>
                <a:cs typeface="Tahoma" pitchFamily="34" charset="0"/>
              </a:rPr>
              <a:t>Each member has a role in the team’s success – play your part</a:t>
            </a:r>
          </a:p>
          <a:p>
            <a:r>
              <a:rPr lang="en-US" sz="1400" b="0" dirty="0" smtClean="0">
                <a:latin typeface="Tahoma" pitchFamily="34" charset="0"/>
                <a:ea typeface="Tahoma" pitchFamily="34" charset="0"/>
                <a:cs typeface="Tahoma" pitchFamily="34" charset="0"/>
              </a:rPr>
              <a:t>A can-do-attitude makes the impossible possible</a:t>
            </a:r>
          </a:p>
          <a:p>
            <a:r>
              <a:rPr lang="en-US" sz="1400" b="0" dirty="0" smtClean="0">
                <a:latin typeface="Tahoma" pitchFamily="34" charset="0"/>
                <a:ea typeface="Tahoma" pitchFamily="34" charset="0"/>
                <a:cs typeface="Tahoma" pitchFamily="34" charset="0"/>
              </a:rPr>
              <a:t>Respond affirmatively to customer request but don’t make commitments – use lines of communication</a:t>
            </a:r>
          </a:p>
          <a:p>
            <a:r>
              <a:rPr lang="en-US" sz="1400" b="0" dirty="0" smtClean="0">
                <a:latin typeface="Tahoma" pitchFamily="34" charset="0"/>
                <a:ea typeface="Tahoma" pitchFamily="34" charset="0"/>
                <a:cs typeface="Tahoma" pitchFamily="34" charset="0"/>
              </a:rPr>
              <a:t>Be eager and responsive when addressing urgent tasks or critical items</a:t>
            </a:r>
          </a:p>
          <a:p>
            <a:endParaRPr lang="en-US" dirty="0"/>
          </a:p>
        </p:txBody>
      </p:sp>
      <p:sp>
        <p:nvSpPr>
          <p:cNvPr id="17" name="Rectangle 16"/>
          <p:cNvSpPr/>
          <p:nvPr/>
        </p:nvSpPr>
        <p:spPr>
          <a:xfrm>
            <a:off x="460766" y="3983925"/>
            <a:ext cx="4078224" cy="512064"/>
          </a:xfrm>
          <a:prstGeom prst="rect">
            <a:avLst/>
          </a:prstGeom>
          <a:solidFill>
            <a:schemeClr val="tx2">
              <a:lumMod val="20000"/>
              <a:lumOff val="8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nchorCtr="0"/>
          <a:lstStyle/>
          <a:p>
            <a:pPr lvl="0" algn="ctr"/>
            <a:r>
              <a:rPr lang="en-US" sz="1400" b="1" dirty="0" smtClean="0">
                <a:solidFill>
                  <a:schemeClr val="tx1"/>
                </a:solidFill>
                <a:latin typeface="Tahoma" pitchFamily="34" charset="0"/>
                <a:ea typeface="Tahoma" pitchFamily="34" charset="0"/>
                <a:cs typeface="Tahoma" pitchFamily="34" charset="0"/>
              </a:rPr>
              <a:t>Align with the Team: Communicate</a:t>
            </a:r>
            <a:endParaRPr lang="en-US" sz="1400" b="1" dirty="0">
              <a:solidFill>
                <a:schemeClr val="tx1"/>
              </a:solidFill>
              <a:latin typeface="Tahoma" pitchFamily="34" charset="0"/>
              <a:ea typeface="Tahoma" pitchFamily="34" charset="0"/>
              <a:cs typeface="Tahoma" pitchFamily="34" charset="0"/>
            </a:endParaRPr>
          </a:p>
        </p:txBody>
      </p:sp>
      <p:sp>
        <p:nvSpPr>
          <p:cNvPr id="18" name="Rectangle 17"/>
          <p:cNvSpPr/>
          <p:nvPr/>
        </p:nvSpPr>
        <p:spPr>
          <a:xfrm>
            <a:off x="4830349" y="3998944"/>
            <a:ext cx="4078224" cy="512064"/>
          </a:xfrm>
          <a:prstGeom prst="rect">
            <a:avLst/>
          </a:prstGeom>
          <a:solidFill>
            <a:schemeClr val="tx2">
              <a:lumMod val="20000"/>
              <a:lumOff val="80000"/>
            </a:schemeClr>
          </a:solidFill>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nchorCtr="0"/>
          <a:lstStyle/>
          <a:p>
            <a:pPr lvl="0" algn="ctr"/>
            <a:r>
              <a:rPr lang="en-US" sz="1400" b="1" dirty="0" smtClean="0">
                <a:solidFill>
                  <a:schemeClr val="tx1"/>
                </a:solidFill>
                <a:latin typeface="Tahoma" pitchFamily="34" charset="0"/>
                <a:ea typeface="Tahoma" pitchFamily="34" charset="0"/>
                <a:cs typeface="Tahoma" pitchFamily="34" charset="0"/>
              </a:rPr>
              <a:t>Strive for Excellence: Prepare to Win</a:t>
            </a:r>
            <a:endParaRPr lang="en-US" sz="1400" b="1" dirty="0">
              <a:solidFill>
                <a:schemeClr val="tx1"/>
              </a:solidFill>
              <a:latin typeface="Tahoma" pitchFamily="34" charset="0"/>
              <a:ea typeface="Tahoma" pitchFamily="34" charset="0"/>
              <a:cs typeface="Tahoma" pitchFamily="34" charset="0"/>
            </a:endParaRPr>
          </a:p>
        </p:txBody>
      </p:sp>
      <p:sp>
        <p:nvSpPr>
          <p:cNvPr id="19" name="Content Placeholder 1"/>
          <p:cNvSpPr txBox="1">
            <a:spLocks/>
          </p:cNvSpPr>
          <p:nvPr/>
        </p:nvSpPr>
        <p:spPr>
          <a:xfrm>
            <a:off x="339129" y="4572004"/>
            <a:ext cx="4189228" cy="1945758"/>
          </a:xfrm>
          <a:prstGeom prst="rect">
            <a:avLst/>
          </a:prstGeom>
        </p:spPr>
        <p:txBody>
          <a:bodyPr vert="horz" lIns="91440" tIns="45720" rIns="91440" bIns="45720" rtlCol="0">
            <a:normAutofit fontScale="70000" lnSpcReduction="20000"/>
          </a:bodyPr>
          <a:lstStyle>
            <a:lvl1pPr marL="164592" indent="-164592" algn="l" defTabSz="914400" rtl="0" eaLnBrk="1" latinLnBrk="0" hangingPunct="1">
              <a:spcBef>
                <a:spcPct val="20000"/>
              </a:spcBef>
              <a:buClr>
                <a:srgbClr val="0092CC"/>
              </a:buClr>
              <a:buFont typeface="Wingdings" pitchFamily="2" charset="2"/>
              <a:buChar char="§"/>
              <a:defRPr sz="1800" b="1" kern="1200">
                <a:solidFill>
                  <a:schemeClr val="tx1"/>
                </a:solidFill>
                <a:latin typeface="Arial" pitchFamily="34" charset="0"/>
                <a:ea typeface="+mn-ea"/>
                <a:cs typeface="Arial" pitchFamily="34" charset="0"/>
              </a:defRPr>
            </a:lvl1pPr>
            <a:lvl2pPr marL="36576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2pPr>
            <a:lvl3pPr marL="54864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3pPr>
            <a:lvl4pPr marL="73152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4pPr>
            <a:lvl5pPr marL="91440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0" dirty="0" smtClean="0">
                <a:latin typeface="Tahoma" pitchFamily="34" charset="0"/>
                <a:ea typeface="Tahoma" pitchFamily="34" charset="0"/>
                <a:cs typeface="Tahoma" pitchFamily="34" charset="0"/>
              </a:rPr>
              <a:t>Communication supports success!</a:t>
            </a:r>
          </a:p>
          <a:p>
            <a:r>
              <a:rPr lang="en-US" sz="2000" b="0" dirty="0" smtClean="0">
                <a:latin typeface="Tahoma" pitchFamily="34" charset="0"/>
                <a:ea typeface="Tahoma" pitchFamily="34" charset="0"/>
                <a:cs typeface="Tahoma" pitchFamily="34" charset="0"/>
              </a:rPr>
              <a:t>Alert </a:t>
            </a:r>
            <a:r>
              <a:rPr lang="en-US" sz="2000" b="0" dirty="0">
                <a:latin typeface="Tahoma" pitchFamily="34" charset="0"/>
                <a:ea typeface="Tahoma" pitchFamily="34" charset="0"/>
                <a:cs typeface="Tahoma" pitchFamily="34" charset="0"/>
              </a:rPr>
              <a:t>peers and leadership early when issues </a:t>
            </a:r>
            <a:r>
              <a:rPr lang="en-US" sz="2000" b="0" dirty="0" smtClean="0">
                <a:latin typeface="Tahoma" pitchFamily="34" charset="0"/>
                <a:ea typeface="Tahoma" pitchFamily="34" charset="0"/>
                <a:cs typeface="Tahoma" pitchFamily="34" charset="0"/>
              </a:rPr>
              <a:t>arise</a:t>
            </a:r>
          </a:p>
          <a:p>
            <a:r>
              <a:rPr lang="en-US" sz="2000" b="0" dirty="0" smtClean="0">
                <a:latin typeface="Tahoma" pitchFamily="34" charset="0"/>
                <a:ea typeface="Tahoma" pitchFamily="34" charset="0"/>
                <a:cs typeface="Tahoma" pitchFamily="34" charset="0"/>
              </a:rPr>
              <a:t>Don’t </a:t>
            </a:r>
            <a:r>
              <a:rPr lang="en-US" sz="2000" b="0" dirty="0">
                <a:latin typeface="Tahoma" pitchFamily="34" charset="0"/>
                <a:ea typeface="Tahoma" pitchFamily="34" charset="0"/>
                <a:cs typeface="Tahoma" pitchFamily="34" charset="0"/>
              </a:rPr>
              <a:t>hesitate to ask for help — use all lines of </a:t>
            </a:r>
            <a:r>
              <a:rPr lang="en-US" sz="2000" b="0" dirty="0" smtClean="0">
                <a:latin typeface="Tahoma" pitchFamily="34" charset="0"/>
                <a:ea typeface="Tahoma" pitchFamily="34" charset="0"/>
                <a:cs typeface="Tahoma" pitchFamily="34" charset="0"/>
              </a:rPr>
              <a:t>communication</a:t>
            </a:r>
          </a:p>
          <a:p>
            <a:r>
              <a:rPr lang="en-US" sz="2000" b="0" dirty="0" smtClean="0">
                <a:latin typeface="Tahoma" pitchFamily="34" charset="0"/>
                <a:ea typeface="Tahoma" pitchFamily="34" charset="0"/>
                <a:cs typeface="Tahoma" pitchFamily="34" charset="0"/>
              </a:rPr>
              <a:t>Provide </a:t>
            </a:r>
            <a:r>
              <a:rPr lang="en-US" sz="2000" b="0" dirty="0">
                <a:latin typeface="Tahoma" pitchFamily="34" charset="0"/>
                <a:ea typeface="Tahoma" pitchFamily="34" charset="0"/>
                <a:cs typeface="Tahoma" pitchFamily="34" charset="0"/>
              </a:rPr>
              <a:t>leadership with regular status </a:t>
            </a:r>
            <a:r>
              <a:rPr lang="en-US" sz="2000" b="0" dirty="0" smtClean="0">
                <a:latin typeface="Tahoma" pitchFamily="34" charset="0"/>
                <a:ea typeface="Tahoma" pitchFamily="34" charset="0"/>
                <a:cs typeface="Tahoma" pitchFamily="34" charset="0"/>
              </a:rPr>
              <a:t>updates</a:t>
            </a:r>
          </a:p>
          <a:p>
            <a:r>
              <a:rPr lang="en-US" sz="2000" b="0" dirty="0" smtClean="0">
                <a:latin typeface="Tahoma" pitchFamily="34" charset="0"/>
                <a:ea typeface="Tahoma" pitchFamily="34" charset="0"/>
                <a:cs typeface="Tahoma" pitchFamily="34" charset="0"/>
              </a:rPr>
              <a:t>“Sundown </a:t>
            </a:r>
            <a:r>
              <a:rPr lang="en-US" sz="2000" b="0" dirty="0">
                <a:latin typeface="Tahoma" pitchFamily="34" charset="0"/>
                <a:ea typeface="Tahoma" pitchFamily="34" charset="0"/>
                <a:cs typeface="Tahoma" pitchFamily="34" charset="0"/>
              </a:rPr>
              <a:t>Rule” — reply to emails and voicemails the same day (even to say you need more time)</a:t>
            </a:r>
          </a:p>
          <a:p>
            <a:endParaRPr lang="en-US" sz="1500" b="0" dirty="0" smtClean="0">
              <a:latin typeface="Tahoma" pitchFamily="34" charset="0"/>
              <a:ea typeface="Tahoma" pitchFamily="34" charset="0"/>
              <a:cs typeface="Tahoma" pitchFamily="34" charset="0"/>
            </a:endParaRPr>
          </a:p>
          <a:p>
            <a:endParaRPr lang="en-US" dirty="0"/>
          </a:p>
        </p:txBody>
      </p:sp>
      <p:sp>
        <p:nvSpPr>
          <p:cNvPr id="20" name="Content Placeholder 1"/>
          <p:cNvSpPr txBox="1">
            <a:spLocks/>
          </p:cNvSpPr>
          <p:nvPr/>
        </p:nvSpPr>
        <p:spPr>
          <a:xfrm>
            <a:off x="4717008" y="4593270"/>
            <a:ext cx="4189228" cy="1690577"/>
          </a:xfrm>
          <a:prstGeom prst="rect">
            <a:avLst/>
          </a:prstGeom>
        </p:spPr>
        <p:txBody>
          <a:bodyPr vert="horz" lIns="91440" tIns="45720" rIns="91440" bIns="45720" rtlCol="0">
            <a:normAutofit fontScale="70000" lnSpcReduction="20000"/>
          </a:bodyPr>
          <a:lstStyle>
            <a:lvl1pPr marL="164592" indent="-164592" algn="l" defTabSz="914400" rtl="0" eaLnBrk="1" latinLnBrk="0" hangingPunct="1">
              <a:spcBef>
                <a:spcPct val="20000"/>
              </a:spcBef>
              <a:buClr>
                <a:srgbClr val="0092CC"/>
              </a:buClr>
              <a:buFont typeface="Wingdings" pitchFamily="2" charset="2"/>
              <a:buChar char="§"/>
              <a:defRPr sz="1800" b="1" kern="1200">
                <a:solidFill>
                  <a:schemeClr val="tx1"/>
                </a:solidFill>
                <a:latin typeface="Arial" pitchFamily="34" charset="0"/>
                <a:ea typeface="+mn-ea"/>
                <a:cs typeface="Arial" pitchFamily="34" charset="0"/>
              </a:defRPr>
            </a:lvl1pPr>
            <a:lvl2pPr marL="36576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2pPr>
            <a:lvl3pPr marL="54864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3pPr>
            <a:lvl4pPr marL="73152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4pPr>
            <a:lvl5pPr marL="914400" indent="-164592" algn="l" defTabSz="914400" rtl="0" eaLnBrk="1" latinLnBrk="0" hangingPunct="1">
              <a:spcBef>
                <a:spcPct val="20000"/>
              </a:spcBef>
              <a:buClr>
                <a:srgbClr val="0092CC"/>
              </a:buClr>
              <a:buFont typeface="Wingdings" pitchFamily="2" charset="2"/>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0" dirty="0" smtClean="0">
                <a:latin typeface="Tahoma" pitchFamily="34" charset="0"/>
                <a:ea typeface="Tahoma" pitchFamily="34" charset="0"/>
                <a:cs typeface="Tahoma" pitchFamily="34" charset="0"/>
              </a:rPr>
              <a:t>Take ownership and commit to continuous learning and teaching</a:t>
            </a:r>
          </a:p>
          <a:p>
            <a:r>
              <a:rPr lang="en-US" sz="2000" b="0" dirty="0" smtClean="0">
                <a:latin typeface="Tahoma" pitchFamily="34" charset="0"/>
                <a:ea typeface="Tahoma" pitchFamily="34" charset="0"/>
                <a:cs typeface="Tahoma" pitchFamily="34" charset="0"/>
              </a:rPr>
              <a:t>Focus </a:t>
            </a:r>
            <a:r>
              <a:rPr lang="en-US" sz="2000" b="0" dirty="0">
                <a:latin typeface="Tahoma" pitchFamily="34" charset="0"/>
                <a:ea typeface="Tahoma" pitchFamily="34" charset="0"/>
                <a:cs typeface="Tahoma" pitchFamily="34" charset="0"/>
              </a:rPr>
              <a:t>on quality, accuracy and </a:t>
            </a:r>
            <a:r>
              <a:rPr lang="en-US" sz="2000" b="0" dirty="0" smtClean="0">
                <a:latin typeface="Tahoma" pitchFamily="34" charset="0"/>
                <a:ea typeface="Tahoma" pitchFamily="34" charset="0"/>
                <a:cs typeface="Tahoma" pitchFamily="34" charset="0"/>
              </a:rPr>
              <a:t>completeness</a:t>
            </a:r>
          </a:p>
          <a:p>
            <a:r>
              <a:rPr lang="en-US" sz="2000" b="0" dirty="0" smtClean="0">
                <a:latin typeface="Tahoma" pitchFamily="34" charset="0"/>
                <a:ea typeface="Tahoma" pitchFamily="34" charset="0"/>
                <a:cs typeface="Tahoma" pitchFamily="34" charset="0"/>
              </a:rPr>
              <a:t>Take </a:t>
            </a:r>
            <a:r>
              <a:rPr lang="en-US" sz="2000" b="0" dirty="0">
                <a:latin typeface="Tahoma" pitchFamily="34" charset="0"/>
                <a:ea typeface="Tahoma" pitchFamily="34" charset="0"/>
                <a:cs typeface="Tahoma" pitchFamily="34" charset="0"/>
              </a:rPr>
              <a:t>initiative to improve quality of </a:t>
            </a:r>
            <a:r>
              <a:rPr lang="en-US" sz="2000" b="0" dirty="0" smtClean="0">
                <a:latin typeface="Tahoma" pitchFamily="34" charset="0"/>
                <a:ea typeface="Tahoma" pitchFamily="34" charset="0"/>
                <a:cs typeface="Tahoma" pitchFamily="34" charset="0"/>
              </a:rPr>
              <a:t>deliverables</a:t>
            </a:r>
          </a:p>
          <a:p>
            <a:r>
              <a:rPr lang="en-US" sz="2000" b="0" dirty="0" smtClean="0">
                <a:latin typeface="Tahoma" pitchFamily="34" charset="0"/>
                <a:ea typeface="Tahoma" pitchFamily="34" charset="0"/>
                <a:cs typeface="Tahoma" pitchFamily="34" charset="0"/>
              </a:rPr>
              <a:t>Turn </a:t>
            </a:r>
            <a:r>
              <a:rPr lang="en-US" sz="2000" b="0" dirty="0">
                <a:latin typeface="Tahoma" pitchFamily="34" charset="0"/>
                <a:ea typeface="Tahoma" pitchFamily="34" charset="0"/>
                <a:cs typeface="Tahoma" pitchFamily="34" charset="0"/>
              </a:rPr>
              <a:t>lessons learned into </a:t>
            </a:r>
            <a:r>
              <a:rPr lang="en-US" sz="2000" b="0" dirty="0" smtClean="0">
                <a:latin typeface="Tahoma" pitchFamily="34" charset="0"/>
                <a:ea typeface="Tahoma" pitchFamily="34" charset="0"/>
                <a:cs typeface="Tahoma" pitchFamily="34" charset="0"/>
              </a:rPr>
              <a:t>action</a:t>
            </a:r>
          </a:p>
          <a:p>
            <a:r>
              <a:rPr lang="en-US" sz="2000" b="0" dirty="0" smtClean="0">
                <a:latin typeface="Tahoma" pitchFamily="34" charset="0"/>
                <a:ea typeface="Tahoma" pitchFamily="34" charset="0"/>
                <a:cs typeface="Tahoma" pitchFamily="34" charset="0"/>
              </a:rPr>
              <a:t>Attention </a:t>
            </a:r>
            <a:r>
              <a:rPr lang="en-US" sz="2000" b="0" dirty="0">
                <a:latin typeface="Tahoma" pitchFamily="34" charset="0"/>
                <a:ea typeface="Tahoma" pitchFamily="34" charset="0"/>
                <a:cs typeface="Tahoma" pitchFamily="34" charset="0"/>
              </a:rPr>
              <a:t>to detail makes the difference between good and great</a:t>
            </a:r>
          </a:p>
          <a:p>
            <a:endParaRPr lang="en-US" sz="2000" b="0" u="sng" dirty="0" smtClean="0">
              <a:latin typeface="Tahoma" pitchFamily="34" charset="0"/>
              <a:ea typeface="Tahoma" pitchFamily="34" charset="0"/>
              <a:cs typeface="Tahoma" pitchFamily="34" charset="0"/>
            </a:endParaRPr>
          </a:p>
          <a:p>
            <a:endParaRPr lang="en-US" sz="2000" b="0" dirty="0">
              <a:latin typeface="Tahoma" pitchFamily="34" charset="0"/>
              <a:ea typeface="Tahoma" pitchFamily="34" charset="0"/>
              <a:cs typeface="Tahoma" pitchFamily="34" charset="0"/>
            </a:endParaRPr>
          </a:p>
          <a:p>
            <a:endParaRPr lang="en-US" sz="1500" b="0" dirty="0" smtClean="0">
              <a:latin typeface="Tahoma" pitchFamily="34" charset="0"/>
              <a:ea typeface="Tahoma" pitchFamily="34" charset="0"/>
              <a:cs typeface="Tahoma" pitchFamily="34" charset="0"/>
            </a:endParaRPr>
          </a:p>
          <a:p>
            <a:endParaRPr lang="en-US" dirty="0"/>
          </a:p>
        </p:txBody>
      </p:sp>
    </p:spTree>
    <p:extLst>
      <p:ext uri="{BB962C8B-B14F-4D97-AF65-F5344CB8AC3E}">
        <p14:creationId xmlns:p14="http://schemas.microsoft.com/office/powerpoint/2010/main" val="4047465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32" y="104310"/>
            <a:ext cx="8527312" cy="820513"/>
          </a:xfrm>
        </p:spPr>
        <p:txBody>
          <a:bodyPr>
            <a:normAutofit/>
          </a:bodyPr>
          <a:lstStyle/>
          <a:p>
            <a:r>
              <a:rPr lang="en-US" sz="2800" dirty="0" smtClean="0">
                <a:solidFill>
                  <a:srgbClr val="FF0000"/>
                </a:solidFill>
                <a:latin typeface="Tahoma" pitchFamily="34" charset="0"/>
                <a:ea typeface="Tahoma" pitchFamily="34" charset="0"/>
                <a:cs typeface="Tahoma" pitchFamily="34" charset="0"/>
              </a:rPr>
              <a:t>NASA HITSS </a:t>
            </a:r>
            <a:r>
              <a:rPr lang="en-US" sz="2800" dirty="0">
                <a:solidFill>
                  <a:srgbClr val="FF0000"/>
                </a:solidFill>
                <a:latin typeface="Tahoma" pitchFamily="34" charset="0"/>
                <a:ea typeface="Tahoma" pitchFamily="34" charset="0"/>
                <a:cs typeface="Tahoma" pitchFamily="34" charset="0"/>
              </a:rPr>
              <a:t>Team</a:t>
            </a: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Guidelines</a:t>
            </a:r>
            <a:endParaRPr lang="en-US" sz="2800" b="0" dirty="0"/>
          </a:p>
        </p:txBody>
      </p:sp>
      <p:graphicFrame>
        <p:nvGraphicFramePr>
          <p:cNvPr id="7" name="Table 6"/>
          <p:cNvGraphicFramePr>
            <a:graphicFrameLocks noGrp="1"/>
          </p:cNvGraphicFramePr>
          <p:nvPr>
            <p:extLst>
              <p:ext uri="{D42A27DB-BD31-4B8C-83A1-F6EECF244321}">
                <p14:modId xmlns:p14="http://schemas.microsoft.com/office/powerpoint/2010/main" val="481258819"/>
              </p:ext>
            </p:extLst>
          </p:nvPr>
        </p:nvGraphicFramePr>
        <p:xfrm>
          <a:off x="125507" y="591671"/>
          <a:ext cx="8821270" cy="5748216"/>
        </p:xfrm>
        <a:graphic>
          <a:graphicData uri="http://schemas.openxmlformats.org/drawingml/2006/table">
            <a:tbl>
              <a:tblPr firstRow="1" bandRow="1"/>
              <a:tblGrid>
                <a:gridCol w="1179463"/>
                <a:gridCol w="7641807"/>
              </a:tblGrid>
              <a:tr h="37403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sz="1000" b="1" dirty="0" smtClean="0">
                          <a:solidFill>
                            <a:schemeClr val="tx1"/>
                          </a:solidFill>
                          <a:latin typeface="Tahoma" pitchFamily="34" charset="0"/>
                          <a:ea typeface="Tahoma" pitchFamily="34" charset="0"/>
                          <a:cs typeface="Tahoma" pitchFamily="34" charset="0"/>
                        </a:rPr>
                        <a:t>Attendance</a:t>
                      </a:r>
                      <a:endParaRPr lang="en-US" sz="1000" b="1" dirty="0">
                        <a:solidFill>
                          <a:schemeClr val="tx1"/>
                        </a:solidFill>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lumMod val="20000"/>
                        <a:lumOff val="80000"/>
                      </a:srgb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marL="342900" lvl="1" indent="-342900">
                        <a:buFont typeface="Arial" pitchFamily="34" charset="0"/>
                        <a:buChar char="•"/>
                      </a:pPr>
                      <a:r>
                        <a:rPr lang="en-US" sz="1000" b="0" dirty="0" smtClean="0">
                          <a:solidFill>
                            <a:schemeClr val="tx1"/>
                          </a:solidFill>
                          <a:latin typeface="Tahoma" pitchFamily="34" charset="0"/>
                          <a:ea typeface="Tahoma" pitchFamily="34" charset="0"/>
                          <a:cs typeface="Tahoma" pitchFamily="34" charset="0"/>
                        </a:rPr>
                        <a:t>Coordinate with your team lead on your work hours. </a:t>
                      </a:r>
                    </a:p>
                    <a:p>
                      <a:pPr marL="342900" lvl="1" indent="-342900">
                        <a:buFont typeface="Arial" pitchFamily="34" charset="0"/>
                        <a:buChar char="•"/>
                      </a:pPr>
                      <a:r>
                        <a:rPr lang="en-US" sz="1000" b="0" dirty="0" smtClean="0">
                          <a:solidFill>
                            <a:schemeClr val="tx1"/>
                          </a:solidFill>
                          <a:latin typeface="Tahoma" pitchFamily="34" charset="0"/>
                          <a:ea typeface="Tahoma" pitchFamily="34" charset="0"/>
                          <a:cs typeface="Tahoma" pitchFamily="34" charset="0"/>
                        </a:rPr>
                        <a:t>Communicate schedule</a:t>
                      </a:r>
                      <a:r>
                        <a:rPr lang="en-US" sz="1000" b="0" baseline="0" dirty="0" smtClean="0">
                          <a:solidFill>
                            <a:schemeClr val="tx1"/>
                          </a:solidFill>
                          <a:latin typeface="Tahoma" pitchFamily="34" charset="0"/>
                          <a:ea typeface="Tahoma" pitchFamily="34" charset="0"/>
                          <a:cs typeface="Tahoma" pitchFamily="34" charset="0"/>
                        </a:rPr>
                        <a:t> changes to your team lead.</a:t>
                      </a:r>
                      <a:endParaRPr lang="en-US" sz="1000" b="0" dirty="0" smtClean="0">
                        <a:solidFill>
                          <a:srgbClr val="FF0000"/>
                        </a:solidFill>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lumMod val="20000"/>
                        <a:lumOff val="80000"/>
                      </a:srgbClr>
                    </a:solidFill>
                  </a:tcPr>
                </a:tc>
              </a:tr>
              <a:tr h="1093319">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dirty="0" smtClean="0">
                          <a:latin typeface="Tahoma" pitchFamily="34" charset="0"/>
                          <a:ea typeface="Tahoma" pitchFamily="34" charset="0"/>
                          <a:cs typeface="Tahoma" pitchFamily="34" charset="0"/>
                        </a:rPr>
                        <a:t>Work Absence</a:t>
                      </a:r>
                      <a:endParaRPr lang="en-US" sz="1000" b="1" dirty="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342900" lvl="1" indent="-342900">
                        <a:buFont typeface="Arial" pitchFamily="34" charset="0"/>
                        <a:buChar char="•"/>
                      </a:pPr>
                      <a:r>
                        <a:rPr lang="en-US" sz="1000" dirty="0" smtClean="0">
                          <a:latin typeface="Tahoma" pitchFamily="34" charset="0"/>
                          <a:ea typeface="Tahoma" pitchFamily="34" charset="0"/>
                          <a:cs typeface="Tahoma" pitchFamily="34" charset="0"/>
                        </a:rPr>
                        <a:t>Request vacation leave as soon as possible — use Deltek to schedule time off.</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Contact your Team Lead when calling in sick — </a:t>
                      </a:r>
                      <a:r>
                        <a:rPr lang="en-US" sz="1000" b="1" dirty="0" smtClean="0">
                          <a:latin typeface="Tahoma" pitchFamily="34" charset="0"/>
                          <a:ea typeface="Tahoma" pitchFamily="34" charset="0"/>
                          <a:cs typeface="Tahoma" pitchFamily="34" charset="0"/>
                        </a:rPr>
                        <a:t>do not </a:t>
                      </a:r>
                      <a:r>
                        <a:rPr lang="en-US" sz="1000" dirty="0" smtClean="0">
                          <a:latin typeface="Tahoma" pitchFamily="34" charset="0"/>
                          <a:ea typeface="Tahoma" pitchFamily="34" charset="0"/>
                          <a:cs typeface="Tahoma" pitchFamily="34" charset="0"/>
                        </a:rPr>
                        <a:t>directly contact the applicable Government POC</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Setup an out-of-office message and voicemail greeting. Indicate when you will return, identify your backup, and say that the person should contact </a:t>
                      </a:r>
                      <a:r>
                        <a:rPr lang="en-US" sz="1000" dirty="0" smtClean="0">
                          <a:solidFill>
                            <a:schemeClr val="tx1"/>
                          </a:solidFill>
                          <a:latin typeface="Tahoma" pitchFamily="34" charset="0"/>
                          <a:ea typeface="Tahoma" pitchFamily="34" charset="0"/>
                          <a:cs typeface="Tahoma" pitchFamily="34" charset="0"/>
                        </a:rPr>
                        <a:t>the direct supervisor if immediate assistance </a:t>
                      </a:r>
                      <a:r>
                        <a:rPr lang="en-US" sz="1000" dirty="0" smtClean="0">
                          <a:latin typeface="Tahoma" pitchFamily="34" charset="0"/>
                          <a:ea typeface="Tahoma" pitchFamily="34" charset="0"/>
                          <a:cs typeface="Tahoma" pitchFamily="34" charset="0"/>
                        </a:rPr>
                        <a:t>is needed.</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You must complete an</a:t>
                      </a:r>
                      <a:r>
                        <a:rPr lang="en-US" sz="1000" baseline="0" dirty="0" smtClean="0">
                          <a:latin typeface="Tahoma" pitchFamily="34" charset="0"/>
                          <a:ea typeface="Tahoma" pitchFamily="34" charset="0"/>
                          <a:cs typeface="Tahoma" pitchFamily="34" charset="0"/>
                        </a:rPr>
                        <a:t> </a:t>
                      </a:r>
                      <a:r>
                        <a:rPr lang="en-US" sz="1000" baseline="0" dirty="0" smtClean="0">
                          <a:latin typeface="Tahoma" pitchFamily="34" charset="0"/>
                          <a:ea typeface="Tahoma" pitchFamily="34" charset="0"/>
                          <a:cs typeface="Tahoma" pitchFamily="34" charset="0"/>
                          <a:hlinkClick r:id="rId3"/>
                        </a:rPr>
                        <a:t>occasional telework agreement </a:t>
                      </a:r>
                      <a:r>
                        <a:rPr lang="en-US" sz="1000" baseline="0" dirty="0" smtClean="0">
                          <a:latin typeface="Tahoma" pitchFamily="34" charset="0"/>
                          <a:ea typeface="Tahoma" pitchFamily="34" charset="0"/>
                          <a:cs typeface="Tahoma" pitchFamily="34" charset="0"/>
                        </a:rPr>
                        <a:t>to be eligible to work remotely in the event of illness or inclement weather. </a:t>
                      </a:r>
                      <a:endParaRPr lang="en-US" sz="1000" dirty="0" smtClean="0">
                        <a:latin typeface="Tahoma" pitchFamily="34" charset="0"/>
                        <a:ea typeface="Tahoma" pitchFamily="34" charset="0"/>
                        <a:cs typeface="Tahoma" pitchFamily="34" charset="0"/>
                      </a:endParaRP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Fill</a:t>
                      </a:r>
                      <a:r>
                        <a:rPr lang="en-US" sz="1000" baseline="0" dirty="0" smtClean="0">
                          <a:latin typeface="Tahoma" pitchFamily="34" charset="0"/>
                          <a:ea typeface="Tahoma" pitchFamily="34" charset="0"/>
                          <a:cs typeface="Tahoma" pitchFamily="34" charset="0"/>
                        </a:rPr>
                        <a:t> out your timesheet before you leave for vacation.</a:t>
                      </a:r>
                      <a:endParaRPr lang="en-US" sz="1000" dirty="0" smtClean="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661746">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dirty="0" smtClean="0">
                          <a:latin typeface="Tahoma" pitchFamily="34" charset="0"/>
                          <a:ea typeface="Tahoma" pitchFamily="34" charset="0"/>
                          <a:cs typeface="Tahoma" pitchFamily="34" charset="0"/>
                        </a:rPr>
                        <a:t>Email</a:t>
                      </a:r>
                      <a:endParaRPr lang="en-US" sz="1000" b="1" dirty="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339725" indent="-339725">
                        <a:buFont typeface="Arial" pitchFamily="34" charset="0"/>
                        <a:buChar char="•"/>
                      </a:pPr>
                      <a:r>
                        <a:rPr lang="en-US" sz="1000" dirty="0" smtClean="0">
                          <a:latin typeface="Tahoma" pitchFamily="34" charset="0"/>
                          <a:ea typeface="Tahoma" pitchFamily="34" charset="0"/>
                          <a:cs typeface="Tahoma" pitchFamily="34" charset="0"/>
                        </a:rPr>
                        <a:t>Us</a:t>
                      </a:r>
                      <a:r>
                        <a:rPr lang="en-US" sz="1000" baseline="0" dirty="0" smtClean="0">
                          <a:latin typeface="Tahoma" pitchFamily="34" charset="0"/>
                          <a:ea typeface="Tahoma" pitchFamily="34" charset="0"/>
                          <a:cs typeface="Tahoma" pitchFamily="34" charset="0"/>
                        </a:rPr>
                        <a:t>e email to communicate effectively.  Acknowledge, act, and follow up. Use it responsibly, and keep it informative and concise. Pick up the phone if the message requires more than three emails to address.</a:t>
                      </a:r>
                    </a:p>
                    <a:p>
                      <a:pPr marL="339725" indent="-339725">
                        <a:buFont typeface="Arial" pitchFamily="34" charset="0"/>
                        <a:buChar char="•"/>
                      </a:pPr>
                      <a:r>
                        <a:rPr lang="en-US" sz="1000" baseline="0" dirty="0" smtClean="0">
                          <a:latin typeface="Tahoma" pitchFamily="34" charset="0"/>
                          <a:ea typeface="Tahoma" pitchFamily="34" charset="0"/>
                          <a:cs typeface="Tahoma" pitchFamily="34" charset="0"/>
                        </a:rPr>
                        <a:t>HITSS employees are required to check NASA &amp; DMI (if applicable) email on a twice a day basis (morning and afternoon), at minimum. </a:t>
                      </a:r>
                      <a:endParaRPr lang="en-US" sz="1000" dirty="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45259">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dirty="0" smtClean="0">
                          <a:latin typeface="Tahoma" pitchFamily="34" charset="0"/>
                          <a:ea typeface="Tahoma" pitchFamily="34" charset="0"/>
                          <a:cs typeface="Tahoma" pitchFamily="34" charset="0"/>
                        </a:rPr>
                        <a:t>Timesheets</a:t>
                      </a:r>
                      <a:endParaRPr lang="en-US" sz="1000" b="1" dirty="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342900" lvl="1" indent="-342900">
                        <a:lnSpc>
                          <a:spcPct val="90000"/>
                        </a:lnSpc>
                        <a:buFont typeface="Arial" pitchFamily="34" charset="0"/>
                        <a:buChar char="•"/>
                      </a:pPr>
                      <a:r>
                        <a:rPr lang="en-US" sz="1000" dirty="0" smtClean="0">
                          <a:latin typeface="Tahoma" pitchFamily="34" charset="0"/>
                          <a:ea typeface="Tahoma" pitchFamily="34" charset="0"/>
                          <a:cs typeface="Tahoma" pitchFamily="34" charset="0"/>
                        </a:rPr>
                        <a:t>Timesheets must be filled in </a:t>
                      </a:r>
                      <a:r>
                        <a:rPr lang="en-US" sz="1000" b="1" dirty="0" smtClean="0">
                          <a:latin typeface="Tahoma" pitchFamily="34" charset="0"/>
                          <a:ea typeface="Tahoma" pitchFamily="34" charset="0"/>
                          <a:cs typeface="Tahoma" pitchFamily="34" charset="0"/>
                        </a:rPr>
                        <a:t>EVERY </a:t>
                      </a:r>
                      <a:r>
                        <a:rPr lang="en-US" sz="1000" b="0" dirty="0" smtClean="0">
                          <a:latin typeface="Tahoma" pitchFamily="34" charset="0"/>
                          <a:ea typeface="Tahoma" pitchFamily="34" charset="0"/>
                          <a:cs typeface="Tahoma" pitchFamily="34" charset="0"/>
                        </a:rPr>
                        <a:t>day</a:t>
                      </a:r>
                      <a:r>
                        <a:rPr lang="en-US" sz="1000" dirty="0" smtClean="0">
                          <a:latin typeface="Tahoma" pitchFamily="34" charset="0"/>
                          <a:ea typeface="Tahoma" pitchFamily="34" charset="0"/>
                          <a:cs typeface="Tahoma" pitchFamily="34" charset="0"/>
                        </a:rPr>
                        <a:t>!</a:t>
                      </a:r>
                    </a:p>
                    <a:p>
                      <a:pPr marL="342900" lvl="1" indent="-342900">
                        <a:lnSpc>
                          <a:spcPct val="90000"/>
                        </a:lnSpc>
                        <a:buFont typeface="Arial" pitchFamily="34" charset="0"/>
                        <a:buChar char="•"/>
                      </a:pPr>
                      <a:r>
                        <a:rPr lang="en-US" sz="1000" dirty="0" smtClean="0">
                          <a:latin typeface="Tahoma" pitchFamily="34" charset="0"/>
                          <a:ea typeface="Tahoma" pitchFamily="34" charset="0"/>
                          <a:cs typeface="Tahoma" pitchFamily="34" charset="0"/>
                        </a:rPr>
                        <a:t>Contact your direct </a:t>
                      </a:r>
                      <a:r>
                        <a:rPr lang="en-US" sz="1000" dirty="0" smtClean="0">
                          <a:solidFill>
                            <a:schemeClr val="tx1"/>
                          </a:solidFill>
                          <a:latin typeface="Tahoma" pitchFamily="34" charset="0"/>
                          <a:ea typeface="Tahoma" pitchFamily="34" charset="0"/>
                          <a:cs typeface="Tahoma" pitchFamily="34" charset="0"/>
                        </a:rPr>
                        <a:t>supervisor to get </a:t>
                      </a:r>
                      <a:r>
                        <a:rPr lang="en-US" sz="1000" dirty="0" smtClean="0">
                          <a:latin typeface="Tahoma" pitchFamily="34" charset="0"/>
                          <a:ea typeface="Tahoma" pitchFamily="34" charset="0"/>
                          <a:cs typeface="Tahoma" pitchFamily="34" charset="0"/>
                        </a:rPr>
                        <a:t>your login information for </a:t>
                      </a:r>
                      <a:r>
                        <a:rPr lang="en-US" sz="1000" dirty="0" err="1" smtClean="0">
                          <a:latin typeface="Tahoma" pitchFamily="34" charset="0"/>
                          <a:ea typeface="Tahoma" pitchFamily="34" charset="0"/>
                          <a:cs typeface="Tahoma" pitchFamily="34" charset="0"/>
                        </a:rPr>
                        <a:t>Deltek</a:t>
                      </a:r>
                      <a:r>
                        <a:rPr lang="en-US" sz="1000" dirty="0" smtClean="0">
                          <a:latin typeface="Tahoma" pitchFamily="34" charset="0"/>
                          <a:ea typeface="Tahoma" pitchFamily="34" charset="0"/>
                          <a:cs typeface="Tahoma" pitchFamily="34" charset="0"/>
                        </a:rPr>
                        <a:t> and charge numbers.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403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dirty="0" smtClean="0">
                          <a:latin typeface="Tahoma" pitchFamily="34" charset="0"/>
                          <a:ea typeface="Tahoma" pitchFamily="34" charset="0"/>
                          <a:cs typeface="Tahoma" pitchFamily="34" charset="0"/>
                        </a:rPr>
                        <a:t>Dress Code</a:t>
                      </a:r>
                      <a:endParaRPr lang="en-US" sz="1000" b="1" dirty="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chemeClr val="tx1"/>
                          </a:solidFill>
                          <a:latin typeface="Tahoma" pitchFamily="34" charset="0"/>
                          <a:ea typeface="Tahoma" pitchFamily="34" charset="0"/>
                          <a:cs typeface="Tahoma" pitchFamily="34" charset="0"/>
                        </a:rPr>
                        <a:t>Location – Business Casual Attire</a:t>
                      </a:r>
                    </a:p>
                    <a:p>
                      <a:pPr marL="0" indent="342900">
                        <a:buFont typeface="Arial" pitchFamily="34" charset="0"/>
                        <a:buChar char="•"/>
                      </a:pPr>
                      <a:r>
                        <a:rPr lang="en-US" sz="1000" dirty="0" smtClean="0">
                          <a:solidFill>
                            <a:schemeClr val="tx1"/>
                          </a:solidFill>
                          <a:latin typeface="Tahoma" pitchFamily="34" charset="0"/>
                          <a:ea typeface="Tahoma" pitchFamily="34" charset="0"/>
                          <a:cs typeface="Tahoma" pitchFamily="34" charset="0"/>
                        </a:rPr>
                        <a:t>Client meeting – Business Attire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1237176">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dirty="0" smtClean="0">
                          <a:latin typeface="Tahoma" pitchFamily="34" charset="0"/>
                          <a:ea typeface="Tahoma" pitchFamily="34" charset="0"/>
                          <a:cs typeface="Tahoma" pitchFamily="34" charset="0"/>
                        </a:rPr>
                        <a:t>Office Space</a:t>
                      </a:r>
                      <a:endParaRPr lang="en-US" sz="1000" b="1" dirty="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342900" lvl="1" indent="-342900">
                        <a:buFont typeface="Arial" pitchFamily="34" charset="0"/>
                        <a:buChar char="•"/>
                      </a:pPr>
                      <a:r>
                        <a:rPr lang="en-US" sz="1000" dirty="0" smtClean="0">
                          <a:latin typeface="Tahoma" pitchFamily="34" charset="0"/>
                          <a:ea typeface="Tahoma" pitchFamily="34" charset="0"/>
                          <a:cs typeface="Tahoma" pitchFamily="34" charset="0"/>
                        </a:rPr>
                        <a:t>Routinely/periodically clean your work spaces – especially workstations shared by several individuals on different shifts.</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Please limit the number of personal items in work spaces in order to reflect a professional image to customers</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Be cautious and vigilant when handling sensitive client and/or DMI proprietary information — use designated shred boxes, burn bags etc. to dispose of sensitive</a:t>
                      </a:r>
                      <a:r>
                        <a:rPr lang="en-US" sz="1000" baseline="0" dirty="0" smtClean="0">
                          <a:latin typeface="Tahoma" pitchFamily="34" charset="0"/>
                          <a:ea typeface="Tahoma" pitchFamily="34" charset="0"/>
                          <a:cs typeface="Tahoma" pitchFamily="34" charset="0"/>
                        </a:rPr>
                        <a:t> documents and always follow government regulations for handling classified materials.</a:t>
                      </a:r>
                      <a:endParaRPr lang="en-US" sz="1000" dirty="0" smtClean="0">
                        <a:latin typeface="Tahoma" pitchFamily="34" charset="0"/>
                        <a:ea typeface="Tahoma" pitchFamily="34" charset="0"/>
                        <a:cs typeface="Tahoma" pitchFamily="34" charset="0"/>
                      </a:endParaRP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Recycle paper/aluminum cans/glass and plastic bottles (but not any work materials, including notes) using recycling containers.</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Please</a:t>
                      </a:r>
                      <a:r>
                        <a:rPr lang="en-US" sz="1000" baseline="0" dirty="0" smtClean="0">
                          <a:latin typeface="Tahoma" pitchFamily="34" charset="0"/>
                          <a:ea typeface="Tahoma" pitchFamily="34" charset="0"/>
                          <a:cs typeface="Tahoma" pitchFamily="34" charset="0"/>
                        </a:rPr>
                        <a:t> clean up after yourself in the kitchen.</a:t>
                      </a:r>
                      <a:endParaRPr lang="en-US" sz="1000" dirty="0" smtClean="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661746">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dirty="0" smtClean="0">
                          <a:latin typeface="Tahoma" pitchFamily="34" charset="0"/>
                          <a:ea typeface="Tahoma" pitchFamily="34" charset="0"/>
                          <a:cs typeface="Tahoma" pitchFamily="34" charset="0"/>
                        </a:rPr>
                        <a:t>Telephone</a:t>
                      </a:r>
                      <a:endParaRPr lang="en-US" sz="1000" b="1" dirty="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342900" lvl="1" indent="-342900">
                        <a:buFont typeface="Arial" pitchFamily="34" charset="0"/>
                        <a:buChar char="•"/>
                      </a:pPr>
                      <a:r>
                        <a:rPr lang="en-US" sz="1000" dirty="0" smtClean="0">
                          <a:latin typeface="Tahoma" pitchFamily="34" charset="0"/>
                          <a:ea typeface="Tahoma" pitchFamily="34" charset="0"/>
                          <a:cs typeface="Tahoma" pitchFamily="34" charset="0"/>
                        </a:rPr>
                        <a:t>Identify yourself when you answer the phone.</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Be courteous and polite.</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Respond with the appropriate level of urgency.</a:t>
                      </a:r>
                    </a:p>
                    <a:p>
                      <a:pPr marL="342900" lvl="1" indent="-342900">
                        <a:buFont typeface="Arial" pitchFamily="34" charset="0"/>
                        <a:buChar char="•"/>
                      </a:pPr>
                      <a:r>
                        <a:rPr lang="en-US" sz="1000" dirty="0" smtClean="0">
                          <a:latin typeface="Tahoma" pitchFamily="34" charset="0"/>
                          <a:ea typeface="Tahoma" pitchFamily="34" charset="0"/>
                          <a:cs typeface="Tahoma" pitchFamily="34" charset="0"/>
                        </a:rPr>
                        <a:t>Stay on mute during conference calls if you are not talking.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517888">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000" b="1" dirty="0" smtClean="0">
                          <a:latin typeface="Tahoma" pitchFamily="34" charset="0"/>
                          <a:ea typeface="Tahoma" pitchFamily="34" charset="0"/>
                          <a:cs typeface="Tahoma" pitchFamily="34" charset="0"/>
                        </a:rPr>
                        <a:t>Training</a:t>
                      </a:r>
                      <a:endParaRPr lang="en-US" sz="1000" b="1" dirty="0">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indent="342900">
                        <a:buFont typeface="Arial" pitchFamily="34" charset="0"/>
                        <a:buChar char="•"/>
                      </a:pPr>
                      <a:r>
                        <a:rPr lang="en-US" sz="1000" dirty="0" smtClean="0">
                          <a:latin typeface="Tahoma" pitchFamily="34" charset="0"/>
                          <a:ea typeface="Tahoma" pitchFamily="34" charset="0"/>
                          <a:cs typeface="Tahoma" pitchFamily="34" charset="0"/>
                        </a:rPr>
                        <a:t>All team members must complete required and individualized training plans.</a:t>
                      </a:r>
                    </a:p>
                    <a:p>
                      <a:pPr marL="342900" indent="-342900">
                        <a:buFont typeface="Arial" pitchFamily="34" charset="0"/>
                        <a:buChar char="•"/>
                      </a:pPr>
                      <a:r>
                        <a:rPr lang="en-US" sz="1000" dirty="0" smtClean="0">
                          <a:latin typeface="Tahoma" pitchFamily="34" charset="0"/>
                          <a:ea typeface="Tahoma" pitchFamily="34" charset="0"/>
                          <a:cs typeface="Tahoma" pitchFamily="34" charset="0"/>
                        </a:rPr>
                        <a:t>Basic curriculum </a:t>
                      </a:r>
                      <a:r>
                        <a:rPr lang="en-US" sz="1000" dirty="0" smtClean="0">
                          <a:solidFill>
                            <a:schemeClr val="tx1"/>
                          </a:solidFill>
                          <a:latin typeface="Tahoma" pitchFamily="34" charset="0"/>
                          <a:ea typeface="Tahoma" pitchFamily="34" charset="0"/>
                          <a:cs typeface="Tahoma" pitchFamily="34" charset="0"/>
                        </a:rPr>
                        <a:t>courses include:</a:t>
                      </a:r>
                      <a:r>
                        <a:rPr lang="en-US" sz="1000" baseline="0" dirty="0" smtClean="0">
                          <a:solidFill>
                            <a:schemeClr val="tx1"/>
                          </a:solidFill>
                          <a:latin typeface="Tahoma" pitchFamily="34" charset="0"/>
                          <a:ea typeface="Tahoma" pitchFamily="34" charset="0"/>
                          <a:cs typeface="Tahoma" pitchFamily="34" charset="0"/>
                        </a:rPr>
                        <a:t> Annual Information Security &amp; Privacy Training, and Annual NASA HQ Security Awareness Training.</a:t>
                      </a:r>
                      <a:endParaRPr lang="en-US" sz="1000" dirty="0" smtClean="0">
                        <a:solidFill>
                          <a:schemeClr val="tx1"/>
                        </a:solidFill>
                        <a:latin typeface="Tahoma" pitchFamily="34" charset="0"/>
                        <a:ea typeface="Tahoma" pitchFamily="34" charset="0"/>
                        <a:cs typeface="Tahoma"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r>
              <a:tr h="230172">
                <a:tc>
                  <a:txBody>
                    <a:bodyPr/>
                    <a:lstStyle/>
                    <a:p>
                      <a:pPr marL="0" lvl="1" indent="0" algn="l" defTabSz="914400" rtl="0" eaLnBrk="1" latinLnBrk="0" hangingPunct="1">
                        <a:buFont typeface="Arial" pitchFamily="34" charset="0"/>
                        <a:buNone/>
                      </a:pPr>
                      <a:r>
                        <a:rPr lang="en-US" sz="1000" b="1" kern="1200" dirty="0" smtClean="0">
                          <a:solidFill>
                            <a:schemeClr val="dk1"/>
                          </a:solidFill>
                          <a:latin typeface="Tahoma" pitchFamily="34" charset="0"/>
                          <a:ea typeface="Tahoma" pitchFamily="34" charset="0"/>
                          <a:cs typeface="Tahoma" pitchFamily="34" charset="0"/>
                        </a:rPr>
                        <a:t>Status</a:t>
                      </a:r>
                      <a:r>
                        <a:rPr lang="en-US" sz="1000" b="1" kern="1200" baseline="0" dirty="0" smtClean="0">
                          <a:solidFill>
                            <a:schemeClr val="dk1"/>
                          </a:solidFill>
                          <a:latin typeface="Tahoma" pitchFamily="34" charset="0"/>
                          <a:ea typeface="Tahoma" pitchFamily="34" charset="0"/>
                          <a:cs typeface="Tahoma" pitchFamily="34" charset="0"/>
                        </a:rPr>
                        <a:t> Reports</a:t>
                      </a:r>
                      <a:endParaRPr lang="en-US" sz="1000" b="1" kern="1200" dirty="0">
                        <a:solidFill>
                          <a:schemeClr val="dk1"/>
                        </a:solidFill>
                        <a:latin typeface="Tahoma" pitchFamily="34" charset="0"/>
                        <a:ea typeface="Tahoma" pitchFamily="34" charset="0"/>
                        <a:cs typeface="Tahoma" pitchFamily="34"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pPr marL="342900" marR="0" lvl="1"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chemeClr val="tx1"/>
                          </a:solidFill>
                          <a:latin typeface="Tahoma" pitchFamily="34" charset="0"/>
                          <a:ea typeface="Tahoma" pitchFamily="34" charset="0"/>
                          <a:cs typeface="Tahoma" pitchFamily="34" charset="0"/>
                        </a:rPr>
                        <a:t>Produced</a:t>
                      </a:r>
                      <a:r>
                        <a:rPr lang="en-US" sz="1000" baseline="0" dirty="0" smtClean="0">
                          <a:solidFill>
                            <a:schemeClr val="tx1"/>
                          </a:solidFill>
                          <a:latin typeface="Tahoma" pitchFamily="34" charset="0"/>
                          <a:ea typeface="Tahoma" pitchFamily="34" charset="0"/>
                          <a:cs typeface="Tahoma" pitchFamily="34" charset="0"/>
                        </a:rPr>
                        <a:t> monthly.</a:t>
                      </a:r>
                      <a:endParaRPr lang="en-US" sz="1000" dirty="0" smtClean="0">
                        <a:solidFill>
                          <a:schemeClr val="tx1"/>
                        </a:solidFill>
                        <a:latin typeface="Tahoma" pitchFamily="34" charset="0"/>
                        <a:ea typeface="Tahoma" pitchFamily="34" charset="0"/>
                        <a:cs typeface="Tahoma" pitchFamily="34"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Tree>
    <p:extLst>
      <p:ext uri="{BB962C8B-B14F-4D97-AF65-F5344CB8AC3E}">
        <p14:creationId xmlns:p14="http://schemas.microsoft.com/office/powerpoint/2010/main" val="3964382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417"/>
            <a:ext cx="9335386" cy="820513"/>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a:t>
            </a:r>
            <a:r>
              <a:rPr lang="en-US" sz="2800" dirty="0">
                <a:solidFill>
                  <a:srgbClr val="FF0000"/>
                </a:solidFill>
                <a:latin typeface="Tahoma" pitchFamily="34" charset="0"/>
                <a:ea typeface="Tahoma" pitchFamily="34" charset="0"/>
                <a:cs typeface="Tahoma" pitchFamily="34" charset="0"/>
              </a:rPr>
              <a:t>Team</a:t>
            </a:r>
            <a:r>
              <a:rPr lang="en-US" sz="28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The Importance of Communication</a:t>
            </a:r>
            <a:endParaRPr lang="en-US" sz="2400" dirty="0"/>
          </a:p>
        </p:txBody>
      </p:sp>
      <p:sp>
        <p:nvSpPr>
          <p:cNvPr id="5" name="Content Placeholder 4"/>
          <p:cNvSpPr>
            <a:spLocks noGrp="1"/>
          </p:cNvSpPr>
          <p:nvPr>
            <p:ph idx="1"/>
          </p:nvPr>
        </p:nvSpPr>
        <p:spPr>
          <a:xfrm>
            <a:off x="265815" y="935666"/>
            <a:ext cx="8527312" cy="5433236"/>
          </a:xfrm>
        </p:spPr>
        <p:txBody>
          <a:bodyPr>
            <a:normAutofit/>
          </a:bodyPr>
          <a:lstStyle/>
          <a:p>
            <a:pPr marL="0" indent="0">
              <a:buNone/>
            </a:pPr>
            <a:r>
              <a:rPr lang="en-US" dirty="0" smtClean="0"/>
              <a:t>The main lines of communication that will lead you to succeed are:</a:t>
            </a:r>
          </a:p>
          <a:p>
            <a:pPr marL="0" indent="0">
              <a:buNone/>
            </a:pPr>
            <a:endParaRPr lang="en-US" dirty="0"/>
          </a:p>
          <a:p>
            <a:pPr>
              <a:buFont typeface="Wingdings" pitchFamily="2" charset="2"/>
              <a:buChar char="§"/>
            </a:pPr>
            <a:r>
              <a:rPr lang="en-US" dirty="0" smtClean="0"/>
              <a:t>With your Peers</a:t>
            </a:r>
          </a:p>
          <a:p>
            <a:pPr lvl="1"/>
            <a:r>
              <a:rPr lang="en-US" dirty="0"/>
              <a:t>To troubleshoot problems</a:t>
            </a:r>
          </a:p>
          <a:p>
            <a:pPr lvl="1"/>
            <a:r>
              <a:rPr lang="en-US" dirty="0"/>
              <a:t>To provide advice and ideas for improvement</a:t>
            </a:r>
          </a:p>
          <a:p>
            <a:pPr lvl="1"/>
            <a:r>
              <a:rPr lang="en-US" dirty="0"/>
              <a:t>To offer feedback</a:t>
            </a:r>
          </a:p>
          <a:p>
            <a:pPr>
              <a:buFont typeface="Wingdings" pitchFamily="2" charset="2"/>
              <a:buChar char="§"/>
            </a:pPr>
            <a:endParaRPr lang="en-US" dirty="0" smtClean="0"/>
          </a:p>
          <a:p>
            <a:pPr>
              <a:buFont typeface="Wingdings" pitchFamily="2" charset="2"/>
              <a:buChar char="§"/>
            </a:pPr>
            <a:r>
              <a:rPr lang="en-US" dirty="0" smtClean="0"/>
              <a:t>With your Team Lead</a:t>
            </a:r>
          </a:p>
          <a:p>
            <a:pPr lvl="1"/>
            <a:r>
              <a:rPr lang="en-US" dirty="0" smtClean="0"/>
              <a:t>To provide status updates</a:t>
            </a:r>
          </a:p>
          <a:p>
            <a:pPr lvl="1"/>
            <a:r>
              <a:rPr lang="en-US" dirty="0" smtClean="0"/>
              <a:t>To ask for technical, management, or professional guidance</a:t>
            </a:r>
          </a:p>
          <a:p>
            <a:pPr lvl="1"/>
            <a:r>
              <a:rPr lang="en-US" dirty="0" smtClean="0"/>
              <a:t>To manage client requests and communications</a:t>
            </a:r>
            <a:br>
              <a:rPr lang="en-US" dirty="0" smtClean="0"/>
            </a:br>
            <a:endParaRPr lang="en-US" dirty="0" smtClean="0"/>
          </a:p>
          <a:p>
            <a:pPr>
              <a:buFont typeface="Wingdings" pitchFamily="2" charset="2"/>
              <a:buChar char="§"/>
            </a:pPr>
            <a:r>
              <a:rPr lang="en-US" dirty="0" smtClean="0"/>
              <a:t>With our Client</a:t>
            </a:r>
          </a:p>
          <a:p>
            <a:pPr lvl="1"/>
            <a:r>
              <a:rPr lang="en-US" dirty="0" smtClean="0"/>
              <a:t>Talk to your Team Lead about how to address and handle direct communications with the Client</a:t>
            </a:r>
          </a:p>
          <a:p>
            <a:pPr marL="201168" lvl="1" indent="0">
              <a:buNone/>
            </a:pPr>
            <a:endParaRPr lang="en-US" sz="1800" b="1" dirty="0" smtClean="0"/>
          </a:p>
          <a:p>
            <a:pPr>
              <a:buFont typeface="Wingdings" pitchFamily="2" charset="2"/>
              <a:buChar char="§"/>
            </a:pPr>
            <a:endParaRPr lang="en-US" dirty="0" smtClean="0"/>
          </a:p>
          <a:p>
            <a:pPr lvl="1"/>
            <a:endParaRPr lang="en-US" dirty="0"/>
          </a:p>
        </p:txBody>
      </p:sp>
    </p:spTree>
    <p:extLst>
      <p:ext uri="{BB962C8B-B14F-4D97-AF65-F5344CB8AC3E}">
        <p14:creationId xmlns:p14="http://schemas.microsoft.com/office/powerpoint/2010/main" val="3988389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7681"/>
            <a:ext cx="9229071" cy="873677"/>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Team</a:t>
            </a:r>
            <a:r>
              <a:rPr lang="en-US" sz="2800" dirty="0" smtClean="0">
                <a:latin typeface="Tahoma" pitchFamily="34" charset="0"/>
                <a:ea typeface="Tahoma" pitchFamily="34" charset="0"/>
                <a:cs typeface="Tahoma" pitchFamily="34" charset="0"/>
              </a:rPr>
              <a:t>| What </a:t>
            </a:r>
            <a:r>
              <a:rPr lang="en-US" sz="2800" dirty="0">
                <a:latin typeface="Tahoma" pitchFamily="34" charset="0"/>
                <a:ea typeface="Tahoma" pitchFamily="34" charset="0"/>
                <a:cs typeface="Tahoma" pitchFamily="34" charset="0"/>
              </a:rPr>
              <a:t>A</a:t>
            </a:r>
            <a:r>
              <a:rPr lang="en-US" sz="2800" dirty="0" smtClean="0">
                <a:latin typeface="Tahoma" pitchFamily="34" charset="0"/>
                <a:ea typeface="Tahoma" pitchFamily="34" charset="0"/>
                <a:cs typeface="Tahoma" pitchFamily="34" charset="0"/>
              </a:rPr>
              <a:t>re Our Expectations?</a:t>
            </a:r>
            <a:endParaRPr lang="en-US" sz="2400" dirty="0"/>
          </a:p>
        </p:txBody>
      </p:sp>
      <p:sp>
        <p:nvSpPr>
          <p:cNvPr id="7" name="Content Placeholder 2"/>
          <p:cNvSpPr>
            <a:spLocks noGrp="1"/>
          </p:cNvSpPr>
          <p:nvPr>
            <p:ph idx="1"/>
          </p:nvPr>
        </p:nvSpPr>
        <p:spPr>
          <a:xfrm>
            <a:off x="318977" y="1017182"/>
            <a:ext cx="8229600" cy="5181600"/>
          </a:xfrm>
        </p:spPr>
        <p:txBody>
          <a:bodyPr>
            <a:normAutofit/>
          </a:bodyPr>
          <a:lstStyle/>
          <a:p>
            <a:r>
              <a:rPr lang="en-US" dirty="0" smtClean="0"/>
              <a:t>You can expect Management to:</a:t>
            </a:r>
          </a:p>
          <a:p>
            <a:pPr lvl="1"/>
            <a:r>
              <a:rPr lang="en-US" dirty="0" smtClean="0"/>
              <a:t>Be interested and to care</a:t>
            </a:r>
          </a:p>
          <a:p>
            <a:pPr lvl="1"/>
            <a:r>
              <a:rPr lang="en-US" dirty="0" smtClean="0"/>
              <a:t>Business should be handled in a professional manner</a:t>
            </a:r>
          </a:p>
          <a:p>
            <a:pPr lvl="1"/>
            <a:r>
              <a:rPr lang="en-US" dirty="0" smtClean="0"/>
              <a:t>Push us all to be better, to innovate, and to collaborate</a:t>
            </a:r>
          </a:p>
          <a:p>
            <a:pPr lvl="1"/>
            <a:r>
              <a:rPr lang="en-US" dirty="0" smtClean="0"/>
              <a:t>Drive growth every day</a:t>
            </a:r>
          </a:p>
          <a:p>
            <a:pPr marL="201168" lvl="1" indent="0">
              <a:buNone/>
            </a:pPr>
            <a:endParaRPr lang="en-US" dirty="0" smtClean="0"/>
          </a:p>
          <a:p>
            <a:r>
              <a:rPr lang="en-US" dirty="0" smtClean="0"/>
              <a:t>We Expect you to:</a:t>
            </a:r>
          </a:p>
          <a:p>
            <a:pPr lvl="1"/>
            <a:r>
              <a:rPr lang="en-US" dirty="0"/>
              <a:t>Be engaged and offer ideas</a:t>
            </a:r>
          </a:p>
          <a:p>
            <a:pPr lvl="1"/>
            <a:r>
              <a:rPr lang="en-US" dirty="0" smtClean="0"/>
              <a:t>Be honest</a:t>
            </a:r>
          </a:p>
          <a:p>
            <a:pPr lvl="1"/>
            <a:r>
              <a:rPr lang="en-US" dirty="0" smtClean="0"/>
              <a:t>Communicate</a:t>
            </a:r>
          </a:p>
          <a:p>
            <a:pPr lvl="1"/>
            <a:r>
              <a:rPr lang="en-US" dirty="0" smtClean="0"/>
              <a:t>Care (about the Customer, Company, Employees, Quality)</a:t>
            </a:r>
          </a:p>
          <a:p>
            <a:pPr lvl="1"/>
            <a:r>
              <a:rPr lang="en-US" dirty="0" smtClean="0"/>
              <a:t>Be open to new ideas</a:t>
            </a:r>
          </a:p>
          <a:p>
            <a:pPr lvl="1"/>
            <a:r>
              <a:rPr lang="en-US" dirty="0" smtClean="0"/>
              <a:t>Drive growth every day</a:t>
            </a:r>
            <a:endParaRPr lang="en-US" dirty="0"/>
          </a:p>
        </p:txBody>
      </p:sp>
    </p:spTree>
    <p:extLst>
      <p:ext uri="{BB962C8B-B14F-4D97-AF65-F5344CB8AC3E}">
        <p14:creationId xmlns:p14="http://schemas.microsoft.com/office/powerpoint/2010/main" val="3623083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HITSS employees are required to follow both DMI and NASA policies and procedures. </a:t>
            </a:r>
          </a:p>
          <a:p>
            <a:pPr marL="0" indent="0">
              <a:buNone/>
            </a:pPr>
            <a:endParaRPr lang="en-US" dirty="0"/>
          </a:p>
          <a:p>
            <a:r>
              <a:rPr lang="en-US" dirty="0" smtClean="0"/>
              <a:t>NASA Policies and Procedural Requirements are published in a system called the </a:t>
            </a:r>
            <a:r>
              <a:rPr lang="en-US" dirty="0" smtClean="0">
                <a:hlinkClick r:id="rId2"/>
              </a:rPr>
              <a:t>NASA Online Directive Information System (NODIS). </a:t>
            </a:r>
            <a:r>
              <a:rPr lang="en-US" dirty="0" smtClean="0"/>
              <a:t>This system is only accessible by NASA users with credentials. </a:t>
            </a:r>
          </a:p>
          <a:p>
            <a:endParaRPr lang="en-US" dirty="0"/>
          </a:p>
          <a:p>
            <a:r>
              <a:rPr lang="en-US" dirty="0" smtClean="0"/>
              <a:t>The </a:t>
            </a:r>
            <a:r>
              <a:rPr lang="en-US" dirty="0" smtClean="0">
                <a:hlinkClick r:id="rId3"/>
              </a:rPr>
              <a:t>DMI Quality Center for Excellence SharePoint site </a:t>
            </a:r>
            <a:r>
              <a:rPr lang="en-US" dirty="0" smtClean="0"/>
              <a:t>contains DMI templates, processes, and policies. You log in using your DMI credentials. </a:t>
            </a:r>
          </a:p>
          <a:p>
            <a:endParaRPr lang="en-US" dirty="0"/>
          </a:p>
          <a:p>
            <a:r>
              <a:rPr lang="en-US" dirty="0" smtClean="0"/>
              <a:t>The </a:t>
            </a:r>
            <a:r>
              <a:rPr lang="en-US" dirty="0" smtClean="0">
                <a:hlinkClick r:id="rId4"/>
              </a:rPr>
              <a:t>HITSS SharePoint </a:t>
            </a:r>
            <a:r>
              <a:rPr lang="en-US" dirty="0" smtClean="0"/>
              <a:t>site contains forms, templates, and policies specific to the HITSS contract. You log in using your DMI credentials. </a:t>
            </a:r>
          </a:p>
          <a:p>
            <a:endParaRPr lang="en-US" dirty="0"/>
          </a:p>
          <a:p>
            <a:pPr marL="0" indent="0">
              <a:buNone/>
            </a:pPr>
            <a:r>
              <a:rPr lang="en-US" dirty="0" smtClean="0"/>
              <a:t>* Please contact your manager if you require access to items on </a:t>
            </a:r>
            <a:r>
              <a:rPr lang="en-US" dirty="0" err="1" smtClean="0"/>
              <a:t>HITSS</a:t>
            </a:r>
            <a:r>
              <a:rPr lang="en-US" dirty="0" smtClean="0"/>
              <a:t> SharePoint and do not have </a:t>
            </a:r>
            <a:r>
              <a:rPr lang="en-US" dirty="0" err="1" smtClean="0"/>
              <a:t>DMI</a:t>
            </a:r>
            <a:r>
              <a:rPr lang="en-US" dirty="0" smtClean="0"/>
              <a:t> credentials.</a:t>
            </a:r>
            <a:endParaRPr lang="en-US" dirty="0"/>
          </a:p>
        </p:txBody>
      </p:sp>
      <p:sp>
        <p:nvSpPr>
          <p:cNvPr id="4" name="Title 3"/>
          <p:cNvSpPr>
            <a:spLocks noGrp="1"/>
          </p:cNvSpPr>
          <p:nvPr>
            <p:ph type="title"/>
          </p:nvPr>
        </p:nvSpPr>
        <p:spPr>
          <a:xfrm>
            <a:off x="0" y="157681"/>
            <a:ext cx="9229071" cy="873677"/>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Team</a:t>
            </a:r>
            <a:r>
              <a:rPr lang="en-US" sz="2800" dirty="0" smtClean="0">
                <a:latin typeface="Tahoma" pitchFamily="34" charset="0"/>
                <a:ea typeface="Tahoma" pitchFamily="34" charset="0"/>
                <a:cs typeface="Tahoma" pitchFamily="34" charset="0"/>
              </a:rPr>
              <a:t>| Policies</a:t>
            </a:r>
            <a:endParaRPr lang="en-US" sz="2400" dirty="0"/>
          </a:p>
        </p:txBody>
      </p:sp>
    </p:spTree>
    <p:extLst>
      <p:ext uri="{BB962C8B-B14F-4D97-AF65-F5344CB8AC3E}">
        <p14:creationId xmlns:p14="http://schemas.microsoft.com/office/powerpoint/2010/main" val="34438381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721" y="3274828"/>
            <a:ext cx="8351874" cy="1041991"/>
          </a:xfrm>
        </p:spPr>
        <p:txBody>
          <a:bodyPr>
            <a:normAutofit/>
          </a:bodyPr>
          <a:lstStyle/>
          <a:p>
            <a:pPr algn="ctr"/>
            <a:r>
              <a:rPr lang="en-US" dirty="0" smtClean="0"/>
              <a:t>Resources You Can Use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71131" y="701749"/>
            <a:ext cx="8580475" cy="5738036"/>
          </a:xfrm>
        </p:spPr>
        <p:txBody>
          <a:bodyPr>
            <a:normAutofit/>
          </a:bodyPr>
          <a:lstStyle/>
          <a:p>
            <a:pPr marL="201168" lvl="1" indent="0">
              <a:buNone/>
            </a:pPr>
            <a:endParaRPr lang="en-US" sz="1400" dirty="0" smtClean="0">
              <a:latin typeface="Tahoma" pitchFamily="34" charset="0"/>
              <a:ea typeface="Tahoma" pitchFamily="34" charset="0"/>
              <a:cs typeface="Tahoma" pitchFamily="34" charset="0"/>
            </a:endParaRPr>
          </a:p>
          <a:p>
            <a:pPr lvl="1"/>
            <a:r>
              <a:rPr lang="en-US" sz="1400" dirty="0" smtClean="0">
                <a:latin typeface="Tahoma" pitchFamily="34" charset="0"/>
                <a:ea typeface="Tahoma" pitchFamily="34" charset="0"/>
                <a:cs typeface="Tahoma" pitchFamily="34" charset="0"/>
              </a:rPr>
              <a:t>The </a:t>
            </a:r>
            <a:r>
              <a:rPr lang="en-US" sz="1400" b="1" dirty="0" smtClean="0">
                <a:latin typeface="Tahoma" pitchFamily="34" charset="0"/>
                <a:ea typeface="Tahoma" pitchFamily="34" charset="0"/>
                <a:cs typeface="Tahoma" pitchFamily="34" charset="0"/>
                <a:hlinkClick r:id="rId3"/>
              </a:rPr>
              <a:t>NASA HQ Computer Training Center </a:t>
            </a:r>
            <a:r>
              <a:rPr lang="en-US" sz="1400" dirty="0" smtClean="0">
                <a:latin typeface="Tahoma" pitchFamily="34" charset="0"/>
                <a:ea typeface="Tahoma" pitchFamily="34" charset="0"/>
                <a:cs typeface="Tahoma" pitchFamily="34" charset="0"/>
              </a:rPr>
              <a:t>provides comprehensive training solutions for NASA HQ users. CTC offers training options in support of HQ core-load computer applications (Lync, Outlook, Work, Excel, Office 2013, PowerPoint), new employee orientation and special projects</a:t>
            </a:r>
          </a:p>
          <a:p>
            <a:pPr lvl="2"/>
            <a:r>
              <a:rPr lang="en-US" sz="1400" dirty="0">
                <a:latin typeface="Tahoma" pitchFamily="34" charset="0"/>
                <a:ea typeface="Tahoma" pitchFamily="34" charset="0"/>
                <a:cs typeface="Tahoma" pitchFamily="34" charset="0"/>
              </a:rPr>
              <a:t>For questions or scheduling assistance, please contact </a:t>
            </a:r>
            <a:r>
              <a:rPr lang="en-US" sz="1400" dirty="0" smtClean="0">
                <a:latin typeface="Tahoma" pitchFamily="34" charset="0"/>
                <a:ea typeface="Tahoma" pitchFamily="34" charset="0"/>
                <a:cs typeface="Tahoma" pitchFamily="34" charset="0"/>
              </a:rPr>
              <a:t>the CTC </a:t>
            </a:r>
            <a:r>
              <a:rPr lang="en-US" sz="1400" dirty="0">
                <a:latin typeface="Tahoma" pitchFamily="34" charset="0"/>
                <a:ea typeface="Tahoma" pitchFamily="34" charset="0"/>
                <a:cs typeface="Tahoma" pitchFamily="34" charset="0"/>
              </a:rPr>
              <a:t>Manager </a:t>
            </a:r>
            <a:r>
              <a:rPr lang="en-US" sz="1400" dirty="0" smtClean="0">
                <a:latin typeface="Tahoma" pitchFamily="34" charset="0"/>
                <a:ea typeface="Tahoma" pitchFamily="34" charset="0"/>
                <a:cs typeface="Tahoma" pitchFamily="34" charset="0"/>
              </a:rPr>
              <a:t>or </a:t>
            </a:r>
            <a:r>
              <a:rPr lang="en-US" sz="1400" dirty="0">
                <a:latin typeface="Tahoma" pitchFamily="34" charset="0"/>
                <a:ea typeface="Tahoma" pitchFamily="34" charset="0"/>
                <a:cs typeface="Tahoma" pitchFamily="34" charset="0"/>
              </a:rPr>
              <a:t>CTC Training </a:t>
            </a:r>
            <a:r>
              <a:rPr lang="en-US" sz="1400" dirty="0" smtClean="0">
                <a:latin typeface="Tahoma" pitchFamily="34" charset="0"/>
                <a:ea typeface="Tahoma" pitchFamily="34" charset="0"/>
                <a:cs typeface="Tahoma" pitchFamily="34" charset="0"/>
              </a:rPr>
              <a:t>Coordinator at </a:t>
            </a:r>
            <a:r>
              <a:rPr lang="en-US" sz="1400" dirty="0">
                <a:latin typeface="Tahoma" pitchFamily="34" charset="0"/>
                <a:ea typeface="Tahoma" pitchFamily="34" charset="0"/>
                <a:cs typeface="Tahoma" pitchFamily="34" charset="0"/>
                <a:hlinkClick r:id="rId4"/>
              </a:rPr>
              <a:t>ctc@hq.nasa.gov</a:t>
            </a:r>
            <a:r>
              <a:rPr lang="en-US" sz="1400" dirty="0">
                <a:latin typeface="Tahoma" pitchFamily="34" charset="0"/>
                <a:ea typeface="Tahoma" pitchFamily="34" charset="0"/>
                <a:cs typeface="Tahoma" pitchFamily="34" charset="0"/>
              </a:rPr>
              <a:t> or </a:t>
            </a:r>
            <a:r>
              <a:rPr lang="en-US" sz="1400" dirty="0" smtClean="0">
                <a:latin typeface="Tahoma" pitchFamily="34" charset="0"/>
                <a:ea typeface="Tahoma" pitchFamily="34" charset="0"/>
                <a:cs typeface="Tahoma" pitchFamily="34" charset="0"/>
              </a:rPr>
              <a:t>202-358-1111.</a:t>
            </a:r>
          </a:p>
          <a:p>
            <a:pPr marL="201168" lvl="1" indent="0">
              <a:buNone/>
            </a:pPr>
            <a:endParaRPr lang="en-US" sz="1400" dirty="0" smtClean="0">
              <a:latin typeface="Tahoma" pitchFamily="34" charset="0"/>
              <a:ea typeface="Tahoma" pitchFamily="34" charset="0"/>
              <a:cs typeface="Tahoma" pitchFamily="34" charset="0"/>
            </a:endParaRPr>
          </a:p>
          <a:p>
            <a:pPr lvl="1"/>
            <a:r>
              <a:rPr lang="en-US" sz="1400" dirty="0" smtClean="0">
                <a:latin typeface="Tahoma" pitchFamily="34" charset="0"/>
                <a:ea typeface="Tahoma" pitchFamily="34" charset="0"/>
                <a:cs typeface="Tahoma" pitchFamily="34" charset="0"/>
              </a:rPr>
              <a:t>Register for hands-on classroom workshops through </a:t>
            </a:r>
            <a:r>
              <a:rPr lang="en-US" sz="1400" b="1" dirty="0" smtClean="0">
                <a:latin typeface="Tahoma" pitchFamily="34" charset="0"/>
                <a:ea typeface="Tahoma" pitchFamily="34" charset="0"/>
                <a:cs typeface="Tahoma" pitchFamily="34" charset="0"/>
                <a:hlinkClick r:id="rId5"/>
              </a:rPr>
              <a:t>SATERN</a:t>
            </a:r>
            <a:r>
              <a:rPr lang="en-US" sz="1400" b="1" dirty="0" smtClean="0">
                <a:latin typeface="Tahoma" pitchFamily="34" charset="0"/>
                <a:ea typeface="Tahoma" pitchFamily="34" charset="0"/>
                <a:cs typeface="Tahoma" pitchFamily="34" charset="0"/>
              </a:rPr>
              <a:t> - </a:t>
            </a:r>
            <a:r>
              <a:rPr lang="en-US" sz="1400" u="sng" dirty="0">
                <a:hlinkClick r:id="rId6"/>
              </a:rPr>
              <a:t>https://saterninfo.nasa.gov/</a:t>
            </a:r>
            <a:r>
              <a:rPr lang="en-US" sz="1400" dirty="0" smtClean="0">
                <a:latin typeface="Tahoma" pitchFamily="34" charset="0"/>
                <a:ea typeface="Tahoma" pitchFamily="34" charset="0"/>
                <a:cs typeface="Tahoma" pitchFamily="34" charset="0"/>
              </a:rPr>
              <a:t> or schedule a virtual training through the CTC. Mandatory IT Security training must be completely through SATERN. </a:t>
            </a:r>
          </a:p>
          <a:p>
            <a:pPr lvl="1"/>
            <a:endParaRPr lang="en-US" sz="1400" dirty="0" smtClean="0">
              <a:latin typeface="Tahoma" pitchFamily="34" charset="0"/>
              <a:ea typeface="Tahoma" pitchFamily="34" charset="0"/>
              <a:cs typeface="Tahoma" pitchFamily="34" charset="0"/>
            </a:endParaRPr>
          </a:p>
          <a:p>
            <a:pPr lvl="1"/>
            <a:r>
              <a:rPr lang="en-US" sz="1400" dirty="0" smtClean="0">
                <a:latin typeface="Tahoma" pitchFamily="34" charset="0"/>
                <a:ea typeface="Tahoma" pitchFamily="34" charset="0"/>
                <a:cs typeface="Tahoma" pitchFamily="34" charset="0"/>
              </a:rPr>
              <a:t>You can complete free online training through DMI via </a:t>
            </a:r>
            <a:r>
              <a:rPr lang="en-US" sz="1400" b="1" dirty="0" err="1" smtClean="0">
                <a:latin typeface="Tahoma" pitchFamily="34" charset="0"/>
                <a:ea typeface="Tahoma" pitchFamily="34" charset="0"/>
                <a:cs typeface="Tahoma" pitchFamily="34" charset="0"/>
                <a:hlinkClick r:id="rId7"/>
              </a:rPr>
              <a:t>SkillPort</a:t>
            </a:r>
            <a:r>
              <a:rPr lang="en-US" sz="1400" b="1" dirty="0" smtClean="0">
                <a:latin typeface="Tahoma" pitchFamily="34" charset="0"/>
                <a:ea typeface="Tahoma" pitchFamily="34" charset="0"/>
                <a:cs typeface="Tahoma" pitchFamily="34" charset="0"/>
              </a:rPr>
              <a:t> -  </a:t>
            </a:r>
            <a:r>
              <a:rPr lang="en-US" sz="1400" u="sng" dirty="0">
                <a:hlinkClick r:id="rId7"/>
              </a:rPr>
              <a:t>https://</a:t>
            </a:r>
            <a:r>
              <a:rPr lang="en-US" sz="1400" u="sng" dirty="0" smtClean="0">
                <a:hlinkClick r:id="rId7"/>
              </a:rPr>
              <a:t>dmi-learning.skillport.com/skillportfe/login.action</a:t>
            </a:r>
            <a:r>
              <a:rPr lang="en-US" sz="1400" u="sng" dirty="0" smtClean="0"/>
              <a:t> </a:t>
            </a:r>
            <a:r>
              <a:rPr lang="en-US" sz="1400" dirty="0" smtClean="0">
                <a:latin typeface="Tahoma" pitchFamily="34" charset="0"/>
                <a:ea typeface="Tahoma" pitchFamily="34" charset="0"/>
                <a:cs typeface="Tahoma" pitchFamily="34" charset="0"/>
              </a:rPr>
              <a:t>DMI employees are required to complete mandatory trainings on </a:t>
            </a:r>
            <a:r>
              <a:rPr lang="en-US" sz="1400" dirty="0" err="1" smtClean="0">
                <a:latin typeface="Tahoma" pitchFamily="34" charset="0"/>
                <a:ea typeface="Tahoma" pitchFamily="34" charset="0"/>
                <a:cs typeface="Tahoma" pitchFamily="34" charset="0"/>
              </a:rPr>
              <a:t>SkillPort</a:t>
            </a:r>
            <a:r>
              <a:rPr lang="en-US" sz="1400" dirty="0" smtClean="0">
                <a:latin typeface="Tahoma" pitchFamily="34" charset="0"/>
                <a:ea typeface="Tahoma" pitchFamily="34" charset="0"/>
                <a:cs typeface="Tahoma" pitchFamily="34" charset="0"/>
              </a:rPr>
              <a:t> within a month of their onboarding. </a:t>
            </a:r>
            <a:endParaRPr lang="en-US" sz="1400" b="1" dirty="0" smtClean="0">
              <a:latin typeface="Tahoma" pitchFamily="34" charset="0"/>
              <a:ea typeface="Tahoma" pitchFamily="34" charset="0"/>
              <a:cs typeface="Tahoma" pitchFamily="34" charset="0"/>
            </a:endParaRPr>
          </a:p>
          <a:p>
            <a:pPr marL="0" indent="0">
              <a:buNone/>
            </a:pPr>
            <a:endParaRPr lang="en-US" sz="2000" b="1" dirty="0">
              <a:latin typeface="Tahoma" pitchFamily="34" charset="0"/>
              <a:ea typeface="Tahoma" pitchFamily="34" charset="0"/>
              <a:cs typeface="Tahoma" pitchFamily="34" charset="0"/>
            </a:endParaRPr>
          </a:p>
          <a:p>
            <a:pPr>
              <a:buNone/>
            </a:pPr>
            <a:endParaRPr lang="en-US" sz="1400" dirty="0">
              <a:latin typeface="Tahoma" pitchFamily="34" charset="0"/>
              <a:ea typeface="Tahoma" pitchFamily="34" charset="0"/>
              <a:cs typeface="Tahoma" pitchFamily="34" charset="0"/>
            </a:endParaRPr>
          </a:p>
        </p:txBody>
      </p:sp>
      <p:sp>
        <p:nvSpPr>
          <p:cNvPr id="4" name="Title 3"/>
          <p:cNvSpPr>
            <a:spLocks noGrp="1"/>
          </p:cNvSpPr>
          <p:nvPr>
            <p:ph type="title"/>
          </p:nvPr>
        </p:nvSpPr>
        <p:spPr>
          <a:xfrm>
            <a:off x="255180" y="191386"/>
            <a:ext cx="8272131" cy="629127"/>
          </a:xfrm>
        </p:spPr>
        <p:txBody>
          <a:bodyPr>
            <a:normAutofit/>
          </a:bodyPr>
          <a:lstStyle/>
          <a:p>
            <a:r>
              <a:rPr lang="en-US" sz="3200" dirty="0">
                <a:solidFill>
                  <a:srgbClr val="FF0000"/>
                </a:solidFill>
                <a:latin typeface="Tahoma" pitchFamily="34" charset="0"/>
                <a:ea typeface="Tahoma" pitchFamily="34" charset="0"/>
                <a:cs typeface="Tahoma" pitchFamily="34" charset="0"/>
              </a:rPr>
              <a:t>NASA HITSS Team</a:t>
            </a:r>
            <a:r>
              <a:rPr lang="en-US" sz="3200" dirty="0">
                <a:latin typeface="Tahoma" pitchFamily="34" charset="0"/>
                <a:ea typeface="Tahoma" pitchFamily="34" charset="0"/>
                <a:cs typeface="Tahoma" pitchFamily="34" charset="0"/>
              </a:rPr>
              <a:t>| </a:t>
            </a:r>
            <a:r>
              <a:rPr lang="en-US" sz="3200" dirty="0" smtClean="0">
                <a:latin typeface="Tahoma" pitchFamily="34" charset="0"/>
                <a:ea typeface="Tahoma" pitchFamily="34" charset="0"/>
                <a:cs typeface="Tahoma" pitchFamily="34" charset="0"/>
              </a:rPr>
              <a:t>Training Resources</a:t>
            </a:r>
            <a:endParaRPr lang="en-US" sz="3200" b="0" dirty="0"/>
          </a:p>
        </p:txBody>
      </p:sp>
    </p:spTree>
    <p:extLst>
      <p:ext uri="{BB962C8B-B14F-4D97-AF65-F5344CB8AC3E}">
        <p14:creationId xmlns:p14="http://schemas.microsoft.com/office/powerpoint/2010/main" val="732640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itchFamily="34" charset="0"/>
                <a:ea typeface="Tahoma" pitchFamily="34" charset="0"/>
                <a:cs typeface="Tahoma" pitchFamily="34" charset="0"/>
              </a:rPr>
              <a:t>Welcome!</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smtClean="0"/>
              <a:t>Welcome to the NASA HITSS Program</a:t>
            </a:r>
            <a:r>
              <a:rPr lang="en-US" dirty="0"/>
              <a:t>.</a:t>
            </a:r>
          </a:p>
          <a:p>
            <a:pPr marL="0" indent="0">
              <a:buNone/>
            </a:pPr>
            <a:endParaRPr lang="en-US" dirty="0"/>
          </a:p>
          <a:p>
            <a:pPr marL="0" indent="0">
              <a:buNone/>
            </a:pPr>
            <a:r>
              <a:rPr lang="en-US" dirty="0"/>
              <a:t>We are proud </a:t>
            </a:r>
            <a:r>
              <a:rPr lang="en-US" dirty="0" smtClean="0"/>
              <a:t>that you have </a:t>
            </a:r>
            <a:r>
              <a:rPr lang="en-US" dirty="0"/>
              <a:t>joined us to serve </a:t>
            </a:r>
            <a:r>
              <a:rPr lang="en-US" dirty="0" smtClean="0"/>
              <a:t>NASA’s Information Technology and Communications Division (ITCD) through the NASA Headquarters Information Technology Support Services (HITSS) program.  </a:t>
            </a:r>
            <a:r>
              <a:rPr lang="en-US" dirty="0"/>
              <a:t>We are committed to a high performance </a:t>
            </a:r>
            <a:r>
              <a:rPr lang="en-US" dirty="0" smtClean="0"/>
              <a:t>standard </a:t>
            </a:r>
            <a:r>
              <a:rPr lang="en-US" dirty="0"/>
              <a:t>built on teamwork, </a:t>
            </a:r>
            <a:r>
              <a:rPr lang="en-US" dirty="0" smtClean="0"/>
              <a:t>communication, strong </a:t>
            </a:r>
            <a:r>
              <a:rPr lang="en-US" dirty="0"/>
              <a:t>skills, and excellent service.</a:t>
            </a:r>
          </a:p>
          <a:p>
            <a:pPr marL="0" indent="0">
              <a:buNone/>
            </a:pPr>
            <a:endParaRPr lang="en-US" dirty="0" smtClean="0"/>
          </a:p>
          <a:p>
            <a:pPr marL="0" indent="0">
              <a:buNone/>
            </a:pPr>
            <a:r>
              <a:rPr lang="en-US" dirty="0" smtClean="0"/>
              <a:t>We </a:t>
            </a:r>
            <a:r>
              <a:rPr lang="en-US" dirty="0"/>
              <a:t>are excited to have you as part of the team and are glad to add your </a:t>
            </a:r>
            <a:r>
              <a:rPr lang="en-US" dirty="0" smtClean="0"/>
              <a:t>strengths </a:t>
            </a:r>
            <a:r>
              <a:rPr lang="en-US" dirty="0"/>
              <a:t>and capabilities to our program.</a:t>
            </a:r>
          </a:p>
          <a:p>
            <a:pPr marL="0" indent="0">
              <a:buNone/>
            </a:pPr>
            <a:endParaRPr lang="en-US" dirty="0"/>
          </a:p>
          <a:p>
            <a:pPr marL="0" indent="0">
              <a:buNone/>
            </a:pPr>
            <a:r>
              <a:rPr lang="en-US" dirty="0"/>
              <a:t>Once again, welcome to Team </a:t>
            </a:r>
            <a:r>
              <a:rPr lang="en-US" dirty="0" smtClean="0"/>
              <a:t>DMI and welcome to HITSS!</a:t>
            </a:r>
            <a:endParaRPr lang="en-US" dirty="0"/>
          </a:p>
          <a:p>
            <a:pPr marL="0" indent="0">
              <a:buNone/>
            </a:pPr>
            <a:endParaRPr lang="en-US" dirty="0"/>
          </a:p>
          <a:p>
            <a:pPr marL="0" indent="0">
              <a:buNone/>
            </a:pPr>
            <a:r>
              <a:rPr lang="en-US" dirty="0"/>
              <a:t>Sincerely,</a:t>
            </a:r>
          </a:p>
          <a:p>
            <a:pPr marL="0" indent="0">
              <a:buNone/>
            </a:pPr>
            <a:endParaRPr lang="en-US" dirty="0"/>
          </a:p>
          <a:p>
            <a:pPr marL="0" indent="0">
              <a:buNone/>
            </a:pPr>
            <a:r>
              <a:rPr lang="en-US" dirty="0" smtClean="0"/>
              <a:t>Greg Summer</a:t>
            </a:r>
            <a:endParaRPr lang="en-US" dirty="0"/>
          </a:p>
          <a:p>
            <a:pPr marL="0" indent="0">
              <a:buNone/>
            </a:pPr>
            <a:r>
              <a:rPr lang="en-US" dirty="0" smtClean="0"/>
              <a:t>DMI HITSS Program </a:t>
            </a:r>
            <a:r>
              <a:rPr lang="en-US" dirty="0"/>
              <a:t>Manager</a:t>
            </a:r>
          </a:p>
        </p:txBody>
      </p:sp>
    </p:spTree>
    <p:extLst>
      <p:ext uri="{BB962C8B-B14F-4D97-AF65-F5344CB8AC3E}">
        <p14:creationId xmlns:p14="http://schemas.microsoft.com/office/powerpoint/2010/main" val="958696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200" dirty="0">
                <a:solidFill>
                  <a:srgbClr val="FF0000"/>
                </a:solidFill>
                <a:latin typeface="Tahoma" pitchFamily="34" charset="0"/>
                <a:ea typeface="Tahoma" pitchFamily="34" charset="0"/>
                <a:cs typeface="Tahoma" pitchFamily="34" charset="0"/>
              </a:rPr>
              <a:t>NASA HITSS Team</a:t>
            </a:r>
            <a:r>
              <a:rPr lang="en-US" sz="3200" dirty="0">
                <a:latin typeface="Tahoma" pitchFamily="34" charset="0"/>
                <a:ea typeface="Tahoma" pitchFamily="34" charset="0"/>
                <a:cs typeface="Tahoma" pitchFamily="34" charset="0"/>
              </a:rPr>
              <a:t>| </a:t>
            </a:r>
            <a:r>
              <a:rPr lang="en-US" sz="3200" dirty="0" smtClean="0">
                <a:latin typeface="Tahoma" pitchFamily="34" charset="0"/>
                <a:ea typeface="Tahoma" pitchFamily="34" charset="0"/>
                <a:cs typeface="Tahoma" pitchFamily="34" charset="0"/>
              </a:rPr>
              <a:t>Meeting Room Requests</a:t>
            </a:r>
            <a:endParaRPr lang="en-US" sz="3200" b="0" dirty="0"/>
          </a:p>
        </p:txBody>
      </p:sp>
      <p:sp>
        <p:nvSpPr>
          <p:cNvPr id="5" name="Content Placeholder 4"/>
          <p:cNvSpPr>
            <a:spLocks noGrp="1"/>
          </p:cNvSpPr>
          <p:nvPr>
            <p:ph idx="1"/>
          </p:nvPr>
        </p:nvSpPr>
        <p:spPr>
          <a:xfrm>
            <a:off x="228600" y="978196"/>
            <a:ext cx="8580475" cy="5727404"/>
          </a:xfrm>
        </p:spPr>
        <p:txBody>
          <a:bodyPr>
            <a:normAutofit/>
          </a:bodyPr>
          <a:lstStyle/>
          <a:p>
            <a:pPr marL="201168" lvl="1" indent="0">
              <a:buNone/>
            </a:pPr>
            <a:r>
              <a:rPr lang="en-US" sz="1400" b="1" dirty="0" smtClean="0">
                <a:latin typeface="Tahoma" pitchFamily="34" charset="0"/>
                <a:ea typeface="Tahoma" pitchFamily="34" charset="0"/>
                <a:cs typeface="Tahoma" pitchFamily="34" charset="0"/>
              </a:rPr>
              <a:t>NASA HQ</a:t>
            </a:r>
            <a:r>
              <a:rPr lang="en-US" sz="1400" dirty="0" smtClean="0">
                <a:latin typeface="Tahoma" pitchFamily="34" charset="0"/>
                <a:ea typeface="Tahoma" pitchFamily="34" charset="0"/>
                <a:cs typeface="Tahoma" pitchFamily="34" charset="0"/>
              </a:rPr>
              <a:t>:  </a:t>
            </a:r>
            <a:r>
              <a:rPr lang="en-US" sz="1400" i="1" dirty="0" smtClean="0">
                <a:latin typeface="Tahoma" pitchFamily="34" charset="0"/>
                <a:ea typeface="Tahoma" pitchFamily="34" charset="0"/>
                <a:cs typeface="Tahoma" pitchFamily="34" charset="0"/>
              </a:rPr>
              <a:t>You must be connected to the network via VPN and must have a NASA identity. </a:t>
            </a:r>
          </a:p>
          <a:p>
            <a:pPr lvl="2">
              <a:buFont typeface="Courier New" panose="02070309020205020404" pitchFamily="49" charset="0"/>
              <a:buChar char="o"/>
            </a:pPr>
            <a:r>
              <a:rPr lang="en-US" sz="1400" dirty="0">
                <a:latin typeface="Tahoma" pitchFamily="34" charset="0"/>
                <a:ea typeface="Tahoma" pitchFamily="34" charset="0"/>
                <a:cs typeface="Tahoma" pitchFamily="34" charset="0"/>
              </a:rPr>
              <a:t>Use the </a:t>
            </a:r>
            <a:r>
              <a:rPr lang="en-US" sz="1400" dirty="0">
                <a:latin typeface="Tahoma" pitchFamily="34" charset="0"/>
                <a:ea typeface="Tahoma" pitchFamily="34" charset="0"/>
                <a:cs typeface="Tahoma" pitchFamily="34" charset="0"/>
                <a:hlinkClick r:id="rId3"/>
              </a:rPr>
              <a:t>Headquarters Conference Schedule System (HQCSS</a:t>
            </a:r>
            <a:r>
              <a:rPr lang="en-US" sz="1400" dirty="0" smtClean="0">
                <a:latin typeface="Tahoma" pitchFamily="34" charset="0"/>
                <a:ea typeface="Tahoma" pitchFamily="34" charset="0"/>
                <a:cs typeface="Tahoma" pitchFamily="34" charset="0"/>
                <a:hlinkClick r:id="rId3"/>
              </a:rPr>
              <a:t>)</a:t>
            </a:r>
            <a:endParaRPr lang="en-US" sz="1400" dirty="0" smtClean="0">
              <a:latin typeface="Tahoma" pitchFamily="34" charset="0"/>
              <a:ea typeface="Tahoma" pitchFamily="34" charset="0"/>
              <a:cs typeface="Tahoma" pitchFamily="34" charset="0"/>
            </a:endParaRP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Use your NDC credentials to enter the system.</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Hit “Create new” at the left of the menu.</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Complete the form with your meeting specifications and select “search available rooms”. </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Find the drop down that list the rooms available and select the room. </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Click “submit” at the bottom of the form. </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You will receive an automated e-mail letting you know the request has been submitted and another saying the request has been approved.  </a:t>
            </a:r>
          </a:p>
          <a:p>
            <a:pPr marL="384048" lvl="2" indent="0">
              <a:buNone/>
            </a:pPr>
            <a:endParaRPr lang="en-US" sz="1400" dirty="0" smtClean="0">
              <a:latin typeface="Tahoma" pitchFamily="34" charset="0"/>
              <a:ea typeface="Tahoma" pitchFamily="34" charset="0"/>
              <a:cs typeface="Tahoma" pitchFamily="34" charset="0"/>
            </a:endParaRPr>
          </a:p>
          <a:p>
            <a:pPr marL="201168" lvl="1" indent="0">
              <a:buNone/>
            </a:pPr>
            <a:r>
              <a:rPr lang="en-US" sz="1400" b="1" dirty="0" smtClean="0">
                <a:latin typeface="Tahoma" pitchFamily="34" charset="0"/>
                <a:ea typeface="Tahoma" pitchFamily="34" charset="0"/>
                <a:cs typeface="Tahoma" pitchFamily="34" charset="0"/>
              </a:rPr>
              <a:t>VA Ave Office</a:t>
            </a:r>
            <a:r>
              <a:rPr lang="en-US" sz="1400" dirty="0" smtClean="0">
                <a:latin typeface="Tahoma" pitchFamily="34" charset="0"/>
                <a:ea typeface="Tahoma" pitchFamily="34" charset="0"/>
                <a:cs typeface="Tahoma" pitchFamily="34" charset="0"/>
              </a:rPr>
              <a:t>:</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All three (3) NASA HITSS VA Ave Office rooms are included in the NASA GAL.</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All HITSS employees with a NASA email account can arrange meetings</a:t>
            </a:r>
            <a:r>
              <a:rPr lang="en-US" sz="1400" dirty="0">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through their NASA outlook calendar. Search for conference rooms: HQ-CR-4. </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Should you need assistance, </a:t>
            </a:r>
            <a:r>
              <a:rPr lang="en-US" sz="1400" dirty="0">
                <a:latin typeface="Tahoma" pitchFamily="34" charset="0"/>
                <a:ea typeface="Tahoma" pitchFamily="34" charset="0"/>
                <a:cs typeface="Tahoma" pitchFamily="34" charset="0"/>
              </a:rPr>
              <a:t>contact Project Planning and Control (</a:t>
            </a:r>
            <a:r>
              <a:rPr lang="en-US" sz="1400" dirty="0" err="1" smtClean="0">
                <a:latin typeface="Tahoma" pitchFamily="34" charset="0"/>
                <a:ea typeface="Tahoma" pitchFamily="34" charset="0"/>
                <a:cs typeface="Tahoma" pitchFamily="34" charset="0"/>
              </a:rPr>
              <a:t>PP&amp;C</a:t>
            </a:r>
            <a:r>
              <a:rPr lang="en-US" sz="1400" dirty="0">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hlinkClick r:id="rId4"/>
              </a:rPr>
              <a:t>ppc@hq.nasa.gov</a:t>
            </a:r>
            <a:r>
              <a:rPr lang="en-US" sz="1400" dirty="0" smtClean="0">
                <a:latin typeface="Tahoma" pitchFamily="34" charset="0"/>
                <a:ea typeface="Tahoma" pitchFamily="34" charset="0"/>
                <a:cs typeface="Tahoma" pitchFamily="34" charset="0"/>
              </a:rPr>
              <a:t> </a:t>
            </a:r>
            <a:endParaRPr lang="en-US" sz="1400" dirty="0">
              <a:latin typeface="Tahoma" pitchFamily="34" charset="0"/>
              <a:ea typeface="Tahoma" pitchFamily="34" charset="0"/>
              <a:cs typeface="Tahoma" pitchFamily="34" charset="0"/>
            </a:endParaRPr>
          </a:p>
          <a:p>
            <a:pPr marL="201168" lvl="1" indent="0">
              <a:buNone/>
            </a:pPr>
            <a:endParaRPr lang="en-US" sz="1400" dirty="0" smtClean="0">
              <a:latin typeface="Tahoma" pitchFamily="34" charset="0"/>
              <a:ea typeface="Tahoma" pitchFamily="34" charset="0"/>
              <a:cs typeface="Tahoma" pitchFamily="34" charset="0"/>
            </a:endParaRPr>
          </a:p>
          <a:p>
            <a:pPr marL="201168" lvl="1" indent="0">
              <a:buNone/>
            </a:pPr>
            <a:r>
              <a:rPr lang="en-US" sz="1400" b="1" dirty="0" smtClean="0">
                <a:latin typeface="Tahoma" pitchFamily="34" charset="0"/>
                <a:ea typeface="Tahoma" pitchFamily="34" charset="0"/>
                <a:cs typeface="Tahoma" pitchFamily="34" charset="0"/>
              </a:rPr>
              <a:t>Crystal City office</a:t>
            </a:r>
            <a:r>
              <a:rPr lang="en-US" sz="1400" dirty="0" smtClean="0">
                <a:latin typeface="Tahoma" pitchFamily="34" charset="0"/>
                <a:ea typeface="Tahoma" pitchFamily="34" charset="0"/>
                <a:cs typeface="Tahoma" pitchFamily="34" charset="0"/>
              </a:rPr>
              <a:t>: </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The Crystal City Conference rooms are included in the DMI GAL.</a:t>
            </a:r>
          </a:p>
          <a:p>
            <a:pPr lvl="2">
              <a:buFont typeface="Courier New" panose="02070309020205020404" pitchFamily="49" charset="0"/>
              <a:buChar char="o"/>
            </a:pPr>
            <a:r>
              <a:rPr lang="en-US" sz="1400" dirty="0" smtClean="0">
                <a:latin typeface="Tahoma" pitchFamily="34" charset="0"/>
                <a:ea typeface="Tahoma" pitchFamily="34" charset="0"/>
                <a:cs typeface="Tahoma" pitchFamily="34" charset="0"/>
              </a:rPr>
              <a:t>ALL HITSS employees with a DMI email account can arrange meeting through their DMI outlook calendar.</a:t>
            </a:r>
          </a:p>
          <a:p>
            <a:pPr lvl="2">
              <a:buFont typeface="Courier New" panose="02070309020205020404" pitchFamily="49" charset="0"/>
              <a:buChar char="o"/>
            </a:pPr>
            <a:r>
              <a:rPr lang="en-US" sz="1400" dirty="0">
                <a:latin typeface="Tahoma" pitchFamily="34" charset="0"/>
                <a:ea typeface="Tahoma" pitchFamily="34" charset="0"/>
                <a:cs typeface="Tahoma" pitchFamily="34" charset="0"/>
              </a:rPr>
              <a:t>Should you need assistance, contact </a:t>
            </a:r>
            <a:r>
              <a:rPr lang="en-US" sz="1400" dirty="0" smtClean="0">
                <a:latin typeface="Tahoma" pitchFamily="34" charset="0"/>
                <a:ea typeface="Tahoma" pitchFamily="34" charset="0"/>
                <a:cs typeface="Tahoma" pitchFamily="34" charset="0"/>
              </a:rPr>
              <a:t>Project Planning and Control (</a:t>
            </a:r>
            <a:r>
              <a:rPr lang="en-US" sz="1400" dirty="0" err="1" smtClean="0">
                <a:latin typeface="Tahoma" pitchFamily="34" charset="0"/>
                <a:ea typeface="Tahoma" pitchFamily="34" charset="0"/>
                <a:cs typeface="Tahoma" pitchFamily="34" charset="0"/>
              </a:rPr>
              <a:t>PP&amp;C</a:t>
            </a:r>
            <a:r>
              <a:rPr lang="en-US" sz="1400" dirty="0" smtClean="0">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hlinkClick r:id="rId4"/>
              </a:rPr>
              <a:t>ppc@hq.nasa.gov</a:t>
            </a:r>
            <a:r>
              <a:rPr lang="en-US" sz="1400" dirty="0" smtClean="0">
                <a:latin typeface="Tahoma" pitchFamily="34" charset="0"/>
                <a:ea typeface="Tahoma" pitchFamily="34" charset="0"/>
                <a:cs typeface="Tahoma" pitchFamily="34" charset="0"/>
              </a:rPr>
              <a:t> </a:t>
            </a:r>
            <a:endParaRPr lang="en-US" sz="1400" dirty="0">
              <a:latin typeface="Tahoma" pitchFamily="34" charset="0"/>
              <a:ea typeface="Tahoma" pitchFamily="34" charset="0"/>
              <a:cs typeface="Tahoma" pitchFamily="34" charset="0"/>
            </a:endParaRPr>
          </a:p>
          <a:p>
            <a:pPr marL="384048" lvl="2" indent="0">
              <a:buNone/>
            </a:pPr>
            <a:endParaRPr lang="en-US" sz="1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953941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344" y="963501"/>
            <a:ext cx="8527312" cy="4999112"/>
          </a:xfrm>
        </p:spPr>
        <p:txBody>
          <a:bodyPr/>
          <a:lstStyle/>
          <a:p>
            <a:pPr marL="0" indent="0">
              <a:buNone/>
            </a:pPr>
            <a:r>
              <a:rPr lang="en-US" dirty="0" smtClean="0"/>
              <a:t>Frequently Used HITSS Email Lists: </a:t>
            </a:r>
          </a:p>
          <a:p>
            <a:pPr marL="0" indent="0">
              <a:buNone/>
            </a:pPr>
            <a:endParaRPr lang="en-US" dirty="0"/>
          </a:p>
          <a:p>
            <a:r>
              <a:rPr lang="en-US" b="0" dirty="0" smtClean="0">
                <a:hlinkClick r:id="rId2"/>
              </a:rPr>
              <a:t>Hitss-400VaAve@hq.nasa.gov</a:t>
            </a:r>
            <a:r>
              <a:rPr lang="en-US" b="0" dirty="0" smtClean="0"/>
              <a:t> (all HITSS employees at </a:t>
            </a:r>
            <a:r>
              <a:rPr lang="en-US" b="0" dirty="0" err="1" smtClean="0"/>
              <a:t>VaAve</a:t>
            </a:r>
            <a:r>
              <a:rPr lang="en-US" b="0" dirty="0" smtClean="0"/>
              <a:t>)</a:t>
            </a:r>
          </a:p>
          <a:p>
            <a:r>
              <a:rPr lang="en-US" b="0" dirty="0" smtClean="0">
                <a:hlinkClick r:id="rId3"/>
              </a:rPr>
              <a:t>Hitss2451@hq.nasa.gov</a:t>
            </a:r>
            <a:r>
              <a:rPr lang="en-US" b="0" dirty="0" smtClean="0"/>
              <a:t> (all HITSS employees at Crystal City) </a:t>
            </a:r>
          </a:p>
          <a:p>
            <a:r>
              <a:rPr lang="en-US" b="0" dirty="0" smtClean="0">
                <a:hlinkClick r:id="rId4"/>
              </a:rPr>
              <a:t>Hitss-hq@hq.nasa.gov</a:t>
            </a:r>
            <a:r>
              <a:rPr lang="en-US" b="0" dirty="0" smtClean="0"/>
              <a:t> (all HITSS employees at NASA HQ) </a:t>
            </a:r>
          </a:p>
          <a:p>
            <a:r>
              <a:rPr lang="en-US" b="0" smtClean="0">
                <a:hlinkClick r:id="rId5"/>
              </a:rPr>
              <a:t>Hitss-offsite@hq.nasa.gov</a:t>
            </a:r>
            <a:r>
              <a:rPr lang="en-US" b="0" smtClean="0"/>
              <a:t> </a:t>
            </a:r>
            <a:r>
              <a:rPr lang="en-US" b="0" dirty="0" smtClean="0"/>
              <a:t>(all HITSS employees that work remotely) </a:t>
            </a:r>
          </a:p>
          <a:p>
            <a:r>
              <a:rPr lang="en-US" b="0" dirty="0" smtClean="0">
                <a:hlinkClick r:id="rId6"/>
              </a:rPr>
              <a:t>Hitss-subs@hq.nasa.gov</a:t>
            </a:r>
            <a:r>
              <a:rPr lang="en-US" b="0" dirty="0" smtClean="0"/>
              <a:t> (HITSS subcontractors)</a:t>
            </a:r>
          </a:p>
          <a:p>
            <a:r>
              <a:rPr lang="en-US" b="0" dirty="0" smtClean="0">
                <a:hlinkClick r:id="rId7"/>
              </a:rPr>
              <a:t>Hitss-all@hq.nasa.gov</a:t>
            </a:r>
            <a:r>
              <a:rPr lang="en-US" b="0" dirty="0" smtClean="0"/>
              <a:t> (all HITSS employees) </a:t>
            </a:r>
          </a:p>
          <a:p>
            <a:r>
              <a:rPr lang="en-US" b="0" dirty="0" smtClean="0">
                <a:hlinkClick r:id="rId8"/>
              </a:rPr>
              <a:t>Hitss-DMI@hq.nasa.gov</a:t>
            </a:r>
            <a:r>
              <a:rPr lang="en-US" b="0" dirty="0" smtClean="0"/>
              <a:t> (HITSS DMI employees) </a:t>
            </a:r>
          </a:p>
          <a:p>
            <a:r>
              <a:rPr lang="en-US" b="0" dirty="0" smtClean="0">
                <a:hlinkClick r:id="rId9"/>
              </a:rPr>
              <a:t>DMIAccessControl@dminc.com</a:t>
            </a:r>
            <a:r>
              <a:rPr lang="en-US" b="0" dirty="0" smtClean="0"/>
              <a:t> (DMI Badge Access) </a:t>
            </a:r>
          </a:p>
          <a:p>
            <a:pPr marL="0" indent="0">
              <a:buNone/>
            </a:pPr>
            <a:endParaRPr lang="en-US" dirty="0"/>
          </a:p>
          <a:p>
            <a:endParaRPr lang="en-US" dirty="0" smtClean="0"/>
          </a:p>
          <a:p>
            <a:endParaRPr lang="en-US" dirty="0"/>
          </a:p>
        </p:txBody>
      </p:sp>
      <p:sp>
        <p:nvSpPr>
          <p:cNvPr id="4" name="Title 3"/>
          <p:cNvSpPr>
            <a:spLocks noGrp="1"/>
          </p:cNvSpPr>
          <p:nvPr>
            <p:ph type="title"/>
          </p:nvPr>
        </p:nvSpPr>
        <p:spPr>
          <a:xfrm>
            <a:off x="308344" y="274639"/>
            <a:ext cx="8527312" cy="820513"/>
          </a:xfrm>
        </p:spPr>
        <p:txBody>
          <a:bodyPr>
            <a:normAutofit/>
          </a:bodyPr>
          <a:lstStyle/>
          <a:p>
            <a:r>
              <a:rPr lang="en-US" sz="3200" dirty="0">
                <a:solidFill>
                  <a:srgbClr val="FF0000"/>
                </a:solidFill>
                <a:latin typeface="Tahoma" pitchFamily="34" charset="0"/>
                <a:ea typeface="Tahoma" pitchFamily="34" charset="0"/>
                <a:cs typeface="Tahoma" pitchFamily="34" charset="0"/>
              </a:rPr>
              <a:t>NASA HITSS Team</a:t>
            </a:r>
            <a:r>
              <a:rPr lang="en-US" sz="3200" dirty="0">
                <a:latin typeface="Tahoma" pitchFamily="34" charset="0"/>
                <a:ea typeface="Tahoma" pitchFamily="34" charset="0"/>
                <a:cs typeface="Tahoma" pitchFamily="34" charset="0"/>
              </a:rPr>
              <a:t>| </a:t>
            </a:r>
            <a:r>
              <a:rPr lang="en-US" sz="3200" dirty="0" smtClean="0">
                <a:latin typeface="Tahoma" pitchFamily="34" charset="0"/>
                <a:ea typeface="Tahoma" pitchFamily="34" charset="0"/>
                <a:cs typeface="Tahoma" pitchFamily="34" charset="0"/>
              </a:rPr>
              <a:t>Contract </a:t>
            </a:r>
            <a:r>
              <a:rPr lang="en-US" sz="3200" dirty="0" err="1" smtClean="0">
                <a:latin typeface="Tahoma" pitchFamily="34" charset="0"/>
                <a:ea typeface="Tahoma" pitchFamily="34" charset="0"/>
                <a:cs typeface="Tahoma" pitchFamily="34" charset="0"/>
              </a:rPr>
              <a:t>Distro</a:t>
            </a:r>
            <a:r>
              <a:rPr lang="en-US" sz="3200" dirty="0" smtClean="0">
                <a:latin typeface="Tahoma" pitchFamily="34" charset="0"/>
                <a:ea typeface="Tahoma" pitchFamily="34" charset="0"/>
                <a:cs typeface="Tahoma" pitchFamily="34" charset="0"/>
              </a:rPr>
              <a:t> Lists</a:t>
            </a:r>
            <a:endParaRPr lang="en-US" sz="3200" b="0" dirty="0"/>
          </a:p>
        </p:txBody>
      </p:sp>
    </p:spTree>
    <p:extLst>
      <p:ext uri="{BB962C8B-B14F-4D97-AF65-F5344CB8AC3E}">
        <p14:creationId xmlns:p14="http://schemas.microsoft.com/office/powerpoint/2010/main" val="2036197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dirty="0" smtClean="0"/>
              <a:t>We </a:t>
            </a:r>
            <a:r>
              <a:rPr lang="en-US" sz="2800" dirty="0"/>
              <a:t>are excited to have you </a:t>
            </a:r>
            <a:r>
              <a:rPr lang="en-US" sz="2800" dirty="0" smtClean="0"/>
              <a:t>as part of the DMI NASA HITSS Program.  We’ve </a:t>
            </a:r>
            <a:r>
              <a:rPr lang="en-US" sz="2800" dirty="0"/>
              <a:t>got a great team and have a bright future together</a:t>
            </a:r>
            <a:r>
              <a:rPr lang="en-US" sz="2800" dirty="0" smtClean="0"/>
              <a:t>.  Please do not hesitate to ask for help while you are coming up to speed, or anytime while you are on this team.  Let’s have fun and do great things together in support of a fantastic customer.</a:t>
            </a:r>
            <a:endParaRPr lang="en-US" sz="2800" dirty="0"/>
          </a:p>
          <a:p>
            <a:pPr marL="0" indent="0">
              <a:buNone/>
            </a:pPr>
            <a:endParaRPr lang="en-US" dirty="0"/>
          </a:p>
        </p:txBody>
      </p:sp>
      <p:sp>
        <p:nvSpPr>
          <p:cNvPr id="4" name="Title 3"/>
          <p:cNvSpPr txBox="1">
            <a:spLocks/>
          </p:cNvSpPr>
          <p:nvPr/>
        </p:nvSpPr>
        <p:spPr>
          <a:xfrm>
            <a:off x="308344" y="204014"/>
            <a:ext cx="8731578" cy="923038"/>
          </a:xfrm>
          <a:prstGeom prst="rect">
            <a:avLst/>
          </a:prstGeom>
        </p:spPr>
        <p:txBody>
          <a:bodyPr vert="horz" lIns="91440" tIns="45720" rIns="91440" bIns="45720" rtlCol="0" anchor="t">
            <a:normAutofit fontScale="97500"/>
          </a:bodyPr>
          <a:lstStyle>
            <a:lvl1pPr algn="l" defTabSz="914400" rtl="0" eaLnBrk="1" latinLnBrk="0" hangingPunct="1">
              <a:spcBef>
                <a:spcPct val="0"/>
              </a:spcBef>
              <a:buNone/>
              <a:defRPr sz="4000" b="1" kern="1200">
                <a:solidFill>
                  <a:schemeClr val="tx1"/>
                </a:solidFill>
                <a:latin typeface="Arial" pitchFamily="34" charset="0"/>
                <a:ea typeface="+mj-ea"/>
                <a:cs typeface="Arial" pitchFamily="34" charset="0"/>
              </a:defRPr>
            </a:lvl1pPr>
          </a:lstStyle>
          <a:p>
            <a:r>
              <a:rPr lang="en-US" sz="3600" dirty="0" smtClean="0">
                <a:solidFill>
                  <a:srgbClr val="FF0000"/>
                </a:solidFill>
                <a:latin typeface="Tahoma" pitchFamily="34" charset="0"/>
                <a:ea typeface="Tahoma" pitchFamily="34" charset="0"/>
                <a:cs typeface="Tahoma" pitchFamily="34" charset="0"/>
              </a:rPr>
              <a:t>NASA HITSS Team</a:t>
            </a:r>
            <a:r>
              <a:rPr lang="en-US" sz="3600" dirty="0" smtClean="0">
                <a:latin typeface="Tahoma" pitchFamily="34" charset="0"/>
                <a:ea typeface="Tahoma" pitchFamily="34" charset="0"/>
                <a:cs typeface="Tahoma" pitchFamily="34" charset="0"/>
              </a:rPr>
              <a:t>| Closing</a:t>
            </a:r>
            <a:endParaRPr lang="en-US" sz="3600" b="0" dirty="0"/>
          </a:p>
        </p:txBody>
      </p:sp>
    </p:spTree>
    <p:extLst>
      <p:ext uri="{BB962C8B-B14F-4D97-AF65-F5344CB8AC3E}">
        <p14:creationId xmlns:p14="http://schemas.microsoft.com/office/powerpoint/2010/main" val="10698644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721" y="3211033"/>
            <a:ext cx="8351874" cy="1073887"/>
          </a:xfrm>
        </p:spPr>
        <p:txBody>
          <a:bodyPr/>
          <a:lstStyle/>
          <a:p>
            <a:pPr algn="ctr"/>
            <a:r>
              <a:rPr lang="en-US" dirty="0" smtClean="0"/>
              <a:t>Success Stories – NASA HITSS</a:t>
            </a:r>
            <a:endParaRPr lang="en-US" dirty="0"/>
          </a:p>
        </p:txBody>
      </p:sp>
    </p:spTree>
    <p:extLst>
      <p:ext uri="{BB962C8B-B14F-4D97-AF65-F5344CB8AC3E}">
        <p14:creationId xmlns:p14="http://schemas.microsoft.com/office/powerpoint/2010/main" val="145171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433" y="106326"/>
            <a:ext cx="5190651" cy="701749"/>
          </a:xfrm>
        </p:spPr>
        <p:txBody>
          <a:bodyPr>
            <a:normAutofit/>
          </a:bodyPr>
          <a:lstStyle/>
          <a:p>
            <a:r>
              <a:rPr lang="en-US" sz="3600" dirty="0" smtClean="0"/>
              <a:t>Spot the Station</a:t>
            </a:r>
            <a:endParaRPr lang="en-US" sz="3600" dirty="0"/>
          </a:p>
        </p:txBody>
      </p:sp>
      <p:sp>
        <p:nvSpPr>
          <p:cNvPr id="3" name="Content Placeholder 2"/>
          <p:cNvSpPr>
            <a:spLocks noGrp="1"/>
          </p:cNvSpPr>
          <p:nvPr>
            <p:ph idx="1"/>
          </p:nvPr>
        </p:nvSpPr>
        <p:spPr>
          <a:xfrm>
            <a:off x="946297" y="1095153"/>
            <a:ext cx="7655443" cy="5414286"/>
          </a:xfrm>
        </p:spPr>
        <p:txBody>
          <a:bodyPr>
            <a:normAutofit/>
          </a:bodyPr>
          <a:lstStyle/>
          <a:p>
            <a:pPr lvl="0"/>
            <a:r>
              <a:rPr lang="en-US" sz="2000" dirty="0"/>
              <a:t>Provides dawn &amp; dusk </a:t>
            </a:r>
            <a:r>
              <a:rPr lang="en-US" sz="2000" dirty="0" smtClean="0"/>
              <a:t>International Space Station (ISS) flyover </a:t>
            </a:r>
            <a:r>
              <a:rPr lang="en-US" sz="2000" dirty="0"/>
              <a:t>sighting information for </a:t>
            </a:r>
            <a:r>
              <a:rPr lang="en-US" sz="2000" dirty="0" smtClean="0"/>
              <a:t>6,734 locations </a:t>
            </a:r>
            <a:r>
              <a:rPr lang="en-US" sz="2000" dirty="0"/>
              <a:t>around the world, including every county seat in the United States.</a:t>
            </a:r>
          </a:p>
          <a:p>
            <a:r>
              <a:rPr lang="en-US" sz="2000" dirty="0"/>
              <a:t>Allows users to do a location lookup of ISS flyovers for the upcoming week, along with sharing to Facebook and Twitter</a:t>
            </a:r>
          </a:p>
          <a:p>
            <a:pPr lvl="0"/>
            <a:r>
              <a:rPr lang="en-US" sz="2000" dirty="0" smtClean="0"/>
              <a:t>300,000 </a:t>
            </a:r>
            <a:r>
              <a:rPr lang="en-US" sz="2000" dirty="0"/>
              <a:t>active users signed up for ISS sighting alerts by email or </a:t>
            </a:r>
            <a:r>
              <a:rPr lang="en-US" sz="2000" dirty="0" smtClean="0"/>
              <a:t>text.</a:t>
            </a:r>
            <a:endParaRPr lang="en-US" sz="2000" dirty="0"/>
          </a:p>
          <a:p>
            <a:pPr lvl="0"/>
            <a:r>
              <a:rPr lang="en-US" sz="2000" dirty="0" smtClean="0"/>
              <a:t>3</a:t>
            </a:r>
            <a:r>
              <a:rPr lang="en-US" sz="2000" baseline="30000" dirty="0" smtClean="0"/>
              <a:t>rd</a:t>
            </a:r>
            <a:r>
              <a:rPr lang="en-US" sz="2000" dirty="0" smtClean="0"/>
              <a:t> most </a:t>
            </a:r>
            <a:r>
              <a:rPr lang="en-US" sz="2000" dirty="0"/>
              <a:t>popular website at </a:t>
            </a:r>
            <a:r>
              <a:rPr lang="en-US" sz="2000" dirty="0" smtClean="0"/>
              <a:t>NASA: </a:t>
            </a:r>
            <a:r>
              <a:rPr lang="en-US" sz="2000" dirty="0" smtClean="0">
                <a:hlinkClick r:id="rId2"/>
              </a:rPr>
              <a:t>http</a:t>
            </a:r>
            <a:r>
              <a:rPr lang="en-US" sz="2000" dirty="0">
                <a:hlinkClick r:id="rId2"/>
              </a:rPr>
              <a:t>://</a:t>
            </a:r>
            <a:r>
              <a:rPr lang="en-US" sz="2000" dirty="0" smtClean="0">
                <a:hlinkClick r:id="rId2"/>
              </a:rPr>
              <a:t>spotthestation.nasa.gov</a:t>
            </a:r>
            <a:endParaRPr lang="en-US" dirty="0" smtClean="0"/>
          </a:p>
          <a:p>
            <a:pPr marL="0" indent="0">
              <a:buNone/>
            </a:pP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7" y="1"/>
            <a:ext cx="6071191" cy="956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64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770" y="956931"/>
            <a:ext cx="7998460" cy="5169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7" y="1"/>
            <a:ext cx="6071191" cy="956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263655" y="155300"/>
            <a:ext cx="4167963" cy="646331"/>
          </a:xfrm>
          <a:prstGeom prst="rect">
            <a:avLst/>
          </a:prstGeom>
        </p:spPr>
        <p:txBody>
          <a:bodyPr wrap="square">
            <a:spAutoFit/>
          </a:bodyPr>
          <a:lstStyle/>
          <a:p>
            <a:r>
              <a:rPr lang="en-US" sz="3600" b="1" dirty="0">
                <a:solidFill>
                  <a:srgbClr val="000000"/>
                </a:solidFill>
                <a:latin typeface="Arial" pitchFamily="34" charset="0"/>
                <a:ea typeface="+mj-ea"/>
                <a:cs typeface="Arial" pitchFamily="34" charset="0"/>
              </a:rPr>
              <a:t>Spot the Station</a:t>
            </a:r>
            <a:endParaRPr lang="en-US" dirty="0"/>
          </a:p>
        </p:txBody>
      </p:sp>
    </p:spTree>
    <p:extLst>
      <p:ext uri="{BB962C8B-B14F-4D97-AF65-F5344CB8AC3E}">
        <p14:creationId xmlns:p14="http://schemas.microsoft.com/office/powerpoint/2010/main" val="26994943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721" y="3211033"/>
            <a:ext cx="8351874" cy="1073887"/>
          </a:xfrm>
        </p:spPr>
        <p:txBody>
          <a:bodyPr/>
          <a:lstStyle/>
          <a:p>
            <a:pPr algn="ctr"/>
            <a:r>
              <a:rPr lang="en-US" dirty="0" smtClean="0"/>
              <a:t>Acronyms</a:t>
            </a:r>
            <a:endParaRPr lang="en-US" dirty="0"/>
          </a:p>
        </p:txBody>
      </p:sp>
    </p:spTree>
    <p:extLst>
      <p:ext uri="{BB962C8B-B14F-4D97-AF65-F5344CB8AC3E}">
        <p14:creationId xmlns:p14="http://schemas.microsoft.com/office/powerpoint/2010/main" val="3533742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210844"/>
            <a:ext cx="8910084" cy="820513"/>
          </a:xfrm>
        </p:spPr>
        <p:txBody>
          <a:bodyPr>
            <a:noAutofit/>
          </a:bodyPr>
          <a:lstStyle/>
          <a:p>
            <a:r>
              <a:rPr lang="en-US" sz="2800" dirty="0">
                <a:solidFill>
                  <a:srgbClr val="FF0000"/>
                </a:solidFill>
                <a:latin typeface="Tahoma" pitchFamily="34" charset="0"/>
                <a:ea typeface="Tahoma" pitchFamily="34" charset="0"/>
                <a:cs typeface="Tahoma" pitchFamily="34" charset="0"/>
              </a:rPr>
              <a:t>NASA HITSS Program</a:t>
            </a: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Acronyms</a:t>
            </a:r>
            <a:endParaRPr lang="en-US" sz="2800" dirty="0"/>
          </a:p>
        </p:txBody>
      </p:sp>
      <p:sp>
        <p:nvSpPr>
          <p:cNvPr id="5" name="Content Placeholder 4"/>
          <p:cNvSpPr>
            <a:spLocks noGrp="1"/>
          </p:cNvSpPr>
          <p:nvPr>
            <p:ph idx="1"/>
          </p:nvPr>
        </p:nvSpPr>
        <p:spPr>
          <a:xfrm>
            <a:off x="318977" y="1137682"/>
            <a:ext cx="8527312" cy="4382424"/>
          </a:xfrm>
        </p:spPr>
        <p:txBody>
          <a:bodyPr/>
          <a:lstStyle/>
          <a:p>
            <a:pPr marL="0" indent="0">
              <a:buNone/>
            </a:pPr>
            <a:endParaRPr lang="en-US" dirty="0" smtClean="0"/>
          </a:p>
          <a:p>
            <a:pPr>
              <a:buFont typeface="Wingdings" pitchFamily="2" charset="2"/>
              <a:buChar char="§"/>
            </a:pPr>
            <a:endParaRPr lang="en-US" dirty="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9812138"/>
              </p:ext>
            </p:extLst>
          </p:nvPr>
        </p:nvGraphicFramePr>
        <p:xfrm>
          <a:off x="1073889" y="1158949"/>
          <a:ext cx="6913821" cy="4418308"/>
        </p:xfrm>
        <a:graphic>
          <a:graphicData uri="http://schemas.openxmlformats.org/drawingml/2006/table">
            <a:tbl>
              <a:tblPr firstRow="1" firstCol="1" lastRow="1" lastCol="1" bandRow="1" bandCol="1">
                <a:tableStyleId>{5C22544A-7EE6-4342-B048-85BDC9FD1C3A}</a:tableStyleId>
              </a:tblPr>
              <a:tblGrid>
                <a:gridCol w="1280337"/>
                <a:gridCol w="5633484"/>
              </a:tblGrid>
              <a:tr h="183652">
                <a:tc>
                  <a:txBody>
                    <a:bodyPr/>
                    <a:lstStyle/>
                    <a:p>
                      <a:pPr marL="0" marR="0">
                        <a:lnSpc>
                          <a:spcPct val="115000"/>
                        </a:lnSpc>
                        <a:spcBef>
                          <a:spcPts val="0"/>
                        </a:spcBef>
                        <a:spcAft>
                          <a:spcPts val="0"/>
                        </a:spcAft>
                      </a:pPr>
                      <a:r>
                        <a:rPr lang="en-US" sz="1000" dirty="0">
                          <a:effectLst/>
                        </a:rPr>
                        <a:t>AAIRS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Audit and Assurance Information Reporting System</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ACES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Agency Consolidated End-User Services</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ALR-DB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Audit Liaison Representative Database</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AMR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Application Monthly Review</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AoA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Analysis of Alternatives</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API</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Application Programming Interface</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ARB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Architecture Review Board</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ARMD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Aeronautics Research Mission Directorate</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ASNA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ARMD Searchable NRA Awards</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ATFI</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Aerospace Technical Facility Inventory</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ATP</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Aeronautics Test Program</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ATPIS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Aeronautics Test Program Internal Survey</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AWCS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Agency-Wide Coding Structure</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BASO-CMS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Business and Administrative System Office Content Management System</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BAT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Business Analysis Tool</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BESS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Budget Execution Support System</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BMD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Budget Management Directorate</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BSGSRA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Boy Scout and Girl Scout Recognition Application</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BUMS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Business Management System</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CCB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Configuration Control Board</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CD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Compact Disc</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CDB-GIS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Congressional Database Geographic Information System </a:t>
                      </a:r>
                      <a:endParaRPr lang="en-US" sz="1100" dirty="0">
                        <a:effectLst/>
                        <a:latin typeface="Calibri"/>
                        <a:ea typeface="Calibri"/>
                        <a:cs typeface="Times New Roman"/>
                      </a:endParaRPr>
                    </a:p>
                  </a:txBody>
                  <a:tcPr marL="68580" marR="68580" marT="0" marB="0"/>
                </a:tc>
              </a:tr>
              <a:tr h="180239">
                <a:tc>
                  <a:txBody>
                    <a:bodyPr/>
                    <a:lstStyle/>
                    <a:p>
                      <a:pPr marL="0" marR="0">
                        <a:spcBef>
                          <a:spcPts val="0"/>
                        </a:spcBef>
                        <a:spcAft>
                          <a:spcPts val="0"/>
                        </a:spcAft>
                      </a:pPr>
                      <a:r>
                        <a:rPr lang="en-US" sz="1100" dirty="0">
                          <a:effectLst/>
                        </a:rPr>
                        <a:t>CDR</a:t>
                      </a:r>
                      <a:endParaRPr lang="en-US" sz="1000" dirty="0">
                        <a:effectLst/>
                        <a:latin typeface="Courier New"/>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Critical Design Review</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CI</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Continuous Integration</a:t>
                      </a:r>
                      <a:endParaRPr lang="en-US" sz="1100" dirty="0">
                        <a:effectLst/>
                        <a:latin typeface="Calibri"/>
                        <a:ea typeface="Calibri"/>
                        <a:cs typeface="Times New Roman"/>
                      </a:endParaRPr>
                    </a:p>
                  </a:txBody>
                  <a:tcPr marL="68580" marR="68580" marT="0" marB="0"/>
                </a:tc>
              </a:tr>
              <a:tr h="176279">
                <a:tc>
                  <a:txBody>
                    <a:bodyPr/>
                    <a:lstStyle/>
                    <a:p>
                      <a:pPr marL="0" marR="0">
                        <a:lnSpc>
                          <a:spcPct val="115000"/>
                        </a:lnSpc>
                        <a:spcBef>
                          <a:spcPts val="0"/>
                        </a:spcBef>
                        <a:spcAft>
                          <a:spcPts val="0"/>
                        </a:spcAft>
                      </a:pPr>
                      <a:r>
                        <a:rPr lang="en-US" sz="1000" dirty="0">
                          <a:effectLst/>
                        </a:rPr>
                        <a:t>CIO</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Chief Information Officer</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0051541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210844"/>
            <a:ext cx="8910084" cy="820513"/>
          </a:xfrm>
        </p:spPr>
        <p:txBody>
          <a:bodyPr>
            <a:noAutofit/>
          </a:bodyPr>
          <a:lstStyle/>
          <a:p>
            <a:r>
              <a:rPr lang="en-US" sz="2800" dirty="0" smtClean="0">
                <a:solidFill>
                  <a:srgbClr val="FF0000"/>
                </a:solidFill>
                <a:latin typeface="Tahoma" pitchFamily="34" charset="0"/>
                <a:ea typeface="Tahoma" pitchFamily="34" charset="0"/>
                <a:cs typeface="Tahoma" pitchFamily="34" charset="0"/>
              </a:rPr>
              <a:t>NASA HITSS Program</a:t>
            </a:r>
            <a:r>
              <a:rPr lang="en-US" sz="2800" dirty="0">
                <a:latin typeface="Tahoma" pitchFamily="34" charset="0"/>
                <a:ea typeface="Tahoma" pitchFamily="34" charset="0"/>
                <a:cs typeface="Tahoma" pitchFamily="34" charset="0"/>
              </a:rPr>
              <a:t>| </a:t>
            </a:r>
            <a:r>
              <a:rPr lang="en-US" sz="2800" dirty="0" smtClean="0">
                <a:latin typeface="Tahoma" pitchFamily="34" charset="0"/>
                <a:ea typeface="Tahoma" pitchFamily="34" charset="0"/>
                <a:cs typeface="Tahoma" pitchFamily="34" charset="0"/>
              </a:rPr>
              <a:t>Acronyms (cont’d)</a:t>
            </a:r>
            <a:endParaRPr lang="en-US" sz="2800" dirty="0"/>
          </a:p>
        </p:txBody>
      </p:sp>
      <p:sp>
        <p:nvSpPr>
          <p:cNvPr id="5" name="Content Placeholder 4"/>
          <p:cNvSpPr>
            <a:spLocks noGrp="1"/>
          </p:cNvSpPr>
          <p:nvPr>
            <p:ph idx="1"/>
          </p:nvPr>
        </p:nvSpPr>
        <p:spPr>
          <a:xfrm>
            <a:off x="318977" y="1137682"/>
            <a:ext cx="8527312" cy="4382424"/>
          </a:xfrm>
        </p:spPr>
        <p:txBody>
          <a:bodyPr/>
          <a:lstStyle/>
          <a:p>
            <a:pPr marL="0" indent="0">
              <a:buNone/>
            </a:pPr>
            <a:endParaRPr lang="en-US" dirty="0" smtClean="0"/>
          </a:p>
          <a:p>
            <a:pPr>
              <a:buFont typeface="Wingdings" pitchFamily="2" charset="2"/>
              <a:buChar char="§"/>
            </a:pPr>
            <a:endParaRPr lang="en-US" dirty="0"/>
          </a:p>
          <a:p>
            <a:pPr lvl="1"/>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3942302"/>
              </p:ext>
            </p:extLst>
          </p:nvPr>
        </p:nvGraphicFramePr>
        <p:xfrm>
          <a:off x="797443" y="916787"/>
          <a:ext cx="6868631" cy="5185238"/>
        </p:xfrm>
        <a:graphic>
          <a:graphicData uri="http://schemas.openxmlformats.org/drawingml/2006/table">
            <a:tbl>
              <a:tblPr firstRow="1" firstCol="1" lastRow="1" lastCol="1" bandRow="1" bandCol="1">
                <a:tableStyleId>{5C22544A-7EE6-4342-B048-85BDC9FD1C3A}</a:tableStyleId>
              </a:tblPr>
              <a:tblGrid>
                <a:gridCol w="1479502"/>
                <a:gridCol w="5389129"/>
              </a:tblGrid>
              <a:tr h="153417">
                <a:tc>
                  <a:txBody>
                    <a:bodyPr/>
                    <a:lstStyle/>
                    <a:p>
                      <a:pPr marL="0" marR="0">
                        <a:lnSpc>
                          <a:spcPct val="115000"/>
                        </a:lnSpc>
                        <a:spcBef>
                          <a:spcPts val="0"/>
                        </a:spcBef>
                        <a:spcAft>
                          <a:spcPts val="0"/>
                        </a:spcAft>
                      </a:pPr>
                      <a:r>
                        <a:rPr lang="en-US" sz="1000" dirty="0">
                          <a:effectLst/>
                        </a:rPr>
                        <a:t>CM</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Configuration Management</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CMP</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Configuration Management Plan</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CMS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Content Management System</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CMTS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Career Management Tracking System</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CONGDB</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Congressional Database</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CORTS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Congressional Online Request Tracking System</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COTR</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Contracting Officer’s Technical Representative</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COTS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Commercial-off-the-shelf</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CR</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Change Request</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CSDB</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Customer Services Database</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DBA</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Database Administrator</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DCMS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Discrimination Complaints Management System</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DevOps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Developer Operations</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DFMS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Direct Financial Management System</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DR</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Decommissioning Review</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DRD</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Data Requirements Definition</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Design Specification</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DTRR</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Developer Test Readiness Review</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DVD</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Digital Video Disc</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EAI</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Electronic Industries Association</a:t>
                      </a:r>
                      <a:endParaRPr lang="en-US" sz="1100" dirty="0">
                        <a:effectLst/>
                        <a:latin typeface="Calibri"/>
                        <a:ea typeface="Calibri"/>
                        <a:cs typeface="Times New Roman"/>
                      </a:endParaRPr>
                    </a:p>
                  </a:txBody>
                  <a:tcPr marL="67453" marR="67453" marT="0" marB="0"/>
                </a:tc>
              </a:tr>
              <a:tr h="213808">
                <a:tc>
                  <a:txBody>
                    <a:bodyPr/>
                    <a:lstStyle/>
                    <a:p>
                      <a:pPr marL="0" marR="0">
                        <a:lnSpc>
                          <a:spcPct val="115000"/>
                        </a:lnSpc>
                        <a:spcBef>
                          <a:spcPts val="0"/>
                        </a:spcBef>
                        <a:spcAft>
                          <a:spcPts val="0"/>
                        </a:spcAft>
                      </a:pPr>
                      <a:r>
                        <a:rPr lang="en-US" sz="1000" dirty="0">
                          <a:effectLst/>
                        </a:rPr>
                        <a:t>EODMD</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Equal Opportunity and Diversity Management Division</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EOEB</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Employee and Organizational Excellence</a:t>
                      </a:r>
                      <a:endParaRPr lang="en-US" sz="1100" dirty="0">
                        <a:effectLst/>
                        <a:latin typeface="Calibri"/>
                        <a:ea typeface="Calibri"/>
                        <a:cs typeface="Times New Roman"/>
                      </a:endParaRPr>
                    </a:p>
                  </a:txBody>
                  <a:tcPr marL="67453" marR="67453" marT="0" marB="0"/>
                </a:tc>
              </a:tr>
              <a:tr h="239410">
                <a:tc>
                  <a:txBody>
                    <a:bodyPr/>
                    <a:lstStyle/>
                    <a:p>
                      <a:pPr marL="0" marR="0">
                        <a:lnSpc>
                          <a:spcPct val="115000"/>
                        </a:lnSpc>
                        <a:spcBef>
                          <a:spcPts val="0"/>
                        </a:spcBef>
                        <a:spcAft>
                          <a:spcPts val="0"/>
                        </a:spcAft>
                      </a:pPr>
                      <a:r>
                        <a:rPr lang="en-US" sz="1000" dirty="0">
                          <a:effectLst/>
                        </a:rPr>
                        <a:t>EOEB-TC</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Employee Organizational Excellence Branch Training Calendar</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ESD</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Enterprise Service Desk</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FAAD</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Federal Assistance Award Data</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FAD</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Formulation Authorization Document</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FASD</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Facilities and Administrative Services Division</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FERP</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Facility Engineering Real Property</a:t>
                      </a:r>
                      <a:endParaRPr lang="en-US" sz="1100" dirty="0">
                        <a:effectLst/>
                        <a:latin typeface="Calibri"/>
                        <a:ea typeface="Calibri"/>
                        <a:cs typeface="Times New Roman"/>
                      </a:endParaRPr>
                    </a:p>
                  </a:txBody>
                  <a:tcPr marL="67453" marR="67453" marT="0" marB="0"/>
                </a:tc>
              </a:tr>
              <a:tr h="165282">
                <a:tc>
                  <a:txBody>
                    <a:bodyPr/>
                    <a:lstStyle/>
                    <a:p>
                      <a:pPr marL="0" marR="0">
                        <a:lnSpc>
                          <a:spcPct val="115000"/>
                        </a:lnSpc>
                        <a:spcBef>
                          <a:spcPts val="0"/>
                        </a:spcBef>
                        <a:spcAft>
                          <a:spcPts val="0"/>
                        </a:spcAft>
                      </a:pPr>
                      <a:r>
                        <a:rPr lang="en-US" sz="1000" dirty="0">
                          <a:effectLst/>
                        </a:rPr>
                        <a:t>FHDS</a:t>
                      </a:r>
                      <a:endParaRPr lang="en-US" sz="1100" dirty="0">
                        <a:effectLst/>
                        <a:latin typeface="Calibri"/>
                        <a:ea typeface="Calibri"/>
                        <a:cs typeface="Times New Roman"/>
                      </a:endParaRPr>
                    </a:p>
                  </a:txBody>
                  <a:tcPr marL="67453" marR="67453" marT="0" marB="0"/>
                </a:tc>
                <a:tc>
                  <a:txBody>
                    <a:bodyPr/>
                    <a:lstStyle/>
                    <a:p>
                      <a:pPr marL="0" marR="0">
                        <a:lnSpc>
                          <a:spcPct val="115000"/>
                        </a:lnSpc>
                        <a:spcBef>
                          <a:spcPts val="0"/>
                        </a:spcBef>
                        <a:spcAft>
                          <a:spcPts val="0"/>
                        </a:spcAft>
                      </a:pPr>
                      <a:r>
                        <a:rPr lang="en-US" sz="1000" dirty="0">
                          <a:effectLst/>
                        </a:rPr>
                        <a:t>Facilities Help Desk System</a:t>
                      </a:r>
                      <a:endParaRPr lang="en-US" sz="1100" dirty="0">
                        <a:effectLst/>
                        <a:latin typeface="Calibri"/>
                        <a:ea typeface="Calibri"/>
                        <a:cs typeface="Times New Roman"/>
                      </a:endParaRPr>
                    </a:p>
                  </a:txBody>
                  <a:tcPr marL="67453" marR="67453" marT="0" marB="0"/>
                </a:tc>
              </a:tr>
            </a:tbl>
          </a:graphicData>
        </a:graphic>
      </p:graphicFrame>
    </p:spTree>
    <p:extLst>
      <p:ext uri="{BB962C8B-B14F-4D97-AF65-F5344CB8AC3E}">
        <p14:creationId xmlns:p14="http://schemas.microsoft.com/office/powerpoint/2010/main" val="2860915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210844"/>
            <a:ext cx="8910084" cy="820513"/>
          </a:xfrm>
        </p:spPr>
        <p:txBody>
          <a:bodyPr>
            <a:noAutofit/>
          </a:bodyPr>
          <a:lstStyle/>
          <a:p>
            <a:r>
              <a:rPr lang="en-US" sz="2800" dirty="0">
                <a:solidFill>
                  <a:srgbClr val="FF0000"/>
                </a:solidFill>
                <a:latin typeface="Tahoma" pitchFamily="34" charset="0"/>
                <a:ea typeface="Tahoma" pitchFamily="34" charset="0"/>
                <a:cs typeface="Tahoma" pitchFamily="34" charset="0"/>
              </a:rPr>
              <a:t>NASA HITSS Program</a:t>
            </a:r>
            <a:r>
              <a:rPr lang="en-US" sz="2800" dirty="0">
                <a:latin typeface="Tahoma" pitchFamily="34" charset="0"/>
                <a:ea typeface="Tahoma" pitchFamily="34" charset="0"/>
                <a:cs typeface="Tahoma" pitchFamily="34" charset="0"/>
              </a:rPr>
              <a:t>| Acronyms (cont’d)</a:t>
            </a:r>
            <a:endParaRPr lang="en-US" sz="2800" dirty="0"/>
          </a:p>
        </p:txBody>
      </p:sp>
      <p:sp>
        <p:nvSpPr>
          <p:cNvPr id="5" name="Content Placeholder 4"/>
          <p:cNvSpPr>
            <a:spLocks noGrp="1"/>
          </p:cNvSpPr>
          <p:nvPr>
            <p:ph idx="1"/>
          </p:nvPr>
        </p:nvSpPr>
        <p:spPr>
          <a:xfrm>
            <a:off x="318977" y="1137682"/>
            <a:ext cx="8527312" cy="4382424"/>
          </a:xfrm>
        </p:spPr>
        <p:txBody>
          <a:bodyPr/>
          <a:lstStyle/>
          <a:p>
            <a:pPr marL="0" indent="0">
              <a:buNone/>
            </a:pPr>
            <a:endParaRPr lang="en-US" dirty="0" smtClean="0"/>
          </a:p>
          <a:p>
            <a:pPr>
              <a:buFont typeface="Wingdings" pitchFamily="2" charset="2"/>
              <a:buChar char="§"/>
            </a:pPr>
            <a:endParaRPr lang="en-US" dirty="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21176290"/>
              </p:ext>
            </p:extLst>
          </p:nvPr>
        </p:nvGraphicFramePr>
        <p:xfrm>
          <a:off x="818707" y="988830"/>
          <a:ext cx="7846828" cy="4993191"/>
        </p:xfrm>
        <a:graphic>
          <a:graphicData uri="http://schemas.openxmlformats.org/drawingml/2006/table">
            <a:tbl>
              <a:tblPr firstRow="1" firstCol="1" lastRow="1" lastCol="1" bandRow="1" bandCol="1">
                <a:tableStyleId>{5C22544A-7EE6-4342-B048-85BDC9FD1C3A}</a:tableStyleId>
              </a:tblPr>
              <a:tblGrid>
                <a:gridCol w="1319717"/>
                <a:gridCol w="6527111"/>
              </a:tblGrid>
              <a:tr h="184933">
                <a:tc>
                  <a:txBody>
                    <a:bodyPr/>
                    <a:lstStyle/>
                    <a:p>
                      <a:pPr marL="0" marR="0">
                        <a:lnSpc>
                          <a:spcPct val="115000"/>
                        </a:lnSpc>
                        <a:spcBef>
                          <a:spcPts val="0"/>
                        </a:spcBef>
                        <a:spcAft>
                          <a:spcPts val="0"/>
                        </a:spcAft>
                      </a:pPr>
                      <a:r>
                        <a:rPr lang="en-US" sz="1000" dirty="0">
                          <a:effectLst/>
                        </a:rPr>
                        <a:t>FMIC</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Financial Management Internal Control</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FOCUS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Financial On-Line Consolidated User System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FPPS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Federal Personnel Payroll System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FTE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Full Time Equivalent</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GOS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Guest Operations System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GOTS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Government-off-the-shelf</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GRIN</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Great Images in NASA</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GSTOPS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Guest Operations</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HATS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Action Tracking System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HATSACDB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Action Tracking System Archive Database</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HEC</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Exchange Council</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HEOMD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Human Exploration Operations Mission Directorate</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HITSS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Information Technology Support Services</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HPSS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Personnel Security System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HQDMS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Document Management System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HQeD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Electronic Directory</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HQEOPS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Emergency Operations</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HQITOUT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HQ IT Outage Calendar</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HQLI-1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Line Item Database</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HQSOPS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HQ Standard Operating Procedures</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HQSOPSFF</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HQ Standard Operations Procedures Service Feedback Form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HQTS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Headquarters Transformation Solution</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HRMD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Human Resources Management Division</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HRMIS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Human Resources Management Information System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HRPS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Human Resources and Personnel System</a:t>
                      </a:r>
                      <a:endParaRPr lang="en-US" sz="1100" dirty="0">
                        <a:effectLst/>
                        <a:latin typeface="Calibri"/>
                        <a:ea typeface="Calibri"/>
                        <a:cs typeface="Times New Roman"/>
                      </a:endParaRPr>
                    </a:p>
                  </a:txBody>
                  <a:tcPr marL="68580" marR="68580" marT="0" marB="0"/>
                </a:tc>
              </a:tr>
              <a:tr h="184933">
                <a:tc>
                  <a:txBody>
                    <a:bodyPr/>
                    <a:lstStyle/>
                    <a:p>
                      <a:pPr marL="0" marR="0">
                        <a:lnSpc>
                          <a:spcPct val="115000"/>
                        </a:lnSpc>
                        <a:spcBef>
                          <a:spcPts val="0"/>
                        </a:spcBef>
                        <a:spcAft>
                          <a:spcPts val="0"/>
                        </a:spcAft>
                      </a:pPr>
                      <a:r>
                        <a:rPr lang="en-US" sz="1000" dirty="0">
                          <a:effectLst/>
                        </a:rPr>
                        <a:t>IBR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Integrated Baseline Review</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428755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354" y="3338623"/>
            <a:ext cx="8351874" cy="1158949"/>
          </a:xfrm>
        </p:spPr>
        <p:txBody>
          <a:bodyPr>
            <a:normAutofit/>
          </a:bodyPr>
          <a:lstStyle/>
          <a:p>
            <a:pPr algn="ctr"/>
            <a:r>
              <a:rPr lang="en-US" dirty="0" smtClean="0"/>
              <a:t>Our Client: NASA ITCD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210844"/>
            <a:ext cx="8910084" cy="820513"/>
          </a:xfrm>
        </p:spPr>
        <p:txBody>
          <a:bodyPr>
            <a:noAutofit/>
          </a:bodyPr>
          <a:lstStyle/>
          <a:p>
            <a:r>
              <a:rPr lang="en-US" sz="2800" dirty="0">
                <a:solidFill>
                  <a:srgbClr val="FF0000"/>
                </a:solidFill>
                <a:latin typeface="Tahoma" pitchFamily="34" charset="0"/>
                <a:ea typeface="Tahoma" pitchFamily="34" charset="0"/>
                <a:cs typeface="Tahoma" pitchFamily="34" charset="0"/>
              </a:rPr>
              <a:t>NASA HITSS Program</a:t>
            </a:r>
            <a:r>
              <a:rPr lang="en-US" sz="2800" dirty="0">
                <a:latin typeface="Tahoma" pitchFamily="34" charset="0"/>
                <a:ea typeface="Tahoma" pitchFamily="34" charset="0"/>
                <a:cs typeface="Tahoma" pitchFamily="34" charset="0"/>
              </a:rPr>
              <a:t>| Acronyms (cont’d)</a:t>
            </a:r>
            <a:endParaRPr lang="en-US" sz="2800" dirty="0"/>
          </a:p>
        </p:txBody>
      </p:sp>
      <p:sp>
        <p:nvSpPr>
          <p:cNvPr id="5" name="Content Placeholder 4"/>
          <p:cNvSpPr>
            <a:spLocks noGrp="1"/>
          </p:cNvSpPr>
          <p:nvPr>
            <p:ph idx="1"/>
          </p:nvPr>
        </p:nvSpPr>
        <p:spPr>
          <a:xfrm>
            <a:off x="318977" y="1137682"/>
            <a:ext cx="8527312" cy="4382424"/>
          </a:xfrm>
        </p:spPr>
        <p:txBody>
          <a:bodyPr/>
          <a:lstStyle/>
          <a:p>
            <a:pPr marL="0" indent="0">
              <a:buNone/>
            </a:pPr>
            <a:endParaRPr lang="en-US" dirty="0" smtClean="0"/>
          </a:p>
          <a:p>
            <a:pPr>
              <a:buFont typeface="Wingdings" pitchFamily="2" charset="2"/>
              <a:buChar char="§"/>
            </a:pPr>
            <a:endParaRPr lang="en-US" dirty="0"/>
          </a:p>
          <a:p>
            <a:pPr lvl="1"/>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13635101"/>
              </p:ext>
            </p:extLst>
          </p:nvPr>
        </p:nvGraphicFramePr>
        <p:xfrm>
          <a:off x="712380" y="1148308"/>
          <a:ext cx="6945719" cy="4310184"/>
        </p:xfrm>
        <a:graphic>
          <a:graphicData uri="http://schemas.openxmlformats.org/drawingml/2006/table">
            <a:tbl>
              <a:tblPr firstRow="1" firstCol="1" lastRow="1" lastCol="1" bandRow="1" bandCol="1">
                <a:tableStyleId>{5C22544A-7EE6-4342-B048-85BDC9FD1C3A}</a:tableStyleId>
              </a:tblPr>
              <a:tblGrid>
                <a:gridCol w="1286244"/>
                <a:gridCol w="5659475"/>
              </a:tblGrid>
              <a:tr h="179591">
                <a:tc>
                  <a:txBody>
                    <a:bodyPr/>
                    <a:lstStyle/>
                    <a:p>
                      <a:pPr marL="0" marR="0">
                        <a:lnSpc>
                          <a:spcPct val="115000"/>
                        </a:lnSpc>
                        <a:spcBef>
                          <a:spcPts val="0"/>
                        </a:spcBef>
                        <a:spcAft>
                          <a:spcPts val="0"/>
                        </a:spcAft>
                      </a:pPr>
                      <a:r>
                        <a:rPr lang="en-US" sz="1000" dirty="0">
                          <a:effectLst/>
                        </a:rPr>
                        <a:t>ICD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Interface Control Document</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ICET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Internal Control Evaluation Tool</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ICONS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Inventions and Contributions System</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iCTS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iComplaints Tracking System</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IDAMS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IT Discovery and Mapping Service</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IEEE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Institute of Electrical and Electronics Engineers</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ISS-STS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International Space Station - Spot the Station</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Information Technology</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ITA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Independent Technical Authority</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ITAR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International Traffic in Arms Regulations</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ITCD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Information Technology and Communications Division</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ITSSECT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IT Sec Syslog &amp; Event Correlation Tool</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IWMS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ITCD Work Management System</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IYA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 International Year of Astronomy</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JAD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Joint Application Development</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KDP</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Key Decision Point</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LDP</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Website - Leadership Development Program</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LTS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Litigation Tracking System</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MBPD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Master Buy Plan Database</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MDAA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Mission Directorate Associate Administrator</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MDash</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Mission Dashboard</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MDB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Milestone Database</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MHBook</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Management Handbook</a:t>
                      </a:r>
                      <a:endParaRPr lang="en-US" sz="1100" dirty="0">
                        <a:effectLst/>
                        <a:latin typeface="Calibri"/>
                        <a:ea typeface="Calibri"/>
                        <a:cs typeface="Times New Roman"/>
                      </a:endParaRPr>
                    </a:p>
                  </a:txBody>
                  <a:tcPr marL="68580" marR="68580" marT="0" marB="0"/>
                </a:tc>
              </a:tr>
              <a:tr h="179591">
                <a:tc>
                  <a:txBody>
                    <a:bodyPr/>
                    <a:lstStyle/>
                    <a:p>
                      <a:pPr marL="0" marR="0">
                        <a:lnSpc>
                          <a:spcPct val="115000"/>
                        </a:lnSpc>
                        <a:spcBef>
                          <a:spcPts val="0"/>
                        </a:spcBef>
                        <a:spcAft>
                          <a:spcPts val="0"/>
                        </a:spcAft>
                      </a:pPr>
                      <a:r>
                        <a:rPr lang="en-US" sz="1000" dirty="0">
                          <a:effectLst/>
                        </a:rPr>
                        <a:t>MOTS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Modified-off-the shelf</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2116928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210844"/>
            <a:ext cx="8910084" cy="820513"/>
          </a:xfrm>
        </p:spPr>
        <p:txBody>
          <a:bodyPr>
            <a:noAutofit/>
          </a:bodyPr>
          <a:lstStyle/>
          <a:p>
            <a:r>
              <a:rPr lang="en-US" sz="2800" dirty="0">
                <a:solidFill>
                  <a:srgbClr val="FF0000"/>
                </a:solidFill>
                <a:latin typeface="Tahoma" pitchFamily="34" charset="0"/>
                <a:ea typeface="Tahoma" pitchFamily="34" charset="0"/>
                <a:cs typeface="Tahoma" pitchFamily="34" charset="0"/>
              </a:rPr>
              <a:t>NASA HITSS Program</a:t>
            </a:r>
            <a:r>
              <a:rPr lang="en-US" sz="2800" dirty="0">
                <a:latin typeface="Tahoma" pitchFamily="34" charset="0"/>
                <a:ea typeface="Tahoma" pitchFamily="34" charset="0"/>
                <a:cs typeface="Tahoma" pitchFamily="34" charset="0"/>
              </a:rPr>
              <a:t>| Acronyms (cont’d)</a:t>
            </a:r>
            <a:endParaRPr lang="en-US" sz="2800" dirty="0"/>
          </a:p>
        </p:txBody>
      </p:sp>
      <p:sp>
        <p:nvSpPr>
          <p:cNvPr id="5" name="Content Placeholder 4"/>
          <p:cNvSpPr>
            <a:spLocks noGrp="1"/>
          </p:cNvSpPr>
          <p:nvPr>
            <p:ph idx="1"/>
          </p:nvPr>
        </p:nvSpPr>
        <p:spPr>
          <a:xfrm>
            <a:off x="318977" y="1137682"/>
            <a:ext cx="8527312" cy="4382424"/>
          </a:xfrm>
        </p:spPr>
        <p:txBody>
          <a:bodyPr/>
          <a:lstStyle/>
          <a:p>
            <a:pPr marL="0" indent="0">
              <a:buNone/>
            </a:pPr>
            <a:endParaRPr lang="en-US" dirty="0" smtClean="0"/>
          </a:p>
          <a:p>
            <a:pPr>
              <a:buFont typeface="Wingdings" pitchFamily="2" charset="2"/>
              <a:buChar char="§"/>
            </a:pPr>
            <a:endParaRPr lang="en-US" dirty="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96375556"/>
              </p:ext>
            </p:extLst>
          </p:nvPr>
        </p:nvGraphicFramePr>
        <p:xfrm>
          <a:off x="709723" y="999456"/>
          <a:ext cx="6172200" cy="4816552"/>
        </p:xfrm>
        <a:graphic>
          <a:graphicData uri="http://schemas.openxmlformats.org/drawingml/2006/table">
            <a:tbl>
              <a:tblPr firstRow="1" firstCol="1" lastRow="1" lastCol="1" bandRow="1" bandCol="1">
                <a:tableStyleId>{5C22544A-7EE6-4342-B048-85BDC9FD1C3A}</a:tableStyleId>
              </a:tblPr>
              <a:tblGrid>
                <a:gridCol w="1143000"/>
                <a:gridCol w="5029200"/>
              </a:tblGrid>
              <a:tr h="185252">
                <a:tc>
                  <a:txBody>
                    <a:bodyPr/>
                    <a:lstStyle/>
                    <a:p>
                      <a:pPr marL="0" marR="0">
                        <a:lnSpc>
                          <a:spcPct val="115000"/>
                        </a:lnSpc>
                        <a:spcBef>
                          <a:spcPts val="0"/>
                        </a:spcBef>
                        <a:spcAft>
                          <a:spcPts val="0"/>
                        </a:spcAft>
                      </a:pPr>
                      <a:r>
                        <a:rPr lang="en-US" sz="1000" dirty="0">
                          <a:effectLst/>
                        </a:rPr>
                        <a:t>MPR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Monthly Program Review</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MPS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Master Planning System</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MSD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Mission Support Directorate</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MSDS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Media Services Database System</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Not Applicable</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NAC</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Advisory Council</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NASA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National Aeronautics and Space Administration</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NATS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Audit Tracking System</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NCTS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Clearance Tracking System</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NEST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Exploration Survey Tool</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NHQFB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Headquarters FaceBook</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NID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Interim Directive</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NIHE</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International Health Education</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NLCW</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Near Live Comet Watching</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NMIS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Management Information System</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NODIS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Online Directives Information System</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NPD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Procedural Directive</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NPR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Procedural Requirement</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NRA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Research Announcement</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NRC ATS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National Research Council Activity Tracking System</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NTV</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TV</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NVDB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Vendor Database</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NVSS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NASA Vendor Survey System</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O&amp;M</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Operations and Maintenance</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OA&amp;M</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Operations Administration and Maintenance</a:t>
                      </a:r>
                      <a:endParaRPr lang="en-US" sz="1100" dirty="0">
                        <a:effectLst/>
                        <a:latin typeface="Calibri"/>
                        <a:ea typeface="Calibri"/>
                        <a:cs typeface="Times New Roman"/>
                      </a:endParaRPr>
                    </a:p>
                  </a:txBody>
                  <a:tcPr marL="68580" marR="68580" marT="0" marB="0"/>
                </a:tc>
              </a:tr>
              <a:tr h="185252">
                <a:tc>
                  <a:txBody>
                    <a:bodyPr/>
                    <a:lstStyle/>
                    <a:p>
                      <a:pPr marL="0" marR="0">
                        <a:lnSpc>
                          <a:spcPct val="115000"/>
                        </a:lnSpc>
                        <a:spcBef>
                          <a:spcPts val="0"/>
                        </a:spcBef>
                        <a:spcAft>
                          <a:spcPts val="0"/>
                        </a:spcAft>
                      </a:pPr>
                      <a:r>
                        <a:rPr lang="en-US" sz="1000" dirty="0">
                          <a:effectLst/>
                        </a:rPr>
                        <a:t>OATS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OGC Action Tracking System</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42702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210844"/>
            <a:ext cx="8910084" cy="820513"/>
          </a:xfrm>
        </p:spPr>
        <p:txBody>
          <a:bodyPr>
            <a:noAutofit/>
          </a:bodyPr>
          <a:lstStyle/>
          <a:p>
            <a:r>
              <a:rPr lang="en-US" sz="2800" dirty="0">
                <a:solidFill>
                  <a:srgbClr val="FF0000"/>
                </a:solidFill>
                <a:latin typeface="Tahoma" pitchFamily="34" charset="0"/>
                <a:ea typeface="Tahoma" pitchFamily="34" charset="0"/>
                <a:cs typeface="Tahoma" pitchFamily="34" charset="0"/>
              </a:rPr>
              <a:t>NASA HITSS Program</a:t>
            </a:r>
            <a:r>
              <a:rPr lang="en-US" sz="2800" dirty="0">
                <a:latin typeface="Tahoma" pitchFamily="34" charset="0"/>
                <a:ea typeface="Tahoma" pitchFamily="34" charset="0"/>
                <a:cs typeface="Tahoma" pitchFamily="34" charset="0"/>
              </a:rPr>
              <a:t>| Acronyms (cont’d)</a:t>
            </a:r>
            <a:endParaRPr lang="en-US" sz="2800" dirty="0"/>
          </a:p>
        </p:txBody>
      </p:sp>
      <p:sp>
        <p:nvSpPr>
          <p:cNvPr id="5" name="Content Placeholder 4"/>
          <p:cNvSpPr>
            <a:spLocks noGrp="1"/>
          </p:cNvSpPr>
          <p:nvPr>
            <p:ph idx="1"/>
          </p:nvPr>
        </p:nvSpPr>
        <p:spPr>
          <a:xfrm>
            <a:off x="318977" y="1137682"/>
            <a:ext cx="8527312" cy="4382424"/>
          </a:xfrm>
        </p:spPr>
        <p:txBody>
          <a:bodyPr/>
          <a:lstStyle/>
          <a:p>
            <a:pPr marL="0" indent="0">
              <a:buNone/>
            </a:pPr>
            <a:endParaRPr lang="en-US" dirty="0" smtClean="0"/>
          </a:p>
          <a:p>
            <a:pPr>
              <a:buFont typeface="Wingdings" pitchFamily="2" charset="2"/>
              <a:buChar char="§"/>
            </a:pPr>
            <a:endParaRPr lang="en-US" dirty="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27294363"/>
              </p:ext>
            </p:extLst>
          </p:nvPr>
        </p:nvGraphicFramePr>
        <p:xfrm>
          <a:off x="839972" y="967550"/>
          <a:ext cx="6826102" cy="5022931"/>
        </p:xfrm>
        <a:graphic>
          <a:graphicData uri="http://schemas.openxmlformats.org/drawingml/2006/table">
            <a:tbl>
              <a:tblPr firstRow="1" firstCol="1" lastRow="1" lastCol="1" bandRow="1" bandCol="1">
                <a:tableStyleId>{5C22544A-7EE6-4342-B048-85BDC9FD1C3A}</a:tableStyleId>
              </a:tblPr>
              <a:tblGrid>
                <a:gridCol w="1264092"/>
                <a:gridCol w="5562010"/>
              </a:tblGrid>
              <a:tr h="165872">
                <a:tc>
                  <a:txBody>
                    <a:bodyPr/>
                    <a:lstStyle/>
                    <a:p>
                      <a:pPr marL="0" marR="0">
                        <a:lnSpc>
                          <a:spcPct val="115000"/>
                        </a:lnSpc>
                        <a:spcBef>
                          <a:spcPts val="0"/>
                        </a:spcBef>
                        <a:spcAft>
                          <a:spcPts val="0"/>
                        </a:spcAft>
                      </a:pPr>
                      <a:r>
                        <a:rPr lang="en-US" sz="900" dirty="0">
                          <a:effectLst/>
                        </a:rPr>
                        <a:t>OCIO</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the Chief Information Officer</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OCS</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Chief Scientist</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OCT</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the Chief Technologist</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OCTBESS</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OCT Budget Execution Support System</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ODIN</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Outsourcing Desktop Initiative for NASA</a:t>
                      </a:r>
                      <a:endParaRPr lang="en-US" sz="1000" dirty="0">
                        <a:effectLst/>
                        <a:latin typeface="Calibri"/>
                        <a:ea typeface="Calibri"/>
                        <a:cs typeface="Times New Roman"/>
                      </a:endParaRPr>
                    </a:p>
                  </a:txBody>
                  <a:tcPr marL="62899" marR="62899" marT="0" marB="0"/>
                </a:tc>
              </a:tr>
              <a:tr h="212643">
                <a:tc>
                  <a:txBody>
                    <a:bodyPr/>
                    <a:lstStyle/>
                    <a:p>
                      <a:pPr marL="0" marR="0">
                        <a:lnSpc>
                          <a:spcPct val="115000"/>
                        </a:lnSpc>
                        <a:spcBef>
                          <a:spcPts val="0"/>
                        </a:spcBef>
                        <a:spcAft>
                          <a:spcPts val="0"/>
                        </a:spcAft>
                      </a:pPr>
                      <a:r>
                        <a:rPr lang="en-US" sz="900" dirty="0" smtClean="0">
                          <a:effectLst/>
                        </a:rPr>
                        <a:t>OEM</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Oracle Enterprise Manager</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OEPM</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Education Performance Measurement</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OGC</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the General Counsel</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OIG</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the Inspector General</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OIIR</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International and Interagency Relations</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OLIA</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The Office of Legislative and Intergovernmental Affairs</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OLIS</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OGC Legal Team Intranet Site</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OPS</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Protective Services</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ORR</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Operational Readiness Review</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OSI</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Office of Strategic Infrastructure</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PASNA</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Privacy Act Statement Notification and Acknowledgment</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PAVE</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Project Announcement Visibility Effort</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PCR</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Project Completion Review</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PCTR</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Personnel Ceiling Transaction Report</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PDJT</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Printing and Design Job Tracking</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PDR</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Preliminary Design Review</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PFSS</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Parking and Fare Subsidy System</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PIMS</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Program Information Management System</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PLDS</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Photo Library Database System</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PM</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Project Management</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PMP</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Project Management Plan</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PMRB</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Project Management Review Board</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POC</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Point of Contact</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POPS</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People, Organizations, Projects, and Skills</a:t>
                      </a:r>
                      <a:endParaRPr lang="en-US" sz="1000" dirty="0">
                        <a:effectLst/>
                        <a:latin typeface="Calibri"/>
                        <a:ea typeface="Calibri"/>
                        <a:cs typeface="Times New Roman"/>
                      </a:endParaRPr>
                    </a:p>
                  </a:txBody>
                  <a:tcPr marL="62899" marR="62899" marT="0" marB="0"/>
                </a:tc>
              </a:tr>
              <a:tr h="165872">
                <a:tc>
                  <a:txBody>
                    <a:bodyPr/>
                    <a:lstStyle/>
                    <a:p>
                      <a:pPr marL="0" marR="0">
                        <a:lnSpc>
                          <a:spcPct val="115000"/>
                        </a:lnSpc>
                        <a:spcBef>
                          <a:spcPts val="0"/>
                        </a:spcBef>
                        <a:spcAft>
                          <a:spcPts val="0"/>
                        </a:spcAft>
                      </a:pPr>
                      <a:r>
                        <a:rPr lang="en-US" sz="900" dirty="0">
                          <a:effectLst/>
                        </a:rPr>
                        <a:t>PROJM</a:t>
                      </a:r>
                      <a:endParaRPr lang="en-US" sz="1000" dirty="0">
                        <a:effectLst/>
                        <a:latin typeface="Calibri"/>
                        <a:ea typeface="Calibri"/>
                        <a:cs typeface="Times New Roman"/>
                      </a:endParaRPr>
                    </a:p>
                  </a:txBody>
                  <a:tcPr marL="62899" marR="62899" marT="0" marB="0"/>
                </a:tc>
                <a:tc>
                  <a:txBody>
                    <a:bodyPr/>
                    <a:lstStyle/>
                    <a:p>
                      <a:pPr marL="0" marR="0">
                        <a:lnSpc>
                          <a:spcPct val="115000"/>
                        </a:lnSpc>
                        <a:spcBef>
                          <a:spcPts val="0"/>
                        </a:spcBef>
                        <a:spcAft>
                          <a:spcPts val="0"/>
                        </a:spcAft>
                      </a:pPr>
                      <a:r>
                        <a:rPr lang="en-US" sz="900" dirty="0">
                          <a:effectLst/>
                        </a:rPr>
                        <a:t>Project Manager</a:t>
                      </a:r>
                      <a:endParaRPr lang="en-US" sz="1000" dirty="0">
                        <a:effectLst/>
                        <a:latin typeface="Calibri"/>
                        <a:ea typeface="Calibri"/>
                        <a:cs typeface="Times New Roman"/>
                      </a:endParaRPr>
                    </a:p>
                  </a:txBody>
                  <a:tcPr marL="62899" marR="62899" marT="0" marB="0"/>
                </a:tc>
              </a:tr>
            </a:tbl>
          </a:graphicData>
        </a:graphic>
      </p:graphicFrame>
    </p:spTree>
    <p:extLst>
      <p:ext uri="{BB962C8B-B14F-4D97-AF65-F5344CB8AC3E}">
        <p14:creationId xmlns:p14="http://schemas.microsoft.com/office/powerpoint/2010/main" val="29255331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210844"/>
            <a:ext cx="8910084" cy="820513"/>
          </a:xfrm>
        </p:spPr>
        <p:txBody>
          <a:bodyPr>
            <a:noAutofit/>
          </a:bodyPr>
          <a:lstStyle/>
          <a:p>
            <a:r>
              <a:rPr lang="en-US" sz="2800" dirty="0">
                <a:solidFill>
                  <a:srgbClr val="FF0000"/>
                </a:solidFill>
                <a:latin typeface="Tahoma" pitchFamily="34" charset="0"/>
                <a:ea typeface="Tahoma" pitchFamily="34" charset="0"/>
                <a:cs typeface="Tahoma" pitchFamily="34" charset="0"/>
              </a:rPr>
              <a:t>NASA HITSS Program</a:t>
            </a:r>
            <a:r>
              <a:rPr lang="en-US" sz="2800" dirty="0">
                <a:latin typeface="Tahoma" pitchFamily="34" charset="0"/>
                <a:ea typeface="Tahoma" pitchFamily="34" charset="0"/>
                <a:cs typeface="Tahoma" pitchFamily="34" charset="0"/>
              </a:rPr>
              <a:t>| Acronyms (cont’d)</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1561747338"/>
              </p:ext>
            </p:extLst>
          </p:nvPr>
        </p:nvGraphicFramePr>
        <p:xfrm>
          <a:off x="829339" y="988819"/>
          <a:ext cx="6911163" cy="4959717"/>
        </p:xfrm>
        <a:graphic>
          <a:graphicData uri="http://schemas.openxmlformats.org/drawingml/2006/table">
            <a:tbl>
              <a:tblPr firstRow="1" firstCol="1" lastRow="1" lastCol="1" bandRow="1" bandCol="1">
                <a:tableStyleId>{5C22544A-7EE6-4342-B048-85BDC9FD1C3A}</a:tableStyleId>
              </a:tblPr>
              <a:tblGrid>
                <a:gridCol w="1279845"/>
                <a:gridCol w="5631318"/>
              </a:tblGrid>
              <a:tr h="170450">
                <a:tc>
                  <a:txBody>
                    <a:bodyPr/>
                    <a:lstStyle/>
                    <a:p>
                      <a:pPr marL="0" marR="0">
                        <a:lnSpc>
                          <a:spcPct val="115000"/>
                        </a:lnSpc>
                        <a:spcBef>
                          <a:spcPts val="0"/>
                        </a:spcBef>
                        <a:spcAft>
                          <a:spcPts val="0"/>
                        </a:spcAft>
                      </a:pPr>
                      <a:r>
                        <a:rPr lang="en-US" sz="900" dirty="0">
                          <a:effectLst/>
                        </a:rPr>
                        <a:t>PTC</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Project Tailoring Checklist</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PWS</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Problem with Schedule</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QA</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Quality Assurance</a:t>
                      </a:r>
                      <a:endParaRPr lang="en-US" sz="1000" dirty="0">
                        <a:effectLst/>
                        <a:latin typeface="Calibri"/>
                        <a:ea typeface="Calibri"/>
                        <a:cs typeface="Times New Roman"/>
                      </a:endParaRPr>
                    </a:p>
                  </a:txBody>
                  <a:tcPr marL="64902" marR="64902" marT="0" marB="0"/>
                </a:tc>
              </a:tr>
              <a:tr h="177244">
                <a:tc>
                  <a:txBody>
                    <a:bodyPr/>
                    <a:lstStyle/>
                    <a:p>
                      <a:pPr marL="0" marR="0">
                        <a:lnSpc>
                          <a:spcPct val="115000"/>
                        </a:lnSpc>
                        <a:spcBef>
                          <a:spcPts val="0"/>
                        </a:spcBef>
                        <a:spcAft>
                          <a:spcPts val="0"/>
                        </a:spcAft>
                      </a:pPr>
                      <a:r>
                        <a:rPr lang="en-US" sz="900" dirty="0">
                          <a:effectLst/>
                        </a:rPr>
                        <a:t>QAP</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Quality Assurance Plan</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QTRR</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Quality Test Readiness Review</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RAM</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Rational Asset Manager</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RAMS</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Reasonable Accommodations Management System</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RAPTOR</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Research and Analysis Program Tracking of Resources</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RMS</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Requirements Management System</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ROM</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Rough Order of Magnitude</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ROSA</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Repository of Supported Applications</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RRR</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Release Readiness Review</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RS</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Requirements Specification</a:t>
                      </a:r>
                      <a:endParaRPr lang="en-US" sz="1000" dirty="0">
                        <a:effectLst/>
                        <a:latin typeface="Calibri"/>
                        <a:ea typeface="Calibri"/>
                        <a:cs typeface="Times New Roman"/>
                      </a:endParaRPr>
                    </a:p>
                  </a:txBody>
                  <a:tcPr marL="64902" marR="64902" marT="0" marB="0"/>
                </a:tc>
              </a:tr>
              <a:tr h="180323">
                <a:tc>
                  <a:txBody>
                    <a:bodyPr/>
                    <a:lstStyle/>
                    <a:p>
                      <a:pPr marL="0" marR="0">
                        <a:lnSpc>
                          <a:spcPct val="115000"/>
                        </a:lnSpc>
                        <a:spcBef>
                          <a:spcPts val="0"/>
                        </a:spcBef>
                        <a:spcAft>
                          <a:spcPts val="0"/>
                        </a:spcAft>
                      </a:pPr>
                      <a:r>
                        <a:rPr lang="en-US" sz="900" dirty="0" smtClean="0">
                          <a:effectLst/>
                        </a:rPr>
                        <a:t>RSAID</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Remote Secure Access Identification</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RTCMD</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Recording Tracking Classified Material Destruction</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RWES</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RSVP Web E-mail System</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SCM</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Software Configuration Management</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SDD</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System Design Document</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SDLC</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Software Development Lifecycle</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SEDS</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Special Events Database System</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SEEL</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Senior Employee Email List</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SEF</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Systems Engineering Facility</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SIERA</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System for International and Interagency External Relations Agreements</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SMD</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Science Mission Directorate</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SMDLC</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SMD Leave Calendar</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SMG</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Software Management Guide</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SOP</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Standard Operating Procedure</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SPIAD</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Science Pending International Agreements Database</a:t>
                      </a:r>
                      <a:endParaRPr lang="en-US" sz="1000" dirty="0">
                        <a:effectLst/>
                        <a:latin typeface="Calibri"/>
                        <a:ea typeface="Calibri"/>
                        <a:cs typeface="Times New Roman"/>
                      </a:endParaRPr>
                    </a:p>
                  </a:txBody>
                  <a:tcPr marL="64902" marR="64902" marT="0" marB="0"/>
                </a:tc>
              </a:tr>
              <a:tr h="170450">
                <a:tc>
                  <a:txBody>
                    <a:bodyPr/>
                    <a:lstStyle/>
                    <a:p>
                      <a:pPr marL="0" marR="0">
                        <a:lnSpc>
                          <a:spcPct val="115000"/>
                        </a:lnSpc>
                        <a:spcBef>
                          <a:spcPts val="0"/>
                        </a:spcBef>
                        <a:spcAft>
                          <a:spcPts val="0"/>
                        </a:spcAft>
                      </a:pPr>
                      <a:r>
                        <a:rPr lang="en-US" sz="900" dirty="0">
                          <a:effectLst/>
                        </a:rPr>
                        <a:t>SR</a:t>
                      </a:r>
                      <a:endParaRPr lang="en-US" sz="1000" dirty="0">
                        <a:effectLst/>
                        <a:latin typeface="Calibri"/>
                        <a:ea typeface="Calibri"/>
                        <a:cs typeface="Times New Roman"/>
                      </a:endParaRPr>
                    </a:p>
                  </a:txBody>
                  <a:tcPr marL="64902" marR="64902" marT="0" marB="0"/>
                </a:tc>
                <a:tc>
                  <a:txBody>
                    <a:bodyPr/>
                    <a:lstStyle/>
                    <a:p>
                      <a:pPr marL="0" marR="0">
                        <a:lnSpc>
                          <a:spcPct val="115000"/>
                        </a:lnSpc>
                        <a:spcBef>
                          <a:spcPts val="0"/>
                        </a:spcBef>
                        <a:spcAft>
                          <a:spcPts val="0"/>
                        </a:spcAft>
                      </a:pPr>
                      <a:r>
                        <a:rPr lang="en-US" sz="900" dirty="0">
                          <a:effectLst/>
                        </a:rPr>
                        <a:t>Service Request</a:t>
                      </a:r>
                      <a:endParaRPr lang="en-US" sz="1000" dirty="0">
                        <a:effectLst/>
                        <a:latin typeface="Calibri"/>
                        <a:ea typeface="Calibri"/>
                        <a:cs typeface="Times New Roman"/>
                      </a:endParaRPr>
                    </a:p>
                  </a:txBody>
                  <a:tcPr marL="64902" marR="64902" marT="0" marB="0"/>
                </a:tc>
              </a:tr>
            </a:tbl>
          </a:graphicData>
        </a:graphic>
      </p:graphicFrame>
    </p:spTree>
    <p:extLst>
      <p:ext uri="{BB962C8B-B14F-4D97-AF65-F5344CB8AC3E}">
        <p14:creationId xmlns:p14="http://schemas.microsoft.com/office/powerpoint/2010/main" val="1800195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223" y="210844"/>
            <a:ext cx="8910084" cy="820513"/>
          </a:xfrm>
        </p:spPr>
        <p:txBody>
          <a:bodyPr>
            <a:noAutofit/>
          </a:bodyPr>
          <a:lstStyle/>
          <a:p>
            <a:r>
              <a:rPr lang="en-US" sz="2800" dirty="0">
                <a:solidFill>
                  <a:srgbClr val="FF0000"/>
                </a:solidFill>
                <a:latin typeface="Tahoma" pitchFamily="34" charset="0"/>
                <a:ea typeface="Tahoma" pitchFamily="34" charset="0"/>
                <a:cs typeface="Tahoma" pitchFamily="34" charset="0"/>
              </a:rPr>
              <a:t>NASA HITSS Program</a:t>
            </a:r>
            <a:r>
              <a:rPr lang="en-US" sz="2800" dirty="0">
                <a:latin typeface="Tahoma" pitchFamily="34" charset="0"/>
                <a:ea typeface="Tahoma" pitchFamily="34" charset="0"/>
                <a:cs typeface="Tahoma" pitchFamily="34" charset="0"/>
              </a:rPr>
              <a:t>| Acronyms (cont’d)</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3060687573"/>
              </p:ext>
            </p:extLst>
          </p:nvPr>
        </p:nvGraphicFramePr>
        <p:xfrm>
          <a:off x="914400" y="1056045"/>
          <a:ext cx="6871290" cy="4915218"/>
        </p:xfrm>
        <a:graphic>
          <a:graphicData uri="http://schemas.openxmlformats.org/drawingml/2006/table">
            <a:tbl>
              <a:tblPr firstRow="1" firstCol="1" lastRow="1" lastCol="1" bandRow="1" bandCol="1">
                <a:tableStyleId>{5C22544A-7EE6-4342-B048-85BDC9FD1C3A}</a:tableStyleId>
              </a:tblPr>
              <a:tblGrid>
                <a:gridCol w="1272461"/>
                <a:gridCol w="5598829"/>
              </a:tblGrid>
              <a:tr h="179756">
                <a:tc>
                  <a:txBody>
                    <a:bodyPr/>
                    <a:lstStyle/>
                    <a:p>
                      <a:pPr marL="0" marR="0">
                        <a:lnSpc>
                          <a:spcPct val="115000"/>
                        </a:lnSpc>
                        <a:spcBef>
                          <a:spcPts val="0"/>
                        </a:spcBef>
                        <a:spcAft>
                          <a:spcPts val="0"/>
                        </a:spcAft>
                      </a:pPr>
                      <a:r>
                        <a:rPr lang="en-US" sz="1000" dirty="0">
                          <a:effectLst/>
                        </a:rPr>
                        <a:t>SR&amp;QA</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Safety, Reliability and Quality Assurance</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SRESS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Sponsored Research &amp; Education Support Services</a:t>
                      </a:r>
                      <a:endParaRPr lang="en-US" sz="1100" dirty="0">
                        <a:effectLst/>
                        <a:latin typeface="Calibri"/>
                        <a:ea typeface="Calibri"/>
                        <a:cs typeface="Times New Roman"/>
                      </a:endParaRPr>
                    </a:p>
                  </a:txBody>
                  <a:tcPr marL="68580" marR="68580" marT="0" marB="0"/>
                </a:tc>
              </a:tr>
              <a:tr h="183794">
                <a:tc>
                  <a:txBody>
                    <a:bodyPr/>
                    <a:lstStyle/>
                    <a:p>
                      <a:pPr marL="0" marR="0">
                        <a:spcBef>
                          <a:spcPts val="0"/>
                        </a:spcBef>
                        <a:spcAft>
                          <a:spcPts val="0"/>
                        </a:spcAft>
                      </a:pPr>
                      <a:r>
                        <a:rPr lang="en-US" sz="1100" dirty="0">
                          <a:effectLst/>
                        </a:rPr>
                        <a:t>SRR</a:t>
                      </a:r>
                      <a:endParaRPr lang="en-US" sz="1000" dirty="0">
                        <a:effectLst/>
                        <a:latin typeface="Courier New"/>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System Requirements Review</a:t>
                      </a:r>
                      <a:endParaRPr lang="en-US" sz="1100" dirty="0">
                        <a:effectLst/>
                        <a:latin typeface="Calibri"/>
                        <a:ea typeface="Calibri"/>
                        <a:cs typeface="Times New Roman"/>
                      </a:endParaRPr>
                    </a:p>
                  </a:txBody>
                  <a:tcPr marL="68580" marR="68580" marT="0" marB="0"/>
                </a:tc>
              </a:tr>
              <a:tr h="229448">
                <a:tc>
                  <a:txBody>
                    <a:bodyPr/>
                    <a:lstStyle/>
                    <a:p>
                      <a:pPr marL="0" marR="0">
                        <a:lnSpc>
                          <a:spcPct val="115000"/>
                        </a:lnSpc>
                        <a:spcBef>
                          <a:spcPts val="0"/>
                        </a:spcBef>
                        <a:spcAft>
                          <a:spcPts val="0"/>
                        </a:spcAft>
                      </a:pPr>
                      <a:r>
                        <a:rPr lang="en-US" sz="1000" dirty="0" smtClean="0">
                          <a:effectLst/>
                        </a:rPr>
                        <a:t>SRRT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Service Request Review Team</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SSAC</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Security Self Assessment Checklist</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SSP</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System Security Plan</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STACR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Subversion/Trac Application Code Repository</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SWCal</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ScienceWorks Calendar</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SWLDB</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Software Library Database</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SYNM</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Send Your Name to Mars</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TCWD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Take Your Child to Work Day</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TDD</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Test Driven Development</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TGIR</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Turning Goals into Reality</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TO</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Task Order</a:t>
                      </a:r>
                      <a:endParaRPr lang="en-US" sz="1100" dirty="0">
                        <a:effectLst/>
                        <a:latin typeface="Calibri"/>
                        <a:ea typeface="Calibri"/>
                        <a:cs typeface="Times New Roman"/>
                      </a:endParaRPr>
                    </a:p>
                  </a:txBody>
                  <a:tcPr marL="68580" marR="68580" marT="0" marB="0"/>
                </a:tc>
              </a:tr>
              <a:tr h="183794">
                <a:tc>
                  <a:txBody>
                    <a:bodyPr/>
                    <a:lstStyle/>
                    <a:p>
                      <a:pPr marL="0" marR="0">
                        <a:spcBef>
                          <a:spcPts val="0"/>
                        </a:spcBef>
                        <a:spcAft>
                          <a:spcPts val="0"/>
                        </a:spcAft>
                      </a:pPr>
                      <a:r>
                        <a:rPr lang="en-US" sz="1100" dirty="0">
                          <a:effectLst/>
                        </a:rPr>
                        <a:t>TRR</a:t>
                      </a:r>
                      <a:endParaRPr lang="en-US" sz="1000" dirty="0">
                        <a:effectLst/>
                        <a:latin typeface="Courier New"/>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Test Readiness Review</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UAT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User Acceptance Testing</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UC</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User Concurrence</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UI</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User Interface</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UML</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Unified Modeling Language</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UOG</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User and Operations Guide</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UPATSW</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Unit Price Agreement Tracking System Web</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UX</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User Experience</a:t>
                      </a:r>
                      <a:endParaRPr lang="en-US" sz="1100" dirty="0">
                        <a:effectLst/>
                        <a:latin typeface="Calibri"/>
                        <a:ea typeface="Calibri"/>
                        <a:cs typeface="Times New Roman"/>
                      </a:endParaRPr>
                    </a:p>
                  </a:txBody>
                  <a:tcPr marL="68580" marR="68580" marT="0" marB="0"/>
                </a:tc>
              </a:tr>
              <a:tr h="183794">
                <a:tc>
                  <a:txBody>
                    <a:bodyPr/>
                    <a:lstStyle/>
                    <a:p>
                      <a:pPr marL="0" marR="0">
                        <a:spcBef>
                          <a:spcPts val="0"/>
                        </a:spcBef>
                        <a:spcAft>
                          <a:spcPts val="0"/>
                        </a:spcAft>
                      </a:pPr>
                      <a:r>
                        <a:rPr lang="en-US" sz="1100" dirty="0">
                          <a:effectLst/>
                        </a:rPr>
                        <a:t>VDD</a:t>
                      </a:r>
                      <a:endParaRPr lang="en-US" sz="1000" dirty="0">
                        <a:effectLst/>
                        <a:latin typeface="Courier New"/>
                        <a:ea typeface="Times New Roman"/>
                        <a:cs typeface="Times New Roman"/>
                      </a:endParaRPr>
                    </a:p>
                  </a:txBody>
                  <a:tcPr marL="68580" marR="68580" marT="0" marB="0"/>
                </a:tc>
                <a:tc>
                  <a:txBody>
                    <a:bodyPr/>
                    <a:lstStyle/>
                    <a:p>
                      <a:pPr marL="0" marR="0">
                        <a:lnSpc>
                          <a:spcPct val="115000"/>
                        </a:lnSpc>
                        <a:spcBef>
                          <a:spcPts val="0"/>
                        </a:spcBef>
                        <a:spcAft>
                          <a:spcPts val="0"/>
                        </a:spcAft>
                      </a:pPr>
                      <a:r>
                        <a:rPr lang="fr-FR" sz="1000" dirty="0">
                          <a:effectLst/>
                        </a:rPr>
                        <a:t>Version Description Document</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VFDS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Video File Database System</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VITS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Video Teleconferencing Service</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WDPS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Workforce Diversity Profile System</a:t>
                      </a:r>
                      <a:endParaRPr lang="en-US" sz="1100" dirty="0">
                        <a:effectLst/>
                        <a:latin typeface="Calibri"/>
                        <a:ea typeface="Calibri"/>
                        <a:cs typeface="Times New Roman"/>
                      </a:endParaRPr>
                    </a:p>
                  </a:txBody>
                  <a:tcPr marL="68580" marR="68580" marT="0" marB="0"/>
                </a:tc>
              </a:tr>
              <a:tr h="179756">
                <a:tc>
                  <a:txBody>
                    <a:bodyPr/>
                    <a:lstStyle/>
                    <a:p>
                      <a:pPr marL="0" marR="0">
                        <a:lnSpc>
                          <a:spcPct val="115000"/>
                        </a:lnSpc>
                        <a:spcBef>
                          <a:spcPts val="0"/>
                        </a:spcBef>
                        <a:spcAft>
                          <a:spcPts val="0"/>
                        </a:spcAft>
                      </a:pPr>
                      <a:r>
                        <a:rPr lang="en-US" sz="1000" dirty="0">
                          <a:effectLst/>
                        </a:rPr>
                        <a:t>WIMS</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000" dirty="0">
                          <a:effectLst/>
                        </a:rPr>
                        <a:t>Workforce Information Management System</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927817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78755"/>
            <a:ext cx="9143997" cy="3352801"/>
          </a:xfrm>
          <a:prstGeom prst="rect">
            <a:avLst/>
          </a:prstGeom>
          <a:solidFill>
            <a:srgbClr val="009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92CC"/>
              </a:solidFill>
            </a:endParaRPr>
          </a:p>
        </p:txBody>
      </p:sp>
      <p:sp>
        <p:nvSpPr>
          <p:cNvPr id="5" name="Title 5"/>
          <p:cNvSpPr>
            <a:spLocks noGrp="1"/>
          </p:cNvSpPr>
          <p:nvPr>
            <p:ph type="ctrTitle"/>
          </p:nvPr>
        </p:nvSpPr>
        <p:spPr/>
        <p:txBody>
          <a:bodyPr>
            <a:normAutofit fontScale="90000"/>
          </a:bodyPr>
          <a:lstStyle/>
          <a:p>
            <a:pPr algn="ctr"/>
            <a:r>
              <a:rPr lang="en-US" dirty="0" smtClean="0">
                <a:solidFill>
                  <a:schemeClr val="bg1"/>
                </a:solidFill>
                <a:latin typeface="Arial" pitchFamily="34" charset="0"/>
              </a:rPr>
              <a:t>Thank you </a:t>
            </a:r>
            <a:br>
              <a:rPr lang="en-US" dirty="0" smtClean="0">
                <a:solidFill>
                  <a:schemeClr val="bg1"/>
                </a:solidFill>
                <a:latin typeface="Arial" pitchFamily="34" charset="0"/>
              </a:rPr>
            </a:br>
            <a:r>
              <a:rPr lang="en-US" dirty="0" smtClean="0">
                <a:solidFill>
                  <a:schemeClr val="bg1"/>
                </a:solidFill>
                <a:latin typeface="Arial" pitchFamily="34" charset="0"/>
              </a:rPr>
              <a:t>and </a:t>
            </a:r>
            <a:br>
              <a:rPr lang="en-US" dirty="0" smtClean="0">
                <a:solidFill>
                  <a:schemeClr val="bg1"/>
                </a:solidFill>
                <a:latin typeface="Arial" pitchFamily="34" charset="0"/>
              </a:rPr>
            </a:br>
            <a:r>
              <a:rPr lang="en-US" dirty="0" smtClean="0">
                <a:solidFill>
                  <a:schemeClr val="bg1"/>
                </a:solidFill>
                <a:latin typeface="Arial" pitchFamily="34" charset="0"/>
              </a:rPr>
              <a:t>Welcome Aboard!</a:t>
            </a:r>
            <a:r>
              <a:rPr lang="en-US" dirty="0" smtClean="0">
                <a:solidFill>
                  <a:schemeClr val="bg1"/>
                </a:solidFill>
              </a:rPr>
              <a:t/>
            </a:r>
            <a:br>
              <a:rPr lang="en-US" dirty="0" smtClean="0">
                <a:solidFill>
                  <a:schemeClr val="bg1"/>
                </a:solidFill>
              </a:rPr>
            </a:br>
            <a:r>
              <a:rPr lang="en-US" dirty="0">
                <a:solidFill>
                  <a:schemeClr val="bg1"/>
                </a:solidFill>
              </a:rPr>
              <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1611935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solidFill>
                  <a:srgbClr val="FF0000"/>
                </a:solidFill>
                <a:latin typeface="Tahoma" pitchFamily="34" charset="0"/>
                <a:ea typeface="Tahoma" pitchFamily="34" charset="0"/>
                <a:cs typeface="Tahoma" pitchFamily="34" charset="0"/>
              </a:rPr>
              <a:t>NASA Client </a:t>
            </a:r>
            <a:r>
              <a:rPr lang="en-US" sz="3200" dirty="0">
                <a:latin typeface="Tahoma" pitchFamily="34" charset="0"/>
                <a:ea typeface="Tahoma" pitchFamily="34" charset="0"/>
                <a:cs typeface="Tahoma" pitchFamily="34" charset="0"/>
              </a:rPr>
              <a:t>| </a:t>
            </a:r>
            <a:r>
              <a:rPr lang="en-US" sz="3200" dirty="0" smtClean="0">
                <a:latin typeface="Tahoma" pitchFamily="34" charset="0"/>
                <a:ea typeface="Tahoma" pitchFamily="34" charset="0"/>
                <a:cs typeface="Tahoma" pitchFamily="34" charset="0"/>
              </a:rPr>
              <a:t>Who do we serve?</a:t>
            </a:r>
            <a:endParaRPr lang="en-US" sz="3200" dirty="0"/>
          </a:p>
        </p:txBody>
      </p:sp>
      <p:sp>
        <p:nvSpPr>
          <p:cNvPr id="5" name="Content Placeholder 4"/>
          <p:cNvSpPr>
            <a:spLocks noGrp="1"/>
          </p:cNvSpPr>
          <p:nvPr>
            <p:ph idx="1"/>
          </p:nvPr>
        </p:nvSpPr>
        <p:spPr>
          <a:xfrm>
            <a:off x="148856" y="1052623"/>
            <a:ext cx="8846288" cy="5369442"/>
          </a:xfrm>
        </p:spPr>
        <p:txBody>
          <a:bodyPr>
            <a:normAutofit fontScale="92500" lnSpcReduction="20000"/>
          </a:bodyPr>
          <a:lstStyle/>
          <a:p>
            <a:r>
              <a:rPr lang="en-US" sz="2000" dirty="0" smtClean="0"/>
              <a:t>Federal Agency: </a:t>
            </a:r>
            <a:r>
              <a:rPr lang="en-US" sz="2000" dirty="0"/>
              <a:t>National Aeronautics and Space </a:t>
            </a:r>
            <a:r>
              <a:rPr lang="en-US" sz="2000" dirty="0" smtClean="0"/>
              <a:t>Administration (NASA)</a:t>
            </a:r>
          </a:p>
          <a:p>
            <a:pPr lvl="1"/>
            <a:r>
              <a:rPr lang="en-US" b="1" dirty="0"/>
              <a:t>Website:  </a:t>
            </a:r>
            <a:r>
              <a:rPr lang="en-US" sz="1400" dirty="0" smtClean="0">
                <a:hlinkClick r:id="rId3"/>
              </a:rPr>
              <a:t>http</a:t>
            </a:r>
            <a:r>
              <a:rPr lang="en-US" sz="1400" dirty="0">
                <a:hlinkClick r:id="rId3"/>
              </a:rPr>
              <a:t>://www.nasa.gov</a:t>
            </a:r>
            <a:r>
              <a:rPr lang="en-US" sz="1400" dirty="0" smtClean="0">
                <a:hlinkClick r:id="rId3"/>
              </a:rPr>
              <a:t>/</a:t>
            </a:r>
            <a:endParaRPr lang="en-US" sz="1400" dirty="0" smtClean="0"/>
          </a:p>
          <a:p>
            <a:pPr lvl="1"/>
            <a:r>
              <a:rPr lang="en-US" b="1" dirty="0" smtClean="0"/>
              <a:t>Vision:</a:t>
            </a:r>
            <a:r>
              <a:rPr lang="en-US" dirty="0"/>
              <a:t> To reach for new heights and reveal the unknown so that what we do and learn will benefit all humankind.</a:t>
            </a:r>
            <a:br>
              <a:rPr lang="en-US" dirty="0"/>
            </a:br>
            <a:endParaRPr lang="en-US" dirty="0" smtClean="0"/>
          </a:p>
          <a:p>
            <a:pPr fontAlgn="base"/>
            <a:r>
              <a:rPr lang="en-US" dirty="0"/>
              <a:t>NASA conducts its work in four principal organizations, called mission directorates:</a:t>
            </a:r>
            <a:br>
              <a:rPr lang="en-US" dirty="0"/>
            </a:br>
            <a:r>
              <a:rPr lang="en-US" dirty="0"/>
              <a:t> </a:t>
            </a:r>
          </a:p>
          <a:p>
            <a:pPr fontAlgn="base"/>
            <a:r>
              <a:rPr lang="en-US" dirty="0">
                <a:hlinkClick r:id="rId4"/>
              </a:rPr>
              <a:t>Aeronautics</a:t>
            </a:r>
            <a:r>
              <a:rPr lang="en-US" dirty="0"/>
              <a:t>: </a:t>
            </a:r>
            <a:r>
              <a:rPr lang="en-US" b="0" dirty="0"/>
              <a:t>manages research focused on meeting global demand for air mobility in ways that are more environmentally friendly and sustainable, while also embracing revolutionary technology from outside aviation.</a:t>
            </a:r>
            <a:br>
              <a:rPr lang="en-US" b="0" dirty="0"/>
            </a:br>
            <a:r>
              <a:rPr lang="en-US" dirty="0"/>
              <a:t> </a:t>
            </a:r>
          </a:p>
          <a:p>
            <a:pPr fontAlgn="base"/>
            <a:r>
              <a:rPr lang="en-US" dirty="0">
                <a:hlinkClick r:id="rId5"/>
              </a:rPr>
              <a:t>Human Exploration and Operations</a:t>
            </a:r>
            <a:r>
              <a:rPr lang="en-US" dirty="0"/>
              <a:t>: </a:t>
            </a:r>
            <a:r>
              <a:rPr lang="en-US" b="0" dirty="0"/>
              <a:t>focuses on International Space Station operations, development of commercial spaceflight capabilities and human exploration beyond low-Earth orbit.</a:t>
            </a:r>
            <a:br>
              <a:rPr lang="en-US" b="0" dirty="0"/>
            </a:br>
            <a:r>
              <a:rPr lang="en-US" dirty="0"/>
              <a:t> </a:t>
            </a:r>
          </a:p>
          <a:p>
            <a:pPr fontAlgn="base"/>
            <a:r>
              <a:rPr lang="en-US" dirty="0">
                <a:hlinkClick r:id="rId6"/>
              </a:rPr>
              <a:t>Science</a:t>
            </a:r>
            <a:r>
              <a:rPr lang="en-US" dirty="0"/>
              <a:t>: </a:t>
            </a:r>
            <a:r>
              <a:rPr lang="en-US" b="0" dirty="0"/>
              <a:t>explores the Earth, solar system and universe beyond; charts the best route of discovery; and reaps the benefits of Earth and space exploration for society.</a:t>
            </a:r>
            <a:br>
              <a:rPr lang="en-US" b="0" dirty="0"/>
            </a:br>
            <a:r>
              <a:rPr lang="en-US" dirty="0"/>
              <a:t> </a:t>
            </a:r>
          </a:p>
          <a:p>
            <a:pPr fontAlgn="base"/>
            <a:r>
              <a:rPr lang="en-US" dirty="0">
                <a:hlinkClick r:id="rId7"/>
              </a:rPr>
              <a:t>Space Technology</a:t>
            </a:r>
            <a:r>
              <a:rPr lang="en-US" dirty="0"/>
              <a:t>: </a:t>
            </a:r>
            <a:r>
              <a:rPr lang="en-US" b="0" dirty="0"/>
              <a:t>rapidly develops, innovates, demonstrates, and infuses revolutionary, high-payoff technologies that enable NASA's future missions while providing economic benefit to the nation.</a:t>
            </a:r>
          </a:p>
          <a:p>
            <a:pPr lvl="1"/>
            <a:endParaRPr lang="en-US" dirty="0" smtClean="0"/>
          </a:p>
          <a:p>
            <a:pPr marL="201168" lvl="1" indent="0">
              <a:spcBef>
                <a:spcPts val="0"/>
              </a:spcBef>
              <a:buNone/>
            </a:pPr>
            <a:endParaRPr lang="en-US" b="1" dirty="0" smtClean="0"/>
          </a:p>
          <a:p>
            <a:endParaRPr lang="en-US" sz="1800" dirty="0"/>
          </a:p>
        </p:txBody>
      </p:sp>
    </p:spTree>
    <p:extLst>
      <p:ext uri="{BB962C8B-B14F-4D97-AF65-F5344CB8AC3E}">
        <p14:creationId xmlns:p14="http://schemas.microsoft.com/office/powerpoint/2010/main" val="245816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060" y="274639"/>
            <a:ext cx="8973880" cy="820513"/>
          </a:xfrm>
        </p:spPr>
        <p:txBody>
          <a:bodyPr>
            <a:normAutofit/>
          </a:bodyPr>
          <a:lstStyle/>
          <a:p>
            <a:r>
              <a:rPr lang="en-US" sz="3600" dirty="0" smtClean="0">
                <a:solidFill>
                  <a:srgbClr val="FF0000"/>
                </a:solidFill>
                <a:latin typeface="Tahoma" pitchFamily="34" charset="0"/>
                <a:ea typeface="Tahoma" pitchFamily="34" charset="0"/>
                <a:cs typeface="Tahoma" pitchFamily="34" charset="0"/>
              </a:rPr>
              <a:t>NASA </a:t>
            </a:r>
            <a:r>
              <a:rPr lang="en-US" sz="3600" dirty="0">
                <a:solidFill>
                  <a:srgbClr val="FF0000"/>
                </a:solidFill>
                <a:latin typeface="Tahoma" pitchFamily="34" charset="0"/>
                <a:ea typeface="Tahoma" pitchFamily="34" charset="0"/>
                <a:cs typeface="Tahoma" pitchFamily="34" charset="0"/>
              </a:rPr>
              <a:t>Client </a:t>
            </a:r>
            <a:r>
              <a:rPr lang="en-US" dirty="0" smtClean="0">
                <a:latin typeface="Tahoma" pitchFamily="34" charset="0"/>
                <a:ea typeface="Tahoma" pitchFamily="34" charset="0"/>
                <a:cs typeface="Tahoma" pitchFamily="34" charset="0"/>
              </a:rPr>
              <a:t>|</a:t>
            </a:r>
            <a:r>
              <a:rPr lang="en-US" sz="3100" dirty="0" smtClean="0">
                <a:latin typeface="Tahoma" pitchFamily="34" charset="0"/>
                <a:ea typeface="Tahoma" pitchFamily="34" charset="0"/>
                <a:cs typeface="Tahoma" pitchFamily="34" charset="0"/>
              </a:rPr>
              <a:t> </a:t>
            </a:r>
            <a:r>
              <a:rPr lang="en-US" sz="3200" dirty="0">
                <a:latin typeface="Tahoma" pitchFamily="34" charset="0"/>
                <a:ea typeface="Tahoma" pitchFamily="34" charset="0"/>
                <a:cs typeface="Tahoma" pitchFamily="34" charset="0"/>
              </a:rPr>
              <a:t>Who do we serve?</a:t>
            </a:r>
            <a:endParaRPr lang="en-US" sz="3200" dirty="0"/>
          </a:p>
        </p:txBody>
      </p:sp>
      <p:sp>
        <p:nvSpPr>
          <p:cNvPr id="5" name="Content Placeholder 4"/>
          <p:cNvSpPr>
            <a:spLocks noGrp="1"/>
          </p:cNvSpPr>
          <p:nvPr>
            <p:ph idx="1"/>
          </p:nvPr>
        </p:nvSpPr>
        <p:spPr>
          <a:xfrm>
            <a:off x="85060" y="1198109"/>
            <a:ext cx="8825023" cy="5305646"/>
          </a:xfrm>
        </p:spPr>
        <p:txBody>
          <a:bodyPr>
            <a:normAutofit/>
          </a:bodyPr>
          <a:lstStyle/>
          <a:p>
            <a:r>
              <a:rPr lang="en-US" sz="2400" dirty="0" smtClean="0"/>
              <a:t>NASA Headquarters </a:t>
            </a:r>
            <a:r>
              <a:rPr lang="en-US" sz="2400" dirty="0"/>
              <a:t>Information Technology and Communications </a:t>
            </a:r>
            <a:r>
              <a:rPr lang="en-US" sz="2400" dirty="0" smtClean="0"/>
              <a:t>Division (ITCD</a:t>
            </a:r>
            <a:r>
              <a:rPr lang="en-US" sz="2400" dirty="0"/>
              <a:t>) </a:t>
            </a:r>
            <a:endParaRPr lang="en-US" sz="2400" dirty="0" smtClean="0"/>
          </a:p>
          <a:p>
            <a:pPr lvl="1"/>
            <a:r>
              <a:rPr lang="en-US" b="1" dirty="0" smtClean="0"/>
              <a:t>Mission: </a:t>
            </a:r>
            <a:r>
              <a:rPr lang="en-US" dirty="0" smtClean="0"/>
              <a:t>The ITCD provides </a:t>
            </a:r>
            <a:r>
              <a:rPr lang="en-US" dirty="0"/>
              <a:t>a full range of information technology (IT) and communications products and services to support the programmatic and institutional functions of </a:t>
            </a:r>
            <a:r>
              <a:rPr lang="en-US" dirty="0" smtClean="0"/>
              <a:t>NASA Headquarters </a:t>
            </a:r>
            <a:r>
              <a:rPr lang="en-US" dirty="0"/>
              <a:t>employees and organizations. This includes: </a:t>
            </a:r>
          </a:p>
          <a:p>
            <a:pPr lvl="2"/>
            <a:r>
              <a:rPr lang="en-US" dirty="0" smtClean="0"/>
              <a:t>Provisioning </a:t>
            </a:r>
            <a:r>
              <a:rPr lang="en-US" dirty="0"/>
              <a:t>of all computer, network, telephone, facsimile, video and teleconferencing, and automated information systems; </a:t>
            </a:r>
          </a:p>
          <a:p>
            <a:pPr lvl="2"/>
            <a:r>
              <a:rPr lang="en-US" dirty="0" smtClean="0"/>
              <a:t>Manage all IT services</a:t>
            </a:r>
            <a:r>
              <a:rPr lang="en-US" dirty="0"/>
              <a:t>, from IT security, delivery of electronic mail, and interactive Internet communications to the distribution of science and engineering data; and </a:t>
            </a:r>
          </a:p>
          <a:p>
            <a:pPr lvl="2"/>
            <a:r>
              <a:rPr lang="en-US" dirty="0"/>
              <a:t>Printing, duplication, graphics design, exhibit design, and document services. </a:t>
            </a:r>
          </a:p>
          <a:p>
            <a:pPr lvl="1"/>
            <a:r>
              <a:rPr lang="en-US" b="1" dirty="0"/>
              <a:t>Website: </a:t>
            </a:r>
            <a:r>
              <a:rPr lang="en-US" dirty="0">
                <a:hlinkClick r:id="rId3"/>
              </a:rPr>
              <a:t>http://</a:t>
            </a:r>
            <a:r>
              <a:rPr lang="en-US" dirty="0" smtClean="0">
                <a:hlinkClick r:id="rId3"/>
              </a:rPr>
              <a:t>www.hq.nasa.gov/office/itcd/about.html#info</a:t>
            </a:r>
            <a:endParaRPr lang="en-US" dirty="0" smtClean="0"/>
          </a:p>
          <a:p>
            <a:pPr marL="201168" lvl="1" indent="0">
              <a:buNone/>
            </a:pPr>
            <a:endParaRPr lang="en-US" sz="1000" dirty="0" smtClean="0"/>
          </a:p>
          <a:p>
            <a:r>
              <a:rPr lang="en-US" sz="2400" b="1" dirty="0" smtClean="0"/>
              <a:t>ITCD </a:t>
            </a:r>
            <a:r>
              <a:rPr lang="en-US" sz="2400" b="1" dirty="0"/>
              <a:t>is composed of the </a:t>
            </a:r>
            <a:r>
              <a:rPr lang="en-US" sz="2400" b="1" dirty="0" smtClean="0"/>
              <a:t>following branches:</a:t>
            </a:r>
            <a:endParaRPr lang="en-US" sz="2400" b="1" dirty="0"/>
          </a:p>
          <a:p>
            <a:pPr lvl="1"/>
            <a:r>
              <a:rPr lang="en-US" dirty="0" smtClean="0"/>
              <a:t>Customer Services Branch</a:t>
            </a:r>
          </a:p>
          <a:p>
            <a:pPr lvl="1"/>
            <a:r>
              <a:rPr lang="en-US" dirty="0"/>
              <a:t>Systems Operations Branch</a:t>
            </a:r>
            <a:endParaRPr lang="en-US" dirty="0" smtClean="0"/>
          </a:p>
        </p:txBody>
      </p:sp>
    </p:spTree>
    <p:extLst>
      <p:ext uri="{BB962C8B-B14F-4D97-AF65-F5344CB8AC3E}">
        <p14:creationId xmlns:p14="http://schemas.microsoft.com/office/powerpoint/2010/main" val="47344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060" y="274639"/>
            <a:ext cx="8973880" cy="820513"/>
          </a:xfrm>
        </p:spPr>
        <p:txBody>
          <a:bodyPr>
            <a:normAutofit/>
          </a:bodyPr>
          <a:lstStyle/>
          <a:p>
            <a:r>
              <a:rPr lang="en-US" sz="3600" dirty="0" smtClean="0">
                <a:solidFill>
                  <a:srgbClr val="FF0000"/>
                </a:solidFill>
                <a:latin typeface="Tahoma" pitchFamily="34" charset="0"/>
                <a:ea typeface="Tahoma" pitchFamily="34" charset="0"/>
                <a:cs typeface="Tahoma" pitchFamily="34" charset="0"/>
              </a:rPr>
              <a:t>NASA </a:t>
            </a:r>
            <a:r>
              <a:rPr lang="en-US" sz="3600" dirty="0">
                <a:solidFill>
                  <a:srgbClr val="FF0000"/>
                </a:solidFill>
                <a:latin typeface="Tahoma" pitchFamily="34" charset="0"/>
                <a:ea typeface="Tahoma" pitchFamily="34" charset="0"/>
                <a:cs typeface="Tahoma" pitchFamily="34" charset="0"/>
              </a:rPr>
              <a:t>Client </a:t>
            </a:r>
            <a:r>
              <a:rPr lang="en-US" dirty="0" smtClean="0">
                <a:latin typeface="Tahoma" pitchFamily="34" charset="0"/>
                <a:ea typeface="Tahoma" pitchFamily="34" charset="0"/>
                <a:cs typeface="Tahoma" pitchFamily="34" charset="0"/>
              </a:rPr>
              <a:t>|</a:t>
            </a:r>
            <a:r>
              <a:rPr lang="en-US" sz="3100" dirty="0" smtClean="0">
                <a:latin typeface="Tahoma" pitchFamily="34" charset="0"/>
                <a:ea typeface="Tahoma" pitchFamily="34" charset="0"/>
                <a:cs typeface="Tahoma" pitchFamily="34" charset="0"/>
              </a:rPr>
              <a:t> </a:t>
            </a:r>
            <a:r>
              <a:rPr lang="en-US" sz="3200" dirty="0">
                <a:latin typeface="Tahoma" pitchFamily="34" charset="0"/>
                <a:ea typeface="Tahoma" pitchFamily="34" charset="0"/>
                <a:cs typeface="Tahoma" pitchFamily="34" charset="0"/>
              </a:rPr>
              <a:t>Who do we serve?</a:t>
            </a:r>
            <a:endParaRPr lang="en-US" sz="3200" dirty="0"/>
          </a:p>
        </p:txBody>
      </p:sp>
      <p:sp>
        <p:nvSpPr>
          <p:cNvPr id="5" name="Content Placeholder 4"/>
          <p:cNvSpPr>
            <a:spLocks noGrp="1"/>
          </p:cNvSpPr>
          <p:nvPr>
            <p:ph idx="1"/>
          </p:nvPr>
        </p:nvSpPr>
        <p:spPr>
          <a:xfrm>
            <a:off x="148856" y="1041992"/>
            <a:ext cx="8825023" cy="5305646"/>
          </a:xfrm>
        </p:spPr>
        <p:txBody>
          <a:bodyPr>
            <a:normAutofit/>
          </a:bodyPr>
          <a:lstStyle/>
          <a:p>
            <a:r>
              <a:rPr lang="en-US" sz="2600" b="1" dirty="0" smtClean="0"/>
              <a:t>  Customer </a:t>
            </a:r>
            <a:r>
              <a:rPr lang="en-US" sz="2600" b="1" dirty="0"/>
              <a:t>Services </a:t>
            </a:r>
            <a:r>
              <a:rPr lang="en-US" sz="2600" b="1" dirty="0" smtClean="0"/>
              <a:t>Branch</a:t>
            </a:r>
            <a:endParaRPr lang="en-US" sz="2600" b="1" dirty="0"/>
          </a:p>
          <a:p>
            <a:pPr lvl="1"/>
            <a:r>
              <a:rPr lang="en-US" sz="1800" dirty="0" smtClean="0"/>
              <a:t>Responsible </a:t>
            </a:r>
            <a:r>
              <a:rPr lang="en-US" sz="1800" dirty="0"/>
              <a:t>for timely, efficient, and effective delivery of all aspects of desktop Information Technology (IT) services at NASA Headquarters. </a:t>
            </a:r>
            <a:endParaRPr lang="en-US" sz="1800" dirty="0" smtClean="0"/>
          </a:p>
          <a:p>
            <a:pPr lvl="1"/>
            <a:r>
              <a:rPr lang="en-US" sz="1800" dirty="0" smtClean="0"/>
              <a:t>Supports all </a:t>
            </a:r>
            <a:r>
              <a:rPr lang="en-US" sz="1800" dirty="0"/>
              <a:t>organizations and employees via a consolidated Enterprise Service Desk (ESD</a:t>
            </a:r>
            <a:r>
              <a:rPr lang="en-US" sz="1800" dirty="0" smtClean="0"/>
              <a:t>), which includes </a:t>
            </a:r>
            <a:r>
              <a:rPr lang="en-US" sz="1800" dirty="0"/>
              <a:t>the processing and resolution of trouble tickets and service requests. </a:t>
            </a:r>
            <a:endParaRPr lang="en-US" sz="1800" dirty="0" smtClean="0"/>
          </a:p>
          <a:p>
            <a:pPr lvl="1"/>
            <a:r>
              <a:rPr lang="en-US" sz="1800" dirty="0" smtClean="0"/>
              <a:t>Manages standard </a:t>
            </a:r>
            <a:r>
              <a:rPr lang="en-US" sz="1800" dirty="0"/>
              <a:t>computer hardware and software product suites and the testing and implementation of new end user computing products. </a:t>
            </a:r>
            <a:endParaRPr lang="en-US" sz="1800" dirty="0" smtClean="0"/>
          </a:p>
          <a:p>
            <a:pPr lvl="1"/>
            <a:r>
              <a:rPr lang="en-US" sz="1800" dirty="0" smtClean="0"/>
              <a:t>Champions </a:t>
            </a:r>
            <a:r>
              <a:rPr lang="en-US" sz="1800" dirty="0"/>
              <a:t>a Headquarters-wide customer outreach, communication, and education </a:t>
            </a:r>
            <a:r>
              <a:rPr lang="en-US" sz="1800" dirty="0" smtClean="0"/>
              <a:t>program </a:t>
            </a:r>
            <a:r>
              <a:rPr lang="en-US" sz="1800" dirty="0"/>
              <a:t>and is responsible for the public and internal Headquarters Web sites. </a:t>
            </a:r>
            <a:endParaRPr lang="en-US" sz="1800" dirty="0" smtClean="0"/>
          </a:p>
          <a:p>
            <a:pPr lvl="1"/>
            <a:r>
              <a:rPr lang="en-US" sz="1800" dirty="0" smtClean="0"/>
              <a:t>Handles the development, deployment, and maintenance of custom </a:t>
            </a:r>
            <a:r>
              <a:rPr lang="en-US" sz="1800" dirty="0"/>
              <a:t>applications and Web site development.</a:t>
            </a:r>
          </a:p>
        </p:txBody>
      </p:sp>
    </p:spTree>
    <p:extLst>
      <p:ext uri="{BB962C8B-B14F-4D97-AF65-F5344CB8AC3E}">
        <p14:creationId xmlns:p14="http://schemas.microsoft.com/office/powerpoint/2010/main" val="1513497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0120" y="200211"/>
            <a:ext cx="8973880" cy="820513"/>
          </a:xfrm>
        </p:spPr>
        <p:txBody>
          <a:bodyPr>
            <a:normAutofit/>
          </a:bodyPr>
          <a:lstStyle/>
          <a:p>
            <a:r>
              <a:rPr lang="en-US" sz="3600" dirty="0" smtClean="0">
                <a:solidFill>
                  <a:srgbClr val="FF0000"/>
                </a:solidFill>
                <a:latin typeface="Tahoma" pitchFamily="34" charset="0"/>
                <a:ea typeface="Tahoma" pitchFamily="34" charset="0"/>
                <a:cs typeface="Tahoma" pitchFamily="34" charset="0"/>
              </a:rPr>
              <a:t>NASA </a:t>
            </a:r>
            <a:r>
              <a:rPr lang="en-US" sz="3600" dirty="0">
                <a:solidFill>
                  <a:srgbClr val="FF0000"/>
                </a:solidFill>
                <a:latin typeface="Tahoma" pitchFamily="34" charset="0"/>
                <a:ea typeface="Tahoma" pitchFamily="34" charset="0"/>
                <a:cs typeface="Tahoma" pitchFamily="34" charset="0"/>
              </a:rPr>
              <a:t>Client </a:t>
            </a:r>
            <a:r>
              <a:rPr lang="en-US" dirty="0" smtClean="0">
                <a:latin typeface="Tahoma" pitchFamily="34" charset="0"/>
                <a:ea typeface="Tahoma" pitchFamily="34" charset="0"/>
                <a:cs typeface="Tahoma" pitchFamily="34" charset="0"/>
              </a:rPr>
              <a:t>|</a:t>
            </a:r>
            <a:r>
              <a:rPr lang="en-US" sz="3100" dirty="0" smtClean="0">
                <a:latin typeface="Tahoma" pitchFamily="34" charset="0"/>
                <a:ea typeface="Tahoma" pitchFamily="34" charset="0"/>
                <a:cs typeface="Tahoma" pitchFamily="34" charset="0"/>
              </a:rPr>
              <a:t> </a:t>
            </a:r>
            <a:r>
              <a:rPr lang="en-US" sz="3200" dirty="0">
                <a:latin typeface="Tahoma" pitchFamily="34" charset="0"/>
                <a:ea typeface="Tahoma" pitchFamily="34" charset="0"/>
                <a:cs typeface="Tahoma" pitchFamily="34" charset="0"/>
              </a:rPr>
              <a:t>Who do we serve?</a:t>
            </a:r>
            <a:endParaRPr lang="en-US" sz="3200" dirty="0"/>
          </a:p>
        </p:txBody>
      </p:sp>
      <p:sp>
        <p:nvSpPr>
          <p:cNvPr id="5" name="Content Placeholder 4"/>
          <p:cNvSpPr>
            <a:spLocks noGrp="1"/>
          </p:cNvSpPr>
          <p:nvPr>
            <p:ph idx="1"/>
          </p:nvPr>
        </p:nvSpPr>
        <p:spPr>
          <a:xfrm>
            <a:off x="116959" y="935666"/>
            <a:ext cx="8888818" cy="5518296"/>
          </a:xfrm>
        </p:spPr>
        <p:txBody>
          <a:bodyPr>
            <a:normAutofit/>
          </a:bodyPr>
          <a:lstStyle/>
          <a:p>
            <a:r>
              <a:rPr lang="en-US" sz="2600" b="1" dirty="0" smtClean="0"/>
              <a:t> Systems </a:t>
            </a:r>
            <a:r>
              <a:rPr lang="en-US" sz="2600" b="1" dirty="0"/>
              <a:t>Operations Branch</a:t>
            </a:r>
          </a:p>
          <a:p>
            <a:pPr lvl="1"/>
            <a:r>
              <a:rPr lang="en-US" sz="1800" dirty="0" smtClean="0"/>
              <a:t>Develops, integrates, maintains, and operates Information </a:t>
            </a:r>
            <a:r>
              <a:rPr lang="en-US" sz="1800" dirty="0"/>
              <a:t>Technology (IT) infrastructure systems and services for NASA Headquarters. </a:t>
            </a:r>
            <a:endParaRPr lang="en-US" sz="1800" dirty="0" smtClean="0"/>
          </a:p>
          <a:p>
            <a:pPr lvl="1"/>
            <a:r>
              <a:rPr lang="en-US" sz="1800" dirty="0" smtClean="0"/>
              <a:t>Manages IT systems </a:t>
            </a:r>
            <a:r>
              <a:rPr lang="en-US" sz="1800" dirty="0"/>
              <a:t>engineering, network and computer room operations, telephone services, cable TV, computer equipment maintenance and inventory program, and software license and management programs. </a:t>
            </a:r>
            <a:endParaRPr lang="en-US" sz="1800" dirty="0" smtClean="0"/>
          </a:p>
          <a:p>
            <a:pPr lvl="1"/>
            <a:r>
              <a:rPr lang="en-US" sz="1800" dirty="0" smtClean="0"/>
              <a:t>Handles the </a:t>
            </a:r>
            <a:r>
              <a:rPr lang="en-US" sz="1800" dirty="0"/>
              <a:t>integration of Agency-based systems and services into the Headquarters computing environment. </a:t>
            </a:r>
            <a:endParaRPr lang="en-US" sz="1800" dirty="0" smtClean="0"/>
          </a:p>
          <a:p>
            <a:pPr lvl="1"/>
            <a:r>
              <a:rPr lang="en-US" sz="1800" dirty="0" smtClean="0"/>
              <a:t>Responsible </a:t>
            </a:r>
            <a:r>
              <a:rPr lang="en-US" sz="1800" dirty="0"/>
              <a:t>for the Headquarters IT Security </a:t>
            </a:r>
            <a:r>
              <a:rPr lang="en-US" sz="1800" dirty="0" smtClean="0"/>
              <a:t>program, </a:t>
            </a:r>
            <a:r>
              <a:rPr lang="en-US" sz="1800" dirty="0"/>
              <a:t>which includes developing IT policies and procedures and HQ-specific implementations of Federal and agency regulations and instructions. </a:t>
            </a:r>
            <a:endParaRPr lang="en-US" sz="1800" dirty="0" smtClean="0"/>
          </a:p>
          <a:p>
            <a:pPr lvl="1"/>
            <a:r>
              <a:rPr lang="en-US" sz="1800" dirty="0" smtClean="0"/>
              <a:t>Manages a full-service </a:t>
            </a:r>
            <a:r>
              <a:rPr lang="en-US" sz="1800" dirty="0"/>
              <a:t>Communications Support Services Center (CSSC) that produces professional, high-quality products and offers clear and creative communication strategies. </a:t>
            </a:r>
            <a:r>
              <a:rPr lang="en-US" sz="1800" dirty="0" smtClean="0"/>
              <a:t>Services include consultation, creative </a:t>
            </a:r>
            <a:r>
              <a:rPr lang="en-US" sz="1800" dirty="0"/>
              <a:t>writing and </a:t>
            </a:r>
            <a:r>
              <a:rPr lang="en-US" sz="1800" dirty="0" smtClean="0"/>
              <a:t>editing, printing, graphic</a:t>
            </a:r>
            <a:r>
              <a:rPr lang="en-US" sz="1800" dirty="0"/>
              <a:t>, exhibit, multimedia design, duplication, and document services.</a:t>
            </a:r>
            <a:endParaRPr lang="en-US" sz="1800" dirty="0" smtClean="0"/>
          </a:p>
          <a:p>
            <a:endParaRPr lang="en-US" sz="1800" dirty="0"/>
          </a:p>
        </p:txBody>
      </p:sp>
    </p:spTree>
    <p:extLst>
      <p:ext uri="{BB962C8B-B14F-4D97-AF65-F5344CB8AC3E}">
        <p14:creationId xmlns:p14="http://schemas.microsoft.com/office/powerpoint/2010/main" val="2130960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344" y="0"/>
            <a:ext cx="8527312" cy="820513"/>
          </a:xfrm>
        </p:spPr>
        <p:txBody>
          <a:bodyPr>
            <a:normAutofit/>
          </a:bodyPr>
          <a:lstStyle/>
          <a:p>
            <a:r>
              <a:rPr lang="en-US" sz="3600" dirty="0" smtClean="0">
                <a:solidFill>
                  <a:srgbClr val="FF0000"/>
                </a:solidFill>
                <a:latin typeface="Tahoma" pitchFamily="34" charset="0"/>
                <a:ea typeface="Tahoma" pitchFamily="34" charset="0"/>
                <a:cs typeface="Tahoma" pitchFamily="34" charset="0"/>
              </a:rPr>
              <a:t>NASA Client</a:t>
            </a:r>
            <a:r>
              <a:rPr lang="en-US" dirty="0" smtClean="0">
                <a:latin typeface="Tahoma" pitchFamily="34" charset="0"/>
                <a:ea typeface="Tahoma" pitchFamily="34" charset="0"/>
                <a:cs typeface="Tahoma" pitchFamily="34" charset="0"/>
              </a:rPr>
              <a:t>| </a:t>
            </a:r>
            <a:r>
              <a:rPr lang="en-US" dirty="0" smtClean="0"/>
              <a:t>NASA Org </a:t>
            </a:r>
            <a:r>
              <a:rPr lang="en-US" dirty="0"/>
              <a:t>Chart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7522" y="435927"/>
            <a:ext cx="16983308" cy="6088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2315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BGORIGWIDTH" val="437"/>
  <p:tag name="TBGORIGHEIGHT" val="0"/>
  <p:tag name="TBGORIGTOP" val="100.375"/>
  <p:tag name="TBGORIGLEFT" val="65.5"/>
</p:tagLst>
</file>

<file path=ppt/tags/tag2.xml><?xml version="1.0" encoding="utf-8"?>
<p:tagLst xmlns:a="http://schemas.openxmlformats.org/drawingml/2006/main" xmlns:r="http://schemas.openxmlformats.org/officeDocument/2006/relationships" xmlns:p="http://schemas.openxmlformats.org/presentationml/2006/main">
  <p:tag name="TBGORIGWIDTH" val="437"/>
  <p:tag name="TBGORIGHEIGHT" val="0"/>
  <p:tag name="TBGORIGTOP" val="100.375"/>
  <p:tag name="TBGORIGLEFT" val="65.5"/>
</p:tagLst>
</file>

<file path=ppt/tags/tag3.xml><?xml version="1.0" encoding="utf-8"?>
<p:tagLst xmlns:a="http://schemas.openxmlformats.org/drawingml/2006/main" xmlns:r="http://schemas.openxmlformats.org/officeDocument/2006/relationships" xmlns:p="http://schemas.openxmlformats.org/presentationml/2006/main">
  <p:tag name="TBGORIGWIDTH" val="437"/>
  <p:tag name="TBGORIGHEIGHT" val="0"/>
  <p:tag name="TBGORIGTOP" val="100.375"/>
  <p:tag name="TBGORIGLEFT" val="65.5"/>
</p:tagLst>
</file>

<file path=ppt/tags/tag4.xml><?xml version="1.0" encoding="utf-8"?>
<p:tagLst xmlns:a="http://schemas.openxmlformats.org/drawingml/2006/main" xmlns:r="http://schemas.openxmlformats.org/officeDocument/2006/relationships" xmlns:p="http://schemas.openxmlformats.org/presentationml/2006/main">
  <p:tag name="TBGORIGWIDTH" val="437"/>
  <p:tag name="TBGORIGHEIGHT" val="0"/>
  <p:tag name="TBGORIGTOP" val="100.375"/>
  <p:tag name="TBGORIGLEFT" val="65.5"/>
</p:tagLst>
</file>

<file path=ppt/tags/tag5.xml><?xml version="1.0" encoding="utf-8"?>
<p:tagLst xmlns:a="http://schemas.openxmlformats.org/drawingml/2006/main" xmlns:r="http://schemas.openxmlformats.org/officeDocument/2006/relationships" xmlns:p="http://schemas.openxmlformats.org/presentationml/2006/main">
  <p:tag name="TBGORIGWIDTH" val="437"/>
  <p:tag name="TBGORIGHEIGHT" val="0"/>
  <p:tag name="TBGORIGTOP" val="100.375"/>
  <p:tag name="TBGORIGLEFT" val="65.5"/>
</p:tagLst>
</file>

<file path=ppt/tags/tag6.xml><?xml version="1.0" encoding="utf-8"?>
<p:tagLst xmlns:a="http://schemas.openxmlformats.org/drawingml/2006/main" xmlns:r="http://schemas.openxmlformats.org/officeDocument/2006/relationships" xmlns:p="http://schemas.openxmlformats.org/presentationml/2006/main">
  <p:tag name="TBGORIGWIDTH" val="437"/>
  <p:tag name="TBGORIGHEIGHT" val="0"/>
  <p:tag name="TBGORIGTOP" val="100.375"/>
  <p:tag name="TBGORIGLEFT" val="65.5"/>
</p:tagLst>
</file>

<file path=ppt/tags/tag7.xml><?xml version="1.0" encoding="utf-8"?>
<p:tagLst xmlns:a="http://schemas.openxmlformats.org/drawingml/2006/main" xmlns:r="http://schemas.openxmlformats.org/officeDocument/2006/relationships" xmlns:p="http://schemas.openxmlformats.org/presentationml/2006/main">
  <p:tag name="TBGORIGWIDTH" val="437"/>
  <p:tag name="TBGORIGHEIGHT" val="0"/>
  <p:tag name="TBGORIGTOP" val="100.375"/>
  <p:tag name="TBGORIGLEFT" val="65.5"/>
</p:tagLst>
</file>

<file path=ppt/theme/theme1.xml><?xml version="1.0" encoding="utf-8"?>
<a:theme xmlns:a="http://schemas.openxmlformats.org/drawingml/2006/main" name="DMI-Template_PowerPoint-Deck_2013-03-27 (1)">
  <a:themeElements>
    <a:clrScheme name="Custom 2">
      <a:dk1>
        <a:srgbClr val="000000"/>
      </a:dk1>
      <a:lt1>
        <a:sysClr val="window" lastClr="FFFFFF"/>
      </a:lt1>
      <a:dk2>
        <a:srgbClr val="3F3F3F"/>
      </a:dk2>
      <a:lt2>
        <a:srgbClr val="EEECE1"/>
      </a:lt2>
      <a:accent1>
        <a:srgbClr val="0092CC"/>
      </a:accent1>
      <a:accent2>
        <a:srgbClr val="74598F"/>
      </a:accent2>
      <a:accent3>
        <a:srgbClr val="F18F20"/>
      </a:accent3>
      <a:accent4>
        <a:srgbClr val="D93F2D"/>
      </a:accent4>
      <a:accent5>
        <a:srgbClr val="7FA337"/>
      </a:accent5>
      <a:accent6>
        <a:srgbClr val="F2BE1A"/>
      </a:accent6>
      <a:hlink>
        <a:srgbClr val="E31B22"/>
      </a:hlink>
      <a:folHlink>
        <a:srgbClr val="C0151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CC4527CF7A5B43A6A9FE9D20F97B0B" ma:contentTypeVersion="0" ma:contentTypeDescription="Create a new document." ma:contentTypeScope="" ma:versionID="63783cee61392b11b4fa044d9b03b0a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CF477-211E-448D-9AA2-C50C295AA04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2071E0C-2A2B-46EE-B9CB-0725DB9157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928D743-3336-4673-B13D-A714DC47B4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DMI-Template_PowerPoint-Deck_2013-03-27 (1)</Template>
  <TotalTime>5684</TotalTime>
  <Words>4241</Words>
  <Application>Microsoft Office PowerPoint</Application>
  <PresentationFormat>On-screen Show (4:3)</PresentationFormat>
  <Paragraphs>846</Paragraphs>
  <Slides>45</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Courier New</vt:lpstr>
      <vt:lpstr>Helvetica Neue</vt:lpstr>
      <vt:lpstr>Tahoma</vt:lpstr>
      <vt:lpstr>Times New Roman</vt:lpstr>
      <vt:lpstr>Wingdings</vt:lpstr>
      <vt:lpstr>DMI-Template_PowerPoint-Deck_2013-03-27 (1)</vt:lpstr>
      <vt:lpstr>Welcome to the NASA HITSS Program</vt:lpstr>
      <vt:lpstr>03/ Welcome to NASA HITSS! 04/ Our Client 13/ Our Program 19/ Our Team 27/ Resources You Can Use 33/ Success Stories 36/ Acronyms </vt:lpstr>
      <vt:lpstr>Welcome!</vt:lpstr>
      <vt:lpstr>Our Client: NASA ITCD</vt:lpstr>
      <vt:lpstr>NASA Client | Who do we serve?</vt:lpstr>
      <vt:lpstr>NASA Client | Who do we serve?</vt:lpstr>
      <vt:lpstr>NASA Client | Who do we serve?</vt:lpstr>
      <vt:lpstr>NASA Client | Who do we serve?</vt:lpstr>
      <vt:lpstr>NASA Client| NASA Org Chart</vt:lpstr>
      <vt:lpstr>NASA Client| ITCD Org Chart</vt:lpstr>
      <vt:lpstr>NASA Client | Location and POC</vt:lpstr>
      <vt:lpstr>NASA Client | NASA Centers and Facilities</vt:lpstr>
      <vt:lpstr>Our Program: NASA HITSS</vt:lpstr>
      <vt:lpstr>NASA HITSS Program |  What is our Mission?</vt:lpstr>
      <vt:lpstr>NASA HITSS Program |Essential Process Details</vt:lpstr>
      <vt:lpstr>NASA HITSS Program |Operational Areas</vt:lpstr>
      <vt:lpstr>NASA HITSS Program |Operational Areas</vt:lpstr>
      <vt:lpstr>NASA HITSS Program | Who are our Partners?</vt:lpstr>
      <vt:lpstr>Our NASA HITSS Team</vt:lpstr>
      <vt:lpstr>DMI HITSS Organization Chart</vt:lpstr>
      <vt:lpstr>NASA HITSS Team| Management Team</vt:lpstr>
      <vt:lpstr>NASA HITSS Program| Logistics</vt:lpstr>
      <vt:lpstr>NASA HITSS Team| Our Principles</vt:lpstr>
      <vt:lpstr>NASA HITSS Team| Guidelines</vt:lpstr>
      <vt:lpstr>NASA HITSS Team| The Importance of Communication</vt:lpstr>
      <vt:lpstr>NASA HITSS Team| What Are Our Expectations?</vt:lpstr>
      <vt:lpstr>NASA HITSS Team| Policies</vt:lpstr>
      <vt:lpstr>Resources You Can Use</vt:lpstr>
      <vt:lpstr>NASA HITSS Team| Training Resources</vt:lpstr>
      <vt:lpstr>NASA HITSS Team| Meeting Room Requests</vt:lpstr>
      <vt:lpstr>NASA HITSS Team| Contract Distro Lists</vt:lpstr>
      <vt:lpstr>PowerPoint Presentation</vt:lpstr>
      <vt:lpstr>Success Stories – NASA HITSS</vt:lpstr>
      <vt:lpstr>Spot the Station</vt:lpstr>
      <vt:lpstr>PowerPoint Presentation</vt:lpstr>
      <vt:lpstr>Acronyms</vt:lpstr>
      <vt:lpstr>NASA HITSS Program| Acronyms</vt:lpstr>
      <vt:lpstr>NASA HITSS Program| Acronyms (cont’d)</vt:lpstr>
      <vt:lpstr>NASA HITSS Program| Acronyms (cont’d)</vt:lpstr>
      <vt:lpstr>NASA HITSS Program| Acronyms (cont’d)</vt:lpstr>
      <vt:lpstr>NASA HITSS Program| Acronyms (cont’d)</vt:lpstr>
      <vt:lpstr>NASA HITSS Program| Acronyms (cont’d)</vt:lpstr>
      <vt:lpstr>NASA HITSS Program| Acronyms (cont’d)</vt:lpstr>
      <vt:lpstr>NASA HITSS Program| Acronyms (cont’d)</vt:lpstr>
      <vt:lpstr>Thank you  and  Welcome Aboard!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pnguyen</dc:creator>
  <cp:lastModifiedBy>Ammie Barrie</cp:lastModifiedBy>
  <cp:revision>351</cp:revision>
  <cp:lastPrinted>2015-09-15T16:07:11Z</cp:lastPrinted>
  <dcterms:created xsi:type="dcterms:W3CDTF">2013-08-13T16:31:06Z</dcterms:created>
  <dcterms:modified xsi:type="dcterms:W3CDTF">2017-11-13T21:10:13Z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0x01010072CC4527CF7A5B43A6A9FE9D20F97B0B</vt:lpwstr>
  </property>
  <property fmtid="{D5CDD505-2E9C-101B-9397-08002B2CF9AE}" pid="3" name="Order">
    <vt:r8>15300</vt:r8>
  </property>
</Properties>
</file>