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handoutMasterIdLst>
    <p:handoutMasterId r:id="rId15"/>
  </p:handoutMasterIdLst>
  <p:sldIdLst>
    <p:sldId id="277" r:id="rId2"/>
    <p:sldId id="281" r:id="rId3"/>
    <p:sldId id="282" r:id="rId4"/>
    <p:sldId id="296" r:id="rId5"/>
    <p:sldId id="284" r:id="rId6"/>
    <p:sldId id="283" r:id="rId7"/>
    <p:sldId id="285" r:id="rId8"/>
    <p:sldId id="286" r:id="rId9"/>
    <p:sldId id="287" r:id="rId10"/>
    <p:sldId id="288" r:id="rId11"/>
    <p:sldId id="295" r:id="rId12"/>
    <p:sldId id="291" r:id="rId13"/>
  </p:sldIdLst>
  <p:sldSz cx="10058400" cy="7772400"/>
  <p:notesSz cx="6950075" cy="9236075"/>
  <p:defaultTextStyle>
    <a:defPPr>
      <a:defRPr lang="en-US"/>
    </a:defPPr>
    <a:lvl1pPr algn="l" rtl="0" fontAlgn="base">
      <a:spcBef>
        <a:spcPct val="0"/>
      </a:spcBef>
      <a:spcAft>
        <a:spcPct val="0"/>
      </a:spcAft>
      <a:defRPr sz="3600" kern="1200">
        <a:solidFill>
          <a:srgbClr val="939BA8"/>
        </a:solidFill>
        <a:latin typeface="Arial" charset="0"/>
        <a:ea typeface="+mn-ea"/>
        <a:cs typeface="+mn-cs"/>
      </a:defRPr>
    </a:lvl1pPr>
    <a:lvl2pPr marL="457200" algn="l" rtl="0" fontAlgn="base">
      <a:spcBef>
        <a:spcPct val="0"/>
      </a:spcBef>
      <a:spcAft>
        <a:spcPct val="0"/>
      </a:spcAft>
      <a:defRPr sz="3600" kern="1200">
        <a:solidFill>
          <a:srgbClr val="939BA8"/>
        </a:solidFill>
        <a:latin typeface="Arial" charset="0"/>
        <a:ea typeface="+mn-ea"/>
        <a:cs typeface="+mn-cs"/>
      </a:defRPr>
    </a:lvl2pPr>
    <a:lvl3pPr marL="914400" algn="l" rtl="0" fontAlgn="base">
      <a:spcBef>
        <a:spcPct val="0"/>
      </a:spcBef>
      <a:spcAft>
        <a:spcPct val="0"/>
      </a:spcAft>
      <a:defRPr sz="3600" kern="1200">
        <a:solidFill>
          <a:srgbClr val="939BA8"/>
        </a:solidFill>
        <a:latin typeface="Arial" charset="0"/>
        <a:ea typeface="+mn-ea"/>
        <a:cs typeface="+mn-cs"/>
      </a:defRPr>
    </a:lvl3pPr>
    <a:lvl4pPr marL="1371600" algn="l" rtl="0" fontAlgn="base">
      <a:spcBef>
        <a:spcPct val="0"/>
      </a:spcBef>
      <a:spcAft>
        <a:spcPct val="0"/>
      </a:spcAft>
      <a:defRPr sz="3600" kern="1200">
        <a:solidFill>
          <a:srgbClr val="939BA8"/>
        </a:solidFill>
        <a:latin typeface="Arial" charset="0"/>
        <a:ea typeface="+mn-ea"/>
        <a:cs typeface="+mn-cs"/>
      </a:defRPr>
    </a:lvl4pPr>
    <a:lvl5pPr marL="1828800" algn="l" rtl="0" fontAlgn="base">
      <a:spcBef>
        <a:spcPct val="0"/>
      </a:spcBef>
      <a:spcAft>
        <a:spcPct val="0"/>
      </a:spcAft>
      <a:defRPr sz="3600" kern="1200">
        <a:solidFill>
          <a:srgbClr val="939BA8"/>
        </a:solidFill>
        <a:latin typeface="Arial" charset="0"/>
        <a:ea typeface="+mn-ea"/>
        <a:cs typeface="+mn-cs"/>
      </a:defRPr>
    </a:lvl5pPr>
    <a:lvl6pPr marL="2286000" algn="l" defTabSz="914400" rtl="0" eaLnBrk="1" latinLnBrk="0" hangingPunct="1">
      <a:defRPr sz="3600" kern="1200">
        <a:solidFill>
          <a:srgbClr val="939BA8"/>
        </a:solidFill>
        <a:latin typeface="Arial" charset="0"/>
        <a:ea typeface="+mn-ea"/>
        <a:cs typeface="+mn-cs"/>
      </a:defRPr>
    </a:lvl6pPr>
    <a:lvl7pPr marL="2743200" algn="l" defTabSz="914400" rtl="0" eaLnBrk="1" latinLnBrk="0" hangingPunct="1">
      <a:defRPr sz="3600" kern="1200">
        <a:solidFill>
          <a:srgbClr val="939BA8"/>
        </a:solidFill>
        <a:latin typeface="Arial" charset="0"/>
        <a:ea typeface="+mn-ea"/>
        <a:cs typeface="+mn-cs"/>
      </a:defRPr>
    </a:lvl7pPr>
    <a:lvl8pPr marL="3200400" algn="l" defTabSz="914400" rtl="0" eaLnBrk="1" latinLnBrk="0" hangingPunct="1">
      <a:defRPr sz="3600" kern="1200">
        <a:solidFill>
          <a:srgbClr val="939BA8"/>
        </a:solidFill>
        <a:latin typeface="Arial" charset="0"/>
        <a:ea typeface="+mn-ea"/>
        <a:cs typeface="+mn-cs"/>
      </a:defRPr>
    </a:lvl8pPr>
    <a:lvl9pPr marL="3657600" algn="l" defTabSz="914400" rtl="0" eaLnBrk="1" latinLnBrk="0" hangingPunct="1">
      <a:defRPr sz="3600" kern="1200">
        <a:solidFill>
          <a:srgbClr val="939BA8"/>
        </a:solidFill>
        <a:latin typeface="Arial" charset="0"/>
        <a:ea typeface="+mn-ea"/>
        <a:cs typeface="+mn-cs"/>
      </a:defRPr>
    </a:lvl9pPr>
  </p:defaultTextStyle>
  <p:extLst>
    <p:ext uri="{EFAFB233-063F-42B5-8137-9DF3F51BA10A}">
      <p15:sldGuideLst xmlns:p15="http://schemas.microsoft.com/office/powerpoint/2012/main">
        <p15:guide id="1" orient="horz" pos="451">
          <p15:clr>
            <a:srgbClr val="A4A3A4"/>
          </p15:clr>
        </p15:guide>
        <p15:guide id="2" pos="31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vin Burke" initials="KB" lastIdx="7" clrIdx="0"/>
  <p:cmAuthor id="1" name="Luis Ayala" initials="LA" lastIdx="2" clrIdx="1">
    <p:extLst>
      <p:ext uri="{19B8F6BF-5375-455C-9EA6-DF929625EA0E}">
        <p15:presenceInfo xmlns:p15="http://schemas.microsoft.com/office/powerpoint/2012/main" userId="S-1-5-21-3624685328-2898931076-2649711353-21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909E7"/>
    <a:srgbClr val="A8B9DA"/>
    <a:srgbClr val="87B2ED"/>
    <a:srgbClr val="677085"/>
    <a:srgbClr val="B7FF27"/>
    <a:srgbClr val="A1EB6B"/>
    <a:srgbClr val="70EE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5" autoAdjust="0"/>
    <p:restoredTop sz="96203" autoAdjust="0"/>
  </p:normalViewPr>
  <p:slideViewPr>
    <p:cSldViewPr snapToGrid="0">
      <p:cViewPr varScale="1">
        <p:scale>
          <a:sx n="113" d="100"/>
          <a:sy n="113" d="100"/>
        </p:scale>
        <p:origin x="1356" y="102"/>
      </p:cViewPr>
      <p:guideLst>
        <p:guide orient="horz" pos="451"/>
        <p:guide pos="3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011488" cy="460375"/>
          </a:xfrm>
          <a:prstGeom prst="rect">
            <a:avLst/>
          </a:prstGeom>
          <a:noFill/>
          <a:ln w="9525">
            <a:noFill/>
            <a:miter lim="800000"/>
            <a:headEnd/>
            <a:tailEnd/>
          </a:ln>
          <a:effectLst/>
        </p:spPr>
        <p:txBody>
          <a:bodyPr vert="horz" wrap="square" lIns="90889" tIns="45444" rIns="90889" bIns="45444" numCol="1" anchor="t" anchorCtr="0" compatLnSpc="1">
            <a:prstTxWarp prst="textNoShape">
              <a:avLst/>
            </a:prstTxWarp>
          </a:bodyPr>
          <a:lstStyle>
            <a:lvl1pPr defTabSz="907027">
              <a:defRPr sz="1200">
                <a:solidFill>
                  <a:schemeClr val="tx1"/>
                </a:solidFill>
                <a:latin typeface="55 Helvetica Roman" pitchFamily="1" charset="0"/>
              </a:defRPr>
            </a:lvl1pPr>
          </a:lstStyle>
          <a:p>
            <a:pPr>
              <a:defRPr/>
            </a:pPr>
            <a:endParaRPr lang="en-US"/>
          </a:p>
        </p:txBody>
      </p:sp>
      <p:sp>
        <p:nvSpPr>
          <p:cNvPr id="71683" name="Rectangle 3"/>
          <p:cNvSpPr>
            <a:spLocks noGrp="1" noChangeArrowheads="1"/>
          </p:cNvSpPr>
          <p:nvPr>
            <p:ph type="dt" sz="quarter" idx="1"/>
          </p:nvPr>
        </p:nvSpPr>
        <p:spPr bwMode="auto">
          <a:xfrm>
            <a:off x="3937000" y="0"/>
            <a:ext cx="3011488" cy="460375"/>
          </a:xfrm>
          <a:prstGeom prst="rect">
            <a:avLst/>
          </a:prstGeom>
          <a:noFill/>
          <a:ln w="9525">
            <a:noFill/>
            <a:miter lim="800000"/>
            <a:headEnd/>
            <a:tailEnd/>
          </a:ln>
          <a:effectLst/>
        </p:spPr>
        <p:txBody>
          <a:bodyPr vert="horz" wrap="square" lIns="90889" tIns="45444" rIns="90889" bIns="45444" numCol="1" anchor="t" anchorCtr="0" compatLnSpc="1">
            <a:prstTxWarp prst="textNoShape">
              <a:avLst/>
            </a:prstTxWarp>
          </a:bodyPr>
          <a:lstStyle>
            <a:lvl1pPr algn="r" defTabSz="907027">
              <a:defRPr sz="1200">
                <a:solidFill>
                  <a:schemeClr val="tx1"/>
                </a:solidFill>
                <a:latin typeface="55 Helvetica Roman" pitchFamily="1" charset="0"/>
              </a:defRPr>
            </a:lvl1pPr>
          </a:lstStyle>
          <a:p>
            <a:pPr>
              <a:defRPr/>
            </a:pPr>
            <a:endParaRPr lang="en-US"/>
          </a:p>
        </p:txBody>
      </p:sp>
      <p:sp>
        <p:nvSpPr>
          <p:cNvPr id="71684" name="Rectangle 4"/>
          <p:cNvSpPr>
            <a:spLocks noGrp="1" noChangeArrowheads="1"/>
          </p:cNvSpPr>
          <p:nvPr>
            <p:ph type="ftr" sz="quarter" idx="2"/>
          </p:nvPr>
        </p:nvSpPr>
        <p:spPr bwMode="auto">
          <a:xfrm>
            <a:off x="0" y="8774113"/>
            <a:ext cx="3011488" cy="460375"/>
          </a:xfrm>
          <a:prstGeom prst="rect">
            <a:avLst/>
          </a:prstGeom>
          <a:noFill/>
          <a:ln w="9525">
            <a:noFill/>
            <a:miter lim="800000"/>
            <a:headEnd/>
            <a:tailEnd/>
          </a:ln>
          <a:effectLst/>
        </p:spPr>
        <p:txBody>
          <a:bodyPr vert="horz" wrap="square" lIns="90889" tIns="45444" rIns="90889" bIns="45444" numCol="1" anchor="b" anchorCtr="0" compatLnSpc="1">
            <a:prstTxWarp prst="textNoShape">
              <a:avLst/>
            </a:prstTxWarp>
          </a:bodyPr>
          <a:lstStyle>
            <a:lvl1pPr defTabSz="907027">
              <a:defRPr sz="1200">
                <a:solidFill>
                  <a:schemeClr val="tx1"/>
                </a:solidFill>
                <a:latin typeface="55 Helvetica Roman" pitchFamily="1" charset="0"/>
              </a:defRPr>
            </a:lvl1pPr>
          </a:lstStyle>
          <a:p>
            <a:pPr>
              <a:defRPr/>
            </a:pPr>
            <a:endParaRPr lang="en-US"/>
          </a:p>
        </p:txBody>
      </p:sp>
      <p:sp>
        <p:nvSpPr>
          <p:cNvPr id="71685" name="Rectangle 5"/>
          <p:cNvSpPr>
            <a:spLocks noGrp="1" noChangeArrowheads="1"/>
          </p:cNvSpPr>
          <p:nvPr>
            <p:ph type="sldNum" sz="quarter" idx="3"/>
          </p:nvPr>
        </p:nvSpPr>
        <p:spPr bwMode="auto">
          <a:xfrm>
            <a:off x="3937000" y="8774113"/>
            <a:ext cx="3011488" cy="460375"/>
          </a:xfrm>
          <a:prstGeom prst="rect">
            <a:avLst/>
          </a:prstGeom>
          <a:noFill/>
          <a:ln w="9525">
            <a:noFill/>
            <a:miter lim="800000"/>
            <a:headEnd/>
            <a:tailEnd/>
          </a:ln>
          <a:effectLst/>
        </p:spPr>
        <p:txBody>
          <a:bodyPr vert="horz" wrap="square" lIns="90889" tIns="45444" rIns="90889" bIns="45444" numCol="1" anchor="b" anchorCtr="0" compatLnSpc="1">
            <a:prstTxWarp prst="textNoShape">
              <a:avLst/>
            </a:prstTxWarp>
          </a:bodyPr>
          <a:lstStyle>
            <a:lvl1pPr algn="r" defTabSz="907027">
              <a:defRPr sz="1200">
                <a:solidFill>
                  <a:schemeClr val="tx1"/>
                </a:solidFill>
                <a:latin typeface="55 Helvetica Roman" pitchFamily="1" charset="0"/>
              </a:defRPr>
            </a:lvl1pPr>
          </a:lstStyle>
          <a:p>
            <a:pPr>
              <a:defRPr/>
            </a:pPr>
            <a:fld id="{F597C8CD-6DCE-45C6-BEAE-272F6C6C9F1F}" type="slidenum">
              <a:rPr lang="en-US"/>
              <a:pPr>
                <a:defRPr/>
              </a:pPr>
              <a:t>‹#›</a:t>
            </a:fld>
            <a:endParaRPr lang="en-US"/>
          </a:p>
        </p:txBody>
      </p:sp>
    </p:spTree>
    <p:extLst>
      <p:ext uri="{BB962C8B-B14F-4D97-AF65-F5344CB8AC3E}">
        <p14:creationId xmlns:p14="http://schemas.microsoft.com/office/powerpoint/2010/main" val="3801632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13075" cy="461963"/>
          </a:xfrm>
          <a:prstGeom prst="rect">
            <a:avLst/>
          </a:prstGeom>
          <a:noFill/>
          <a:ln w="9525">
            <a:noFill/>
            <a:miter lim="800000"/>
            <a:headEnd/>
            <a:tailEnd/>
          </a:ln>
          <a:effectLst/>
        </p:spPr>
        <p:txBody>
          <a:bodyPr vert="horz" wrap="square" lIns="92466" tIns="46234" rIns="92466" bIns="46234" numCol="1" anchor="t" anchorCtr="0" compatLnSpc="1">
            <a:prstTxWarp prst="textNoShape">
              <a:avLst/>
            </a:prstTxWarp>
          </a:bodyPr>
          <a:lstStyle>
            <a:lvl1pPr defTabSz="924199">
              <a:defRPr sz="1200">
                <a:solidFill>
                  <a:schemeClr val="tx1"/>
                </a:solidFill>
                <a:latin typeface="55 Helvetica Roman" pitchFamily="1" charset="0"/>
              </a:defRPr>
            </a:lvl1pPr>
          </a:lstStyle>
          <a:p>
            <a:pPr>
              <a:defRPr/>
            </a:pPr>
            <a:endParaRPr lang="en-US"/>
          </a:p>
        </p:txBody>
      </p:sp>
      <p:sp>
        <p:nvSpPr>
          <p:cNvPr id="60419" name="Rectangle 3"/>
          <p:cNvSpPr>
            <a:spLocks noGrp="1" noChangeArrowheads="1"/>
          </p:cNvSpPr>
          <p:nvPr>
            <p:ph type="dt" idx="1"/>
          </p:nvPr>
        </p:nvSpPr>
        <p:spPr bwMode="auto">
          <a:xfrm>
            <a:off x="3935413" y="0"/>
            <a:ext cx="3013075" cy="461963"/>
          </a:xfrm>
          <a:prstGeom prst="rect">
            <a:avLst/>
          </a:prstGeom>
          <a:noFill/>
          <a:ln w="9525">
            <a:noFill/>
            <a:miter lim="800000"/>
            <a:headEnd/>
            <a:tailEnd/>
          </a:ln>
          <a:effectLst/>
        </p:spPr>
        <p:txBody>
          <a:bodyPr vert="horz" wrap="square" lIns="92466" tIns="46234" rIns="92466" bIns="46234" numCol="1" anchor="t" anchorCtr="0" compatLnSpc="1">
            <a:prstTxWarp prst="textNoShape">
              <a:avLst/>
            </a:prstTxWarp>
          </a:bodyPr>
          <a:lstStyle>
            <a:lvl1pPr algn="r" defTabSz="924199">
              <a:defRPr sz="1200">
                <a:solidFill>
                  <a:schemeClr val="tx1"/>
                </a:solidFill>
                <a:latin typeface="55 Helvetica Roman" pitchFamily="1"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33488" y="692150"/>
            <a:ext cx="4483100" cy="3463925"/>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95325" y="4386263"/>
            <a:ext cx="5559425" cy="4157662"/>
          </a:xfrm>
          <a:prstGeom prst="rect">
            <a:avLst/>
          </a:prstGeom>
          <a:noFill/>
          <a:ln w="9525">
            <a:noFill/>
            <a:miter lim="800000"/>
            <a:headEnd/>
            <a:tailEnd/>
          </a:ln>
          <a:effectLst/>
        </p:spPr>
        <p:txBody>
          <a:bodyPr vert="horz" wrap="square" lIns="92466" tIns="46234" rIns="92466" bIns="462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772525"/>
            <a:ext cx="3013075" cy="461963"/>
          </a:xfrm>
          <a:prstGeom prst="rect">
            <a:avLst/>
          </a:prstGeom>
          <a:noFill/>
          <a:ln w="9525">
            <a:noFill/>
            <a:miter lim="800000"/>
            <a:headEnd/>
            <a:tailEnd/>
          </a:ln>
          <a:effectLst/>
        </p:spPr>
        <p:txBody>
          <a:bodyPr vert="horz" wrap="square" lIns="92466" tIns="46234" rIns="92466" bIns="46234" numCol="1" anchor="b" anchorCtr="0" compatLnSpc="1">
            <a:prstTxWarp prst="textNoShape">
              <a:avLst/>
            </a:prstTxWarp>
          </a:bodyPr>
          <a:lstStyle>
            <a:lvl1pPr defTabSz="924199">
              <a:defRPr sz="1200">
                <a:solidFill>
                  <a:schemeClr val="tx1"/>
                </a:solidFill>
                <a:latin typeface="55 Helvetica Roman" pitchFamily="1" charset="0"/>
              </a:defRPr>
            </a:lvl1pPr>
          </a:lstStyle>
          <a:p>
            <a:pPr>
              <a:defRPr/>
            </a:pPr>
            <a:endParaRPr lang="en-US"/>
          </a:p>
        </p:txBody>
      </p:sp>
      <p:sp>
        <p:nvSpPr>
          <p:cNvPr id="60423" name="Rectangle 7"/>
          <p:cNvSpPr>
            <a:spLocks noGrp="1" noChangeArrowheads="1"/>
          </p:cNvSpPr>
          <p:nvPr>
            <p:ph type="sldNum" sz="quarter" idx="5"/>
          </p:nvPr>
        </p:nvSpPr>
        <p:spPr bwMode="auto">
          <a:xfrm>
            <a:off x="3935413" y="8772525"/>
            <a:ext cx="3013075" cy="461963"/>
          </a:xfrm>
          <a:prstGeom prst="rect">
            <a:avLst/>
          </a:prstGeom>
          <a:noFill/>
          <a:ln w="9525">
            <a:noFill/>
            <a:miter lim="800000"/>
            <a:headEnd/>
            <a:tailEnd/>
          </a:ln>
          <a:effectLst/>
        </p:spPr>
        <p:txBody>
          <a:bodyPr vert="horz" wrap="square" lIns="92466" tIns="46234" rIns="92466" bIns="46234" numCol="1" anchor="b" anchorCtr="0" compatLnSpc="1">
            <a:prstTxWarp prst="textNoShape">
              <a:avLst/>
            </a:prstTxWarp>
          </a:bodyPr>
          <a:lstStyle>
            <a:lvl1pPr algn="r" defTabSz="924199">
              <a:defRPr sz="1200">
                <a:solidFill>
                  <a:schemeClr val="tx1"/>
                </a:solidFill>
                <a:latin typeface="55 Helvetica Roman" pitchFamily="1" charset="0"/>
              </a:defRPr>
            </a:lvl1pPr>
          </a:lstStyle>
          <a:p>
            <a:pPr>
              <a:defRPr/>
            </a:pPr>
            <a:fld id="{24584D9A-83EA-4AE9-A99F-70581EB75236}" type="slidenum">
              <a:rPr lang="en-US"/>
              <a:pPr>
                <a:defRPr/>
              </a:pPr>
              <a:t>‹#›</a:t>
            </a:fld>
            <a:endParaRPr lang="en-US"/>
          </a:p>
        </p:txBody>
      </p:sp>
    </p:spTree>
    <p:extLst>
      <p:ext uri="{BB962C8B-B14F-4D97-AF65-F5344CB8AC3E}">
        <p14:creationId xmlns:p14="http://schemas.microsoft.com/office/powerpoint/2010/main" val="2337823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55 Helvetica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55 Helvetica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55 Helvetica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55 Helvetica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55 Helvetica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23925"/>
            <a:fld id="{778FC315-777D-452F-BE17-104B476F28FA}" type="slidenum">
              <a:rPr lang="en-US" smtClean="0"/>
              <a:pPr defTabSz="923925"/>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585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p>
            <a:r>
              <a:rPr lang="en-US" smtClean="0"/>
              <a:t>1/28/09</a:t>
            </a:r>
          </a:p>
        </p:txBody>
      </p:sp>
      <p:sp>
        <p:nvSpPr>
          <p:cNvPr id="36867" name="Rectangle 6"/>
          <p:cNvSpPr>
            <a:spLocks noGrp="1" noChangeArrowheads="1"/>
          </p:cNvSpPr>
          <p:nvPr>
            <p:ph type="ftr" sz="quarter" idx="4"/>
          </p:nvPr>
        </p:nvSpPr>
        <p:spPr>
          <a:noFill/>
        </p:spPr>
        <p:txBody>
          <a:bodyPr/>
          <a:lstStyle/>
          <a:p>
            <a:r>
              <a:rPr lang="en-US" smtClean="0"/>
              <a:t>Draft Copy for Comment</a:t>
            </a:r>
          </a:p>
        </p:txBody>
      </p:sp>
      <p:sp>
        <p:nvSpPr>
          <p:cNvPr id="36868" name="Rectangle 7"/>
          <p:cNvSpPr>
            <a:spLocks noGrp="1" noChangeArrowheads="1"/>
          </p:cNvSpPr>
          <p:nvPr>
            <p:ph type="sldNum" sz="quarter" idx="5"/>
          </p:nvPr>
        </p:nvSpPr>
        <p:spPr>
          <a:noFill/>
        </p:spPr>
        <p:txBody>
          <a:bodyPr/>
          <a:lstStyle/>
          <a:p>
            <a:fld id="{101984A6-0B0E-42AF-AD7B-B0E6DDE35EC6}" type="slidenum">
              <a:rPr lang="en-US" smtClean="0"/>
              <a:pPr/>
              <a:t>10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926677" y="4194717"/>
            <a:ext cx="5096722" cy="4156234"/>
          </a:xfrm>
          <a:noFill/>
          <a:ln/>
        </p:spPr>
        <p:txBody>
          <a:bodyPr/>
          <a:lstStyle/>
          <a:p>
            <a:pPr eaLnBrk="1" hangingPunct="1"/>
            <a:r>
              <a:rPr lang="en-US" sz="900" b="1" dirty="0" smtClean="0"/>
              <a:t>SLIDE PURPOSE:</a:t>
            </a:r>
            <a:r>
              <a:rPr lang="en-US" sz="900" dirty="0" smtClean="0"/>
              <a:t> To communicate the major project issues</a:t>
            </a:r>
          </a:p>
          <a:p>
            <a:pPr eaLnBrk="1" hangingPunct="1"/>
            <a:endParaRPr lang="en-US" sz="900" dirty="0" smtClean="0"/>
          </a:p>
          <a:p>
            <a:pPr eaLnBrk="1" hangingPunct="1"/>
            <a:r>
              <a:rPr lang="en-US" sz="900" b="1" dirty="0" smtClean="0"/>
              <a:t>INSTRUCTIONS:</a:t>
            </a:r>
          </a:p>
          <a:p>
            <a:pPr eaLnBrk="1" hangingPunct="1"/>
            <a:r>
              <a:rPr lang="en-US" sz="900" dirty="0" smtClean="0"/>
              <a:t>     For the Issue Table, issues will be entered in rank from highest to lowest.  For each row:</a:t>
            </a:r>
          </a:p>
          <a:p>
            <a:pPr eaLnBrk="1" hangingPunct="1"/>
            <a:r>
              <a:rPr lang="en-US" sz="900" dirty="0" smtClean="0"/>
              <a:t>	1.  Click on the </a:t>
            </a:r>
            <a:r>
              <a:rPr lang="en-US" sz="900" b="1" dirty="0" smtClean="0">
                <a:solidFill>
                  <a:srgbClr val="FF3300"/>
                </a:solidFill>
              </a:rPr>
              <a:t>(Text) </a:t>
            </a:r>
            <a:r>
              <a:rPr lang="en-US" sz="900" dirty="0" smtClean="0"/>
              <a:t>field in the Issue column and enter a summary 	statement of the issue.</a:t>
            </a:r>
          </a:p>
          <a:p>
            <a:pPr eaLnBrk="1" hangingPunct="1"/>
            <a:r>
              <a:rPr lang="en-US" sz="900" dirty="0" smtClean="0"/>
              <a:t>	2. Click on the </a:t>
            </a:r>
            <a:r>
              <a:rPr lang="en-US" sz="900" b="1" dirty="0" smtClean="0">
                <a:solidFill>
                  <a:srgbClr val="FF3300"/>
                </a:solidFill>
              </a:rPr>
              <a:t>(Text) </a:t>
            </a:r>
            <a:r>
              <a:rPr lang="en-US" sz="900" dirty="0" smtClean="0"/>
              <a:t>field in the Action column and enter a summary of 	actions that have been or are to be taken to resolve the issue.</a:t>
            </a:r>
          </a:p>
          <a:p>
            <a:pPr eaLnBrk="1" hangingPunct="1"/>
            <a:r>
              <a:rPr lang="en-US" sz="900" dirty="0" smtClean="0"/>
              <a:t>	3.  In the status column use the examples shown (optional) to indicate correct 	status for each issue.  </a:t>
            </a:r>
          </a:p>
          <a:p>
            <a:pPr eaLnBrk="1" hangingPunct="1"/>
            <a:r>
              <a:rPr lang="en-US" sz="900" dirty="0" smtClean="0"/>
              <a:t>	4.  In the Requested Assistance column, click on the </a:t>
            </a:r>
            <a:r>
              <a:rPr lang="en-US" sz="900" b="1" dirty="0" smtClean="0">
                <a:solidFill>
                  <a:srgbClr val="FF3300"/>
                </a:solidFill>
              </a:rPr>
              <a:t>(Text) </a:t>
            </a:r>
            <a:r>
              <a:rPr lang="en-US" sz="900" dirty="0" smtClean="0"/>
              <a:t>field for any 	status shown as red or yellow and note the request for assistance in 	addressing the issue.  If no assistance is requested, enter “NONE” in this 	column.  </a:t>
            </a:r>
          </a:p>
          <a:p>
            <a:pPr eaLnBrk="1" hangingPunct="1"/>
            <a:r>
              <a:rPr lang="en-US" sz="900" i="1" dirty="0" smtClean="0"/>
              <a:t>Issue Guidance for this report:  </a:t>
            </a:r>
          </a:p>
          <a:p>
            <a:pPr eaLnBrk="1" hangingPunct="1"/>
            <a:r>
              <a:rPr lang="en-US" sz="900" dirty="0" smtClean="0"/>
              <a:t>To contrast an issue vs. risk:  </a:t>
            </a:r>
            <a:r>
              <a:rPr lang="en-US" sz="1000" dirty="0" smtClean="0"/>
              <a:t>A risk is something that may happen and if it does, will have an adverse impact on the project. Risk statements use If….. Then…. Logic. "That may happen" implies a probability of less then &lt;100% and a risk must also have a probability of something above &gt;0%. In reality, an issue/problem is an event that has already occurred.. </a:t>
            </a:r>
          </a:p>
          <a:p>
            <a:pPr eaLnBrk="1" hangingPunct="1"/>
            <a:r>
              <a:rPr lang="en-US" sz="1000" dirty="0" smtClean="0"/>
              <a:t>The </a:t>
            </a:r>
            <a:r>
              <a:rPr lang="en-US" sz="1000" dirty="0" err="1" smtClean="0"/>
              <a:t>DoD</a:t>
            </a:r>
            <a:r>
              <a:rPr lang="en-US" sz="1000" dirty="0" smtClean="0"/>
              <a:t> Risk Management Guide for Acquisition contrasts risks and issues:</a:t>
            </a:r>
          </a:p>
          <a:p>
            <a:pPr eaLnBrk="1" hangingPunct="1"/>
            <a:r>
              <a:rPr lang="en-US" sz="1000" b="1" dirty="0" smtClean="0"/>
              <a:t>Issue: </a:t>
            </a:r>
            <a:r>
              <a:rPr lang="en-US" sz="1000" dirty="0" smtClean="0"/>
              <a:t>A problem or consequence which has occurred due to the realization of a root cause. A current issue was likely a risk in the past that was ignored or not successfully mitigated. </a:t>
            </a:r>
          </a:p>
          <a:p>
            <a:pPr eaLnBrk="1" hangingPunct="1"/>
            <a:r>
              <a:rPr lang="en-US" sz="1000" b="1" dirty="0" smtClean="0"/>
              <a:t>Risk: </a:t>
            </a:r>
            <a:r>
              <a:rPr lang="en-US" sz="1000" dirty="0" smtClean="0"/>
              <a:t>A measure of future uncertainties in achieving program performance goals within defined cost and schedule constraints. It has three components: a future root cause, a likelihood assessed at the present time of that future root cause occurring, and the consequence of that future occurrence. </a:t>
            </a:r>
          </a:p>
        </p:txBody>
      </p:sp>
    </p:spTree>
    <p:extLst>
      <p:ext uri="{BB962C8B-B14F-4D97-AF65-F5344CB8AC3E}">
        <p14:creationId xmlns:p14="http://schemas.microsoft.com/office/powerpoint/2010/main" val="472576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23874"/>
            <a:fld id="{5465C919-1E93-427C-AF20-9386F34B3D34}" type="slidenum">
              <a:rPr lang="en-US" smtClean="0"/>
              <a:pPr defTabSz="923874"/>
              <a:t>12</a:t>
            </a:fld>
            <a:endParaRPr lang="en-US" dirty="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6336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23925"/>
            <a:fld id="{4DC833E0-4322-4A91-B5E4-63D13E28E024}" type="slidenum">
              <a:rPr lang="en-US" smtClean="0"/>
              <a:pPr defTabSz="923925"/>
              <a:t>2</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334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pPr defTabSz="923925"/>
            <a:fld id="{9C9BF6CF-4509-4B65-95B9-8C64ED18FC97}" type="slidenum">
              <a:rPr lang="en-US" smtClean="0"/>
              <a:pPr defTabSz="923925"/>
              <a:t>3</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91849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pPr defTabSz="923925"/>
            <a:fld id="{9C9BF6CF-4509-4B65-95B9-8C64ED18FC97}" type="slidenum">
              <a:rPr lang="en-US" smtClean="0"/>
              <a:pPr defTabSz="923925"/>
              <a:t>4</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5436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pPr defTabSz="923925"/>
            <a:fld id="{EFB52A6A-A724-4B42-B1C3-0A1ADB2F73BC}" type="slidenum">
              <a:rPr lang="en-US" smtClean="0"/>
              <a:pPr defTabSz="923925"/>
              <a:t>5</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9937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23925"/>
            <a:fld id="{F9FBD13C-E684-4A24-941D-0064F973E888}" type="slidenum">
              <a:rPr lang="en-US" smtClean="0"/>
              <a:pPr defTabSz="923925"/>
              <a:t>6</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4246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23925"/>
            <a:fld id="{55CC18A9-6081-43A2-9165-A1D2912AE24D}" type="slidenum">
              <a:rPr lang="en-US" smtClean="0"/>
              <a:pPr defTabSz="923925"/>
              <a:t>7</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5372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CE459-DBED-4CCA-B2CC-20C69A6EAD9E}" type="slidenum">
              <a:rPr lang="en-US"/>
              <a:pPr/>
              <a:t>8</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131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8C0D4-6C4F-40D3-8165-E5B9B297806D}" type="slidenum">
              <a:rPr lang="en-US"/>
              <a:pPr/>
              <a:t>9</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941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503238" y="1727200"/>
            <a:ext cx="9051925" cy="1320800"/>
          </a:xfrm>
        </p:spPr>
        <p:txBody>
          <a:bodyPr/>
          <a:lstStyle>
            <a:lvl1pPr>
              <a:defRPr sz="4000"/>
            </a:lvl1pPr>
          </a:lstStyle>
          <a:p>
            <a:r>
              <a:rPr lang="en-US"/>
              <a:t>Click to edit Master title style</a:t>
            </a:r>
          </a:p>
        </p:txBody>
      </p:sp>
      <p:sp>
        <p:nvSpPr>
          <p:cNvPr id="84995" name="Rectangle 3"/>
          <p:cNvSpPr>
            <a:spLocks noGrp="1" noChangeArrowheads="1"/>
          </p:cNvSpPr>
          <p:nvPr>
            <p:ph type="subTitle" idx="1"/>
          </p:nvPr>
        </p:nvSpPr>
        <p:spPr>
          <a:xfrm>
            <a:off x="503238" y="3022600"/>
            <a:ext cx="6754812" cy="588963"/>
          </a:xfrm>
        </p:spPr>
        <p:txBody>
          <a:bodyPr/>
          <a:lstStyle>
            <a:lvl1pPr marL="0" indent="0">
              <a:buFont typeface="AGaramond RegularSC" pitchFamily="1" charset="0"/>
              <a:buNone/>
              <a:defRPr>
                <a:solidFill>
                  <a:srgbClr val="79797C"/>
                </a:solidFill>
              </a:defRPr>
            </a:lvl1pPr>
          </a:lstStyle>
          <a:p>
            <a:r>
              <a:rPr lang="en-US"/>
              <a:t>Click to edit Master subtitle style</a:t>
            </a:r>
          </a:p>
        </p:txBody>
      </p:sp>
      <p:pic>
        <p:nvPicPr>
          <p:cNvPr id="6" name="Picture 8" descr="nasa-logo01"/>
          <p:cNvPicPr>
            <a:picLocks noChangeAspect="1" noChangeArrowheads="1"/>
          </p:cNvPicPr>
          <p:nvPr userDrawn="1"/>
        </p:nvPicPr>
        <p:blipFill>
          <a:blip r:embed="rId2" cstate="print"/>
          <a:srcRect/>
          <a:stretch>
            <a:fillRect/>
          </a:stretch>
        </p:blipFill>
        <p:spPr bwMode="auto">
          <a:xfrm>
            <a:off x="9009744" y="43542"/>
            <a:ext cx="990600" cy="990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188D73F-45D7-4D38-8811-842A597DF1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6475" y="1295400"/>
            <a:ext cx="2282825" cy="483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295400"/>
            <a:ext cx="6700837" cy="483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8D34C2D-AE5C-4165-A518-9E2C0B7FE0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238" y="1295400"/>
            <a:ext cx="9136062" cy="9493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238" y="2244725"/>
            <a:ext cx="9136062" cy="38862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C8E968A-2F71-4D7E-932E-06FC525F009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3238" y="1295400"/>
            <a:ext cx="9136062" cy="9493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2244725"/>
            <a:ext cx="4491037"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6675" y="2244725"/>
            <a:ext cx="4492625"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11148A8-9078-4808-AE00-584F6F6C5A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850379" y="7383294"/>
            <a:ext cx="4275137" cy="389106"/>
          </a:xfrm>
          <a:ln/>
        </p:spPr>
        <p:txBody>
          <a:bodyPr anchor="ctr"/>
          <a:lstStyle>
            <a:lvl1pPr>
              <a:defRPr>
                <a:solidFill>
                  <a:srgbClr val="000000"/>
                </a:solidFill>
                <a:latin typeface="+mn-lt"/>
              </a:defRPr>
            </a:lvl1pPr>
          </a:lstStyle>
          <a:p>
            <a:pPr>
              <a:defRPr/>
            </a:pPr>
            <a:r>
              <a:rPr lang="en-US" smtClean="0"/>
              <a:t>NASA-CM-02-01-01  Rev 7.0 11/17/2011</a:t>
            </a:r>
            <a:endParaRPr lang="en-US"/>
          </a:p>
        </p:txBody>
      </p:sp>
      <p:sp>
        <p:nvSpPr>
          <p:cNvPr id="5" name="Rectangle 6"/>
          <p:cNvSpPr>
            <a:spLocks noGrp="1" noChangeArrowheads="1"/>
          </p:cNvSpPr>
          <p:nvPr>
            <p:ph type="sldNum" sz="quarter" idx="11"/>
          </p:nvPr>
        </p:nvSpPr>
        <p:spPr>
          <a:xfrm>
            <a:off x="9117012" y="7383462"/>
            <a:ext cx="941388" cy="388938"/>
          </a:xfrm>
          <a:ln/>
        </p:spPr>
        <p:txBody>
          <a:bodyPr anchor="ctr"/>
          <a:lstStyle>
            <a:lvl1pPr algn="ctr">
              <a:defRPr>
                <a:solidFill>
                  <a:srgbClr val="000000"/>
                </a:solidFill>
                <a:latin typeface="+mn-lt"/>
              </a:defRPr>
            </a:lvl1pPr>
          </a:lstStyle>
          <a:p>
            <a:pPr>
              <a:defRPr/>
            </a:pPr>
            <a:fld id="{6AD60EC5-EF90-420A-B0E6-7F20A2BDA2F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918CFF6-DB12-4C3F-880E-5A643572B5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244725"/>
            <a:ext cx="4491037"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6675" y="2244725"/>
            <a:ext cx="449262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2CFB1576-B6A1-459B-931C-4C6BE1CCEF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85859CF-AD8A-46B0-9B9C-B1441D9427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0809D26-A966-4ACB-9000-839F987C1E8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7DC316A-3DA8-4750-8053-96B4289B5D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4872FE2-48CB-4209-8E32-83366E9331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NASA-CM-02-01-01  Rev 7.0 11/17/2011</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2245763-228D-4612-AFB8-616418D1A7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5902"/>
            <a:ext cx="10058400" cy="949325"/>
          </a:xfrm>
          <a:prstGeom prst="rect">
            <a:avLst/>
          </a:prstGeom>
          <a:noFill/>
          <a:ln w="9525">
            <a:noFill/>
            <a:miter lim="800000"/>
            <a:headEnd/>
            <a:tailEnd/>
          </a:ln>
        </p:spPr>
        <p:txBody>
          <a:bodyPr vert="horz" wrap="square" lIns="101882" tIns="50941" rIns="101882" bIns="50941"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03238" y="1624519"/>
            <a:ext cx="9136062" cy="4506406"/>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3" name="Rectangle 5"/>
          <p:cNvSpPr>
            <a:spLocks noGrp="1" noChangeArrowheads="1"/>
          </p:cNvSpPr>
          <p:nvPr>
            <p:ph type="ftr" sz="quarter" idx="3"/>
          </p:nvPr>
        </p:nvSpPr>
        <p:spPr bwMode="auto">
          <a:xfrm>
            <a:off x="4846159" y="7369175"/>
            <a:ext cx="4275137" cy="403225"/>
          </a:xfrm>
          <a:prstGeom prst="rect">
            <a:avLst/>
          </a:prstGeom>
          <a:noFill/>
          <a:ln w="9525">
            <a:noFill/>
            <a:miter lim="800000"/>
            <a:headEnd/>
            <a:tailEnd/>
          </a:ln>
          <a:effectLst/>
        </p:spPr>
        <p:txBody>
          <a:bodyPr vert="horz" wrap="square" lIns="101882" tIns="50941" rIns="101882" bIns="50941" numCol="1" anchor="ctr" anchorCtr="0" compatLnSpc="1">
            <a:prstTxWarp prst="textNoShape">
              <a:avLst/>
            </a:prstTxWarp>
          </a:bodyPr>
          <a:lstStyle>
            <a:lvl1pPr algn="r">
              <a:defRPr sz="800" smtClean="0">
                <a:solidFill>
                  <a:srgbClr val="000000"/>
                </a:solidFill>
                <a:latin typeface="+mn-lt"/>
              </a:defRPr>
            </a:lvl1pPr>
          </a:lstStyle>
          <a:p>
            <a:pPr>
              <a:defRPr/>
            </a:pPr>
            <a:r>
              <a:rPr lang="en-US" smtClean="0"/>
              <a:t>NASA-CM-02-01-01  Rev 7.0 11/17/2011</a:t>
            </a:r>
            <a:endParaRPr lang="en-US" dirty="0"/>
          </a:p>
        </p:txBody>
      </p:sp>
      <p:sp>
        <p:nvSpPr>
          <p:cNvPr id="83974" name="Rectangle 6"/>
          <p:cNvSpPr>
            <a:spLocks noGrp="1" noChangeArrowheads="1"/>
          </p:cNvSpPr>
          <p:nvPr>
            <p:ph type="sldNum" sz="quarter" idx="4"/>
          </p:nvPr>
        </p:nvSpPr>
        <p:spPr bwMode="auto">
          <a:xfrm>
            <a:off x="9117012" y="7383462"/>
            <a:ext cx="941388" cy="388938"/>
          </a:xfrm>
          <a:prstGeom prst="rect">
            <a:avLst/>
          </a:prstGeom>
          <a:noFill/>
          <a:ln w="9525">
            <a:noFill/>
            <a:miter lim="800000"/>
            <a:headEnd/>
            <a:tailEnd/>
          </a:ln>
          <a:effectLst/>
        </p:spPr>
        <p:txBody>
          <a:bodyPr vert="horz" wrap="square" lIns="101882" tIns="50941" rIns="101882" bIns="50941" numCol="1" anchor="ctr" anchorCtr="0" compatLnSpc="1">
            <a:prstTxWarp prst="textNoShape">
              <a:avLst/>
            </a:prstTxWarp>
          </a:bodyPr>
          <a:lstStyle>
            <a:lvl1pPr algn="ctr">
              <a:defRPr sz="1200" b="1">
                <a:solidFill>
                  <a:srgbClr val="000000"/>
                </a:solidFill>
                <a:latin typeface="+mn-lt"/>
              </a:defRPr>
            </a:lvl1pPr>
          </a:lstStyle>
          <a:p>
            <a:pPr>
              <a:defRPr/>
            </a:pPr>
            <a:fld id="{2065BFD8-F65A-4536-99C4-0FA32F263B80}" type="slidenum">
              <a:rPr lang="en-US" smtClean="0"/>
              <a:pPr>
                <a:defRPr/>
              </a:pPr>
              <a:t>‹#›</a:t>
            </a:fld>
            <a:endParaRPr lang="en-US"/>
          </a:p>
        </p:txBody>
      </p:sp>
      <p:pic>
        <p:nvPicPr>
          <p:cNvPr id="10" name="Picture 8" descr="nasa-logo01"/>
          <p:cNvPicPr>
            <a:picLocks noChangeAspect="1" noChangeArrowheads="1"/>
          </p:cNvPicPr>
          <p:nvPr userDrawn="1"/>
        </p:nvPicPr>
        <p:blipFill>
          <a:blip r:embed="rId15" cstate="print"/>
          <a:srcRect/>
          <a:stretch>
            <a:fillRect/>
          </a:stretch>
        </p:blipFill>
        <p:spPr bwMode="auto">
          <a:xfrm>
            <a:off x="9009744" y="43542"/>
            <a:ext cx="990600" cy="990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7"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hf hdr="0" dt="0"/>
  <p:txStyles>
    <p:titleStyle>
      <a:lvl1pPr algn="ctr" defTabSz="1019175" rtl="0" eaLnBrk="0" fontAlgn="base" hangingPunct="0">
        <a:spcBef>
          <a:spcPct val="0"/>
        </a:spcBef>
        <a:spcAft>
          <a:spcPct val="0"/>
        </a:spcAft>
        <a:defRPr sz="3600">
          <a:solidFill>
            <a:srgbClr val="000000"/>
          </a:solidFill>
          <a:latin typeface="+mj-lt"/>
          <a:ea typeface="+mj-ea"/>
          <a:cs typeface="+mj-cs"/>
        </a:defRPr>
      </a:lvl1pPr>
      <a:lvl2pPr algn="l" defTabSz="1019175" rtl="0" eaLnBrk="0" fontAlgn="base" hangingPunct="0">
        <a:spcBef>
          <a:spcPct val="0"/>
        </a:spcBef>
        <a:spcAft>
          <a:spcPct val="0"/>
        </a:spcAft>
        <a:defRPr sz="3600">
          <a:solidFill>
            <a:srgbClr val="939BA8"/>
          </a:solidFill>
          <a:latin typeface="Arial" charset="0"/>
        </a:defRPr>
      </a:lvl2pPr>
      <a:lvl3pPr algn="l" defTabSz="1019175" rtl="0" eaLnBrk="0" fontAlgn="base" hangingPunct="0">
        <a:spcBef>
          <a:spcPct val="0"/>
        </a:spcBef>
        <a:spcAft>
          <a:spcPct val="0"/>
        </a:spcAft>
        <a:defRPr sz="3600">
          <a:solidFill>
            <a:srgbClr val="939BA8"/>
          </a:solidFill>
          <a:latin typeface="Arial" charset="0"/>
        </a:defRPr>
      </a:lvl3pPr>
      <a:lvl4pPr algn="l" defTabSz="1019175" rtl="0" eaLnBrk="0" fontAlgn="base" hangingPunct="0">
        <a:spcBef>
          <a:spcPct val="0"/>
        </a:spcBef>
        <a:spcAft>
          <a:spcPct val="0"/>
        </a:spcAft>
        <a:defRPr sz="3600">
          <a:solidFill>
            <a:srgbClr val="939BA8"/>
          </a:solidFill>
          <a:latin typeface="Arial" charset="0"/>
        </a:defRPr>
      </a:lvl4pPr>
      <a:lvl5pPr algn="l" defTabSz="1019175" rtl="0" eaLnBrk="0" fontAlgn="base" hangingPunct="0">
        <a:spcBef>
          <a:spcPct val="0"/>
        </a:spcBef>
        <a:spcAft>
          <a:spcPct val="0"/>
        </a:spcAft>
        <a:defRPr sz="3600">
          <a:solidFill>
            <a:srgbClr val="939BA8"/>
          </a:solidFill>
          <a:latin typeface="Arial" charset="0"/>
        </a:defRPr>
      </a:lvl5pPr>
      <a:lvl6pPr marL="457200" algn="l" defTabSz="1019175" rtl="0" fontAlgn="base">
        <a:spcBef>
          <a:spcPct val="0"/>
        </a:spcBef>
        <a:spcAft>
          <a:spcPct val="0"/>
        </a:spcAft>
        <a:defRPr sz="3600">
          <a:solidFill>
            <a:srgbClr val="939BA8"/>
          </a:solidFill>
          <a:latin typeface="Arial" charset="0"/>
        </a:defRPr>
      </a:lvl6pPr>
      <a:lvl7pPr marL="914400" algn="l" defTabSz="1019175" rtl="0" fontAlgn="base">
        <a:spcBef>
          <a:spcPct val="0"/>
        </a:spcBef>
        <a:spcAft>
          <a:spcPct val="0"/>
        </a:spcAft>
        <a:defRPr sz="3600">
          <a:solidFill>
            <a:srgbClr val="939BA8"/>
          </a:solidFill>
          <a:latin typeface="Arial" charset="0"/>
        </a:defRPr>
      </a:lvl7pPr>
      <a:lvl8pPr marL="1371600" algn="l" defTabSz="1019175" rtl="0" fontAlgn="base">
        <a:spcBef>
          <a:spcPct val="0"/>
        </a:spcBef>
        <a:spcAft>
          <a:spcPct val="0"/>
        </a:spcAft>
        <a:defRPr sz="3600">
          <a:solidFill>
            <a:srgbClr val="939BA8"/>
          </a:solidFill>
          <a:latin typeface="Arial" charset="0"/>
        </a:defRPr>
      </a:lvl8pPr>
      <a:lvl9pPr marL="1828800" algn="l" defTabSz="1019175" rtl="0" fontAlgn="base">
        <a:spcBef>
          <a:spcPct val="0"/>
        </a:spcBef>
        <a:spcAft>
          <a:spcPct val="0"/>
        </a:spcAft>
        <a:defRPr sz="3600">
          <a:solidFill>
            <a:srgbClr val="939BA8"/>
          </a:solidFill>
          <a:latin typeface="Arial" charset="0"/>
        </a:defRPr>
      </a:lvl9pPr>
    </p:titleStyle>
    <p:bodyStyle>
      <a:lvl1pPr marL="250825" indent="-250825" algn="l" defTabSz="1019175" rtl="0" eaLnBrk="0" fontAlgn="base" hangingPunct="0">
        <a:lnSpc>
          <a:spcPts val="2675"/>
        </a:lnSpc>
        <a:spcBef>
          <a:spcPts val="450"/>
        </a:spcBef>
        <a:spcAft>
          <a:spcPts val="663"/>
        </a:spcAft>
        <a:buClr>
          <a:srgbClr val="A0A0A0"/>
        </a:buClr>
        <a:buSzPct val="80000"/>
        <a:buFont typeface="AGaramond RegularSC" pitchFamily="1" charset="0"/>
        <a:buChar char="•"/>
        <a:defRPr sz="2400">
          <a:solidFill>
            <a:srgbClr val="000000"/>
          </a:solidFill>
          <a:latin typeface="+mn-lt"/>
          <a:ea typeface="+mn-ea"/>
          <a:cs typeface="+mn-cs"/>
        </a:defRPr>
      </a:lvl1pPr>
      <a:lvl2pPr marL="635000" indent="-188913" algn="l" defTabSz="1019175" rtl="0" eaLnBrk="0" fontAlgn="base" hangingPunct="0">
        <a:lnSpc>
          <a:spcPts val="2675"/>
        </a:lnSpc>
        <a:spcBef>
          <a:spcPts val="450"/>
        </a:spcBef>
        <a:spcAft>
          <a:spcPts val="663"/>
        </a:spcAft>
        <a:defRPr sz="2400">
          <a:solidFill>
            <a:srgbClr val="000000"/>
          </a:solidFill>
          <a:latin typeface="+mn-lt"/>
        </a:defRPr>
      </a:lvl2pPr>
      <a:lvl3pPr marL="1150938" indent="-188913" algn="l" defTabSz="1019175" rtl="0" eaLnBrk="0" fontAlgn="base" hangingPunct="0">
        <a:lnSpc>
          <a:spcPts val="2675"/>
        </a:lnSpc>
        <a:spcBef>
          <a:spcPts val="450"/>
        </a:spcBef>
        <a:spcAft>
          <a:spcPts val="663"/>
        </a:spcAft>
        <a:buSzPct val="90000"/>
        <a:buChar char="»"/>
        <a:defRPr sz="2400">
          <a:solidFill>
            <a:srgbClr val="000000"/>
          </a:solidFill>
          <a:latin typeface="+mn-lt"/>
        </a:defRPr>
      </a:lvl3pPr>
      <a:lvl4pPr marL="1717675" indent="-188913" algn="l" defTabSz="1019175" rtl="0" eaLnBrk="0" fontAlgn="base" hangingPunct="0">
        <a:lnSpc>
          <a:spcPts val="2675"/>
        </a:lnSpc>
        <a:spcBef>
          <a:spcPts val="450"/>
        </a:spcBef>
        <a:spcAft>
          <a:spcPts val="663"/>
        </a:spcAft>
        <a:defRPr sz="2400">
          <a:solidFill>
            <a:srgbClr val="000000"/>
          </a:solidFill>
          <a:latin typeface="+mn-lt"/>
        </a:defRPr>
      </a:lvl4pPr>
      <a:lvl5pPr marL="2292350" indent="-254000" algn="l" defTabSz="1019175" rtl="0" eaLnBrk="0" fontAlgn="base" hangingPunct="0">
        <a:lnSpc>
          <a:spcPts val="2900"/>
        </a:lnSpc>
        <a:spcBef>
          <a:spcPct val="0"/>
        </a:spcBef>
        <a:spcAft>
          <a:spcPts val="663"/>
        </a:spcAft>
        <a:defRPr sz="2400">
          <a:solidFill>
            <a:srgbClr val="000000"/>
          </a:solidFill>
          <a:latin typeface="+mn-lt"/>
        </a:defRPr>
      </a:lvl5pPr>
      <a:lvl6pPr marL="2749550" indent="-254000" algn="l" defTabSz="1019175" rtl="0" fontAlgn="base">
        <a:lnSpc>
          <a:spcPts val="2900"/>
        </a:lnSpc>
        <a:spcBef>
          <a:spcPct val="0"/>
        </a:spcBef>
        <a:spcAft>
          <a:spcPts val="663"/>
        </a:spcAft>
        <a:defRPr sz="1400">
          <a:solidFill>
            <a:srgbClr val="666666"/>
          </a:solidFill>
          <a:latin typeface="+mn-lt"/>
        </a:defRPr>
      </a:lvl6pPr>
      <a:lvl7pPr marL="3206750" indent="-254000" algn="l" defTabSz="1019175" rtl="0" fontAlgn="base">
        <a:lnSpc>
          <a:spcPts val="2900"/>
        </a:lnSpc>
        <a:spcBef>
          <a:spcPct val="0"/>
        </a:spcBef>
        <a:spcAft>
          <a:spcPts val="663"/>
        </a:spcAft>
        <a:defRPr sz="1400">
          <a:solidFill>
            <a:srgbClr val="666666"/>
          </a:solidFill>
          <a:latin typeface="+mn-lt"/>
        </a:defRPr>
      </a:lvl7pPr>
      <a:lvl8pPr marL="3663950" indent="-254000" algn="l" defTabSz="1019175" rtl="0" fontAlgn="base">
        <a:lnSpc>
          <a:spcPts val="2900"/>
        </a:lnSpc>
        <a:spcBef>
          <a:spcPct val="0"/>
        </a:spcBef>
        <a:spcAft>
          <a:spcPts val="663"/>
        </a:spcAft>
        <a:defRPr sz="1400">
          <a:solidFill>
            <a:srgbClr val="666666"/>
          </a:solidFill>
          <a:latin typeface="+mn-lt"/>
        </a:defRPr>
      </a:lvl8pPr>
      <a:lvl9pPr marL="4121150" indent="-254000" algn="l" defTabSz="1019175" rtl="0" fontAlgn="base">
        <a:lnSpc>
          <a:spcPts val="2900"/>
        </a:lnSpc>
        <a:spcBef>
          <a:spcPct val="0"/>
        </a:spcBef>
        <a:spcAft>
          <a:spcPts val="663"/>
        </a:spcAft>
        <a:defRPr sz="14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133600"/>
            <a:ext cx="10058400" cy="1247775"/>
          </a:xfrm>
        </p:spPr>
        <p:txBody>
          <a:bodyPr/>
          <a:lstStyle/>
          <a:p>
            <a:pPr algn="ctr" eaLnBrk="1" hangingPunct="1"/>
            <a:r>
              <a:rPr lang="en-US" sz="3600" b="1" dirty="0" smtClean="0">
                <a:solidFill>
                  <a:srgbClr val="000000"/>
                </a:solidFill>
              </a:rPr>
              <a:t>Service Request Review Team (SRRT)</a:t>
            </a:r>
            <a:r>
              <a:rPr lang="en-US" sz="3600" dirty="0" smtClean="0">
                <a:solidFill>
                  <a:srgbClr val="000000"/>
                </a:solidFill>
              </a:rPr>
              <a:t/>
            </a:r>
            <a:br>
              <a:rPr lang="en-US" sz="3600" dirty="0" smtClean="0">
                <a:solidFill>
                  <a:srgbClr val="000000"/>
                </a:solidFill>
              </a:rPr>
            </a:br>
            <a:r>
              <a:rPr lang="en-US" sz="2400" b="1" dirty="0" smtClean="0">
                <a:solidFill>
                  <a:srgbClr val="000000"/>
                </a:solidFill>
              </a:rPr>
              <a:t>Authorization to Develop</a:t>
            </a:r>
            <a:br>
              <a:rPr lang="en-US" sz="2400" b="1" dirty="0" smtClean="0">
                <a:solidFill>
                  <a:srgbClr val="000000"/>
                </a:solidFill>
              </a:rPr>
            </a:br>
            <a:r>
              <a:rPr lang="en-US" sz="2400" dirty="0" smtClean="0">
                <a:solidFill>
                  <a:srgbClr val="000000"/>
                </a:solidFill>
              </a:rPr>
              <a:t>Class 1 Service Request</a:t>
            </a:r>
          </a:p>
        </p:txBody>
      </p:sp>
      <p:sp>
        <p:nvSpPr>
          <p:cNvPr id="4099" name="Rectangle 3"/>
          <p:cNvSpPr>
            <a:spLocks noGrp="1" noChangeArrowheads="1"/>
          </p:cNvSpPr>
          <p:nvPr>
            <p:ph type="subTitle" idx="1"/>
          </p:nvPr>
        </p:nvSpPr>
        <p:spPr>
          <a:xfrm>
            <a:off x="1" y="2697020"/>
            <a:ext cx="10058399" cy="3846655"/>
          </a:xfrm>
        </p:spPr>
        <p:txBody>
          <a:bodyPr/>
          <a:lstStyle/>
          <a:p>
            <a:pPr algn="ctr">
              <a:lnSpc>
                <a:spcPct val="90000"/>
              </a:lnSpc>
              <a:spcBef>
                <a:spcPct val="0"/>
              </a:spcBef>
            </a:pPr>
            <a:r>
              <a:rPr lang="en-US" sz="1600" dirty="0" smtClean="0">
                <a:solidFill>
                  <a:srgbClr val="000000"/>
                </a:solidFill>
              </a:rPr>
              <a:t>Migrate Career Management Tracking System (CMTS) from the WESTPrime environment to the HQ VM Cluster </a:t>
            </a:r>
            <a:r>
              <a:rPr lang="en-US" sz="1600" dirty="0" smtClean="0">
                <a:solidFill>
                  <a:schemeClr val="bg2"/>
                </a:solidFill>
              </a:rPr>
              <a:t/>
            </a:r>
            <a:br>
              <a:rPr lang="en-US" sz="1600" dirty="0" smtClean="0">
                <a:solidFill>
                  <a:schemeClr val="bg2"/>
                </a:solidFill>
              </a:rPr>
            </a:br>
            <a:endParaRPr lang="en-US" sz="1600" dirty="0" smtClean="0">
              <a:solidFill>
                <a:schemeClr val="bg2"/>
              </a:solidFill>
            </a:endParaRPr>
          </a:p>
          <a:p>
            <a:pPr algn="ctr">
              <a:lnSpc>
                <a:spcPct val="90000"/>
              </a:lnSpc>
              <a:spcBef>
                <a:spcPct val="0"/>
              </a:spcBef>
            </a:pPr>
            <a:r>
              <a:rPr lang="en-US" sz="1600" dirty="0" smtClean="0">
                <a:solidFill>
                  <a:srgbClr val="000000"/>
                </a:solidFill>
              </a:rPr>
              <a:t>SR# </a:t>
            </a:r>
            <a:r>
              <a:rPr lang="en-US" sz="1600" dirty="0" smtClean="0">
                <a:solidFill>
                  <a:schemeClr val="bg2"/>
                </a:solidFill>
              </a:rPr>
              <a:t>2015-0002618</a:t>
            </a:r>
          </a:p>
          <a:p>
            <a:pPr algn="ctr">
              <a:lnSpc>
                <a:spcPct val="90000"/>
              </a:lnSpc>
              <a:spcBef>
                <a:spcPct val="0"/>
              </a:spcBef>
            </a:pPr>
            <a:r>
              <a:rPr lang="en-US" sz="1600" dirty="0" smtClean="0">
                <a:solidFill>
                  <a:schemeClr val="bg2"/>
                </a:solidFill>
              </a:rPr>
              <a:t>Phase</a:t>
            </a:r>
            <a:r>
              <a:rPr lang="en-US" sz="1600" dirty="0" smtClean="0">
                <a:solidFill>
                  <a:srgbClr val="000000"/>
                </a:solidFill>
              </a:rPr>
              <a:t> = SRRT</a:t>
            </a:r>
          </a:p>
          <a:p>
            <a:pPr algn="ctr">
              <a:lnSpc>
                <a:spcPct val="90000"/>
              </a:lnSpc>
              <a:spcBef>
                <a:spcPct val="0"/>
              </a:spcBef>
            </a:pPr>
            <a:endParaRPr lang="en-US" sz="1600" dirty="0" smtClean="0">
              <a:solidFill>
                <a:srgbClr val="000000"/>
              </a:solidFill>
            </a:endParaRPr>
          </a:p>
          <a:p>
            <a:pPr algn="ctr">
              <a:lnSpc>
                <a:spcPct val="90000"/>
              </a:lnSpc>
              <a:spcBef>
                <a:spcPct val="0"/>
              </a:spcBef>
            </a:pPr>
            <a:r>
              <a:rPr lang="en-US" sz="1600" dirty="0" smtClean="0">
                <a:solidFill>
                  <a:srgbClr val="000000"/>
                </a:solidFill>
              </a:rPr>
              <a:t>SR Requester = Chris McCoy</a:t>
            </a:r>
          </a:p>
          <a:p>
            <a:pPr algn="ctr">
              <a:lnSpc>
                <a:spcPct val="90000"/>
              </a:lnSpc>
              <a:spcBef>
                <a:spcPct val="10000"/>
              </a:spcBef>
              <a:spcAft>
                <a:spcPct val="35000"/>
              </a:spcAft>
            </a:pPr>
            <a:r>
              <a:rPr lang="en-US" sz="1600" dirty="0" smtClean="0">
                <a:solidFill>
                  <a:srgbClr val="000000"/>
                </a:solidFill>
              </a:rPr>
              <a:t>NASA Organization Name = Information Technology Communications Division (ITCD) </a:t>
            </a:r>
          </a:p>
          <a:p>
            <a:pPr algn="ctr">
              <a:lnSpc>
                <a:spcPct val="70000"/>
              </a:lnSpc>
              <a:spcBef>
                <a:spcPct val="10000"/>
              </a:spcBef>
              <a:spcAft>
                <a:spcPct val="35000"/>
              </a:spcAft>
            </a:pPr>
            <a:r>
              <a:rPr lang="en-US" sz="1600" dirty="0" smtClean="0">
                <a:solidFill>
                  <a:srgbClr val="000000"/>
                </a:solidFill>
              </a:rPr>
              <a:t> </a:t>
            </a:r>
            <a:br>
              <a:rPr lang="en-US" sz="1600" dirty="0" smtClean="0">
                <a:solidFill>
                  <a:srgbClr val="000000"/>
                </a:solidFill>
              </a:rPr>
            </a:br>
            <a:r>
              <a:rPr lang="en-US" sz="1600" dirty="0" smtClean="0">
                <a:solidFill>
                  <a:srgbClr val="000000"/>
                </a:solidFill>
              </a:rPr>
              <a:t> Priority = Routine</a:t>
            </a:r>
          </a:p>
          <a:p>
            <a:pPr algn="ctr">
              <a:lnSpc>
                <a:spcPct val="70000"/>
              </a:lnSpc>
              <a:spcBef>
                <a:spcPct val="0"/>
              </a:spcBef>
              <a:spcAft>
                <a:spcPct val="35000"/>
              </a:spcAft>
            </a:pPr>
            <a:r>
              <a:rPr lang="en-US" sz="1600" dirty="0" smtClean="0">
                <a:solidFill>
                  <a:srgbClr val="000000"/>
                </a:solidFill>
              </a:rPr>
              <a:t>Task Order / Funding = 10.01 </a:t>
            </a:r>
          </a:p>
          <a:p>
            <a:pPr algn="ctr">
              <a:lnSpc>
                <a:spcPct val="70000"/>
              </a:lnSpc>
              <a:spcBef>
                <a:spcPct val="0"/>
              </a:spcBef>
              <a:spcAft>
                <a:spcPct val="35000"/>
              </a:spcAft>
            </a:pPr>
            <a:r>
              <a:rPr lang="en-US" sz="1600" dirty="0" smtClean="0">
                <a:solidFill>
                  <a:srgbClr val="000000"/>
                </a:solidFill>
              </a:rPr>
              <a:t>Deployment Date: 06/19/2015</a:t>
            </a:r>
          </a:p>
          <a:p>
            <a:pPr algn="ctr">
              <a:lnSpc>
                <a:spcPct val="70000"/>
              </a:lnSpc>
              <a:spcBef>
                <a:spcPct val="0"/>
              </a:spcBef>
              <a:spcAft>
                <a:spcPct val="35000"/>
              </a:spcAft>
            </a:pPr>
            <a:r>
              <a:rPr lang="en-US" sz="1600" dirty="0" smtClean="0">
                <a:solidFill>
                  <a:srgbClr val="000000"/>
                </a:solidFill>
              </a:rPr>
              <a:t>ECD: 06/30/2015</a:t>
            </a:r>
            <a:endParaRPr lang="en-US" sz="1800" dirty="0" smtClean="0">
              <a:solidFill>
                <a:srgbClr val="000000"/>
              </a:solidFill>
            </a:endParaRPr>
          </a:p>
        </p:txBody>
      </p:sp>
      <p:sp>
        <p:nvSpPr>
          <p:cNvPr id="4102" name="Text Box 26"/>
          <p:cNvSpPr txBox="1">
            <a:spLocks noChangeArrowheads="1"/>
          </p:cNvSpPr>
          <p:nvPr/>
        </p:nvSpPr>
        <p:spPr bwMode="auto">
          <a:xfrm>
            <a:off x="6146800" y="6699250"/>
            <a:ext cx="3643313" cy="696913"/>
          </a:xfrm>
          <a:prstGeom prst="rect">
            <a:avLst/>
          </a:prstGeom>
          <a:noFill/>
          <a:ln w="9525">
            <a:noFill/>
            <a:miter lim="800000"/>
            <a:headEnd/>
            <a:tailEnd/>
          </a:ln>
        </p:spPr>
        <p:txBody>
          <a:bodyPr>
            <a:spAutoFit/>
          </a:bodyPr>
          <a:lstStyle/>
          <a:p>
            <a:pPr algn="r" eaLnBrk="0" hangingPunct="0">
              <a:spcBef>
                <a:spcPct val="20000"/>
              </a:spcBef>
            </a:pPr>
            <a:r>
              <a:rPr lang="en-US" sz="1800" dirty="0" smtClean="0">
                <a:solidFill>
                  <a:srgbClr val="000000"/>
                </a:solidFill>
              </a:rPr>
              <a:t>Luis Ayala</a:t>
            </a:r>
          </a:p>
          <a:p>
            <a:pPr algn="r" eaLnBrk="0" hangingPunct="0">
              <a:spcBef>
                <a:spcPct val="20000"/>
              </a:spcBef>
            </a:pPr>
            <a:r>
              <a:rPr lang="en-US" sz="1800" dirty="0" smtClean="0">
                <a:solidFill>
                  <a:schemeClr val="bg2"/>
                </a:solidFill>
              </a:rPr>
              <a:t>06/03</a:t>
            </a:r>
            <a:r>
              <a:rPr lang="en-US" sz="1800" dirty="0" smtClean="0">
                <a:solidFill>
                  <a:srgbClr val="000000"/>
                </a:solidFill>
              </a:rPr>
              <a:t>/2015</a:t>
            </a:r>
            <a:endParaRPr lang="en-US" sz="180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0" y="189931"/>
            <a:ext cx="10058400" cy="1161197"/>
          </a:xfrm>
        </p:spPr>
        <p:txBody>
          <a:bodyPr/>
          <a:lstStyle/>
          <a:p>
            <a:pPr algn="ctr" eaLnBrk="1" hangingPunct="1"/>
            <a:r>
              <a:rPr lang="en-US" b="1" dirty="0" smtClean="0">
                <a:solidFill>
                  <a:schemeClr val="bg2"/>
                </a:solidFill>
              </a:rPr>
              <a:t>Project Contingency Factors</a:t>
            </a:r>
            <a:r>
              <a:rPr lang="en-US" b="1" dirty="0" smtClean="0">
                <a:solidFill>
                  <a:srgbClr val="000000"/>
                </a:solidFill>
              </a:rPr>
              <a:t/>
            </a:r>
            <a:br>
              <a:rPr lang="en-US" b="1" dirty="0" smtClean="0">
                <a:solidFill>
                  <a:srgbClr val="000000"/>
                </a:solidFill>
              </a:rPr>
            </a:br>
            <a:endParaRPr lang="en-US" sz="2000" dirty="0" smtClean="0">
              <a:solidFill>
                <a:srgbClr val="000000"/>
              </a:solidFill>
            </a:endParaRPr>
          </a:p>
        </p:txBody>
      </p:sp>
      <p:sp>
        <p:nvSpPr>
          <p:cNvPr id="13" name="Rectangle 12"/>
          <p:cNvSpPr/>
          <p:nvPr/>
        </p:nvSpPr>
        <p:spPr>
          <a:xfrm>
            <a:off x="452063" y="1128777"/>
            <a:ext cx="9113177" cy="5826210"/>
          </a:xfrm>
          <a:prstGeom prst="rect">
            <a:avLst/>
          </a:prstGeom>
        </p:spPr>
        <p:txBody>
          <a:bodyPr wrap="square">
            <a:spAutoFit/>
          </a:bodyPr>
          <a:lstStyle/>
          <a:p>
            <a:pPr eaLnBrk="1" hangingPunct="1">
              <a:lnSpc>
                <a:spcPct val="90000"/>
              </a:lnSpc>
            </a:pPr>
            <a:r>
              <a:rPr lang="en-US" sz="1800" b="1" u="sng" dirty="0" smtClean="0">
                <a:solidFill>
                  <a:srgbClr val="000000"/>
                </a:solidFill>
              </a:rPr>
              <a:t>Assumptions</a:t>
            </a:r>
          </a:p>
          <a:p>
            <a:pPr marL="285750" indent="-285750" eaLnBrk="1" hangingPunct="1">
              <a:lnSpc>
                <a:spcPct val="90000"/>
              </a:lnSpc>
              <a:buFont typeface="Arial" panose="020B0604020202020204" pitchFamily="34" charset="0"/>
              <a:buChar char="•"/>
            </a:pPr>
            <a:r>
              <a:rPr lang="en-US" sz="1800" i="1" dirty="0" smtClean="0">
                <a:solidFill>
                  <a:srgbClr val="000000"/>
                </a:solidFill>
              </a:rPr>
              <a:t>No application codes changes are required for the migration from WESTPrime to the HQ VM Cluster</a:t>
            </a:r>
          </a:p>
          <a:p>
            <a:pPr marL="285750" indent="-285750" eaLnBrk="1" hangingPunct="1">
              <a:lnSpc>
                <a:spcPct val="90000"/>
              </a:lnSpc>
              <a:buFont typeface="Arial" panose="020B0604020202020204" pitchFamily="34" charset="0"/>
              <a:buChar char="•"/>
            </a:pPr>
            <a:r>
              <a:rPr lang="en-US" sz="1800" i="1" dirty="0" smtClean="0">
                <a:solidFill>
                  <a:srgbClr val="000000"/>
                </a:solidFill>
              </a:rPr>
              <a:t>WESTPrime will provide the source code files and application data</a:t>
            </a:r>
          </a:p>
          <a:p>
            <a:pPr marL="285750" indent="-285750" eaLnBrk="1" hangingPunct="1">
              <a:lnSpc>
                <a:spcPct val="90000"/>
              </a:lnSpc>
              <a:buFont typeface="Arial" panose="020B0604020202020204" pitchFamily="34" charset="0"/>
              <a:buChar char="•"/>
            </a:pPr>
            <a:r>
              <a:rPr lang="en-US" sz="1800" i="1" dirty="0" smtClean="0">
                <a:solidFill>
                  <a:srgbClr val="000000"/>
                </a:solidFill>
              </a:rPr>
              <a:t>WESTPrime will lock down the application when required for deployment requirement</a:t>
            </a:r>
          </a:p>
          <a:p>
            <a:pPr marL="285750" indent="-285750">
              <a:lnSpc>
                <a:spcPct val="90000"/>
              </a:lnSpc>
              <a:buFont typeface="Arial" panose="020B0604020202020204" pitchFamily="34" charset="0"/>
              <a:buChar char="•"/>
            </a:pPr>
            <a:r>
              <a:rPr lang="en-US" sz="1800" i="1" dirty="0">
                <a:solidFill>
                  <a:schemeClr val="bg2"/>
                </a:solidFill>
              </a:rPr>
              <a:t>Daytime deployment authorized</a:t>
            </a:r>
          </a:p>
          <a:p>
            <a:pPr eaLnBrk="1" hangingPunct="1">
              <a:lnSpc>
                <a:spcPct val="90000"/>
              </a:lnSpc>
            </a:pPr>
            <a:endParaRPr lang="en-US" sz="1800" dirty="0" smtClean="0">
              <a:solidFill>
                <a:srgbClr val="000000"/>
              </a:solidFill>
            </a:endParaRPr>
          </a:p>
          <a:p>
            <a:pPr eaLnBrk="1" hangingPunct="1">
              <a:lnSpc>
                <a:spcPct val="90000"/>
              </a:lnSpc>
            </a:pPr>
            <a:r>
              <a:rPr lang="en-US" sz="1800" b="1" u="sng" dirty="0" smtClean="0">
                <a:solidFill>
                  <a:srgbClr val="000000"/>
                </a:solidFill>
              </a:rPr>
              <a:t>Constraints</a:t>
            </a:r>
          </a:p>
          <a:p>
            <a:pPr marL="285750" indent="-285750">
              <a:lnSpc>
                <a:spcPct val="90000"/>
              </a:lnSpc>
              <a:buFont typeface="Arial" panose="020B0604020202020204" pitchFamily="34" charset="0"/>
              <a:buChar char="•"/>
            </a:pPr>
            <a:r>
              <a:rPr lang="en-US" sz="1800" i="1" dirty="0" smtClean="0">
                <a:solidFill>
                  <a:srgbClr val="000000"/>
                </a:solidFill>
              </a:rPr>
              <a:t>WESTPrime CCB schedule</a:t>
            </a:r>
          </a:p>
          <a:p>
            <a:pPr eaLnBrk="1" hangingPunct="1">
              <a:lnSpc>
                <a:spcPct val="90000"/>
              </a:lnSpc>
            </a:pPr>
            <a:endParaRPr lang="en-US" sz="1800" dirty="0" smtClean="0">
              <a:solidFill>
                <a:srgbClr val="000000"/>
              </a:solidFill>
            </a:endParaRPr>
          </a:p>
          <a:p>
            <a:pPr eaLnBrk="1" hangingPunct="1">
              <a:lnSpc>
                <a:spcPct val="90000"/>
              </a:lnSpc>
            </a:pPr>
            <a:r>
              <a:rPr lang="en-US" sz="1800" b="1" u="sng" dirty="0" smtClean="0">
                <a:solidFill>
                  <a:srgbClr val="000000"/>
                </a:solidFill>
              </a:rPr>
              <a:t>Dependencies</a:t>
            </a:r>
          </a:p>
          <a:p>
            <a:pPr marL="285750" indent="-285750">
              <a:lnSpc>
                <a:spcPct val="90000"/>
              </a:lnSpc>
              <a:buFont typeface="Arial" panose="020B0604020202020204" pitchFamily="34" charset="0"/>
              <a:buChar char="•"/>
            </a:pPr>
            <a:r>
              <a:rPr lang="en-US" sz="1800" i="1" dirty="0" smtClean="0">
                <a:solidFill>
                  <a:srgbClr val="000000"/>
                </a:solidFill>
              </a:rPr>
              <a:t>WESTPrime CCB approval</a:t>
            </a:r>
          </a:p>
          <a:p>
            <a:pPr marL="285750" indent="-285750">
              <a:lnSpc>
                <a:spcPct val="90000"/>
              </a:lnSpc>
              <a:buFont typeface="Arial" panose="020B0604020202020204" pitchFamily="34" charset="0"/>
              <a:buChar char="•"/>
            </a:pPr>
            <a:r>
              <a:rPr lang="en-US" sz="1800" i="1" dirty="0" smtClean="0">
                <a:solidFill>
                  <a:srgbClr val="000000"/>
                </a:solidFill>
              </a:rPr>
              <a:t>WESTPrime support</a:t>
            </a:r>
          </a:p>
          <a:p>
            <a:pPr>
              <a:lnSpc>
                <a:spcPct val="90000"/>
              </a:lnSpc>
            </a:pPr>
            <a:endParaRPr lang="en-US" sz="1800" i="1" dirty="0" smtClean="0">
              <a:solidFill>
                <a:srgbClr val="000000"/>
              </a:solidFill>
            </a:endParaRPr>
          </a:p>
          <a:p>
            <a:pPr>
              <a:lnSpc>
                <a:spcPct val="90000"/>
              </a:lnSpc>
            </a:pPr>
            <a:endParaRPr lang="en-US" sz="1800" dirty="0" smtClean="0">
              <a:solidFill>
                <a:srgbClr val="000000"/>
              </a:solidFill>
            </a:endParaRPr>
          </a:p>
          <a:p>
            <a:pPr eaLnBrk="1" hangingPunct="1">
              <a:lnSpc>
                <a:spcPct val="90000"/>
              </a:lnSpc>
            </a:pPr>
            <a:r>
              <a:rPr lang="en-US" sz="1800" b="1" u="sng" dirty="0" smtClean="0">
                <a:solidFill>
                  <a:srgbClr val="000000"/>
                </a:solidFill>
              </a:rPr>
              <a:t>Deviations</a:t>
            </a:r>
          </a:p>
          <a:p>
            <a:pPr marL="285750" indent="-285750">
              <a:lnSpc>
                <a:spcPct val="90000"/>
              </a:lnSpc>
              <a:buFont typeface="Arial" panose="020B0604020202020204" pitchFamily="34" charset="0"/>
              <a:buChar char="•"/>
            </a:pPr>
            <a:r>
              <a:rPr lang="en-US" sz="1800" i="1" dirty="0" smtClean="0">
                <a:solidFill>
                  <a:srgbClr val="000000"/>
                </a:solidFill>
              </a:rPr>
              <a:t>SRR/PDR/CDR Waived</a:t>
            </a:r>
          </a:p>
          <a:p>
            <a:pPr marL="285750" indent="-285750">
              <a:lnSpc>
                <a:spcPct val="90000"/>
              </a:lnSpc>
              <a:buFont typeface="Arial" panose="020B0604020202020204" pitchFamily="34" charset="0"/>
              <a:buChar char="•"/>
            </a:pPr>
            <a:r>
              <a:rPr lang="en-US" sz="1800" i="1" dirty="0" smtClean="0">
                <a:solidFill>
                  <a:srgbClr val="000000"/>
                </a:solidFill>
              </a:rPr>
              <a:t>Q/A will be performed by the development team and business analyst</a:t>
            </a:r>
          </a:p>
          <a:p>
            <a:pPr marL="285750" indent="-285750">
              <a:lnSpc>
                <a:spcPct val="90000"/>
              </a:lnSpc>
              <a:buFont typeface="Arial" panose="020B0604020202020204" pitchFamily="34" charset="0"/>
              <a:buChar char="•"/>
            </a:pPr>
            <a:r>
              <a:rPr lang="en-US" sz="1800" i="1" dirty="0" smtClean="0">
                <a:solidFill>
                  <a:srgbClr val="000000"/>
                </a:solidFill>
              </a:rPr>
              <a:t>508 not required</a:t>
            </a:r>
          </a:p>
          <a:p>
            <a:pPr marL="285750" indent="-285750">
              <a:lnSpc>
                <a:spcPct val="90000"/>
              </a:lnSpc>
              <a:buFont typeface="Arial" panose="020B0604020202020204" pitchFamily="34" charset="0"/>
              <a:buChar char="•"/>
            </a:pPr>
            <a:r>
              <a:rPr lang="en-US" sz="1800" i="1" dirty="0" smtClean="0">
                <a:solidFill>
                  <a:srgbClr val="000000"/>
                </a:solidFill>
              </a:rPr>
              <a:t>ARB not required</a:t>
            </a:r>
          </a:p>
          <a:p>
            <a:pPr>
              <a:lnSpc>
                <a:spcPct val="90000"/>
              </a:lnSpc>
            </a:pPr>
            <a:endParaRPr lang="en-US" sz="1800" dirty="0" smtClean="0">
              <a:solidFill>
                <a:srgbClr val="000000"/>
              </a:solidFill>
            </a:endParaRPr>
          </a:p>
          <a:p>
            <a:pPr eaLnBrk="1" hangingPunct="1">
              <a:lnSpc>
                <a:spcPct val="90000"/>
              </a:lnSpc>
            </a:pPr>
            <a:r>
              <a:rPr lang="en-US" sz="1800" b="1" u="sng" dirty="0" smtClean="0">
                <a:solidFill>
                  <a:srgbClr val="000000"/>
                </a:solidFill>
              </a:rPr>
              <a:t>Issues</a:t>
            </a:r>
          </a:p>
          <a:p>
            <a:pPr marL="285750" indent="-285750" eaLnBrk="1" hangingPunct="1">
              <a:lnSpc>
                <a:spcPct val="90000"/>
              </a:lnSpc>
              <a:buFont typeface="Arial" panose="020B0604020202020204" pitchFamily="34" charset="0"/>
              <a:buChar char="•"/>
            </a:pPr>
            <a:r>
              <a:rPr lang="en-US" sz="1800" dirty="0">
                <a:solidFill>
                  <a:srgbClr val="000000"/>
                </a:solidFill>
              </a:rPr>
              <a:t>N</a:t>
            </a:r>
            <a:r>
              <a:rPr lang="en-US" sz="1800" dirty="0" smtClean="0">
                <a:solidFill>
                  <a:srgbClr val="000000"/>
                </a:solidFill>
              </a:rPr>
              <a:t>one</a:t>
            </a:r>
          </a:p>
        </p:txBody>
      </p:sp>
      <p:sp>
        <p:nvSpPr>
          <p:cNvPr id="7" name="Slide Number Placeholder 6"/>
          <p:cNvSpPr>
            <a:spLocks noGrp="1"/>
          </p:cNvSpPr>
          <p:nvPr>
            <p:ph type="sldNum" sz="quarter" idx="11"/>
          </p:nvPr>
        </p:nvSpPr>
        <p:spPr/>
        <p:txBody>
          <a:bodyPr/>
          <a:lstStyle/>
          <a:p>
            <a:pPr>
              <a:defRPr/>
            </a:pPr>
            <a:fld id="{FC8E968A-2F71-4D7E-932E-06FC525F009E}" type="slidenum">
              <a:rPr lang="en-US" smtClean="0"/>
              <a:pPr>
                <a:defRPr/>
              </a:pPr>
              <a:t>10</a:t>
            </a:fld>
            <a:endParaRPr lang="en-US"/>
          </a:p>
        </p:txBody>
      </p:sp>
      <p:sp>
        <p:nvSpPr>
          <p:cNvPr id="8" name="Footer Placeholder 7"/>
          <p:cNvSpPr>
            <a:spLocks noGrp="1"/>
          </p:cNvSpPr>
          <p:nvPr>
            <p:ph type="ftr" sz="quarter" idx="10"/>
          </p:nvPr>
        </p:nvSpPr>
        <p:spPr/>
        <p:txBody>
          <a:bodyPr/>
          <a:lstStyle/>
          <a:p>
            <a:pPr>
              <a:defRPr/>
            </a:pPr>
            <a:r>
              <a:rPr lang="en-US" smtClean="0"/>
              <a:t>NASA-CM-02-01-01  Rev 7.0 11/17/2011</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115558"/>
            <a:ext cx="10058400" cy="949325"/>
          </a:xfrm>
          <a:prstGeom prst="rect">
            <a:avLst/>
          </a:prstGeom>
          <a:noFill/>
          <a:ln w="9525">
            <a:noFill/>
            <a:miter lim="800000"/>
            <a:headEnd/>
            <a:tailEnd/>
          </a:ln>
        </p:spPr>
        <p:txBody>
          <a:bodyPr lIns="101882" tIns="50941" rIns="101882" bIns="50941" anchor="ctr"/>
          <a:lstStyle/>
          <a:p>
            <a:pPr algn="ctr" defTabSz="1019175"/>
            <a:r>
              <a:rPr lang="en-US" b="1" dirty="0">
                <a:solidFill>
                  <a:schemeClr val="bg2"/>
                </a:solidFill>
              </a:rPr>
              <a:t>Project </a:t>
            </a:r>
            <a:r>
              <a:rPr lang="en-US" b="1" dirty="0" smtClean="0">
                <a:solidFill>
                  <a:schemeClr val="bg2"/>
                </a:solidFill>
              </a:rPr>
              <a:t>Risks</a:t>
            </a:r>
            <a:endParaRPr lang="en-US" b="1" dirty="0">
              <a:solidFill>
                <a:schemeClr val="bg2"/>
              </a:solidFill>
            </a:endParaRPr>
          </a:p>
        </p:txBody>
      </p:sp>
      <p:graphicFrame>
        <p:nvGraphicFramePr>
          <p:cNvPr id="16" name="Group 181"/>
          <p:cNvGraphicFramePr>
            <a:graphicFrameLocks/>
          </p:cNvGraphicFramePr>
          <p:nvPr>
            <p:extLst>
              <p:ext uri="{D42A27DB-BD31-4B8C-83A1-F6EECF244321}">
                <p14:modId xmlns:p14="http://schemas.microsoft.com/office/powerpoint/2010/main" val="3049565204"/>
              </p:ext>
            </p:extLst>
          </p:nvPr>
        </p:nvGraphicFramePr>
        <p:xfrm>
          <a:off x="180975" y="947166"/>
          <a:ext cx="6640930" cy="4122168"/>
        </p:xfrm>
        <a:graphic>
          <a:graphicData uri="http://schemas.openxmlformats.org/drawingml/2006/table">
            <a:tbl>
              <a:tblPr/>
              <a:tblGrid>
                <a:gridCol w="583928"/>
                <a:gridCol w="731389"/>
                <a:gridCol w="2281935"/>
                <a:gridCol w="3043678"/>
              </a:tblGrid>
              <a:tr h="553134">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Risk 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Trend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Risk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Mitigation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2885">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effectLst/>
                          <a:latin typeface="+mn-lt"/>
                          <a:ea typeface="Calibri"/>
                          <a:cs typeface="Times New Roman"/>
                        </a:rPr>
                        <a:t>If additional time is needed for each application migration, HITSS will</a:t>
                      </a:r>
                      <a:r>
                        <a:rPr lang="en-US" sz="1200" kern="1200" baseline="0" dirty="0" smtClean="0">
                          <a:solidFill>
                            <a:srgbClr val="000000"/>
                          </a:solidFill>
                          <a:effectLst/>
                          <a:latin typeface="+mn-lt"/>
                          <a:ea typeface="Calibri"/>
                          <a:cs typeface="Times New Roman"/>
                        </a:rPr>
                        <a:t> evaluate, provide LOE and cost difference for approval before proceeding.</a:t>
                      </a:r>
                      <a:endParaRPr lang="en-US" sz="1200" kern="1200" dirty="0" smtClean="0">
                        <a:solidFill>
                          <a:srgbClr val="000000"/>
                        </a:solidFill>
                        <a:effectLst/>
                        <a:latin typeface="+mn-lt"/>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effectLst/>
                          <a:latin typeface="+mn-lt"/>
                          <a:ea typeface="Calibri"/>
                          <a:cs typeface="Times New Roman"/>
                        </a:rPr>
                        <a:t>HITSS will analyze</a:t>
                      </a:r>
                      <a:r>
                        <a:rPr lang="en-US" sz="1200" kern="1200" baseline="0" dirty="0" smtClean="0">
                          <a:solidFill>
                            <a:srgbClr val="000000"/>
                          </a:solidFill>
                          <a:effectLst/>
                          <a:latin typeface="+mn-lt"/>
                          <a:ea typeface="Calibri"/>
                          <a:cs typeface="Times New Roman"/>
                        </a:rPr>
                        <a:t> each application and provide a new LOE when applicable.</a:t>
                      </a:r>
                      <a:endParaRPr lang="en-US" sz="1200" kern="1200" dirty="0" smtClean="0">
                        <a:solidFill>
                          <a:srgbClr val="000000"/>
                        </a:solidFill>
                        <a:effectLst/>
                        <a:latin typeface="+mn-lt"/>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9084">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algn="l">
                        <a:spcBef>
                          <a:spcPts val="0"/>
                        </a:spcBef>
                        <a:spcAft>
                          <a:spcPts val="0"/>
                        </a:spcAft>
                      </a:pPr>
                      <a:r>
                        <a:rPr lang="en-US" sz="1200" dirty="0">
                          <a:solidFill>
                            <a:srgbClr val="000000"/>
                          </a:solidFill>
                          <a:effectLst/>
                          <a:latin typeface="Arial"/>
                          <a:ea typeface="Calibri"/>
                          <a:cs typeface="Times New Roman"/>
                        </a:rPr>
                        <a:t>Security Remediation – Security Remediation may require more effort than planned.</a:t>
                      </a:r>
                      <a:endParaRPr lang="en-US" sz="1100" dirty="0">
                        <a:solidFill>
                          <a:srgbClr val="000000"/>
                        </a:solidFill>
                        <a:effectLst/>
                        <a:latin typeface="Calibri"/>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algn="l">
                        <a:spcBef>
                          <a:spcPts val="0"/>
                        </a:spcBef>
                        <a:spcAft>
                          <a:spcPts val="0"/>
                        </a:spcAft>
                      </a:pPr>
                      <a:r>
                        <a:rPr lang="en-US" sz="1200" dirty="0">
                          <a:solidFill>
                            <a:srgbClr val="000000"/>
                          </a:solidFill>
                          <a:effectLst/>
                          <a:latin typeface="Arial"/>
                          <a:ea typeface="Calibri"/>
                          <a:cs typeface="Times New Roman"/>
                        </a:rPr>
                        <a:t>HITSS will closely monitor any issues and notify ITCD immediately if  a modification of the schedule is necessary to accommodate any delays.</a:t>
                      </a:r>
                      <a:endParaRPr lang="en-US" sz="1100" dirty="0">
                        <a:solidFill>
                          <a:srgbClr val="000000"/>
                        </a:solidFill>
                        <a:effectLst/>
                        <a:latin typeface="Calibri"/>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37065">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effectLst/>
                          <a:latin typeface="+mn-lt"/>
                          <a:ea typeface="Calibri"/>
                          <a:cs typeface="Times New Roman"/>
                        </a:rPr>
                        <a:t>After the SiteMinder configuration changes some applications did not work as expected and required additional code changes.</a:t>
                      </a:r>
                    </a:p>
                    <a:p>
                      <a:pPr marL="0" marR="0" algn="l">
                        <a:spcBef>
                          <a:spcPts val="0"/>
                        </a:spcBef>
                        <a:spcAft>
                          <a:spcPts val="0"/>
                        </a:spcAft>
                      </a:pPr>
                      <a:endParaRPr lang="en-US" sz="1100" dirty="0">
                        <a:solidFill>
                          <a:srgbClr val="000000"/>
                        </a:solidFill>
                        <a:effectLst/>
                        <a:latin typeface="Calibri"/>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effectLst/>
                          <a:latin typeface="+mn-lt"/>
                          <a:ea typeface="Calibri"/>
                          <a:cs typeface="Times New Roman"/>
                        </a:rPr>
                        <a:t>All code changes will be briefed to ITCD and analysis and LOE will be provided.</a:t>
                      </a:r>
                    </a:p>
                    <a:p>
                      <a:pPr marL="0" marR="0" algn="l">
                        <a:spcBef>
                          <a:spcPts val="0"/>
                        </a:spcBef>
                        <a:spcAft>
                          <a:spcPts val="0"/>
                        </a:spcAft>
                      </a:pPr>
                      <a:endParaRPr lang="en-US" sz="1100" dirty="0">
                        <a:solidFill>
                          <a:srgbClr val="000000"/>
                        </a:solidFill>
                        <a:effectLst/>
                        <a:latin typeface="Calibri"/>
                        <a:ea typeface="Calibri"/>
                        <a:cs typeface="Times New Roman"/>
                      </a:endParaRPr>
                    </a:p>
                  </a:txBody>
                  <a:tcPr marL="83185" marR="83185" marT="40640" marB="40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 name="Oval 18"/>
          <p:cNvSpPr/>
          <p:nvPr/>
        </p:nvSpPr>
        <p:spPr bwMode="auto">
          <a:xfrm>
            <a:off x="682388" y="2033517"/>
            <a:ext cx="191069" cy="464023"/>
          </a:xfrm>
          <a:prstGeom prst="ellipse">
            <a:avLst/>
          </a:prstGeom>
          <a:noFill/>
          <a:ln w="9525" cap="flat" cmpd="sng" algn="ctr">
            <a:no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21" name="Oval 90"/>
          <p:cNvSpPr>
            <a:spLocks noChangeArrowheads="1"/>
          </p:cNvSpPr>
          <p:nvPr/>
        </p:nvSpPr>
        <p:spPr bwMode="auto">
          <a:xfrm>
            <a:off x="343656" y="1941187"/>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a:solidFill>
                  <a:schemeClr val="accent3"/>
                </a:solidFill>
                <a:ea typeface="ＭＳ Ｐゴシック" pitchFamily="-65" charset="-128"/>
              </a:rPr>
              <a:t>1</a:t>
            </a:r>
          </a:p>
        </p:txBody>
      </p:sp>
      <p:sp>
        <p:nvSpPr>
          <p:cNvPr id="22" name="Oval 90"/>
          <p:cNvSpPr>
            <a:spLocks noChangeArrowheads="1"/>
          </p:cNvSpPr>
          <p:nvPr/>
        </p:nvSpPr>
        <p:spPr bwMode="auto">
          <a:xfrm>
            <a:off x="343656" y="3042503"/>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smtClean="0">
                <a:solidFill>
                  <a:schemeClr val="accent3"/>
                </a:solidFill>
                <a:ea typeface="ＭＳ Ｐゴシック" pitchFamily="-65" charset="-128"/>
              </a:rPr>
              <a:t>2</a:t>
            </a:r>
            <a:endParaRPr lang="en-US" sz="1000" dirty="0">
              <a:solidFill>
                <a:schemeClr val="accent3"/>
              </a:solidFill>
              <a:ea typeface="ＭＳ Ｐゴシック" pitchFamily="-65" charset="-128"/>
            </a:endParaRPr>
          </a:p>
        </p:txBody>
      </p:sp>
      <p:graphicFrame>
        <p:nvGraphicFramePr>
          <p:cNvPr id="32" name="Table 31"/>
          <p:cNvGraphicFramePr>
            <a:graphicFrameLocks noGrp="1"/>
          </p:cNvGraphicFramePr>
          <p:nvPr>
            <p:extLst>
              <p:ext uri="{D42A27DB-BD31-4B8C-83A1-F6EECF244321}">
                <p14:modId xmlns:p14="http://schemas.microsoft.com/office/powerpoint/2010/main" val="1785429423"/>
              </p:ext>
            </p:extLst>
          </p:nvPr>
        </p:nvGraphicFramePr>
        <p:xfrm>
          <a:off x="6894431" y="1064883"/>
          <a:ext cx="3040145" cy="4431860"/>
        </p:xfrm>
        <a:graphic>
          <a:graphicData uri="http://schemas.openxmlformats.org/drawingml/2006/table">
            <a:tbl>
              <a:tblPr firstRow="1" bandRow="1">
                <a:tableStyleId>{5C22544A-7EE6-4342-B048-85BDC9FD1C3A}</a:tableStyleId>
              </a:tblPr>
              <a:tblGrid>
                <a:gridCol w="348617"/>
                <a:gridCol w="262137"/>
                <a:gridCol w="480407"/>
                <a:gridCol w="487246"/>
                <a:gridCol w="487246"/>
                <a:gridCol w="487246"/>
                <a:gridCol w="487246"/>
              </a:tblGrid>
              <a:tr h="740068">
                <a:tc rowSpan="5">
                  <a:txBody>
                    <a:bodyPr/>
                    <a:lstStyle/>
                    <a:p>
                      <a:pPr algn="ctr"/>
                      <a:r>
                        <a:rPr lang="en-US" sz="1800" b="1" kern="1200" dirty="0" smtClean="0">
                          <a:solidFill>
                            <a:srgbClr val="000000"/>
                          </a:solidFill>
                          <a:latin typeface="+mn-lt"/>
                          <a:ea typeface="+mn-ea"/>
                          <a:cs typeface="+mn-cs"/>
                        </a:rPr>
                        <a:t>Likelihood</a:t>
                      </a:r>
                      <a:endParaRPr lang="en-US" sz="1800" b="1" kern="1200" dirty="0">
                        <a:solidFill>
                          <a:srgbClr val="000000"/>
                        </a:solidFill>
                        <a:latin typeface="+mn-lt"/>
                        <a:ea typeface="+mn-ea"/>
                        <a:cs typeface="+mn-cs"/>
                      </a:endParaRPr>
                    </a:p>
                  </a:txBody>
                  <a:tcPr vert="vert270"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5</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40068">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4</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40068">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3</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40068">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2</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40068">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1</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noFill/>
                  </a:tcPr>
                </a:tc>
                <a:tc>
                  <a:txBody>
                    <a:bodyPr/>
                    <a:lstStyle/>
                    <a:p>
                      <a:pPr algn="ctr"/>
                      <a:endParaRPr lang="en-US"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0589">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000000"/>
                          </a:solidFill>
                        </a:rPr>
                        <a:t>1</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2</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3</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4</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5</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0589">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b="1" dirty="0" smtClean="0">
                          <a:solidFill>
                            <a:srgbClr val="000000"/>
                          </a:solidFill>
                        </a:rPr>
                        <a:t>Consequence </a:t>
                      </a:r>
                      <a:endParaRPr lang="en-US" b="1" dirty="0">
                        <a:solidFill>
                          <a:srgbClr val="00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26" name="Oval 90"/>
          <p:cNvSpPr>
            <a:spLocks noChangeArrowheads="1"/>
          </p:cNvSpPr>
          <p:nvPr/>
        </p:nvSpPr>
        <p:spPr bwMode="auto">
          <a:xfrm>
            <a:off x="8716501" y="2570454"/>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a:solidFill>
                  <a:schemeClr val="accent3"/>
                </a:solidFill>
                <a:ea typeface="ＭＳ Ｐゴシック" pitchFamily="-65" charset="-128"/>
              </a:rPr>
              <a:t>2</a:t>
            </a:r>
          </a:p>
        </p:txBody>
      </p:sp>
      <p:sp>
        <p:nvSpPr>
          <p:cNvPr id="64" name="Rectangle 63"/>
          <p:cNvSpPr/>
          <p:nvPr/>
        </p:nvSpPr>
        <p:spPr>
          <a:xfrm>
            <a:off x="953687" y="4129246"/>
            <a:ext cx="311634" cy="400110"/>
          </a:xfrm>
          <a:prstGeom prst="rect">
            <a:avLst/>
          </a:prstGeom>
          <a:noFill/>
          <a:effectLst>
            <a:outerShdw sx="1000" sy="1000" algn="ctr" rotWithShape="0">
              <a:schemeClr val="bg1"/>
            </a:outerShdw>
          </a:effectLst>
        </p:spPr>
        <p:txBody>
          <a:bodyPr wrap="square" lIns="91440" tIns="45720" rIns="91440" bIns="45720">
            <a:spAutoFit/>
          </a:bodyPr>
          <a:lstStyle/>
          <a:p>
            <a:pPr algn="ctr"/>
            <a:r>
              <a:rPr lang="en-US" sz="2000" b="1" cap="none" spc="0" dirty="0" smtClean="0">
                <a:ln w="12700">
                  <a:solidFill>
                    <a:srgbClr val="000000"/>
                  </a:solidFill>
                  <a:prstDash val="solid"/>
                </a:ln>
                <a:solidFill>
                  <a:srgbClr val="FF0000"/>
                </a:solidFill>
              </a:rPr>
              <a:t>!</a:t>
            </a:r>
            <a:endParaRPr lang="en-US" sz="2000" b="1" cap="none" spc="0" dirty="0">
              <a:ln w="12700">
                <a:solidFill>
                  <a:srgbClr val="000000"/>
                </a:solidFill>
                <a:prstDash val="solid"/>
              </a:ln>
              <a:solidFill>
                <a:srgbClr val="FF0000"/>
              </a:solidFill>
            </a:endParaRPr>
          </a:p>
        </p:txBody>
      </p:sp>
      <p:sp>
        <p:nvSpPr>
          <p:cNvPr id="29" name="TextBox 28"/>
          <p:cNvSpPr txBox="1"/>
          <p:nvPr/>
        </p:nvSpPr>
        <p:spPr>
          <a:xfrm>
            <a:off x="6912528" y="5779936"/>
            <a:ext cx="3112316" cy="307777"/>
          </a:xfrm>
          <a:prstGeom prst="rect">
            <a:avLst/>
          </a:prstGeom>
          <a:noFill/>
        </p:spPr>
        <p:txBody>
          <a:bodyPr wrap="square" rtlCol="0">
            <a:spAutoFit/>
          </a:bodyPr>
          <a:lstStyle/>
          <a:p>
            <a:r>
              <a:rPr lang="en-US" sz="1400" dirty="0" smtClean="0">
                <a:solidFill>
                  <a:srgbClr val="000000"/>
                </a:solidFill>
              </a:rPr>
              <a:t>Impact = Consequence  x  Likelihood </a:t>
            </a:r>
            <a:endParaRPr lang="en-US" sz="1400" dirty="0">
              <a:solidFill>
                <a:srgbClr val="000000"/>
              </a:solidFill>
            </a:endParaRPr>
          </a:p>
        </p:txBody>
      </p:sp>
      <p:sp>
        <p:nvSpPr>
          <p:cNvPr id="30" name="Oval 90"/>
          <p:cNvSpPr>
            <a:spLocks noChangeArrowheads="1"/>
          </p:cNvSpPr>
          <p:nvPr/>
        </p:nvSpPr>
        <p:spPr bwMode="auto">
          <a:xfrm>
            <a:off x="8468686" y="2568585"/>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a:solidFill>
                  <a:schemeClr val="accent3"/>
                </a:solidFill>
                <a:ea typeface="ＭＳ Ｐゴシック" pitchFamily="-65" charset="-128"/>
              </a:rPr>
              <a:t>1</a:t>
            </a:r>
          </a:p>
        </p:txBody>
      </p:sp>
      <p:graphicFrame>
        <p:nvGraphicFramePr>
          <p:cNvPr id="28" name="Table 27"/>
          <p:cNvGraphicFramePr>
            <a:graphicFrameLocks noGrp="1"/>
          </p:cNvGraphicFramePr>
          <p:nvPr>
            <p:extLst>
              <p:ext uri="{D42A27DB-BD31-4B8C-83A1-F6EECF244321}">
                <p14:modId xmlns:p14="http://schemas.microsoft.com/office/powerpoint/2010/main" val="1754989792"/>
              </p:ext>
            </p:extLst>
          </p:nvPr>
        </p:nvGraphicFramePr>
        <p:xfrm>
          <a:off x="353986" y="6981825"/>
          <a:ext cx="5676239" cy="687704"/>
        </p:xfrm>
        <a:graphic>
          <a:graphicData uri="http://schemas.openxmlformats.org/drawingml/2006/table">
            <a:tbl>
              <a:tblPr firstRow="1" bandRow="1">
                <a:tableStyleId>{5C22544A-7EE6-4342-B048-85BDC9FD1C3A}</a:tableStyleId>
              </a:tblPr>
              <a:tblGrid>
                <a:gridCol w="362982"/>
                <a:gridCol w="912548"/>
                <a:gridCol w="272077"/>
                <a:gridCol w="967326"/>
                <a:gridCol w="397667"/>
                <a:gridCol w="878890"/>
                <a:gridCol w="208280"/>
                <a:gridCol w="525328"/>
                <a:gridCol w="408131"/>
                <a:gridCol w="743010"/>
              </a:tblGrid>
              <a:tr h="261982">
                <a:tc gridSpan="10">
                  <a:txBody>
                    <a:bodyPr/>
                    <a:lstStyle/>
                    <a:p>
                      <a:pPr algn="ctr"/>
                      <a:r>
                        <a:rPr lang="en-US" sz="1000" dirty="0" smtClean="0">
                          <a:solidFill>
                            <a:srgbClr val="000000"/>
                          </a:solidFill>
                        </a:rPr>
                        <a:t>Project Risks Trend Legend</a:t>
                      </a:r>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25722">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Decreasing</a:t>
                      </a:r>
                      <a:r>
                        <a:rPr lang="en-US" sz="1000" baseline="0" dirty="0" smtClean="0">
                          <a:solidFill>
                            <a:srgbClr val="000000"/>
                          </a:solidFill>
                        </a:rPr>
                        <a:t> (Improving)</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Increasing (Worsening)</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Unchanged</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New Risk</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Resolved</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pSp>
        <p:nvGrpSpPr>
          <p:cNvPr id="2" name="Group 40"/>
          <p:cNvGrpSpPr/>
          <p:nvPr/>
        </p:nvGrpSpPr>
        <p:grpSpPr>
          <a:xfrm>
            <a:off x="392118" y="7206047"/>
            <a:ext cx="4813394" cy="400110"/>
            <a:chOff x="413139" y="7016861"/>
            <a:chExt cx="4813394" cy="400110"/>
          </a:xfrm>
        </p:grpSpPr>
        <p:sp>
          <p:nvSpPr>
            <p:cNvPr id="31" name="Down Arrow 30"/>
            <p:cNvSpPr/>
            <p:nvPr/>
          </p:nvSpPr>
          <p:spPr bwMode="auto">
            <a:xfrm>
              <a:off x="413139" y="7059971"/>
              <a:ext cx="243313" cy="288166"/>
            </a:xfrm>
            <a:prstGeom prst="downArrow">
              <a:avLst/>
            </a:prstGeom>
            <a:gradFill>
              <a:gsLst>
                <a:gs pos="0">
                  <a:srgbClr val="FFFF00"/>
                </a:gs>
                <a:gs pos="50000">
                  <a:srgbClr val="9CB86E"/>
                </a:gs>
                <a:gs pos="100000">
                  <a:srgbClr val="156B13"/>
                </a:gs>
              </a:gsLst>
              <a:lin ang="5400000" scaled="0"/>
            </a:gra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FFFF00"/>
                </a:solidFill>
                <a:effectLst/>
                <a:latin typeface="Arial" charset="0"/>
              </a:endParaRPr>
            </a:p>
          </p:txBody>
        </p:sp>
        <p:sp>
          <p:nvSpPr>
            <p:cNvPr id="33" name="Down Arrow 32"/>
            <p:cNvSpPr/>
            <p:nvPr/>
          </p:nvSpPr>
          <p:spPr bwMode="auto">
            <a:xfrm rot="10800000">
              <a:off x="1652538" y="7071724"/>
              <a:ext cx="252383" cy="282765"/>
            </a:xfrm>
            <a:prstGeom prst="downArrow">
              <a:avLst/>
            </a:prstGeom>
            <a:gradFill>
              <a:gsLst>
                <a:gs pos="0">
                  <a:srgbClr val="FFF200"/>
                </a:gs>
                <a:gs pos="45000">
                  <a:srgbClr val="FF7A00"/>
                </a:gs>
                <a:gs pos="70000">
                  <a:srgbClr val="FF0300"/>
                </a:gs>
                <a:gs pos="100000">
                  <a:srgbClr val="4D0808"/>
                </a:gs>
              </a:gsLst>
              <a:lin ang="5400000" scaled="0"/>
            </a:gra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Arial" charset="0"/>
              </a:endParaRPr>
            </a:p>
          </p:txBody>
        </p:sp>
        <p:sp>
          <p:nvSpPr>
            <p:cNvPr id="34" name="Left-Right Arrow 33"/>
            <p:cNvSpPr/>
            <p:nvPr/>
          </p:nvSpPr>
          <p:spPr bwMode="auto">
            <a:xfrm>
              <a:off x="2950728" y="7096828"/>
              <a:ext cx="354787" cy="197466"/>
            </a:xfrm>
            <a:prstGeom prst="leftRightArrow">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38" name="Rectangle 37"/>
            <p:cNvSpPr/>
            <p:nvPr/>
          </p:nvSpPr>
          <p:spPr>
            <a:xfrm>
              <a:off x="4147251" y="7016861"/>
              <a:ext cx="311634" cy="400110"/>
            </a:xfrm>
            <a:prstGeom prst="rect">
              <a:avLst/>
            </a:prstGeom>
            <a:noFill/>
            <a:effectLst>
              <a:outerShdw sx="1000" sy="1000" algn="ctr" rotWithShape="0">
                <a:schemeClr val="bg1"/>
              </a:outerShdw>
            </a:effectLst>
          </p:spPr>
          <p:txBody>
            <a:bodyPr wrap="square" lIns="91440" tIns="45720" rIns="91440" bIns="45720">
              <a:spAutoFit/>
            </a:bodyPr>
            <a:lstStyle/>
            <a:p>
              <a:pPr algn="ctr"/>
              <a:r>
                <a:rPr lang="en-US" sz="2000" b="1" cap="none" spc="0" dirty="0" smtClean="0">
                  <a:ln w="12700">
                    <a:solidFill>
                      <a:srgbClr val="000000"/>
                    </a:solidFill>
                    <a:prstDash val="solid"/>
                  </a:ln>
                  <a:solidFill>
                    <a:srgbClr val="FF0000"/>
                  </a:solidFill>
                </a:rPr>
                <a:t>!</a:t>
              </a:r>
              <a:endParaRPr lang="en-US" sz="2000" b="1" cap="none" spc="0" dirty="0">
                <a:ln w="12700">
                  <a:solidFill>
                    <a:srgbClr val="000000"/>
                  </a:solidFill>
                  <a:prstDash val="solid"/>
                </a:ln>
                <a:solidFill>
                  <a:srgbClr val="FF0000"/>
                </a:solidFill>
              </a:endParaRPr>
            </a:p>
          </p:txBody>
        </p:sp>
        <p:sp>
          <p:nvSpPr>
            <p:cNvPr id="39" name="5-Point Star 38"/>
            <p:cNvSpPr/>
            <p:nvPr/>
          </p:nvSpPr>
          <p:spPr bwMode="auto">
            <a:xfrm>
              <a:off x="4976058" y="7063090"/>
              <a:ext cx="250475" cy="232809"/>
            </a:xfrm>
            <a:prstGeom prst="star5">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grpSp>
      <p:sp>
        <p:nvSpPr>
          <p:cNvPr id="42" name="Slide Number Placeholder 41"/>
          <p:cNvSpPr>
            <a:spLocks noGrp="1"/>
          </p:cNvSpPr>
          <p:nvPr>
            <p:ph type="sldNum" sz="quarter" idx="11"/>
          </p:nvPr>
        </p:nvSpPr>
        <p:spPr/>
        <p:txBody>
          <a:bodyPr/>
          <a:lstStyle/>
          <a:p>
            <a:pPr>
              <a:defRPr/>
            </a:pPr>
            <a:fld id="{6AD60EC5-EF90-420A-B0E6-7F20A2BDA2FA}" type="slidenum">
              <a:rPr lang="en-US" smtClean="0"/>
              <a:pPr>
                <a:defRPr/>
              </a:pPr>
              <a:t>11</a:t>
            </a:fld>
            <a:endParaRPr lang="en-US"/>
          </a:p>
        </p:txBody>
      </p:sp>
      <p:sp>
        <p:nvSpPr>
          <p:cNvPr id="43" name="Footer Placeholder 42"/>
          <p:cNvSpPr>
            <a:spLocks noGrp="1"/>
          </p:cNvSpPr>
          <p:nvPr>
            <p:ph type="ftr" sz="quarter" idx="10"/>
          </p:nvPr>
        </p:nvSpPr>
        <p:spPr/>
        <p:txBody>
          <a:bodyPr/>
          <a:lstStyle/>
          <a:p>
            <a:pPr>
              <a:defRPr/>
            </a:pPr>
            <a:r>
              <a:rPr lang="en-US" smtClean="0"/>
              <a:t>NASA-CM-02-01-01  Rev 7.0 11/17/2011</a:t>
            </a:r>
            <a:endParaRPr lang="en-US"/>
          </a:p>
        </p:txBody>
      </p:sp>
      <p:sp>
        <p:nvSpPr>
          <p:cNvPr id="27" name="Rectangle 26"/>
          <p:cNvSpPr/>
          <p:nvPr/>
        </p:nvSpPr>
        <p:spPr>
          <a:xfrm>
            <a:off x="932335" y="2964713"/>
            <a:ext cx="311634" cy="400110"/>
          </a:xfrm>
          <a:prstGeom prst="rect">
            <a:avLst/>
          </a:prstGeom>
          <a:noFill/>
          <a:effectLst>
            <a:outerShdw sx="1000" sy="1000" algn="ctr" rotWithShape="0">
              <a:schemeClr val="bg1"/>
            </a:outerShdw>
          </a:effectLst>
        </p:spPr>
        <p:txBody>
          <a:bodyPr wrap="square" lIns="91440" tIns="45720" rIns="91440" bIns="45720">
            <a:spAutoFit/>
          </a:bodyPr>
          <a:lstStyle/>
          <a:p>
            <a:pPr algn="ctr"/>
            <a:r>
              <a:rPr lang="en-US" sz="2000" b="1" cap="none" spc="0" dirty="0" smtClean="0">
                <a:ln w="12700">
                  <a:solidFill>
                    <a:srgbClr val="000000"/>
                  </a:solidFill>
                  <a:prstDash val="solid"/>
                </a:ln>
                <a:solidFill>
                  <a:srgbClr val="FF0000"/>
                </a:solidFill>
              </a:rPr>
              <a:t>!</a:t>
            </a:r>
            <a:endParaRPr lang="en-US" sz="2000" b="1" cap="none" spc="0" dirty="0">
              <a:ln w="12700">
                <a:solidFill>
                  <a:srgbClr val="000000"/>
                </a:solidFill>
                <a:prstDash val="solid"/>
              </a:ln>
              <a:solidFill>
                <a:srgbClr val="FF0000"/>
              </a:solidFill>
            </a:endParaRPr>
          </a:p>
        </p:txBody>
      </p:sp>
      <p:sp>
        <p:nvSpPr>
          <p:cNvPr id="24" name="Oval 90"/>
          <p:cNvSpPr>
            <a:spLocks noChangeArrowheads="1"/>
          </p:cNvSpPr>
          <p:nvPr/>
        </p:nvSpPr>
        <p:spPr bwMode="auto">
          <a:xfrm>
            <a:off x="343656" y="4300756"/>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smtClean="0">
                <a:solidFill>
                  <a:schemeClr val="accent3"/>
                </a:solidFill>
                <a:ea typeface="ＭＳ Ｐゴシック" pitchFamily="-65" charset="-128"/>
              </a:rPr>
              <a:t>3</a:t>
            </a:r>
            <a:endParaRPr lang="en-US" sz="1000" dirty="0">
              <a:solidFill>
                <a:schemeClr val="accent3"/>
              </a:solidFill>
              <a:ea typeface="ＭＳ Ｐゴシック" pitchFamily="-65" charset="-128"/>
            </a:endParaRPr>
          </a:p>
        </p:txBody>
      </p:sp>
      <p:sp>
        <p:nvSpPr>
          <p:cNvPr id="25" name="Oval 90"/>
          <p:cNvSpPr>
            <a:spLocks noChangeArrowheads="1"/>
          </p:cNvSpPr>
          <p:nvPr/>
        </p:nvSpPr>
        <p:spPr bwMode="auto">
          <a:xfrm>
            <a:off x="8582986" y="2813903"/>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smtClean="0">
                <a:solidFill>
                  <a:schemeClr val="accent3"/>
                </a:solidFill>
                <a:ea typeface="ＭＳ Ｐゴシック" pitchFamily="-65" charset="-128"/>
              </a:rPr>
              <a:t>3</a:t>
            </a:r>
            <a:endParaRPr lang="en-US" sz="1000" dirty="0">
              <a:solidFill>
                <a:schemeClr val="accent3"/>
              </a:solidFill>
              <a:ea typeface="ＭＳ Ｐゴシック" pitchFamily="-65" charset="-128"/>
            </a:endParaRPr>
          </a:p>
        </p:txBody>
      </p:sp>
      <p:sp>
        <p:nvSpPr>
          <p:cNvPr id="37" name="Rectangle 36"/>
          <p:cNvSpPr/>
          <p:nvPr/>
        </p:nvSpPr>
        <p:spPr>
          <a:xfrm>
            <a:off x="953687" y="1845071"/>
            <a:ext cx="311634" cy="400110"/>
          </a:xfrm>
          <a:prstGeom prst="rect">
            <a:avLst/>
          </a:prstGeom>
          <a:noFill/>
          <a:effectLst>
            <a:outerShdw sx="1000" sy="1000" algn="ctr" rotWithShape="0">
              <a:schemeClr val="bg1"/>
            </a:outerShdw>
          </a:effectLst>
        </p:spPr>
        <p:txBody>
          <a:bodyPr wrap="square" lIns="91440" tIns="45720" rIns="91440" bIns="45720">
            <a:spAutoFit/>
          </a:bodyPr>
          <a:lstStyle/>
          <a:p>
            <a:pPr algn="ctr"/>
            <a:r>
              <a:rPr lang="en-US" sz="2000" b="1" cap="none" spc="0" dirty="0" smtClean="0">
                <a:ln w="12700">
                  <a:solidFill>
                    <a:srgbClr val="000000"/>
                  </a:solidFill>
                  <a:prstDash val="solid"/>
                </a:ln>
                <a:solidFill>
                  <a:srgbClr val="FF0000"/>
                </a:solidFill>
              </a:rPr>
              <a:t>!</a:t>
            </a:r>
            <a:endParaRPr lang="en-US" sz="2000" b="1" cap="none" spc="0" dirty="0">
              <a:ln w="12700">
                <a:solidFill>
                  <a:srgbClr val="000000"/>
                </a:solidFill>
                <a:prstDash val="solid"/>
              </a:ln>
              <a:solidFill>
                <a:srgbClr val="FF0000"/>
              </a:solidFill>
            </a:endParaRPr>
          </a:p>
        </p:txBody>
      </p:sp>
    </p:spTree>
    <p:extLst>
      <p:ext uri="{BB962C8B-B14F-4D97-AF65-F5344CB8AC3E}">
        <p14:creationId xmlns:p14="http://schemas.microsoft.com/office/powerpoint/2010/main" val="3183920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solidFill>
                  <a:schemeClr val="bg2"/>
                </a:solidFill>
              </a:rPr>
              <a:t>Recommendation</a:t>
            </a:r>
          </a:p>
        </p:txBody>
      </p:sp>
      <p:sp>
        <p:nvSpPr>
          <p:cNvPr id="13317" name="Rectangle 3"/>
          <p:cNvSpPr>
            <a:spLocks noGrp="1" noChangeArrowheads="1"/>
          </p:cNvSpPr>
          <p:nvPr>
            <p:ph type="body" idx="1"/>
          </p:nvPr>
        </p:nvSpPr>
        <p:spPr>
          <a:xfrm>
            <a:off x="458164" y="1382852"/>
            <a:ext cx="9137899" cy="3886200"/>
          </a:xfrm>
          <a:noFill/>
        </p:spPr>
        <p:txBody>
          <a:bodyPr/>
          <a:lstStyle/>
          <a:p>
            <a:pPr eaLnBrk="1" hangingPunct="1">
              <a:buNone/>
            </a:pPr>
            <a:r>
              <a:rPr lang="en-US" sz="2800" dirty="0" smtClean="0">
                <a:solidFill>
                  <a:srgbClr val="000000"/>
                </a:solidFill>
              </a:rPr>
              <a:t>	Grant Authorization to Proceed (ATP) with the HQ VM Cluster migration efforts for CMTS</a:t>
            </a:r>
            <a:r>
              <a:rPr lang="en-US" sz="2800" dirty="0" smtClean="0"/>
              <a:t>, version 5.0 </a:t>
            </a:r>
            <a:r>
              <a:rPr lang="en-US" sz="2800" dirty="0" smtClean="0">
                <a:solidFill>
                  <a:srgbClr val="000000"/>
                </a:solidFill>
              </a:rPr>
              <a:t>based on preceding explanation and proposed plan.</a:t>
            </a:r>
          </a:p>
          <a:p>
            <a:pPr eaLnBrk="1" hangingPunct="1">
              <a:buFont typeface="AGaramond RegularSC" pitchFamily="1" charset="0"/>
              <a:buNone/>
            </a:pPr>
            <a:endParaRPr lang="en-US" sz="2800" dirty="0" smtClean="0">
              <a:solidFill>
                <a:srgbClr val="000000"/>
              </a:solidFill>
            </a:endParaRPr>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12</a:t>
            </a:fld>
            <a:endParaRPr lang="en-US"/>
          </a:p>
        </p:txBody>
      </p:sp>
      <p:sp>
        <p:nvSpPr>
          <p:cNvPr id="7" name="Footer Placeholder 6"/>
          <p:cNvSpPr>
            <a:spLocks noGrp="1"/>
          </p:cNvSpPr>
          <p:nvPr>
            <p:ph type="ftr" sz="quarter" idx="10"/>
          </p:nvPr>
        </p:nvSpPr>
        <p:spPr/>
        <p:txBody>
          <a:bodyPr/>
          <a:lstStyle/>
          <a:p>
            <a:pPr>
              <a:defRPr/>
            </a:pPr>
            <a:r>
              <a:rPr lang="en-US" smtClean="0"/>
              <a:t>NASA-CM-02-01-01  Rev 7.0 11/17/2011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0" y="219076"/>
            <a:ext cx="10058400" cy="911082"/>
          </a:xfrm>
          <a:noFill/>
        </p:spPr>
        <p:txBody>
          <a:bodyPr/>
          <a:lstStyle/>
          <a:p>
            <a:pPr algn="ctr" eaLnBrk="1" hangingPunct="1"/>
            <a:r>
              <a:rPr lang="en-US" b="1" dirty="0" smtClean="0">
                <a:solidFill>
                  <a:srgbClr val="000000"/>
                </a:solidFill>
              </a:rPr>
              <a:t>System/Project Overview</a:t>
            </a:r>
          </a:p>
        </p:txBody>
      </p:sp>
      <p:sp>
        <p:nvSpPr>
          <p:cNvPr id="5125" name="Rectangle 3"/>
          <p:cNvSpPr>
            <a:spLocks noGrp="1" noChangeArrowheads="1"/>
          </p:cNvSpPr>
          <p:nvPr>
            <p:ph type="body" idx="1"/>
          </p:nvPr>
        </p:nvSpPr>
        <p:spPr>
          <a:xfrm>
            <a:off x="239486" y="1113878"/>
            <a:ext cx="9386482" cy="6062173"/>
          </a:xfrm>
          <a:noFill/>
        </p:spPr>
        <p:txBody>
          <a:bodyPr/>
          <a:lstStyle/>
          <a:p>
            <a:pPr eaLnBrk="1" hangingPunct="1">
              <a:buClr>
                <a:srgbClr val="000000"/>
              </a:buClr>
              <a:buFontTx/>
              <a:buChar char="•"/>
            </a:pPr>
            <a:r>
              <a:rPr lang="en-US" dirty="0" smtClean="0"/>
              <a:t>System/Project Name: Career Management Tracking System (CMTS)</a:t>
            </a:r>
          </a:p>
          <a:p>
            <a:pPr eaLnBrk="1" hangingPunct="1">
              <a:buClr>
                <a:srgbClr val="000000"/>
              </a:buClr>
              <a:buFontTx/>
              <a:buChar char="•"/>
            </a:pPr>
            <a:r>
              <a:rPr lang="en-US" dirty="0" smtClean="0"/>
              <a:t>System/Project Owner: Deandrea Peters</a:t>
            </a:r>
          </a:p>
          <a:p>
            <a:pPr eaLnBrk="1" hangingPunct="1">
              <a:buClr>
                <a:srgbClr val="000000"/>
              </a:buClr>
              <a:buFontTx/>
              <a:buChar char="•"/>
            </a:pPr>
            <a:r>
              <a:rPr lang="en-US" dirty="0" smtClean="0"/>
              <a:t>Purpose of System/Project: </a:t>
            </a:r>
            <a:r>
              <a:rPr lang="en-US" dirty="0"/>
              <a:t>Database for counselors to compile monthly statistics and maintain details of visits by HQ employees for career counseling and/or </a:t>
            </a:r>
            <a:r>
              <a:rPr lang="en-US" dirty="0" smtClean="0"/>
              <a:t>work life </a:t>
            </a:r>
            <a:r>
              <a:rPr lang="en-US" dirty="0"/>
              <a:t>coaching, events and counselor activities. Allows Human Resources Management Division </a:t>
            </a:r>
            <a:r>
              <a:rPr lang="en-US" dirty="0" smtClean="0"/>
              <a:t>(HRMD) to </a:t>
            </a:r>
            <a:r>
              <a:rPr lang="en-US" dirty="0"/>
              <a:t>track the management activities of two career </a:t>
            </a:r>
            <a:r>
              <a:rPr lang="en-US" dirty="0" smtClean="0"/>
              <a:t>counselors.</a:t>
            </a:r>
          </a:p>
          <a:p>
            <a:pPr eaLnBrk="1" hangingPunct="1">
              <a:buClr>
                <a:srgbClr val="000000"/>
              </a:buClr>
              <a:buFontTx/>
              <a:buChar char="•"/>
            </a:pPr>
            <a:r>
              <a:rPr lang="en-US" dirty="0" smtClean="0"/>
              <a:t>Current Version: 4.0</a:t>
            </a:r>
          </a:p>
          <a:p>
            <a:pPr eaLnBrk="1" hangingPunct="1">
              <a:buClr>
                <a:srgbClr val="000000"/>
              </a:buClr>
              <a:buFontTx/>
              <a:buChar char="•"/>
            </a:pPr>
            <a:r>
              <a:rPr lang="en-US" dirty="0" smtClean="0"/>
              <a:t>Proposed Version: 5.0</a:t>
            </a:r>
          </a:p>
          <a:p>
            <a:pPr lvl="0" eaLnBrk="1" hangingPunct="1">
              <a:buClr>
                <a:srgbClr val="000000"/>
              </a:buClr>
              <a:buFontTx/>
              <a:buChar char="•"/>
            </a:pPr>
            <a:r>
              <a:rPr lang="en-US" dirty="0" smtClean="0"/>
              <a:t>Resides: Cuomo (WESTPrime)</a:t>
            </a:r>
          </a:p>
          <a:p>
            <a:pPr eaLnBrk="1" hangingPunct="1">
              <a:buClr>
                <a:srgbClr val="000000"/>
              </a:buClr>
              <a:buFontTx/>
              <a:buChar char="•"/>
            </a:pPr>
            <a:r>
              <a:rPr lang="en-US" dirty="0" smtClean="0"/>
              <a:t>ACES Category: Existing Call List</a:t>
            </a:r>
          </a:p>
          <a:p>
            <a:pPr eaLnBrk="1" hangingPunct="1">
              <a:buClr>
                <a:srgbClr val="000000"/>
              </a:buClr>
              <a:buFontTx/>
              <a:buChar char="•"/>
            </a:pPr>
            <a:r>
              <a:rPr lang="en-US" dirty="0" smtClean="0"/>
              <a:t>Project Funding Status: Funded</a:t>
            </a:r>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2</a:t>
            </a:fld>
            <a:endParaRPr lang="en-US"/>
          </a:p>
        </p:txBody>
      </p:sp>
      <p:sp>
        <p:nvSpPr>
          <p:cNvPr id="7" name="Footer Placeholder 6"/>
          <p:cNvSpPr>
            <a:spLocks noGrp="1"/>
          </p:cNvSpPr>
          <p:nvPr>
            <p:ph type="ftr" sz="quarter" idx="10"/>
          </p:nvPr>
        </p:nvSpPr>
        <p:spPr/>
        <p:txBody>
          <a:bodyPr/>
          <a:lstStyle/>
          <a:p>
            <a:pPr>
              <a:defRPr/>
            </a:pPr>
            <a:r>
              <a:rPr lang="en-US" smtClean="0"/>
              <a:t>NASA-CM-02-01-01  Rev 7.0 11/17/2011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219075"/>
            <a:ext cx="10058400" cy="581025"/>
          </a:xfrm>
          <a:noFill/>
        </p:spPr>
        <p:txBody>
          <a:bodyPr/>
          <a:lstStyle/>
          <a:p>
            <a:pPr algn="ctr" eaLnBrk="1" hangingPunct="1"/>
            <a:r>
              <a:rPr lang="en-US" b="1" dirty="0" smtClean="0">
                <a:solidFill>
                  <a:srgbClr val="000000"/>
                </a:solidFill>
              </a:rPr>
              <a:t>Requirements</a:t>
            </a:r>
          </a:p>
        </p:txBody>
      </p:sp>
      <p:sp>
        <p:nvSpPr>
          <p:cNvPr id="6149" name="Rectangle 3"/>
          <p:cNvSpPr>
            <a:spLocks noGrp="1" noChangeArrowheads="1"/>
          </p:cNvSpPr>
          <p:nvPr>
            <p:ph type="body" idx="1"/>
          </p:nvPr>
        </p:nvSpPr>
        <p:spPr>
          <a:xfrm>
            <a:off x="444072" y="859207"/>
            <a:ext cx="9170256" cy="6691124"/>
          </a:xfrm>
          <a:noFill/>
        </p:spPr>
        <p:txBody>
          <a:bodyPr/>
          <a:lstStyle/>
          <a:p>
            <a:pPr eaLnBrk="1" hangingPunct="1">
              <a:buClr>
                <a:srgbClr val="000000"/>
              </a:buClr>
              <a:buFontTx/>
              <a:buChar char="•"/>
            </a:pPr>
            <a:r>
              <a:rPr lang="en-US" sz="2400" dirty="0" smtClean="0">
                <a:solidFill>
                  <a:srgbClr val="000000"/>
                </a:solidFill>
              </a:rPr>
              <a:t>Description of Work</a:t>
            </a:r>
          </a:p>
          <a:p>
            <a:pPr marL="903287" lvl="1" indent="-457200" eaLnBrk="1" hangingPunct="1">
              <a:lnSpc>
                <a:spcPct val="100000"/>
              </a:lnSpc>
              <a:spcAft>
                <a:spcPts val="450"/>
              </a:spcAft>
              <a:buClr>
                <a:srgbClr val="000000"/>
              </a:buClr>
              <a:buFont typeface="+mj-lt"/>
              <a:buAutoNum type="arabicPeriod"/>
            </a:pPr>
            <a:r>
              <a:rPr lang="en-US" sz="1200" dirty="0" smtClean="0"/>
              <a:t>Customer Outreach – Notify app owner </a:t>
            </a:r>
          </a:p>
          <a:p>
            <a:pPr marL="1419225" lvl="2" indent="-457200" eaLnBrk="1" hangingPunct="1">
              <a:lnSpc>
                <a:spcPct val="100000"/>
              </a:lnSpc>
              <a:spcAft>
                <a:spcPts val="450"/>
              </a:spcAft>
              <a:buClr>
                <a:srgbClr val="000000"/>
              </a:buClr>
              <a:buFont typeface="+mj-lt"/>
              <a:buAutoNum type="alphaLcParenR"/>
            </a:pPr>
            <a:r>
              <a:rPr lang="en-US" sz="1200" dirty="0" smtClean="0"/>
              <a:t>Determine if application is an archive candidate</a:t>
            </a:r>
          </a:p>
          <a:p>
            <a:pPr marL="903287" lvl="1" indent="-457200" eaLnBrk="1" hangingPunct="1">
              <a:lnSpc>
                <a:spcPct val="100000"/>
              </a:lnSpc>
              <a:spcAft>
                <a:spcPts val="450"/>
              </a:spcAft>
              <a:buClr>
                <a:srgbClr val="000000"/>
              </a:buClr>
              <a:buFont typeface="+mj-lt"/>
              <a:buAutoNum type="arabicPeriod"/>
            </a:pPr>
            <a:r>
              <a:rPr lang="en-US" sz="1200" dirty="0" smtClean="0"/>
              <a:t>Prepare application for migration from the WESTPrime environment to the HQ VM Cluster</a:t>
            </a:r>
          </a:p>
          <a:p>
            <a:pPr marL="1419225" lvl="2" indent="-457200" eaLnBrk="1" hangingPunct="1">
              <a:lnSpc>
                <a:spcPct val="100000"/>
              </a:lnSpc>
              <a:spcAft>
                <a:spcPts val="450"/>
              </a:spcAft>
              <a:buClr>
                <a:srgbClr val="000000"/>
              </a:buClr>
              <a:buFont typeface="+mj-lt"/>
              <a:buAutoNum type="alphaLcParenR"/>
            </a:pPr>
            <a:r>
              <a:rPr lang="en-US" sz="1200" dirty="0" smtClean="0"/>
              <a:t>Complete ESD Ticket - Request source code files and data from WESTPrime</a:t>
            </a:r>
          </a:p>
          <a:p>
            <a:pPr marL="1419225" lvl="2" indent="-457200" eaLnBrk="1" hangingPunct="1">
              <a:lnSpc>
                <a:spcPct val="100000"/>
              </a:lnSpc>
              <a:spcAft>
                <a:spcPts val="450"/>
              </a:spcAft>
              <a:buClr>
                <a:srgbClr val="000000"/>
              </a:buClr>
              <a:buFont typeface="+mj-lt"/>
              <a:buAutoNum type="alphaLcParenR"/>
            </a:pPr>
            <a:r>
              <a:rPr lang="en-US" sz="1200" dirty="0" smtClean="0"/>
              <a:t>Complete WESTPrime JIRA Ticket - Request will include to </a:t>
            </a:r>
            <a:r>
              <a:rPr lang="en-US" sz="1200" dirty="0"/>
              <a:t>lock the application database</a:t>
            </a:r>
            <a:r>
              <a:rPr lang="en-US" sz="1200" dirty="0" smtClean="0"/>
              <a:t>, on specific day and time</a:t>
            </a:r>
            <a:r>
              <a:rPr lang="en-US" sz="1200" dirty="0" smtClean="0">
                <a:solidFill>
                  <a:srgbClr val="FF0000"/>
                </a:solidFill>
              </a:rPr>
              <a:t> </a:t>
            </a:r>
            <a:r>
              <a:rPr lang="en-US" sz="1200" dirty="0" smtClean="0">
                <a:solidFill>
                  <a:schemeClr val="bg2"/>
                </a:solidFill>
              </a:rPr>
              <a:t>of deployment</a:t>
            </a:r>
            <a:r>
              <a:rPr lang="en-US" sz="1200" dirty="0" smtClean="0"/>
              <a:t>.</a:t>
            </a:r>
            <a:endParaRPr lang="en-US" sz="1200" dirty="0"/>
          </a:p>
          <a:p>
            <a:pPr marL="903287" lvl="1" indent="-457200" eaLnBrk="1" hangingPunct="1">
              <a:lnSpc>
                <a:spcPct val="100000"/>
              </a:lnSpc>
              <a:spcAft>
                <a:spcPts val="450"/>
              </a:spcAft>
              <a:buClr>
                <a:srgbClr val="000000"/>
              </a:buClr>
              <a:buFont typeface="+mj-lt"/>
              <a:buAutoNum type="arabicPeriod"/>
            </a:pPr>
            <a:r>
              <a:rPr lang="en-US" sz="1200" dirty="0" smtClean="0"/>
              <a:t>Move application source code files and configure access to current application data to Dev Stage VM Environment </a:t>
            </a:r>
          </a:p>
          <a:p>
            <a:pPr marL="1419225" lvl="2" indent="-457200" eaLnBrk="1" hangingPunct="1">
              <a:lnSpc>
                <a:spcPct val="100000"/>
              </a:lnSpc>
              <a:spcAft>
                <a:spcPts val="450"/>
              </a:spcAft>
              <a:buClr>
                <a:srgbClr val="000000"/>
              </a:buClr>
              <a:buFont typeface="+mj-lt"/>
              <a:buAutoNum type="alphaLcParenR"/>
            </a:pPr>
            <a:r>
              <a:rPr lang="en-US" sz="1200" dirty="0" smtClean="0"/>
              <a:t>Verify current version</a:t>
            </a:r>
            <a:r>
              <a:rPr lang="en-US" sz="1200" dirty="0" smtClean="0">
                <a:solidFill>
                  <a:srgbClr val="FF0000"/>
                </a:solidFill>
              </a:rPr>
              <a:t> </a:t>
            </a:r>
            <a:r>
              <a:rPr lang="en-US" sz="1200" dirty="0" smtClean="0">
                <a:solidFill>
                  <a:schemeClr val="bg2"/>
                </a:solidFill>
              </a:rPr>
              <a:t>is the same version in STACR </a:t>
            </a:r>
            <a:r>
              <a:rPr lang="en-US" sz="1200" dirty="0" smtClean="0"/>
              <a:t>using a DIFF file</a:t>
            </a:r>
          </a:p>
          <a:p>
            <a:pPr marL="1419225" lvl="2" indent="-457200" eaLnBrk="1" hangingPunct="1">
              <a:lnSpc>
                <a:spcPct val="100000"/>
              </a:lnSpc>
              <a:spcAft>
                <a:spcPts val="450"/>
              </a:spcAft>
              <a:buClr>
                <a:srgbClr val="000000"/>
              </a:buClr>
              <a:buFont typeface="+mj-lt"/>
              <a:buAutoNum type="alphaLcParenR"/>
            </a:pPr>
            <a:r>
              <a:rPr lang="en-US" sz="1200" dirty="0" smtClean="0"/>
              <a:t>Perform necessary application analysis to ensure no code changes are required</a:t>
            </a:r>
          </a:p>
          <a:p>
            <a:pPr marL="1419225" lvl="2" indent="-457200" eaLnBrk="1" hangingPunct="1">
              <a:lnSpc>
                <a:spcPct val="100000"/>
              </a:lnSpc>
              <a:spcAft>
                <a:spcPts val="450"/>
              </a:spcAft>
              <a:buClr>
                <a:srgbClr val="000000"/>
              </a:buClr>
              <a:buFont typeface="+mj-lt"/>
              <a:buAutoNum type="alphaLcParenR"/>
            </a:pPr>
            <a:r>
              <a:rPr lang="en-US" sz="1200" dirty="0" smtClean="0"/>
              <a:t>Configure SiteMinder</a:t>
            </a:r>
          </a:p>
          <a:p>
            <a:pPr marL="903287" lvl="1" indent="-457200" eaLnBrk="1" hangingPunct="1">
              <a:lnSpc>
                <a:spcPct val="100000"/>
              </a:lnSpc>
              <a:spcAft>
                <a:spcPts val="450"/>
              </a:spcAft>
              <a:buClr>
                <a:srgbClr val="000000"/>
              </a:buClr>
              <a:buFont typeface="+mj-lt"/>
              <a:buAutoNum type="arabicPeriod"/>
            </a:pPr>
            <a:r>
              <a:rPr lang="en-US" sz="1200" dirty="0" smtClean="0"/>
              <a:t>Create Documentation</a:t>
            </a:r>
          </a:p>
          <a:p>
            <a:pPr marL="1419225" lvl="2" indent="-457200" eaLnBrk="1" hangingPunct="1">
              <a:lnSpc>
                <a:spcPct val="100000"/>
              </a:lnSpc>
              <a:spcAft>
                <a:spcPts val="450"/>
              </a:spcAft>
              <a:buClr>
                <a:srgbClr val="000000"/>
              </a:buClr>
              <a:buFont typeface="+mj-lt"/>
              <a:buAutoNum type="arabicPeriod"/>
            </a:pPr>
            <a:r>
              <a:rPr lang="en-US" sz="1200" dirty="0" smtClean="0"/>
              <a:t>Change Package Request</a:t>
            </a:r>
          </a:p>
          <a:p>
            <a:pPr marL="1419225" lvl="2" indent="-457200" eaLnBrk="1" hangingPunct="1">
              <a:lnSpc>
                <a:spcPct val="100000"/>
              </a:lnSpc>
              <a:spcAft>
                <a:spcPts val="450"/>
              </a:spcAft>
              <a:buClr>
                <a:srgbClr val="000000"/>
              </a:buClr>
              <a:buFont typeface="+mj-lt"/>
              <a:buAutoNum type="arabicPeriod"/>
            </a:pPr>
            <a:r>
              <a:rPr lang="en-US" sz="1200" dirty="0" smtClean="0"/>
              <a:t>Version Description Document (VDD)</a:t>
            </a:r>
          </a:p>
          <a:p>
            <a:pPr marL="1419225" lvl="2" indent="-457200" eaLnBrk="1" hangingPunct="1">
              <a:lnSpc>
                <a:spcPct val="100000"/>
              </a:lnSpc>
              <a:spcAft>
                <a:spcPts val="450"/>
              </a:spcAft>
              <a:buClr>
                <a:srgbClr val="000000"/>
              </a:buClr>
              <a:buFont typeface="+mj-lt"/>
              <a:buAutoNum type="arabicPeriod"/>
            </a:pPr>
            <a:r>
              <a:rPr lang="en-US" sz="1200" dirty="0" smtClean="0"/>
              <a:t>Update SSAC</a:t>
            </a:r>
          </a:p>
          <a:p>
            <a:pPr marL="1419225" lvl="2" indent="-457200" eaLnBrk="1" hangingPunct="1">
              <a:lnSpc>
                <a:spcPct val="100000"/>
              </a:lnSpc>
              <a:spcAft>
                <a:spcPts val="450"/>
              </a:spcAft>
              <a:buClr>
                <a:srgbClr val="000000"/>
              </a:buClr>
              <a:buFont typeface="+mj-lt"/>
              <a:buAutoNum type="arabicPeriod"/>
            </a:pPr>
            <a:r>
              <a:rPr lang="en-US" sz="1200" dirty="0" smtClean="0"/>
              <a:t>Update Architecture Diagram as required</a:t>
            </a:r>
          </a:p>
          <a:p>
            <a:pPr marL="1419225" lvl="2" indent="-457200" eaLnBrk="1" hangingPunct="1">
              <a:lnSpc>
                <a:spcPct val="100000"/>
              </a:lnSpc>
              <a:spcAft>
                <a:spcPts val="450"/>
              </a:spcAft>
              <a:buClr>
                <a:srgbClr val="000000"/>
              </a:buClr>
              <a:buFont typeface="+mj-lt"/>
              <a:buAutoNum type="arabicPeriod"/>
            </a:pPr>
            <a:r>
              <a:rPr lang="en-US" sz="1200" dirty="0" smtClean="0"/>
              <a:t>Update SDD as required</a:t>
            </a:r>
          </a:p>
          <a:p>
            <a:pPr marL="903287" lvl="1" indent="-457200" eaLnBrk="1" hangingPunct="1">
              <a:lnSpc>
                <a:spcPct val="100000"/>
              </a:lnSpc>
              <a:spcAft>
                <a:spcPts val="450"/>
              </a:spcAft>
              <a:buClr>
                <a:srgbClr val="000000"/>
              </a:buClr>
              <a:buFont typeface="+mj-lt"/>
              <a:buAutoNum type="arabicPeriod"/>
            </a:pPr>
            <a:r>
              <a:rPr lang="en-US" sz="1200" dirty="0" smtClean="0"/>
              <a:t>Move application source code to Stage VM</a:t>
            </a:r>
          </a:p>
          <a:p>
            <a:pPr marL="1419225" lvl="2" indent="-457200" eaLnBrk="1" hangingPunct="1">
              <a:lnSpc>
                <a:spcPct val="100000"/>
              </a:lnSpc>
              <a:spcAft>
                <a:spcPts val="450"/>
              </a:spcAft>
              <a:buClr>
                <a:srgbClr val="000000"/>
              </a:buClr>
              <a:buFont typeface="+mj-lt"/>
              <a:buAutoNum type="alphaLcParenR"/>
            </a:pPr>
            <a:r>
              <a:rPr lang="en-US" sz="1200" dirty="0" smtClean="0"/>
              <a:t>Perform DTRR to include </a:t>
            </a:r>
            <a:r>
              <a:rPr lang="en-US" sz="1200" dirty="0" smtClean="0">
                <a:solidFill>
                  <a:schemeClr val="bg2"/>
                </a:solidFill>
              </a:rPr>
              <a:t>developer testing in  lieu of QA testing</a:t>
            </a:r>
          </a:p>
          <a:p>
            <a:pPr marL="1419225" lvl="2" indent="-457200" eaLnBrk="1" hangingPunct="1">
              <a:lnSpc>
                <a:spcPct val="100000"/>
              </a:lnSpc>
              <a:spcAft>
                <a:spcPts val="450"/>
              </a:spcAft>
              <a:buClr>
                <a:srgbClr val="000000"/>
              </a:buClr>
              <a:buFont typeface="+mj-lt"/>
              <a:buAutoNum type="alphaLcParenR"/>
            </a:pPr>
            <a:r>
              <a:rPr lang="en-US" sz="1200" dirty="0" smtClean="0"/>
              <a:t>Perform Security high-level review</a:t>
            </a:r>
          </a:p>
          <a:p>
            <a:pPr marL="1419225" lvl="2" indent="-457200" eaLnBrk="1" hangingPunct="1">
              <a:lnSpc>
                <a:spcPct val="100000"/>
              </a:lnSpc>
              <a:spcAft>
                <a:spcPts val="450"/>
              </a:spcAft>
              <a:buClr>
                <a:srgbClr val="000000"/>
              </a:buClr>
              <a:buFont typeface="+mj-lt"/>
              <a:buAutoNum type="alphaLcParenR"/>
            </a:pPr>
            <a:r>
              <a:rPr lang="en-US" sz="1200" dirty="0" smtClean="0"/>
              <a:t>Perform UAT </a:t>
            </a:r>
          </a:p>
          <a:p>
            <a:pPr eaLnBrk="1" hangingPunct="1">
              <a:buClr>
                <a:srgbClr val="000000"/>
              </a:buClr>
              <a:buNone/>
            </a:pPr>
            <a:endParaRPr lang="en-US" sz="2400" dirty="0" smtClean="0">
              <a:solidFill>
                <a:srgbClr val="000000"/>
              </a:solidFill>
            </a:endParaRPr>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3</a:t>
            </a:fld>
            <a:endParaRPr lang="en-US"/>
          </a:p>
        </p:txBody>
      </p:sp>
      <p:sp>
        <p:nvSpPr>
          <p:cNvPr id="7" name="Footer Placeholder 6"/>
          <p:cNvSpPr>
            <a:spLocks noGrp="1"/>
          </p:cNvSpPr>
          <p:nvPr>
            <p:ph type="ftr" sz="quarter" idx="10"/>
          </p:nvPr>
        </p:nvSpPr>
        <p:spPr>
          <a:xfrm>
            <a:off x="6467475" y="7383294"/>
            <a:ext cx="2658041" cy="389106"/>
          </a:xfrm>
        </p:spPr>
        <p:txBody>
          <a:bodyPr/>
          <a:lstStyle/>
          <a:p>
            <a:pPr>
              <a:defRPr/>
            </a:pPr>
            <a:r>
              <a:rPr lang="en-US" dirty="0" smtClean="0"/>
              <a:t>NASA-CM-02-01-01  Rev 7.0 11/17/2011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219075"/>
            <a:ext cx="10058400" cy="581025"/>
          </a:xfrm>
          <a:noFill/>
        </p:spPr>
        <p:txBody>
          <a:bodyPr/>
          <a:lstStyle/>
          <a:p>
            <a:pPr algn="ctr" eaLnBrk="1" hangingPunct="1"/>
            <a:r>
              <a:rPr lang="en-US" b="1" dirty="0" smtClean="0">
                <a:solidFill>
                  <a:srgbClr val="000000"/>
                </a:solidFill>
              </a:rPr>
              <a:t>Requirements </a:t>
            </a:r>
            <a:r>
              <a:rPr lang="en-US" b="1" dirty="0" smtClean="0"/>
              <a:t>C</a:t>
            </a:r>
            <a:r>
              <a:rPr lang="en-US" b="1" dirty="0" smtClean="0">
                <a:solidFill>
                  <a:srgbClr val="000000"/>
                </a:solidFill>
              </a:rPr>
              <a:t>ont.</a:t>
            </a:r>
          </a:p>
        </p:txBody>
      </p:sp>
      <p:sp>
        <p:nvSpPr>
          <p:cNvPr id="6149" name="Rectangle 3"/>
          <p:cNvSpPr>
            <a:spLocks noGrp="1" noChangeArrowheads="1"/>
          </p:cNvSpPr>
          <p:nvPr>
            <p:ph type="body" idx="1"/>
          </p:nvPr>
        </p:nvSpPr>
        <p:spPr>
          <a:xfrm>
            <a:off x="444072" y="859207"/>
            <a:ext cx="9170256" cy="6524171"/>
          </a:xfrm>
          <a:noFill/>
        </p:spPr>
        <p:txBody>
          <a:bodyPr/>
          <a:lstStyle/>
          <a:p>
            <a:pPr eaLnBrk="1" hangingPunct="1">
              <a:buClr>
                <a:srgbClr val="000000"/>
              </a:buClr>
              <a:buFontTx/>
              <a:buChar char="•"/>
            </a:pPr>
            <a:r>
              <a:rPr lang="en-US" sz="2400" dirty="0" smtClean="0">
                <a:solidFill>
                  <a:srgbClr val="000000"/>
                </a:solidFill>
              </a:rPr>
              <a:t>Description of Work</a:t>
            </a:r>
          </a:p>
          <a:p>
            <a:pPr marL="788987" lvl="1" indent="-342900" eaLnBrk="1" hangingPunct="1">
              <a:lnSpc>
                <a:spcPct val="100000"/>
              </a:lnSpc>
              <a:spcAft>
                <a:spcPts val="450"/>
              </a:spcAft>
              <a:buClr>
                <a:srgbClr val="000000"/>
              </a:buClr>
              <a:buFont typeface="+mj-lt"/>
              <a:buAutoNum type="arabicPeriod" startAt="6"/>
            </a:pPr>
            <a:r>
              <a:rPr lang="en-US" sz="1400" dirty="0" smtClean="0"/>
              <a:t>Complete </a:t>
            </a:r>
            <a:r>
              <a:rPr lang="en-US" sz="1400" dirty="0"/>
              <a:t>ORR and WESTPrime CCB</a:t>
            </a:r>
          </a:p>
          <a:p>
            <a:pPr marL="788987" lvl="1" indent="-342900" eaLnBrk="1" hangingPunct="1">
              <a:lnSpc>
                <a:spcPct val="100000"/>
              </a:lnSpc>
              <a:spcAft>
                <a:spcPts val="450"/>
              </a:spcAft>
              <a:buClr>
                <a:srgbClr val="000000"/>
              </a:buClr>
              <a:buFont typeface="+mj-lt"/>
              <a:buAutoNum type="arabicPeriod" startAt="6"/>
            </a:pPr>
            <a:r>
              <a:rPr lang="en-US" sz="1400" dirty="0" smtClean="0"/>
              <a:t>Prepare </a:t>
            </a:r>
            <a:r>
              <a:rPr lang="en-US" sz="1400" dirty="0"/>
              <a:t>application for migration to Production VM</a:t>
            </a:r>
          </a:p>
          <a:p>
            <a:pPr marL="1419225" lvl="2" indent="-457200" eaLnBrk="1" hangingPunct="1">
              <a:lnSpc>
                <a:spcPct val="100000"/>
              </a:lnSpc>
              <a:spcAft>
                <a:spcPts val="450"/>
              </a:spcAft>
              <a:buClr>
                <a:srgbClr val="000000"/>
              </a:buClr>
              <a:buFont typeface="+mj-lt"/>
              <a:buAutoNum type="alphaLcParenR"/>
            </a:pPr>
            <a:r>
              <a:rPr lang="en-US" sz="1400" dirty="0"/>
              <a:t>Application will be locked on Thursday at 6:00 pm per </a:t>
            </a:r>
            <a:r>
              <a:rPr lang="en-US" sz="1400" dirty="0" smtClean="0"/>
              <a:t>WESTPrime </a:t>
            </a:r>
            <a:r>
              <a:rPr lang="en-US" sz="1400" dirty="0"/>
              <a:t>Jira Ticket </a:t>
            </a:r>
          </a:p>
          <a:p>
            <a:pPr marL="1419225" lvl="2" indent="-457200" eaLnBrk="1" hangingPunct="1">
              <a:lnSpc>
                <a:spcPct val="100000"/>
              </a:lnSpc>
              <a:spcAft>
                <a:spcPts val="450"/>
              </a:spcAft>
              <a:buClr>
                <a:srgbClr val="000000"/>
              </a:buClr>
              <a:buFont typeface="+mj-lt"/>
              <a:buAutoNum type="alphaLcParenR"/>
            </a:pPr>
            <a:r>
              <a:rPr lang="en-US" sz="1400" dirty="0"/>
              <a:t>Deployment to HQ VM Cluster will occur the following Friday morning</a:t>
            </a:r>
          </a:p>
          <a:p>
            <a:pPr marL="1419225" lvl="2" indent="-457200" eaLnBrk="1" hangingPunct="1">
              <a:lnSpc>
                <a:spcPct val="100000"/>
              </a:lnSpc>
              <a:spcAft>
                <a:spcPts val="450"/>
              </a:spcAft>
              <a:buClr>
                <a:srgbClr val="000000"/>
              </a:buClr>
              <a:buFont typeface="+mj-lt"/>
              <a:buAutoNum type="alphaLcParenR"/>
            </a:pPr>
            <a:r>
              <a:rPr lang="en-US" sz="1400" dirty="0"/>
              <a:t>Verify the successful deployment internally</a:t>
            </a:r>
          </a:p>
          <a:p>
            <a:pPr marL="1419225" lvl="2" indent="-457200" eaLnBrk="1" hangingPunct="1">
              <a:lnSpc>
                <a:spcPct val="100000"/>
              </a:lnSpc>
              <a:spcAft>
                <a:spcPts val="450"/>
              </a:spcAft>
              <a:buClr>
                <a:srgbClr val="000000"/>
              </a:buClr>
              <a:buFont typeface="+mj-lt"/>
              <a:buAutoNum type="alphaLcParenR"/>
            </a:pPr>
            <a:r>
              <a:rPr lang="en-US" sz="1400" dirty="0" smtClean="0"/>
              <a:t>Notify application </a:t>
            </a:r>
            <a:r>
              <a:rPr lang="en-US" sz="1400" dirty="0"/>
              <a:t>owner </a:t>
            </a:r>
            <a:r>
              <a:rPr lang="en-US" sz="1400" dirty="0" smtClean="0"/>
              <a:t>of deployment completion and to validate </a:t>
            </a:r>
            <a:r>
              <a:rPr lang="en-US" sz="1400" dirty="0"/>
              <a:t>the deployment</a:t>
            </a:r>
          </a:p>
          <a:p>
            <a:pPr marL="1419225" lvl="2" indent="-457200" eaLnBrk="1" hangingPunct="1">
              <a:lnSpc>
                <a:spcPct val="100000"/>
              </a:lnSpc>
              <a:spcAft>
                <a:spcPts val="450"/>
              </a:spcAft>
              <a:buClr>
                <a:srgbClr val="000000"/>
              </a:buClr>
              <a:buFont typeface="+mj-lt"/>
              <a:buAutoNum type="alphaLcParenR"/>
            </a:pPr>
            <a:r>
              <a:rPr lang="en-US" sz="1400" dirty="0" smtClean="0"/>
              <a:t>Notify ITCD </a:t>
            </a:r>
            <a:r>
              <a:rPr lang="en-US" sz="1400" dirty="0"/>
              <a:t>with migration deployment customer validation</a:t>
            </a:r>
          </a:p>
          <a:p>
            <a:pPr eaLnBrk="1" hangingPunct="1">
              <a:buClr>
                <a:srgbClr val="000000"/>
              </a:buClr>
              <a:buNone/>
            </a:pPr>
            <a:endParaRPr lang="en-US" sz="2400" dirty="0" smtClean="0">
              <a:solidFill>
                <a:srgbClr val="000000"/>
              </a:solidFill>
            </a:endParaRPr>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4</a:t>
            </a:fld>
            <a:endParaRPr lang="en-US"/>
          </a:p>
        </p:txBody>
      </p:sp>
      <p:sp>
        <p:nvSpPr>
          <p:cNvPr id="7" name="Footer Placeholder 6"/>
          <p:cNvSpPr>
            <a:spLocks noGrp="1"/>
          </p:cNvSpPr>
          <p:nvPr>
            <p:ph type="ftr" sz="quarter" idx="10"/>
          </p:nvPr>
        </p:nvSpPr>
        <p:spPr>
          <a:xfrm>
            <a:off x="6467475" y="7383294"/>
            <a:ext cx="2658041" cy="389106"/>
          </a:xfrm>
        </p:spPr>
        <p:txBody>
          <a:bodyPr/>
          <a:lstStyle/>
          <a:p>
            <a:pPr>
              <a:defRPr/>
            </a:pPr>
            <a:r>
              <a:rPr lang="en-US" dirty="0" smtClean="0"/>
              <a:t>NASA-CM-02-01-01  Rev 7.0 11/17/2011</a:t>
            </a:r>
            <a:endParaRPr lang="en-US" dirty="0"/>
          </a:p>
        </p:txBody>
      </p:sp>
    </p:spTree>
    <p:extLst>
      <p:ext uri="{BB962C8B-B14F-4D97-AF65-F5344CB8AC3E}">
        <p14:creationId xmlns:p14="http://schemas.microsoft.com/office/powerpoint/2010/main" val="3910737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solidFill>
                  <a:srgbClr val="000000"/>
                </a:solidFill>
              </a:rPr>
              <a:t>Justification / Background</a:t>
            </a:r>
          </a:p>
        </p:txBody>
      </p:sp>
      <p:sp>
        <p:nvSpPr>
          <p:cNvPr id="7173" name="Rectangle 3"/>
          <p:cNvSpPr>
            <a:spLocks noGrp="1" noChangeArrowheads="1"/>
          </p:cNvSpPr>
          <p:nvPr>
            <p:ph type="body" idx="1"/>
          </p:nvPr>
        </p:nvSpPr>
        <p:spPr>
          <a:xfrm>
            <a:off x="462143" y="1140143"/>
            <a:ext cx="9136062" cy="6243151"/>
          </a:xfrm>
          <a:noFill/>
        </p:spPr>
        <p:txBody>
          <a:bodyPr/>
          <a:lstStyle/>
          <a:p>
            <a:pPr eaLnBrk="1" hangingPunct="1">
              <a:buClr>
                <a:srgbClr val="000000"/>
              </a:buClr>
              <a:buFontTx/>
              <a:buChar char="•"/>
            </a:pPr>
            <a:r>
              <a:rPr lang="en-US" sz="2000" dirty="0" smtClean="0">
                <a:solidFill>
                  <a:srgbClr val="000000"/>
                </a:solidFill>
              </a:rPr>
              <a:t>Customer Justification</a:t>
            </a:r>
          </a:p>
          <a:p>
            <a:pPr lvl="1" eaLnBrk="1" hangingPunct="1">
              <a:buClr>
                <a:srgbClr val="000000"/>
              </a:buClr>
              <a:buFontTx/>
              <a:buChar char="•"/>
            </a:pPr>
            <a:r>
              <a:rPr lang="en-US" sz="2000" dirty="0" smtClean="0"/>
              <a:t>Since the HQ applications went to Operations and Maintenance status in the WestPrime environment, we have noted several inefficiencies and redundant processes that add to the cost of hosting the applications.  In addition, with no access to monitoring tools for the environments, there is delayed notification of outages and difficulty with troubleshooting problems.</a:t>
            </a:r>
          </a:p>
          <a:p>
            <a:pPr eaLnBrk="1" hangingPunct="1">
              <a:buClr>
                <a:srgbClr val="000000"/>
              </a:buClr>
              <a:buFontTx/>
              <a:buChar char="•"/>
            </a:pPr>
            <a:r>
              <a:rPr lang="en-US" sz="2000" dirty="0" smtClean="0">
                <a:solidFill>
                  <a:srgbClr val="000000"/>
                </a:solidFill>
              </a:rPr>
              <a:t>Background</a:t>
            </a:r>
          </a:p>
          <a:p>
            <a:pPr lvl="1" eaLnBrk="1" hangingPunct="1">
              <a:buFont typeface="Arial" panose="020B0604020202020204" pitchFamily="34" charset="0"/>
              <a:buChar char="•"/>
            </a:pPr>
            <a:r>
              <a:rPr lang="en-US" sz="2000" dirty="0" smtClean="0"/>
              <a:t>The Information Technology &amp; Communications Division began data center consolidation to reduce the NHCC foot print. One aspect of this initiative is to host applications utilizing the cloud technology and minimizing the physical server inventory.  Currently, ITCD has concerns of the stability of the WESTPrime environment.  Specifically, there were post patching issues which caused unscheduled application outages and notifications for patching is not always timely.</a:t>
            </a:r>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5</a:t>
            </a:fld>
            <a:endParaRPr lang="en-US"/>
          </a:p>
        </p:txBody>
      </p:sp>
      <p:sp>
        <p:nvSpPr>
          <p:cNvPr id="7" name="Footer Placeholder 6"/>
          <p:cNvSpPr>
            <a:spLocks noGrp="1"/>
          </p:cNvSpPr>
          <p:nvPr>
            <p:ph type="ftr" sz="quarter" idx="10"/>
          </p:nvPr>
        </p:nvSpPr>
        <p:spPr/>
        <p:txBody>
          <a:bodyPr/>
          <a:lstStyle/>
          <a:p>
            <a:pPr>
              <a:defRPr/>
            </a:pPr>
            <a:r>
              <a:rPr lang="en-US" smtClean="0"/>
              <a:t>NASA-CM-02-01-01  Rev 7.0 11/17/2011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0" y="219075"/>
            <a:ext cx="10058400" cy="949325"/>
          </a:xfrm>
          <a:noFill/>
        </p:spPr>
        <p:txBody>
          <a:bodyPr/>
          <a:lstStyle/>
          <a:p>
            <a:pPr algn="ctr" eaLnBrk="1" hangingPunct="1"/>
            <a:r>
              <a:rPr lang="en-US" altLang="en-US" b="1" dirty="0" smtClean="0">
                <a:solidFill>
                  <a:schemeClr val="bg2"/>
                </a:solidFill>
              </a:rPr>
              <a:t>Hardware / Software Profile</a:t>
            </a:r>
            <a:endParaRPr lang="en-US" b="1" dirty="0" smtClean="0">
              <a:solidFill>
                <a:schemeClr val="bg2"/>
              </a:solidFill>
            </a:endParaRPr>
          </a:p>
        </p:txBody>
      </p:sp>
      <p:sp>
        <p:nvSpPr>
          <p:cNvPr id="6" name="Slide Number Placeholder 5"/>
          <p:cNvSpPr>
            <a:spLocks noGrp="1"/>
          </p:cNvSpPr>
          <p:nvPr>
            <p:ph type="sldNum" sz="quarter" idx="11"/>
          </p:nvPr>
        </p:nvSpPr>
        <p:spPr/>
        <p:txBody>
          <a:bodyPr/>
          <a:lstStyle/>
          <a:p>
            <a:pPr>
              <a:defRPr/>
            </a:pPr>
            <a:fld id="{FC8E968A-2F71-4D7E-932E-06FC525F009E}" type="slidenum">
              <a:rPr lang="en-US" smtClean="0"/>
              <a:pPr>
                <a:defRPr/>
              </a:pPr>
              <a:t>6</a:t>
            </a:fld>
            <a:endParaRPr lang="en-US"/>
          </a:p>
        </p:txBody>
      </p:sp>
      <p:sp>
        <p:nvSpPr>
          <p:cNvPr id="7" name="Footer Placeholder 6"/>
          <p:cNvSpPr>
            <a:spLocks noGrp="1"/>
          </p:cNvSpPr>
          <p:nvPr>
            <p:ph type="ftr" sz="quarter" idx="10"/>
          </p:nvPr>
        </p:nvSpPr>
        <p:spPr/>
        <p:txBody>
          <a:bodyPr/>
          <a:lstStyle/>
          <a:p>
            <a:pPr>
              <a:defRPr/>
            </a:pPr>
            <a:r>
              <a:rPr lang="en-US" smtClean="0"/>
              <a:t>NASA-CM-02-01-01  Rev 7.0 11/17/2011</a:t>
            </a:r>
            <a:endParaRPr lang="en-US"/>
          </a:p>
        </p:txBody>
      </p:sp>
      <p:graphicFrame>
        <p:nvGraphicFramePr>
          <p:cNvPr id="10" name="Group 202"/>
          <p:cNvGraphicFramePr>
            <a:graphicFrameLocks noGrp="1"/>
          </p:cNvGraphicFramePr>
          <p:nvPr>
            <p:ph type="tbl" idx="1"/>
            <p:extLst>
              <p:ext uri="{D42A27DB-BD31-4B8C-83A1-F6EECF244321}">
                <p14:modId xmlns:p14="http://schemas.microsoft.com/office/powerpoint/2010/main" val="74346831"/>
              </p:ext>
            </p:extLst>
          </p:nvPr>
        </p:nvGraphicFramePr>
        <p:xfrm>
          <a:off x="341746" y="1134791"/>
          <a:ext cx="9136063" cy="6251785"/>
        </p:xfrm>
        <a:graphic>
          <a:graphicData uri="http://schemas.openxmlformats.org/drawingml/2006/table">
            <a:tbl>
              <a:tblPr/>
              <a:tblGrid>
                <a:gridCol w="2682875"/>
                <a:gridCol w="6453188"/>
              </a:tblGrid>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endParaRPr kumimoji="0" lang="en-US" sz="2000" b="0" i="0" u="none" strike="noStrike" cap="none" normalizeH="0" baseline="0" dirty="0" smtClean="0">
                        <a:ln>
                          <a:noFill/>
                        </a:ln>
                        <a:solidFill>
                          <a:srgbClr val="000000"/>
                        </a:solidFill>
                        <a:effectLst/>
                        <a:latin typeface="Arial" charset="0"/>
                      </a:endParaRP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9DA"/>
                    </a:solidFill>
                  </a:tcPr>
                </a:tc>
                <a:tc>
                  <a:txBody>
                    <a:bodyPr/>
                    <a:lstStyle/>
                    <a:p>
                      <a:pPr marL="0" marR="0" lvl="0" indent="0" algn="ct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1" i="0" u="none" strike="noStrike" cap="none" normalizeH="0" baseline="0" dirty="0" smtClean="0">
                          <a:ln>
                            <a:noFill/>
                          </a:ln>
                          <a:solidFill>
                            <a:srgbClr val="000000"/>
                          </a:solidFill>
                          <a:effectLst/>
                          <a:latin typeface="Arial" charset="0"/>
                        </a:rPr>
                        <a:t>Current State</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9DA"/>
                    </a:solid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smtClean="0">
                          <a:ln>
                            <a:noFill/>
                          </a:ln>
                          <a:solidFill>
                            <a:srgbClr val="000000"/>
                          </a:solidFill>
                          <a:effectLst/>
                          <a:latin typeface="Arial" charset="0"/>
                        </a:rPr>
                        <a:t>Number of Users</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chemeClr val="bg2"/>
                          </a:solidFill>
                          <a:effectLst/>
                          <a:latin typeface="Arial" charset="0"/>
                        </a:rPr>
                        <a:t>17</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smtClean="0">
                          <a:ln>
                            <a:noFill/>
                          </a:ln>
                          <a:solidFill>
                            <a:srgbClr val="000000"/>
                          </a:solidFill>
                          <a:effectLst/>
                          <a:latin typeface="Arial" charset="0"/>
                        </a:rPr>
                        <a:t>Software</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endParaRPr kumimoji="0" lang="en-US" sz="1800" b="0" i="0" u="none" strike="noStrike" cap="none" normalizeH="0" baseline="0" smtClean="0">
                        <a:ln>
                          <a:noFill/>
                        </a:ln>
                        <a:solidFill>
                          <a:schemeClr val="bg2"/>
                        </a:solidFill>
                        <a:effectLst/>
                        <a:latin typeface="Arial" charset="0"/>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smtClean="0">
                          <a:ln>
                            <a:noFill/>
                          </a:ln>
                          <a:solidFill>
                            <a:srgbClr val="000000"/>
                          </a:solidFill>
                          <a:effectLst/>
                          <a:latin typeface="Arial" charset="0"/>
                        </a:rPr>
                        <a:t>Desktop</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Standard Web Browsers</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Server</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ColdFusion 10, Redhat 6, Apache 2.2</a:t>
                      </a:r>
                      <a:endParaRPr kumimoji="0" lang="en-US" sz="1800" b="0" i="0" u="none" strike="noStrike" kern="1200" cap="none" normalizeH="0" baseline="0" dirty="0" smtClean="0">
                        <a:ln>
                          <a:noFill/>
                        </a:ln>
                        <a:solidFill>
                          <a:srgbClr val="000000"/>
                        </a:solidFill>
                        <a:effectLst/>
                        <a:latin typeface="Arial" charset="0"/>
                        <a:ea typeface="+mn-ea"/>
                        <a:cs typeface="+mn-cs"/>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Hardware</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eaLnBrk="1" hangingPunct="1">
                        <a:buClr>
                          <a:srgbClr val="000000"/>
                        </a:buClr>
                        <a:buFontTx/>
                        <a:buNone/>
                      </a:pPr>
                      <a:r>
                        <a:rPr kumimoji="0" lang="en-US" sz="1800" b="0" i="0" u="none" strike="noStrike" kern="1200" cap="none" normalizeH="0" baseline="0" dirty="0" smtClean="0">
                          <a:ln>
                            <a:noFill/>
                          </a:ln>
                          <a:solidFill>
                            <a:srgbClr val="000000"/>
                          </a:solidFill>
                          <a:effectLst/>
                          <a:latin typeface="Arial" charset="0"/>
                          <a:ea typeface="+mn-ea"/>
                          <a:cs typeface="+mn-cs"/>
                        </a:rPr>
                        <a:t>Cuomo</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Environment</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800" b="0" i="0" u="none" strike="noStrike" kern="1200" cap="none" normalizeH="0" baseline="0" dirty="0" smtClean="0">
                          <a:ln>
                            <a:noFill/>
                          </a:ln>
                          <a:solidFill>
                            <a:srgbClr val="000000"/>
                          </a:solidFill>
                          <a:effectLst/>
                          <a:latin typeface="Arial" charset="0"/>
                          <a:ea typeface="+mn-ea"/>
                          <a:cs typeface="+mn-cs"/>
                        </a:rPr>
                        <a:t>WESTPrime</a:t>
                      </a:r>
                      <a:endParaRPr kumimoji="0" lang="en-US" sz="1800" b="0" i="0" u="none" strike="noStrike" kern="1200" cap="none" normalizeH="0" baseline="0" dirty="0">
                        <a:ln>
                          <a:noFill/>
                        </a:ln>
                        <a:solidFill>
                          <a:srgbClr val="000000"/>
                        </a:solidFill>
                        <a:effectLst/>
                        <a:latin typeface="Arial" charset="0"/>
                        <a:ea typeface="+mn-ea"/>
                        <a:cs typeface="+mn-cs"/>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713">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endParaRPr kumimoji="0" lang="en-US" sz="1800" b="0" i="0" u="none" strike="noStrike" cap="none" normalizeH="0" baseline="0" smtClean="0">
                        <a:ln>
                          <a:noFill/>
                        </a:ln>
                        <a:solidFill>
                          <a:srgbClr val="000000"/>
                        </a:solidFill>
                        <a:effectLst/>
                        <a:latin typeface="Arial" charset="0"/>
                      </a:endParaRP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9DA"/>
                    </a:solidFill>
                  </a:tcPr>
                </a:tc>
                <a:tc>
                  <a:txBody>
                    <a:bodyPr/>
                    <a:lstStyle/>
                    <a:p>
                      <a:pPr marL="0" marR="0" lvl="0" indent="0" algn="ct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1" i="0" u="none" strike="noStrike" cap="none" normalizeH="0" baseline="0" dirty="0" smtClean="0">
                          <a:ln>
                            <a:noFill/>
                          </a:ln>
                          <a:solidFill>
                            <a:srgbClr val="000000"/>
                          </a:solidFill>
                          <a:effectLst/>
                          <a:latin typeface="Arial" charset="0"/>
                        </a:rPr>
                        <a:t>Proposed State</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9DA"/>
                    </a:solidFill>
                  </a:tcPr>
                </a:tc>
              </a:tr>
              <a:tr h="449263">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Number of Users</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17</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Software</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endParaRPr kumimoji="0" lang="en-US" sz="1800" b="0" i="0" u="none" strike="noStrike" cap="none" normalizeH="0" baseline="0" dirty="0" smtClean="0">
                        <a:ln>
                          <a:noFill/>
                        </a:ln>
                        <a:solidFill>
                          <a:srgbClr val="000000"/>
                        </a:solidFill>
                        <a:effectLst/>
                        <a:latin typeface="Arial" charset="0"/>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smtClean="0">
                          <a:ln>
                            <a:noFill/>
                          </a:ln>
                          <a:solidFill>
                            <a:srgbClr val="000000"/>
                          </a:solidFill>
                          <a:effectLst/>
                          <a:latin typeface="Arial" charset="0"/>
                        </a:rPr>
                        <a:t>Desktop</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Standard Web Browsers</a:t>
                      </a: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r"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Server</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ColdFusion 10, Redhat 6, Apache 2.2</a:t>
                      </a:r>
                      <a:endParaRPr kumimoji="0" lang="en-US" sz="1800" b="0" i="0" u="none" strike="noStrike" kern="1200" cap="none" normalizeH="0" baseline="0" dirty="0" smtClean="0">
                        <a:ln>
                          <a:noFill/>
                        </a:ln>
                        <a:solidFill>
                          <a:srgbClr val="000000"/>
                        </a:solidFill>
                        <a:effectLst/>
                        <a:latin typeface="Arial" charset="0"/>
                        <a:ea typeface="+mn-ea"/>
                        <a:cs typeface="+mn-cs"/>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Arial" charset="0"/>
                        </a:rPr>
                        <a:t>Hardware</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800" kern="1200" dirty="0" smtClean="0">
                          <a:solidFill>
                            <a:schemeClr val="bg2"/>
                          </a:solidFill>
                          <a:effectLst/>
                          <a:latin typeface="+mn-lt"/>
                          <a:ea typeface="+mn-ea"/>
                          <a:cs typeface="+mn-cs"/>
                        </a:rPr>
                        <a:t>cmts.hq.nasa.gov</a:t>
                      </a:r>
                      <a:endParaRPr lang="en-US" sz="1800" kern="1200" dirty="0">
                        <a:solidFill>
                          <a:schemeClr val="bg2"/>
                        </a:solidFill>
                        <a:effectLst/>
                        <a:latin typeface="+mn-lt"/>
                        <a:ea typeface="+mn-ea"/>
                        <a:cs typeface="+mn-cs"/>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1019175" rtl="0" eaLnBrk="1" fontAlgn="base" latinLnBrk="0" hangingPunct="1">
                        <a:lnSpc>
                          <a:spcPts val="2675"/>
                        </a:lnSpc>
                        <a:spcBef>
                          <a:spcPts val="450"/>
                        </a:spcBef>
                        <a:spcAft>
                          <a:spcPts val="663"/>
                        </a:spcAft>
                        <a:buClr>
                          <a:srgbClr val="A0A0A0"/>
                        </a:buClr>
                        <a:buSzPct val="80000"/>
                        <a:buFont typeface="AGaramond RegularSC" pitchFamily="1" charset="0"/>
                        <a:buNone/>
                        <a:tabLst/>
                        <a:defRPr/>
                      </a:pPr>
                      <a:r>
                        <a:rPr kumimoji="0" lang="en-US" sz="1800" b="0" i="0" u="none" strike="noStrike" cap="none" normalizeH="0" baseline="0" dirty="0" smtClean="0">
                          <a:ln>
                            <a:noFill/>
                          </a:ln>
                          <a:solidFill>
                            <a:srgbClr val="000000"/>
                          </a:solidFill>
                          <a:effectLst/>
                          <a:latin typeface="Arial" charset="0"/>
                        </a:rPr>
                        <a:t>Environment</a:t>
                      </a:r>
                    </a:p>
                  </a:txBody>
                  <a:tcPr marL="101882" marR="101882" marT="50941" marB="509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800" kern="1200" dirty="0" smtClean="0">
                          <a:solidFill>
                            <a:schemeClr val="bg2"/>
                          </a:solidFill>
                          <a:effectLst/>
                          <a:latin typeface="+mn-lt"/>
                          <a:ea typeface="+mn-ea"/>
                          <a:cs typeface="+mn-cs"/>
                        </a:rPr>
                        <a:t>HQ VM Cluster</a:t>
                      </a:r>
                      <a:endParaRPr lang="en-US" sz="1800" kern="1200" dirty="0">
                        <a:solidFill>
                          <a:schemeClr val="bg2"/>
                        </a:solidFill>
                        <a:effectLst/>
                        <a:latin typeface="+mn-lt"/>
                        <a:ea typeface="+mn-ea"/>
                        <a:cs typeface="+mn-cs"/>
                      </a:endParaRPr>
                    </a:p>
                  </a:txBody>
                  <a:tcPr marL="101882" marR="101882" marT="50941" marB="509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0" y="219075"/>
            <a:ext cx="10058400" cy="603885"/>
          </a:xfrm>
          <a:noFill/>
        </p:spPr>
        <p:txBody>
          <a:bodyPr/>
          <a:lstStyle/>
          <a:p>
            <a:pPr algn="ctr" eaLnBrk="1" hangingPunct="1"/>
            <a:r>
              <a:rPr lang="en-US" b="1" dirty="0" smtClean="0">
                <a:solidFill>
                  <a:srgbClr val="000000"/>
                </a:solidFill>
              </a:rPr>
              <a:t>Approach</a:t>
            </a:r>
          </a:p>
        </p:txBody>
      </p:sp>
      <p:sp>
        <p:nvSpPr>
          <p:cNvPr id="9221" name="Rectangle 4"/>
          <p:cNvSpPr>
            <a:spLocks noGrp="1" noChangeArrowheads="1"/>
          </p:cNvSpPr>
          <p:nvPr>
            <p:ph type="body" idx="1"/>
          </p:nvPr>
        </p:nvSpPr>
        <p:spPr>
          <a:xfrm>
            <a:off x="462142" y="914401"/>
            <a:ext cx="9136062" cy="6468894"/>
          </a:xfrm>
          <a:noFill/>
        </p:spPr>
        <p:txBody>
          <a:bodyPr/>
          <a:lstStyle/>
          <a:p>
            <a:pPr eaLnBrk="1" hangingPunct="1">
              <a:buClr>
                <a:srgbClr val="000000"/>
              </a:buClr>
              <a:buFontTx/>
              <a:buChar char="•"/>
            </a:pPr>
            <a:r>
              <a:rPr lang="en-US" dirty="0"/>
              <a:t>Classification F – General Purpose computing software (Multi-Center) </a:t>
            </a:r>
          </a:p>
          <a:p>
            <a:pPr eaLnBrk="1" hangingPunct="1">
              <a:buClr>
                <a:srgbClr val="000000"/>
              </a:buClr>
              <a:buFontTx/>
              <a:buChar char="•"/>
            </a:pPr>
            <a:r>
              <a:rPr lang="en-US" dirty="0"/>
              <a:t>Waivers/Exceptions</a:t>
            </a:r>
          </a:p>
          <a:p>
            <a:pPr lvl="1" defTabSz="914400" eaLnBrk="1" hangingPunct="1">
              <a:lnSpc>
                <a:spcPct val="100000"/>
              </a:lnSpc>
              <a:spcBef>
                <a:spcPts val="0"/>
              </a:spcBef>
              <a:spcAft>
                <a:spcPts val="0"/>
              </a:spcAft>
              <a:buClr>
                <a:srgbClr val="000000"/>
              </a:buClr>
              <a:buFont typeface="Arial" pitchFamily="34" charset="0"/>
              <a:buChar char="•"/>
            </a:pPr>
            <a:r>
              <a:rPr lang="en-US" altLang="en-US" dirty="0"/>
              <a:t>Work started prior to SRRT per ITCD approval</a:t>
            </a:r>
          </a:p>
          <a:p>
            <a:pPr lvl="1" defTabSz="914400" eaLnBrk="1" hangingPunct="1">
              <a:lnSpc>
                <a:spcPct val="100000"/>
              </a:lnSpc>
              <a:spcBef>
                <a:spcPts val="0"/>
              </a:spcBef>
              <a:spcAft>
                <a:spcPts val="0"/>
              </a:spcAft>
              <a:buClr>
                <a:srgbClr val="000000"/>
              </a:buClr>
              <a:buFont typeface="Arial" pitchFamily="34" charset="0"/>
              <a:buChar char="•"/>
            </a:pPr>
            <a:r>
              <a:rPr lang="en-US" dirty="0"/>
              <a:t>SRR/PDR/CDR </a:t>
            </a:r>
            <a:r>
              <a:rPr lang="en-US" dirty="0" smtClean="0"/>
              <a:t>Waived</a:t>
            </a:r>
          </a:p>
          <a:p>
            <a:pPr lvl="1" defTabSz="914400" eaLnBrk="1" hangingPunct="1">
              <a:lnSpc>
                <a:spcPct val="100000"/>
              </a:lnSpc>
              <a:spcBef>
                <a:spcPts val="0"/>
              </a:spcBef>
              <a:spcAft>
                <a:spcPts val="0"/>
              </a:spcAft>
              <a:buClr>
                <a:srgbClr val="000000"/>
              </a:buClr>
              <a:buFont typeface="Arial" pitchFamily="34" charset="0"/>
              <a:buChar char="•"/>
            </a:pPr>
            <a:r>
              <a:rPr lang="en-US" dirty="0" smtClean="0"/>
              <a:t>Q/A </a:t>
            </a:r>
            <a:r>
              <a:rPr lang="en-US" dirty="0"/>
              <a:t>formal testing waived </a:t>
            </a:r>
            <a:r>
              <a:rPr lang="en-US" dirty="0" smtClean="0"/>
              <a:t>- Q/A </a:t>
            </a:r>
            <a:r>
              <a:rPr lang="en-US" dirty="0"/>
              <a:t>testing will be performed by </a:t>
            </a:r>
            <a:r>
              <a:rPr lang="en-US" dirty="0" smtClean="0"/>
              <a:t>developer and Business Analyst</a:t>
            </a:r>
          </a:p>
          <a:p>
            <a:pPr marL="962025" lvl="2" indent="0" defTabSz="914400" eaLnBrk="1" hangingPunct="1">
              <a:lnSpc>
                <a:spcPct val="100000"/>
              </a:lnSpc>
              <a:spcBef>
                <a:spcPts val="0"/>
              </a:spcBef>
              <a:spcAft>
                <a:spcPts val="0"/>
              </a:spcAft>
              <a:buClr>
                <a:srgbClr val="000000"/>
              </a:buClr>
              <a:buNone/>
            </a:pPr>
            <a:endParaRPr lang="en-US" dirty="0" smtClean="0"/>
          </a:p>
          <a:p>
            <a:pPr eaLnBrk="1" hangingPunct="1">
              <a:buClr>
                <a:srgbClr val="000000"/>
              </a:buClr>
              <a:buFontTx/>
              <a:buChar char="•"/>
              <a:defRPr/>
            </a:pPr>
            <a:r>
              <a:rPr lang="en-US" dirty="0"/>
              <a:t>508 Review </a:t>
            </a:r>
          </a:p>
          <a:p>
            <a:pPr marL="788987" lvl="1" indent="-342900" eaLnBrk="1" hangingPunct="1">
              <a:buClr>
                <a:srgbClr val="000000"/>
              </a:buClr>
              <a:buFontTx/>
              <a:buChar char="•"/>
              <a:defRPr/>
            </a:pPr>
            <a:r>
              <a:rPr lang="en-US" dirty="0">
                <a:ea typeface="+mn-ea"/>
                <a:cs typeface="+mn-cs"/>
              </a:rPr>
              <a:t>Not Required</a:t>
            </a:r>
          </a:p>
          <a:p>
            <a:pPr eaLnBrk="1" hangingPunct="1">
              <a:buClr>
                <a:srgbClr val="000000"/>
              </a:buClr>
              <a:buFontTx/>
              <a:buChar char="•"/>
              <a:defRPr/>
            </a:pPr>
            <a:r>
              <a:rPr lang="en-US" dirty="0" smtClean="0"/>
              <a:t>Architectural </a:t>
            </a:r>
            <a:r>
              <a:rPr lang="en-US" dirty="0"/>
              <a:t>Review Board (ARB) </a:t>
            </a:r>
            <a:endParaRPr lang="en-US" dirty="0" smtClean="0"/>
          </a:p>
          <a:p>
            <a:pPr lvl="1" eaLnBrk="1" hangingPunct="1">
              <a:buClr>
                <a:srgbClr val="000000"/>
              </a:buClr>
              <a:buFontTx/>
              <a:buChar char="•"/>
              <a:defRPr/>
            </a:pPr>
            <a:r>
              <a:rPr lang="en-US" dirty="0" smtClean="0"/>
              <a:t>Not </a:t>
            </a:r>
            <a:r>
              <a:rPr lang="en-US" dirty="0"/>
              <a:t>Required</a:t>
            </a:r>
          </a:p>
          <a:p>
            <a:pPr marL="250825" lvl="1" indent="-250825" eaLnBrk="1" hangingPunct="1">
              <a:buClr>
                <a:srgbClr val="000000"/>
              </a:buClr>
              <a:buSzPct val="80000"/>
              <a:buFontTx/>
              <a:buChar char="•"/>
              <a:defRPr/>
            </a:pPr>
            <a:r>
              <a:rPr lang="en-US" dirty="0" smtClean="0"/>
              <a:t>PMRB</a:t>
            </a:r>
          </a:p>
          <a:p>
            <a:pPr lvl="1" eaLnBrk="1" hangingPunct="1">
              <a:buClr>
                <a:srgbClr val="000000"/>
              </a:buClr>
              <a:buSzPct val="80000"/>
              <a:buFontTx/>
              <a:buChar char="•"/>
              <a:defRPr/>
            </a:pPr>
            <a:r>
              <a:rPr lang="en-US" dirty="0"/>
              <a:t>Overall approach will be presented to PMRB for approval</a:t>
            </a:r>
          </a:p>
          <a:p>
            <a:pPr marL="0" indent="0" defTabSz="914400" eaLnBrk="1" hangingPunct="1">
              <a:lnSpc>
                <a:spcPct val="100000"/>
              </a:lnSpc>
              <a:spcBef>
                <a:spcPts val="0"/>
              </a:spcBef>
              <a:spcAft>
                <a:spcPts val="0"/>
              </a:spcAft>
              <a:buClr>
                <a:srgbClr val="000000"/>
              </a:buClr>
              <a:buSzTx/>
              <a:buNone/>
            </a:pPr>
            <a:endParaRPr lang="en-US" sz="1600" dirty="0" smtClean="0"/>
          </a:p>
        </p:txBody>
      </p:sp>
      <p:sp>
        <p:nvSpPr>
          <p:cNvPr id="6" name="Slide Number Placeholder 5"/>
          <p:cNvSpPr>
            <a:spLocks noGrp="1"/>
          </p:cNvSpPr>
          <p:nvPr>
            <p:ph type="sldNum" sz="quarter" idx="11"/>
          </p:nvPr>
        </p:nvSpPr>
        <p:spPr/>
        <p:txBody>
          <a:bodyPr/>
          <a:lstStyle/>
          <a:p>
            <a:pPr>
              <a:defRPr/>
            </a:pPr>
            <a:fld id="{6AD60EC5-EF90-420A-B0E6-7F20A2BDA2FA}" type="slidenum">
              <a:rPr lang="en-US" smtClean="0"/>
              <a:pPr>
                <a:defRPr/>
              </a:pPr>
              <a:t>7</a:t>
            </a:fld>
            <a:endParaRPr lang="en-US"/>
          </a:p>
        </p:txBody>
      </p:sp>
      <p:sp>
        <p:nvSpPr>
          <p:cNvPr id="7" name="Footer Placeholder 6"/>
          <p:cNvSpPr>
            <a:spLocks noGrp="1"/>
          </p:cNvSpPr>
          <p:nvPr>
            <p:ph type="ftr" sz="quarter" idx="10"/>
          </p:nvPr>
        </p:nvSpPr>
        <p:spPr/>
        <p:txBody>
          <a:bodyPr/>
          <a:lstStyle/>
          <a:p>
            <a:pPr>
              <a:defRPr/>
            </a:pPr>
            <a:r>
              <a:rPr lang="en-US" dirty="0" smtClean="0"/>
              <a:t>NASA-CM-02-01-01  Rev 7.0 11/17/2011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0" y="192088"/>
            <a:ext cx="10058400" cy="757237"/>
          </a:xfrm>
          <a:noFill/>
        </p:spPr>
        <p:txBody>
          <a:bodyPr/>
          <a:lstStyle/>
          <a:p>
            <a:pPr algn="ctr"/>
            <a:r>
              <a:rPr lang="en-US" b="1" dirty="0">
                <a:solidFill>
                  <a:schemeClr val="bg2"/>
                </a:solidFill>
              </a:rPr>
              <a:t>Summary Project Schedule</a:t>
            </a:r>
          </a:p>
        </p:txBody>
      </p:sp>
      <p:graphicFrame>
        <p:nvGraphicFramePr>
          <p:cNvPr id="93" name="Table 92"/>
          <p:cNvGraphicFramePr>
            <a:graphicFrameLocks noGrp="1"/>
          </p:cNvGraphicFramePr>
          <p:nvPr>
            <p:extLst>
              <p:ext uri="{D42A27DB-BD31-4B8C-83A1-F6EECF244321}">
                <p14:modId xmlns:p14="http://schemas.microsoft.com/office/powerpoint/2010/main" val="943518390"/>
              </p:ext>
            </p:extLst>
          </p:nvPr>
        </p:nvGraphicFramePr>
        <p:xfrm>
          <a:off x="496272" y="811439"/>
          <a:ext cx="8726896" cy="6823030"/>
        </p:xfrm>
        <a:graphic>
          <a:graphicData uri="http://schemas.openxmlformats.org/drawingml/2006/table">
            <a:tbl>
              <a:tblPr>
                <a:tableStyleId>{46F890A9-2807-4EBB-B81D-B2AA78EC7F39}</a:tableStyleId>
              </a:tblPr>
              <a:tblGrid>
                <a:gridCol w="4533410"/>
                <a:gridCol w="2122923"/>
                <a:gridCol w="2033261"/>
                <a:gridCol w="37302"/>
              </a:tblGrid>
              <a:tr h="269630">
                <a:tc>
                  <a:txBody>
                    <a:bodyPr/>
                    <a:lstStyle/>
                    <a:p>
                      <a:pPr algn="ctr" rtl="0" fontAlgn="b"/>
                      <a:r>
                        <a:rPr lang="en-US" sz="1600" b="1" u="sng" strike="noStrike" dirty="0">
                          <a:solidFill>
                            <a:srgbClr val="000000"/>
                          </a:solidFill>
                          <a:latin typeface="+mn-lt"/>
                        </a:rPr>
                        <a:t>Activity / Milestone</a:t>
                      </a:r>
                      <a:endParaRPr lang="en-US" sz="1600" b="1" i="1" u="sng" strike="noStrike" dirty="0">
                        <a:solidFill>
                          <a:srgbClr val="000000"/>
                        </a:solidFill>
                        <a:latin typeface="+mn-lt"/>
                      </a:endParaRPr>
                    </a:p>
                  </a:txBody>
                  <a:tcPr marL="5813" marR="5813" marT="5813" marB="0" anchor="b">
                    <a:noFill/>
                  </a:tcPr>
                </a:tc>
                <a:tc>
                  <a:txBody>
                    <a:bodyPr/>
                    <a:lstStyle/>
                    <a:p>
                      <a:pPr algn="ctr" rtl="0" fontAlgn="b"/>
                      <a:r>
                        <a:rPr lang="en-US" sz="1600" b="1" u="sng" strike="noStrike" dirty="0">
                          <a:solidFill>
                            <a:srgbClr val="000000"/>
                          </a:solidFill>
                          <a:latin typeface="+mn-lt"/>
                        </a:rPr>
                        <a:t>Scheduled</a:t>
                      </a:r>
                      <a:endParaRPr lang="en-US" sz="1600" b="1" i="1" u="sng" strike="noStrike" dirty="0">
                        <a:solidFill>
                          <a:srgbClr val="000000"/>
                        </a:solidFill>
                        <a:latin typeface="+mn-lt"/>
                      </a:endParaRPr>
                    </a:p>
                  </a:txBody>
                  <a:tcPr marL="5813" marR="5813" marT="5813" marB="0" anchor="b">
                    <a:noFill/>
                  </a:tcPr>
                </a:tc>
                <a:tc>
                  <a:txBody>
                    <a:bodyPr/>
                    <a:lstStyle/>
                    <a:p>
                      <a:pPr algn="ctr" rtl="0" fontAlgn="b"/>
                      <a:r>
                        <a:rPr lang="en-US" sz="1600" b="1" u="sng" strike="noStrike" dirty="0">
                          <a:solidFill>
                            <a:srgbClr val="000000"/>
                          </a:solidFill>
                          <a:latin typeface="+mn-lt"/>
                        </a:rPr>
                        <a:t>Actual</a:t>
                      </a:r>
                      <a:endParaRPr lang="en-US" sz="1600" b="1" i="1" u="sng" strike="noStrike" dirty="0">
                        <a:solidFill>
                          <a:srgbClr val="000000"/>
                        </a:solidFill>
                        <a:latin typeface="+mn-lt"/>
                      </a:endParaRPr>
                    </a:p>
                  </a:txBody>
                  <a:tcPr marL="5813" marR="5813" marT="5813" marB="0" anchor="b">
                    <a:noFill/>
                  </a:tcPr>
                </a:tc>
                <a:tc>
                  <a:txBody>
                    <a:bodyPr/>
                    <a:lstStyle/>
                    <a:p>
                      <a:endParaRPr lang="en-US" dirty="0">
                        <a:latin typeface="+mn-lt"/>
                      </a:endParaRPr>
                    </a:p>
                  </a:txBody>
                  <a:tcPr marL="5813" marR="5813" marT="5813" marB="0" anchor="b">
                    <a:noFill/>
                  </a:tcPr>
                </a:tc>
              </a:tr>
              <a:tr h="238465">
                <a:tc gridSpan="4">
                  <a:txBody>
                    <a:bodyPr/>
                    <a:lstStyle/>
                    <a:p>
                      <a:pPr algn="l" rtl="0" fontAlgn="ctr"/>
                      <a:r>
                        <a:rPr lang="en-US" sz="1400" b="1" u="none" strike="noStrike" dirty="0">
                          <a:solidFill>
                            <a:srgbClr val="000000"/>
                          </a:solidFill>
                          <a:latin typeface="+mn-lt"/>
                        </a:rPr>
                        <a:t>Concept Phase</a:t>
                      </a:r>
                      <a:endParaRPr lang="en-US" sz="1400" b="1" i="0" u="none" strike="noStrike" dirty="0">
                        <a:solidFill>
                          <a:srgbClr val="000000"/>
                        </a:solidFill>
                        <a:latin typeface="+mn-lt"/>
                      </a:endParaRPr>
                    </a:p>
                  </a:txBody>
                  <a:tcPr marL="5813" marR="5813" marT="5813" marB="0" anchor="ct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r>
              <a:tr h="231572">
                <a:tc>
                  <a:txBody>
                    <a:bodyPr/>
                    <a:lstStyle/>
                    <a:p>
                      <a:pPr algn="l" rtl="0" fontAlgn="ctr"/>
                      <a:r>
                        <a:rPr lang="en-US" sz="1400" b="0" u="none" strike="noStrike" dirty="0" smtClean="0">
                          <a:ln>
                            <a:noFill/>
                          </a:ln>
                          <a:solidFill>
                            <a:srgbClr val="000000"/>
                          </a:solidFill>
                          <a:latin typeface="+mn-lt"/>
                        </a:rPr>
                        <a:t>SRRT</a:t>
                      </a:r>
                      <a:endParaRPr lang="en-US" sz="1400" b="0" i="0" u="none" strike="noStrike" dirty="0">
                        <a:ln>
                          <a:noFill/>
                        </a:ln>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06/03/2015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28174">
                <a:tc>
                  <a:txBody>
                    <a:bodyPr/>
                    <a:lstStyle/>
                    <a:p>
                      <a:pPr algn="l"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gridSpan="2">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hMerge="1">
                  <a:txBody>
                    <a:bodyPr/>
                    <a:lstStyle/>
                    <a:p>
                      <a:endParaRPr lang="en-US"/>
                    </a:p>
                  </a:txBody>
                  <a:tcPr/>
                </a:tc>
              </a:tr>
              <a:tr h="231572">
                <a:tc gridSpan="4">
                  <a:txBody>
                    <a:bodyPr/>
                    <a:lstStyle/>
                    <a:p>
                      <a:pPr algn="l" rtl="0" fontAlgn="ctr"/>
                      <a:r>
                        <a:rPr lang="en-US" sz="1400" b="1" u="none" strike="noStrike" dirty="0">
                          <a:solidFill>
                            <a:srgbClr val="000000"/>
                          </a:solidFill>
                          <a:latin typeface="+mn-lt"/>
                        </a:rPr>
                        <a:t>Requirements Phase</a:t>
                      </a:r>
                      <a:endParaRPr lang="en-US" sz="1400" b="1" i="0" u="none" strike="noStrike" dirty="0">
                        <a:solidFill>
                          <a:srgbClr val="000000"/>
                        </a:solidFill>
                        <a:latin typeface="+mn-lt"/>
                      </a:endParaRPr>
                    </a:p>
                  </a:txBody>
                  <a:tcPr marL="5813" marR="5813" marT="5813" marB="0" anchor="ct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r>
              <a:tr h="231572">
                <a:tc>
                  <a:txBody>
                    <a:bodyPr/>
                    <a:lstStyle/>
                    <a:p>
                      <a:pPr algn="l" rtl="0" fontAlgn="ctr"/>
                      <a:r>
                        <a:rPr lang="en-US" sz="1400" u="none" strike="noStrike" dirty="0">
                          <a:solidFill>
                            <a:srgbClr val="000000"/>
                          </a:solidFill>
                          <a:latin typeface="+mn-lt"/>
                        </a:rPr>
                        <a:t>Start </a:t>
                      </a:r>
                      <a:r>
                        <a:rPr lang="en-US" sz="1400" u="none" strike="noStrike" dirty="0" smtClean="0">
                          <a:solidFill>
                            <a:srgbClr val="000000"/>
                          </a:solidFill>
                          <a:latin typeface="+mn-lt"/>
                        </a:rPr>
                        <a:t>Work</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05/12/2015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05/12/2015</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r>
                        <a:rPr lang="en-US" sz="1400" u="none" strike="noStrike" dirty="0" smtClean="0">
                          <a:solidFill>
                            <a:srgbClr val="000000"/>
                          </a:solidFill>
                          <a:latin typeface="+mn-lt"/>
                        </a:rPr>
                        <a:t>SRR</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hMerge="1">
                  <a:txBody>
                    <a:bodyPr/>
                    <a:lstStyle/>
                    <a:p>
                      <a:endParaRPr lang="en-US"/>
                    </a:p>
                  </a:txBody>
                  <a:tcPr/>
                </a:tc>
              </a:tr>
              <a:tr h="231572">
                <a:tc gridSpan="4">
                  <a:txBody>
                    <a:bodyPr/>
                    <a:lstStyle/>
                    <a:p>
                      <a:pPr algn="l" rtl="0" fontAlgn="ctr"/>
                      <a:r>
                        <a:rPr lang="en-US" sz="1400" b="1" u="none" strike="noStrike" dirty="0" smtClean="0">
                          <a:solidFill>
                            <a:srgbClr val="000000"/>
                          </a:solidFill>
                          <a:latin typeface="+mn-lt"/>
                        </a:rPr>
                        <a:t>Design/Development </a:t>
                      </a:r>
                      <a:r>
                        <a:rPr lang="en-US" sz="1400" b="1" u="none" strike="noStrike" dirty="0">
                          <a:solidFill>
                            <a:srgbClr val="000000"/>
                          </a:solidFill>
                          <a:latin typeface="+mn-lt"/>
                        </a:rPr>
                        <a:t>Phase</a:t>
                      </a:r>
                      <a:endParaRPr lang="en-US" sz="1400" b="1" i="0" u="none" strike="noStrike" dirty="0">
                        <a:solidFill>
                          <a:srgbClr val="000000"/>
                        </a:solidFill>
                        <a:latin typeface="+mn-lt"/>
                      </a:endParaRPr>
                    </a:p>
                  </a:txBody>
                  <a:tcPr marL="5813" marR="5813" marT="5813" marB="0" anchor="ct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r>
              <a:tr h="231572">
                <a:tc>
                  <a:txBody>
                    <a:bodyPr/>
                    <a:lstStyle/>
                    <a:p>
                      <a:pPr algn="l" rtl="0" fontAlgn="ctr"/>
                      <a:r>
                        <a:rPr lang="en-US" sz="1400" u="none" strike="noStrike" dirty="0">
                          <a:solidFill>
                            <a:srgbClr val="000000"/>
                          </a:solidFill>
                          <a:latin typeface="+mn-lt"/>
                        </a:rPr>
                        <a:t>Security </a:t>
                      </a:r>
                      <a:r>
                        <a:rPr lang="en-US" sz="1400" u="none" strike="noStrike" dirty="0" smtClean="0">
                          <a:solidFill>
                            <a:srgbClr val="000000"/>
                          </a:solidFill>
                          <a:latin typeface="+mn-lt"/>
                        </a:rPr>
                        <a:t>Self</a:t>
                      </a:r>
                      <a:r>
                        <a:rPr lang="en-US" sz="1400" u="none" strike="noStrike" baseline="0" dirty="0" smtClean="0">
                          <a:solidFill>
                            <a:srgbClr val="000000"/>
                          </a:solidFill>
                          <a:latin typeface="+mn-lt"/>
                        </a:rPr>
                        <a:t> </a:t>
                      </a:r>
                      <a:r>
                        <a:rPr lang="en-US" sz="1400" u="none" strike="noStrike" dirty="0" smtClean="0">
                          <a:solidFill>
                            <a:srgbClr val="000000"/>
                          </a:solidFill>
                          <a:latin typeface="+mn-lt"/>
                        </a:rPr>
                        <a:t>Assessment </a:t>
                      </a:r>
                      <a:r>
                        <a:rPr lang="en-US" sz="1400" u="none" strike="noStrike" dirty="0">
                          <a:solidFill>
                            <a:srgbClr val="000000"/>
                          </a:solidFill>
                          <a:latin typeface="+mn-lt"/>
                        </a:rPr>
                        <a:t>Check </a:t>
                      </a:r>
                      <a:r>
                        <a:rPr lang="en-US" sz="1400" u="none" strike="noStrike" dirty="0" smtClean="0">
                          <a:solidFill>
                            <a:srgbClr val="000000"/>
                          </a:solidFill>
                          <a:latin typeface="+mn-lt"/>
                        </a:rPr>
                        <a:t>List</a:t>
                      </a:r>
                      <a:r>
                        <a:rPr lang="en-US" sz="1400" u="none" strike="noStrike" baseline="0" dirty="0" smtClean="0">
                          <a:solidFill>
                            <a:srgbClr val="000000"/>
                          </a:solidFill>
                          <a:latin typeface="+mn-lt"/>
                        </a:rPr>
                        <a:t> (</a:t>
                      </a:r>
                      <a:r>
                        <a:rPr lang="en-US" sz="1400" u="none" strike="noStrike" dirty="0" smtClean="0">
                          <a:solidFill>
                            <a:srgbClr val="000000"/>
                          </a:solidFill>
                          <a:latin typeface="+mn-lt"/>
                        </a:rPr>
                        <a:t>SSAC)</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r>
                        <a:rPr lang="en-US" sz="1400" u="none" strike="noStrike" dirty="0" smtClean="0">
                          <a:solidFill>
                            <a:srgbClr val="000000"/>
                          </a:solidFill>
                          <a:latin typeface="+mn-lt"/>
                        </a:rPr>
                        <a:t>PDR</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r>
                        <a:rPr lang="en-US" sz="1400" u="none" strike="noStrike" dirty="0">
                          <a:solidFill>
                            <a:srgbClr val="000000"/>
                          </a:solidFill>
                          <a:latin typeface="+mn-lt"/>
                        </a:rPr>
                        <a:t>ARB </a:t>
                      </a:r>
                      <a:r>
                        <a:rPr lang="en-US" sz="1400" u="none" strike="noStrike" dirty="0" smtClean="0">
                          <a:solidFill>
                            <a:srgbClr val="000000"/>
                          </a:solidFill>
                          <a:latin typeface="+mn-lt"/>
                        </a:rPr>
                        <a:t>KDP</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64623">
                <a:tc>
                  <a:txBody>
                    <a:bodyPr/>
                    <a:lstStyle/>
                    <a:p>
                      <a:pPr algn="l" rtl="0" fontAlgn="ctr"/>
                      <a:r>
                        <a:rPr lang="en-US" sz="1400" u="none" strike="noStrike" dirty="0" smtClean="0">
                          <a:solidFill>
                            <a:srgbClr val="000000"/>
                          </a:solidFill>
                          <a:latin typeface="+mn-lt"/>
                        </a:rPr>
                        <a:t>CDR</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r>
                        <a:rPr lang="en-US" sz="1400" u="none" strike="noStrike" dirty="0" smtClean="0">
                          <a:solidFill>
                            <a:srgbClr val="000000"/>
                          </a:solidFill>
                          <a:latin typeface="+mn-lt"/>
                        </a:rPr>
                        <a:t>DTRR (Staging)</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05/28/2015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ctr"/>
                      <a:r>
                        <a:rPr lang="en-US" sz="1400" b="0" i="0" u="none" strike="noStrike" dirty="0" smtClean="0">
                          <a:solidFill>
                            <a:srgbClr val="000000"/>
                          </a:solidFill>
                          <a:latin typeface="+mn-lt"/>
                        </a:rPr>
                        <a:t>05/28/2015</a:t>
                      </a: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marL="5813" marR="5813" marT="5813" marB="0" anchor="ctr"/>
                </a:tc>
              </a:tr>
              <a:tr h="231572">
                <a:tc>
                  <a:txBody>
                    <a:bodyPr/>
                    <a:lstStyle/>
                    <a:p>
                      <a:pPr algn="l"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hMerge="1">
                  <a:txBody>
                    <a:bodyPr/>
                    <a:lstStyle/>
                    <a:p>
                      <a:endParaRPr lang="en-US"/>
                    </a:p>
                  </a:txBody>
                  <a:tcPr/>
                </a:tc>
              </a:tr>
              <a:tr h="231572">
                <a:tc gridSpan="4">
                  <a:txBody>
                    <a:bodyPr/>
                    <a:lstStyle/>
                    <a:p>
                      <a:pPr algn="l" rtl="0" fontAlgn="ctr"/>
                      <a:r>
                        <a:rPr lang="en-US" sz="1400" b="1" u="none" strike="noStrike" dirty="0">
                          <a:solidFill>
                            <a:srgbClr val="000000"/>
                          </a:solidFill>
                          <a:latin typeface="+mn-lt"/>
                        </a:rPr>
                        <a:t>Verification &amp; Validation Phase</a:t>
                      </a:r>
                      <a:endParaRPr lang="en-US" sz="1400" b="1" i="0" u="none" strike="noStrike" dirty="0">
                        <a:solidFill>
                          <a:srgbClr val="000000"/>
                        </a:solidFill>
                        <a:latin typeface="+mn-lt"/>
                      </a:endParaRPr>
                    </a:p>
                  </a:txBody>
                  <a:tcPr marL="5813" marR="5813" marT="5813" marB="0" anchor="ct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r>
              <a:tr h="275102">
                <a:tc>
                  <a:txBody>
                    <a:bodyPr/>
                    <a:lstStyle/>
                    <a:p>
                      <a:pPr algn="l" rtl="0" fontAlgn="ctr"/>
                      <a:r>
                        <a:rPr lang="en-US" sz="1400" u="none" strike="noStrike" dirty="0" smtClean="0">
                          <a:solidFill>
                            <a:srgbClr val="000000"/>
                          </a:solidFill>
                          <a:latin typeface="+mn-lt"/>
                        </a:rPr>
                        <a:t>Security Testing</a:t>
                      </a: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06/02/2015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r>
                        <a:rPr lang="en-US" sz="1400" u="none" strike="noStrike" dirty="0" smtClean="0">
                          <a:solidFill>
                            <a:srgbClr val="000000"/>
                          </a:solidFill>
                          <a:latin typeface="+mn-lt"/>
                        </a:rPr>
                        <a:t>QA Testing</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Waived</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r>
                        <a:rPr lang="en-US" sz="1400" u="none" strike="noStrike" dirty="0" smtClean="0">
                          <a:solidFill>
                            <a:srgbClr val="000000"/>
                          </a:solidFill>
                          <a:latin typeface="+mn-lt"/>
                        </a:rPr>
                        <a:t>TRR</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06/04/2015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r>
                        <a:rPr lang="en-US" sz="1400" u="none" strike="noStrike" dirty="0" smtClean="0">
                          <a:solidFill>
                            <a:srgbClr val="000000"/>
                          </a:solidFill>
                          <a:latin typeface="+mn-lt"/>
                        </a:rPr>
                        <a:t>Security Review</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06/03/2015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noFill/>
                  </a:tcPr>
                </a:tc>
                <a:tc>
                  <a:txBody>
                    <a:bodyPr/>
                    <a:lstStyle/>
                    <a:p>
                      <a:endParaRPr lang="en-US" dirty="0">
                        <a:latin typeface="+mn-lt"/>
                      </a:endParaRPr>
                    </a:p>
                  </a:txBody>
                  <a:tcPr marL="5813" marR="5813" marT="5813" marB="0" anchor="ctr">
                    <a:noFill/>
                  </a:tcPr>
                </a:tc>
              </a:tr>
              <a:tr h="231572">
                <a:tc gridSpan="4">
                  <a:txBody>
                    <a:bodyPr/>
                    <a:lstStyle/>
                    <a:p>
                      <a:pPr algn="l" rtl="0" fontAlgn="ctr"/>
                      <a:r>
                        <a:rPr lang="en-US" sz="1400" b="1" u="none" strike="noStrike" dirty="0">
                          <a:solidFill>
                            <a:srgbClr val="000000"/>
                          </a:solidFill>
                          <a:latin typeface="+mn-lt"/>
                        </a:rPr>
                        <a:t>Deployment Phase</a:t>
                      </a:r>
                      <a:endParaRPr lang="en-US" sz="1400" b="1" i="0" u="none" strike="noStrike" dirty="0">
                        <a:solidFill>
                          <a:srgbClr val="000000"/>
                        </a:solidFill>
                        <a:latin typeface="+mn-lt"/>
                      </a:endParaRPr>
                    </a:p>
                  </a:txBody>
                  <a:tcPr marL="5813" marR="5813" marT="5813" marB="0" anchor="ct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r>
              <a:tr h="254961">
                <a:tc>
                  <a:txBody>
                    <a:bodyPr/>
                    <a:lstStyle/>
                    <a:p>
                      <a:pPr algn="l" rtl="0" fontAlgn="ctr"/>
                      <a:r>
                        <a:rPr lang="en-US" sz="1400" u="none" strike="noStrike" dirty="0" smtClean="0">
                          <a:solidFill>
                            <a:srgbClr val="000000"/>
                          </a:solidFill>
                          <a:latin typeface="+mn-lt"/>
                        </a:rPr>
                        <a:t>ORR</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06/17/2015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700" u="none" strike="noStrike" kern="1200" dirty="0" smtClean="0">
                          <a:solidFill>
                            <a:srgbClr val="000000"/>
                          </a:solidFill>
                          <a:latin typeface="+mn-lt"/>
                        </a:rPr>
                        <a:t> </a:t>
                      </a:r>
                      <a:endParaRPr lang="en-US" sz="1700" b="0" i="0" u="none" strike="noStrike" kern="1200" dirty="0" smtClean="0">
                        <a:solidFill>
                          <a:srgbClr val="000000"/>
                        </a:solidFill>
                        <a:latin typeface="+mn-lt"/>
                        <a:ea typeface="+mn-ea"/>
                        <a:cs typeface="+mn-cs"/>
                      </a:endParaRPr>
                    </a:p>
                  </a:txBody>
                  <a:tcPr marL="5813" marR="5813" marT="5813" marB="0" anchor="ctr">
                    <a:lnL w="12700" cap="flat" cmpd="sng" algn="ctr">
                      <a:solidFill>
                        <a:srgbClr val="000000"/>
                      </a:solidFill>
                      <a:prstDash val="solid"/>
                      <a:round/>
                      <a:headEnd type="none" w="med" len="med"/>
                      <a:tailEnd type="none" w="med" len="med"/>
                    </a:lnL>
                    <a:noFill/>
                  </a:tcPr>
                </a:tc>
              </a:tr>
              <a:tr h="295242">
                <a:tc>
                  <a:txBody>
                    <a:bodyPr/>
                    <a:lstStyle/>
                    <a:p>
                      <a:pPr algn="l" rtl="0" fontAlgn="ctr"/>
                      <a:r>
                        <a:rPr lang="en-US" sz="1400" b="0" i="0" u="none" strike="noStrike" dirty="0" smtClean="0">
                          <a:solidFill>
                            <a:srgbClr val="000000"/>
                          </a:solidFill>
                          <a:latin typeface="+mn-lt"/>
                        </a:rPr>
                        <a:t>WESTPrime</a:t>
                      </a:r>
                      <a:r>
                        <a:rPr lang="en-US" sz="1400" b="0" i="0" u="none" strike="noStrike" baseline="0" dirty="0" smtClean="0">
                          <a:solidFill>
                            <a:srgbClr val="000000"/>
                          </a:solidFill>
                          <a:latin typeface="+mn-lt"/>
                        </a:rPr>
                        <a:t> CCB</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06/17/2015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700" b="0" i="0" u="none" strike="noStrike" kern="1200" dirty="0" smtClean="0">
                        <a:solidFill>
                          <a:srgbClr val="000000"/>
                        </a:solidFill>
                        <a:latin typeface="+mn-lt"/>
                        <a:ea typeface="+mn-ea"/>
                        <a:cs typeface="+mn-cs"/>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r>
                        <a:rPr lang="en-US" sz="1400" u="none" strike="noStrike" dirty="0">
                          <a:solidFill>
                            <a:srgbClr val="000000"/>
                          </a:solidFill>
                          <a:latin typeface="+mn-lt"/>
                        </a:rPr>
                        <a:t>Security </a:t>
                      </a:r>
                      <a:r>
                        <a:rPr lang="en-US" sz="1400" u="none" strike="noStrike" dirty="0" smtClean="0">
                          <a:solidFill>
                            <a:srgbClr val="000000"/>
                          </a:solidFill>
                          <a:latin typeface="+mn-lt"/>
                        </a:rPr>
                        <a:t>Plan</a:t>
                      </a:r>
                      <a:endParaRPr lang="en-US" sz="1400" b="0"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06/18/2015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r h="269630">
                <a:tc>
                  <a:txBody>
                    <a:bodyPr/>
                    <a:lstStyle/>
                    <a:p>
                      <a:pPr algn="l"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noFill/>
                  </a:tcPr>
                </a:tc>
              </a:tr>
              <a:tr h="269630">
                <a:tc>
                  <a:txBody>
                    <a:bodyPr/>
                    <a:lstStyle/>
                    <a:p>
                      <a:pPr algn="l" rtl="0" fontAlgn="ctr"/>
                      <a:r>
                        <a:rPr lang="en-US" sz="1400" b="1" u="none" strike="noStrike" dirty="0" smtClean="0">
                          <a:solidFill>
                            <a:srgbClr val="000000"/>
                          </a:solidFill>
                          <a:latin typeface="+mn-lt"/>
                        </a:rPr>
                        <a:t>ECD</a:t>
                      </a:r>
                      <a:endParaRPr lang="en-US" sz="1400" b="1" i="0" u="none" strike="noStrike" dirty="0">
                        <a:solidFill>
                          <a:srgbClr val="000000"/>
                        </a:solidFill>
                        <a:latin typeface="+mn-lt"/>
                      </a:endParaRPr>
                    </a:p>
                  </a:txBody>
                  <a:tcPr marL="5813" marR="5813" marT="5813"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dirty="0" smtClean="0">
                          <a:solidFill>
                            <a:srgbClr val="000000"/>
                          </a:solidFill>
                          <a:latin typeface="+mn-lt"/>
                        </a:rPr>
                        <a:t>06/30/2015</a:t>
                      </a:r>
                      <a:endParaRPr lang="en-US" sz="1400" b="0" i="0" u="none" strike="noStrike" dirty="0">
                        <a:solidFill>
                          <a:srgbClr val="000000"/>
                        </a:solidFill>
                        <a:latin typeface="+mn-lt"/>
                      </a:endParaRPr>
                    </a:p>
                  </a:txBody>
                  <a:tcPr marL="5813" marR="5813" marT="5813"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400" b="0" i="0" u="none" strike="noStrike" dirty="0">
                        <a:solidFill>
                          <a:srgbClr val="000000"/>
                        </a:solidFill>
                        <a:latin typeface="+mn-lt"/>
                      </a:endParaRPr>
                    </a:p>
                  </a:txBody>
                  <a:tcPr marL="5813" marR="5813" marT="5813"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dirty="0">
                        <a:latin typeface="+mn-lt"/>
                      </a:endParaRPr>
                    </a:p>
                  </a:txBody>
                  <a:tcPr marL="5813" marR="5813" marT="5813" marB="0" anchor="ctr">
                    <a:lnL w="12700" cap="flat" cmpd="sng" algn="ctr">
                      <a:solidFill>
                        <a:srgbClr val="000000"/>
                      </a:solidFill>
                      <a:prstDash val="solid"/>
                      <a:round/>
                      <a:headEnd type="none" w="med" len="med"/>
                      <a:tailEnd type="none" w="med" len="med"/>
                    </a:lnL>
                    <a:noFill/>
                  </a:tcPr>
                </a:tc>
              </a:tr>
            </a:tbl>
          </a:graphicData>
        </a:graphic>
      </p:graphicFrame>
      <p:sp>
        <p:nvSpPr>
          <p:cNvPr id="6" name="Slide Number Placeholder 5"/>
          <p:cNvSpPr>
            <a:spLocks noGrp="1"/>
          </p:cNvSpPr>
          <p:nvPr>
            <p:ph type="sldNum" sz="quarter" idx="11"/>
          </p:nvPr>
        </p:nvSpPr>
        <p:spPr/>
        <p:txBody>
          <a:bodyPr/>
          <a:lstStyle/>
          <a:p>
            <a:pPr>
              <a:defRPr/>
            </a:pPr>
            <a:fld id="{FC8E968A-2F71-4D7E-932E-06FC525F009E}"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219075"/>
            <a:ext cx="10058400" cy="949325"/>
          </a:xfrm>
          <a:noFill/>
        </p:spPr>
        <p:txBody>
          <a:bodyPr/>
          <a:lstStyle/>
          <a:p>
            <a:pPr algn="ctr"/>
            <a:r>
              <a:rPr lang="en-US" b="1" dirty="0">
                <a:solidFill>
                  <a:schemeClr val="bg2"/>
                </a:solidFill>
              </a:rPr>
              <a:t>ROM Estimate - Resources</a:t>
            </a:r>
          </a:p>
        </p:txBody>
      </p:sp>
      <p:sp>
        <p:nvSpPr>
          <p:cNvPr id="8" name="Slide Number Placeholder 7"/>
          <p:cNvSpPr>
            <a:spLocks noGrp="1"/>
          </p:cNvSpPr>
          <p:nvPr>
            <p:ph type="sldNum" sz="quarter" idx="11"/>
          </p:nvPr>
        </p:nvSpPr>
        <p:spPr/>
        <p:txBody>
          <a:bodyPr/>
          <a:lstStyle/>
          <a:p>
            <a:pPr>
              <a:defRPr/>
            </a:pPr>
            <a:fld id="{6AD60EC5-EF90-420A-B0E6-7F20A2BDA2FA}" type="slidenum">
              <a:rPr lang="en-US" smtClean="0"/>
              <a:pPr>
                <a:defRPr/>
              </a:pPr>
              <a:t>9</a:t>
            </a:fld>
            <a:endParaRPr lang="en-US"/>
          </a:p>
        </p:txBody>
      </p:sp>
      <p:sp>
        <p:nvSpPr>
          <p:cNvPr id="9" name="Footer Placeholder 8"/>
          <p:cNvSpPr>
            <a:spLocks noGrp="1"/>
          </p:cNvSpPr>
          <p:nvPr>
            <p:ph type="ftr" sz="quarter" idx="10"/>
          </p:nvPr>
        </p:nvSpPr>
        <p:spPr/>
        <p:txBody>
          <a:bodyPr/>
          <a:lstStyle/>
          <a:p>
            <a:pPr>
              <a:defRPr/>
            </a:pPr>
            <a:r>
              <a:rPr lang="en-US" smtClean="0"/>
              <a:t>NASA-CM-02-01-01  Rev 7.0 11/17/2011</a:t>
            </a:r>
            <a:endParaRPr lang="en-US"/>
          </a:p>
        </p:txBody>
      </p:sp>
      <p:graphicFrame>
        <p:nvGraphicFramePr>
          <p:cNvPr id="40965" name="Object 5"/>
          <p:cNvGraphicFramePr>
            <a:graphicFrameLocks noChangeAspect="1"/>
          </p:cNvGraphicFramePr>
          <p:nvPr>
            <p:extLst>
              <p:ext uri="{D42A27DB-BD31-4B8C-83A1-F6EECF244321}">
                <p14:modId xmlns:p14="http://schemas.microsoft.com/office/powerpoint/2010/main" val="3766742848"/>
              </p:ext>
            </p:extLst>
          </p:nvPr>
        </p:nvGraphicFramePr>
        <p:xfrm>
          <a:off x="1346200" y="1231900"/>
          <a:ext cx="7351713" cy="5843588"/>
        </p:xfrm>
        <a:graphic>
          <a:graphicData uri="http://schemas.openxmlformats.org/presentationml/2006/ole">
            <mc:AlternateContent xmlns:mc="http://schemas.openxmlformats.org/markup-compatibility/2006">
              <mc:Choice xmlns:v="urn:schemas-microsoft-com:vml" Requires="v">
                <p:oleObj spid="_x0000_s71753" name="Worksheet" r:id="rId5" imgW="6724618" imgH="5343641" progId="Excel.Sheet.12">
                  <p:embed/>
                </p:oleObj>
              </mc:Choice>
              <mc:Fallback>
                <p:oleObj name="Worksheet" r:id="rId5" imgW="6724618" imgH="5343641" progId="Excel.Sheet.12">
                  <p:embed/>
                  <p:pic>
                    <p:nvPicPr>
                      <p:cNvPr id="0" name="Picture 29"/>
                      <p:cNvPicPr>
                        <a:picLocks noChangeAspect="1" noChangeArrowheads="1"/>
                      </p:cNvPicPr>
                      <p:nvPr/>
                    </p:nvPicPr>
                    <p:blipFill>
                      <a:blip r:embed="rId6"/>
                      <a:srcRect/>
                      <a:stretch>
                        <a:fillRect/>
                      </a:stretch>
                    </p:blipFill>
                    <p:spPr bwMode="auto">
                      <a:xfrm>
                        <a:off x="1346200" y="1231900"/>
                        <a:ext cx="7351713" cy="584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1882" tIns="50941" rIns="101882" bIns="50941" numCol="1" anchor="ctr"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939BA8"/>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1882" tIns="50941" rIns="101882" bIns="50941" numCol="1" anchor="ctr"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939BA8"/>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3">
        <a:dk1>
          <a:srgbClr val="4D4D4D"/>
        </a:dk1>
        <a:lt1>
          <a:srgbClr val="FFFFD9"/>
        </a:lt1>
        <a:dk2>
          <a:srgbClr val="000000"/>
        </a:dk2>
        <a:lt2>
          <a:srgbClr val="7F7F7D"/>
        </a:lt2>
        <a:accent1>
          <a:srgbClr val="DEDACF"/>
        </a:accent1>
        <a:accent2>
          <a:srgbClr val="536D89"/>
        </a:accent2>
        <a:accent3>
          <a:srgbClr val="FFFFE9"/>
        </a:accent3>
        <a:accent4>
          <a:srgbClr val="404040"/>
        </a:accent4>
        <a:accent5>
          <a:srgbClr val="ECEAE4"/>
        </a:accent5>
        <a:accent6>
          <a:srgbClr val="4A627C"/>
        </a:accent6>
        <a:hlink>
          <a:srgbClr val="943C35"/>
        </a:hlink>
        <a:folHlink>
          <a:srgbClr val="63406A"/>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99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DEF6F1"/>
        </a:lt1>
        <a:dk2>
          <a:srgbClr val="000000"/>
        </a:dk2>
        <a:lt2>
          <a:srgbClr val="969696"/>
        </a:lt2>
        <a:accent1>
          <a:srgbClr val="E1EAED"/>
        </a:accent1>
        <a:accent2>
          <a:srgbClr val="8DC6FF"/>
        </a:accent2>
        <a:accent3>
          <a:srgbClr val="ECFAF7"/>
        </a:accent3>
        <a:accent4>
          <a:srgbClr val="000000"/>
        </a:accent4>
        <a:accent5>
          <a:srgbClr val="EEF3F4"/>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5B400"/>
        </a:folHlink>
      </a:clrScheme>
      <a:clrMap bg1="lt1" tx1="dk1" bg2="lt2" tx2="dk2" accent1="accent1" accent2="accent2" accent3="accent3" accent4="accent4" accent5="accent5" accent6="accent6" hlink="hlink" folHlink="folHlink"/>
    </a:extraClrScheme>
    <a:extraClrScheme>
      <a:clrScheme name="Blank Presentation 7">
        <a:dk1>
          <a:srgbClr val="666666"/>
        </a:dk1>
        <a:lt1>
          <a:srgbClr val="FFFFFF"/>
        </a:lt1>
        <a:dk2>
          <a:srgbClr val="000000"/>
        </a:dk2>
        <a:lt2>
          <a:srgbClr val="333333"/>
        </a:lt2>
        <a:accent1>
          <a:srgbClr val="D7DCC8"/>
        </a:accent1>
        <a:accent2>
          <a:srgbClr val="8DC6FF"/>
        </a:accent2>
        <a:accent3>
          <a:srgbClr val="FFFFFF"/>
        </a:accent3>
        <a:accent4>
          <a:srgbClr val="565656"/>
        </a:accent4>
        <a:accent5>
          <a:srgbClr val="E8EBE0"/>
        </a:accent5>
        <a:accent6>
          <a:srgbClr val="7FB3E7"/>
        </a:accent6>
        <a:hlink>
          <a:srgbClr val="0066CC"/>
        </a:hlink>
        <a:folHlink>
          <a:srgbClr val="FF9933"/>
        </a:folHlink>
      </a:clrScheme>
      <a:clrMap bg1="lt1" tx1="dk1" bg2="lt2" tx2="dk2" accent1="accent1" accent2="accent2" accent3="accent3" accent4="accent4" accent5="accent5" accent6="accent6" hlink="hlink" folHlink="folHlink"/>
    </a:extraClrScheme>
    <a:extraClrScheme>
      <a:clrScheme name="Blank Presentatio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Blank Presentation 9">
        <a:dk1>
          <a:srgbClr val="666633"/>
        </a:dk1>
        <a:lt1>
          <a:srgbClr val="008080"/>
        </a:lt1>
        <a:dk2>
          <a:srgbClr val="808000"/>
        </a:dk2>
        <a:lt2>
          <a:srgbClr val="005A58"/>
        </a:lt2>
        <a:accent1>
          <a:srgbClr val="B5C6B3"/>
        </a:accent1>
        <a:accent2>
          <a:srgbClr val="FFA962"/>
        </a:accent2>
        <a:accent3>
          <a:srgbClr val="AAC0C0"/>
        </a:accent3>
        <a:accent4>
          <a:srgbClr val="56562A"/>
        </a:accent4>
        <a:accent5>
          <a:srgbClr val="D7DFD6"/>
        </a:accent5>
        <a:accent6>
          <a:srgbClr val="E79958"/>
        </a:accent6>
        <a:hlink>
          <a:srgbClr val="FFEFCE"/>
        </a:hlink>
        <a:folHlink>
          <a:srgbClr val="A74101"/>
        </a:folHlink>
      </a:clrScheme>
      <a:clrMap bg1="lt1" tx1="dk1" bg2="lt2" tx2="dk2" accent1="accent1" accent2="accent2" accent3="accent3" accent4="accent4" accent5="accent5" accent6="accent6" hlink="hlink" folHlink="folHlink"/>
    </a:extraClrScheme>
    <a:extraClrScheme>
      <a:clrScheme name="Blank Presentation 10">
        <a:dk1>
          <a:srgbClr val="003366"/>
        </a:dk1>
        <a:lt1>
          <a:srgbClr val="A28E73"/>
        </a:lt1>
        <a:dk2>
          <a:srgbClr val="000099"/>
        </a:dk2>
        <a:lt2>
          <a:srgbClr val="D2C368"/>
        </a:lt2>
        <a:accent1>
          <a:srgbClr val="D1EBEA"/>
        </a:accent1>
        <a:accent2>
          <a:srgbClr val="CEC975"/>
        </a:accent2>
        <a:accent3>
          <a:srgbClr val="AAAACA"/>
        </a:accent3>
        <a:accent4>
          <a:srgbClr val="8A7861"/>
        </a:accent4>
        <a:accent5>
          <a:srgbClr val="E5F3F3"/>
        </a:accent5>
        <a:accent6>
          <a:srgbClr val="BAB669"/>
        </a:accent6>
        <a:hlink>
          <a:srgbClr val="7EBA93"/>
        </a:hlink>
        <a:folHlink>
          <a:srgbClr val="F09D3D"/>
        </a:folHlink>
      </a:clrScheme>
      <a:clrMap bg1="dk2" tx1="lt1" bg2="dk1" tx2="lt2" accent1="accent1" accent2="accent2" accent3="accent3" accent4="accent4" accent5="accent5" accent6="accent6" hlink="hlink" folHlink="folHlink"/>
    </a:extraClrScheme>
    <a:extraClrScheme>
      <a:clrScheme name="Blank Presentation 11">
        <a:dk1>
          <a:srgbClr val="336699"/>
        </a:dk1>
        <a:lt1>
          <a:srgbClr val="969696"/>
        </a:lt1>
        <a:dk2>
          <a:srgbClr val="000000"/>
        </a:dk2>
        <a:lt2>
          <a:srgbClr val="517FA1"/>
        </a:lt2>
        <a:accent1>
          <a:srgbClr val="F3F5DD"/>
        </a:accent1>
        <a:accent2>
          <a:srgbClr val="CB4B0A"/>
        </a:accent2>
        <a:accent3>
          <a:srgbClr val="AAAAAA"/>
        </a:accent3>
        <a:accent4>
          <a:srgbClr val="7F7F7F"/>
        </a:accent4>
        <a:accent5>
          <a:srgbClr val="F8F9EB"/>
        </a:accent5>
        <a:accent6>
          <a:srgbClr val="B84308"/>
        </a:accent6>
        <a:hlink>
          <a:srgbClr val="D4B224"/>
        </a:hlink>
        <a:folHlink>
          <a:srgbClr val="D58E56"/>
        </a:folHlink>
      </a:clrScheme>
      <a:clrMap bg1="dk2" tx1="lt1" bg2="dk1" tx2="lt2" accent1="accent1" accent2="accent2" accent3="accent3" accent4="accent4" accent5="accent5" accent6="accent6" hlink="hlink" folHlink="folHlink"/>
    </a:extraClrScheme>
    <a:extraClrScheme>
      <a:clrScheme name="Blank Presentation 12">
        <a:dk1>
          <a:srgbClr val="5C1F00"/>
        </a:dk1>
        <a:lt1>
          <a:srgbClr val="8FA418"/>
        </a:lt1>
        <a:dk2>
          <a:srgbClr val="800000"/>
        </a:dk2>
        <a:lt2>
          <a:srgbClr val="A89546"/>
        </a:lt2>
        <a:accent1>
          <a:srgbClr val="EDF6BE"/>
        </a:accent1>
        <a:accent2>
          <a:srgbClr val="ADBC00"/>
        </a:accent2>
        <a:accent3>
          <a:srgbClr val="C0AAAA"/>
        </a:accent3>
        <a:accent4>
          <a:srgbClr val="798B13"/>
        </a:accent4>
        <a:accent5>
          <a:srgbClr val="F4FADB"/>
        </a:accent5>
        <a:accent6>
          <a:srgbClr val="9CAA00"/>
        </a:accent6>
        <a:hlink>
          <a:srgbClr val="FF7500"/>
        </a:hlink>
        <a:folHlink>
          <a:srgbClr val="3E5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10442</TotalTime>
  <Words>984</Words>
  <Application>Microsoft Office PowerPoint</Application>
  <PresentationFormat>Custom</PresentationFormat>
  <Paragraphs>255</Paragraphs>
  <Slides>12</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ＭＳ Ｐゴシック</vt:lpstr>
      <vt:lpstr>55 Helvetica Roman</vt:lpstr>
      <vt:lpstr>AGaramond RegularSC</vt:lpstr>
      <vt:lpstr>Arial</vt:lpstr>
      <vt:lpstr>Calibri</vt:lpstr>
      <vt:lpstr>Monotype Sorts</vt:lpstr>
      <vt:lpstr>Osaka</vt:lpstr>
      <vt:lpstr>Times New Roman</vt:lpstr>
      <vt:lpstr>Blank Presentation</vt:lpstr>
      <vt:lpstr>Worksheet</vt:lpstr>
      <vt:lpstr>Service Request Review Team (SRRT) Authorization to Develop Class 1 Service Request</vt:lpstr>
      <vt:lpstr>System/Project Overview</vt:lpstr>
      <vt:lpstr>Requirements</vt:lpstr>
      <vt:lpstr>Requirements Cont.</vt:lpstr>
      <vt:lpstr>Justification / Background</vt:lpstr>
      <vt:lpstr>Hardware / Software Profile</vt:lpstr>
      <vt:lpstr>Approach</vt:lpstr>
      <vt:lpstr>Summary Project Schedule</vt:lpstr>
      <vt:lpstr>ROM Estimate - Resources</vt:lpstr>
      <vt:lpstr>Project Contingency Factors </vt:lpstr>
      <vt:lpstr>PowerPoint Presentation</vt:lpstr>
      <vt:lpstr>Recommendation</vt:lpstr>
    </vt:vector>
  </TitlesOfParts>
  <Company>LMIT ODIN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SRRT Presentation</dc:title>
  <dc:creator>SR&amp;QA - HITSS Contract</dc:creator>
  <cp:lastModifiedBy>Luis Ayala</cp:lastModifiedBy>
  <cp:revision>286</cp:revision>
  <cp:lastPrinted>2006-05-05T11:56:29Z</cp:lastPrinted>
  <dcterms:created xsi:type="dcterms:W3CDTF">2005-07-13T19:24:44Z</dcterms:created>
  <dcterms:modified xsi:type="dcterms:W3CDTF">2015-06-02T21:05:20Z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_TemplateID" pid="2">
    <vt:lpwstr>TC062562941033</vt:lpwstr>
  </property>
  <property fmtid="{D5CDD505-2E9C-101B-9397-08002B2CF9AE}" name="com.ibm.ram.artifactUrl" pid="3">
    <lpwstr xmlns="http://schemas.openxmlformats.org/officeDocument/2006/docPropsVTypes">https://hqjazzram01.ndc.nasa.gov:9443/ram.ws/oslc/assets/108E83AA-DCE1-9D77-AF3F-6B69F2C33872/5.0/artifactContents/CMTS_SRRT_06-02_Final.pptx</lpwstr>
  </property>
</Properties>
</file>