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606" r:id="rId2"/>
    <p:sldId id="468" r:id="rId3"/>
    <p:sldId id="470" r:id="rId4"/>
    <p:sldId id="471" r:id="rId5"/>
    <p:sldId id="578" r:id="rId6"/>
    <p:sldId id="605" r:id="rId7"/>
    <p:sldId id="600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Alapick" initials="LA" lastIdx="4" clrIdx="0">
    <p:extLst>
      <p:ext uri="{19B8F6BF-5375-455C-9EA6-DF929625EA0E}">
        <p15:presenceInfo xmlns:p15="http://schemas.microsoft.com/office/powerpoint/2012/main" userId="S-1-5-21-79652715-1417148793-2552535921-16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314"/>
    <a:srgbClr val="0A1A6C"/>
    <a:srgbClr val="4E4E4E"/>
    <a:srgbClr val="FFFFFF"/>
    <a:srgbClr val="090D53"/>
    <a:srgbClr val="3B3B6B"/>
    <a:srgbClr val="0A196C"/>
    <a:srgbClr val="CCECFF"/>
    <a:srgbClr val="DDDDDD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6421" autoAdjust="0"/>
  </p:normalViewPr>
  <p:slideViewPr>
    <p:cSldViewPr>
      <p:cViewPr varScale="1">
        <p:scale>
          <a:sx n="83" d="100"/>
          <a:sy n="83" d="100"/>
        </p:scale>
        <p:origin x="20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7" tIns="46569" rIns="93137" bIns="46569" numCol="1" anchor="t" anchorCtr="0" compatLnSpc="1">
            <a:prstTxWarp prst="textNoShape">
              <a:avLst/>
            </a:prstTxWarp>
          </a:bodyPr>
          <a:lstStyle>
            <a:lvl1pPr algn="l" defTabSz="931476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7" tIns="46569" rIns="93137" bIns="46569" numCol="1" anchor="t" anchorCtr="0" compatLnSpc="1">
            <a:prstTxWarp prst="textNoShape">
              <a:avLst/>
            </a:prstTxWarp>
          </a:bodyPr>
          <a:lstStyle>
            <a:lvl1pPr algn="r" defTabSz="931476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7" tIns="46569" rIns="93137" bIns="46569" numCol="1" anchor="b" anchorCtr="0" compatLnSpc="1">
            <a:prstTxWarp prst="textNoShape">
              <a:avLst/>
            </a:prstTxWarp>
          </a:bodyPr>
          <a:lstStyle>
            <a:lvl1pPr algn="l" defTabSz="931476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7" tIns="46569" rIns="93137" bIns="46569" numCol="1" anchor="b" anchorCtr="0" compatLnSpc="1">
            <a:prstTxWarp prst="textNoShape">
              <a:avLst/>
            </a:prstTxWarp>
          </a:bodyPr>
          <a:lstStyle>
            <a:lvl1pPr algn="r" defTabSz="931476">
              <a:defRPr sz="1200">
                <a:cs typeface="+mn-cs"/>
              </a:defRPr>
            </a:lvl1pPr>
          </a:lstStyle>
          <a:p>
            <a:pPr>
              <a:defRPr/>
            </a:pPr>
            <a:fld id="{EB1B2E91-F1AE-4AD6-A9C8-35A28CD165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25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7" rIns="91559" bIns="457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7" rIns="91559" bIns="457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7" rIns="91559" bIns="45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7" rIns="91559" bIns="457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7" rIns="91559" bIns="4577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3ECA906-CE7A-4DD1-90ED-31132AD828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84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DFDB5-0E47-44F0-817E-2BA10B6C8785}" type="slidenum">
              <a:rPr lang="en-US" smtClean="0">
                <a:solidFill>
                  <a:srgbClr val="000000"/>
                </a:solidFill>
                <a:cs typeface="Arial" charset="0"/>
              </a:rPr>
              <a:pPr/>
              <a:t>1</a:t>
            </a:fld>
            <a:endParaRPr lang="en-US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70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33252-F7E2-4828-9C89-E6128E9151EF}" type="slidenum">
              <a:rPr lang="en-US" smtClean="0">
                <a:cs typeface="Arial" charset="0"/>
              </a:rPr>
              <a:pPr/>
              <a:t>2</a:t>
            </a:fld>
            <a:endParaRPr lang="en-US" dirty="0" smtClean="0">
              <a:cs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39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842ABE-8046-4B53-9F0C-6714041CAA51}" type="slidenum">
              <a:rPr lang="en-US" smtClean="0">
                <a:cs typeface="Arial" charset="0"/>
              </a:rPr>
              <a:pPr/>
              <a:t>3</a:t>
            </a:fld>
            <a:endParaRPr lang="en-US" dirty="0" smtClean="0">
              <a:cs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35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EC0B7-4121-4280-AE1A-35541C8D7778}" type="slidenum">
              <a:rPr lang="en-US" smtClean="0">
                <a:cs typeface="Arial" charset="0"/>
              </a:rPr>
              <a:pPr/>
              <a:t>4</a:t>
            </a:fld>
            <a:endParaRPr lang="en-US" dirty="0" smtClean="0">
              <a:cs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6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FB056-F52C-44A3-8D2F-89FED52E3B3D}" type="slidenum">
              <a:rPr lang="en-US" smtClean="0">
                <a:solidFill>
                  <a:srgbClr val="000000"/>
                </a:solidFill>
                <a:cs typeface="Arial" charset="0"/>
              </a:rPr>
              <a:pPr/>
              <a:t>5</a:t>
            </a:fld>
            <a:endParaRPr lang="en-US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74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B299B-EFE2-4A06-9A7F-338DE707AF4C}" type="slidenum">
              <a:rPr lang="en-US" smtClean="0">
                <a:solidFill>
                  <a:srgbClr val="000000"/>
                </a:solidFill>
                <a:cs typeface="Arial" charset="0"/>
              </a:rPr>
              <a:pPr/>
              <a:t>6</a:t>
            </a:fld>
            <a:endParaRPr lang="en-US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57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B299B-EFE2-4A06-9A7F-338DE707AF4C}" type="slidenum">
              <a:rPr lang="en-US" smtClean="0">
                <a:cs typeface="Arial" charset="0"/>
              </a:rPr>
              <a:pPr/>
              <a:t>7</a:t>
            </a:fld>
            <a:endParaRPr lang="en-US" dirty="0" smtClean="0">
              <a:cs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66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1336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484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aphicFrame>
        <p:nvGraphicFramePr>
          <p:cNvPr id="102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00" y="590550"/>
          <a:ext cx="7937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Document" r:id="rId14" imgW="2438400" imgH="2171700" progId="Word.Document.8">
                  <p:embed/>
                </p:oleObj>
              </mc:Choice>
              <mc:Fallback>
                <p:oleObj name="Document" r:id="rId14" imgW="2438400" imgH="2171700" progId="Word.Document.8">
                  <p:embed/>
                  <p:pic>
                    <p:nvPicPr>
                      <p:cNvPr id="0" name="Picture 36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90550"/>
                        <a:ext cx="7937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91919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914400" y="1143000"/>
            <a:ext cx="8077200" cy="76200"/>
            <a:chOff x="580" y="624"/>
            <a:chExt cx="4936" cy="48"/>
          </a:xfrm>
        </p:grpSpPr>
        <p:sp>
          <p:nvSpPr>
            <p:cNvPr id="160774" name="Line 6"/>
            <p:cNvSpPr>
              <a:spLocks noChangeShapeType="1"/>
            </p:cNvSpPr>
            <p:nvPr/>
          </p:nvSpPr>
          <p:spPr bwMode="auto">
            <a:xfrm>
              <a:off x="584" y="624"/>
              <a:ext cx="49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775" name="Line 7"/>
            <p:cNvSpPr>
              <a:spLocks noChangeShapeType="1"/>
            </p:cNvSpPr>
            <p:nvPr/>
          </p:nvSpPr>
          <p:spPr bwMode="auto">
            <a:xfrm>
              <a:off x="580" y="672"/>
              <a:ext cx="49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381000" y="6477000"/>
            <a:ext cx="8458200" cy="76200"/>
            <a:chOff x="340" y="4080"/>
            <a:chExt cx="5128" cy="48"/>
          </a:xfrm>
        </p:grpSpPr>
        <p:sp>
          <p:nvSpPr>
            <p:cNvPr id="160777" name="Line 9"/>
            <p:cNvSpPr>
              <a:spLocks noChangeShapeType="1"/>
            </p:cNvSpPr>
            <p:nvPr/>
          </p:nvSpPr>
          <p:spPr bwMode="auto">
            <a:xfrm>
              <a:off x="344" y="4080"/>
              <a:ext cx="5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778" name="Line 10"/>
            <p:cNvSpPr>
              <a:spLocks noChangeShapeType="1"/>
            </p:cNvSpPr>
            <p:nvPr/>
          </p:nvSpPr>
          <p:spPr bwMode="auto">
            <a:xfrm>
              <a:off x="340" y="4128"/>
              <a:ext cx="5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5715000" y="6324600"/>
            <a:ext cx="32766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altLang="en-US" sz="1400" b="1" i="1" dirty="0"/>
              <a:t>The NASA / HITSS / ACES / NICS Team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304800" y="6616700"/>
            <a:ext cx="3429000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10000"/>
              </a:spcBef>
              <a:defRPr/>
            </a:pPr>
            <a:r>
              <a:rPr lang="en-US" altLang="en-US" sz="1000" dirty="0">
                <a:cs typeface="+mn-cs"/>
              </a:rPr>
              <a:t>NASA-CM-02-00-01 CCB CR Tracking, Ver 3.0, 1/12/2011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 userDrawn="1"/>
        </p:nvSpPr>
        <p:spPr bwMode="auto">
          <a:xfrm>
            <a:off x="7924800" y="6629400"/>
            <a:ext cx="1066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900" dirty="0">
                <a:cs typeface="+mn-cs"/>
              </a:rPr>
              <a:t>Page </a:t>
            </a:r>
            <a:fld id="{B41235EA-15F5-4642-900A-4F3153B65B6E}" type="slidenum">
              <a:rPr lang="en-US" sz="900">
                <a:cs typeface="+mn-cs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cs typeface="+mn-cs"/>
            </a:endParaRPr>
          </a:p>
        </p:txBody>
      </p:sp>
      <p:sp>
        <p:nvSpPr>
          <p:cNvPr id="1034" name="Rectangle 15"/>
          <p:cNvSpPr txBox="1">
            <a:spLocks noGrp="1" noChangeArrowheads="1"/>
          </p:cNvSpPr>
          <p:nvPr userDrawn="1">
            <p:ph type="title"/>
          </p:nvPr>
        </p:nvSpPr>
        <p:spPr bwMode="auto">
          <a:xfrm>
            <a:off x="1905000" y="152400"/>
            <a:ext cx="579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9"/>
          <p:cNvSpPr txBox="1">
            <a:spLocks noChangeArrowheads="1"/>
          </p:cNvSpPr>
          <p:nvPr/>
        </p:nvSpPr>
        <p:spPr bwMode="auto">
          <a:xfrm>
            <a:off x="990600" y="1203325"/>
            <a:ext cx="716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020314"/>
                </a:solidFill>
                <a:latin typeface="Arial Narrow" pitchFamily="34" charset="0"/>
              </a:rPr>
              <a:t>HITSS CRs </a:t>
            </a:r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Implemented as </a:t>
            </a:r>
            <a:r>
              <a:rPr lang="en-US" sz="2000" b="1" dirty="0">
                <a:solidFill>
                  <a:srgbClr val="020314"/>
                </a:solidFill>
                <a:latin typeface="Arial Narrow" pitchFamily="34" charset="0"/>
              </a:rPr>
              <a:t>of </a:t>
            </a:r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11/15/2017</a:t>
            </a:r>
            <a:endParaRPr lang="en-US" sz="2000" dirty="0">
              <a:solidFill>
                <a:srgbClr val="020314"/>
              </a:solidFill>
              <a:latin typeface="Arial Narrow" pitchFamily="34" charset="0"/>
            </a:endParaRPr>
          </a:p>
        </p:txBody>
      </p:sp>
      <p:sp>
        <p:nvSpPr>
          <p:cNvPr id="2051" name="Text Box 40"/>
          <p:cNvSpPr txBox="1">
            <a:spLocks noChangeArrowheads="1"/>
          </p:cNvSpPr>
          <p:nvPr/>
        </p:nvSpPr>
        <p:spPr bwMode="auto">
          <a:xfrm>
            <a:off x="1752600" y="3048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20314"/>
                </a:solidFill>
                <a:latin typeface="Arial Narrow" pitchFamily="34" charset="0"/>
              </a:rPr>
              <a:t>Change Request Status</a:t>
            </a:r>
          </a:p>
        </p:txBody>
      </p:sp>
      <p:sp>
        <p:nvSpPr>
          <p:cNvPr id="2052" name="Title 5"/>
          <p:cNvSpPr txBox="1">
            <a:spLocks/>
          </p:cNvSpPr>
          <p:nvPr/>
        </p:nvSpPr>
        <p:spPr bwMode="auto">
          <a:xfrm>
            <a:off x="685800" y="24923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79634" y="251460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04545"/>
              </p:ext>
            </p:extLst>
          </p:nvPr>
        </p:nvGraphicFramePr>
        <p:xfrm>
          <a:off x="381000" y="1676400"/>
          <a:ext cx="8229600" cy="1996124"/>
        </p:xfrm>
        <a:graphic>
          <a:graphicData uri="http://schemas.openxmlformats.org/drawingml/2006/table">
            <a:tbl>
              <a:tblPr/>
              <a:tblGrid>
                <a:gridCol w="1838325"/>
                <a:gridCol w="1600200"/>
                <a:gridCol w="2857500"/>
                <a:gridCol w="19335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45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Deploy NVDB v6.2.1</a:t>
                      </a:r>
                      <a:endParaRPr lang="en-US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Deploy NVDB v6.2.1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10/18/2017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11/14/2017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Closed: 11/14/2017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5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2017-00159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Decommission hqvault01.hq.nasa.gov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Decommission hqvault01.hq.nasa.gov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9/7/2017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10/30/017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Closed: 11/15/2017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5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9"/>
          <p:cNvSpPr txBox="1">
            <a:spLocks noChangeArrowheads="1"/>
          </p:cNvSpPr>
          <p:nvPr/>
        </p:nvSpPr>
        <p:spPr bwMode="auto">
          <a:xfrm>
            <a:off x="990600" y="1219200"/>
            <a:ext cx="716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ACES CRs Implemented as of 11/15/2017</a:t>
            </a:r>
            <a:endParaRPr lang="en-US" sz="2000" dirty="0">
              <a:solidFill>
                <a:srgbClr val="020314"/>
              </a:solidFill>
              <a:latin typeface="Arial Narrow" pitchFamily="34" charset="0"/>
            </a:endParaRPr>
          </a:p>
        </p:txBody>
      </p:sp>
      <p:sp>
        <p:nvSpPr>
          <p:cNvPr id="3075" name="Text Box 40"/>
          <p:cNvSpPr txBox="1">
            <a:spLocks noChangeArrowheads="1"/>
          </p:cNvSpPr>
          <p:nvPr/>
        </p:nvSpPr>
        <p:spPr bwMode="auto">
          <a:xfrm>
            <a:off x="1714500" y="3810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20314"/>
                </a:solidFill>
                <a:latin typeface="Arial Narrow" pitchFamily="34" charset="0"/>
              </a:rPr>
              <a:t>Change Request Status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0763"/>
              </p:ext>
            </p:extLst>
          </p:nvPr>
        </p:nvGraphicFramePr>
        <p:xfrm>
          <a:off x="152400" y="1676400"/>
          <a:ext cx="8763000" cy="990600"/>
        </p:xfrm>
        <a:graphic>
          <a:graphicData uri="http://schemas.openxmlformats.org/drawingml/2006/table">
            <a:tbl>
              <a:tblPr/>
              <a:tblGrid>
                <a:gridCol w="1866900"/>
                <a:gridCol w="1676400"/>
                <a:gridCol w="2895600"/>
                <a:gridCol w="2324100"/>
              </a:tblGrid>
              <a:tr h="326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 This Week</a:t>
                      </a: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9"/>
          <p:cNvSpPr txBox="1">
            <a:spLocks noChangeArrowheads="1"/>
          </p:cNvSpPr>
          <p:nvPr/>
        </p:nvSpPr>
        <p:spPr bwMode="auto">
          <a:xfrm>
            <a:off x="990600" y="1203325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020314"/>
                </a:solidFill>
                <a:latin typeface="Arial Narrow" pitchFamily="34" charset="0"/>
              </a:rPr>
              <a:t>NICS CRs </a:t>
            </a:r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Implemented as </a:t>
            </a:r>
            <a:r>
              <a:rPr lang="en-US" sz="2000" b="1" dirty="0">
                <a:solidFill>
                  <a:srgbClr val="020314"/>
                </a:solidFill>
                <a:latin typeface="Arial Narrow" pitchFamily="34" charset="0"/>
              </a:rPr>
              <a:t>of </a:t>
            </a:r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11/15/2017</a:t>
            </a:r>
            <a:endParaRPr lang="en-US" sz="2000" dirty="0">
              <a:solidFill>
                <a:srgbClr val="020314"/>
              </a:solidFill>
              <a:latin typeface="Arial Narrow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 </a:t>
            </a:r>
            <a:endParaRPr lang="en-US" sz="2000" b="1" dirty="0">
              <a:solidFill>
                <a:srgbClr val="020314"/>
              </a:solidFill>
              <a:latin typeface="Arial Narrow" pitchFamily="34" charset="0"/>
            </a:endParaRP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1714500" y="3810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20314"/>
                </a:solidFill>
                <a:latin typeface="Arial Narrow" pitchFamily="34" charset="0"/>
              </a:rPr>
              <a:t>Change Request Status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99705"/>
              </p:ext>
            </p:extLst>
          </p:nvPr>
        </p:nvGraphicFramePr>
        <p:xfrm>
          <a:off x="152400" y="1676400"/>
          <a:ext cx="8763000" cy="1045366"/>
        </p:xfrm>
        <a:graphic>
          <a:graphicData uri="http://schemas.openxmlformats.org/drawingml/2006/table">
            <a:tbl>
              <a:tblPr/>
              <a:tblGrid>
                <a:gridCol w="1866900"/>
                <a:gridCol w="1676400"/>
                <a:gridCol w="2895600"/>
                <a:gridCol w="2324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2017-00152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JPL/HQ Wireless</a:t>
                      </a:r>
                      <a:endParaRPr lang="en-US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Add and permit 4 WLCs (3 production and 1 test) for JPL Wireless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10/13/2017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10/27/2017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Closed: 11/13/2017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9"/>
          <p:cNvSpPr txBox="1">
            <a:spLocks noChangeArrowheads="1"/>
          </p:cNvSpPr>
          <p:nvPr/>
        </p:nvSpPr>
        <p:spPr bwMode="auto">
          <a:xfrm>
            <a:off x="990600" y="1219200"/>
            <a:ext cx="716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020314"/>
                </a:solidFill>
                <a:latin typeface="Arial Narrow" pitchFamily="34" charset="0"/>
              </a:rPr>
              <a:t>CRs Cancelled as of </a:t>
            </a:r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11/15/2017</a:t>
            </a:r>
            <a:endParaRPr lang="en-US" sz="2000" dirty="0">
              <a:solidFill>
                <a:srgbClr val="020314"/>
              </a:solidFill>
              <a:latin typeface="Arial Narrow" pitchFamily="34" charset="0"/>
            </a:endParaRP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1714500" y="3810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20314"/>
                </a:solidFill>
                <a:latin typeface="Arial Narrow" pitchFamily="34" charset="0"/>
              </a:rPr>
              <a:t>Change Request Status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72069"/>
              </p:ext>
            </p:extLst>
          </p:nvPr>
        </p:nvGraphicFramePr>
        <p:xfrm>
          <a:off x="152400" y="1676400"/>
          <a:ext cx="8763000" cy="1088234"/>
        </p:xfrm>
        <a:graphic>
          <a:graphicData uri="http://schemas.openxmlformats.org/drawingml/2006/table">
            <a:tbl>
              <a:tblPr/>
              <a:tblGrid>
                <a:gridCol w="2133600"/>
                <a:gridCol w="1409700"/>
                <a:gridCol w="2895600"/>
                <a:gridCol w="2324100"/>
              </a:tblGrid>
              <a:tr h="326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 This Week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n-lt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9"/>
          <p:cNvSpPr txBox="1">
            <a:spLocks noChangeArrowheads="1"/>
          </p:cNvSpPr>
          <p:nvPr/>
        </p:nvSpPr>
        <p:spPr bwMode="auto">
          <a:xfrm>
            <a:off x="990600" y="1219200"/>
            <a:ext cx="716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HITSS</a:t>
            </a: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CRs In Progress as </a:t>
            </a:r>
            <a:r>
              <a:rPr lang="en-US" sz="2000" b="1" dirty="0">
                <a:solidFill>
                  <a:srgbClr val="020314"/>
                </a:solidFill>
                <a:latin typeface="Arial Narrow" pitchFamily="34" charset="0"/>
              </a:rPr>
              <a:t>of </a:t>
            </a:r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11/15/2017</a:t>
            </a:r>
            <a:endParaRPr lang="en-US" sz="2000" dirty="0">
              <a:solidFill>
                <a:srgbClr val="020314"/>
              </a:solidFill>
              <a:latin typeface="Arial Narrow" pitchFamily="34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1698024" y="3810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20314"/>
                </a:solidFill>
                <a:latin typeface="Arial Narrow" pitchFamily="34" charset="0"/>
              </a:rPr>
              <a:t>Change Request Status</a:t>
            </a:r>
          </a:p>
        </p:txBody>
      </p: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03486"/>
              </p:ext>
            </p:extLst>
          </p:nvPr>
        </p:nvGraphicFramePr>
        <p:xfrm>
          <a:off x="457200" y="1633729"/>
          <a:ext cx="8229600" cy="4172712"/>
        </p:xfrm>
        <a:graphic>
          <a:graphicData uri="http://schemas.openxmlformats.org/drawingml/2006/table">
            <a:tbl>
              <a:tblPr/>
              <a:tblGrid>
                <a:gridCol w="1638637"/>
                <a:gridCol w="1347324"/>
                <a:gridCol w="3022375"/>
                <a:gridCol w="2221264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2017-00142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Deploy sec-scan-tools.hq.nasa.gov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Deploy sec-scan-tools.hq.nasa.gov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9/21/2017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10/5/2017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Approved: 10/5/2017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2017-00153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Address Issue with NEAR in Production</a:t>
                      </a:r>
                      <a:endParaRPr lang="en-US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 Issue with NEAR in Production.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10/16/2017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10/30/2017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Approved: 11/7/2017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2017-00157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FW Change to allow public and agency network to reach github.hq.aws.nasa.gov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FW Change to allow public and agency network to reach github.hq.aws.nasa.gov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10/26/2017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11/9/2017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Approved: 11/7/2017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Allow HTTPS access to MCE over new VPN profile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Allow HTTPS access to MCE over new VPN profile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11/1/2017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11/1/2017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Contractor Review: 11/1/2017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Update cercla.hq.nasa.gov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Update cercla.hq.nasa.gov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11/7/2017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11/21/017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NASA Review: 11/15/2017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AutoShape 28"/>
          <p:cNvSpPr>
            <a:spLocks noChangeArrowheads="1"/>
          </p:cNvSpPr>
          <p:nvPr/>
        </p:nvSpPr>
        <p:spPr bwMode="auto">
          <a:xfrm>
            <a:off x="6260523" y="5690321"/>
            <a:ext cx="457200" cy="457200"/>
          </a:xfrm>
          <a:prstGeom prst="octagon">
            <a:avLst>
              <a:gd name="adj" fmla="val 2928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			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6972300" y="5638800"/>
            <a:ext cx="457200" cy="457200"/>
          </a:xfrm>
          <a:prstGeom prst="octagon">
            <a:avLst>
              <a:gd name="adj" fmla="val 2928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8" name="AutoShape 28"/>
          <p:cNvSpPr>
            <a:spLocks noChangeArrowheads="1"/>
          </p:cNvSpPr>
          <p:nvPr/>
        </p:nvSpPr>
        <p:spPr bwMode="auto">
          <a:xfrm>
            <a:off x="7543800" y="5638800"/>
            <a:ext cx="457200" cy="457200"/>
          </a:xfrm>
          <a:prstGeom prst="octagon">
            <a:avLst>
              <a:gd name="adj" fmla="val 2928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9"/>
          <p:cNvSpPr txBox="1">
            <a:spLocks noChangeArrowheads="1"/>
          </p:cNvSpPr>
          <p:nvPr/>
        </p:nvSpPr>
        <p:spPr bwMode="auto">
          <a:xfrm>
            <a:off x="990600" y="1219200"/>
            <a:ext cx="716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HITSS CRs In Progress as </a:t>
            </a:r>
            <a:r>
              <a:rPr lang="en-US" sz="2000" b="1" dirty="0">
                <a:solidFill>
                  <a:srgbClr val="020314"/>
                </a:solidFill>
                <a:latin typeface="Arial Narrow" pitchFamily="34" charset="0"/>
              </a:rPr>
              <a:t>of </a:t>
            </a:r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11/15/2017</a:t>
            </a:r>
            <a:endParaRPr lang="en-US" sz="2000" dirty="0">
              <a:solidFill>
                <a:srgbClr val="020314"/>
              </a:solidFill>
              <a:latin typeface="Arial Narrow" pitchFamily="34" charset="0"/>
            </a:endParaRPr>
          </a:p>
        </p:txBody>
      </p:sp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1714500" y="3810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20314"/>
                </a:solidFill>
                <a:latin typeface="Arial Narrow" pitchFamily="34" charset="0"/>
              </a:rPr>
              <a:t>Change Request Status</a:t>
            </a:r>
          </a:p>
        </p:txBody>
      </p:sp>
      <p:sp>
        <p:nvSpPr>
          <p:cNvPr id="7" name="AutoShape 28"/>
          <p:cNvSpPr>
            <a:spLocks noChangeArrowheads="1"/>
          </p:cNvSpPr>
          <p:nvPr/>
        </p:nvSpPr>
        <p:spPr bwMode="auto">
          <a:xfrm>
            <a:off x="7457209" y="5410200"/>
            <a:ext cx="457200" cy="381000"/>
          </a:xfrm>
          <a:prstGeom prst="octagon">
            <a:avLst>
              <a:gd name="adj" fmla="val 2928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900" b="1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14260"/>
              </p:ext>
            </p:extLst>
          </p:nvPr>
        </p:nvGraphicFramePr>
        <p:xfrm>
          <a:off x="152400" y="1676400"/>
          <a:ext cx="8763000" cy="4355592"/>
        </p:xfrm>
        <a:graphic>
          <a:graphicData uri="http://schemas.openxmlformats.org/drawingml/2006/table">
            <a:tbl>
              <a:tblPr/>
              <a:tblGrid>
                <a:gridCol w="2057400"/>
                <a:gridCol w="1485900"/>
                <a:gridCol w="2895600"/>
                <a:gridCol w="2324100"/>
              </a:tblGrid>
              <a:tr h="326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Address New DHS </a:t>
                      </a:r>
                      <a:r>
                        <a:rPr lang="en-US" sz="1200" dirty="0" err="1" smtClean="0"/>
                        <a:t>Cyberhygiene</a:t>
                      </a:r>
                      <a:r>
                        <a:rPr lang="en-US" sz="1200" dirty="0" smtClean="0"/>
                        <a:t> Findings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 New DHS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Cyberhygiene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Findings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11/7/2017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11/18/2017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Contractor Review: 11/7/2017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Deploy ITCD Web v3.1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Deploy ITCD Web v3.1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11/1/2017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11/15/2017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CCB Chair: 11/15/2017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Windows Servers Patching for November 2017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Apply the latest  Microsoft patches MS17- November Roll-up plus KB890830 Microsoft® Windows® Malicious Software Removal Tool on all Windows servers.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11/9/2017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12/2/2017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Contractor Review: 11/9/2017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Address security vulnerabilities for icts.hq.nasa.gov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 security vulnerabilities for icts.hq.nasa.gov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11/9/2017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12/2/2017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Contractor Review: 11/13/2017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Upgrade VMWare to 6.5u1</a:t>
                      </a:r>
                      <a:endParaRPr lang="en-US" sz="12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Upgrade VMWare to 6.5u1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11/15/2017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11/29/2017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Contractor Review: 11/15/2017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2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9"/>
          <p:cNvSpPr txBox="1">
            <a:spLocks noChangeArrowheads="1"/>
          </p:cNvSpPr>
          <p:nvPr/>
        </p:nvSpPr>
        <p:spPr bwMode="auto">
          <a:xfrm>
            <a:off x="990600" y="1219200"/>
            <a:ext cx="716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NICS CRs In Progress as </a:t>
            </a:r>
            <a:r>
              <a:rPr lang="en-US" sz="2000" b="1" dirty="0">
                <a:solidFill>
                  <a:srgbClr val="020314"/>
                </a:solidFill>
                <a:latin typeface="Arial Narrow" pitchFamily="34" charset="0"/>
              </a:rPr>
              <a:t>of </a:t>
            </a:r>
            <a:r>
              <a:rPr lang="en-US" sz="2000" b="1" dirty="0" smtClean="0">
                <a:solidFill>
                  <a:srgbClr val="020314"/>
                </a:solidFill>
                <a:latin typeface="Arial Narrow" pitchFamily="34" charset="0"/>
              </a:rPr>
              <a:t>11/15/2017</a:t>
            </a:r>
            <a:endParaRPr lang="en-US" sz="2000" dirty="0">
              <a:solidFill>
                <a:srgbClr val="020314"/>
              </a:solidFill>
              <a:latin typeface="Arial Narrow" pitchFamily="34" charset="0"/>
            </a:endParaRPr>
          </a:p>
        </p:txBody>
      </p:sp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1714500" y="3810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20314"/>
                </a:solidFill>
                <a:latin typeface="Arial Narrow" pitchFamily="34" charset="0"/>
              </a:rPr>
              <a:t>Change Request Status</a:t>
            </a:r>
          </a:p>
        </p:txBody>
      </p:sp>
      <p:sp>
        <p:nvSpPr>
          <p:cNvPr id="7" name="AutoShape 28"/>
          <p:cNvSpPr>
            <a:spLocks noChangeArrowheads="1"/>
          </p:cNvSpPr>
          <p:nvPr/>
        </p:nvSpPr>
        <p:spPr bwMode="auto">
          <a:xfrm>
            <a:off x="7457209" y="5410200"/>
            <a:ext cx="457200" cy="381000"/>
          </a:xfrm>
          <a:prstGeom prst="octagon">
            <a:avLst>
              <a:gd name="adj" fmla="val 2928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900" b="1" dirty="0"/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35342"/>
              </p:ext>
            </p:extLst>
          </p:nvPr>
        </p:nvGraphicFramePr>
        <p:xfrm>
          <a:off x="152400" y="1676400"/>
          <a:ext cx="8763000" cy="3404616"/>
        </p:xfrm>
        <a:graphic>
          <a:graphicData uri="http://schemas.openxmlformats.org/drawingml/2006/table">
            <a:tbl>
              <a:tblPr/>
              <a:tblGrid>
                <a:gridCol w="2057400"/>
                <a:gridCol w="1485900"/>
                <a:gridCol w="2895600"/>
                <a:gridCol w="2324100"/>
              </a:tblGrid>
              <a:tr h="326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314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Update ACLs on WLC for </a:t>
                      </a:r>
                      <a:r>
                        <a:rPr lang="en-US" sz="1200" dirty="0" err="1" smtClean="0"/>
                        <a:t>ClickShare</a:t>
                      </a:r>
                      <a:endParaRPr lang="en-US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This change is to modify the ACLs on the WLCs in order to permit </a:t>
                      </a:r>
                      <a:r>
                        <a:rPr lang="en-US" sz="1200" b="0" strike="noStrike" dirty="0" err="1" smtClean="0">
                          <a:solidFill>
                            <a:schemeClr val="tx1"/>
                          </a:solidFill>
                        </a:rPr>
                        <a:t>ClickShare</a:t>
                      </a: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 devices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10/24/2017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11/10/2017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NASA Review: 11/8/2017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Disable Unused WLAN SSIDs</a:t>
                      </a:r>
                      <a:endParaRPr lang="en-US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Disable unused SSIDs on HQ WLCs, </a:t>
                      </a:r>
                      <a:r>
                        <a:rPr lang="en-US" sz="1200" b="0" strike="noStrike" dirty="0" err="1" smtClean="0">
                          <a:solidFill>
                            <a:schemeClr val="tx1"/>
                          </a:solidFill>
                        </a:rPr>
                        <a:t>nasa-atv</a:t>
                      </a: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 and NASAHQ-eye-</a:t>
                      </a:r>
                      <a:r>
                        <a:rPr lang="en-US" sz="1200" b="0" strike="noStrike" dirty="0" err="1" smtClean="0">
                          <a:solidFill>
                            <a:schemeClr val="tx1"/>
                          </a:solidFill>
                        </a:rPr>
                        <a:t>atv</a:t>
                      </a: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. These were used for Apple Airplay and Apple TV. These SSIDs are no longer used.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11/6/2017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11/24/2017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Contractor Review: 11/6/2017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Allow SMTP-Relay using Agency Mail Server</a:t>
                      </a:r>
                      <a:endParaRPr lang="en-US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Allow SMTP-Relay using Agency Mail Server</a:t>
                      </a:r>
                      <a:endParaRPr lang="en-US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11/7/2017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11/24/2017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Contractor Review: 11/7/2017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dirty="0" smtClean="0">
                          <a:solidFill>
                            <a:schemeClr val="tx1"/>
                          </a:solidFill>
                        </a:rPr>
                        <a:t>2017-00169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Upgrade IOS on Switches from Concourse - 4th Floor</a:t>
                      </a:r>
                      <a:endParaRPr lang="en-US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Impacted Items: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See CR for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Upgrade IOS on Switches from Concourse - 4th Floor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Initiated: 11/14/2017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Proposed: 12/1/2017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Contractor Review: 11/15/2017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R &amp; MS CM Form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R &amp; MS CM For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R &amp; MS CM For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 &amp; MS CM Form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 &amp; MS CM Form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 &amp; MS CM Form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 &amp; MS CM Form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 &amp; MS CM Form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 &amp; MS CM Form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245082</TotalTime>
  <Words>644</Words>
  <Application>Microsoft Office PowerPoint</Application>
  <PresentationFormat>On-screen Show (4:3)</PresentationFormat>
  <Paragraphs>189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Times New Roman</vt:lpstr>
      <vt:lpstr>IR &amp; MS CM Forms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Control Board (CCB) Change Request Tracking Template</dc:title>
  <dc:creator>Timeka</dc:creator>
  <dc:description>HITSS-CM-F-009 CCB CR Tracking Template, Ver C, 03.16.07</dc:description>
  <cp:lastModifiedBy>Ammie Barrie</cp:lastModifiedBy>
  <cp:revision>8395</cp:revision>
  <cp:lastPrinted>2017-11-15T16:49:39Z</cp:lastPrinted>
  <dcterms:created xsi:type="dcterms:W3CDTF">2013-01-02T16:53:14Z</dcterms:created>
  <dcterms:modified xsi:type="dcterms:W3CDTF">2017-11-28T21:23:03Z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